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sldIdLst>
    <p:sldId id="256" r:id="rId2"/>
    <p:sldId id="257" r:id="rId3"/>
    <p:sldId id="262" r:id="rId4"/>
    <p:sldId id="263" r:id="rId5"/>
    <p:sldId id="264" r:id="rId6"/>
    <p:sldId id="258" r:id="rId7"/>
    <p:sldId id="259" r:id="rId8"/>
    <p:sldId id="265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30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495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8718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9818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531158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E9DEC-419B-4CC5-A080-3B06BD5A8291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18985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155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8E61D-D431-422C-9764-11DAFE33AB63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20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63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060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580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061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63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884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0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762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smtClean="0"/>
              <a:t>2/26/2016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028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2140480" y="1837267"/>
            <a:ext cx="8915399" cy="2262781"/>
          </a:xfrm>
        </p:spPr>
        <p:txBody>
          <a:bodyPr/>
          <a:lstStyle/>
          <a:p>
            <a:pPr algn="ctr"/>
            <a:r>
              <a:rPr lang="pt-BR" b="1" dirty="0" smtClean="0"/>
              <a:t>A educação e </a:t>
            </a:r>
            <a:r>
              <a:rPr lang="pt-BR" b="1" dirty="0"/>
              <a:t/>
            </a:r>
            <a:br>
              <a:rPr lang="pt-BR" b="1" dirty="0"/>
            </a:br>
            <a:r>
              <a:rPr lang="pt-BR" b="1" dirty="0" smtClean="0"/>
              <a:t>O ensino Médio no Brasil</a:t>
            </a:r>
            <a:endParaRPr lang="pt-BR" b="1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656946" y="5259979"/>
            <a:ext cx="8915399" cy="1126283"/>
          </a:xfrm>
        </p:spPr>
        <p:txBody>
          <a:bodyPr>
            <a:normAutofit lnSpcReduction="10000"/>
          </a:bodyPr>
          <a:lstStyle/>
          <a:p>
            <a:pPr algn="r"/>
            <a:r>
              <a:rPr lang="pt-BR" dirty="0" smtClean="0"/>
              <a:t>Prática em ensino de química  I</a:t>
            </a:r>
          </a:p>
          <a:p>
            <a:pPr algn="r"/>
            <a:r>
              <a:rPr lang="pt-BR" dirty="0" smtClean="0"/>
              <a:t>Profa. Joana Andrade</a:t>
            </a:r>
          </a:p>
          <a:p>
            <a:pPr algn="r"/>
            <a:r>
              <a:rPr lang="pt-BR" dirty="0" smtClean="0"/>
              <a:t>2016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2014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3400" y="262465"/>
            <a:ext cx="11336866" cy="6434668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pt-BR" sz="2400" dirty="0" smtClean="0"/>
              <a:t>Dados do Inep mostram que percebe-­</a:t>
            </a:r>
            <a:r>
              <a:rPr lang="pt-BR" sz="2400" dirty="0"/>
              <a:t>se que  </a:t>
            </a:r>
            <a:r>
              <a:rPr lang="pt-BR" sz="2400" b="1" dirty="0"/>
              <a:t>mais  da </a:t>
            </a:r>
            <a:r>
              <a:rPr lang="pt-BR" sz="2400" b="1" dirty="0" smtClean="0"/>
              <a:t>metade</a:t>
            </a:r>
            <a:r>
              <a:rPr lang="pt-BR" sz="2400" b="1" dirty="0"/>
              <a:t>  dos  estudantes brasileiros encontra</a:t>
            </a:r>
            <a:r>
              <a:rPr lang="pt-BR" sz="2400" b="1" dirty="0" smtClean="0"/>
              <a:t>­-se </a:t>
            </a:r>
            <a:r>
              <a:rPr lang="pt-BR" sz="2400" b="1" dirty="0"/>
              <a:t>fora da faixa etária ideal </a:t>
            </a:r>
            <a:r>
              <a:rPr lang="pt-BR" sz="2400" dirty="0"/>
              <a:t>(de 15 a 17 anos, anos ideais  de ingresso nas séries do Ensino Médio de um estudante sem nenhum atraso escolar).  </a:t>
            </a:r>
            <a:endParaRPr lang="pt-BR" sz="2400" dirty="0" smtClean="0"/>
          </a:p>
          <a:p>
            <a:r>
              <a:rPr lang="pt-BR" sz="2400" dirty="0" smtClean="0"/>
              <a:t>Isto </a:t>
            </a:r>
            <a:r>
              <a:rPr lang="pt-BR" sz="2400" dirty="0"/>
              <a:t>decorre sobretudo do </a:t>
            </a:r>
            <a:r>
              <a:rPr lang="pt-BR" sz="2400" b="1" dirty="0"/>
              <a:t>alto número de reprovações</a:t>
            </a:r>
            <a:r>
              <a:rPr lang="pt-BR" sz="2400" dirty="0"/>
              <a:t>  no Ensino Fundamental e  no Ensino Médio e do retorno ao Ensino Médio de alunos  que haviam </a:t>
            </a:r>
            <a:r>
              <a:rPr lang="pt-BR" sz="2400" b="1" dirty="0"/>
              <a:t>abandonado</a:t>
            </a:r>
            <a:r>
              <a:rPr lang="pt-BR" sz="2400" dirty="0"/>
              <a:t> </a:t>
            </a:r>
            <a:r>
              <a:rPr lang="pt-BR" sz="2400" dirty="0" smtClean="0"/>
              <a:t>a</a:t>
            </a:r>
            <a:r>
              <a:rPr lang="pt-BR" sz="2400" dirty="0"/>
              <a:t>  escola, agora pressionados pelo mercado de </a:t>
            </a:r>
            <a:r>
              <a:rPr lang="pt-BR" sz="2400" dirty="0" smtClean="0"/>
              <a:t>trabalho.</a:t>
            </a:r>
          </a:p>
          <a:p>
            <a:r>
              <a:rPr lang="pt-BR" sz="2400" dirty="0"/>
              <a:t>Muitas  são as  implicações  deste  fenômeno,  desde a  </a:t>
            </a:r>
            <a:r>
              <a:rPr lang="pt-BR" sz="2400" b="1" dirty="0"/>
              <a:t>proliferação dos  cursos  noturnos</a:t>
            </a:r>
            <a:r>
              <a:rPr lang="pt-BR" sz="2400" dirty="0"/>
              <a:t>, de baixa qualidade, com alunos </a:t>
            </a:r>
            <a:r>
              <a:rPr lang="pt-BR" sz="2400" b="1" dirty="0"/>
              <a:t>trabalhadores cansados</a:t>
            </a:r>
            <a:r>
              <a:rPr lang="pt-BR" sz="2400" dirty="0"/>
              <a:t>, alunos de professores  muitas vezes </a:t>
            </a:r>
            <a:r>
              <a:rPr lang="pt-BR" sz="2400" b="1" dirty="0" smtClean="0"/>
              <a:t>despreparados</a:t>
            </a:r>
            <a:r>
              <a:rPr lang="pt-BR" sz="2400" dirty="0"/>
              <a:t>, em seu terceiro turno de trabalho e que utilizam materiais didáticos  voltados  para  alunos  de faixas  etárias mais  jovens. </a:t>
            </a:r>
            <a:endParaRPr lang="pt-BR" sz="2400" dirty="0" smtClean="0"/>
          </a:p>
          <a:p>
            <a:r>
              <a:rPr lang="pt-BR" sz="2400" dirty="0" smtClean="0"/>
              <a:t>Isto </a:t>
            </a:r>
            <a:r>
              <a:rPr lang="pt-BR" sz="2400" dirty="0"/>
              <a:t>resulta em </a:t>
            </a:r>
            <a:r>
              <a:rPr lang="pt-BR" sz="2400" b="1" dirty="0"/>
              <a:t>faltas</a:t>
            </a:r>
            <a:r>
              <a:rPr lang="pt-BR" sz="2400" dirty="0"/>
              <a:t>,  </a:t>
            </a:r>
            <a:r>
              <a:rPr lang="pt-BR" sz="2400" b="1" dirty="0"/>
              <a:t>abandono</a:t>
            </a:r>
            <a:r>
              <a:rPr lang="pt-BR" sz="2400" dirty="0"/>
              <a:t> escolar,  </a:t>
            </a:r>
            <a:r>
              <a:rPr lang="pt-BR" sz="2400" b="1" dirty="0"/>
              <a:t>reprovações</a:t>
            </a:r>
            <a:r>
              <a:rPr lang="pt-BR" sz="2400" dirty="0"/>
              <a:t>  e </a:t>
            </a:r>
            <a:r>
              <a:rPr lang="pt-BR" sz="2400" dirty="0" smtClean="0"/>
              <a:t>consequentemente</a:t>
            </a:r>
            <a:r>
              <a:rPr lang="pt-BR" sz="2400" dirty="0"/>
              <a:t>, </a:t>
            </a: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o não cumprimento da  função social da escola</a:t>
            </a:r>
            <a:r>
              <a:rPr lang="pt-BR" sz="2400" dirty="0"/>
              <a:t>, que é levar o aprendizado aos seus estudantes.</a:t>
            </a:r>
          </a:p>
        </p:txBody>
      </p:sp>
    </p:spTree>
    <p:extLst>
      <p:ext uri="{BB962C8B-B14F-4D97-AF65-F5344CB8AC3E}">
        <p14:creationId xmlns:p14="http://schemas.microsoft.com/office/powerpoint/2010/main" val="297677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Jesuítas 1549 - 1759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6" name="Picture 2" descr="http://3.bp.blogspot.com/-JQ63t0YNxP0/Tgy-eplgHFI/AAAAAAAAAV8/Q_ZkKYZMnz0/s1600/Jesuitas_catequizando_indi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175" y="2133600"/>
            <a:ext cx="6820958" cy="449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9940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38925" y="310843"/>
            <a:ext cx="8911687" cy="1280890"/>
          </a:xfrm>
        </p:spPr>
        <p:txBody>
          <a:bodyPr/>
          <a:lstStyle/>
          <a:p>
            <a:r>
              <a:rPr lang="pt-BR" dirty="0" smtClean="0"/>
              <a:t>1942 – 1971 Lei Orgânica do Ensino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99013" y="1202266"/>
            <a:ext cx="8915400" cy="1117600"/>
          </a:xfrm>
        </p:spPr>
        <p:txBody>
          <a:bodyPr>
            <a:normAutofit/>
          </a:bodyPr>
          <a:lstStyle/>
          <a:p>
            <a:r>
              <a:rPr lang="pt-BR" sz="2400" b="1" dirty="0"/>
              <a:t>G</a:t>
            </a:r>
            <a:r>
              <a:rPr lang="pt-BR" sz="2400" b="1" dirty="0" smtClean="0"/>
              <a:t>inásio</a:t>
            </a:r>
            <a:r>
              <a:rPr lang="pt-BR" sz="2400" dirty="0" smtClean="0"/>
              <a:t>: 4 anos</a:t>
            </a:r>
          </a:p>
          <a:p>
            <a:r>
              <a:rPr lang="pt-BR" sz="2400" b="1" dirty="0" smtClean="0"/>
              <a:t>Colegial</a:t>
            </a:r>
            <a:r>
              <a:rPr lang="pt-BR" sz="2400" dirty="0" smtClean="0"/>
              <a:t>: 3 anos</a:t>
            </a:r>
          </a:p>
          <a:p>
            <a:endParaRPr lang="pt-BR" sz="24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144192" y="2774643"/>
            <a:ext cx="9420792" cy="279884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dirty="0" smtClean="0"/>
              <a:t>1946 – PNE Plano Nacional de Educação</a:t>
            </a:r>
          </a:p>
          <a:p>
            <a:r>
              <a:rPr lang="pt-BR" dirty="0" smtClean="0"/>
              <a:t>1947 – PNA </a:t>
            </a:r>
            <a:r>
              <a:rPr lang="pt-BR" dirty="0"/>
              <a:t>Plano Nacional de </a:t>
            </a:r>
            <a:r>
              <a:rPr lang="pt-BR" dirty="0" smtClean="0"/>
              <a:t>Alfabetização</a:t>
            </a:r>
          </a:p>
          <a:p>
            <a:r>
              <a:rPr lang="pt-BR" dirty="0" smtClean="0"/>
              <a:t>1948 – Lei de Diretrizes e Bases da Educação</a:t>
            </a:r>
          </a:p>
          <a:p>
            <a:r>
              <a:rPr lang="pt-BR" dirty="0" smtClean="0"/>
              <a:t>1953 – MEC assume a responsabilidade pela educação do país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148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05059" y="351966"/>
            <a:ext cx="8911687" cy="1280890"/>
          </a:xfrm>
        </p:spPr>
        <p:txBody>
          <a:bodyPr/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LDB 4024 / 1961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98133" y="1510994"/>
            <a:ext cx="9218613" cy="1384606"/>
          </a:xfrm>
        </p:spPr>
        <p:txBody>
          <a:bodyPr>
            <a:normAutofit/>
          </a:bodyPr>
          <a:lstStyle/>
          <a:p>
            <a:r>
              <a:rPr lang="pt-BR" sz="2400" dirty="0" smtClean="0"/>
              <a:t>Obrigatoriedade do primário: 4 anos de estudo.</a:t>
            </a:r>
          </a:p>
          <a:p>
            <a:r>
              <a:rPr lang="pt-BR" sz="2400" dirty="0" smtClean="0"/>
              <a:t>Ensino Médio: secundário ou técnico</a:t>
            </a:r>
          </a:p>
          <a:p>
            <a:endParaRPr lang="pt-BR" sz="2400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2305059" y="2627688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</a:rPr>
              <a:t>LDB 5692 / 1971</a:t>
            </a:r>
            <a:endParaRPr lang="pt-B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1930399" y="3545722"/>
            <a:ext cx="9399451" cy="3011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400" dirty="0" smtClean="0"/>
              <a:t>Obrigatoriedade do 1º Grau: 8 anos de estudo e do 2º Grau: 3 anos de estudo</a:t>
            </a:r>
          </a:p>
          <a:p>
            <a:r>
              <a:rPr lang="pt-BR" sz="2400" dirty="0" smtClean="0"/>
              <a:t>Ensino Médio: secundário (propedêutico) ou </a:t>
            </a:r>
            <a:r>
              <a:rPr lang="pt-BR" sz="2400" i="1" u="sng" dirty="0" smtClean="0"/>
              <a:t>técnico</a:t>
            </a:r>
          </a:p>
          <a:p>
            <a:pPr marL="0" indent="0" algn="ctr">
              <a:buNone/>
            </a:pPr>
            <a:r>
              <a:rPr lang="pt-BR" sz="2400" i="1" dirty="0"/>
              <a:t> </a:t>
            </a:r>
            <a:r>
              <a:rPr lang="pt-BR" sz="2400" i="1" dirty="0" smtClean="0"/>
              <a:t>    Esta dualidade é apontada como um dos entraves, ainda atual, para compreensão e estabelecimento da real função de um ensino intermediário entre o ensino fundamental e superior.</a:t>
            </a:r>
          </a:p>
          <a:p>
            <a:endParaRPr lang="pt-BR" sz="1400" dirty="0"/>
          </a:p>
        </p:txBody>
      </p:sp>
      <p:sp>
        <p:nvSpPr>
          <p:cNvPr id="7" name="Explosão 2 6"/>
          <p:cNvSpPr/>
          <p:nvPr/>
        </p:nvSpPr>
        <p:spPr>
          <a:xfrm>
            <a:off x="8612777" y="2203297"/>
            <a:ext cx="3807203" cy="231648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/>
              <a:t>R$ para educação!!!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6678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98133" y="440267"/>
            <a:ext cx="9506479" cy="5470955"/>
          </a:xfrm>
        </p:spPr>
        <p:txBody>
          <a:bodyPr>
            <a:noAutofit/>
          </a:bodyPr>
          <a:lstStyle/>
          <a:p>
            <a:r>
              <a:rPr lang="pt-BR" sz="2400" dirty="0"/>
              <a:t>Registre-se ainda que, por um longo tempo, </a:t>
            </a: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não houve um currículo</a:t>
            </a:r>
            <a:r>
              <a:rPr lang="pt-BR" sz="2400" dirty="0"/>
              <a:t> efetivamente sistematizado. As decisões eram consideradas pelos </a:t>
            </a: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parâmetros pressupostos para o ensino superior </a:t>
            </a:r>
            <a:r>
              <a:rPr lang="pt-BR" sz="2400" dirty="0"/>
              <a:t>que determinavam o leque e o enfoque das disciplinas do ensino secundário, obrigando-o a se tornar </a:t>
            </a: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cada vez mais propedêutico</a:t>
            </a:r>
            <a:r>
              <a:rPr lang="pt-BR" sz="2400" dirty="0"/>
              <a:t>, ou seja, destinado a preparar os jovens para a faculdade. </a:t>
            </a:r>
            <a:endParaRPr lang="pt-BR" sz="2400" dirty="0" smtClean="0"/>
          </a:p>
          <a:p>
            <a:r>
              <a:rPr lang="pt-BR" sz="2400" dirty="0" smtClean="0"/>
              <a:t>Evidencia-se </a:t>
            </a:r>
            <a:r>
              <a:rPr lang="pt-BR" sz="2400" dirty="0"/>
              <a:t>aqui um caráter </a:t>
            </a: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elitista</a:t>
            </a:r>
            <a:r>
              <a:rPr lang="pt-BR" sz="2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t-BR" sz="2400" dirty="0"/>
              <a:t>na origem do nosso ensino médio. Com o avanço da industrialização, mais adiante, surge a </a:t>
            </a: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demanda por mão de obra </a:t>
            </a:r>
            <a:r>
              <a:rPr lang="pt-BR" sz="2400" dirty="0"/>
              <a:t>o que, de certa forma, vai colocar em xeque a opção anterior, determinando o fortalecimento de uma </a:t>
            </a:r>
            <a:r>
              <a:rPr lang="pt-BR" sz="2400" b="1" dirty="0">
                <a:solidFill>
                  <a:schemeClr val="accent1">
                    <a:lumMod val="75000"/>
                  </a:schemeClr>
                </a:solidFill>
              </a:rPr>
              <a:t>vertente utilitária </a:t>
            </a:r>
            <a:r>
              <a:rPr lang="pt-BR" sz="2400" dirty="0"/>
              <a:t>para o ensino médio. Interesses que podem ser considerados alheios aos interesses da educação, permeiam as decisões pertinentes ao Ensino Médio. </a:t>
            </a:r>
          </a:p>
        </p:txBody>
      </p:sp>
    </p:spTree>
    <p:extLst>
      <p:ext uri="{BB962C8B-B14F-4D97-AF65-F5344CB8AC3E}">
        <p14:creationId xmlns:p14="http://schemas.microsoft.com/office/powerpoint/2010/main" val="106803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6191" y="293910"/>
            <a:ext cx="10318741" cy="128089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Finalidades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  do Ensino Médio </a:t>
            </a: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no Brasil,</a:t>
            </a:r>
            <a:b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pt-BR" b="1" dirty="0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pt-BR" b="1" dirty="0">
                <a:solidFill>
                  <a:schemeClr val="accent1">
                    <a:lumMod val="75000"/>
                  </a:schemeClr>
                </a:solidFill>
              </a:rPr>
              <a:t>  acordo com Artigo 35 da LDB: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99066" y="2159073"/>
            <a:ext cx="10955867" cy="4427994"/>
          </a:xfrm>
        </p:spPr>
        <p:txBody>
          <a:bodyPr>
            <a:noAutofit/>
          </a:bodyPr>
          <a:lstStyle/>
          <a:p>
            <a:r>
              <a:rPr lang="pt-BR" sz="2400" dirty="0" smtClean="0"/>
              <a:t>I</a:t>
            </a:r>
            <a:r>
              <a:rPr lang="pt-BR" sz="2400" dirty="0"/>
              <a:t> – a consolidação e o aprofundamento dos conhecimentos adquiridos  no ensino fundamental, possibilitando prosseguimento dos estudos; </a:t>
            </a:r>
            <a:endParaRPr lang="pt-BR" sz="2400" dirty="0" smtClean="0"/>
          </a:p>
          <a:p>
            <a:endParaRPr lang="pt-BR" sz="900" dirty="0" smtClean="0"/>
          </a:p>
          <a:p>
            <a:r>
              <a:rPr lang="pt-BR" sz="2400" dirty="0" smtClean="0"/>
              <a:t>II </a:t>
            </a:r>
            <a:r>
              <a:rPr lang="pt-BR" sz="2400" dirty="0"/>
              <a:t>– a preparação básica para o trabalho e a  cidadania do educando,  para  continuar aprendendo,  de modo a ser capaz de se adaptar com flexibilidade a  novas  condições  de ocupação e aperfeiçoamento posteriores; </a:t>
            </a:r>
            <a:endParaRPr lang="pt-BR" sz="2400" dirty="0" smtClean="0"/>
          </a:p>
          <a:p>
            <a:endParaRPr lang="pt-BR" sz="900" dirty="0" smtClean="0"/>
          </a:p>
          <a:p>
            <a:r>
              <a:rPr lang="pt-BR" sz="2400" dirty="0" smtClean="0"/>
              <a:t>III</a:t>
            </a:r>
            <a:r>
              <a:rPr lang="pt-BR" sz="2400" dirty="0"/>
              <a:t> – o aprimoramento do educando como pessoa humana, incluindo a  formação ética  e o desenvolvimento da  autonomia intelectual  e do pensamento critico;  </a:t>
            </a:r>
            <a:endParaRPr lang="pt-BR" sz="2400" dirty="0" smtClean="0"/>
          </a:p>
          <a:p>
            <a:endParaRPr lang="pt-BR" sz="2400" dirty="0" smtClean="0"/>
          </a:p>
          <a:p>
            <a:r>
              <a:rPr lang="pt-BR" sz="2400" dirty="0" smtClean="0"/>
              <a:t>IV</a:t>
            </a:r>
            <a:r>
              <a:rPr lang="pt-BR" sz="2400" dirty="0"/>
              <a:t>  – a  compreensão dos  fundamentos  </a:t>
            </a:r>
            <a:r>
              <a:rPr lang="pt-BR" sz="2400" dirty="0" err="1"/>
              <a:t>científico­tecnológicos</a:t>
            </a:r>
            <a:r>
              <a:rPr lang="pt-BR" sz="2400" dirty="0"/>
              <a:t>  dos  processos produtivos, relacionando a teoria com a prática, no ensino de cada disciplina.</a:t>
            </a:r>
          </a:p>
        </p:txBody>
      </p:sp>
    </p:spTree>
    <p:extLst>
      <p:ext uri="{BB962C8B-B14F-4D97-AF65-F5344CB8AC3E}">
        <p14:creationId xmlns:p14="http://schemas.microsoft.com/office/powerpoint/2010/main" val="120297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13991" y="370110"/>
            <a:ext cx="8911687" cy="840623"/>
          </a:xfrm>
        </p:spPr>
        <p:txBody>
          <a:bodyPr/>
          <a:lstStyle/>
          <a:p>
            <a:r>
              <a:rPr lang="pt-BR" dirty="0" smtClean="0"/>
              <a:t>Características gerais do Ensino Médio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40466" y="1320800"/>
            <a:ext cx="9660467" cy="5444067"/>
          </a:xfrm>
        </p:spPr>
        <p:txBody>
          <a:bodyPr>
            <a:normAutofit fontScale="92500"/>
          </a:bodyPr>
          <a:lstStyle/>
          <a:p>
            <a:r>
              <a:rPr lang="pt-BR" sz="2200" dirty="0" smtClean="0"/>
              <a:t>3 anos</a:t>
            </a:r>
          </a:p>
          <a:p>
            <a:r>
              <a:rPr lang="pt-BR" sz="2200" dirty="0" smtClean="0"/>
              <a:t>800 horas por ano</a:t>
            </a:r>
          </a:p>
          <a:p>
            <a:r>
              <a:rPr lang="pt-BR" sz="2200" dirty="0" smtClean="0"/>
              <a:t>200 dias letivos por ano</a:t>
            </a:r>
          </a:p>
          <a:p>
            <a:r>
              <a:rPr lang="pt-BR" sz="2200" dirty="0" smtClean="0"/>
              <a:t>75% de presença</a:t>
            </a:r>
          </a:p>
          <a:p>
            <a:r>
              <a:rPr lang="pt-BR" sz="2200" dirty="0" smtClean="0"/>
              <a:t>75% Base Nacional Comum e 25% parte diversificada (contexto regional)</a:t>
            </a:r>
          </a:p>
          <a:p>
            <a:r>
              <a:rPr lang="pt-BR" sz="2200" dirty="0"/>
              <a:t>De  acordo com a  base nacional  comum devem ser  oferecidas  as  seguintes  disciplinas: </a:t>
            </a:r>
            <a:endParaRPr lang="pt-BR" sz="2200" dirty="0" smtClean="0"/>
          </a:p>
          <a:p>
            <a:pPr marL="0" indent="0">
              <a:buNone/>
            </a:pPr>
            <a:r>
              <a:rPr lang="pt-BR" sz="2200" dirty="0" smtClean="0"/>
              <a:t>língua</a:t>
            </a:r>
            <a:r>
              <a:rPr lang="pt-BR" sz="2200" dirty="0"/>
              <a:t> portuguesa, matemática, biologia, química, física, geografia, história,  sociologia, filosofia, arte, educação física e uma língua estrangeira </a:t>
            </a:r>
            <a:r>
              <a:rPr lang="pt-BR" sz="2200" dirty="0" smtClean="0"/>
              <a:t>moderna.</a:t>
            </a:r>
          </a:p>
          <a:p>
            <a:pPr marL="0" indent="0">
              <a:buNone/>
            </a:pPr>
            <a:r>
              <a:rPr lang="pt-BR" sz="2200" dirty="0" smtClean="0"/>
              <a:t>PS: nos EUA são três: inglês, matemática e história. </a:t>
            </a:r>
          </a:p>
          <a:p>
            <a:pPr marL="0" indent="0">
              <a:buNone/>
            </a:pPr>
            <a:endParaRPr lang="pt-BR" sz="2200" dirty="0" smtClean="0"/>
          </a:p>
          <a:p>
            <a:pPr marL="0" indent="0">
              <a:buNone/>
            </a:pPr>
            <a:r>
              <a:rPr lang="pt-BR" sz="2200" dirty="0" smtClean="0"/>
              <a:t>EJA – presencial ou supletivo (exames)</a:t>
            </a:r>
          </a:p>
          <a:p>
            <a:pPr marL="0" indent="0">
              <a:buNone/>
            </a:pPr>
            <a:endParaRPr lang="pt-BR" sz="2200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874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1792" y="420910"/>
            <a:ext cx="8911687" cy="1280890"/>
          </a:xfrm>
        </p:spPr>
        <p:txBody>
          <a:bodyPr/>
          <a:lstStyle/>
          <a:p>
            <a:pPr algn="ctr"/>
            <a:r>
              <a:rPr lang="pt-BR" dirty="0" smtClean="0"/>
              <a:t>De quais formas é possível fazer o Ensino Médio no Brasil?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Ensino Regular</a:t>
            </a:r>
          </a:p>
          <a:p>
            <a:r>
              <a:rPr lang="pt-BR" sz="2400" dirty="0" err="1" smtClean="0"/>
              <a:t>Encceja</a:t>
            </a:r>
            <a:r>
              <a:rPr lang="pt-BR" sz="2400" dirty="0" smtClean="0"/>
              <a:t> - </a:t>
            </a:r>
            <a:r>
              <a:rPr lang="pt-BR" sz="2400" dirty="0"/>
              <a:t>Exame Nacional para Certificação de Competências de Jovens e </a:t>
            </a:r>
            <a:r>
              <a:rPr lang="pt-BR" sz="2400" dirty="0" smtClean="0"/>
              <a:t>Adultos (apenas ensino fundamental)</a:t>
            </a:r>
          </a:p>
          <a:p>
            <a:r>
              <a:rPr lang="pt-BR" sz="2400" dirty="0" smtClean="0"/>
              <a:t>EJA Educação de Jovens e Adultos (ensino fundamental e médio)</a:t>
            </a:r>
          </a:p>
          <a:p>
            <a:r>
              <a:rPr lang="pt-BR" sz="2400" dirty="0"/>
              <a:t> </a:t>
            </a:r>
            <a:r>
              <a:rPr lang="pt-BR" sz="2400" dirty="0" smtClean="0"/>
              <a:t>CEEJA - Centro </a:t>
            </a:r>
            <a:r>
              <a:rPr lang="pt-BR" sz="2400" dirty="0"/>
              <a:t>Estadual de Educação de Jovens e </a:t>
            </a:r>
            <a:r>
              <a:rPr lang="pt-BR" sz="2400" dirty="0" smtClean="0"/>
              <a:t>Adultos</a:t>
            </a:r>
          </a:p>
          <a:p>
            <a:r>
              <a:rPr lang="pt-BR" sz="2400" dirty="0" smtClean="0"/>
              <a:t>ENEM – Exame Nacional de Ensino Médio</a:t>
            </a:r>
          </a:p>
          <a:p>
            <a:endParaRPr lang="pt-BR" sz="2400" dirty="0"/>
          </a:p>
          <a:p>
            <a:r>
              <a:rPr lang="pt-BR" sz="2400" b="1" dirty="0" smtClean="0"/>
              <a:t>O </a:t>
            </a:r>
            <a:r>
              <a:rPr lang="pt-BR" sz="2400" b="1" dirty="0"/>
              <a:t>ministro não detalhou como seria o novo exame. Na edição de 2014 do Enem, dos 631.071 que fizeram o Enem para obter a certificação, apenas 67.254 candidatos (10,6%) atingiram os requisitos mínimos</a:t>
            </a:r>
            <a:r>
              <a:rPr lang="pt-BR" sz="2400" b="1" dirty="0" smtClean="0"/>
              <a:t>.</a:t>
            </a:r>
          </a:p>
          <a:p>
            <a:pPr marL="0" indent="0" algn="r">
              <a:buNone/>
            </a:pPr>
            <a:r>
              <a:rPr lang="pt-BR" sz="2400" b="1" dirty="0" smtClean="0"/>
              <a:t>(EBC Agencia Brasil 2016)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86737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845" y="985308"/>
            <a:ext cx="10094514" cy="5322358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837267" y="3708399"/>
            <a:ext cx="8763000" cy="1549401"/>
          </a:xfrm>
          <a:prstGeom prst="rect">
            <a:avLst/>
          </a:prstGeom>
          <a:solidFill>
            <a:srgbClr val="A53010">
              <a:alpha val="14118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1930400" y="4512732"/>
            <a:ext cx="8669867" cy="347133"/>
          </a:xfrm>
          <a:prstGeom prst="rect">
            <a:avLst/>
          </a:prstGeom>
          <a:solidFill>
            <a:srgbClr val="A53010">
              <a:alpha val="3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852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195</TotalTime>
  <Words>405</Words>
  <Application>Microsoft Office PowerPoint</Application>
  <PresentationFormat>Widescreen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Cacho</vt:lpstr>
      <vt:lpstr>A educação e  O ensino Médio no Brasil</vt:lpstr>
      <vt:lpstr>Jesuítas 1549 - 1759</vt:lpstr>
      <vt:lpstr>1942 – 1971 Lei Orgânica do Ensino</vt:lpstr>
      <vt:lpstr>LDB 4024 / 1961</vt:lpstr>
      <vt:lpstr>Apresentação do PowerPoint</vt:lpstr>
      <vt:lpstr>Finalidades  do Ensino Médio no Brasil, de  acordo com Artigo 35 da LDB:</vt:lpstr>
      <vt:lpstr>Características gerais do Ensino Médio</vt:lpstr>
      <vt:lpstr>De quais formas é possível fazer o Ensino Médio no Brasil?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educação e  O ensino Médio no Brasil</dc:title>
  <dc:creator>joana andrade</dc:creator>
  <cp:lastModifiedBy>joana andrade</cp:lastModifiedBy>
  <cp:revision>10</cp:revision>
  <dcterms:created xsi:type="dcterms:W3CDTF">2016-02-26T17:33:59Z</dcterms:created>
  <dcterms:modified xsi:type="dcterms:W3CDTF">2016-02-26T20:49:09Z</dcterms:modified>
</cp:coreProperties>
</file>