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60" r:id="rId5"/>
    <p:sldId id="261" r:id="rId6"/>
    <p:sldId id="265" r:id="rId7"/>
    <p:sldId id="273" r:id="rId8"/>
    <p:sldId id="274" r:id="rId9"/>
    <p:sldId id="266" r:id="rId10"/>
    <p:sldId id="267" r:id="rId11"/>
    <p:sldId id="268" r:id="rId12"/>
    <p:sldId id="269" r:id="rId13"/>
    <p:sldId id="270" r:id="rId14"/>
    <p:sldId id="271" r:id="rId15"/>
    <p:sldId id="272" r:id="rId16"/>
    <p:sldId id="275"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pt-BR" smtClean="0"/>
              <a:t>Clique para editar o título mestre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smtClean="0"/>
              <a:t>Clique para editar o estilo do subtítulo Mestre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5/8/2018</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‹nº›</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5/8/2018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5/8/2018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idx="1"/>
          </p:nvPr>
        </p:nvSpPr>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5/8/2018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pt-BR" smtClean="0"/>
              <a:t>Clique para editar o título mestre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smtClean="0"/>
              <a:t>Editar estilos de texto Mestre</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5/8/2018</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‹nº›</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5/8/2018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‹nº›</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pt-BR" smtClean="0"/>
              <a:t>Clique para editar o título mestre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Editar estilos de texto Mestre</a:t>
            </a:r>
          </a:p>
        </p:txBody>
      </p:sp>
      <p:sp>
        <p:nvSpPr>
          <p:cNvPr id="4" name="Content Placeholder 3"/>
          <p:cNvSpPr>
            <a:spLocks noGrp="1"/>
          </p:cNvSpPr>
          <p:nvPr>
            <p:ph sz="half" idx="2"/>
          </p:nvPr>
        </p:nvSpPr>
        <p:spPr>
          <a:xfrm>
            <a:off x="1257300" y="2909102"/>
            <a:ext cx="4800600" cy="2996398"/>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Editar estilos de texto Mestre</a:t>
            </a:r>
          </a:p>
        </p:txBody>
      </p:sp>
      <p:sp>
        <p:nvSpPr>
          <p:cNvPr id="6" name="Content Placeholder 5"/>
          <p:cNvSpPr>
            <a:spLocks noGrp="1"/>
          </p:cNvSpPr>
          <p:nvPr>
            <p:ph sz="quarter" idx="4"/>
          </p:nvPr>
        </p:nvSpPr>
        <p:spPr>
          <a:xfrm>
            <a:off x="6633864" y="2909102"/>
            <a:ext cx="4800600" cy="2996398"/>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5/8/2018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‹nº›</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5/8/2018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5/8/2018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pt-BR" smtClean="0"/>
              <a:t>Clique para editar o título mestre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Editar estilos de texto Mestre</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5/8/2018</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‹nº›</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smtClean="0"/>
              <a:t>Clique no ícone para adicionar uma imagem</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pt-BR" smtClean="0"/>
              <a:t>Clique para editar o título mestre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Editar estilos de texto Mestre</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5/8/2018</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pt-BR" smtClean="0"/>
              <a:t>Clique para editar o título mestre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5/8/2018</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‹nº›</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aws.amazon.com/pt/nosq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smtClean="0"/>
              <a:t>bolhas</a:t>
            </a:r>
            <a:endParaRPr lang="pt-BR" dirty="0"/>
          </a:p>
        </p:txBody>
      </p:sp>
      <p:sp>
        <p:nvSpPr>
          <p:cNvPr id="3" name="Subtítulo 2"/>
          <p:cNvSpPr>
            <a:spLocks noGrp="1"/>
          </p:cNvSpPr>
          <p:nvPr>
            <p:ph type="subTitle" idx="1"/>
          </p:nvPr>
        </p:nvSpPr>
        <p:spPr/>
        <p:txBody>
          <a:bodyPr/>
          <a:lstStyle/>
          <a:p>
            <a:r>
              <a:rPr lang="pt-BR" dirty="0" smtClean="0"/>
              <a:t>Do físico ao numérico</a:t>
            </a:r>
            <a:endParaRPr lang="pt-BR" dirty="0"/>
          </a:p>
        </p:txBody>
      </p:sp>
    </p:spTree>
    <p:extLst>
      <p:ext uri="{BB962C8B-B14F-4D97-AF65-F5344CB8AC3E}">
        <p14:creationId xmlns:p14="http://schemas.microsoft.com/office/powerpoint/2010/main" val="16879467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Território – </a:t>
            </a:r>
            <a:r>
              <a:rPr lang="pt-BR" dirty="0" err="1" smtClean="0"/>
              <a:t>deleuze</a:t>
            </a:r>
            <a:r>
              <a:rPr lang="pt-BR" dirty="0" smtClean="0"/>
              <a:t> &amp; </a:t>
            </a:r>
            <a:r>
              <a:rPr lang="pt-BR" dirty="0" err="1" smtClean="0"/>
              <a:t>Guattari</a:t>
            </a:r>
            <a:endParaRPr lang="pt-BR" dirty="0"/>
          </a:p>
        </p:txBody>
      </p:sp>
      <p:sp>
        <p:nvSpPr>
          <p:cNvPr id="3" name="Espaço Reservado para Conteúdo 2"/>
          <p:cNvSpPr>
            <a:spLocks noGrp="1"/>
          </p:cNvSpPr>
          <p:nvPr>
            <p:ph idx="1"/>
          </p:nvPr>
        </p:nvSpPr>
        <p:spPr/>
        <p:txBody>
          <a:bodyPr>
            <a:normAutofit/>
          </a:bodyPr>
          <a:lstStyle/>
          <a:p>
            <a:r>
              <a:rPr lang="pt-BR" dirty="0"/>
              <a:t>Sendo a </a:t>
            </a:r>
            <a:r>
              <a:rPr lang="pt-BR" dirty="0" err="1"/>
              <a:t>desterritorialização</a:t>
            </a:r>
            <a:r>
              <a:rPr lang="pt-BR" dirty="0"/>
              <a:t> o “movimento pelo qual ‘se’ abandona o território” (DELEUZE; GUATTARI, 2012b, p. 235), ela é um deslocamento </a:t>
            </a:r>
            <a:r>
              <a:rPr lang="pt-BR" dirty="0" smtClean="0"/>
              <a:t>existencial </a:t>
            </a:r>
            <a:r>
              <a:rPr lang="pt-BR" dirty="0" err="1" smtClean="0"/>
              <a:t>significacional</a:t>
            </a:r>
            <a:r>
              <a:rPr lang="pt-BR" dirty="0" smtClean="0"/>
              <a:t> </a:t>
            </a:r>
            <a:r>
              <a:rPr lang="pt-BR" dirty="0"/>
              <a:t>conjugado pela atração ou afastamento devido às ressonâncias entre os movimentos rítmicos dos corpos (ritornelos) e o modo como estão os corpos no espaço. A viagem territorial ou </a:t>
            </a:r>
            <a:r>
              <a:rPr lang="pt-BR" dirty="0" err="1"/>
              <a:t>desterritorializante</a:t>
            </a:r>
            <a:r>
              <a:rPr lang="pt-BR" dirty="0"/>
              <a:t> condiz com a organização espacial topológica dos territórios e é a relação entre corpos que orienta a estruturação dessa topologia. Se o espaço devém movimentos relativos orientados por códigos específicos, ele é dimensional e tem </a:t>
            </a:r>
            <a:r>
              <a:rPr lang="pt-BR" dirty="0" err="1"/>
              <a:t>segmentaridade</a:t>
            </a:r>
            <a:r>
              <a:rPr lang="pt-BR" dirty="0"/>
              <a:t> estabelecida por um contorno bem delimitado, por um padrão: o denominamos de “espaço estriado” (DELEUZE; GUATTARI, 2012b, p. 196). Ele é o tipo de espaço característico dos processos </a:t>
            </a:r>
            <a:r>
              <a:rPr lang="pt-BR" dirty="0" err="1"/>
              <a:t>territorializantes</a:t>
            </a:r>
            <a:r>
              <a:rPr lang="pt-BR" dirty="0"/>
              <a:t>, que se fecham pelo menos por um lado. </a:t>
            </a:r>
            <a:r>
              <a:rPr lang="pt-BR" dirty="0" smtClean="0"/>
              <a:t> P. 74-75</a:t>
            </a:r>
            <a:endParaRPr lang="pt-BR" dirty="0"/>
          </a:p>
        </p:txBody>
      </p:sp>
    </p:spTree>
    <p:extLst>
      <p:ext uri="{BB962C8B-B14F-4D97-AF65-F5344CB8AC3E}">
        <p14:creationId xmlns:p14="http://schemas.microsoft.com/office/powerpoint/2010/main" val="24653955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Território – </a:t>
            </a:r>
            <a:r>
              <a:rPr lang="pt-BR" dirty="0" err="1" smtClean="0"/>
              <a:t>deleuze</a:t>
            </a:r>
            <a:r>
              <a:rPr lang="pt-BR" dirty="0" smtClean="0"/>
              <a:t> &amp; </a:t>
            </a:r>
            <a:r>
              <a:rPr lang="pt-BR" dirty="0" err="1" smtClean="0"/>
              <a:t>Guattari</a:t>
            </a:r>
            <a:endParaRPr lang="pt-BR" dirty="0"/>
          </a:p>
        </p:txBody>
      </p:sp>
      <p:sp>
        <p:nvSpPr>
          <p:cNvPr id="3" name="Espaço Reservado para Conteúdo 2"/>
          <p:cNvSpPr>
            <a:spLocks noGrp="1"/>
          </p:cNvSpPr>
          <p:nvPr>
            <p:ph idx="1"/>
          </p:nvPr>
        </p:nvSpPr>
        <p:spPr/>
        <p:txBody>
          <a:bodyPr>
            <a:normAutofit/>
          </a:bodyPr>
          <a:lstStyle/>
          <a:p>
            <a:r>
              <a:rPr lang="pt-BR" dirty="0"/>
              <a:t>Já o espaço que devém variação contínua de códigos através de movimentos abertos e direcionais em toda e qualquer direção, produzindo um desenho amorfo através de um movimento absoluto que não corresponde a nenhum padrão relativo: o denominamos de “espaço liso” (DELEUZE; GUATTARI, 2012b, p. 198). Esse é o espaço referente às </a:t>
            </a:r>
            <a:r>
              <a:rPr lang="pt-BR" dirty="0" err="1"/>
              <a:t>desterritorializações</a:t>
            </a:r>
            <a:r>
              <a:rPr lang="pt-BR" dirty="0"/>
              <a:t> e é ocupado pelas intensidades. </a:t>
            </a:r>
            <a:endParaRPr lang="pt-BR" dirty="0"/>
          </a:p>
        </p:txBody>
      </p:sp>
    </p:spTree>
    <p:extLst>
      <p:ext uri="{BB962C8B-B14F-4D97-AF65-F5344CB8AC3E}">
        <p14:creationId xmlns:p14="http://schemas.microsoft.com/office/powerpoint/2010/main" val="26988435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Território – </a:t>
            </a:r>
            <a:r>
              <a:rPr lang="pt-BR" dirty="0" err="1" smtClean="0"/>
              <a:t>deleuze</a:t>
            </a:r>
            <a:r>
              <a:rPr lang="pt-BR" dirty="0" smtClean="0"/>
              <a:t> &amp; </a:t>
            </a:r>
            <a:r>
              <a:rPr lang="pt-BR" dirty="0" err="1" smtClean="0"/>
              <a:t>Guattari</a:t>
            </a:r>
            <a:endParaRPr lang="pt-BR" dirty="0"/>
          </a:p>
        </p:txBody>
      </p:sp>
      <p:sp>
        <p:nvSpPr>
          <p:cNvPr id="3" name="Espaço Reservado para Conteúdo 2"/>
          <p:cNvSpPr>
            <a:spLocks noGrp="1"/>
          </p:cNvSpPr>
          <p:nvPr>
            <p:ph idx="1"/>
          </p:nvPr>
        </p:nvSpPr>
        <p:spPr/>
        <p:txBody>
          <a:bodyPr>
            <a:normAutofit/>
          </a:bodyPr>
          <a:lstStyle/>
          <a:p>
            <a:r>
              <a:rPr lang="pt-BR" dirty="0"/>
              <a:t>A movimento entre territórios (uma </a:t>
            </a:r>
            <a:r>
              <a:rPr lang="pt-BR" dirty="0" err="1"/>
              <a:t>nomadologia</a:t>
            </a:r>
            <a:r>
              <a:rPr lang="pt-BR" dirty="0"/>
              <a:t>) é, então, da ordem das condições de existência do espaço liso, onde se produz a diferença. Já o progresso é da ordem do espaço estriado, que traduz o liso e o faz propagar-se. Esses dois espaços transformam-se um no outro a partir de diferentes processos, sendo a tradução da operação que consiste em </a:t>
            </a:r>
            <a:r>
              <a:rPr lang="pt-BR" dirty="0" err="1"/>
              <a:t>sobrecodificar</a:t>
            </a:r>
            <a:r>
              <a:rPr lang="pt-BR" dirty="0"/>
              <a:t> o espaço liso, domando-o e estriando-o. Já o espaço liso pode se constituir a partir do estriado “por acumulação de vizinhanças, e cada acumulação define uma zona de </a:t>
            </a:r>
            <a:r>
              <a:rPr lang="pt-BR" dirty="0" err="1"/>
              <a:t>indiscernibilidade</a:t>
            </a:r>
            <a:r>
              <a:rPr lang="pt-BR" dirty="0"/>
              <a:t> própria ao ‘devir’” (DELEUZE; GUATTARI, 2012b, p .208-210). </a:t>
            </a:r>
            <a:endParaRPr lang="pt-BR" dirty="0"/>
          </a:p>
        </p:txBody>
      </p:sp>
    </p:spTree>
    <p:extLst>
      <p:ext uri="{BB962C8B-B14F-4D97-AF65-F5344CB8AC3E}">
        <p14:creationId xmlns:p14="http://schemas.microsoft.com/office/powerpoint/2010/main" val="12826307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Território – </a:t>
            </a:r>
            <a:r>
              <a:rPr lang="pt-BR" dirty="0" err="1" smtClean="0"/>
              <a:t>deleuze</a:t>
            </a:r>
            <a:r>
              <a:rPr lang="pt-BR" dirty="0" smtClean="0"/>
              <a:t> &amp; </a:t>
            </a:r>
            <a:r>
              <a:rPr lang="pt-BR" dirty="0" err="1" smtClean="0"/>
              <a:t>Guattari</a:t>
            </a:r>
            <a:endParaRPr lang="pt-BR" dirty="0"/>
          </a:p>
        </p:txBody>
      </p:sp>
      <p:sp>
        <p:nvSpPr>
          <p:cNvPr id="3" name="Espaço Reservado para Conteúdo 2"/>
          <p:cNvSpPr>
            <a:spLocks noGrp="1"/>
          </p:cNvSpPr>
          <p:nvPr>
            <p:ph idx="1"/>
          </p:nvPr>
        </p:nvSpPr>
        <p:spPr/>
        <p:txBody>
          <a:bodyPr>
            <a:normAutofit/>
          </a:bodyPr>
          <a:lstStyle/>
          <a:p>
            <a:r>
              <a:rPr lang="pt-BR" dirty="0"/>
              <a:t>O ato de aproximação aumenta as intensidades, fazendo variar os corpos e os </a:t>
            </a:r>
            <a:r>
              <a:rPr lang="pt-BR" dirty="0" err="1"/>
              <a:t>desterritorializando</a:t>
            </a:r>
            <a:r>
              <a:rPr lang="pt-BR" dirty="0"/>
              <a:t>. Isso quer dizer que os ritmos (ritornelos) que conjugam os territórios, quando aproximados, podem ressoar e emitir ondas catalíticas em processos de transformação que já estão em desenvolvimento nos territórios. </a:t>
            </a:r>
            <a:endParaRPr lang="pt-BR" dirty="0"/>
          </a:p>
        </p:txBody>
      </p:sp>
    </p:spTree>
    <p:extLst>
      <p:ext uri="{BB962C8B-B14F-4D97-AF65-F5344CB8AC3E}">
        <p14:creationId xmlns:p14="http://schemas.microsoft.com/office/powerpoint/2010/main" val="24182971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Território – </a:t>
            </a:r>
            <a:r>
              <a:rPr lang="pt-BR" dirty="0" err="1" smtClean="0"/>
              <a:t>deleuze</a:t>
            </a:r>
            <a:r>
              <a:rPr lang="pt-BR" dirty="0" smtClean="0"/>
              <a:t> &amp; </a:t>
            </a:r>
            <a:r>
              <a:rPr lang="pt-BR" dirty="0" err="1" smtClean="0"/>
              <a:t>Guattari</a:t>
            </a:r>
            <a:endParaRPr lang="pt-BR" dirty="0"/>
          </a:p>
        </p:txBody>
      </p:sp>
      <p:sp>
        <p:nvSpPr>
          <p:cNvPr id="3" name="Espaço Reservado para Conteúdo 2"/>
          <p:cNvSpPr>
            <a:spLocks noGrp="1"/>
          </p:cNvSpPr>
          <p:nvPr>
            <p:ph idx="1"/>
          </p:nvPr>
        </p:nvSpPr>
        <p:spPr/>
        <p:txBody>
          <a:bodyPr>
            <a:normAutofit/>
          </a:bodyPr>
          <a:lstStyle/>
          <a:p>
            <a:r>
              <a:rPr lang="pt-BR" dirty="0"/>
              <a:t>O ato de aproximação aumenta as intensidades, fazendo variar os corpos e os </a:t>
            </a:r>
            <a:r>
              <a:rPr lang="pt-BR" dirty="0" err="1"/>
              <a:t>desterritorializando</a:t>
            </a:r>
            <a:r>
              <a:rPr lang="pt-BR" dirty="0"/>
              <a:t>. </a:t>
            </a:r>
            <a:r>
              <a:rPr lang="pt-BR"/>
              <a:t>Isso quer dizer que os ritmos (ritornelos) que conjugam os territórios, quando aproximados, podem ressoar e emitir ondas catalíticas em processos de transformação que já estão em desenvolvimento nos territórios. </a:t>
            </a:r>
            <a:endParaRPr lang="pt-BR" dirty="0"/>
          </a:p>
        </p:txBody>
      </p:sp>
    </p:spTree>
    <p:extLst>
      <p:ext uri="{BB962C8B-B14F-4D97-AF65-F5344CB8AC3E}">
        <p14:creationId xmlns:p14="http://schemas.microsoft.com/office/powerpoint/2010/main" val="12582444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Território – </a:t>
            </a:r>
            <a:r>
              <a:rPr lang="pt-BR" dirty="0" err="1" smtClean="0"/>
              <a:t>deleuze</a:t>
            </a:r>
            <a:r>
              <a:rPr lang="pt-BR" dirty="0" smtClean="0"/>
              <a:t> &amp; </a:t>
            </a:r>
            <a:r>
              <a:rPr lang="pt-BR" dirty="0" err="1" smtClean="0"/>
              <a:t>Guattari</a:t>
            </a:r>
            <a:endParaRPr lang="pt-BR" dirty="0"/>
          </a:p>
        </p:txBody>
      </p:sp>
      <p:sp>
        <p:nvSpPr>
          <p:cNvPr id="3" name="Espaço Reservado para Conteúdo 2"/>
          <p:cNvSpPr>
            <a:spLocks noGrp="1"/>
          </p:cNvSpPr>
          <p:nvPr>
            <p:ph idx="1"/>
          </p:nvPr>
        </p:nvSpPr>
        <p:spPr/>
        <p:txBody>
          <a:bodyPr>
            <a:normAutofit/>
          </a:bodyPr>
          <a:lstStyle/>
          <a:p>
            <a:r>
              <a:rPr lang="pt-BR" dirty="0"/>
              <a:t>A aproximação de vizinhanças de diferentes territórios é, portanto, “a interface </a:t>
            </a:r>
            <a:r>
              <a:rPr lang="pt-BR" dirty="0" err="1"/>
              <a:t>maquínica</a:t>
            </a:r>
            <a:r>
              <a:rPr lang="pt-BR" dirty="0"/>
              <a:t> que opera a aglomeração ontológica de diferentes ritornelos existenciais” (GUATTARI, 2012, p. 77). Uma espécie de musicalização oriunda dos ritmos que foram aproximados. O aumento de conexões pela aproximação de vizinhanças territoriais garante a consistência entre as intensidades, e seu encontro pode devir expressões através da constituição de acontecimentos, transformações incorporais e essências nômades. Isso confere à consistência da interface </a:t>
            </a:r>
            <a:r>
              <a:rPr lang="pt-BR" dirty="0" err="1"/>
              <a:t>maquínica</a:t>
            </a:r>
            <a:r>
              <a:rPr lang="pt-BR" dirty="0"/>
              <a:t> o caráter </a:t>
            </a:r>
            <a:r>
              <a:rPr lang="pt-BR" dirty="0" err="1"/>
              <a:t>desterritorializante</a:t>
            </a:r>
            <a:r>
              <a:rPr lang="pt-BR" dirty="0"/>
              <a:t>, e não totalizante. </a:t>
            </a:r>
            <a:r>
              <a:rPr lang="pt-BR" dirty="0" smtClean="0"/>
              <a:t> P.75</a:t>
            </a:r>
            <a:endParaRPr lang="pt-BR" dirty="0"/>
          </a:p>
        </p:txBody>
      </p:sp>
    </p:spTree>
    <p:extLst>
      <p:ext uri="{BB962C8B-B14F-4D97-AF65-F5344CB8AC3E}">
        <p14:creationId xmlns:p14="http://schemas.microsoft.com/office/powerpoint/2010/main" val="34704289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p:cNvPicPr>
            <a:picLocks noChangeAspect="1"/>
          </p:cNvPicPr>
          <p:nvPr/>
        </p:nvPicPr>
        <p:blipFill rotWithShape="1">
          <a:blip r:embed="rId2"/>
          <a:srcRect l="17222" t="8683" r="17778" b="54280"/>
          <a:stretch/>
        </p:blipFill>
        <p:spPr>
          <a:xfrm>
            <a:off x="1404849" y="779620"/>
            <a:ext cx="9809240" cy="3143988"/>
          </a:xfrm>
          <a:prstGeom prst="rect">
            <a:avLst/>
          </a:prstGeom>
        </p:spPr>
      </p:pic>
    </p:spTree>
    <p:extLst>
      <p:ext uri="{BB962C8B-B14F-4D97-AF65-F5344CB8AC3E}">
        <p14:creationId xmlns:p14="http://schemas.microsoft.com/office/powerpoint/2010/main" val="793120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“A linguagem do espaço”: Edward T. Hall</a:t>
            </a:r>
          </a:p>
        </p:txBody>
      </p:sp>
      <p:sp>
        <p:nvSpPr>
          <p:cNvPr id="3" name="Espaço Reservado para Conteúdo 2"/>
          <p:cNvSpPr>
            <a:spLocks noGrp="1"/>
          </p:cNvSpPr>
          <p:nvPr>
            <p:ph idx="1"/>
          </p:nvPr>
        </p:nvSpPr>
        <p:spPr/>
        <p:txBody>
          <a:bodyPr/>
          <a:lstStyle/>
          <a:p>
            <a:r>
              <a:rPr lang="pt-BR" dirty="0"/>
              <a:t>Organização no espaço: </a:t>
            </a:r>
            <a:r>
              <a:rPr lang="pt-BR" dirty="0" err="1"/>
              <a:t>proxêmica</a:t>
            </a:r>
            <a:r>
              <a:rPr lang="pt-BR" dirty="0"/>
              <a:t>. Bolhas / choque </a:t>
            </a:r>
            <a:r>
              <a:rPr lang="pt-BR" dirty="0" smtClean="0"/>
              <a:t>cultural</a:t>
            </a:r>
            <a:br>
              <a:rPr lang="pt-BR" dirty="0" smtClean="0"/>
            </a:br>
            <a:endParaRPr lang="pt-BR" dirty="0" smtClean="0"/>
          </a:p>
          <a:p>
            <a:r>
              <a:rPr lang="pt-BR" dirty="0"/>
              <a:t>Espaço – comunicação – território</a:t>
            </a:r>
            <a:br>
              <a:rPr lang="pt-BR" dirty="0"/>
            </a:br>
            <a:endParaRPr lang="pt-BR" dirty="0"/>
          </a:p>
          <a:p>
            <a:r>
              <a:rPr lang="pt-BR" dirty="0"/>
              <a:t>Distâncias íntima, pessoal, social e pública.</a:t>
            </a:r>
            <a:br>
              <a:rPr lang="pt-BR" dirty="0"/>
            </a:br>
            <a:endParaRPr lang="pt-BR" dirty="0"/>
          </a:p>
          <a:p>
            <a:r>
              <a:rPr lang="pt-BR" dirty="0" smtClean="0"/>
              <a:t>Integridade da “bolha pessoal”; Bolhas</a:t>
            </a:r>
            <a:r>
              <a:rPr lang="pt-BR" dirty="0"/>
              <a:t/>
            </a:r>
            <a:br>
              <a:rPr lang="pt-BR" dirty="0"/>
            </a:br>
            <a:endParaRPr lang="pt-BR" dirty="0"/>
          </a:p>
          <a:p>
            <a:endParaRPr lang="pt-BR" dirty="0"/>
          </a:p>
          <a:p>
            <a:endParaRPr lang="pt-BR" dirty="0"/>
          </a:p>
        </p:txBody>
      </p:sp>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12788" y="3025833"/>
            <a:ext cx="2188809" cy="3052813"/>
          </a:xfrm>
          <a:prstGeom prst="rect">
            <a:avLst/>
          </a:prstGeom>
        </p:spPr>
      </p:pic>
    </p:spTree>
    <p:extLst>
      <p:ext uri="{BB962C8B-B14F-4D97-AF65-F5344CB8AC3E}">
        <p14:creationId xmlns:p14="http://schemas.microsoft.com/office/powerpoint/2010/main" val="851337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“A linguagem do espaço”: Edward T. Hall</a:t>
            </a:r>
          </a:p>
        </p:txBody>
      </p:sp>
      <p:sp>
        <p:nvSpPr>
          <p:cNvPr id="3" name="Espaço Reservado para Conteúdo 2"/>
          <p:cNvSpPr>
            <a:spLocks noGrp="1"/>
          </p:cNvSpPr>
          <p:nvPr>
            <p:ph idx="1"/>
          </p:nvPr>
        </p:nvSpPr>
        <p:spPr/>
        <p:txBody>
          <a:bodyPr>
            <a:normAutofit lnSpcReduction="10000"/>
          </a:bodyPr>
          <a:lstStyle/>
          <a:p>
            <a:r>
              <a:rPr lang="pt-BR" dirty="0" smtClean="0"/>
              <a:t>Distâncias íntima: até 0,40 cm: facilita o contato físico; porém, em um transporte público lotado, por exemplo, essa proximidade pode gerar incômodo. </a:t>
            </a:r>
            <a:br>
              <a:rPr lang="pt-BR" dirty="0" smtClean="0"/>
            </a:br>
            <a:endParaRPr lang="pt-BR" dirty="0" smtClean="0"/>
          </a:p>
          <a:p>
            <a:r>
              <a:rPr lang="pt-BR" dirty="0" smtClean="0"/>
              <a:t>Pessoal: 1,25m: proximidade mas sem desconforto de invasão do espaço íntimo.</a:t>
            </a:r>
            <a:br>
              <a:rPr lang="pt-BR" dirty="0" smtClean="0"/>
            </a:br>
            <a:endParaRPr lang="pt-BR" dirty="0" smtClean="0"/>
          </a:p>
          <a:p>
            <a:r>
              <a:rPr lang="pt-BR" dirty="0" smtClean="0"/>
              <a:t>Social: 3,60m: pode ter uma mesa entre as pessoas, por </a:t>
            </a:r>
            <a:r>
              <a:rPr lang="pt-BR" dirty="0" err="1" smtClean="0"/>
              <a:t>ex</a:t>
            </a:r>
            <a:r>
              <a:rPr lang="pt-BR" dirty="0" smtClean="0"/>
              <a:t>;  relacionamento impessoal.</a:t>
            </a:r>
            <a:br>
              <a:rPr lang="pt-BR" dirty="0" smtClean="0"/>
            </a:br>
            <a:endParaRPr lang="pt-BR" dirty="0" smtClean="0"/>
          </a:p>
          <a:p>
            <a:r>
              <a:rPr lang="pt-BR" dirty="0" smtClean="0"/>
              <a:t>Pública: excede 3,60m: falar em voz alta, usar microfone. Impensável um contato físico nesta condição.</a:t>
            </a:r>
            <a:r>
              <a:rPr lang="pt-BR" dirty="0"/>
              <a:t/>
            </a:r>
            <a:br>
              <a:rPr lang="pt-BR" dirty="0"/>
            </a:br>
            <a:endParaRPr lang="pt-BR" dirty="0"/>
          </a:p>
          <a:p>
            <a:endParaRPr lang="pt-BR" dirty="0"/>
          </a:p>
          <a:p>
            <a:endParaRPr lang="pt-BR" dirty="0"/>
          </a:p>
        </p:txBody>
      </p:sp>
    </p:spTree>
    <p:extLst>
      <p:ext uri="{BB962C8B-B14F-4D97-AF65-F5344CB8AC3E}">
        <p14:creationId xmlns:p14="http://schemas.microsoft.com/office/powerpoint/2010/main" val="8690326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Território</a:t>
            </a:r>
            <a:endParaRPr lang="pt-BR" dirty="0"/>
          </a:p>
        </p:txBody>
      </p:sp>
      <p:sp>
        <p:nvSpPr>
          <p:cNvPr id="3" name="Espaço Reservado para Conteúdo 2"/>
          <p:cNvSpPr>
            <a:spLocks noGrp="1"/>
          </p:cNvSpPr>
          <p:nvPr>
            <p:ph idx="1"/>
          </p:nvPr>
        </p:nvSpPr>
        <p:spPr/>
        <p:txBody>
          <a:bodyPr>
            <a:normAutofit/>
          </a:bodyPr>
          <a:lstStyle/>
          <a:p>
            <a:r>
              <a:rPr lang="pt-BR" dirty="0" smtClean="0"/>
              <a:t>TAZ</a:t>
            </a:r>
          </a:p>
          <a:p>
            <a:r>
              <a:rPr lang="pt-BR" dirty="0" err="1" smtClean="0"/>
              <a:t>Assange</a:t>
            </a:r>
            <a:endParaRPr lang="pt-BR" dirty="0"/>
          </a:p>
          <a:p>
            <a:endParaRPr lang="pt-BR" dirty="0"/>
          </a:p>
          <a:p>
            <a:endParaRPr lang="pt-BR" dirty="0"/>
          </a:p>
        </p:txBody>
      </p:sp>
    </p:spTree>
    <p:extLst>
      <p:ext uri="{BB962C8B-B14F-4D97-AF65-F5344CB8AC3E}">
        <p14:creationId xmlns:p14="http://schemas.microsoft.com/office/powerpoint/2010/main" val="20136257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arruda</a:t>
            </a:r>
            <a:endParaRPr lang="pt-BR" dirty="0"/>
          </a:p>
        </p:txBody>
      </p:sp>
      <p:sp>
        <p:nvSpPr>
          <p:cNvPr id="3" name="Espaço Reservado para Conteúdo 2"/>
          <p:cNvSpPr>
            <a:spLocks noGrp="1"/>
          </p:cNvSpPr>
          <p:nvPr>
            <p:ph idx="1"/>
          </p:nvPr>
        </p:nvSpPr>
        <p:spPr/>
        <p:txBody>
          <a:bodyPr>
            <a:normAutofit fontScale="92500"/>
          </a:bodyPr>
          <a:lstStyle/>
          <a:p>
            <a:r>
              <a:rPr lang="pt-BR" dirty="0" smtClean="0"/>
              <a:t>Computadores não só processam informação:  são uma máquina </a:t>
            </a:r>
            <a:r>
              <a:rPr lang="pt-BR" dirty="0"/>
              <a:t>social capaz de movimentar corpos coletivamente e fazer multidões falarem de determinadas formas. </a:t>
            </a:r>
            <a:endParaRPr lang="pt-BR" dirty="0" smtClean="0"/>
          </a:p>
          <a:p>
            <a:r>
              <a:rPr lang="pt-BR" dirty="0" smtClean="0"/>
              <a:t>“O </a:t>
            </a:r>
            <a:r>
              <a:rPr lang="pt-BR" dirty="0"/>
              <a:t>computador é uma tecnologia que tem movimentos orientados por sua própria estruturação em bancos de dados. Mas é também nos seres humanos que chegam as orientações estatísticas dos algoritmos. Estamos verdadeiramente sofrendo processos de subjetivação por essa tecnologia, tendo nossas identidades moldadas pela existência dessa máquina social. Isso retira o bom e velho indivíduo (o chamado “homem” pelas teorizações historiográficas antropocêntricas) do centro do universo e da história e coloca uma rede </a:t>
            </a:r>
            <a:r>
              <a:rPr lang="pt-BR" dirty="0" err="1"/>
              <a:t>maquínica</a:t>
            </a:r>
            <a:r>
              <a:rPr lang="pt-BR" dirty="0"/>
              <a:t> em seu lugar</a:t>
            </a:r>
            <a:r>
              <a:rPr lang="pt-BR" dirty="0" smtClean="0"/>
              <a:t>.” 2018, pp.28-29.</a:t>
            </a:r>
          </a:p>
          <a:p>
            <a:r>
              <a:rPr lang="pt-BR" dirty="0" smtClean="0"/>
              <a:t>Materialidade da comunicação.</a:t>
            </a:r>
            <a:r>
              <a:rPr lang="pt-BR" dirty="0"/>
              <a:t/>
            </a:r>
            <a:br>
              <a:rPr lang="pt-BR" dirty="0"/>
            </a:br>
            <a:endParaRPr lang="pt-BR" dirty="0"/>
          </a:p>
          <a:p>
            <a:endParaRPr lang="pt-BR" dirty="0"/>
          </a:p>
          <a:p>
            <a:endParaRPr lang="pt-BR" dirty="0"/>
          </a:p>
        </p:txBody>
      </p:sp>
    </p:spTree>
    <p:extLst>
      <p:ext uri="{BB962C8B-B14F-4D97-AF65-F5344CB8AC3E}">
        <p14:creationId xmlns:p14="http://schemas.microsoft.com/office/powerpoint/2010/main" val="3243275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Arruda – ecologia da bolha algorítmica </a:t>
            </a:r>
            <a:endParaRPr lang="pt-BR" dirty="0"/>
          </a:p>
        </p:txBody>
      </p:sp>
      <p:sp>
        <p:nvSpPr>
          <p:cNvPr id="3" name="Espaço Reservado para Conteúdo 2"/>
          <p:cNvSpPr>
            <a:spLocks noGrp="1"/>
          </p:cNvSpPr>
          <p:nvPr>
            <p:ph idx="1"/>
          </p:nvPr>
        </p:nvSpPr>
        <p:spPr/>
        <p:txBody>
          <a:bodyPr>
            <a:normAutofit/>
          </a:bodyPr>
          <a:lstStyle/>
          <a:p>
            <a:r>
              <a:rPr lang="pt-BR" dirty="0" smtClean="0"/>
              <a:t>SQL. </a:t>
            </a:r>
            <a:r>
              <a:rPr lang="pt-BR" dirty="0" err="1" smtClean="0"/>
              <a:t>Structured</a:t>
            </a:r>
            <a:r>
              <a:rPr lang="pt-BR" dirty="0" smtClean="0"/>
              <a:t> Query </a:t>
            </a:r>
            <a:r>
              <a:rPr lang="pt-BR" dirty="0" err="1" smtClean="0"/>
              <a:t>Language</a:t>
            </a:r>
            <a:r>
              <a:rPr lang="pt-BR" dirty="0" smtClean="0"/>
              <a:t> / </a:t>
            </a:r>
            <a:r>
              <a:rPr lang="pt-BR" dirty="0" err="1" smtClean="0"/>
              <a:t>Not</a:t>
            </a:r>
            <a:r>
              <a:rPr lang="pt-BR" dirty="0" smtClean="0"/>
              <a:t> </a:t>
            </a:r>
            <a:r>
              <a:rPr lang="pt-BR" dirty="0" err="1"/>
              <a:t>only</a:t>
            </a:r>
            <a:r>
              <a:rPr lang="pt-BR" dirty="0"/>
              <a:t> </a:t>
            </a:r>
            <a:r>
              <a:rPr lang="pt-BR" dirty="0" smtClean="0"/>
              <a:t>SQL</a:t>
            </a:r>
            <a:br>
              <a:rPr lang="pt-BR" dirty="0" smtClean="0"/>
            </a:br>
            <a:endParaRPr lang="pt-BR" dirty="0" smtClean="0"/>
          </a:p>
          <a:p>
            <a:r>
              <a:rPr lang="pt-BR" dirty="0" smtClean="0"/>
              <a:t>PP. 35-40</a:t>
            </a:r>
            <a:br>
              <a:rPr lang="pt-BR" dirty="0" smtClean="0"/>
            </a:br>
            <a:endParaRPr lang="pt-BR" dirty="0" smtClean="0"/>
          </a:p>
          <a:p>
            <a:r>
              <a:rPr lang="pt-BR" dirty="0" smtClean="0"/>
              <a:t>“Bolhas </a:t>
            </a:r>
            <a:r>
              <a:rPr lang="pt-BR" dirty="0"/>
              <a:t>algorítmicas: não são produzidas a priori, mas constituídas e reconstituídas pela similitude das interações organizadas pelo </a:t>
            </a:r>
            <a:r>
              <a:rPr lang="pt-BR" dirty="0" err="1" smtClean="0"/>
              <a:t>NoSQL</a:t>
            </a:r>
            <a:r>
              <a:rPr lang="pt-BR" dirty="0" smtClean="0"/>
              <a:t>”</a:t>
            </a:r>
            <a:endParaRPr lang="pt-BR" dirty="0"/>
          </a:p>
        </p:txBody>
      </p:sp>
    </p:spTree>
    <p:extLst>
      <p:ext uri="{BB962C8B-B14F-4D97-AF65-F5344CB8AC3E}">
        <p14:creationId xmlns:p14="http://schemas.microsoft.com/office/powerpoint/2010/main" val="11352943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Arruda – ecologia da bolha algorítmica </a:t>
            </a:r>
            <a:endParaRPr lang="pt-BR" dirty="0"/>
          </a:p>
        </p:txBody>
      </p:sp>
      <p:sp>
        <p:nvSpPr>
          <p:cNvPr id="3" name="Espaço Reservado para Conteúdo 2"/>
          <p:cNvSpPr>
            <a:spLocks noGrp="1"/>
          </p:cNvSpPr>
          <p:nvPr>
            <p:ph idx="1"/>
          </p:nvPr>
        </p:nvSpPr>
        <p:spPr/>
        <p:txBody>
          <a:bodyPr>
            <a:normAutofit/>
          </a:bodyPr>
          <a:lstStyle/>
          <a:p>
            <a:r>
              <a:rPr lang="pt-BR" dirty="0" smtClean="0"/>
              <a:t>SQL. </a:t>
            </a:r>
            <a:r>
              <a:rPr lang="pt-BR" dirty="0" err="1" smtClean="0"/>
              <a:t>Structured</a:t>
            </a:r>
            <a:r>
              <a:rPr lang="pt-BR" dirty="0" smtClean="0"/>
              <a:t> Query </a:t>
            </a:r>
            <a:r>
              <a:rPr lang="pt-BR" dirty="0" err="1" smtClean="0"/>
              <a:t>Language</a:t>
            </a:r>
            <a:r>
              <a:rPr lang="pt-BR" dirty="0" smtClean="0"/>
              <a:t> / </a:t>
            </a:r>
            <a:r>
              <a:rPr lang="pt-BR" dirty="0" err="1" smtClean="0"/>
              <a:t>Not</a:t>
            </a:r>
            <a:r>
              <a:rPr lang="pt-BR" dirty="0" smtClean="0"/>
              <a:t> </a:t>
            </a:r>
            <a:r>
              <a:rPr lang="pt-BR" dirty="0" err="1"/>
              <a:t>only</a:t>
            </a:r>
            <a:r>
              <a:rPr lang="pt-BR" dirty="0"/>
              <a:t> </a:t>
            </a:r>
            <a:r>
              <a:rPr lang="pt-BR" dirty="0" smtClean="0"/>
              <a:t>SQL</a:t>
            </a:r>
            <a:br>
              <a:rPr lang="pt-BR" dirty="0" smtClean="0"/>
            </a:br>
            <a:endParaRPr lang="pt-BR" dirty="0" smtClean="0"/>
          </a:p>
          <a:p>
            <a:r>
              <a:rPr lang="pt-BR" dirty="0" smtClean="0"/>
              <a:t>PP. 35-40</a:t>
            </a:r>
            <a:br>
              <a:rPr lang="pt-BR" dirty="0" smtClean="0"/>
            </a:br>
            <a:endParaRPr lang="pt-BR" dirty="0" smtClean="0"/>
          </a:p>
          <a:p>
            <a:r>
              <a:rPr lang="pt-BR" dirty="0" smtClean="0"/>
              <a:t>Ritornelo: “todo conjunto de matérias de expressão que traça um território, e que se desenvolve em motivos territoriais, em paisagens territoriais”. Deleuze &amp; </a:t>
            </a:r>
            <a:r>
              <a:rPr lang="pt-BR" dirty="0" err="1" smtClean="0"/>
              <a:t>Guatari</a:t>
            </a:r>
            <a:r>
              <a:rPr lang="pt-BR" dirty="0" smtClean="0"/>
              <a:t>, 2012, p. 139</a:t>
            </a:r>
          </a:p>
          <a:p>
            <a:r>
              <a:rPr lang="pt-BR" dirty="0" smtClean="0"/>
              <a:t>“Repetição que provoca o agenciamento do território; que garante a consistência da ligação entre os diversos componentes que são atraídos.”</a:t>
            </a:r>
            <a:endParaRPr lang="pt-BR" dirty="0"/>
          </a:p>
        </p:txBody>
      </p:sp>
    </p:spTree>
    <p:extLst>
      <p:ext uri="{BB962C8B-B14F-4D97-AF65-F5344CB8AC3E}">
        <p14:creationId xmlns:p14="http://schemas.microsoft.com/office/powerpoint/2010/main" val="327042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Arruda – ecologia da bolha algorítmica </a:t>
            </a:r>
            <a:endParaRPr lang="pt-BR" dirty="0"/>
          </a:p>
        </p:txBody>
      </p:sp>
      <p:sp>
        <p:nvSpPr>
          <p:cNvPr id="3" name="Espaço Reservado para Conteúdo 2"/>
          <p:cNvSpPr>
            <a:spLocks noGrp="1"/>
          </p:cNvSpPr>
          <p:nvPr>
            <p:ph idx="1"/>
          </p:nvPr>
        </p:nvSpPr>
        <p:spPr/>
        <p:txBody>
          <a:bodyPr>
            <a:normAutofit/>
          </a:bodyPr>
          <a:lstStyle/>
          <a:p>
            <a:r>
              <a:rPr lang="pt-BR" dirty="0" smtClean="0"/>
              <a:t>“A bolha algorítmica é o ritornelo da web”.</a:t>
            </a:r>
            <a:br>
              <a:rPr lang="pt-BR" dirty="0" smtClean="0"/>
            </a:br>
            <a:endParaRPr lang="pt-BR" dirty="0" smtClean="0"/>
          </a:p>
          <a:p>
            <a:r>
              <a:rPr lang="pt-BR" dirty="0" smtClean="0"/>
              <a:t>“A lógica estrutural da internet algorítmica provoca uma repetição contínua e circular de conteúdos materializados em signos diferentes: cada bolha algorítmica é constituída pela repetição da interação em ressonância com a frequência circulatória de signos. </a:t>
            </a:r>
            <a:r>
              <a:rPr lang="pt-BR" b="1" dirty="0" smtClean="0"/>
              <a:t>O ritornelo da interação programada </a:t>
            </a:r>
            <a:r>
              <a:rPr lang="pt-BR" dirty="0" smtClean="0"/>
              <a:t>é a conjunção entre a frequência circulatória de signos nos bancos de dados e a frequência da resposta interativa do usuário.”</a:t>
            </a:r>
            <a:endParaRPr lang="pt-BR" dirty="0"/>
          </a:p>
        </p:txBody>
      </p:sp>
    </p:spTree>
    <p:extLst>
      <p:ext uri="{BB962C8B-B14F-4D97-AF65-F5344CB8AC3E}">
        <p14:creationId xmlns:p14="http://schemas.microsoft.com/office/powerpoint/2010/main" val="20801573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smtClean="0"/>
              <a:t>N</a:t>
            </a:r>
            <a:r>
              <a:rPr lang="pt-BR" sz="3600" dirty="0" err="1" smtClean="0"/>
              <a:t>o</a:t>
            </a:r>
            <a:r>
              <a:rPr lang="pt-BR" dirty="0" err="1" smtClean="0"/>
              <a:t>sql</a:t>
            </a:r>
            <a:endParaRPr lang="pt-BR" dirty="0"/>
          </a:p>
        </p:txBody>
      </p:sp>
      <p:sp>
        <p:nvSpPr>
          <p:cNvPr id="3" name="Espaço Reservado para Conteúdo 2"/>
          <p:cNvSpPr>
            <a:spLocks noGrp="1"/>
          </p:cNvSpPr>
          <p:nvPr>
            <p:ph idx="1"/>
          </p:nvPr>
        </p:nvSpPr>
        <p:spPr/>
        <p:txBody>
          <a:bodyPr>
            <a:normAutofit/>
          </a:bodyPr>
          <a:lstStyle/>
          <a:p>
            <a:r>
              <a:rPr lang="pt-BR" dirty="0"/>
              <a:t>O que são bancos de dados </a:t>
            </a:r>
            <a:r>
              <a:rPr lang="pt-BR" dirty="0" err="1"/>
              <a:t>NoSQL</a:t>
            </a:r>
            <a:r>
              <a:rPr lang="pt-BR" dirty="0"/>
              <a:t>?</a:t>
            </a:r>
          </a:p>
          <a:p>
            <a:r>
              <a:rPr lang="pt-BR" dirty="0" smtClean="0"/>
              <a:t>“Bancos </a:t>
            </a:r>
            <a:r>
              <a:rPr lang="pt-BR" dirty="0"/>
              <a:t>de dados </a:t>
            </a:r>
            <a:r>
              <a:rPr lang="pt-BR" dirty="0" err="1"/>
              <a:t>NoSQL</a:t>
            </a:r>
            <a:r>
              <a:rPr lang="pt-BR" dirty="0"/>
              <a:t> são bancos de dados não relacionais, otimizados para performance escalável e modelos de dados sem esquema. Os bancos de dados </a:t>
            </a:r>
            <a:r>
              <a:rPr lang="pt-BR" dirty="0" err="1"/>
              <a:t>NoSQL</a:t>
            </a:r>
            <a:r>
              <a:rPr lang="pt-BR" dirty="0"/>
              <a:t> são amplamente reconhecidos por sua facilidade de desenvolvimento, baixa latência e resiliência. Esses bancos de dados usam diversos modelos de dados, incluindo dados colunares, documentos, gráficos e armazenamento de pares chave-valor na memória. Esta página inclui vários recursos para ajudar você a começar a usar bancos de dados </a:t>
            </a:r>
            <a:r>
              <a:rPr lang="pt-BR" dirty="0" err="1"/>
              <a:t>NoSQL</a:t>
            </a:r>
            <a:r>
              <a:rPr lang="pt-BR" dirty="0" smtClean="0"/>
              <a:t>.”</a:t>
            </a:r>
          </a:p>
          <a:p>
            <a:r>
              <a:rPr lang="pt-BR" dirty="0">
                <a:hlinkClick r:id="rId2"/>
              </a:rPr>
              <a:t>https://aws.amazon.com/pt/nosql/</a:t>
            </a:r>
            <a:endParaRPr lang="pt-BR" dirty="0"/>
          </a:p>
        </p:txBody>
      </p:sp>
    </p:spTree>
    <p:extLst>
      <p:ext uri="{BB962C8B-B14F-4D97-AF65-F5344CB8AC3E}">
        <p14:creationId xmlns:p14="http://schemas.microsoft.com/office/powerpoint/2010/main" val="1189284962"/>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0B082E"/>
      </a:dk2>
      <a:lt2>
        <a:srgbClr val="F3F3F2"/>
      </a:lt2>
      <a:accent1>
        <a:srgbClr val="62B4C6"/>
      </a:accent1>
      <a:accent2>
        <a:srgbClr val="1B376E"/>
      </a:accent2>
      <a:accent3>
        <a:srgbClr val="9EBE55"/>
      </a:accent3>
      <a:accent4>
        <a:srgbClr val="C65E5E"/>
      </a:accent4>
      <a:accent5>
        <a:srgbClr val="D3BA55"/>
      </a:accent5>
      <a:accent6>
        <a:srgbClr val="96648A"/>
      </a:accent6>
      <a:hlink>
        <a:srgbClr val="62B4C6"/>
      </a:hlink>
      <a:folHlink>
        <a:srgbClr val="96648A"/>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D71F8F05-6246-47AF-9E68-E57F6C93F792}"/>
    </a:ext>
  </a:extLst>
</a:theme>
</file>

<file path=docProps/app.xml><?xml version="1.0" encoding="utf-8"?>
<Properties xmlns="http://schemas.openxmlformats.org/officeDocument/2006/extended-properties" xmlns:vt="http://schemas.openxmlformats.org/officeDocument/2006/docPropsVTypes">
  <Template>TM10001106[[fn=Selo]]</Template>
  <TotalTime>87</TotalTime>
  <Words>897</Words>
  <Application>Microsoft Office PowerPoint</Application>
  <PresentationFormat>Widescreen</PresentationFormat>
  <Paragraphs>47</Paragraphs>
  <Slides>16</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16</vt:i4>
      </vt:variant>
    </vt:vector>
  </HeadingPairs>
  <TitlesOfParts>
    <vt:vector size="20" baseType="lpstr">
      <vt:lpstr>Arial</vt:lpstr>
      <vt:lpstr>Gill Sans MT</vt:lpstr>
      <vt:lpstr>Impact</vt:lpstr>
      <vt:lpstr>Badge</vt:lpstr>
      <vt:lpstr>bolhas</vt:lpstr>
      <vt:lpstr>“A linguagem do espaço”: Edward T. Hall</vt:lpstr>
      <vt:lpstr>“A linguagem do espaço”: Edward T. Hall</vt:lpstr>
      <vt:lpstr>Território</vt:lpstr>
      <vt:lpstr>arruda</vt:lpstr>
      <vt:lpstr>Arruda – ecologia da bolha algorítmica </vt:lpstr>
      <vt:lpstr>Arruda – ecologia da bolha algorítmica </vt:lpstr>
      <vt:lpstr>Arruda – ecologia da bolha algorítmica </vt:lpstr>
      <vt:lpstr>Nosql</vt:lpstr>
      <vt:lpstr>Território – deleuze &amp; Guattari</vt:lpstr>
      <vt:lpstr>Território – deleuze &amp; Guattari</vt:lpstr>
      <vt:lpstr>Território – deleuze &amp; Guattari</vt:lpstr>
      <vt:lpstr>Território – deleuze &amp; Guattari</vt:lpstr>
      <vt:lpstr>Território – deleuze &amp; Guattari</vt:lpstr>
      <vt:lpstr>Território – deleuze &amp; Guattari</vt:lpstr>
      <vt:lpstr>Apresentação do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bolhas</dc:title>
  <dc:creator>User</dc:creator>
  <cp:lastModifiedBy>User</cp:lastModifiedBy>
  <cp:revision>18</cp:revision>
  <dcterms:created xsi:type="dcterms:W3CDTF">2018-05-08T19:08:34Z</dcterms:created>
  <dcterms:modified xsi:type="dcterms:W3CDTF">2018-05-08T20:35:39Z</dcterms:modified>
</cp:coreProperties>
</file>