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DB0F3-78E2-4E4B-832A-847C29DB835A}" type="datetimeFigureOut">
              <a:rPr lang="pt-BR" smtClean="0"/>
              <a:t>24/04/2019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66802-CDE9-4866-8AF8-B803923C90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5175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DB0F3-78E2-4E4B-832A-847C29DB835A}" type="datetimeFigureOut">
              <a:rPr lang="pt-BR" smtClean="0"/>
              <a:t>24/04/2019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66802-CDE9-4866-8AF8-B803923C90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8179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DB0F3-78E2-4E4B-832A-847C29DB835A}" type="datetimeFigureOut">
              <a:rPr lang="pt-BR" smtClean="0"/>
              <a:t>24/04/2019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66802-CDE9-4866-8AF8-B803923C90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8198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DB0F3-78E2-4E4B-832A-847C29DB835A}" type="datetimeFigureOut">
              <a:rPr lang="pt-BR" smtClean="0"/>
              <a:t>24/04/2019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66802-CDE9-4866-8AF8-B803923C90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5607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DB0F3-78E2-4E4B-832A-847C29DB835A}" type="datetimeFigureOut">
              <a:rPr lang="pt-BR" smtClean="0"/>
              <a:t>24/04/2019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66802-CDE9-4866-8AF8-B803923C90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6466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DB0F3-78E2-4E4B-832A-847C29DB835A}" type="datetimeFigureOut">
              <a:rPr lang="pt-BR" smtClean="0"/>
              <a:t>24/04/2019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66802-CDE9-4866-8AF8-B803923C90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9852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DB0F3-78E2-4E4B-832A-847C29DB835A}" type="datetimeFigureOut">
              <a:rPr lang="pt-BR" smtClean="0"/>
              <a:t>24/04/2019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66802-CDE9-4866-8AF8-B803923C90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6975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DB0F3-78E2-4E4B-832A-847C29DB835A}" type="datetimeFigureOut">
              <a:rPr lang="pt-BR" smtClean="0"/>
              <a:t>24/04/2019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66802-CDE9-4866-8AF8-B803923C90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5530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DB0F3-78E2-4E4B-832A-847C29DB835A}" type="datetimeFigureOut">
              <a:rPr lang="pt-BR" smtClean="0"/>
              <a:t>24/04/2019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66802-CDE9-4866-8AF8-B803923C90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8842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DB0F3-78E2-4E4B-832A-847C29DB835A}" type="datetimeFigureOut">
              <a:rPr lang="pt-BR" smtClean="0"/>
              <a:t>24/04/2019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66802-CDE9-4866-8AF8-B803923C90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4800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DB0F3-78E2-4E4B-832A-847C29DB835A}" type="datetimeFigureOut">
              <a:rPr lang="pt-BR" smtClean="0"/>
              <a:t>24/04/2019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66802-CDE9-4866-8AF8-B803923C90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8246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DB0F3-78E2-4E4B-832A-847C29DB835A}" type="datetimeFigureOut">
              <a:rPr lang="pt-BR" smtClean="0"/>
              <a:t>24/04/2019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66802-CDE9-4866-8AF8-B803923C90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5082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Percurso histórico das normativas migratórias brasileira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24394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BREVE HISTÓRICO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sz="2800" dirty="0" smtClean="0"/>
              <a:t>Brasil Colônia/Reino Unido: </a:t>
            </a:r>
          </a:p>
          <a:p>
            <a:pPr marL="0" indent="0">
              <a:buNone/>
            </a:pPr>
            <a:r>
              <a:rPr lang="pt-BR" sz="2800" dirty="0"/>
              <a:t>M</a:t>
            </a:r>
            <a:r>
              <a:rPr lang="pt-BR" sz="2800" dirty="0" smtClean="0"/>
              <a:t>igrantes </a:t>
            </a:r>
            <a:r>
              <a:rPr lang="pt-BR" sz="2800" dirty="0" err="1" smtClean="0"/>
              <a:t>suiços</a:t>
            </a:r>
            <a:r>
              <a:rPr lang="pt-BR" sz="2800" dirty="0" smtClean="0"/>
              <a:t> em Nova Friburgo (Cantagalo/RG) e alemães no sul da Bahia</a:t>
            </a:r>
            <a:endParaRPr lang="pt-BR" sz="2800" dirty="0"/>
          </a:p>
          <a:p>
            <a:pPr marL="0" indent="0">
              <a:buNone/>
            </a:pPr>
            <a:r>
              <a:rPr lang="pt-BR" sz="2800" b="1" dirty="0" smtClean="0"/>
              <a:t>I Império: </a:t>
            </a:r>
            <a:r>
              <a:rPr lang="pt-BR" sz="2800" dirty="0" smtClean="0"/>
              <a:t>alemães para SP, PR, SC, RS</a:t>
            </a:r>
            <a:endParaRPr lang="pt-BR" sz="2800" dirty="0"/>
          </a:p>
          <a:p>
            <a:pPr marL="0" indent="0">
              <a:buNone/>
            </a:pPr>
            <a:r>
              <a:rPr lang="pt-BR" sz="2800" dirty="0" smtClean="0"/>
              <a:t>Decreto 520/1847: </a:t>
            </a:r>
            <a:r>
              <a:rPr lang="pt-BR" sz="2800" dirty="0" err="1" smtClean="0"/>
              <a:t>consules</a:t>
            </a:r>
            <a:r>
              <a:rPr lang="pt-BR" sz="2800" dirty="0" smtClean="0"/>
              <a:t> devem promover a migração de trabalhadores para o Brasil</a:t>
            </a:r>
          </a:p>
          <a:p>
            <a:pPr marL="0" indent="0">
              <a:buNone/>
            </a:pPr>
            <a:r>
              <a:rPr lang="pt-BR" sz="2800" b="1" dirty="0" smtClean="0"/>
              <a:t>II Império</a:t>
            </a:r>
            <a:r>
              <a:rPr lang="pt-BR" sz="2800" dirty="0" smtClean="0"/>
              <a:t>: 1856: Companhia Central de Colonização (alemães e italianos)</a:t>
            </a:r>
          </a:p>
          <a:p>
            <a:pPr marL="0" indent="0">
              <a:buNone/>
            </a:pPr>
            <a:r>
              <a:rPr lang="pt-BR" sz="2800" dirty="0" smtClean="0"/>
              <a:t>Alemanha, Inglaterra, França, Itália e Prússia </a:t>
            </a:r>
            <a:r>
              <a:rPr lang="pt-BR" sz="2800" dirty="0" err="1" smtClean="0"/>
              <a:t>proibem</a:t>
            </a:r>
            <a:r>
              <a:rPr lang="pt-BR" sz="2800" dirty="0" smtClean="0"/>
              <a:t> emigração para o Brasil</a:t>
            </a:r>
          </a:p>
          <a:p>
            <a:pPr marL="0" indent="0">
              <a:buNone/>
            </a:pPr>
            <a:r>
              <a:rPr lang="pt-BR" sz="2800" dirty="0" smtClean="0"/>
              <a:t>1886: Sociedade Protetora de Imigração (SP): 2,7 milhões de imigrantes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150104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Primeira República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 smtClean="0"/>
              <a:t>Constituição de 1891: </a:t>
            </a:r>
          </a:p>
          <a:p>
            <a:r>
              <a:rPr lang="pt-BR" sz="2800" dirty="0" smtClean="0"/>
              <a:t>Grande Naturalização (art. 69, §4º e 5º)</a:t>
            </a:r>
          </a:p>
          <a:p>
            <a:r>
              <a:rPr lang="pt-BR" sz="2800" dirty="0" smtClean="0"/>
              <a:t>Competência dos estados federados </a:t>
            </a:r>
          </a:p>
          <a:p>
            <a:r>
              <a:rPr lang="pt-BR" sz="2800" dirty="0" smtClean="0"/>
              <a:t>Lei 118/1891: imigração de chineses</a:t>
            </a:r>
          </a:p>
          <a:p>
            <a:r>
              <a:rPr lang="pt-BR" sz="2800" dirty="0" smtClean="0"/>
              <a:t>Protocolo de 19/11/1891: indenização de italianos</a:t>
            </a:r>
            <a:endParaRPr lang="pt-BR" sz="2800" dirty="0" smtClean="0"/>
          </a:p>
          <a:p>
            <a:r>
              <a:rPr lang="pt-BR" sz="2800" dirty="0" smtClean="0"/>
              <a:t>Decreto 6.455/1907: Serviço de Povoamento do Solo Nacional (italianos e japoneses)</a:t>
            </a:r>
          </a:p>
          <a:p>
            <a:r>
              <a:rPr lang="pt-BR" sz="2800" dirty="0" smtClean="0"/>
              <a:t>Estados de origem: Itália, Portugal, Japão, Espanha, Alemanha (4 milhões)</a:t>
            </a:r>
          </a:p>
          <a:p>
            <a:pPr marL="0" indent="0">
              <a:buNone/>
            </a:pPr>
            <a:endParaRPr lang="pt-BR" sz="2800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73176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ESTADO NOVO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1600" dirty="0" smtClean="0"/>
              <a:t>Constituição de 1934: art. 5º, XIX, “g”: competência exclusiva da União; proibição de ingresso conforme procedência; quota anual; seleção, alocação e assimilação; proteção do trabalhador nacional (art. 121, §6º e 7º) </a:t>
            </a:r>
          </a:p>
          <a:p>
            <a:r>
              <a:rPr lang="pt-BR" sz="1600" dirty="0" smtClean="0"/>
              <a:t>Decreto 19.482/1930 e Decreto 20.291/1931: 2/3 de brasileiros natos empregados na indústria e comércio (“evitar que os desocupados das indústrias e comércios de outros países venham, dentro de nossas fronteiras, desalojar de suas ocupações os trabalhadores nacionais”. Ministro Lindolfo Collor)</a:t>
            </a:r>
          </a:p>
          <a:p>
            <a:r>
              <a:rPr lang="pt-BR" sz="1600" dirty="0" smtClean="0"/>
              <a:t>CLT, Capítulo 2 (art. 352, 354)</a:t>
            </a:r>
          </a:p>
          <a:p>
            <a:r>
              <a:rPr lang="pt-BR" sz="1600" dirty="0" smtClean="0"/>
              <a:t>Circular Secreta do Itamaraty de 25/02/1938: proibição de vistos para pessoa de origem semita (Embaixador Luiz Martins de Souza Dantas, emite vistos para judeus perseguidos em 1940)</a:t>
            </a:r>
          </a:p>
          <a:p>
            <a:r>
              <a:rPr lang="pt-BR" sz="1600" dirty="0" smtClean="0"/>
              <a:t>Decreto Lei 406/1938, regulamenta do ingresso de estrangeiros no Brasil e cria o Conselho de Imigração e Colonização (art. 1º) </a:t>
            </a:r>
          </a:p>
          <a:p>
            <a:r>
              <a:rPr lang="pt-BR" sz="1600" dirty="0" smtClean="0"/>
              <a:t>Serviços de Registro de Estrangeiros: fiscalização sobre o imigrante</a:t>
            </a:r>
          </a:p>
          <a:p>
            <a:r>
              <a:rPr lang="pt-BR" sz="1600" dirty="0" smtClean="0"/>
              <a:t>Decreto Lei 4.166/1942 (expropriações); Decreto Lei 4.638/1942 (rescisão do contrato de trabalho</a:t>
            </a:r>
            <a:r>
              <a:rPr lang="pt-BR" sz="1800" dirty="0" smtClean="0"/>
              <a:t>)</a:t>
            </a:r>
          </a:p>
          <a:p>
            <a:r>
              <a:rPr lang="pt-BR" sz="1800" dirty="0" smtClean="0"/>
              <a:t>Ver Processo n. 2001.72.02.000009-0/SC – TRF 4 Região (</a:t>
            </a:r>
            <a:r>
              <a:rPr lang="pt-BR" sz="1800" dirty="0" err="1" smtClean="0"/>
              <a:t>Antonio</a:t>
            </a:r>
            <a:r>
              <a:rPr lang="pt-BR" sz="1800" dirty="0" smtClean="0"/>
              <a:t> </a:t>
            </a:r>
            <a:r>
              <a:rPr lang="pt-BR" sz="1800" dirty="0" err="1" smtClean="0"/>
              <a:t>Kliemann</a:t>
            </a:r>
            <a:r>
              <a:rPr lang="pt-BR" sz="1800" dirty="0" smtClean="0"/>
              <a:t>)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1032867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Segunda República (1945-1964)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Decreto-Lei 7.967/1945: proteção do trabalhador brasileiro e “imigração para o progresso”</a:t>
            </a:r>
          </a:p>
          <a:p>
            <a:r>
              <a:rPr lang="pt-BR" sz="2800" dirty="0" smtClean="0"/>
              <a:t>Constituição de 1946, art. 162: seleção, entrada, distribuição e fixação segundo interesses nacionais</a:t>
            </a:r>
          </a:p>
          <a:p>
            <a:r>
              <a:rPr lang="pt-BR" sz="2800" dirty="0" smtClean="0"/>
              <a:t>Aumenta o fluxo de portugueses, italianos, espanhóis, japoneses, gregos e alemães. </a:t>
            </a:r>
          </a:p>
          <a:p>
            <a:r>
              <a:rPr lang="pt-BR" sz="2800" dirty="0" smtClean="0"/>
              <a:t>Número de imigrantes até 1970 em torno de 1.200.000</a:t>
            </a:r>
          </a:p>
          <a:p>
            <a:r>
              <a:rPr lang="pt-BR" sz="2800" dirty="0" smtClean="0"/>
              <a:t>Normas de caráter restritivo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1687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Governos Militares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sz="2400" dirty="0" smtClean="0"/>
              <a:t>Decreto-Lei 417/1969, dispõe sobre a expulsão dos estrangeiros</a:t>
            </a:r>
          </a:p>
          <a:p>
            <a:r>
              <a:rPr lang="pt-BR" sz="2400" dirty="0" smtClean="0"/>
              <a:t>Decreto-Lei 941/1969, amplia regras e restrições do Decreto-Lei 7.967/1945</a:t>
            </a:r>
          </a:p>
          <a:p>
            <a:r>
              <a:rPr lang="pt-BR" sz="2400" dirty="0" smtClean="0"/>
              <a:t>Decreto-Lei 941/1969, que define a situação </a:t>
            </a:r>
            <a:r>
              <a:rPr lang="pt-BR" sz="2400" dirty="0" err="1" smtClean="0"/>
              <a:t>juridica</a:t>
            </a:r>
            <a:r>
              <a:rPr lang="pt-BR" sz="2400" dirty="0" smtClean="0"/>
              <a:t> do estrangeiro no Brasil; prática de atos ilegais; penas aplicáveis, sanções administrativa, deportação, expulsão e extradição; naturalização</a:t>
            </a:r>
          </a:p>
          <a:p>
            <a:r>
              <a:rPr lang="pt-BR" sz="2400" dirty="0" smtClean="0"/>
              <a:t>Lei 6.815/1980: Estatuto do Estrangeiro (Exposição de motivos: “consecução da politica migratória brasileira... Orientada no sentido de reduzir o afluxo de estrangeiros aos estritamente úteis e necessários ao nosso desenvolvimento”)</a:t>
            </a:r>
          </a:p>
          <a:p>
            <a:r>
              <a:rPr lang="pt-BR" sz="2400" dirty="0" smtClean="0"/>
              <a:t>Número de imigrantes: 912.848 (queda de 18,6% em relação à década anterior)</a:t>
            </a:r>
          </a:p>
          <a:p>
            <a:r>
              <a:rPr lang="pt-BR" sz="2400" dirty="0" smtClean="0"/>
              <a:t>Inicia-se o fluxo emigratório (Lei 7.064/1982, regula trabalho de brasileiros transferidos ou contratados no exterior)</a:t>
            </a:r>
          </a:p>
          <a:p>
            <a:r>
              <a:rPr lang="pt-BR" sz="2400" dirty="0" smtClean="0"/>
              <a:t>Leis de Anistia</a:t>
            </a:r>
          </a:p>
          <a:p>
            <a:endParaRPr lang="pt-BR" sz="3000" dirty="0" smtClean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909184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</TotalTime>
  <Words>549</Words>
  <Application>Microsoft Office PowerPoint</Application>
  <PresentationFormat>Apresentação na tela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Percurso histórico das normativas migratórias brasileira</vt:lpstr>
      <vt:lpstr>BREVE HISTÓRICO</vt:lpstr>
      <vt:lpstr>Primeira República</vt:lpstr>
      <vt:lpstr>ESTADO NOVO</vt:lpstr>
      <vt:lpstr>Segunda República (1945-1964)</vt:lpstr>
      <vt:lpstr>Governos Militares</vt:lpstr>
    </vt:vector>
  </TitlesOfParts>
  <Company>FDRP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Lei de Migração</dc:title>
  <dc:creator>Cynthia Soares Carneiro</dc:creator>
  <cp:lastModifiedBy>Cynthia Soares Carneiro</cp:lastModifiedBy>
  <cp:revision>10</cp:revision>
  <dcterms:created xsi:type="dcterms:W3CDTF">2019-04-24T19:33:47Z</dcterms:created>
  <dcterms:modified xsi:type="dcterms:W3CDTF">2019-04-24T20:49:17Z</dcterms:modified>
</cp:coreProperties>
</file>