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9DEB-8173-48E7-A750-6C2CB73CEBF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pt-BR" dirty="0"/>
              <a:t>Aula 10-2</a:t>
            </a:r>
            <a:br>
              <a:rPr lang="pt-BR" dirty="0"/>
            </a:br>
            <a:r>
              <a:rPr lang="pt-BR" dirty="0"/>
              <a:t>Regressão de Poisson Espacial (SAR)</a:t>
            </a:r>
            <a:br>
              <a:rPr lang="pt-BR" dirty="0"/>
            </a:br>
            <a:r>
              <a:rPr lang="pt-BR" dirty="0"/>
              <a:t> e</a:t>
            </a:r>
            <a:br>
              <a:rPr lang="pt-BR" dirty="0"/>
            </a:br>
            <a:r>
              <a:rPr lang="pt-BR" dirty="0"/>
              <a:t> Regressão Espacialmente Ponderada (GWPR)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3" t="5362" r="10579" b="5237"/>
          <a:stretch/>
        </p:blipFill>
        <p:spPr bwMode="auto">
          <a:xfrm>
            <a:off x="5076056" y="0"/>
            <a:ext cx="4067944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260648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Figura 3. Distribución de los valores de los Radios de Prevalencia PR para la eficacia en la cobertura de HTA, obtenidos a partir de los </a:t>
            </a:r>
            <a:r>
              <a:rPr lang="es-CL" sz="2000" dirty="0" err="1"/>
              <a:t>exp</a:t>
            </a:r>
            <a:r>
              <a:rPr lang="es-CL" sz="2000" dirty="0"/>
              <a:t> (coeficiente) del modelo GWPR y sus respectivos valores p, junto a la distribución del indicador de bondad de ajuste </a:t>
            </a:r>
            <a:r>
              <a:rPr lang="es-CL" sz="2000" dirty="0" err="1"/>
              <a:t>aic</a:t>
            </a:r>
            <a:r>
              <a:rPr lang="es-CL" sz="200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/>
                  <a:t>REGRESSÃO DE POISSON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Usada quando a variável dependente representa dados de contagem – assume valores discretos entre 0 e + infinito (0, 1, 2, 3,...) – sem um limite equivalente, por exemplo, ao número de ensaios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Exemplo epidemiológico típico – número de hospitalizações ou mortes em diferentes áreas ou hospitais durante um período de tempo (corresponde a uma taxa!)</a:t>
                </a:r>
              </a:p>
              <a:p>
                <a:endParaRPr lang="pt-BR" sz="2000" dirty="0"/>
              </a:p>
              <a:p>
                <a:r>
                  <a:rPr lang="pt-BR" sz="2000" dirty="0"/>
                  <a:t>Parâmetro de interesse – número médio de eventos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, e a </a:t>
                </a:r>
                <a:r>
                  <a:rPr lang="en-GB" sz="2000" dirty="0" err="1"/>
                  <a:t>função</a:t>
                </a:r>
                <a:r>
                  <a:rPr lang="en-GB" sz="2000" dirty="0"/>
                  <a:t> de </a:t>
                </a:r>
                <a:r>
                  <a:rPr lang="en-GB" sz="2000" dirty="0" err="1"/>
                  <a:t>ligação</a:t>
                </a:r>
                <a:r>
                  <a:rPr lang="en-GB" sz="2000" dirty="0"/>
                  <a:t> é o </a:t>
                </a:r>
                <a:r>
                  <a:rPr lang="en-GB" sz="2000" dirty="0" err="1"/>
                  <a:t>logaritmo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conforme</a:t>
                </a:r>
                <a:r>
                  <a:rPr lang="en-GB" sz="2000" dirty="0"/>
                  <a:t> segue:</a:t>
                </a:r>
              </a:p>
              <a:p>
                <a:endParaRPr lang="pt-BR" sz="2000" dirty="0"/>
              </a:p>
              <a:p>
                <a:endParaRPr lang="pt-BR" sz="2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/>
                  <a:t>)</a:t>
                </a:r>
              </a:p>
              <a:p>
                <a:pPr algn="ctr"/>
                <a:endParaRPr lang="pt-BR" sz="2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000" dirty="0"/>
              </a:p>
              <a:p>
                <a:pPr algn="ctr"/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blipFill>
                <a:blip r:embed="rId2"/>
                <a:stretch>
                  <a:fillRect l="-717" t="-541" r="-1004" b="-6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87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/>
                  <a:t>)</a:t>
                </a:r>
              </a:p>
              <a:p>
                <a:pPr algn="ctr"/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b="1" dirty="0"/>
              </a:p>
              <a:p>
                <a:pPr algn="just"/>
                <a:endParaRPr lang="pt-BR" sz="2400" b="1" dirty="0"/>
              </a:p>
              <a:p>
                <a:pPr algn="just"/>
                <a:r>
                  <a:rPr lang="pt-BR" sz="2400" b="1" dirty="0"/>
                  <a:t>A interpretação dos coeficientes é feita por meio da função exponencial:</a:t>
                </a:r>
              </a:p>
              <a:p>
                <a:pPr algn="just"/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/>
                  <a:t>Exponenciação</a:t>
                </a:r>
                <a:r>
                  <a:rPr lang="pt-BR" sz="2400" dirty="0"/>
                  <a:t> do intercepto (Beta-0): mostra a contagem média dos eventos na área ou período de estudo quando os </a:t>
                </a:r>
                <a:r>
                  <a:rPr lang="pt-BR" sz="2400" dirty="0" err="1"/>
                  <a:t>preditores</a:t>
                </a:r>
                <a:r>
                  <a:rPr lang="pt-BR" sz="2400" dirty="0"/>
                  <a:t> estão em suas categorias de referência (se categóricos) ou em 0 (se numéricos);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/>
                  <a:t>Exponenciação</a:t>
                </a:r>
                <a:r>
                  <a:rPr lang="pt-BR" sz="2400" dirty="0"/>
                  <a:t> dos coeficientes de regressão (</a:t>
                </a:r>
                <a:r>
                  <a:rPr lang="pt-BR" sz="2400" dirty="0" err="1"/>
                  <a:t>Beta-m</a:t>
                </a:r>
                <a:r>
                  <a:rPr lang="pt-BR" sz="2400" dirty="0"/>
                  <a:t>): mostram a mudança no valor médio de y quando x</a:t>
                </a:r>
                <a:r>
                  <a:rPr lang="pt-BR" sz="2400" baseline="-25000" dirty="0"/>
                  <a:t>m</a:t>
                </a:r>
                <a:r>
                  <a:rPr lang="pt-BR" sz="2400" dirty="0"/>
                  <a:t> se altera em uma unidade</a:t>
                </a:r>
                <a:r>
                  <a:rPr lang="pt-BR" sz="2000" dirty="0"/>
                  <a:t>.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blipFill>
                <a:blip r:embed="rId2"/>
                <a:stretch>
                  <a:fillRect l="-1138" t="-865" r="-1067" b="-15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3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Maioria das vezes – interesse está nas taxas, risco relativos ou razões de prevalência (ao invés do número médio de casos </a:t>
                </a:r>
                <a:r>
                  <a:rPr lang="el-GR" sz="2400" dirty="0"/>
                  <a:t>(λ</a:t>
                </a:r>
                <a:r>
                  <a:rPr lang="el-GR" sz="2400" baseline="-25000" dirty="0"/>
                  <a:t>𝑖</a:t>
                </a:r>
                <a:r>
                  <a:rPr lang="el-GR" sz="2400" dirty="0"/>
                  <a:t> )</a:t>
                </a:r>
                <a:r>
                  <a:rPr lang="pt-BR" sz="2400" dirty="0"/>
                  <a:t>)</a:t>
                </a:r>
              </a:p>
              <a:p>
                <a:endParaRPr lang="pt-BR" sz="2400" dirty="0"/>
              </a:p>
              <a:p>
                <a:r>
                  <a:rPr lang="pt-BR" sz="2400" dirty="0"/>
                  <a:t>Nestes casos, muda-se a escala – um offset pode ser usado como um fator de correção na especificação do modelo – representa o denominador da taxa e entra na regressão na escola logarítmica e assume-se que tenha coeficiente de regressão igual a 1, conforme segue:</a:t>
                </a:r>
              </a:p>
              <a:p>
                <a:endParaRPr lang="pt-BR" sz="2400" dirty="0"/>
              </a:p>
              <a:p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sz="2400" dirty="0"/>
                  <a:t>+log(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𝑂𝑓𝑓𝑠𝑒𝑡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400" dirty="0"/>
              </a:p>
              <a:p>
                <a:endParaRPr lang="pt-BR" sz="2400" dirty="0"/>
              </a:p>
              <a:p>
                <a:r>
                  <a:rPr lang="pt-BR" sz="2400" dirty="0"/>
                  <a:t>O log da taxa, do risco relativo (ou outra medida como razão de prevalências) pode ser obtido como mostrado abaixo:</a:t>
                </a:r>
              </a:p>
              <a:p>
                <a:endParaRPr lang="pt-BR" sz="2400" dirty="0"/>
              </a:p>
              <a:p>
                <a:pPr algn="ctr"/>
                <a:r>
                  <a:rPr lang="pt-BR" sz="2400" dirty="0"/>
                  <a:t>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)=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blipFill>
                <a:blip r:embed="rId2"/>
                <a:stretch>
                  <a:fillRect l="-1076" t="-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74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3528" y="1124744"/>
                <a:ext cx="8424936" cy="4745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/>
                  <a:t>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400" dirty="0"/>
              </a:p>
              <a:p>
                <a:endParaRPr lang="pt-BR" sz="2400" dirty="0"/>
              </a:p>
              <a:p>
                <a:r>
                  <a:rPr lang="pt-BR" sz="2400" dirty="0"/>
                  <a:t>Desta forma, os coeficientes (Betas) podem ser interpretados na escala do risco (taxa) ou do risco relativo, ao invés de na escala absoluta.</a:t>
                </a:r>
              </a:p>
              <a:p>
                <a:endParaRPr lang="pt-BR" sz="2400" dirty="0"/>
              </a:p>
              <a:p>
                <a:r>
                  <a:rPr lang="pt-BR" sz="2400" dirty="0" err="1"/>
                  <a:t>Exponenciação</a:t>
                </a:r>
                <a:r>
                  <a:rPr lang="pt-BR" sz="2400" dirty="0"/>
                  <a:t> do intercepto: retorna a taxa de base.</a:t>
                </a:r>
              </a:p>
              <a:p>
                <a:endParaRPr lang="pt-BR" sz="2400" dirty="0"/>
              </a:p>
              <a:p>
                <a:r>
                  <a:rPr lang="pt-BR" sz="2400" dirty="0" err="1"/>
                  <a:t>Exponenciação</a:t>
                </a:r>
                <a:r>
                  <a:rPr lang="pt-BR" sz="2400" dirty="0"/>
                  <a:t> dos coeficientes (</a:t>
                </a:r>
                <a:r>
                  <a:rPr lang="pt-BR" sz="2400" dirty="0" err="1"/>
                  <a:t>Betas-m</a:t>
                </a:r>
                <a:r>
                  <a:rPr lang="pt-BR" sz="2400" dirty="0"/>
                  <a:t>): representam a mudança na taxa (ou risco relativo) correspondentes à alteração de uma unidade no </a:t>
                </a:r>
                <a:r>
                  <a:rPr lang="pt-BR" sz="2400" dirty="0" err="1"/>
                  <a:t>preditor</a:t>
                </a:r>
                <a:r>
                  <a:rPr lang="pt-BR" sz="2400" dirty="0"/>
                  <a:t> correspondente.</a:t>
                </a:r>
              </a:p>
              <a:p>
                <a:endParaRPr lang="pt-BR" sz="24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424936" cy="4745786"/>
              </a:xfrm>
              <a:prstGeom prst="rect">
                <a:avLst/>
              </a:prstGeom>
              <a:blipFill>
                <a:blip r:embed="rId2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7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7C66565-4530-42F0-B731-001AA2933339}"/>
              </a:ext>
            </a:extLst>
          </p:cNvPr>
          <p:cNvSpPr txBox="1"/>
          <p:nvPr/>
        </p:nvSpPr>
        <p:spPr>
          <a:xfrm>
            <a:off x="107504" y="356463"/>
            <a:ext cx="8952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Regressão de Poisson Espacial (SAR)</a:t>
            </a:r>
          </a:p>
          <a:p>
            <a:endParaRPr lang="pt-BR" sz="2400" dirty="0"/>
          </a:p>
          <a:p>
            <a:r>
              <a:rPr lang="pt-BR" sz="2400" dirty="0"/>
              <a:t>Sem offset  - sem levar em conta, por exemplo, a população de base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pPr algn="ctr"/>
            <a:r>
              <a:rPr lang="pt-BR" sz="2400" dirty="0"/>
              <a:t>(ver exemplo com o banco ‘Columbus’ e pacote ‘</a:t>
            </a:r>
            <a:r>
              <a:rPr lang="pt-BR" sz="2400" dirty="0" err="1"/>
              <a:t>sppois</a:t>
            </a:r>
            <a:r>
              <a:rPr lang="pt-BR" sz="2400" dirty="0"/>
              <a:t>’)</a:t>
            </a:r>
          </a:p>
          <a:p>
            <a:endParaRPr lang="pt-BR" sz="2400" dirty="0"/>
          </a:p>
          <a:p>
            <a:r>
              <a:rPr lang="pt-BR" sz="2400" dirty="0"/>
              <a:t>Com offset – levando em conta a população de base – interpretamos os betas exponenciados como variações na taxa – se usarmos os valores esperados (padronização indireta), interpretamos como  riscos relativos, razões de prevalência, </a:t>
            </a:r>
            <a:r>
              <a:rPr lang="pt-BR" sz="2400" dirty="0" err="1"/>
              <a:t>etc</a:t>
            </a:r>
            <a:endParaRPr lang="pt-B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30E735C-EBEF-4361-8E4F-F1ED9CB01237}"/>
                  </a:ext>
                </a:extLst>
              </p:cNvPr>
              <p:cNvSpPr txBox="1"/>
              <p:nvPr/>
            </p:nvSpPr>
            <p:spPr>
              <a:xfrm>
                <a:off x="1619672" y="1844824"/>
                <a:ext cx="5655266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30E735C-EBEF-4361-8E4F-F1ED9CB01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844824"/>
                <a:ext cx="5655266" cy="75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9A3CDBA-F469-4860-B218-579B9A0307EF}"/>
                  </a:ext>
                </a:extLst>
              </p:cNvPr>
              <p:cNvSpPr txBox="1"/>
              <p:nvPr/>
            </p:nvSpPr>
            <p:spPr>
              <a:xfrm>
                <a:off x="779730" y="5589240"/>
                <a:ext cx="7608237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𝑂𝑓𝑓𝑠𝑒𝑡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9A3CDBA-F469-4860-B218-579B9A030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30" y="5589240"/>
                <a:ext cx="7608237" cy="75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2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0A31777-DEDA-4E7F-A389-D8817E4CC68C}"/>
              </a:ext>
            </a:extLst>
          </p:cNvPr>
          <p:cNvSpPr txBox="1"/>
          <p:nvPr/>
        </p:nvSpPr>
        <p:spPr>
          <a:xfrm>
            <a:off x="659869" y="54868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Regressão de Poisson Espacialmente Ponderada (GWPR)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Sem offset: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Com offset: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13DE110-41A1-47BD-8169-42A363E6D3B3}"/>
                  </a:ext>
                </a:extLst>
              </p:cNvPr>
              <p:cNvSpPr txBox="1"/>
              <p:nvPr/>
            </p:nvSpPr>
            <p:spPr>
              <a:xfrm>
                <a:off x="1763688" y="2197776"/>
                <a:ext cx="5053243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13DE110-41A1-47BD-8169-42A363E6D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197776"/>
                <a:ext cx="5053243" cy="75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33DECCC-677F-435B-B027-93A860EA7542}"/>
                  </a:ext>
                </a:extLst>
              </p:cNvPr>
              <p:cNvSpPr txBox="1"/>
              <p:nvPr/>
            </p:nvSpPr>
            <p:spPr>
              <a:xfrm>
                <a:off x="935139" y="4224828"/>
                <a:ext cx="7273722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𝑂𝑓𝑓𝑠𝑒𝑡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33DECCC-677F-435B-B027-93A860EA7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39" y="4224828"/>
                <a:ext cx="7273722" cy="75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0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332656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Rodar o modelo GWPR – usar o pacote ‘</a:t>
            </a:r>
            <a:r>
              <a:rPr lang="pt-BR" sz="2400" dirty="0" err="1"/>
              <a:t>lctools</a:t>
            </a:r>
            <a:r>
              <a:rPr lang="pt-BR" sz="2400" dirty="0"/>
              <a:t>’ do R – arquivo de </a:t>
            </a:r>
            <a:r>
              <a:rPr lang="pt-BR" sz="2400" dirty="0" err="1"/>
              <a:t>Rebolledo</a:t>
            </a:r>
            <a:r>
              <a:rPr lang="pt-BR" sz="2400" dirty="0"/>
              <a:t> et al 2018</a:t>
            </a:r>
          </a:p>
          <a:p>
            <a:endParaRPr lang="pt-BR" sz="2400" dirty="0"/>
          </a:p>
          <a:p>
            <a:r>
              <a:rPr lang="pt-BR" sz="2400" dirty="0"/>
              <a:t>Alguns comandos:</a:t>
            </a:r>
          </a:p>
          <a:p>
            <a:endParaRPr lang="pt-BR" sz="2400" dirty="0"/>
          </a:p>
          <a:p>
            <a:r>
              <a:rPr lang="pt-BR" sz="2400" dirty="0"/>
              <a:t># rodando modelo de Poisson espacialmente ponderado</a:t>
            </a:r>
          </a:p>
          <a:p>
            <a:endParaRPr lang="pt-BR" sz="2400" dirty="0"/>
          </a:p>
          <a:p>
            <a:r>
              <a:rPr lang="en-US" sz="2400" dirty="0"/>
              <a:t>modpoisson2 &lt;- </a:t>
            </a:r>
            <a:r>
              <a:rPr lang="en-US" sz="2400" dirty="0" err="1"/>
              <a:t>glm</a:t>
            </a:r>
            <a:r>
              <a:rPr lang="en-US" sz="2400" dirty="0"/>
              <a:t>(HTA ~ X.Viv_inad+X.Profesion+M.Dist_Dis+X.insc2+X_65., family=</a:t>
            </a:r>
            <a:r>
              <a:rPr lang="en-US" sz="2400" dirty="0" err="1"/>
              <a:t>poisson</a:t>
            </a:r>
            <a:r>
              <a:rPr lang="en-US" sz="2400" dirty="0"/>
              <a:t>, offset = log(</a:t>
            </a:r>
            <a:r>
              <a:rPr lang="en-US" sz="2400" dirty="0" err="1"/>
              <a:t>HTA_esp_in</a:t>
            </a:r>
            <a:r>
              <a:rPr lang="en-US" sz="2400" dirty="0"/>
              <a:t>))</a:t>
            </a:r>
          </a:p>
          <a:p>
            <a:endParaRPr lang="pt-BR" sz="2400" dirty="0"/>
          </a:p>
          <a:p>
            <a:r>
              <a:rPr lang="pt-BR" sz="2400" dirty="0"/>
              <a:t># rodando GWPR</a:t>
            </a:r>
          </a:p>
          <a:p>
            <a:endParaRPr lang="pt-BR" sz="2400" dirty="0"/>
          </a:p>
          <a:p>
            <a:r>
              <a:rPr lang="en-US" sz="2400" dirty="0" err="1"/>
              <a:t>gwpr</a:t>
            </a:r>
            <a:r>
              <a:rPr lang="en-US" sz="2400" dirty="0"/>
              <a:t> &lt;- gw.glm(HTA ~ </a:t>
            </a:r>
            <a:r>
              <a:rPr lang="en-US" sz="2400" dirty="0" err="1"/>
              <a:t>X.Viv_inad</a:t>
            </a:r>
            <a:r>
              <a:rPr lang="en-US" sz="2400" dirty="0"/>
              <a:t> +X.insc2+ </a:t>
            </a:r>
            <a:r>
              <a:rPr lang="en-US" sz="2400" dirty="0" err="1"/>
              <a:t>X.Profesion</a:t>
            </a:r>
            <a:r>
              <a:rPr lang="en-US" sz="2400" dirty="0"/>
              <a:t> + </a:t>
            </a:r>
            <a:r>
              <a:rPr lang="en-US" sz="2400" dirty="0" err="1"/>
              <a:t>M.Dist_Dis</a:t>
            </a:r>
            <a:r>
              <a:rPr lang="en-US" sz="2400" dirty="0"/>
              <a:t> + X_65.+ offset(log(</a:t>
            </a:r>
            <a:r>
              <a:rPr lang="en-US" sz="2400" dirty="0" err="1"/>
              <a:t>HTA_esp_in</a:t>
            </a:r>
            <a:r>
              <a:rPr lang="en-US" sz="2400" dirty="0"/>
              <a:t>)), "</a:t>
            </a:r>
            <a:r>
              <a:rPr lang="en-US" sz="2400" dirty="0" err="1"/>
              <a:t>poisson</a:t>
            </a:r>
            <a:r>
              <a:rPr lang="en-US" sz="2400" dirty="0"/>
              <a:t>", </a:t>
            </a:r>
            <a:r>
              <a:rPr lang="en-US" sz="2400" dirty="0" err="1"/>
              <a:t>pscv@data</a:t>
            </a:r>
            <a:r>
              <a:rPr lang="en-US" sz="2400" dirty="0"/>
              <a:t>, 890, kernel = 'adaptive', coords.pol)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ALGUNS RESULTADOS</a:t>
            </a:r>
            <a:endParaRPr lang="en-US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967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Cuadro 2.</a:t>
            </a:r>
            <a:r>
              <a:rPr lang="es-CL" sz="2000" dirty="0"/>
              <a:t> Resumen con los resultados de los modelos </a:t>
            </a:r>
            <a:r>
              <a:rPr lang="es-CL" sz="2000" dirty="0" err="1"/>
              <a:t>Poisson</a:t>
            </a:r>
            <a:r>
              <a:rPr lang="es-CL" sz="2000" dirty="0"/>
              <a:t> y GWPR, expresados como Radios de Prevalencia PR a partir de los </a:t>
            </a:r>
            <a:r>
              <a:rPr lang="es-CL" sz="2000" dirty="0" err="1"/>
              <a:t>exp</a:t>
            </a:r>
            <a:r>
              <a:rPr lang="es-CL" sz="2000" dirty="0"/>
              <a:t> (coeficiente)</a:t>
            </a:r>
            <a:endParaRPr lang="en-US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271138"/>
          <a:ext cx="7848873" cy="4182201"/>
        </p:xfrm>
        <a:graphic>
          <a:graphicData uri="http://schemas.openxmlformats.org/drawingml/2006/table">
            <a:tbl>
              <a:tblPr/>
              <a:tblGrid>
                <a:gridCol w="153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Variables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Global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GWPR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bruto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ajustado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Media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Intercepto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0,34**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0,31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Viv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0,95**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Calibri"/>
                          <a:cs typeface="Times New Roman"/>
                        </a:rPr>
                        <a:t>Insc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Diagnóstico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AIC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6386,80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6344,10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2310</a:t>
                      </a:r>
                      <a:r>
                        <a:rPr lang="es-CL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Moran residuos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0,17**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Bandwidth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890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0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8125" cy="180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18097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66725" cy="18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810</Words>
  <Application>Microsoft Office PowerPoint</Application>
  <PresentationFormat>Apresentação na tela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Tema do Office</vt:lpstr>
      <vt:lpstr>Aula 10-2 Regressão de Poisson Espacial (SAR)  e  Regressão Espacialmente Ponderada (GWPR)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Regressão de Poisson espacialmente ponderada (GWPR)</dc:title>
  <dc:creator>Francisco</dc:creator>
  <cp:lastModifiedBy>Francisco</cp:lastModifiedBy>
  <cp:revision>20</cp:revision>
  <dcterms:created xsi:type="dcterms:W3CDTF">2016-10-23T22:40:42Z</dcterms:created>
  <dcterms:modified xsi:type="dcterms:W3CDTF">2022-12-03T22:05:57Z</dcterms:modified>
</cp:coreProperties>
</file>