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81" r:id="rId3"/>
    <p:sldId id="685" r:id="rId4"/>
    <p:sldId id="682" r:id="rId5"/>
    <p:sldId id="684" r:id="rId6"/>
    <p:sldId id="686" r:id="rId7"/>
    <p:sldId id="683" r:id="rId8"/>
    <p:sldId id="444" r:id="rId9"/>
    <p:sldId id="445" r:id="rId10"/>
    <p:sldId id="431" r:id="rId11"/>
    <p:sldId id="432" r:id="rId12"/>
    <p:sldId id="433" r:id="rId13"/>
    <p:sldId id="434" r:id="rId14"/>
    <p:sldId id="435" r:id="rId15"/>
    <p:sldId id="436" r:id="rId16"/>
    <p:sldId id="437" r:id="rId17"/>
    <p:sldId id="675" r:id="rId18"/>
    <p:sldId id="687" r:id="rId19"/>
    <p:sldId id="403" r:id="rId20"/>
    <p:sldId id="404" r:id="rId21"/>
    <p:sldId id="688" r:id="rId22"/>
    <p:sldId id="672" r:id="rId23"/>
    <p:sldId id="671" r:id="rId24"/>
    <p:sldId id="689" r:id="rId25"/>
    <p:sldId id="657" r:id="rId26"/>
    <p:sldId id="568" r:id="rId27"/>
    <p:sldId id="569" r:id="rId28"/>
    <p:sldId id="570" r:id="rId29"/>
    <p:sldId id="571" r:id="rId30"/>
    <p:sldId id="670" r:id="rId31"/>
    <p:sldId id="572" r:id="rId32"/>
    <p:sldId id="573" r:id="rId33"/>
    <p:sldId id="574" r:id="rId34"/>
    <p:sldId id="680" r:id="rId35"/>
    <p:sldId id="578" r:id="rId36"/>
    <p:sldId id="421" r:id="rId37"/>
    <p:sldId id="422" r:id="rId38"/>
    <p:sldId id="423" r:id="rId39"/>
    <p:sldId id="424"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2"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319BF-A4EB-41DE-A2BD-B61E41FBE73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FF260D08-B4FA-41F8-85C3-348939E585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F3DCB08-FA34-45BA-A7DB-51FE4E965952}"/>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E2D15C35-E754-4DCB-8101-2E400FDD51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A2994D-4D52-450C-8186-3219F0EC2B25}"/>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325538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0D5BE3-1008-43A3-BC2D-653FDF0BB80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13486F6-7B90-4DA6-BE62-8FDBAE47F9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D30D78-989B-498C-9FC6-E3F5502A34A9}"/>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9DE26609-5D00-4497-9A0F-C3355A1BAFF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9E3974-5BD7-4B4A-B0CF-B9447426C463}"/>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13818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8FC537B-0C9E-4559-B309-0B71BF02C1C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BD0C131-49C3-4F3D-B115-E6A02E4FE64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C6DF948-DEF1-4ADF-865A-0B1C052920E8}"/>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B8AB3AC7-637D-46CD-B98C-18415E7673F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7F1299B-9B30-4DC6-A24B-A81DDAB984A5}"/>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312671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B20D4-DF20-4B0A-88CA-9A0CA1E5505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CC4E482-837C-41D2-9984-159E82A2AF7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5D714E-75AF-42AF-9B51-5BA63FD22722}"/>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06500C72-1EA7-41E5-AE6C-3665324043A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85F3589-0C0F-48C2-9883-652FE1A8772D}"/>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190624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181BA-F03D-41CD-8CCD-0EB7AF17471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BFC27F-EE0C-4352-8696-E8624DA98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800B708-DA20-4B6D-862D-4FD9A4B4534B}"/>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14042E9A-4A23-4649-9C55-06C6D231A13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F9E99A8-3DE2-4072-98FF-F448AECD27AE}"/>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27690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F0199-4760-4B77-A925-012E1749879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361ADF0-EAE6-4D3E-AC72-5D5865E1B61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AF1C08C-85D6-470D-96CB-695896415BD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91C5D0F-00E8-4762-9379-19BE5A93382E}"/>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6" name="Espaço Reservado para Rodapé 5">
            <a:extLst>
              <a:ext uri="{FF2B5EF4-FFF2-40B4-BE49-F238E27FC236}">
                <a16:creationId xmlns:a16="http://schemas.microsoft.com/office/drawing/2014/main" id="{881BBD5B-89B5-4460-9E4E-D85FC019D34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25AF8A5-B7B3-4486-8867-E19D23E726A7}"/>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191493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4D521-4472-418D-A837-EB1DCA2A451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33F0949-B742-4540-98CD-4912A8475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95CE2A9-54AA-4C97-9CC6-D5763A2DE8A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A5874DB-A9B8-4DDF-98E1-64D86C479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AA76A2F-83EB-46C1-AA6F-D293CFFC004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7C59BB1-CC0B-450F-85DE-7F71D99AA6AC}"/>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8" name="Espaço Reservado para Rodapé 7">
            <a:extLst>
              <a:ext uri="{FF2B5EF4-FFF2-40B4-BE49-F238E27FC236}">
                <a16:creationId xmlns:a16="http://schemas.microsoft.com/office/drawing/2014/main" id="{F75475DC-27A1-4F3C-86D8-E1280FF7FE3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6B78E80-6828-484B-9FD3-C3004E3DC3DC}"/>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92296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74E38-E530-4099-BB87-3692C68826C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712B2E3-8AFC-4C32-9AF9-02B00DE138CD}"/>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4" name="Espaço Reservado para Rodapé 3">
            <a:extLst>
              <a:ext uri="{FF2B5EF4-FFF2-40B4-BE49-F238E27FC236}">
                <a16:creationId xmlns:a16="http://schemas.microsoft.com/office/drawing/2014/main" id="{04B011F3-DC09-4BFF-AA3B-4853C07928A8}"/>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51609AF-C397-47DB-9D65-205A00EAA3F9}"/>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408012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30D6EE6-9E2F-42D2-8448-3BBEAE156C6F}"/>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3" name="Espaço Reservado para Rodapé 2">
            <a:extLst>
              <a:ext uri="{FF2B5EF4-FFF2-40B4-BE49-F238E27FC236}">
                <a16:creationId xmlns:a16="http://schemas.microsoft.com/office/drawing/2014/main" id="{EBBC7A11-A3A4-44DE-A27D-A0D407E45A9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FFA3C4B-8875-47A7-89F2-134A9BDD305E}"/>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140162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4E2DB3-8E3F-4C85-8E49-771E6639A7F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265DBAF-8642-4531-BA74-B56BFCAAEF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FCD65B0-0FD0-455E-A3E0-E929125FA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4949F77-2A73-4BEB-9BEB-3DB1022B57E6}"/>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6" name="Espaço Reservado para Rodapé 5">
            <a:extLst>
              <a:ext uri="{FF2B5EF4-FFF2-40B4-BE49-F238E27FC236}">
                <a16:creationId xmlns:a16="http://schemas.microsoft.com/office/drawing/2014/main" id="{8BDBFF86-DB55-4E9A-93AF-F6BBD23D49D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2EE7273-5AFD-47DE-BD4A-8E738AD3C23E}"/>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299856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C50D5-6313-4EC5-A18D-605D2249F58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4F5AE74-1EA1-4568-AB8E-911CA1BB8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CD13E82-4ECE-4BFF-A2C5-BF507879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27280F5-18DF-4891-ACA2-FC3B489050B4}"/>
              </a:ext>
            </a:extLst>
          </p:cNvPr>
          <p:cNvSpPr>
            <a:spLocks noGrp="1"/>
          </p:cNvSpPr>
          <p:nvPr>
            <p:ph type="dt" sz="half" idx="10"/>
          </p:nvPr>
        </p:nvSpPr>
        <p:spPr/>
        <p:txBody>
          <a:bodyPr/>
          <a:lstStyle/>
          <a:p>
            <a:fld id="{F87D2870-40BE-46C9-A89E-FEDBA26CF773}" type="datetimeFigureOut">
              <a:rPr lang="pt-BR" smtClean="0"/>
              <a:t>29/04/2020</a:t>
            </a:fld>
            <a:endParaRPr lang="pt-BR"/>
          </a:p>
        </p:txBody>
      </p:sp>
      <p:sp>
        <p:nvSpPr>
          <p:cNvPr id="6" name="Espaço Reservado para Rodapé 5">
            <a:extLst>
              <a:ext uri="{FF2B5EF4-FFF2-40B4-BE49-F238E27FC236}">
                <a16:creationId xmlns:a16="http://schemas.microsoft.com/office/drawing/2014/main" id="{8381D1D6-E2FC-4B10-B636-B8D1333BBD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EB8CC50-CE49-46A2-9A58-7535C34C8C83}"/>
              </a:ext>
            </a:extLst>
          </p:cNvPr>
          <p:cNvSpPr>
            <a:spLocks noGrp="1"/>
          </p:cNvSpPr>
          <p:nvPr>
            <p:ph type="sldNum" sz="quarter" idx="12"/>
          </p:nvPr>
        </p:nvSpPr>
        <p:spPr/>
        <p:txBody>
          <a:bodyPr/>
          <a:lstStyle/>
          <a:p>
            <a:fld id="{504EEA3F-43AA-4029-89D8-E6A14E314E6C}" type="slidenum">
              <a:rPr lang="pt-BR" smtClean="0"/>
              <a:t>‹nº›</a:t>
            </a:fld>
            <a:endParaRPr lang="pt-BR"/>
          </a:p>
        </p:txBody>
      </p:sp>
    </p:spTree>
    <p:extLst>
      <p:ext uri="{BB962C8B-B14F-4D97-AF65-F5344CB8AC3E}">
        <p14:creationId xmlns:p14="http://schemas.microsoft.com/office/powerpoint/2010/main" val="231613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DB6F97F-40E4-4263-8704-F69FF5591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F71D551-6380-4B85-85F2-39A803EA6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478869B-4E15-4371-81C1-8E818F173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D2870-40BE-46C9-A89E-FEDBA26CF773}" type="datetimeFigureOut">
              <a:rPr lang="pt-BR" smtClean="0"/>
              <a:t>29/04/2020</a:t>
            </a:fld>
            <a:endParaRPr lang="pt-BR"/>
          </a:p>
        </p:txBody>
      </p:sp>
      <p:sp>
        <p:nvSpPr>
          <p:cNvPr id="5" name="Espaço Reservado para Rodapé 4">
            <a:extLst>
              <a:ext uri="{FF2B5EF4-FFF2-40B4-BE49-F238E27FC236}">
                <a16:creationId xmlns:a16="http://schemas.microsoft.com/office/drawing/2014/main" id="{C876C8DE-5803-4210-8B28-63866E227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FDC9FB6-5859-4C61-A3C3-C8B80B47B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EEA3F-43AA-4029-89D8-E6A14E314E6C}" type="slidenum">
              <a:rPr lang="pt-BR" smtClean="0"/>
              <a:t>‹nº›</a:t>
            </a:fld>
            <a:endParaRPr lang="pt-BR"/>
          </a:p>
        </p:txBody>
      </p:sp>
    </p:spTree>
    <p:extLst>
      <p:ext uri="{BB962C8B-B14F-4D97-AF65-F5344CB8AC3E}">
        <p14:creationId xmlns:p14="http://schemas.microsoft.com/office/powerpoint/2010/main" val="312051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6BE6E4-1C9A-456F-942C-4FA5D3487432}"/>
              </a:ext>
            </a:extLst>
          </p:cNvPr>
          <p:cNvSpPr>
            <a:spLocks noGrp="1"/>
          </p:cNvSpPr>
          <p:nvPr>
            <p:ph type="ctrTitle"/>
          </p:nvPr>
        </p:nvSpPr>
        <p:spPr>
          <a:xfrm>
            <a:off x="1524000" y="1122362"/>
            <a:ext cx="9144000" cy="2840037"/>
          </a:xfrm>
        </p:spPr>
        <p:txBody>
          <a:bodyPr>
            <a:normAutofit/>
          </a:bodyPr>
          <a:lstStyle/>
          <a:p>
            <a:r>
              <a:rPr lang="pt-BR" sz="5800"/>
              <a:t>Questões complementares a respeito do ensino da Língua Portuguesa</a:t>
            </a:r>
          </a:p>
        </p:txBody>
      </p:sp>
      <p:sp>
        <p:nvSpPr>
          <p:cNvPr id="3" name="Subtítulo 2">
            <a:extLst>
              <a:ext uri="{FF2B5EF4-FFF2-40B4-BE49-F238E27FC236}">
                <a16:creationId xmlns:a16="http://schemas.microsoft.com/office/drawing/2014/main" id="{64C6C818-742E-413A-ADAB-63A671FFC843}"/>
              </a:ext>
            </a:extLst>
          </p:cNvPr>
          <p:cNvSpPr>
            <a:spLocks noGrp="1"/>
          </p:cNvSpPr>
          <p:nvPr>
            <p:ph type="subTitle" idx="1"/>
          </p:nvPr>
        </p:nvSpPr>
        <p:spPr>
          <a:xfrm>
            <a:off x="1524000" y="4256436"/>
            <a:ext cx="9144000" cy="1600818"/>
          </a:xfrm>
        </p:spPr>
        <p:txBody>
          <a:bodyPr>
            <a:normAutofit/>
          </a:bodyPr>
          <a:lstStyle/>
          <a:p>
            <a:r>
              <a:rPr lang="pt-BR" dirty="0">
                <a:solidFill>
                  <a:schemeClr val="accent1">
                    <a:lumMod val="60000"/>
                    <a:lumOff val="40000"/>
                  </a:schemeClr>
                </a:solidFill>
              </a:rPr>
              <a:t>Aula 9/15</a:t>
            </a:r>
          </a:p>
          <a:p>
            <a:r>
              <a:rPr lang="pt-BR" dirty="0">
                <a:solidFill>
                  <a:schemeClr val="accent1">
                    <a:lumMod val="60000"/>
                    <a:lumOff val="40000"/>
                  </a:schemeClr>
                </a:solidFill>
              </a:rPr>
              <a:t>Apoio remoto</a:t>
            </a:r>
          </a:p>
          <a:p>
            <a:r>
              <a:rPr lang="pt-BR" dirty="0">
                <a:solidFill>
                  <a:schemeClr val="accent1">
                    <a:lumMod val="60000"/>
                    <a:lumOff val="40000"/>
                  </a:schemeClr>
                </a:solidFill>
              </a:rPr>
              <a:t>Claudia Riolfi</a:t>
            </a: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836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47DCF52-09F4-40A1-BDA2-46ED10781207}"/>
              </a:ext>
            </a:extLst>
          </p:cNvPr>
          <p:cNvSpPr>
            <a:spLocks noGrp="1"/>
          </p:cNvSpPr>
          <p:nvPr>
            <p:ph type="title"/>
          </p:nvPr>
        </p:nvSpPr>
        <p:spPr/>
        <p:txBody>
          <a:bodyPr/>
          <a:lstStyle/>
          <a:p>
            <a:endParaRPr lang="pt-BR"/>
          </a:p>
        </p:txBody>
      </p:sp>
      <p:sp>
        <p:nvSpPr>
          <p:cNvPr id="25603" name="Espaço Reservado para Conteúdo 2">
            <a:extLst>
              <a:ext uri="{FF2B5EF4-FFF2-40B4-BE49-F238E27FC236}">
                <a16:creationId xmlns:a16="http://schemas.microsoft.com/office/drawing/2014/main" id="{8CD35517-B533-43F2-970F-E8F7B76926F8}"/>
              </a:ext>
            </a:extLst>
          </p:cNvPr>
          <p:cNvSpPr>
            <a:spLocks noGrp="1"/>
          </p:cNvSpPr>
          <p:nvPr>
            <p:ph sz="half" idx="1"/>
          </p:nvPr>
        </p:nvSpPr>
        <p:spPr/>
        <p:txBody>
          <a:bodyPr>
            <a:normAutofit fontScale="92500" lnSpcReduction="10000"/>
          </a:bodyPr>
          <a:lstStyle/>
          <a:p>
            <a:pPr marL="0" indent="0">
              <a:buNone/>
            </a:pPr>
            <a:endParaRPr lang="pt-BR" altLang="pt-BR" b="1" dirty="0"/>
          </a:p>
          <a:p>
            <a:pPr marL="0" indent="0">
              <a:buNone/>
            </a:pPr>
            <a:r>
              <a:rPr lang="pt-BR" altLang="pt-BR" b="1" dirty="0"/>
              <a:t>Operações de argumentação: </a:t>
            </a:r>
          </a:p>
          <a:p>
            <a:pPr marL="0" indent="0">
              <a:buNone/>
            </a:pPr>
            <a:endParaRPr lang="pt-BR" altLang="pt-BR" b="1" dirty="0"/>
          </a:p>
          <a:p>
            <a:pPr marL="0" indent="0">
              <a:buNone/>
            </a:pPr>
            <a:r>
              <a:rPr lang="pt-BR" altLang="pt-BR" dirty="0"/>
              <a:t>A vida dos jovens numa cidade pequena é muito difícil. </a:t>
            </a:r>
            <a:r>
              <a:rPr lang="pt-BR" altLang="pt-BR" dirty="0">
                <a:solidFill>
                  <a:srgbClr val="FF0000"/>
                </a:solidFill>
              </a:rPr>
              <a:t>Não tem divertimentos, nem cinema todas as noites...</a:t>
            </a:r>
          </a:p>
          <a:p>
            <a:pPr marL="0" indent="0">
              <a:buNone/>
            </a:pPr>
            <a:endParaRPr lang="pt-BR" altLang="pt-BR" dirty="0">
              <a:solidFill>
                <a:srgbClr val="FF0000"/>
              </a:solidFill>
            </a:endParaRPr>
          </a:p>
          <a:p>
            <a:pPr marL="0" indent="0">
              <a:buNone/>
            </a:pPr>
            <a:r>
              <a:rPr lang="pt-BR" altLang="pt-BR" dirty="0"/>
              <a:t>Inclusão, no interior do texto, de fatos, dados e argumentos visando à argumentar. </a:t>
            </a:r>
            <a:endParaRPr lang="pt-BR" altLang="pt-BR" dirty="0">
              <a:solidFill>
                <a:srgbClr val="FF0000"/>
              </a:solidFill>
            </a:endParaRPr>
          </a:p>
          <a:p>
            <a:pPr marL="457200" indent="-457200">
              <a:buFont typeface="Verdana" panose="020B0604030504040204" pitchFamily="34" charset="0"/>
              <a:buAutoNum type="arabicPeriod"/>
            </a:pPr>
            <a:endParaRPr lang="pt-BR" altLang="pt-BR" dirty="0"/>
          </a:p>
        </p:txBody>
      </p:sp>
      <p:sp>
        <p:nvSpPr>
          <p:cNvPr id="5" name="Espaço Reservado para Conteúdo 4">
            <a:extLst>
              <a:ext uri="{FF2B5EF4-FFF2-40B4-BE49-F238E27FC236}">
                <a16:creationId xmlns:a16="http://schemas.microsoft.com/office/drawing/2014/main" id="{A015732A-37F9-4C6F-B70F-6CCDE7E0A6B2}"/>
              </a:ext>
            </a:extLst>
          </p:cNvPr>
          <p:cNvSpPr>
            <a:spLocks noGrp="1"/>
          </p:cNvSpPr>
          <p:nvPr>
            <p:ph sz="half" idx="2"/>
          </p:nvPr>
        </p:nvSpPr>
        <p:spPr/>
        <p:txBody>
          <a:bodyPr>
            <a:normAutofit fontScale="92500" lnSpcReduction="10000"/>
          </a:bodyPr>
          <a:lstStyle/>
          <a:p>
            <a:pPr marL="0" indent="0">
              <a:buNone/>
            </a:pPr>
            <a:r>
              <a:rPr lang="pt-BR" b="1" dirty="0"/>
              <a:t>Operações de inscrição de um objeto numa determinada classe ou sua divisão em subcategorias: </a:t>
            </a:r>
          </a:p>
          <a:p>
            <a:pPr marL="0" indent="0">
              <a:buNone/>
            </a:pPr>
            <a:endParaRPr lang="pt-BR" dirty="0"/>
          </a:p>
          <a:p>
            <a:pPr marL="0" indent="0">
              <a:buNone/>
            </a:pPr>
            <a:r>
              <a:rPr lang="pt-BR" dirty="0"/>
              <a:t>Era uma vez uma </a:t>
            </a:r>
            <a:r>
              <a:rPr lang="pt-BR" dirty="0">
                <a:solidFill>
                  <a:srgbClr val="FF0000"/>
                </a:solidFill>
              </a:rPr>
              <a:t>cadela</a:t>
            </a:r>
            <a:r>
              <a:rPr lang="pt-BR" dirty="0"/>
              <a:t> chamada </a:t>
            </a:r>
            <a:r>
              <a:rPr lang="pt-BR" dirty="0">
                <a:solidFill>
                  <a:srgbClr val="FF0000"/>
                </a:solidFill>
              </a:rPr>
              <a:t>Fofinha</a:t>
            </a:r>
            <a:r>
              <a:rPr lang="pt-BR" dirty="0"/>
              <a:t>....</a:t>
            </a:r>
          </a:p>
          <a:p>
            <a:pPr marL="0" indent="0">
              <a:buNone/>
            </a:pPr>
            <a:endParaRPr lang="pt-BR" dirty="0"/>
          </a:p>
          <a:p>
            <a:pPr marL="0" indent="0">
              <a:buNone/>
            </a:pPr>
            <a:r>
              <a:rPr lang="pt-BR" dirty="0"/>
              <a:t>Seleção e organização dos ingredientes por meio dos quais o enunciador apresenta os objetos aos quais se refere. </a:t>
            </a:r>
          </a:p>
          <a:p>
            <a:pPr marL="0" indent="0">
              <a:buNone/>
            </a:pP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C4CF562B-6C47-46E1-AD64-EB262B7F8970}"/>
              </a:ext>
            </a:extLst>
          </p:cNvPr>
          <p:cNvSpPr>
            <a:spLocks noGrp="1"/>
          </p:cNvSpPr>
          <p:nvPr>
            <p:ph type="title"/>
          </p:nvPr>
        </p:nvSpPr>
        <p:spPr/>
        <p:txBody>
          <a:bodyPr>
            <a:normAutofit/>
          </a:bodyPr>
          <a:lstStyle/>
          <a:p>
            <a:r>
              <a:rPr lang="pt-BR" altLang="pt-BR" b="1"/>
              <a:t>As atividades de formulação textual... </a:t>
            </a:r>
          </a:p>
        </p:txBody>
      </p:sp>
      <p:sp>
        <p:nvSpPr>
          <p:cNvPr id="26627" name="Espaço Reservado para Conteúdo 2">
            <a:extLst>
              <a:ext uri="{FF2B5EF4-FFF2-40B4-BE49-F238E27FC236}">
                <a16:creationId xmlns:a16="http://schemas.microsoft.com/office/drawing/2014/main" id="{4249A35F-B5DC-4CD8-871C-B0F6BA4DDB18}"/>
              </a:ext>
            </a:extLst>
          </p:cNvPr>
          <p:cNvSpPr>
            <a:spLocks noGrp="1"/>
          </p:cNvSpPr>
          <p:nvPr>
            <p:ph sz="half" idx="1"/>
          </p:nvPr>
        </p:nvSpPr>
        <p:spPr/>
        <p:txBody>
          <a:bodyPr>
            <a:normAutofit lnSpcReduction="10000"/>
          </a:bodyPr>
          <a:lstStyle/>
          <a:p>
            <a:pPr marL="0" indent="0">
              <a:buNone/>
            </a:pPr>
            <a:r>
              <a:rPr lang="pt-BR" altLang="pt-BR" b="1" dirty="0"/>
              <a:t>Operações de inscrição de um objeto numa forma deverbal: </a:t>
            </a:r>
          </a:p>
          <a:p>
            <a:pPr marL="355600" indent="-355600">
              <a:buNone/>
            </a:pPr>
            <a:endParaRPr lang="pt-BR" altLang="pt-BR" b="1" dirty="0"/>
          </a:p>
          <a:p>
            <a:pPr marL="0" indent="0">
              <a:buNone/>
            </a:pPr>
            <a:r>
              <a:rPr lang="pt-BR" altLang="pt-BR" dirty="0"/>
              <a:t>As mulheres são vítimas do sistema. </a:t>
            </a:r>
            <a:r>
              <a:rPr lang="pt-BR" altLang="pt-BR" dirty="0">
                <a:solidFill>
                  <a:srgbClr val="FF0000"/>
                </a:solidFill>
              </a:rPr>
              <a:t>Sua dominação </a:t>
            </a:r>
            <a:r>
              <a:rPr lang="pt-BR" altLang="pt-BR" dirty="0"/>
              <a:t>foi obra de séculos...</a:t>
            </a:r>
          </a:p>
          <a:p>
            <a:pPr marL="355600" indent="-355600">
              <a:buNone/>
            </a:pPr>
            <a:endParaRPr lang="pt-BR" altLang="pt-BR" b="1" dirty="0"/>
          </a:p>
          <a:p>
            <a:pPr marL="0" indent="0">
              <a:buNone/>
            </a:pPr>
            <a:r>
              <a:rPr lang="pt-BR" altLang="pt-BR" dirty="0"/>
              <a:t>Predicação dos elementos articulados a ela por meio de sua utilização. </a:t>
            </a:r>
          </a:p>
          <a:p>
            <a:pPr marL="355600" indent="-355600">
              <a:buNone/>
            </a:pPr>
            <a:endParaRPr lang="pt-BR" altLang="pt-BR" dirty="0"/>
          </a:p>
        </p:txBody>
      </p:sp>
      <p:sp>
        <p:nvSpPr>
          <p:cNvPr id="2" name="Espaço Reservado para Conteúdo 1">
            <a:extLst>
              <a:ext uri="{FF2B5EF4-FFF2-40B4-BE49-F238E27FC236}">
                <a16:creationId xmlns:a16="http://schemas.microsoft.com/office/drawing/2014/main" id="{60F8A4F5-ABEA-4523-8888-B58AB2AA98ED}"/>
              </a:ext>
            </a:extLst>
          </p:cNvPr>
          <p:cNvSpPr>
            <a:spLocks noGrp="1"/>
          </p:cNvSpPr>
          <p:nvPr>
            <p:ph sz="half" idx="2"/>
          </p:nvPr>
        </p:nvSpPr>
        <p:spPr/>
        <p:txBody>
          <a:bodyPr>
            <a:normAutofit lnSpcReduction="10000"/>
          </a:bodyPr>
          <a:lstStyle/>
          <a:p>
            <a:pPr marL="0" indent="0">
              <a:buNone/>
            </a:pPr>
            <a:r>
              <a:rPr lang="pt-BR" b="1" dirty="0"/>
              <a:t>Operações de determinação: renomeação e qualificação do objeto do discurso. </a:t>
            </a:r>
          </a:p>
          <a:p>
            <a:pPr marL="0" indent="0">
              <a:buNone/>
            </a:pPr>
            <a:endParaRPr lang="pt-BR" dirty="0"/>
          </a:p>
          <a:p>
            <a:pPr marL="0" indent="0">
              <a:buNone/>
            </a:pPr>
            <a:r>
              <a:rPr lang="pt-BR" dirty="0"/>
              <a:t>Sócrates e Chico Buarque encontraram-se no aeroporto. </a:t>
            </a:r>
            <a:r>
              <a:rPr lang="pt-BR" dirty="0">
                <a:solidFill>
                  <a:srgbClr val="FF0000"/>
                </a:solidFill>
              </a:rPr>
              <a:t>O</a:t>
            </a:r>
            <a:r>
              <a:rPr lang="pt-BR" dirty="0"/>
              <a:t> </a:t>
            </a:r>
            <a:r>
              <a:rPr lang="pt-BR" dirty="0">
                <a:solidFill>
                  <a:srgbClr val="FF0000"/>
                </a:solidFill>
              </a:rPr>
              <a:t>cantor</a:t>
            </a:r>
            <a:r>
              <a:rPr lang="pt-BR" dirty="0"/>
              <a:t> e </a:t>
            </a:r>
            <a:r>
              <a:rPr lang="pt-BR" dirty="0">
                <a:solidFill>
                  <a:srgbClr val="FF0000"/>
                </a:solidFill>
              </a:rPr>
              <a:t>o jogador </a:t>
            </a:r>
            <a:r>
              <a:rPr lang="pt-BR" dirty="0"/>
              <a:t>discutiram os rumos do futebol brasileiro...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8130A468-D853-4D7C-BBE6-57E625BFC588}"/>
              </a:ext>
            </a:extLst>
          </p:cNvPr>
          <p:cNvSpPr>
            <a:spLocks noGrp="1"/>
          </p:cNvSpPr>
          <p:nvPr>
            <p:ph type="title"/>
          </p:nvPr>
        </p:nvSpPr>
        <p:spPr/>
        <p:txBody>
          <a:bodyPr>
            <a:normAutofit/>
          </a:bodyPr>
          <a:lstStyle/>
          <a:p>
            <a:r>
              <a:rPr lang="pt-BR" altLang="pt-BR" b="1"/>
              <a:t>As atividades de formulação textual... </a:t>
            </a:r>
          </a:p>
        </p:txBody>
      </p:sp>
      <p:sp>
        <p:nvSpPr>
          <p:cNvPr id="27651" name="Espaço Reservado para Conteúdo 2">
            <a:extLst>
              <a:ext uri="{FF2B5EF4-FFF2-40B4-BE49-F238E27FC236}">
                <a16:creationId xmlns:a16="http://schemas.microsoft.com/office/drawing/2014/main" id="{7DD28373-34EC-4CF4-8D2B-E9B0DB99BE4D}"/>
              </a:ext>
            </a:extLst>
          </p:cNvPr>
          <p:cNvSpPr>
            <a:spLocks noGrp="1"/>
          </p:cNvSpPr>
          <p:nvPr>
            <p:ph sz="half" idx="1"/>
          </p:nvPr>
        </p:nvSpPr>
        <p:spPr/>
        <p:txBody>
          <a:bodyPr>
            <a:normAutofit fontScale="92500" lnSpcReduction="10000"/>
          </a:bodyPr>
          <a:lstStyle/>
          <a:p>
            <a:pPr marL="355600" indent="-355600">
              <a:buNone/>
            </a:pPr>
            <a:r>
              <a:rPr lang="pt-BR" altLang="pt-BR" b="1" dirty="0"/>
              <a:t>Operações de condensação</a:t>
            </a:r>
            <a:r>
              <a:rPr lang="pt-BR" altLang="pt-BR" dirty="0"/>
              <a:t>:</a:t>
            </a:r>
          </a:p>
          <a:p>
            <a:pPr marL="355600" indent="-355600">
              <a:buNone/>
            </a:pPr>
            <a:endParaRPr lang="pt-BR" altLang="pt-BR" dirty="0"/>
          </a:p>
          <a:p>
            <a:pPr marL="0" indent="0">
              <a:buNone/>
            </a:pPr>
            <a:r>
              <a:rPr lang="pt-BR" altLang="pt-BR" dirty="0"/>
              <a:t>João assobiou. Maria cantou. Luiza rasgou a folha. Esses </a:t>
            </a:r>
            <a:r>
              <a:rPr lang="pt-BR" altLang="pt-BR" dirty="0">
                <a:solidFill>
                  <a:srgbClr val="FF0000"/>
                </a:solidFill>
              </a:rPr>
              <a:t>comportamentos desviantes </a:t>
            </a:r>
            <a:r>
              <a:rPr lang="pt-BR" altLang="pt-BR" dirty="0"/>
              <a:t>serão severamente punidos.</a:t>
            </a:r>
          </a:p>
          <a:p>
            <a:pPr marL="0" indent="0">
              <a:buNone/>
            </a:pPr>
            <a:endParaRPr lang="pt-BR" altLang="pt-BR" dirty="0"/>
          </a:p>
          <a:p>
            <a:pPr marL="0" indent="0">
              <a:buNone/>
            </a:pPr>
            <a:r>
              <a:rPr lang="pt-BR" altLang="pt-BR" dirty="0"/>
              <a:t>Retomada, total ou parcial, do conteúdo anteriormente dito, de modo a oferecer novas especificações. </a:t>
            </a:r>
          </a:p>
          <a:p>
            <a:pPr marL="355600" indent="-355600">
              <a:buNone/>
            </a:pPr>
            <a:endParaRPr lang="pt-BR" altLang="pt-BR" dirty="0"/>
          </a:p>
          <a:p>
            <a:pPr marL="355600" indent="-355600">
              <a:buNone/>
            </a:pPr>
            <a:endParaRPr lang="pt-BR" altLang="pt-BR" dirty="0"/>
          </a:p>
        </p:txBody>
      </p:sp>
      <p:sp>
        <p:nvSpPr>
          <p:cNvPr id="2" name="Espaço Reservado para Conteúdo 1">
            <a:extLst>
              <a:ext uri="{FF2B5EF4-FFF2-40B4-BE49-F238E27FC236}">
                <a16:creationId xmlns:a16="http://schemas.microsoft.com/office/drawing/2014/main" id="{4717D644-4320-4622-B839-48473C712387}"/>
              </a:ext>
            </a:extLst>
          </p:cNvPr>
          <p:cNvSpPr>
            <a:spLocks noGrp="1"/>
          </p:cNvSpPr>
          <p:nvPr>
            <p:ph sz="half" idx="2"/>
          </p:nvPr>
        </p:nvSpPr>
        <p:spPr/>
        <p:txBody>
          <a:bodyPr>
            <a:normAutofit fontScale="92500" lnSpcReduction="10000"/>
          </a:bodyPr>
          <a:lstStyle/>
          <a:p>
            <a:pPr marL="0" indent="0">
              <a:buNone/>
            </a:pPr>
            <a:r>
              <a:rPr lang="pt-BR" b="1" dirty="0"/>
              <a:t>Operações de simbolização:</a:t>
            </a:r>
          </a:p>
          <a:p>
            <a:pPr marL="0" indent="0">
              <a:buNone/>
            </a:pPr>
            <a:endParaRPr lang="pt-BR" dirty="0"/>
          </a:p>
          <a:p>
            <a:pPr marL="0" indent="0">
              <a:buNone/>
            </a:pPr>
            <a:r>
              <a:rPr lang="pt-BR" dirty="0"/>
              <a:t>Os tupis viviam no litoral. Os guaranis mais no centro do pais. </a:t>
            </a:r>
            <a:r>
              <a:rPr lang="pt-BR" dirty="0">
                <a:solidFill>
                  <a:srgbClr val="FF0000"/>
                </a:solidFill>
              </a:rPr>
              <a:t>Os selvagens </a:t>
            </a:r>
            <a:r>
              <a:rPr lang="pt-BR" dirty="0"/>
              <a:t>não tinham boas relações entre si.</a:t>
            </a:r>
          </a:p>
          <a:p>
            <a:pPr marL="0" indent="0">
              <a:buNone/>
            </a:pPr>
            <a:endParaRPr lang="pt-BR" dirty="0"/>
          </a:p>
          <a:p>
            <a:pPr marL="0" indent="0">
              <a:buNone/>
            </a:pPr>
            <a:r>
              <a:rPr lang="pt-BR" dirty="0"/>
              <a:t> Renomeação do objeto executada de modo a agregar o valor simbólico historicamente presente no novo nome utilizado.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CA488B01-00AD-4C31-A3AC-34D2F9353B17}"/>
              </a:ext>
            </a:extLst>
          </p:cNvPr>
          <p:cNvSpPr>
            <a:spLocks noGrp="1"/>
          </p:cNvSpPr>
          <p:nvPr>
            <p:ph type="title"/>
          </p:nvPr>
        </p:nvSpPr>
        <p:spPr/>
        <p:txBody>
          <a:bodyPr>
            <a:normAutofit/>
          </a:bodyPr>
          <a:lstStyle/>
          <a:p>
            <a:r>
              <a:rPr lang="pt-BR" altLang="pt-BR" b="1"/>
              <a:t>As atividades de formulação textual... </a:t>
            </a:r>
          </a:p>
        </p:txBody>
      </p:sp>
      <p:sp>
        <p:nvSpPr>
          <p:cNvPr id="28675" name="Espaço Reservado para Conteúdo 2">
            <a:extLst>
              <a:ext uri="{FF2B5EF4-FFF2-40B4-BE49-F238E27FC236}">
                <a16:creationId xmlns:a16="http://schemas.microsoft.com/office/drawing/2014/main" id="{FC431BCC-7BD6-47C8-850A-9683C2FD892A}"/>
              </a:ext>
            </a:extLst>
          </p:cNvPr>
          <p:cNvSpPr>
            <a:spLocks noGrp="1"/>
          </p:cNvSpPr>
          <p:nvPr>
            <p:ph sz="half" idx="1"/>
          </p:nvPr>
        </p:nvSpPr>
        <p:spPr/>
        <p:txBody>
          <a:bodyPr>
            <a:normAutofit fontScale="92500" lnSpcReduction="20000"/>
          </a:bodyPr>
          <a:lstStyle/>
          <a:p>
            <a:pPr marL="0" indent="0">
              <a:buNone/>
            </a:pPr>
            <a:r>
              <a:rPr lang="pt-BR" altLang="pt-BR" dirty="0"/>
              <a:t> </a:t>
            </a:r>
            <a:r>
              <a:rPr lang="pt-BR" altLang="pt-BR" b="1" dirty="0"/>
              <a:t>Operações de explicitação</a:t>
            </a:r>
            <a:r>
              <a:rPr lang="pt-BR" altLang="pt-BR" dirty="0"/>
              <a:t>:</a:t>
            </a:r>
          </a:p>
          <a:p>
            <a:pPr marL="0" indent="0">
              <a:buNone/>
            </a:pPr>
            <a:r>
              <a:rPr lang="pt-BR" altLang="pt-BR" dirty="0" err="1"/>
              <a:t>Ex</a:t>
            </a:r>
            <a:r>
              <a:rPr lang="pt-BR" altLang="pt-BR" dirty="0"/>
              <a:t>: Estou cansada. Estou com dor nas costas. Gastei muito com remédios. Fui a dois médicos. </a:t>
            </a:r>
            <a:r>
              <a:rPr lang="pt-BR" altLang="pt-BR" b="1" dirty="0">
                <a:solidFill>
                  <a:srgbClr val="FF0000"/>
                </a:solidFill>
              </a:rPr>
              <a:t>O que quero dizer é </a:t>
            </a:r>
            <a:r>
              <a:rPr lang="pt-BR" altLang="pt-BR" dirty="0"/>
              <a:t>que não vou mais lavar suas roupas.</a:t>
            </a:r>
          </a:p>
          <a:p>
            <a:pPr marL="0" indent="0">
              <a:buNone/>
            </a:pPr>
            <a:endParaRPr lang="pt-BR" altLang="pt-BR" dirty="0"/>
          </a:p>
          <a:p>
            <a:pPr marL="0" indent="0">
              <a:buNone/>
            </a:pPr>
            <a:r>
              <a:rPr lang="pt-BR" altLang="pt-BR" dirty="0"/>
              <a:t> Retomada sintética do que foi anteriormente dito de maneira prolixa, de modo a tornar as afirmações anteriores mais precisas. </a:t>
            </a:r>
          </a:p>
          <a:p>
            <a:pPr marL="355600" indent="-355600">
              <a:buNone/>
            </a:pPr>
            <a:endParaRPr lang="pt-BR" altLang="pt-BR" dirty="0"/>
          </a:p>
          <a:p>
            <a:pPr marL="355600" indent="-355600">
              <a:buNone/>
            </a:pPr>
            <a:r>
              <a:rPr lang="pt-BR" altLang="pt-BR" dirty="0"/>
              <a:t> </a:t>
            </a:r>
          </a:p>
        </p:txBody>
      </p:sp>
      <p:sp>
        <p:nvSpPr>
          <p:cNvPr id="2" name="Espaço Reservado para Conteúdo 1">
            <a:extLst>
              <a:ext uri="{FF2B5EF4-FFF2-40B4-BE49-F238E27FC236}">
                <a16:creationId xmlns:a16="http://schemas.microsoft.com/office/drawing/2014/main" id="{AF415B33-75DE-4014-B3BB-F546A9AC118A}"/>
              </a:ext>
            </a:extLst>
          </p:cNvPr>
          <p:cNvSpPr>
            <a:spLocks noGrp="1"/>
          </p:cNvSpPr>
          <p:nvPr>
            <p:ph sz="half" idx="2"/>
          </p:nvPr>
        </p:nvSpPr>
        <p:spPr/>
        <p:txBody>
          <a:bodyPr>
            <a:normAutofit fontScale="92500" lnSpcReduction="20000"/>
          </a:bodyPr>
          <a:lstStyle/>
          <a:p>
            <a:pPr marL="0" indent="0">
              <a:buNone/>
            </a:pPr>
            <a:r>
              <a:rPr lang="pt-BR" b="1" dirty="0"/>
              <a:t>Operações de explicitação das forças </a:t>
            </a:r>
            <a:r>
              <a:rPr lang="pt-BR" b="1" dirty="0" err="1"/>
              <a:t>ilocucionárias</a:t>
            </a:r>
            <a:r>
              <a:rPr lang="pt-BR" b="1" dirty="0"/>
              <a:t>: </a:t>
            </a:r>
          </a:p>
          <a:p>
            <a:pPr marL="0" indent="0">
              <a:buNone/>
            </a:pPr>
            <a:endParaRPr lang="pt-BR" dirty="0"/>
          </a:p>
          <a:p>
            <a:pPr marL="0" indent="0">
              <a:buNone/>
            </a:pPr>
            <a:r>
              <a:rPr lang="pt-BR" dirty="0" err="1"/>
              <a:t>Ex</a:t>
            </a:r>
            <a:r>
              <a:rPr lang="pt-BR" dirty="0"/>
              <a:t>: Vou falar com seu pai, </a:t>
            </a:r>
            <a:r>
              <a:rPr lang="pt-BR" dirty="0">
                <a:solidFill>
                  <a:srgbClr val="FF0000"/>
                </a:solidFill>
              </a:rPr>
              <a:t>prometeu/ameaçou </a:t>
            </a:r>
            <a:r>
              <a:rPr lang="pt-BR" dirty="0"/>
              <a:t>o professor.</a:t>
            </a:r>
          </a:p>
          <a:p>
            <a:pPr marL="0" indent="0">
              <a:buNone/>
            </a:pPr>
            <a:endParaRPr lang="pt-BR" dirty="0"/>
          </a:p>
          <a:p>
            <a:pPr marL="0" indent="0">
              <a:buNone/>
            </a:pPr>
            <a:r>
              <a:rPr lang="pt-BR" dirty="0"/>
              <a:t>Explicitação, por parte do narrador, das forças </a:t>
            </a:r>
            <a:r>
              <a:rPr lang="pt-BR" dirty="0" err="1"/>
              <a:t>ilocucionais</a:t>
            </a:r>
            <a:r>
              <a:rPr lang="pt-BR" dirty="0"/>
              <a:t> dos atos de fala.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6818D6CA-EB9C-4FAE-BADE-14D522592EA9}"/>
              </a:ext>
            </a:extLst>
          </p:cNvPr>
          <p:cNvSpPr>
            <a:spLocks noGrp="1"/>
          </p:cNvSpPr>
          <p:nvPr>
            <p:ph type="title"/>
          </p:nvPr>
        </p:nvSpPr>
        <p:spPr/>
        <p:txBody>
          <a:bodyPr>
            <a:normAutofit/>
          </a:bodyPr>
          <a:lstStyle/>
          <a:p>
            <a:r>
              <a:rPr lang="pt-BR" altLang="pt-BR" b="1"/>
              <a:t>As atividades de formulação textual... </a:t>
            </a:r>
          </a:p>
        </p:txBody>
      </p:sp>
      <p:sp>
        <p:nvSpPr>
          <p:cNvPr id="29699" name="Espaço Reservado para Conteúdo 2">
            <a:extLst>
              <a:ext uri="{FF2B5EF4-FFF2-40B4-BE49-F238E27FC236}">
                <a16:creationId xmlns:a16="http://schemas.microsoft.com/office/drawing/2014/main" id="{BF35532E-22CB-48E9-AF56-27F86795768A}"/>
              </a:ext>
            </a:extLst>
          </p:cNvPr>
          <p:cNvSpPr>
            <a:spLocks noGrp="1"/>
          </p:cNvSpPr>
          <p:nvPr>
            <p:ph sz="half" idx="1"/>
          </p:nvPr>
        </p:nvSpPr>
        <p:spPr/>
        <p:txBody>
          <a:bodyPr>
            <a:normAutofit fontScale="92500"/>
          </a:bodyPr>
          <a:lstStyle/>
          <a:p>
            <a:pPr marL="0" indent="0">
              <a:buNone/>
            </a:pPr>
            <a:r>
              <a:rPr lang="pt-BR" altLang="pt-BR" b="1" dirty="0"/>
              <a:t>Operações de inclusão da fala de terceiros</a:t>
            </a:r>
            <a:r>
              <a:rPr lang="pt-BR" altLang="pt-BR" dirty="0"/>
              <a:t>: </a:t>
            </a:r>
          </a:p>
          <a:p>
            <a:pPr marL="0" indent="0">
              <a:buNone/>
            </a:pPr>
            <a:endParaRPr lang="pt-BR" altLang="pt-BR" dirty="0"/>
          </a:p>
          <a:p>
            <a:pPr marL="0" indent="0">
              <a:buNone/>
            </a:pPr>
            <a:r>
              <a:rPr lang="pt-BR" altLang="pt-BR" dirty="0" err="1"/>
              <a:t>Ex</a:t>
            </a:r>
            <a:r>
              <a:rPr lang="pt-BR" altLang="pt-BR" dirty="0"/>
              <a:t>: (trabalhos acadêmicos).</a:t>
            </a:r>
          </a:p>
          <a:p>
            <a:pPr marL="0" indent="0">
              <a:buNone/>
            </a:pPr>
            <a:endParaRPr lang="pt-BR" altLang="pt-BR" dirty="0"/>
          </a:p>
          <a:p>
            <a:pPr marL="0" indent="0">
              <a:buNone/>
            </a:pPr>
            <a:endParaRPr lang="pt-BR" altLang="pt-BR" dirty="0"/>
          </a:p>
          <a:p>
            <a:pPr marL="0" indent="0">
              <a:buNone/>
            </a:pPr>
            <a:r>
              <a:rPr lang="pt-BR" altLang="pt-BR" dirty="0"/>
              <a:t>Citação de fala de terceiros para a obtenção de efeitos específicos. </a:t>
            </a:r>
          </a:p>
          <a:p>
            <a:pPr marL="355600" indent="-355600">
              <a:buNone/>
            </a:pPr>
            <a:endParaRPr lang="pt-BR" altLang="pt-BR" dirty="0"/>
          </a:p>
          <a:p>
            <a:pPr marL="355600" indent="-355600">
              <a:buNone/>
            </a:pPr>
            <a:endParaRPr lang="pt-BR" altLang="pt-BR" dirty="0"/>
          </a:p>
          <a:p>
            <a:pPr marL="355600" indent="-355600">
              <a:buNone/>
            </a:pPr>
            <a:endParaRPr lang="pt-BR" altLang="pt-BR" dirty="0"/>
          </a:p>
        </p:txBody>
      </p:sp>
      <p:sp>
        <p:nvSpPr>
          <p:cNvPr id="2" name="Espaço Reservado para Conteúdo 1">
            <a:extLst>
              <a:ext uri="{FF2B5EF4-FFF2-40B4-BE49-F238E27FC236}">
                <a16:creationId xmlns:a16="http://schemas.microsoft.com/office/drawing/2014/main" id="{A3D010A7-9985-4FD9-8E8B-5CF774B1CDB0}"/>
              </a:ext>
            </a:extLst>
          </p:cNvPr>
          <p:cNvSpPr>
            <a:spLocks noGrp="1"/>
          </p:cNvSpPr>
          <p:nvPr>
            <p:ph sz="half" idx="2"/>
          </p:nvPr>
        </p:nvSpPr>
        <p:spPr/>
        <p:txBody>
          <a:bodyPr>
            <a:normAutofit fontScale="92500"/>
          </a:bodyPr>
          <a:lstStyle/>
          <a:p>
            <a:pPr marL="0" indent="0">
              <a:buNone/>
            </a:pPr>
            <a:r>
              <a:rPr lang="pt-BR" b="1" dirty="0"/>
              <a:t>Operações de salvaguarda: </a:t>
            </a:r>
          </a:p>
          <a:p>
            <a:pPr marL="0" indent="0">
              <a:buNone/>
            </a:pPr>
            <a:endParaRPr lang="pt-BR" dirty="0"/>
          </a:p>
          <a:p>
            <a:pPr marL="0" indent="0">
              <a:buNone/>
            </a:pPr>
            <a:r>
              <a:rPr lang="pt-BR" dirty="0" err="1"/>
              <a:t>Ex</a:t>
            </a:r>
            <a:r>
              <a:rPr lang="pt-BR" dirty="0"/>
              <a:t>: O título deste trabalho, poderia, talvez, dar uma falsa impressão de suas intenções....</a:t>
            </a:r>
          </a:p>
          <a:p>
            <a:pPr marL="0" indent="0">
              <a:buNone/>
            </a:pPr>
            <a:endParaRPr lang="pt-BR" dirty="0"/>
          </a:p>
          <a:p>
            <a:pPr marL="0" indent="0">
              <a:buNone/>
            </a:pPr>
            <a:r>
              <a:rPr lang="pt-BR" dirty="0"/>
              <a:t>Evitação de possíveis interpretações que o enunciatário pode dar ao que se disse, diversas ao projeto interacional do enunciador.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38E8AF53-22CA-4323-83FF-D6268E2920F0}"/>
              </a:ext>
            </a:extLst>
          </p:cNvPr>
          <p:cNvSpPr>
            <a:spLocks noGrp="1"/>
          </p:cNvSpPr>
          <p:nvPr>
            <p:ph type="title"/>
          </p:nvPr>
        </p:nvSpPr>
        <p:spPr/>
        <p:txBody>
          <a:bodyPr>
            <a:normAutofit/>
          </a:bodyPr>
          <a:lstStyle/>
          <a:p>
            <a:r>
              <a:rPr lang="pt-BR" altLang="pt-BR" b="1"/>
              <a:t>As atividades de formulação textual... </a:t>
            </a:r>
          </a:p>
        </p:txBody>
      </p:sp>
      <p:sp>
        <p:nvSpPr>
          <p:cNvPr id="30723" name="Espaço Reservado para Conteúdo 2">
            <a:extLst>
              <a:ext uri="{FF2B5EF4-FFF2-40B4-BE49-F238E27FC236}">
                <a16:creationId xmlns:a16="http://schemas.microsoft.com/office/drawing/2014/main" id="{7445548B-CF11-4617-B5D0-B63417DF081A}"/>
              </a:ext>
            </a:extLst>
          </p:cNvPr>
          <p:cNvSpPr>
            <a:spLocks noGrp="1"/>
          </p:cNvSpPr>
          <p:nvPr>
            <p:ph sz="half" idx="1"/>
          </p:nvPr>
        </p:nvSpPr>
        <p:spPr/>
        <p:txBody>
          <a:bodyPr>
            <a:normAutofit lnSpcReduction="10000"/>
          </a:bodyPr>
          <a:lstStyle/>
          <a:p>
            <a:pPr marL="0" indent="0">
              <a:buNone/>
            </a:pPr>
            <a:r>
              <a:rPr lang="pt-BR" altLang="pt-BR" b="1" dirty="0"/>
              <a:t>Operações de vocalização ou lexicalização de atitudes</a:t>
            </a:r>
            <a:r>
              <a:rPr lang="pt-BR" altLang="pt-BR" dirty="0"/>
              <a:t>:</a:t>
            </a:r>
          </a:p>
          <a:p>
            <a:pPr marL="0" indent="0">
              <a:buNone/>
            </a:pPr>
            <a:endParaRPr lang="pt-BR" altLang="pt-BR" dirty="0"/>
          </a:p>
          <a:p>
            <a:pPr marL="0" indent="0">
              <a:buNone/>
            </a:pPr>
            <a:r>
              <a:rPr lang="pt-BR" altLang="pt-BR" dirty="0" err="1"/>
              <a:t>Ex</a:t>
            </a:r>
            <a:r>
              <a:rPr lang="pt-BR" altLang="pt-BR" dirty="0"/>
              <a:t>: Não! </a:t>
            </a:r>
            <a:r>
              <a:rPr lang="pt-BR" altLang="pt-BR" dirty="0">
                <a:solidFill>
                  <a:srgbClr val="FF0000"/>
                </a:solidFill>
              </a:rPr>
              <a:t>Gritou </a:t>
            </a:r>
            <a:r>
              <a:rPr lang="pt-BR" altLang="pt-BR" dirty="0"/>
              <a:t>ele...</a:t>
            </a:r>
          </a:p>
          <a:p>
            <a:pPr marL="0" indent="0">
              <a:buNone/>
            </a:pPr>
            <a:endParaRPr lang="pt-BR" altLang="pt-BR" dirty="0"/>
          </a:p>
          <a:p>
            <a:pPr marL="0" indent="0">
              <a:buNone/>
            </a:pPr>
            <a:r>
              <a:rPr lang="pt-BR" altLang="pt-BR" dirty="0"/>
              <a:t>Lexicalização de atitudes dos locutores que, na oralidade, se manifestam por fenômenos suprassegmentais (prosódia, tons, entonações, silabações etc.). </a:t>
            </a:r>
          </a:p>
          <a:p>
            <a:pPr marL="533400" indent="-533400">
              <a:buNone/>
            </a:pPr>
            <a:endParaRPr lang="pt-BR" altLang="pt-BR" dirty="0"/>
          </a:p>
          <a:p>
            <a:pPr marL="533400" indent="-533400">
              <a:buNone/>
            </a:pPr>
            <a:endParaRPr lang="pt-BR" altLang="pt-BR" dirty="0"/>
          </a:p>
        </p:txBody>
      </p:sp>
      <p:sp>
        <p:nvSpPr>
          <p:cNvPr id="2" name="Espaço Reservado para Conteúdo 1">
            <a:extLst>
              <a:ext uri="{FF2B5EF4-FFF2-40B4-BE49-F238E27FC236}">
                <a16:creationId xmlns:a16="http://schemas.microsoft.com/office/drawing/2014/main" id="{EB213ACF-435F-488B-AB93-52F8C16A679C}"/>
              </a:ext>
            </a:extLst>
          </p:cNvPr>
          <p:cNvSpPr>
            <a:spLocks noGrp="1"/>
          </p:cNvSpPr>
          <p:nvPr>
            <p:ph sz="half" idx="2"/>
          </p:nvPr>
        </p:nvSpPr>
        <p:spPr/>
        <p:txBody>
          <a:bodyPr>
            <a:normAutofit lnSpcReduction="10000"/>
          </a:bodyPr>
          <a:lstStyle/>
          <a:p>
            <a:pPr marL="0" indent="0">
              <a:buNone/>
            </a:pPr>
            <a:r>
              <a:rPr lang="pt-BR" b="1" dirty="0"/>
              <a:t>Operações </a:t>
            </a:r>
            <a:r>
              <a:rPr lang="pt-BR" b="1" dirty="0" err="1"/>
              <a:t>metadiscursivas</a:t>
            </a:r>
            <a:r>
              <a:rPr lang="pt-BR" b="1" dirty="0"/>
              <a:t>:</a:t>
            </a:r>
          </a:p>
          <a:p>
            <a:pPr marL="0" indent="0">
              <a:buNone/>
            </a:pPr>
            <a:r>
              <a:rPr lang="pt-BR" dirty="0" err="1"/>
              <a:t>Ex</a:t>
            </a:r>
            <a:r>
              <a:rPr lang="pt-BR" dirty="0"/>
              <a:t>: Hoje está impossível dirigir em São Paulo, quer dizer, hoje no sentido de, nos dias de hoje...</a:t>
            </a:r>
          </a:p>
          <a:p>
            <a:pPr marL="0" indent="0">
              <a:buNone/>
            </a:pPr>
            <a:endParaRPr lang="pt-BR" dirty="0"/>
          </a:p>
          <a:p>
            <a:pPr marL="0" indent="0">
              <a:buNone/>
            </a:pPr>
            <a:r>
              <a:rPr lang="pt-BR" dirty="0"/>
              <a:t>Colocação em mira das próprias condições em que o discurso está se processando (perguntar, comentar, corrigir etc.).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a:extLst>
              <a:ext uri="{FF2B5EF4-FFF2-40B4-BE49-F238E27FC236}">
                <a16:creationId xmlns:a16="http://schemas.microsoft.com/office/drawing/2014/main" id="{1ABFA37D-EC73-4A92-8808-10C74698A904}"/>
              </a:ext>
            </a:extLst>
          </p:cNvPr>
          <p:cNvSpPr>
            <a:spLocks noGrp="1"/>
          </p:cNvSpPr>
          <p:nvPr>
            <p:ph type="title"/>
          </p:nvPr>
        </p:nvSpPr>
        <p:spPr/>
        <p:txBody>
          <a:bodyPr>
            <a:normAutofit/>
          </a:bodyPr>
          <a:lstStyle/>
          <a:p>
            <a:r>
              <a:rPr lang="pt-BR" altLang="pt-BR" b="1"/>
              <a:t>As atividades de formulação textual... </a:t>
            </a:r>
          </a:p>
        </p:txBody>
      </p:sp>
      <p:sp>
        <p:nvSpPr>
          <p:cNvPr id="31747" name="Espaço Reservado para Conteúdo 2">
            <a:extLst>
              <a:ext uri="{FF2B5EF4-FFF2-40B4-BE49-F238E27FC236}">
                <a16:creationId xmlns:a16="http://schemas.microsoft.com/office/drawing/2014/main" id="{51F8D19B-C871-476D-8E1B-2AD21D6FDCC9}"/>
              </a:ext>
            </a:extLst>
          </p:cNvPr>
          <p:cNvSpPr>
            <a:spLocks noGrp="1"/>
          </p:cNvSpPr>
          <p:nvPr>
            <p:ph sz="half" idx="1"/>
          </p:nvPr>
        </p:nvSpPr>
        <p:spPr/>
        <p:txBody>
          <a:bodyPr>
            <a:normAutofit/>
          </a:bodyPr>
          <a:lstStyle/>
          <a:p>
            <a:pPr marL="0" indent="0">
              <a:buNone/>
            </a:pPr>
            <a:r>
              <a:rPr lang="pt-BR" altLang="pt-BR" b="1" dirty="0"/>
              <a:t>Operações de exemplificação</a:t>
            </a:r>
            <a:r>
              <a:rPr lang="pt-BR" altLang="pt-BR" dirty="0"/>
              <a:t>:</a:t>
            </a:r>
          </a:p>
          <a:p>
            <a:pPr marL="0" indent="0">
              <a:buNone/>
            </a:pPr>
            <a:endParaRPr lang="pt-BR" altLang="pt-BR" dirty="0"/>
          </a:p>
          <a:p>
            <a:pPr marL="0" indent="0">
              <a:buNone/>
            </a:pPr>
            <a:r>
              <a:rPr lang="pt-BR" altLang="pt-BR" dirty="0" err="1"/>
              <a:t>Ex</a:t>
            </a:r>
            <a:r>
              <a:rPr lang="pt-BR" altLang="pt-BR" dirty="0"/>
              <a:t>: (todos os usados nesta aula).</a:t>
            </a:r>
          </a:p>
          <a:p>
            <a:pPr marL="0" indent="0">
              <a:buNone/>
            </a:pPr>
            <a:endParaRPr lang="pt-BR" altLang="pt-BR" dirty="0"/>
          </a:p>
          <a:p>
            <a:pPr marL="0" indent="0">
              <a:buNone/>
            </a:pPr>
            <a:r>
              <a:rPr lang="pt-BR" altLang="pt-BR" dirty="0"/>
              <a:t>Inclusão de um exemplo válido para tornar o projeto enunciativo mais claro. </a:t>
            </a:r>
          </a:p>
          <a:p>
            <a:pPr marL="533400" indent="-533400">
              <a:buNone/>
            </a:pPr>
            <a:endParaRPr lang="pt-BR" altLang="pt-BR" dirty="0"/>
          </a:p>
          <a:p>
            <a:pPr marL="533400" indent="-533400">
              <a:buNone/>
            </a:pPr>
            <a:endParaRPr lang="pt-BR" altLang="pt-BR" dirty="0"/>
          </a:p>
          <a:p>
            <a:pPr marL="533400" indent="-533400">
              <a:buNone/>
            </a:pPr>
            <a:endParaRPr lang="pt-BR" altLang="pt-BR" dirty="0"/>
          </a:p>
        </p:txBody>
      </p:sp>
      <p:sp>
        <p:nvSpPr>
          <p:cNvPr id="2" name="Espaço Reservado para Conteúdo 1">
            <a:extLst>
              <a:ext uri="{FF2B5EF4-FFF2-40B4-BE49-F238E27FC236}">
                <a16:creationId xmlns:a16="http://schemas.microsoft.com/office/drawing/2014/main" id="{EFA98A00-B4EA-45BF-9AFB-9E67C04AA580}"/>
              </a:ext>
            </a:extLst>
          </p:cNvPr>
          <p:cNvSpPr>
            <a:spLocks noGrp="1"/>
          </p:cNvSpPr>
          <p:nvPr>
            <p:ph sz="half" idx="2"/>
          </p:nvPr>
        </p:nvSpPr>
        <p:spPr/>
        <p:txBody>
          <a:bodyPr>
            <a:normAutofit/>
          </a:bodyPr>
          <a:lstStyle/>
          <a:p>
            <a:pPr marL="0" indent="0">
              <a:buNone/>
            </a:pPr>
            <a:r>
              <a:rPr lang="pt-BR" b="1" dirty="0"/>
              <a:t>Operações de </a:t>
            </a:r>
            <a:r>
              <a:rPr lang="pt-BR" b="1" dirty="0" err="1"/>
              <a:t>ambiguização</a:t>
            </a:r>
            <a:r>
              <a:rPr lang="pt-BR" dirty="0"/>
              <a:t>:</a:t>
            </a:r>
          </a:p>
          <a:p>
            <a:pPr marL="0" indent="0">
              <a:buNone/>
            </a:pPr>
            <a:endParaRPr lang="pt-BR" dirty="0"/>
          </a:p>
          <a:p>
            <a:pPr marL="0" indent="0">
              <a:buNone/>
            </a:pPr>
            <a:endParaRPr lang="pt-BR" dirty="0"/>
          </a:p>
          <a:p>
            <a:pPr marL="0" indent="0">
              <a:buNone/>
            </a:pPr>
            <a:r>
              <a:rPr lang="pt-BR" dirty="0" err="1"/>
              <a:t>Ex</a:t>
            </a:r>
            <a:r>
              <a:rPr lang="pt-BR" dirty="0"/>
              <a:t>: SANTO DE PORRE NO ALTAR.</a:t>
            </a:r>
          </a:p>
          <a:p>
            <a:pPr marL="0" indent="0">
              <a:buNone/>
            </a:pPr>
            <a:endParaRPr lang="pt-BR" dirty="0"/>
          </a:p>
          <a:p>
            <a:pPr marL="0" indent="0">
              <a:buNone/>
            </a:pPr>
            <a:r>
              <a:rPr lang="pt-BR" dirty="0"/>
              <a:t> Inscrição do que se diz em um jogo de ambiguidades cujo sentido do que se diz passa a fazer parte do discurso.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8BA75F-0180-4A7B-BB4A-427A078D2595}"/>
              </a:ext>
            </a:extLst>
          </p:cNvPr>
          <p:cNvSpPr>
            <a:spLocks noGrp="1"/>
          </p:cNvSpPr>
          <p:nvPr>
            <p:ph type="title"/>
          </p:nvPr>
        </p:nvSpPr>
        <p:spPr>
          <a:xfrm>
            <a:off x="2152651" y="963877"/>
            <a:ext cx="2620771" cy="4930246"/>
          </a:xfrm>
        </p:spPr>
        <p:txBody>
          <a:bodyPr>
            <a:normAutofit/>
          </a:bodyPr>
          <a:lstStyle/>
          <a:p>
            <a:pPr algn="r"/>
            <a:r>
              <a:rPr lang="pt-BR">
                <a:solidFill>
                  <a:schemeClr val="accent1"/>
                </a:solidFill>
              </a:rPr>
              <a:t>Exploração do escopo (noções de lógica)</a:t>
            </a:r>
          </a:p>
        </p:txBody>
      </p:sp>
      <p:sp>
        <p:nvSpPr>
          <p:cNvPr id="5" name="Espaço Reservado para Conteúdo 4">
            <a:extLst>
              <a:ext uri="{FF2B5EF4-FFF2-40B4-BE49-F238E27FC236}">
                <a16:creationId xmlns:a16="http://schemas.microsoft.com/office/drawing/2014/main" id="{74043FA4-8B2C-4D33-A908-0B2011BE710E}"/>
              </a:ext>
            </a:extLst>
          </p:cNvPr>
          <p:cNvSpPr>
            <a:spLocks noGrp="1"/>
          </p:cNvSpPr>
          <p:nvPr>
            <p:ph idx="1"/>
          </p:nvPr>
        </p:nvSpPr>
        <p:spPr>
          <a:xfrm>
            <a:off x="5256024" y="963877"/>
            <a:ext cx="4783327" cy="4930246"/>
          </a:xfrm>
        </p:spPr>
        <p:txBody>
          <a:bodyPr anchor="ctr">
            <a:normAutofit lnSpcReduction="10000"/>
          </a:bodyPr>
          <a:lstStyle/>
          <a:p>
            <a:pPr marL="0" indent="0">
              <a:buNone/>
            </a:pPr>
            <a:r>
              <a:rPr lang="pt-BR" sz="1900" dirty="0"/>
              <a:t>Cálculo proposicional. </a:t>
            </a:r>
          </a:p>
          <a:p>
            <a:pPr marL="0" indent="0">
              <a:buNone/>
            </a:pPr>
            <a:endParaRPr lang="pt-BR" sz="1900" dirty="0"/>
          </a:p>
          <a:p>
            <a:pPr marL="0" indent="0">
              <a:buNone/>
            </a:pPr>
            <a:r>
              <a:rPr lang="pt-BR" sz="1900" dirty="0"/>
              <a:t>Se P , Q e R são variáveis proposicionais, ((P ou Q) e R) # (P ou (Q e R)) </a:t>
            </a:r>
          </a:p>
          <a:p>
            <a:pPr marL="0" indent="0">
              <a:buNone/>
            </a:pPr>
            <a:endParaRPr lang="pt-BR" sz="1900" dirty="0"/>
          </a:p>
          <a:p>
            <a:pPr marL="0" indent="0">
              <a:buNone/>
            </a:pPr>
            <a:r>
              <a:rPr lang="pt-BR" sz="1900" dirty="0"/>
              <a:t>Colocando na Língua Portuguesa, </a:t>
            </a:r>
            <a:r>
              <a:rPr lang="pt-BR" sz="1900" dirty="0" err="1"/>
              <a:t>fálacias</a:t>
            </a:r>
            <a:r>
              <a:rPr lang="pt-BR" sz="1900" dirty="0"/>
              <a:t> de escopo podem ser geradas, por exemplo, quando estão envolvidos operadores do cálculo de predicados (quantificadores existenciais e universais). </a:t>
            </a:r>
            <a:r>
              <a:rPr lang="pt-BR" sz="1900" dirty="0" err="1"/>
              <a:t>Ex</a:t>
            </a:r>
            <a:r>
              <a:rPr lang="pt-BR" sz="1900" dirty="0"/>
              <a:t>:</a:t>
            </a:r>
          </a:p>
          <a:p>
            <a:pPr marL="0" indent="0">
              <a:buNone/>
            </a:pPr>
            <a:endParaRPr lang="pt-BR" sz="1900" dirty="0"/>
          </a:p>
          <a:p>
            <a:pPr marL="457200" indent="-457200">
              <a:buAutoNum type="arabicParenBoth"/>
            </a:pPr>
            <a:r>
              <a:rPr lang="pt-BR" sz="1900" dirty="0"/>
              <a:t>Todo garoto ama uma garota.</a:t>
            </a:r>
          </a:p>
          <a:p>
            <a:pPr marL="0" indent="0">
              <a:buNone/>
            </a:pPr>
            <a:endParaRPr lang="pt-BR" sz="1900" dirty="0"/>
          </a:p>
          <a:p>
            <a:pPr marL="0" indent="0">
              <a:buNone/>
            </a:pPr>
            <a:r>
              <a:rPr lang="pt-BR" sz="1900" dirty="0"/>
              <a:t>Cada garoto ama uma garota diferente ou a mesma? </a:t>
            </a:r>
          </a:p>
        </p:txBody>
      </p:sp>
    </p:spTree>
    <p:extLst>
      <p:ext uri="{BB962C8B-B14F-4D97-AF65-F5344CB8AC3E}">
        <p14:creationId xmlns:p14="http://schemas.microsoft.com/office/powerpoint/2010/main" val="2882190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3AF9346-0BE1-465C-A3FF-B831F0BC4728}"/>
              </a:ext>
            </a:extLst>
          </p:cNvPr>
          <p:cNvSpPr>
            <a:spLocks noGrp="1"/>
          </p:cNvSpPr>
          <p:nvPr>
            <p:ph type="title"/>
          </p:nvPr>
        </p:nvSpPr>
        <p:spPr>
          <a:xfrm>
            <a:off x="686834" y="1153572"/>
            <a:ext cx="3200400" cy="4461163"/>
          </a:xfrm>
        </p:spPr>
        <p:txBody>
          <a:bodyPr>
            <a:normAutofit/>
          </a:bodyPr>
          <a:lstStyle/>
          <a:p>
            <a:r>
              <a:rPr lang="pt-BR">
                <a:solidFill>
                  <a:srgbClr val="FFFFFF"/>
                </a:solidFill>
              </a:rPr>
              <a:t>Terceira questão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CCA779EE-8534-459F-9A8B-6530BA4F3B99}"/>
              </a:ext>
            </a:extLst>
          </p:cNvPr>
          <p:cNvSpPr>
            <a:spLocks noGrp="1"/>
          </p:cNvSpPr>
          <p:nvPr>
            <p:ph idx="1"/>
          </p:nvPr>
        </p:nvSpPr>
        <p:spPr>
          <a:xfrm>
            <a:off x="4447308" y="591344"/>
            <a:ext cx="6906491" cy="5585619"/>
          </a:xfrm>
        </p:spPr>
        <p:txBody>
          <a:bodyPr anchor="ctr">
            <a:normAutofit/>
          </a:bodyPr>
          <a:lstStyle/>
          <a:p>
            <a:pPr marL="0" indent="0">
              <a:buNone/>
            </a:pPr>
            <a:endParaRPr lang="pt-BR" dirty="0"/>
          </a:p>
          <a:p>
            <a:pPr marL="0" indent="0">
              <a:buNone/>
            </a:pPr>
            <a:endParaRPr lang="pt-BR" dirty="0"/>
          </a:p>
          <a:p>
            <a:pPr marL="0" indent="0">
              <a:buNone/>
            </a:pPr>
            <a:endParaRPr lang="pt-BR" dirty="0"/>
          </a:p>
          <a:p>
            <a:pPr marL="0" indent="0">
              <a:buNone/>
            </a:pPr>
            <a:r>
              <a:rPr lang="pt-BR" dirty="0"/>
              <a:t>Isto significa que escrever bem não é escrever escrever certo e vice-versa?</a:t>
            </a:r>
          </a:p>
        </p:txBody>
      </p:sp>
    </p:spTree>
    <p:extLst>
      <p:ext uri="{BB962C8B-B14F-4D97-AF65-F5344CB8AC3E}">
        <p14:creationId xmlns:p14="http://schemas.microsoft.com/office/powerpoint/2010/main" val="38211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882A3-3020-4109-9E2C-CBE8D1AB8AA6}"/>
              </a:ext>
            </a:extLst>
          </p:cNvPr>
          <p:cNvSpPr>
            <a:spLocks noGrp="1"/>
          </p:cNvSpPr>
          <p:nvPr>
            <p:ph type="title"/>
          </p:nvPr>
        </p:nvSpPr>
        <p:spPr>
          <a:xfrm>
            <a:off x="3040225" y="3727064"/>
            <a:ext cx="6111551" cy="883695"/>
          </a:xfrm>
          <a:solidFill>
            <a:srgbClr val="FFFFFF"/>
          </a:solidFill>
          <a:ln w="31750" cap="sq">
            <a:solidFill>
              <a:srgbClr val="5E5E52"/>
            </a:solidFill>
            <a:miter lim="800000"/>
          </a:ln>
        </p:spPr>
        <p:txBody>
          <a:bodyPr>
            <a:normAutofit/>
          </a:bodyPr>
          <a:lstStyle/>
          <a:p>
            <a:pPr algn="ctr"/>
            <a:r>
              <a:rPr lang="pt-BR" sz="3100" dirty="0">
                <a:solidFill>
                  <a:srgbClr val="262626"/>
                </a:solidFill>
              </a:rPr>
              <a:t>O que é argumentar?</a:t>
            </a:r>
          </a:p>
        </p:txBody>
      </p:sp>
      <p:pic>
        <p:nvPicPr>
          <p:cNvPr id="5" name="Imagem 4">
            <a:extLst>
              <a:ext uri="{FF2B5EF4-FFF2-40B4-BE49-F238E27FC236}">
                <a16:creationId xmlns:a16="http://schemas.microsoft.com/office/drawing/2014/main" id="{630D8721-6EC9-4B2D-812D-E27A45EB52CA}"/>
              </a:ext>
            </a:extLst>
          </p:cNvPr>
          <p:cNvPicPr>
            <a:picLocks noChangeAspect="1"/>
          </p:cNvPicPr>
          <p:nvPr/>
        </p:nvPicPr>
        <p:blipFill>
          <a:blip r:embed="rId2"/>
          <a:stretch>
            <a:fillRect/>
          </a:stretch>
        </p:blipFill>
        <p:spPr>
          <a:xfrm>
            <a:off x="2633663" y="1291967"/>
            <a:ext cx="6924675" cy="1506116"/>
          </a:xfrm>
          <a:prstGeom prst="rect">
            <a:avLst/>
          </a:prstGeom>
        </p:spPr>
      </p:pic>
      <p:sp>
        <p:nvSpPr>
          <p:cNvPr id="3" name="Espaço Reservado para Conteúdo 2">
            <a:extLst>
              <a:ext uri="{FF2B5EF4-FFF2-40B4-BE49-F238E27FC236}">
                <a16:creationId xmlns:a16="http://schemas.microsoft.com/office/drawing/2014/main" id="{67EEADE8-4D11-48DC-AE56-AA5443AC8296}"/>
              </a:ext>
            </a:extLst>
          </p:cNvPr>
          <p:cNvSpPr>
            <a:spLocks noGrp="1"/>
          </p:cNvSpPr>
          <p:nvPr>
            <p:ph idx="1"/>
          </p:nvPr>
        </p:nvSpPr>
        <p:spPr>
          <a:xfrm>
            <a:off x="3819525" y="4889366"/>
            <a:ext cx="4552950" cy="1351423"/>
          </a:xfrm>
        </p:spPr>
        <p:txBody>
          <a:bodyPr>
            <a:normAutofit/>
          </a:bodyPr>
          <a:lstStyle/>
          <a:p>
            <a:pPr marL="0" indent="0">
              <a:buNone/>
            </a:pPr>
            <a:endParaRPr lang="pt-BR" sz="1600">
              <a:solidFill>
                <a:schemeClr val="bg1"/>
              </a:solidFill>
            </a:endParaRPr>
          </a:p>
          <a:p>
            <a:pPr marL="0" indent="0">
              <a:buNone/>
            </a:pPr>
            <a:endParaRPr lang="pt-BR" sz="1600">
              <a:solidFill>
                <a:schemeClr val="bg1"/>
              </a:solidFill>
            </a:endParaRPr>
          </a:p>
          <a:p>
            <a:pPr marL="0" indent="0">
              <a:buNone/>
            </a:pPr>
            <a:endParaRPr lang="pt-BR" sz="1600">
              <a:solidFill>
                <a:schemeClr val="bg1"/>
              </a:solidFill>
            </a:endParaRPr>
          </a:p>
        </p:txBody>
      </p:sp>
    </p:spTree>
    <p:extLst>
      <p:ext uri="{BB962C8B-B14F-4D97-AF65-F5344CB8AC3E}">
        <p14:creationId xmlns:p14="http://schemas.microsoft.com/office/powerpoint/2010/main" val="315456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416DF2-FFC3-4560-B315-CA0018CC4F91}"/>
              </a:ext>
            </a:extLst>
          </p:cNvPr>
          <p:cNvSpPr>
            <a:spLocks noGrp="1"/>
          </p:cNvSpPr>
          <p:nvPr>
            <p:ph type="title"/>
          </p:nvPr>
        </p:nvSpPr>
        <p:spPr>
          <a:xfrm>
            <a:off x="686834" y="1153572"/>
            <a:ext cx="3200400" cy="4461163"/>
          </a:xfrm>
        </p:spPr>
        <p:txBody>
          <a:bodyPr>
            <a:normAutofit/>
          </a:bodyPr>
          <a:lstStyle/>
          <a:p>
            <a:r>
              <a:rPr lang="pt-BR">
                <a:solidFill>
                  <a:srgbClr val="FFFFFF"/>
                </a:solidFill>
              </a:rPr>
              <a:t>Objetivo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A7842CD9-9BD6-4549-8534-8CC8257BD636}"/>
              </a:ext>
            </a:extLst>
          </p:cNvPr>
          <p:cNvSpPr>
            <a:spLocks noGrp="1"/>
          </p:cNvSpPr>
          <p:nvPr>
            <p:ph idx="1"/>
          </p:nvPr>
        </p:nvSpPr>
        <p:spPr>
          <a:xfrm>
            <a:off x="4447308" y="591344"/>
            <a:ext cx="6906491" cy="5585619"/>
          </a:xfrm>
        </p:spPr>
        <p:txBody>
          <a:bodyPr anchor="ctr">
            <a:normAutofit/>
          </a:bodyPr>
          <a:lstStyle/>
          <a:p>
            <a:pPr marL="0" indent="0">
              <a:buNone/>
            </a:pPr>
            <a:endParaRPr lang="pt-BR" dirty="0"/>
          </a:p>
          <a:p>
            <a:pPr marL="0" indent="0">
              <a:buNone/>
            </a:pPr>
            <a:endParaRPr lang="pt-BR" dirty="0"/>
          </a:p>
          <a:p>
            <a:pPr marL="0" indent="0">
              <a:buNone/>
            </a:pPr>
            <a:r>
              <a:rPr lang="pt-BR" dirty="0"/>
              <a:t>Refletir a respeito da qualidade da intervenção do adulto para o aprimoramento da expressão linguística, em especial na modalidade escrita</a:t>
            </a:r>
          </a:p>
        </p:txBody>
      </p:sp>
    </p:spTree>
    <p:extLst>
      <p:ext uri="{BB962C8B-B14F-4D97-AF65-F5344CB8AC3E}">
        <p14:creationId xmlns:p14="http://schemas.microsoft.com/office/powerpoint/2010/main" val="103392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93C16FAC-340A-4706-AE3B-213257E3BE99}"/>
              </a:ext>
            </a:extLst>
          </p:cNvPr>
          <p:cNvPicPr>
            <a:picLocks noGrp="1" noChangeAspect="1"/>
          </p:cNvPicPr>
          <p:nvPr>
            <p:ph idx="1"/>
          </p:nvPr>
        </p:nvPicPr>
        <p:blipFill>
          <a:blip r:embed="rId2"/>
          <a:stretch>
            <a:fillRect/>
          </a:stretch>
        </p:blipFill>
        <p:spPr>
          <a:xfrm>
            <a:off x="2704355" y="643467"/>
            <a:ext cx="6783288" cy="5571066"/>
          </a:xfrm>
          <a:prstGeom prst="rect">
            <a:avLst/>
          </a:prstGeom>
        </p:spPr>
      </p:pic>
    </p:spTree>
    <p:extLst>
      <p:ext uri="{BB962C8B-B14F-4D97-AF65-F5344CB8AC3E}">
        <p14:creationId xmlns:p14="http://schemas.microsoft.com/office/powerpoint/2010/main" val="67979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64A279-5230-4CE4-A5BB-30635CAABC10}"/>
              </a:ext>
            </a:extLst>
          </p:cNvPr>
          <p:cNvSpPr>
            <a:spLocks noGrp="1"/>
          </p:cNvSpPr>
          <p:nvPr>
            <p:ph type="title"/>
          </p:nvPr>
        </p:nvSpPr>
        <p:spPr>
          <a:xfrm>
            <a:off x="686834" y="1153572"/>
            <a:ext cx="3200400" cy="4461163"/>
          </a:xfrm>
        </p:spPr>
        <p:txBody>
          <a:bodyPr>
            <a:normAutofit/>
          </a:bodyPr>
          <a:lstStyle/>
          <a:p>
            <a:r>
              <a:rPr lang="pt-BR" dirty="0">
                <a:solidFill>
                  <a:srgbClr val="FFFFFF"/>
                </a:solidFill>
              </a:rPr>
              <a:t>Quarta questão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72969F2A-458C-4A68-931A-AA76E8C58BA9}"/>
              </a:ext>
            </a:extLst>
          </p:cNvPr>
          <p:cNvSpPr>
            <a:spLocks noGrp="1"/>
          </p:cNvSpPr>
          <p:nvPr>
            <p:ph idx="1"/>
          </p:nvPr>
        </p:nvSpPr>
        <p:spPr>
          <a:xfrm>
            <a:off x="4447308" y="591344"/>
            <a:ext cx="6906491" cy="5585619"/>
          </a:xfrm>
        </p:spPr>
        <p:txBody>
          <a:bodyPr anchor="ctr">
            <a:normAutofit/>
          </a:bodyPr>
          <a:lstStyle/>
          <a:p>
            <a:pPr marL="0" indent="0">
              <a:buNone/>
            </a:pPr>
            <a:r>
              <a:rPr lang="pt-BR" dirty="0"/>
              <a:t>Que tipo de texto posso usar para mostrar isso ao meu aluno?</a:t>
            </a:r>
          </a:p>
        </p:txBody>
      </p:sp>
    </p:spTree>
    <p:extLst>
      <p:ext uri="{BB962C8B-B14F-4D97-AF65-F5344CB8AC3E}">
        <p14:creationId xmlns:p14="http://schemas.microsoft.com/office/powerpoint/2010/main" val="290303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D9519711-3428-4523-B918-CE4C673841C4}"/>
              </a:ext>
            </a:extLst>
          </p:cNvPr>
          <p:cNvPicPr>
            <a:picLocks noGrp="1" noChangeAspect="1"/>
          </p:cNvPicPr>
          <p:nvPr>
            <p:ph idx="1"/>
          </p:nvPr>
        </p:nvPicPr>
        <p:blipFill>
          <a:blip r:embed="rId2"/>
          <a:stretch>
            <a:fillRect/>
          </a:stretch>
        </p:blipFill>
        <p:spPr>
          <a:xfrm>
            <a:off x="2344441" y="643467"/>
            <a:ext cx="7503119" cy="5571066"/>
          </a:xfrm>
          <a:prstGeom prst="rect">
            <a:avLst/>
          </a:prstGeom>
        </p:spPr>
      </p:pic>
    </p:spTree>
    <p:extLst>
      <p:ext uri="{BB962C8B-B14F-4D97-AF65-F5344CB8AC3E}">
        <p14:creationId xmlns:p14="http://schemas.microsoft.com/office/powerpoint/2010/main" val="153626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117EBB5D-1C9F-4807-8A03-60DA68AC1A14}"/>
              </a:ext>
            </a:extLst>
          </p:cNvPr>
          <p:cNvPicPr>
            <a:picLocks noGrp="1" noChangeAspect="1"/>
          </p:cNvPicPr>
          <p:nvPr>
            <p:ph idx="1"/>
          </p:nvPr>
        </p:nvPicPr>
        <p:blipFill>
          <a:blip r:embed="rId2"/>
          <a:stretch>
            <a:fillRect/>
          </a:stretch>
        </p:blipFill>
        <p:spPr>
          <a:xfrm>
            <a:off x="2885010" y="643467"/>
            <a:ext cx="6421978" cy="5571066"/>
          </a:xfrm>
          <a:prstGeom prst="rect">
            <a:avLst/>
          </a:prstGeom>
        </p:spPr>
      </p:pic>
    </p:spTree>
    <p:extLst>
      <p:ext uri="{BB962C8B-B14F-4D97-AF65-F5344CB8AC3E}">
        <p14:creationId xmlns:p14="http://schemas.microsoft.com/office/powerpoint/2010/main" val="392838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DAEA731-0C72-4A1C-AA3E-71AB84B4D1B3}"/>
              </a:ext>
            </a:extLst>
          </p:cNvPr>
          <p:cNvSpPr>
            <a:spLocks noGrp="1"/>
          </p:cNvSpPr>
          <p:nvPr>
            <p:ph type="title"/>
          </p:nvPr>
        </p:nvSpPr>
        <p:spPr>
          <a:xfrm>
            <a:off x="686834" y="1153572"/>
            <a:ext cx="3200400" cy="4461163"/>
          </a:xfrm>
        </p:spPr>
        <p:txBody>
          <a:bodyPr>
            <a:normAutofit/>
          </a:bodyPr>
          <a:lstStyle/>
          <a:p>
            <a:r>
              <a:rPr lang="pt-BR" dirty="0">
                <a:solidFill>
                  <a:srgbClr val="FFFFFF"/>
                </a:solidFill>
              </a:rPr>
              <a:t>Quinta questão?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20CD849B-2F73-4772-9EAC-6F418834588E}"/>
              </a:ext>
            </a:extLst>
          </p:cNvPr>
          <p:cNvSpPr>
            <a:spLocks noGrp="1"/>
          </p:cNvSpPr>
          <p:nvPr>
            <p:ph idx="1"/>
          </p:nvPr>
        </p:nvSpPr>
        <p:spPr>
          <a:xfrm>
            <a:off x="4447308" y="591344"/>
            <a:ext cx="6906491" cy="5585619"/>
          </a:xfrm>
        </p:spPr>
        <p:txBody>
          <a:bodyPr anchor="ctr">
            <a:normAutofit/>
          </a:bodyPr>
          <a:lstStyle/>
          <a:p>
            <a:endParaRPr lang="pt-BR" dirty="0"/>
          </a:p>
          <a:p>
            <a:pPr marL="0" indent="0">
              <a:buNone/>
            </a:pPr>
            <a:endParaRPr lang="pt-BR" dirty="0"/>
          </a:p>
          <a:p>
            <a:pPr marL="0" indent="0">
              <a:buNone/>
            </a:pPr>
            <a:endParaRPr lang="pt-BR" dirty="0"/>
          </a:p>
          <a:p>
            <a:pPr marL="0" indent="0">
              <a:buNone/>
            </a:pPr>
            <a:r>
              <a:rPr lang="pt-BR" dirty="0"/>
              <a:t>Que tipo de problema pode acontecer se eu decidir não investir por esta linha?</a:t>
            </a:r>
          </a:p>
        </p:txBody>
      </p:sp>
    </p:spTree>
    <p:extLst>
      <p:ext uri="{BB962C8B-B14F-4D97-AF65-F5344CB8AC3E}">
        <p14:creationId xmlns:p14="http://schemas.microsoft.com/office/powerpoint/2010/main" val="126532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482" name="Título 1">
            <a:extLst>
              <a:ext uri="{FF2B5EF4-FFF2-40B4-BE49-F238E27FC236}">
                <a16:creationId xmlns:a16="http://schemas.microsoft.com/office/drawing/2014/main" id="{78BC83F5-B100-490D-A640-01208B849927}"/>
              </a:ext>
            </a:extLst>
          </p:cNvPr>
          <p:cNvSpPr>
            <a:spLocks noGrp="1" noChangeArrowheads="1"/>
          </p:cNvSpPr>
          <p:nvPr>
            <p:ph type="title"/>
          </p:nvPr>
        </p:nvSpPr>
        <p:spPr>
          <a:xfrm>
            <a:off x="777240" y="731519"/>
            <a:ext cx="2845191" cy="3237579"/>
          </a:xfrm>
        </p:spPr>
        <p:txBody>
          <a:bodyPr>
            <a:normAutofit/>
          </a:bodyPr>
          <a:lstStyle/>
          <a:p>
            <a:r>
              <a:rPr lang="pt-BR" altLang="pt-BR" sz="3800">
                <a:solidFill>
                  <a:srgbClr val="FFFFFF"/>
                </a:solidFill>
              </a:rPr>
              <a:t>Exemplo de dificuldade de interpretação para alunos</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3" name="Espaço Reservado para Conteúdo 2">
            <a:extLst>
              <a:ext uri="{FF2B5EF4-FFF2-40B4-BE49-F238E27FC236}">
                <a16:creationId xmlns:a16="http://schemas.microsoft.com/office/drawing/2014/main" id="{A35A4D20-F061-4B76-8BA6-50DA2A3A8C07}"/>
              </a:ext>
            </a:extLst>
          </p:cNvPr>
          <p:cNvSpPr>
            <a:spLocks noGrp="1" noChangeArrowheads="1"/>
          </p:cNvSpPr>
          <p:nvPr>
            <p:ph idx="1"/>
          </p:nvPr>
        </p:nvSpPr>
        <p:spPr>
          <a:xfrm>
            <a:off x="4379709" y="686862"/>
            <a:ext cx="7037591" cy="5475129"/>
          </a:xfrm>
        </p:spPr>
        <p:txBody>
          <a:bodyPr anchor="ctr">
            <a:normAutofit/>
          </a:bodyPr>
          <a:lstStyle/>
          <a:p>
            <a:pPr marL="0" indent="0">
              <a:buNone/>
            </a:pPr>
            <a:endParaRPr lang="pt-BR" altLang="pt-BR" sz="2600"/>
          </a:p>
          <a:p>
            <a:pPr marL="0" indent="0">
              <a:buNone/>
            </a:pPr>
            <a:r>
              <a:rPr lang="pt-BR" altLang="pt-BR" sz="2600"/>
              <a:t>Atividade feita pela professora de ciências. Ela providenciou uma coletânea composta por 2 textos do jornal periódico Folha de São Paulo </a:t>
            </a:r>
          </a:p>
          <a:p>
            <a:pPr marL="0" indent="0">
              <a:buNone/>
            </a:pPr>
            <a:endParaRPr lang="pt-BR" altLang="pt-BR" sz="2600"/>
          </a:p>
          <a:p>
            <a:pPr marL="0" indent="0">
              <a:buNone/>
            </a:pPr>
            <a:r>
              <a:rPr lang="pt-BR" altLang="pt-BR" sz="2600"/>
              <a:t>Texto 1: Cotidiano </a:t>
            </a:r>
          </a:p>
          <a:p>
            <a:pPr marL="0" indent="0">
              <a:buNone/>
            </a:pPr>
            <a:endParaRPr lang="pt-BR" altLang="pt-BR" sz="2600"/>
          </a:p>
          <a:p>
            <a:pPr marL="0" indent="0">
              <a:buNone/>
            </a:pPr>
            <a:r>
              <a:rPr lang="pt-BR" altLang="pt-BR" sz="2600"/>
              <a:t>Texto 2: Ciência</a:t>
            </a:r>
          </a:p>
          <a:p>
            <a:pPr marL="0" indent="0">
              <a:buNone/>
            </a:pPr>
            <a:endParaRPr lang="pt-BR" altLang="pt-BR" sz="2600"/>
          </a:p>
          <a:p>
            <a:pPr marL="0" indent="0">
              <a:buNone/>
            </a:pPr>
            <a:r>
              <a:rPr lang="pt-BR" altLang="pt-BR" sz="2600"/>
              <a:t>Meta: notar se os alunos tinham entendido a noção de causalidade.</a:t>
            </a:r>
          </a:p>
        </p:txBody>
      </p:sp>
    </p:spTree>
    <p:extLst>
      <p:ext uri="{BB962C8B-B14F-4D97-AF65-F5344CB8AC3E}">
        <p14:creationId xmlns:p14="http://schemas.microsoft.com/office/powerpoint/2010/main" val="131384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ângulo 3">
            <a:extLst>
              <a:ext uri="{FF2B5EF4-FFF2-40B4-BE49-F238E27FC236}">
                <a16:creationId xmlns:a16="http://schemas.microsoft.com/office/drawing/2014/main" id="{FDA14472-93A2-4C09-9441-3148E5CD334F}"/>
              </a:ext>
            </a:extLst>
          </p:cNvPr>
          <p:cNvSpPr>
            <a:spLocks noChangeArrowheads="1"/>
          </p:cNvSpPr>
          <p:nvPr/>
        </p:nvSpPr>
        <p:spPr bwMode="auto">
          <a:xfrm>
            <a:off x="1847850" y="836614"/>
            <a:ext cx="8712200"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pt-BR" altLang="pt-BR"/>
              <a:t>Tempo seco provoca filas em hospitais do interior do Estado de SP</a:t>
            </a:r>
          </a:p>
          <a:p>
            <a:pPr eaLnBrk="1" hangingPunct="1"/>
            <a:r>
              <a:rPr lang="pt-BR" altLang="pt-BR"/>
              <a:t>Sílvia Freire e Luiz Gustavo Cristino</a:t>
            </a:r>
          </a:p>
          <a:p>
            <a:pPr eaLnBrk="1" hangingPunct="1"/>
            <a:endParaRPr lang="pt-BR" altLang="pt-BR"/>
          </a:p>
          <a:p>
            <a:pPr eaLnBrk="1" hangingPunct="1"/>
            <a:r>
              <a:rPr lang="pt-BR" altLang="pt-BR" sz="1600"/>
              <a:t>O tempo continuou seco durante o final de semana no Estado de São Paulo, com as cidades do interior do Estado registrando os piores índices de umidade relativa do ar, com reflexo imediato no atendimento de saúde.</a:t>
            </a:r>
          </a:p>
          <a:p>
            <a:pPr eaLnBrk="1" hangingPunct="1"/>
            <a:endParaRPr lang="pt-BR" altLang="pt-BR" sz="1600"/>
          </a:p>
          <a:p>
            <a:pPr eaLnBrk="1" hangingPunct="1"/>
            <a:r>
              <a:rPr lang="pt-BR" altLang="pt-BR" sz="1600"/>
              <a:t>Havia filas para atendimento de pacientes com doenças respiratórias em hospitais. Em Presidente Prudente (542 km de São Paulo), onde a umidade relativa do ar chegou a 6%, segundo a Cetesb (Companhia Ambiental do Estado de SP).</a:t>
            </a:r>
          </a:p>
          <a:p>
            <a:pPr eaLnBrk="1" hangingPunct="1"/>
            <a:endParaRPr lang="pt-BR" altLang="pt-BR" sz="1600"/>
          </a:p>
          <a:p>
            <a:pPr eaLnBrk="1" hangingPunct="1"/>
            <a:r>
              <a:rPr lang="pt-BR" altLang="pt-BR" sz="1600"/>
              <a:t>"Pela nossa experiência, o fluxo de pacientes dobrou", disse a enfermeira Daniele de Oliveira, da Santa Casa de Misericórdia da cidade.</a:t>
            </a:r>
          </a:p>
          <a:p>
            <a:pPr eaLnBrk="1" hangingPunct="1"/>
            <a:r>
              <a:rPr lang="pt-BR" altLang="pt-BR" sz="1600"/>
              <a:t>Nos postos de saúde de São José dos Campos (97 km de São Paulo), o número de atendimentos aumentou 20%, segundo a prefeitura.</a:t>
            </a:r>
          </a:p>
          <a:p>
            <a:pPr eaLnBrk="1" hangingPunct="1"/>
            <a:endParaRPr lang="pt-BR" altLang="pt-BR" sz="1600"/>
          </a:p>
          <a:p>
            <a:pPr eaLnBrk="1" hangingPunct="1"/>
            <a:r>
              <a:rPr lang="pt-BR" altLang="pt-BR" sz="1600"/>
              <a:t>"Mesmo na manhã de domingo, que costuma ser mais tranquila, o pronto-socorro estava cheio", disse a enfermeira Adriana Fernandes, do Pronto-Socorro Municipal de Avaré (267 km de São Paulo).</a:t>
            </a:r>
          </a:p>
          <a:p>
            <a:pPr eaLnBrk="1" hangingPunct="1"/>
            <a:endParaRPr lang="pt-BR" altLang="pt-BR" sz="1600"/>
          </a:p>
          <a:p>
            <a:pPr eaLnBrk="1" hangingPunct="1"/>
            <a:r>
              <a:rPr lang="pt-BR" altLang="pt-BR" sz="1600"/>
              <a:t>Segundo o médico André Santana, do Hospital Beneficência Portuguesa de Bauru, a baixa umidade resseca as vias respiratórias</a:t>
            </a:r>
          </a:p>
        </p:txBody>
      </p:sp>
    </p:spTree>
    <p:extLst>
      <p:ext uri="{BB962C8B-B14F-4D97-AF65-F5344CB8AC3E}">
        <p14:creationId xmlns:p14="http://schemas.microsoft.com/office/powerpoint/2010/main" val="396008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ângulo 1">
            <a:extLst>
              <a:ext uri="{FF2B5EF4-FFF2-40B4-BE49-F238E27FC236}">
                <a16:creationId xmlns:a16="http://schemas.microsoft.com/office/drawing/2014/main" id="{E8524DDD-E347-4BD1-9FF1-59A5B8A93C89}"/>
              </a:ext>
            </a:extLst>
          </p:cNvPr>
          <p:cNvSpPr>
            <a:spLocks noChangeArrowheads="1"/>
          </p:cNvSpPr>
          <p:nvPr/>
        </p:nvSpPr>
        <p:spPr bwMode="auto">
          <a:xfrm>
            <a:off x="2208214" y="1700213"/>
            <a:ext cx="8135937"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pt-BR" altLang="pt-BR" sz="1600"/>
              <a:t>superiores, o que aumenta a incidência de problemas respiratórios.</a:t>
            </a:r>
          </a:p>
          <a:p>
            <a:pPr eaLnBrk="1" hangingPunct="1"/>
            <a:endParaRPr lang="pt-BR" altLang="pt-BR" sz="1600"/>
          </a:p>
          <a:p>
            <a:pPr eaLnBrk="1" hangingPunct="1"/>
            <a:r>
              <a:rPr lang="pt-BR" altLang="pt-BR" sz="1600"/>
              <a:t>Em outras cidades do Estado, como Ribeirão Preto (313 km de São Paulo), os valores da umidade foram inferiores a 20%. Em Araçatuba (527 km de São Paulo), o índice chegou a 12%. Abaixo desse patamar, a situação é de emergência, segundo a Organização Mundial de Saúde.</a:t>
            </a:r>
          </a:p>
          <a:p>
            <a:pPr eaLnBrk="1" hangingPunct="1"/>
            <a:endParaRPr lang="pt-BR" altLang="pt-BR" sz="1600"/>
          </a:p>
          <a:p>
            <a:pPr eaLnBrk="1" hangingPunct="1"/>
            <a:r>
              <a:rPr lang="pt-BR" altLang="pt-BR" sz="1600"/>
              <a:t>INCÊNDIOS</a:t>
            </a:r>
          </a:p>
          <a:p>
            <a:pPr eaLnBrk="1" hangingPunct="1"/>
            <a:endParaRPr lang="pt-BR" altLang="pt-BR" sz="1600"/>
          </a:p>
          <a:p>
            <a:pPr eaLnBrk="1" hangingPunct="1"/>
            <a:r>
              <a:rPr lang="pt-BR" altLang="pt-BR" sz="1600"/>
              <a:t>A Defesa Civil e os bombeiros de São José dos Campos estão em alerta devido aos incêndios. Os focos aumentaram 100% em relação ao mesmo período de 2009.</a:t>
            </a:r>
          </a:p>
          <a:p>
            <a:pPr eaLnBrk="1" hangingPunct="1"/>
            <a:endParaRPr lang="pt-BR" altLang="pt-BR" sz="1600"/>
          </a:p>
          <a:p>
            <a:pPr eaLnBrk="1" hangingPunct="1"/>
            <a:r>
              <a:rPr lang="pt-BR" altLang="pt-BR" sz="1600"/>
              <a:t>Em Piracicaba (160 km de SP), havia, no sábado, três grandes incêndios sendo combatidos e seis pedidos de atendimento, segundo os bombeiros.</a:t>
            </a:r>
          </a:p>
          <a:p>
            <a:pPr eaLnBrk="1" hangingPunct="1"/>
            <a:r>
              <a:rPr lang="pt-BR" altLang="pt-BR" sz="1600"/>
              <a:t>Em Araras, onde não chove há 47 dias, os níveis dos reservatórios que abastecem a cidade estão baixos e há risco de racionamento de água.</a:t>
            </a:r>
          </a:p>
        </p:txBody>
      </p:sp>
    </p:spTree>
    <p:extLst>
      <p:ext uri="{BB962C8B-B14F-4D97-AF65-F5344CB8AC3E}">
        <p14:creationId xmlns:p14="http://schemas.microsoft.com/office/powerpoint/2010/main" val="190478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96499327-C468-4CB5-9230-B3BA5B680782}"/>
              </a:ext>
            </a:extLst>
          </p:cNvPr>
          <p:cNvSpPr>
            <a:spLocks noGrp="1" noChangeArrowheads="1"/>
          </p:cNvSpPr>
          <p:nvPr>
            <p:ph type="title"/>
          </p:nvPr>
        </p:nvSpPr>
        <p:spPr/>
        <p:txBody>
          <a:bodyPr/>
          <a:lstStyle/>
          <a:p>
            <a:r>
              <a:rPr lang="pt-BR" altLang="pt-BR" sz="1800"/>
              <a:t>Formigas derrotam elefantes na África</a:t>
            </a:r>
            <a:br>
              <a:rPr lang="pt-BR" altLang="pt-BR" sz="1800"/>
            </a:br>
            <a:br>
              <a:rPr lang="pt-BR" altLang="pt-BR" sz="1800"/>
            </a:br>
            <a:r>
              <a:rPr lang="pt-BR" altLang="pt-BR" sz="1800"/>
              <a:t>Giuliana Miranda e Sabine Righetti</a:t>
            </a:r>
            <a:endParaRPr lang="pt-BR" altLang="pt-BR"/>
          </a:p>
        </p:txBody>
      </p:sp>
      <p:sp>
        <p:nvSpPr>
          <p:cNvPr id="23555" name="Espaço Reservado para Conteúdo 2">
            <a:extLst>
              <a:ext uri="{FF2B5EF4-FFF2-40B4-BE49-F238E27FC236}">
                <a16:creationId xmlns:a16="http://schemas.microsoft.com/office/drawing/2014/main" id="{F6DE9A4B-6D05-468D-8DA6-28A2D4DA81F7}"/>
              </a:ext>
            </a:extLst>
          </p:cNvPr>
          <p:cNvSpPr>
            <a:spLocks noGrp="1" noChangeArrowheads="1"/>
          </p:cNvSpPr>
          <p:nvPr>
            <p:ph idx="1"/>
          </p:nvPr>
        </p:nvSpPr>
        <p:spPr/>
        <p:txBody>
          <a:bodyPr/>
          <a:lstStyle/>
          <a:p>
            <a:pPr marL="0" indent="0">
              <a:buNone/>
            </a:pPr>
            <a:r>
              <a:rPr lang="pt-BR" altLang="pt-BR" sz="1600"/>
              <a:t>Às vezes, até uma formiga é capaz de vencer um elefante. Não se trata de mais um refrão de autoajuda: é justamente isso que acontece quando certas espécies desses insetos vivem em acácias.</a:t>
            </a:r>
          </a:p>
          <a:p>
            <a:pPr marL="0" indent="0">
              <a:buNone/>
            </a:pPr>
            <a:r>
              <a:rPr lang="pt-BR" altLang="pt-BR" sz="1600"/>
              <a:t>Pesquisadores notaram que elefantes (Loxodonta africana) das savanas da África ao sul do Saara, que devoram folhas e galhos de muitas espécies de árvores, não chegavam perto de um tipo de acácia (conhecida como Acacia drepanolobium).</a:t>
            </a:r>
          </a:p>
          <a:p>
            <a:pPr marL="0" indent="0">
              <a:buNone/>
            </a:pPr>
            <a:r>
              <a:rPr lang="pt-BR" altLang="pt-BR" sz="1600"/>
              <a:t>Os cientistas descobriram que quatro espécies de formigas (Crematogaster mimosae, C. nigriceps, C. sjostedti e Tetraponera penzigi) protegem as árvores onde moram dos ataques dos elefantes.</a:t>
            </a:r>
          </a:p>
          <a:p>
            <a:pPr marL="0" indent="0">
              <a:buNone/>
            </a:pPr>
            <a:r>
              <a:rPr lang="pt-BR" altLang="pt-BR" sz="1600"/>
              <a:t>A estratégia é simples: elas entram nas trombas e começam a picar e morder suas partes internas.</a:t>
            </a:r>
          </a:p>
          <a:p>
            <a:pPr marL="0" indent="0">
              <a:buNone/>
            </a:pPr>
            <a:r>
              <a:rPr lang="pt-BR" altLang="pt-BR" sz="1600"/>
              <a:t>Ao contrário do couro do elefante, que é muito resistente, a tromba tem muitas terminações nervosas extremamente sensíveis.</a:t>
            </a:r>
          </a:p>
          <a:p>
            <a:pPr marL="0" indent="0">
              <a:buNone/>
            </a:pPr>
            <a:r>
              <a:rPr lang="pt-BR" altLang="pt-BR" sz="1600"/>
              <a:t>Isso não acontece com as girafas. Devido à sua superlíngua, esses animais conseguem "varrer" as formigas das folhas para se alimentar.</a:t>
            </a:r>
          </a:p>
          <a:p>
            <a:pPr marL="0" indent="0">
              <a:buNone/>
            </a:pPr>
            <a:endParaRPr lang="pt-BR" altLang="pt-BR" sz="1600"/>
          </a:p>
        </p:txBody>
      </p:sp>
    </p:spTree>
    <p:extLst>
      <p:ext uri="{BB962C8B-B14F-4D97-AF65-F5344CB8AC3E}">
        <p14:creationId xmlns:p14="http://schemas.microsoft.com/office/powerpoint/2010/main" val="71917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AB3DE107-4DD5-4E60-A59A-F34FD6D608E9}"/>
              </a:ext>
            </a:extLst>
          </p:cNvPr>
          <p:cNvSpPr>
            <a:spLocks noGrp="1" noChangeArrowheads="1"/>
          </p:cNvSpPr>
          <p:nvPr>
            <p:ph type="title"/>
          </p:nvPr>
        </p:nvSpPr>
        <p:spPr/>
        <p:txBody>
          <a:bodyPr/>
          <a:lstStyle/>
          <a:p>
            <a:endParaRPr lang="pt-BR" altLang="pt-BR"/>
          </a:p>
        </p:txBody>
      </p:sp>
      <p:sp>
        <p:nvSpPr>
          <p:cNvPr id="24579" name="Espaço Reservado para Conteúdo 2">
            <a:extLst>
              <a:ext uri="{FF2B5EF4-FFF2-40B4-BE49-F238E27FC236}">
                <a16:creationId xmlns:a16="http://schemas.microsoft.com/office/drawing/2014/main" id="{294ADAAA-7EE8-44D7-9D30-787F3D3FBE40}"/>
              </a:ext>
            </a:extLst>
          </p:cNvPr>
          <p:cNvSpPr>
            <a:spLocks noGrp="1" noChangeArrowheads="1"/>
          </p:cNvSpPr>
          <p:nvPr>
            <p:ph idx="1"/>
          </p:nvPr>
        </p:nvSpPr>
        <p:spPr/>
        <p:txBody>
          <a:bodyPr/>
          <a:lstStyle/>
          <a:p>
            <a:pPr marL="0" indent="0">
              <a:buNone/>
            </a:pPr>
            <a:r>
              <a:rPr lang="pt-BR" altLang="pt-BR" sz="1600"/>
              <a:t>Aparentemente, os elefantes são os únicos animais vulneráveis aos ataques.</a:t>
            </a:r>
          </a:p>
          <a:p>
            <a:pPr marL="0" indent="0">
              <a:buNone/>
            </a:pPr>
            <a:endParaRPr lang="pt-BR" altLang="pt-BR" sz="800"/>
          </a:p>
          <a:p>
            <a:pPr marL="0" indent="0">
              <a:buNone/>
            </a:pPr>
            <a:r>
              <a:rPr lang="pt-BR" altLang="pt-BR" sz="1600"/>
              <a:t>SEM FORMIGAS</a:t>
            </a:r>
          </a:p>
          <a:p>
            <a:pPr marL="0" indent="0">
              <a:buNone/>
            </a:pPr>
            <a:r>
              <a:rPr lang="pt-BR" altLang="pt-BR" sz="1600"/>
              <a:t>Os pesquisadores realizaram um experimento de 12 meses e verificaram que, sem formigas, os elefantes voltavam a se alimentar normalmente dessas acácias.</a:t>
            </a:r>
          </a:p>
          <a:p>
            <a:pPr marL="0" indent="0">
              <a:buNone/>
            </a:pPr>
            <a:r>
              <a:rPr lang="pt-BR" altLang="pt-BR" sz="1600"/>
              <a:t>A densidade de árvores e a quantidade de elefantes está diretamente relacionada na África. Quando as populações dos animais aumentam, a quantidade de árvores diminui --o que significa redução de absorção de CO2.</a:t>
            </a:r>
          </a:p>
          <a:p>
            <a:pPr marL="0" indent="0">
              <a:buNone/>
            </a:pPr>
            <a:r>
              <a:rPr lang="pt-BR" altLang="pt-BR" sz="1600"/>
              <a:t>"A cobertura das árvores regula o ecossistema como um todo, incluindo a absorção de carbono e a dinâmica da alimentação dos bichos", diz Todd Palmer, da Universidade da Califórnia, um dos autores do estudo.</a:t>
            </a:r>
          </a:p>
          <a:p>
            <a:pPr marL="0" indent="0">
              <a:buNone/>
            </a:pPr>
            <a:r>
              <a:rPr lang="pt-BR" altLang="pt-BR" sz="1600"/>
              <a:t>Por isso, os pesquisadores estão avaliando a possibilidade de usar as formigas como barreiras naturais para proteção das árvores.</a:t>
            </a:r>
          </a:p>
          <a:p>
            <a:pPr marL="0" indent="0">
              <a:buNone/>
            </a:pPr>
            <a:r>
              <a:rPr lang="pt-BR" altLang="pt-BR" sz="1600"/>
              <a:t>O estudo foi publicado na revista "Current Biology".</a:t>
            </a:r>
          </a:p>
          <a:p>
            <a:pPr marL="0" indent="0">
              <a:buNone/>
            </a:pPr>
            <a:endParaRPr lang="pt-BR" altLang="pt-BR"/>
          </a:p>
        </p:txBody>
      </p:sp>
    </p:spTree>
    <p:extLst>
      <p:ext uri="{BB962C8B-B14F-4D97-AF65-F5344CB8AC3E}">
        <p14:creationId xmlns:p14="http://schemas.microsoft.com/office/powerpoint/2010/main" val="128807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AF2C8F-37DE-4ED8-BB8C-A95CECA09278}"/>
              </a:ext>
            </a:extLst>
          </p:cNvPr>
          <p:cNvSpPr>
            <a:spLocks noGrp="1"/>
          </p:cNvSpPr>
          <p:nvPr>
            <p:ph type="title"/>
          </p:nvPr>
        </p:nvSpPr>
        <p:spPr>
          <a:xfrm>
            <a:off x="686834" y="1153572"/>
            <a:ext cx="3200400" cy="4461163"/>
          </a:xfrm>
        </p:spPr>
        <p:txBody>
          <a:bodyPr>
            <a:normAutofit/>
          </a:bodyPr>
          <a:lstStyle/>
          <a:p>
            <a:r>
              <a:rPr lang="pt-BR">
                <a:solidFill>
                  <a:srgbClr val="FFFFFF"/>
                </a:solidFill>
              </a:rPr>
              <a:t>Primeira questão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75DB785C-33F6-429C-87A3-EADCB68B96BB}"/>
              </a:ext>
            </a:extLst>
          </p:cNvPr>
          <p:cNvSpPr>
            <a:spLocks noGrp="1"/>
          </p:cNvSpPr>
          <p:nvPr>
            <p:ph idx="1"/>
          </p:nvPr>
        </p:nvSpPr>
        <p:spPr>
          <a:xfrm>
            <a:off x="4447308" y="591344"/>
            <a:ext cx="6906491" cy="5585619"/>
          </a:xfrm>
        </p:spPr>
        <p:txBody>
          <a:bodyPr anchor="ctr">
            <a:normAutofit/>
          </a:bodyPr>
          <a:lstStyle/>
          <a:p>
            <a:pPr marL="0" indent="0">
              <a:buNone/>
            </a:pPr>
            <a:endParaRPr lang="pt-BR" dirty="0"/>
          </a:p>
          <a:p>
            <a:pPr marL="0" indent="0">
              <a:buNone/>
            </a:pPr>
            <a:endParaRPr lang="pt-BR" dirty="0"/>
          </a:p>
          <a:p>
            <a:pPr marL="0" indent="0">
              <a:buNone/>
            </a:pPr>
            <a:endParaRPr lang="pt-BR" dirty="0"/>
          </a:p>
          <a:p>
            <a:pPr marL="0" indent="0">
              <a:buNone/>
            </a:pPr>
            <a:r>
              <a:rPr lang="pt-BR" dirty="0"/>
              <a:t>O que textos clássicos dizem a respeito do ensino de gramática no ensino fundamental?</a:t>
            </a:r>
          </a:p>
        </p:txBody>
      </p:sp>
    </p:spTree>
    <p:extLst>
      <p:ext uri="{BB962C8B-B14F-4D97-AF65-F5344CB8AC3E}">
        <p14:creationId xmlns:p14="http://schemas.microsoft.com/office/powerpoint/2010/main" val="184933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2" name="Título 1">
            <a:extLst>
              <a:ext uri="{FF2B5EF4-FFF2-40B4-BE49-F238E27FC236}">
                <a16:creationId xmlns:a16="http://schemas.microsoft.com/office/drawing/2014/main" id="{104C58BB-1404-40B8-AAE5-22333EA8CD02}"/>
              </a:ext>
            </a:extLst>
          </p:cNvPr>
          <p:cNvSpPr>
            <a:spLocks noGrp="1" noChangeArrowheads="1"/>
          </p:cNvSpPr>
          <p:nvPr>
            <p:ph type="title"/>
          </p:nvPr>
        </p:nvSpPr>
        <p:spPr>
          <a:xfrm>
            <a:off x="524256" y="583616"/>
            <a:ext cx="3722141" cy="5520579"/>
          </a:xfrm>
        </p:spPr>
        <p:txBody>
          <a:bodyPr>
            <a:normAutofit/>
          </a:bodyPr>
          <a:lstStyle/>
          <a:p>
            <a:endParaRPr lang="pt-BR" altLang="pt-BR">
              <a:solidFill>
                <a:srgbClr val="FFFFFF"/>
              </a:solidFill>
            </a:endParaRPr>
          </a:p>
        </p:txBody>
      </p:sp>
      <p:sp>
        <p:nvSpPr>
          <p:cNvPr id="74"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3" name="Espaço Reservado para Conteúdo 2">
            <a:extLst>
              <a:ext uri="{FF2B5EF4-FFF2-40B4-BE49-F238E27FC236}">
                <a16:creationId xmlns:a16="http://schemas.microsoft.com/office/drawing/2014/main" id="{1538FBB1-6EF1-4785-9E59-CFD2274C36E0}"/>
              </a:ext>
            </a:extLst>
          </p:cNvPr>
          <p:cNvSpPr>
            <a:spLocks noGrp="1" noChangeArrowheads="1"/>
          </p:cNvSpPr>
          <p:nvPr>
            <p:ph idx="1"/>
          </p:nvPr>
        </p:nvSpPr>
        <p:spPr>
          <a:xfrm>
            <a:off x="4934269" y="583616"/>
            <a:ext cx="6594189" cy="5520579"/>
          </a:xfrm>
        </p:spPr>
        <p:txBody>
          <a:bodyPr anchor="ctr">
            <a:normAutofit/>
          </a:bodyPr>
          <a:lstStyle/>
          <a:p>
            <a:pPr marL="0" indent="0">
              <a:buNone/>
            </a:pPr>
            <a:endParaRPr lang="pt-BR" altLang="pt-BR">
              <a:solidFill>
                <a:srgbClr val="FFFFFF"/>
              </a:solidFill>
            </a:endParaRPr>
          </a:p>
          <a:p>
            <a:pPr marL="0" indent="0">
              <a:buNone/>
            </a:pPr>
            <a:endParaRPr lang="pt-BR" altLang="pt-BR">
              <a:solidFill>
                <a:srgbClr val="FFFFFF"/>
              </a:solidFill>
            </a:endParaRPr>
          </a:p>
          <a:p>
            <a:pPr marL="0" indent="0">
              <a:buNone/>
            </a:pPr>
            <a:endParaRPr lang="pt-BR" altLang="pt-BR">
              <a:solidFill>
                <a:srgbClr val="FFFFFF"/>
              </a:solidFill>
            </a:endParaRPr>
          </a:p>
          <a:p>
            <a:pPr marL="0" indent="0">
              <a:buNone/>
            </a:pPr>
            <a:r>
              <a:rPr lang="pt-BR" altLang="pt-BR">
                <a:solidFill>
                  <a:srgbClr val="FFFFFF"/>
                </a:solidFill>
              </a:rPr>
              <a:t>3 tentativas</a:t>
            </a:r>
          </a:p>
        </p:txBody>
      </p:sp>
    </p:spTree>
    <p:extLst>
      <p:ext uri="{BB962C8B-B14F-4D97-AF65-F5344CB8AC3E}">
        <p14:creationId xmlns:p14="http://schemas.microsoft.com/office/powerpoint/2010/main" val="52802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FB3C802E-8593-46B1-9E7A-5F51B2F7EEF8}"/>
              </a:ext>
            </a:extLst>
          </p:cNvPr>
          <p:cNvSpPr>
            <a:spLocks noGrp="1" noChangeArrowheads="1"/>
          </p:cNvSpPr>
          <p:nvPr>
            <p:ph type="title"/>
          </p:nvPr>
        </p:nvSpPr>
        <p:spPr/>
        <p:txBody>
          <a:bodyPr/>
          <a:lstStyle/>
          <a:p>
            <a:endParaRPr lang="pt-BR" altLang="pt-BR"/>
          </a:p>
        </p:txBody>
      </p:sp>
      <p:pic>
        <p:nvPicPr>
          <p:cNvPr id="26627" name="Espaço Reservado para Conteúdo 3">
            <a:extLst>
              <a:ext uri="{FF2B5EF4-FFF2-40B4-BE49-F238E27FC236}">
                <a16:creationId xmlns:a16="http://schemas.microsoft.com/office/drawing/2014/main" id="{1E166020-0C9E-4156-A489-DD1AB7A58A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7350" y="222251"/>
            <a:ext cx="6121400" cy="6626225"/>
          </a:xfrm>
        </p:spPr>
      </p:pic>
    </p:spTree>
    <p:extLst>
      <p:ext uri="{BB962C8B-B14F-4D97-AF65-F5344CB8AC3E}">
        <p14:creationId xmlns:p14="http://schemas.microsoft.com/office/powerpoint/2010/main" val="3345358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1EA8AEC1-0DE4-4BFB-A0FE-8E5205EAC052}"/>
              </a:ext>
            </a:extLst>
          </p:cNvPr>
          <p:cNvSpPr>
            <a:spLocks noGrp="1" noChangeArrowheads="1"/>
          </p:cNvSpPr>
          <p:nvPr>
            <p:ph type="title"/>
          </p:nvPr>
        </p:nvSpPr>
        <p:spPr>
          <a:xfrm>
            <a:off x="2152650" y="365127"/>
            <a:ext cx="7886700" cy="1325563"/>
          </a:xfrm>
        </p:spPr>
        <p:txBody>
          <a:bodyPr/>
          <a:lstStyle/>
          <a:p>
            <a:endParaRPr lang="pt-BR" altLang="pt-BR"/>
          </a:p>
        </p:txBody>
      </p:sp>
      <p:pic>
        <p:nvPicPr>
          <p:cNvPr id="27651" name="Espaço Reservado para Conteúdo 3">
            <a:extLst>
              <a:ext uri="{FF2B5EF4-FFF2-40B4-BE49-F238E27FC236}">
                <a16:creationId xmlns:a16="http://schemas.microsoft.com/office/drawing/2014/main" id="{C7F95263-0027-4162-A719-AA74F4A924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916114"/>
            <a:ext cx="7383462" cy="3457575"/>
          </a:xfrm>
        </p:spPr>
      </p:pic>
    </p:spTree>
    <p:extLst>
      <p:ext uri="{BB962C8B-B14F-4D97-AF65-F5344CB8AC3E}">
        <p14:creationId xmlns:p14="http://schemas.microsoft.com/office/powerpoint/2010/main" val="3811071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E355F6E8-246A-4E66-BB1F-623F747B7D67}"/>
              </a:ext>
            </a:extLst>
          </p:cNvPr>
          <p:cNvSpPr>
            <a:spLocks noGrp="1" noChangeArrowheads="1"/>
          </p:cNvSpPr>
          <p:nvPr>
            <p:ph type="title"/>
          </p:nvPr>
        </p:nvSpPr>
        <p:spPr/>
        <p:txBody>
          <a:bodyPr/>
          <a:lstStyle/>
          <a:p>
            <a:endParaRPr lang="pt-BR" altLang="pt-BR"/>
          </a:p>
        </p:txBody>
      </p:sp>
      <p:pic>
        <p:nvPicPr>
          <p:cNvPr id="28675" name="Espaço Reservado para Conteúdo 3">
            <a:extLst>
              <a:ext uri="{FF2B5EF4-FFF2-40B4-BE49-F238E27FC236}">
                <a16:creationId xmlns:a16="http://schemas.microsoft.com/office/drawing/2014/main" id="{40E27774-0252-4693-A7A6-29DF2667C8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1841500"/>
            <a:ext cx="7200900" cy="3862388"/>
          </a:xfrm>
        </p:spPr>
      </p:pic>
    </p:spTree>
    <p:extLst>
      <p:ext uri="{BB962C8B-B14F-4D97-AF65-F5344CB8AC3E}">
        <p14:creationId xmlns:p14="http://schemas.microsoft.com/office/powerpoint/2010/main" val="99473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ítulo 1">
            <a:extLst>
              <a:ext uri="{FF2B5EF4-FFF2-40B4-BE49-F238E27FC236}">
                <a16:creationId xmlns:a16="http://schemas.microsoft.com/office/drawing/2014/main" id="{D5D55A42-43EC-4A3E-8D4A-EEF4F9F62B3F}"/>
              </a:ext>
            </a:extLst>
          </p:cNvPr>
          <p:cNvSpPr>
            <a:spLocks noGrp="1" noChangeArrowheads="1"/>
          </p:cNvSpPr>
          <p:nvPr>
            <p:ph type="title"/>
          </p:nvPr>
        </p:nvSpPr>
        <p:spPr>
          <a:xfrm>
            <a:off x="686834" y="1153572"/>
            <a:ext cx="3200400" cy="4461163"/>
          </a:xfrm>
        </p:spPr>
        <p:txBody>
          <a:bodyPr>
            <a:normAutofit/>
          </a:bodyPr>
          <a:lstStyle/>
          <a:p>
            <a:r>
              <a:rPr lang="pt-BR" altLang="pt-BR">
                <a:solidFill>
                  <a:srgbClr val="FFFFFF"/>
                </a:solidFill>
              </a:rPr>
              <a:t>Sexta questão</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227" name="Espaço Reservado para Conteúdo 2">
            <a:extLst>
              <a:ext uri="{FF2B5EF4-FFF2-40B4-BE49-F238E27FC236}">
                <a16:creationId xmlns:a16="http://schemas.microsoft.com/office/drawing/2014/main" id="{628BB7E2-343E-4450-84DF-0804F60B7A6D}"/>
              </a:ext>
            </a:extLst>
          </p:cNvPr>
          <p:cNvSpPr>
            <a:spLocks noGrp="1" noChangeArrowheads="1"/>
          </p:cNvSpPr>
          <p:nvPr>
            <p:ph idx="1"/>
          </p:nvPr>
        </p:nvSpPr>
        <p:spPr>
          <a:xfrm>
            <a:off x="4447308" y="591344"/>
            <a:ext cx="6906491" cy="5585619"/>
          </a:xfrm>
        </p:spPr>
        <p:txBody>
          <a:bodyPr anchor="ctr">
            <a:normAutofit/>
          </a:bodyPr>
          <a:lstStyle/>
          <a:p>
            <a:pPr marL="0" indent="0">
              <a:buNone/>
            </a:pPr>
            <a:r>
              <a:rPr lang="pt-BR" altLang="pt-BR" dirty="0"/>
              <a:t>Que cuidados devo ter na hora de corrigir o texto escrito de meu aluno?</a:t>
            </a:r>
          </a:p>
          <a:p>
            <a:pPr marL="0" indent="0">
              <a:buNone/>
            </a:pPr>
            <a:endParaRPr lang="pt-BR" altLang="pt-BR" dirty="0"/>
          </a:p>
          <a:p>
            <a:pPr marL="0" indent="0">
              <a:buNone/>
            </a:pPr>
            <a:endParaRPr lang="pt-BR" altLang="pt-BR" dirty="0"/>
          </a:p>
        </p:txBody>
      </p:sp>
    </p:spTree>
    <p:extLst>
      <p:ext uri="{BB962C8B-B14F-4D97-AF65-F5344CB8AC3E}">
        <p14:creationId xmlns:p14="http://schemas.microsoft.com/office/powerpoint/2010/main" val="273305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1">
            <a:extLst>
              <a:ext uri="{FF2B5EF4-FFF2-40B4-BE49-F238E27FC236}">
                <a16:creationId xmlns:a16="http://schemas.microsoft.com/office/drawing/2014/main" id="{77F18EAC-0EBC-4AE8-B512-16B5777E2E43}"/>
              </a:ext>
            </a:extLst>
          </p:cNvPr>
          <p:cNvSpPr>
            <a:spLocks noGrp="1" noChangeArrowheads="1"/>
          </p:cNvSpPr>
          <p:nvPr>
            <p:ph type="title"/>
          </p:nvPr>
        </p:nvSpPr>
        <p:spPr>
          <a:xfrm>
            <a:off x="2152651" y="963877"/>
            <a:ext cx="2620771" cy="4930246"/>
          </a:xfrm>
        </p:spPr>
        <p:txBody>
          <a:bodyPr>
            <a:normAutofit/>
          </a:bodyPr>
          <a:lstStyle/>
          <a:p>
            <a:pPr algn="r"/>
            <a:r>
              <a:rPr lang="pt-BR" altLang="pt-BR">
                <a:solidFill>
                  <a:schemeClr val="accent1"/>
                </a:solidFill>
              </a:rPr>
              <a:t>Fato:</a:t>
            </a:r>
          </a:p>
        </p:txBody>
      </p:sp>
      <p:sp>
        <p:nvSpPr>
          <p:cNvPr id="53251" name="Espaço Reservado para Conteúdo 2">
            <a:extLst>
              <a:ext uri="{FF2B5EF4-FFF2-40B4-BE49-F238E27FC236}">
                <a16:creationId xmlns:a16="http://schemas.microsoft.com/office/drawing/2014/main" id="{271CF218-0BBE-44BA-809B-5494E6247846}"/>
              </a:ext>
            </a:extLst>
          </p:cNvPr>
          <p:cNvSpPr>
            <a:spLocks noGrp="1" noChangeArrowheads="1"/>
          </p:cNvSpPr>
          <p:nvPr>
            <p:ph idx="1"/>
          </p:nvPr>
        </p:nvSpPr>
        <p:spPr>
          <a:xfrm>
            <a:off x="5256024" y="963877"/>
            <a:ext cx="4783327" cy="4930246"/>
          </a:xfrm>
        </p:spPr>
        <p:txBody>
          <a:bodyPr anchor="ctr">
            <a:normAutofit/>
          </a:bodyPr>
          <a:lstStyle/>
          <a:p>
            <a:pPr marL="0" indent="0">
              <a:buNone/>
            </a:pPr>
            <a:r>
              <a:rPr lang="pt-BR" altLang="pt-BR"/>
              <a:t>Nem toda correção tem o efeito pretendido</a:t>
            </a:r>
          </a:p>
          <a:p>
            <a:pPr marL="0" indent="0">
              <a:buNone/>
            </a:pPr>
            <a:endParaRPr lang="pt-BR" altLang="pt-BR"/>
          </a:p>
          <a:p>
            <a:pPr marL="0" indent="0">
              <a:buNone/>
            </a:pPr>
            <a:r>
              <a:rPr lang="pt-BR" altLang="pt-BR"/>
              <a:t>Além de corrigir o erro, é necessário fazer o aluno perceber “do que se trata”</a:t>
            </a:r>
          </a:p>
          <a:p>
            <a:pPr marL="0" indent="0">
              <a:buNone/>
            </a:pPr>
            <a:endParaRPr lang="pt-BR" altLang="pt-BR"/>
          </a:p>
          <a:p>
            <a:pPr marL="0" indent="0">
              <a:buNone/>
            </a:pPr>
            <a:r>
              <a:rPr lang="pt-BR" altLang="pt-BR"/>
              <a:t>Vejamos o “caso estagiário”</a:t>
            </a:r>
          </a:p>
        </p:txBody>
      </p:sp>
    </p:spTree>
    <p:extLst>
      <p:ext uri="{BB962C8B-B14F-4D97-AF65-F5344CB8AC3E}">
        <p14:creationId xmlns:p14="http://schemas.microsoft.com/office/powerpoint/2010/main" val="4286253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3">
            <a:extLst>
              <a:ext uri="{FF2B5EF4-FFF2-40B4-BE49-F238E27FC236}">
                <a16:creationId xmlns:a16="http://schemas.microsoft.com/office/drawing/2014/main" id="{25644A6A-048C-401F-8E61-375854C1B23B}"/>
              </a:ext>
            </a:extLst>
          </p:cNvPr>
          <p:cNvSpPr>
            <a:spLocks noGrp="1" noChangeArrowheads="1"/>
          </p:cNvSpPr>
          <p:nvPr>
            <p:ph type="title"/>
          </p:nvPr>
        </p:nvSpPr>
        <p:spPr>
          <a:xfrm>
            <a:off x="1941400" y="643467"/>
            <a:ext cx="8408193" cy="744836"/>
          </a:xfrm>
        </p:spPr>
        <p:txBody>
          <a:bodyPr vert="horz" lIns="91440" tIns="45720" rIns="91440" bIns="45720" rtlCol="0" anchor="ctr">
            <a:normAutofit/>
          </a:bodyPr>
          <a:lstStyle/>
          <a:p>
            <a:pPr algn="ctr"/>
            <a:r>
              <a:rPr lang="en-US" altLang="pt-BR" sz="2800">
                <a:solidFill>
                  <a:schemeClr val="bg1"/>
                </a:solidFill>
              </a:rPr>
              <a:t>A versão 1 do texto do aluno – fragmento:</a:t>
            </a:r>
          </a:p>
        </p:txBody>
      </p:sp>
      <p:pic>
        <p:nvPicPr>
          <p:cNvPr id="54275" name="Espaço Reservado para Conteúdo 5" descr="01 recortado.jpg">
            <a:extLst>
              <a:ext uri="{FF2B5EF4-FFF2-40B4-BE49-F238E27FC236}">
                <a16:creationId xmlns:a16="http://schemas.microsoft.com/office/drawing/2014/main" id="{B35FD73A-2EC1-42FD-A7ED-C44D70511C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87816" y="1675228"/>
            <a:ext cx="7416369" cy="4394199"/>
          </a:xfrm>
          <a:prstGeom prst="rect">
            <a:avLst/>
          </a:prstGeom>
        </p:spPr>
      </p:pic>
    </p:spTree>
    <p:extLst>
      <p:ext uri="{BB962C8B-B14F-4D97-AF65-F5344CB8AC3E}">
        <p14:creationId xmlns:p14="http://schemas.microsoft.com/office/powerpoint/2010/main" val="435739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a:extLst>
              <a:ext uri="{FF2B5EF4-FFF2-40B4-BE49-F238E27FC236}">
                <a16:creationId xmlns:a16="http://schemas.microsoft.com/office/drawing/2014/main" id="{6AEE1FFE-F8E6-4208-9C0E-8CCB87563117}"/>
              </a:ext>
            </a:extLst>
          </p:cNvPr>
          <p:cNvSpPr>
            <a:spLocks noGrp="1" noChangeArrowheads="1"/>
          </p:cNvSpPr>
          <p:nvPr>
            <p:ph type="title"/>
          </p:nvPr>
        </p:nvSpPr>
        <p:spPr>
          <a:xfrm>
            <a:off x="2152650" y="631826"/>
            <a:ext cx="7886700" cy="1325563"/>
          </a:xfrm>
        </p:spPr>
        <p:txBody>
          <a:bodyPr>
            <a:normAutofit/>
          </a:bodyPr>
          <a:lstStyle/>
          <a:p>
            <a:r>
              <a:rPr lang="pt-BR" altLang="pt-BR" b="1"/>
              <a:t>O bilhete do estagiário:</a:t>
            </a:r>
          </a:p>
        </p:txBody>
      </p:sp>
      <p:sp>
        <p:nvSpPr>
          <p:cNvPr id="3" name="Espaço Reservado para Conteúdo 2">
            <a:extLst>
              <a:ext uri="{FF2B5EF4-FFF2-40B4-BE49-F238E27FC236}">
                <a16:creationId xmlns:a16="http://schemas.microsoft.com/office/drawing/2014/main" id="{CEDF0007-C40E-48BD-9148-ADB238985293}"/>
              </a:ext>
            </a:extLst>
          </p:cNvPr>
          <p:cNvSpPr>
            <a:spLocks noGrp="1"/>
          </p:cNvSpPr>
          <p:nvPr>
            <p:ph idx="1"/>
          </p:nvPr>
        </p:nvSpPr>
        <p:spPr>
          <a:xfrm>
            <a:off x="2152650" y="2057400"/>
            <a:ext cx="7886700" cy="3871762"/>
          </a:xfrm>
        </p:spPr>
        <p:txBody>
          <a:bodyPr>
            <a:normAutofit lnSpcReduction="10000"/>
          </a:bodyPr>
          <a:lstStyle/>
          <a:p>
            <a:pPr marL="0" indent="0">
              <a:buNone/>
              <a:defRPr/>
            </a:pPr>
            <a:r>
              <a:rPr lang="pt-BR"/>
              <a:t>Caro Luiz Gustavo,</a:t>
            </a:r>
          </a:p>
          <a:p>
            <a:pPr marL="0" indent="0">
              <a:buNone/>
              <a:defRPr/>
            </a:pPr>
            <a:r>
              <a:rPr lang="pt-BR"/>
              <a:t>Escrever é sempre muito difícil, por isso você está de parabéns. Observe que você tem uma letra legível e só precisa prestar mais atenção à pontuação do texto. No primeiro parágrafo você deixou de colocar algumas vírgulas. Veja também com a escrita da expressão: “oque você faz?”. A letra “o” fica separado do “que”, assim: “o que você faz?”.</a:t>
            </a:r>
          </a:p>
          <a:p>
            <a:pPr marL="0" indent="0">
              <a:buNone/>
              <a:defRPr/>
            </a:pPr>
            <a:r>
              <a:rPr lang="pt-BR"/>
              <a:t>Fique atento com mistura de letra maiúscula e minúscula. Abraço do professor Rodrigo Manoel.</a:t>
            </a:r>
          </a:p>
          <a:p>
            <a:pPr>
              <a:defRPr/>
            </a:pPr>
            <a:endParaRPr lang="pt-BR" dirty="0"/>
          </a:p>
        </p:txBody>
      </p:sp>
      <p:sp>
        <p:nvSpPr>
          <p:cNvPr id="55300" name="Espaço Reservado para Número de Slide 3">
            <a:extLst>
              <a:ext uri="{FF2B5EF4-FFF2-40B4-BE49-F238E27FC236}">
                <a16:creationId xmlns:a16="http://schemas.microsoft.com/office/drawing/2014/main" id="{8179F0C2-AE24-4A95-AD45-539D73947680}"/>
              </a:ext>
            </a:extLst>
          </p:cNvPr>
          <p:cNvSpPr>
            <a:spLocks noGrp="1"/>
          </p:cNvSpPr>
          <p:nvPr>
            <p:ph type="sldNum" sz="quarter" idx="12"/>
          </p:nvPr>
        </p:nvSpPr>
        <p:spPr>
          <a:xfrm>
            <a:off x="7981950" y="6077586"/>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fontAlgn="base">
              <a:lnSpc>
                <a:spcPct val="90000"/>
              </a:lnSpc>
              <a:spcBef>
                <a:spcPct val="0"/>
              </a:spcBef>
              <a:spcAft>
                <a:spcPts val="600"/>
              </a:spcAft>
              <a:buClrTx/>
              <a:buNone/>
            </a:pPr>
            <a:endParaRPr lang="pt-BR" altLang="pt-BR" sz="1900" dirty="0">
              <a:latin typeface="Arial" panose="020B0604020202020204" pitchFamily="34" charset="0"/>
            </a:endParaRPr>
          </a:p>
        </p:txBody>
      </p:sp>
    </p:spTree>
    <p:extLst>
      <p:ext uri="{BB962C8B-B14F-4D97-AF65-F5344CB8AC3E}">
        <p14:creationId xmlns:p14="http://schemas.microsoft.com/office/powerpoint/2010/main" val="245877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a:extLst>
              <a:ext uri="{FF2B5EF4-FFF2-40B4-BE49-F238E27FC236}">
                <a16:creationId xmlns:a16="http://schemas.microsoft.com/office/drawing/2014/main" id="{AEC507A0-66A4-4258-9D6D-923301EA621A}"/>
              </a:ext>
            </a:extLst>
          </p:cNvPr>
          <p:cNvSpPr>
            <a:spLocks noGrp="1" noChangeArrowheads="1"/>
          </p:cNvSpPr>
          <p:nvPr>
            <p:ph type="title"/>
          </p:nvPr>
        </p:nvSpPr>
        <p:spPr>
          <a:xfrm>
            <a:off x="1941400" y="643467"/>
            <a:ext cx="8408193" cy="744836"/>
          </a:xfrm>
        </p:spPr>
        <p:txBody>
          <a:bodyPr vert="horz" lIns="91440" tIns="45720" rIns="91440" bIns="45720" rtlCol="0" anchor="ctr">
            <a:normAutofit/>
          </a:bodyPr>
          <a:lstStyle/>
          <a:p>
            <a:pPr algn="ctr"/>
            <a:r>
              <a:rPr lang="en-US" altLang="pt-BR" sz="2800">
                <a:solidFill>
                  <a:schemeClr val="bg1"/>
                </a:solidFill>
              </a:rPr>
              <a:t>A versão 2 do texto do aluno – fragmento:</a:t>
            </a:r>
          </a:p>
        </p:txBody>
      </p:sp>
      <p:pic>
        <p:nvPicPr>
          <p:cNvPr id="56324" name="Picture 2">
            <a:extLst>
              <a:ext uri="{FF2B5EF4-FFF2-40B4-BE49-F238E27FC236}">
                <a16:creationId xmlns:a16="http://schemas.microsoft.com/office/drawing/2014/main" id="{0CAD9019-636C-4BCA-A29F-4A5B52911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76390" y="1675228"/>
            <a:ext cx="6839218"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Espaço Reservado para Número de Slide 3">
            <a:extLst>
              <a:ext uri="{FF2B5EF4-FFF2-40B4-BE49-F238E27FC236}">
                <a16:creationId xmlns:a16="http://schemas.microsoft.com/office/drawing/2014/main" id="{CF4BE5FD-7A7D-46E4-9E32-9A7C879B35D0}"/>
              </a:ext>
            </a:extLst>
          </p:cNvPr>
          <p:cNvSpPr>
            <a:spLocks noGrp="1"/>
          </p:cNvSpPr>
          <p:nvPr>
            <p:ph type="sldNum" sz="quarter" idx="12"/>
          </p:nvPr>
        </p:nvSpPr>
        <p:spPr>
          <a:xfrm>
            <a:off x="7981950" y="6356351"/>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fontAlgn="base">
              <a:spcBef>
                <a:spcPct val="0"/>
              </a:spcBef>
              <a:spcAft>
                <a:spcPts val="600"/>
              </a:spcAft>
              <a:buClrTx/>
              <a:buNone/>
            </a:pPr>
            <a:endParaRPr lang="en-US" altLang="pt-BR" sz="1200" dirty="0">
              <a:solidFill>
                <a:schemeClr val="tx1">
                  <a:tint val="75000"/>
                </a:schemeClr>
              </a:solidFill>
              <a:latin typeface="+mn-lt"/>
            </a:endParaRPr>
          </a:p>
        </p:txBody>
      </p:sp>
    </p:spTree>
    <p:extLst>
      <p:ext uri="{BB962C8B-B14F-4D97-AF65-F5344CB8AC3E}">
        <p14:creationId xmlns:p14="http://schemas.microsoft.com/office/powerpoint/2010/main" val="338124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a:extLst>
              <a:ext uri="{FF2B5EF4-FFF2-40B4-BE49-F238E27FC236}">
                <a16:creationId xmlns:a16="http://schemas.microsoft.com/office/drawing/2014/main" id="{8CF5251E-0E59-4D98-8B37-499A0FC3B80F}"/>
              </a:ext>
            </a:extLst>
          </p:cNvPr>
          <p:cNvSpPr>
            <a:spLocks noGrp="1" noChangeArrowheads="1"/>
          </p:cNvSpPr>
          <p:nvPr>
            <p:ph type="title"/>
          </p:nvPr>
        </p:nvSpPr>
        <p:spPr>
          <a:xfrm>
            <a:off x="2152650" y="631826"/>
            <a:ext cx="7886700" cy="1325563"/>
          </a:xfrm>
        </p:spPr>
        <p:txBody>
          <a:bodyPr>
            <a:normAutofit/>
          </a:bodyPr>
          <a:lstStyle/>
          <a:p>
            <a:r>
              <a:rPr lang="pt-BR" altLang="pt-BR"/>
              <a:t>Qual o problema?</a:t>
            </a:r>
          </a:p>
        </p:txBody>
      </p:sp>
      <p:sp>
        <p:nvSpPr>
          <p:cNvPr id="57347" name="Espaço Reservado para Conteúdo 2">
            <a:extLst>
              <a:ext uri="{FF2B5EF4-FFF2-40B4-BE49-F238E27FC236}">
                <a16:creationId xmlns:a16="http://schemas.microsoft.com/office/drawing/2014/main" id="{458C3EAC-383A-4E3B-830F-0F9199407A50}"/>
              </a:ext>
            </a:extLst>
          </p:cNvPr>
          <p:cNvSpPr>
            <a:spLocks noGrp="1" noChangeArrowheads="1"/>
          </p:cNvSpPr>
          <p:nvPr>
            <p:ph idx="1"/>
          </p:nvPr>
        </p:nvSpPr>
        <p:spPr>
          <a:xfrm>
            <a:off x="2152650" y="2057400"/>
            <a:ext cx="7886700" cy="3871762"/>
          </a:xfrm>
        </p:spPr>
        <p:txBody>
          <a:bodyPr>
            <a:normAutofit/>
          </a:bodyPr>
          <a:lstStyle/>
          <a:p>
            <a:pPr marL="0" indent="0">
              <a:buNone/>
            </a:pPr>
            <a:endParaRPr lang="pt-BR" altLang="pt-BR"/>
          </a:p>
          <a:p>
            <a:pPr marL="0" indent="0">
              <a:buNone/>
            </a:pPr>
            <a:r>
              <a:rPr lang="pt-BR" altLang="pt-BR"/>
              <a:t>O que o estagiário esperava? Que o aluno escolhesse se queria usar maiúsculas ou não</a:t>
            </a:r>
          </a:p>
          <a:p>
            <a:pPr marL="0" indent="0">
              <a:buNone/>
            </a:pPr>
            <a:endParaRPr lang="pt-BR" altLang="pt-BR"/>
          </a:p>
          <a:p>
            <a:pPr marL="0" indent="0">
              <a:buNone/>
            </a:pPr>
            <a:r>
              <a:rPr lang="pt-BR" altLang="pt-BR"/>
              <a:t>O que o aluno fez? Alternou maiúsculas e minúsculas, provavelmente entendendo que era essa a recomendação </a:t>
            </a:r>
          </a:p>
          <a:p>
            <a:pPr marL="0" indent="0">
              <a:buNone/>
            </a:pPr>
            <a:endParaRPr lang="pt-BR" altLang="pt-BR"/>
          </a:p>
        </p:txBody>
      </p:sp>
      <p:sp>
        <p:nvSpPr>
          <p:cNvPr id="57348" name="Espaço Reservado para Número de Slide 3">
            <a:extLst>
              <a:ext uri="{FF2B5EF4-FFF2-40B4-BE49-F238E27FC236}">
                <a16:creationId xmlns:a16="http://schemas.microsoft.com/office/drawing/2014/main" id="{038B105A-0049-476A-AE56-DC994DC3CE4A}"/>
              </a:ext>
            </a:extLst>
          </p:cNvPr>
          <p:cNvSpPr>
            <a:spLocks noGrp="1"/>
          </p:cNvSpPr>
          <p:nvPr>
            <p:ph type="sldNum" sz="quarter" idx="12"/>
          </p:nvPr>
        </p:nvSpPr>
        <p:spPr>
          <a:xfrm>
            <a:off x="7981950" y="6077586"/>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fontAlgn="base">
              <a:lnSpc>
                <a:spcPct val="90000"/>
              </a:lnSpc>
              <a:spcBef>
                <a:spcPct val="0"/>
              </a:spcBef>
              <a:spcAft>
                <a:spcPts val="600"/>
              </a:spcAft>
              <a:buClrTx/>
              <a:buNone/>
            </a:pPr>
            <a:endParaRPr lang="pt-BR" altLang="pt-BR" sz="1900" dirty="0">
              <a:latin typeface="Arial" panose="020B0604020202020204" pitchFamily="34" charset="0"/>
            </a:endParaRPr>
          </a:p>
        </p:txBody>
      </p:sp>
    </p:spTree>
    <p:extLst>
      <p:ext uri="{BB962C8B-B14F-4D97-AF65-F5344CB8AC3E}">
        <p14:creationId xmlns:p14="http://schemas.microsoft.com/office/powerpoint/2010/main" val="360580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1BE4C-9709-4AF4-AED0-62F12C5106AB}"/>
              </a:ext>
            </a:extLst>
          </p:cNvPr>
          <p:cNvSpPr>
            <a:spLocks noGrp="1"/>
          </p:cNvSpPr>
          <p:nvPr>
            <p:ph type="title"/>
          </p:nvPr>
        </p:nvSpPr>
        <p:spPr/>
        <p:txBody>
          <a:bodyPr/>
          <a:lstStyle/>
          <a:p>
            <a:r>
              <a:rPr lang="pt-BR" dirty="0"/>
              <a:t>Carlos Franchi</a:t>
            </a:r>
          </a:p>
        </p:txBody>
      </p:sp>
      <p:sp>
        <p:nvSpPr>
          <p:cNvPr id="3" name="Espaço Reservado para Conteúdo 2">
            <a:extLst>
              <a:ext uri="{FF2B5EF4-FFF2-40B4-BE49-F238E27FC236}">
                <a16:creationId xmlns:a16="http://schemas.microsoft.com/office/drawing/2014/main" id="{6B9E75C9-FB20-480C-8C4A-7F0B08E0A235}"/>
              </a:ext>
            </a:extLst>
          </p:cNvPr>
          <p:cNvSpPr>
            <a:spLocks noGrp="1"/>
          </p:cNvSpPr>
          <p:nvPr>
            <p:ph sz="half" idx="1"/>
          </p:nvPr>
        </p:nvSpPr>
        <p:spPr>
          <a:xfrm>
            <a:off x="838200" y="1825625"/>
            <a:ext cx="3193026" cy="4351338"/>
          </a:xfrm>
        </p:spPr>
        <p:txBody>
          <a:bodyPr>
            <a:normAutofit fontScale="70000" lnSpcReduction="20000"/>
          </a:bodyPr>
          <a:lstStyle/>
          <a:p>
            <a:pPr marL="0" indent="0">
              <a:buNone/>
            </a:pPr>
            <a:endParaRPr lang="pt-BR" dirty="0"/>
          </a:p>
          <a:p>
            <a:pPr marL="0" indent="0">
              <a:buNone/>
            </a:pPr>
            <a:endParaRPr lang="pt-BR" dirty="0"/>
          </a:p>
          <a:p>
            <a:pPr marL="0" indent="0">
              <a:buNone/>
            </a:pPr>
            <a:r>
              <a:rPr lang="pt-BR" dirty="0"/>
              <a:t>SÃO PAULO (Estado) Secretaria da Educação. Coordenadoria de S241c Estudos e Normas Pedagógicas. </a:t>
            </a:r>
            <a:r>
              <a:rPr lang="pt-BR" i="1" dirty="0"/>
              <a:t>Criatividade e gramática</a:t>
            </a:r>
            <a:r>
              <a:rPr lang="pt-BR" dirty="0"/>
              <a:t>. São Paulo: SE/CENP, 1991. 39p.</a:t>
            </a:r>
          </a:p>
        </p:txBody>
      </p:sp>
      <p:sp>
        <p:nvSpPr>
          <p:cNvPr id="4" name="Espaço Reservado para Conteúdo 3">
            <a:extLst>
              <a:ext uri="{FF2B5EF4-FFF2-40B4-BE49-F238E27FC236}">
                <a16:creationId xmlns:a16="http://schemas.microsoft.com/office/drawing/2014/main" id="{382B0496-8A9A-4EB6-9E1E-907FC82503DA}"/>
              </a:ext>
            </a:extLst>
          </p:cNvPr>
          <p:cNvSpPr>
            <a:spLocks noGrp="1"/>
          </p:cNvSpPr>
          <p:nvPr>
            <p:ph sz="half" idx="2"/>
          </p:nvPr>
        </p:nvSpPr>
        <p:spPr>
          <a:xfrm>
            <a:off x="4208206" y="1825625"/>
            <a:ext cx="7145594" cy="4351338"/>
          </a:xfrm>
        </p:spPr>
        <p:txBody>
          <a:bodyPr>
            <a:normAutofit fontScale="70000" lnSpcReduction="20000"/>
          </a:bodyPr>
          <a:lstStyle/>
          <a:p>
            <a:pPr marL="0" indent="0">
              <a:buNone/>
            </a:pPr>
            <a:r>
              <a:rPr lang="pt-BR" dirty="0"/>
              <a:t>Pior, eu vi. Acreditou-se que a criatividade estava só em outro lugar que não a linguagem verbal. Nas manifestações gestuais, na expressão corporal, no desenho livre, etc. Aceitou-se por comodismo e muito sem refletir que a língua e a gramática fossem mesmo um lugar de opressão e regra, talvez estimulados pela equivocada e infeliz atribuição de uma coloração "fascista" às línguas naturais, enquanto sistema de regras3. Colocou-se sob suspeita todo esforço de sistematização (tradicional, por tradicional; da linguística, por não entenderem seus propósitos). Caiu-se na improvisação dos manuais que (salvo raríssimas exceções) causam maior dano aos estudos da linguagem que os compêndios antigos. Atividades de linguagem reduzidas ao preenchimento de espaços em branco, a reprodução mecânica de "modelos", a interpretação de passagens de texto pela escolha entre alternativas triviais, informações gramaticais fisgadas aqui e ali, tudo está bem "sincronizado" para a satisfação dos editores e dos professores que já não precisam pensar, nem ensinar a pensar. Quanto á gramática, uma tal de gramática assistemática: há certamente uma contradição nos termos. </a:t>
            </a:r>
          </a:p>
        </p:txBody>
      </p:sp>
    </p:spTree>
    <p:extLst>
      <p:ext uri="{BB962C8B-B14F-4D97-AF65-F5344CB8AC3E}">
        <p14:creationId xmlns:p14="http://schemas.microsoft.com/office/powerpoint/2010/main" val="528917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95B77A-C3C6-4720-A925-A63286CF72AC}"/>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err="1"/>
              <a:t>Sírio</a:t>
            </a:r>
            <a:r>
              <a:rPr lang="en-US" dirty="0"/>
              <a:t> </a:t>
            </a:r>
            <a:r>
              <a:rPr lang="en-US" dirty="0" err="1"/>
              <a:t>Possenti</a:t>
            </a:r>
            <a:endParaRPr lang="en-US" dirty="0"/>
          </a:p>
        </p:txBody>
      </p:sp>
      <p:sp>
        <p:nvSpPr>
          <p:cNvPr id="3" name="Espaço Reservado para Conteúdo 2">
            <a:extLst>
              <a:ext uri="{FF2B5EF4-FFF2-40B4-BE49-F238E27FC236}">
                <a16:creationId xmlns:a16="http://schemas.microsoft.com/office/drawing/2014/main" id="{6311F736-E31C-433C-BBEF-A5D4EE7F846F}"/>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a:r>
              <a:rPr lang="en-US" sz="2000" b="1" dirty="0" err="1"/>
              <a:t>Passos</a:t>
            </a:r>
            <a:r>
              <a:rPr lang="en-US" sz="2000" dirty="0"/>
              <a:t>:</a:t>
            </a:r>
          </a:p>
          <a:p>
            <a:pPr marL="0"/>
            <a:r>
              <a:rPr lang="en-US" sz="2000" dirty="0" err="1"/>
              <a:t>Estabelecer</a:t>
            </a:r>
            <a:r>
              <a:rPr lang="en-US" sz="2000" dirty="0"/>
              <a:t> a </a:t>
            </a:r>
            <a:r>
              <a:rPr lang="en-US" sz="2000" dirty="0" err="1"/>
              <a:t>distinção</a:t>
            </a:r>
            <a:r>
              <a:rPr lang="en-US" sz="2000" dirty="0"/>
              <a:t> entre </a:t>
            </a:r>
            <a:r>
              <a:rPr lang="en-US" sz="2000" dirty="0" err="1"/>
              <a:t>gramática</a:t>
            </a:r>
            <a:r>
              <a:rPr lang="en-US" sz="2000" dirty="0"/>
              <a:t> </a:t>
            </a:r>
            <a:r>
              <a:rPr lang="en-US" sz="2000" dirty="0" err="1"/>
              <a:t>normativa</a:t>
            </a:r>
            <a:r>
              <a:rPr lang="en-US" sz="2000" dirty="0"/>
              <a:t>, </a:t>
            </a:r>
            <a:r>
              <a:rPr lang="en-US" sz="2000" dirty="0" err="1"/>
              <a:t>gramática</a:t>
            </a:r>
            <a:r>
              <a:rPr lang="en-US" sz="2000" dirty="0"/>
              <a:t> </a:t>
            </a:r>
            <a:r>
              <a:rPr lang="en-US" sz="2000" dirty="0" err="1"/>
              <a:t>descritiva</a:t>
            </a:r>
            <a:r>
              <a:rPr lang="en-US" sz="2000" dirty="0"/>
              <a:t> e </a:t>
            </a:r>
            <a:r>
              <a:rPr lang="en-US" sz="2000" dirty="0" err="1"/>
              <a:t>gramática</a:t>
            </a:r>
            <a:r>
              <a:rPr lang="en-US" sz="2000" dirty="0"/>
              <a:t> </a:t>
            </a:r>
            <a:r>
              <a:rPr lang="en-US" sz="2000" dirty="0" err="1"/>
              <a:t>como</a:t>
            </a:r>
            <a:r>
              <a:rPr lang="en-US" sz="2000" dirty="0"/>
              <a:t> </a:t>
            </a:r>
            <a:r>
              <a:rPr lang="en-US" sz="2000" dirty="0" err="1"/>
              <a:t>competência</a:t>
            </a:r>
            <a:r>
              <a:rPr lang="en-US" sz="2000" dirty="0"/>
              <a:t> </a:t>
            </a:r>
            <a:r>
              <a:rPr lang="en-US" sz="2000" dirty="0" err="1"/>
              <a:t>linguística</a:t>
            </a:r>
            <a:endParaRPr lang="en-US" sz="2000" dirty="0"/>
          </a:p>
          <a:p>
            <a:pPr marL="0"/>
            <a:endParaRPr lang="en-US" sz="2000" dirty="0"/>
          </a:p>
          <a:p>
            <a:pPr marL="0"/>
            <a:r>
              <a:rPr lang="en-US" sz="2000" dirty="0" err="1"/>
              <a:t>Entender</a:t>
            </a:r>
            <a:r>
              <a:rPr lang="en-US" sz="2000" dirty="0"/>
              <a:t> </a:t>
            </a:r>
            <a:r>
              <a:rPr lang="en-US" sz="2000" dirty="0" err="1"/>
              <a:t>quais</a:t>
            </a:r>
            <a:r>
              <a:rPr lang="en-US" sz="2000" dirty="0"/>
              <a:t> </a:t>
            </a:r>
            <a:r>
              <a:rPr lang="en-US" sz="2000" dirty="0" err="1"/>
              <a:t>diferentes</a:t>
            </a:r>
            <a:r>
              <a:rPr lang="en-US" sz="2000" dirty="0"/>
              <a:t> </a:t>
            </a:r>
            <a:r>
              <a:rPr lang="en-US" sz="2000" dirty="0" err="1"/>
              <a:t>conceitos</a:t>
            </a:r>
            <a:r>
              <a:rPr lang="en-US" sz="2000" dirty="0"/>
              <a:t> de </a:t>
            </a:r>
            <a:r>
              <a:rPr lang="en-US" sz="2000" dirty="0" err="1"/>
              <a:t>regra</a:t>
            </a:r>
            <a:r>
              <a:rPr lang="en-US" sz="2000" dirty="0"/>
              <a:t>, </a:t>
            </a:r>
            <a:r>
              <a:rPr lang="en-US" sz="2000" dirty="0" err="1"/>
              <a:t>erro</a:t>
            </a:r>
            <a:r>
              <a:rPr lang="en-US" sz="2000" dirty="0"/>
              <a:t> e </a:t>
            </a:r>
            <a:r>
              <a:rPr lang="en-US" sz="2000" dirty="0" err="1"/>
              <a:t>língua</a:t>
            </a:r>
            <a:r>
              <a:rPr lang="en-US" sz="2000" dirty="0"/>
              <a:t> </a:t>
            </a:r>
            <a:r>
              <a:rPr lang="en-US" sz="2000" dirty="0" err="1"/>
              <a:t>são</a:t>
            </a:r>
            <a:r>
              <a:rPr lang="en-US" sz="2000" dirty="0"/>
              <a:t> </a:t>
            </a:r>
            <a:r>
              <a:rPr lang="en-US" sz="2000" dirty="0" err="1"/>
              <a:t>compatíveis</a:t>
            </a:r>
            <a:r>
              <a:rPr lang="en-US" sz="2000" dirty="0"/>
              <a:t> com </a:t>
            </a:r>
            <a:r>
              <a:rPr lang="en-US" sz="2000" dirty="0" err="1"/>
              <a:t>uma</a:t>
            </a:r>
            <a:r>
              <a:rPr lang="en-US" sz="2000" dirty="0"/>
              <a:t> dessas </a:t>
            </a:r>
            <a:r>
              <a:rPr lang="en-US" sz="2000" dirty="0" err="1"/>
              <a:t>concepções</a:t>
            </a:r>
            <a:r>
              <a:rPr lang="en-US" sz="2000" dirty="0"/>
              <a:t> de </a:t>
            </a:r>
            <a:r>
              <a:rPr lang="en-US" sz="2000" dirty="0" err="1"/>
              <a:t>gramática</a:t>
            </a:r>
            <a:endParaRPr lang="en-US" sz="2000" dirty="0"/>
          </a:p>
        </p:txBody>
      </p:sp>
      <p:pic>
        <p:nvPicPr>
          <p:cNvPr id="5" name="Espaço Reservado para Conteúdo 4">
            <a:extLst>
              <a:ext uri="{FF2B5EF4-FFF2-40B4-BE49-F238E27FC236}">
                <a16:creationId xmlns:a16="http://schemas.microsoft.com/office/drawing/2014/main" id="{4BD04782-FF60-4DA7-9444-E72242470BBC}"/>
              </a:ext>
            </a:extLst>
          </p:cNvPr>
          <p:cNvPicPr>
            <a:picLocks noGrp="1" noChangeAspect="1"/>
          </p:cNvPicPr>
          <p:nvPr>
            <p:ph sz="half" idx="2"/>
          </p:nvPr>
        </p:nvPicPr>
        <p:blipFill rotWithShape="1">
          <a:blip r:embed="rId2"/>
          <a:srcRect b="191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D62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16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5FCA69CF-C701-4913-965D-2CBA59799A69}"/>
              </a:ext>
            </a:extLst>
          </p:cNvPr>
          <p:cNvSpPr>
            <a:spLocks noGrp="1"/>
          </p:cNvSpPr>
          <p:nvPr>
            <p:ph type="title"/>
          </p:nvPr>
        </p:nvSpPr>
        <p:spPr>
          <a:xfrm>
            <a:off x="686834" y="1153572"/>
            <a:ext cx="3200400" cy="4461163"/>
          </a:xfrm>
        </p:spPr>
        <p:txBody>
          <a:bodyPr>
            <a:normAutofit/>
          </a:bodyPr>
          <a:lstStyle/>
          <a:p>
            <a:r>
              <a:rPr lang="pt-BR">
                <a:solidFill>
                  <a:srgbClr val="FFFFFF"/>
                </a:solidFill>
              </a:rPr>
              <a:t>Segunda questão</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Espaço Reservado para Conteúdo 5">
            <a:extLst>
              <a:ext uri="{FF2B5EF4-FFF2-40B4-BE49-F238E27FC236}">
                <a16:creationId xmlns:a16="http://schemas.microsoft.com/office/drawing/2014/main" id="{1502EAD2-1872-4E7F-A9DC-29E627F753F1}"/>
              </a:ext>
            </a:extLst>
          </p:cNvPr>
          <p:cNvSpPr>
            <a:spLocks noGrp="1"/>
          </p:cNvSpPr>
          <p:nvPr>
            <p:ph idx="1"/>
          </p:nvPr>
        </p:nvSpPr>
        <p:spPr>
          <a:xfrm>
            <a:off x="4447308" y="591344"/>
            <a:ext cx="6906491" cy="5585619"/>
          </a:xfrm>
        </p:spPr>
        <p:txBody>
          <a:bodyPr anchor="ctr">
            <a:normAutofit/>
          </a:bodyPr>
          <a:lstStyle/>
          <a:p>
            <a:pPr marL="0" indent="0">
              <a:buNone/>
            </a:pPr>
            <a:endParaRPr lang="pt-BR" dirty="0"/>
          </a:p>
          <a:p>
            <a:pPr marL="0" indent="0">
              <a:buNone/>
            </a:pPr>
            <a:r>
              <a:rPr lang="pt-BR" dirty="0"/>
              <a:t>Já que a aula de “gramática” parece ter substituída pela de “análise linguística”, como esta aula é?</a:t>
            </a:r>
          </a:p>
        </p:txBody>
      </p:sp>
    </p:spTree>
    <p:extLst>
      <p:ext uri="{BB962C8B-B14F-4D97-AF65-F5344CB8AC3E}">
        <p14:creationId xmlns:p14="http://schemas.microsoft.com/office/powerpoint/2010/main" val="200937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02A3B16-FC05-4A6B-B81B-A008F611E60E}"/>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err="1">
                <a:solidFill>
                  <a:schemeClr val="tx1"/>
                </a:solidFill>
                <a:latin typeface="+mj-lt"/>
                <a:ea typeface="+mj-ea"/>
                <a:cs typeface="+mj-cs"/>
              </a:rPr>
              <a:t>Wanderley</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Geraldi</a:t>
            </a:r>
            <a:endParaRPr lang="en-US" sz="2800" kern="1200" dirty="0">
              <a:solidFill>
                <a:schemeClr val="tx1"/>
              </a:solidFill>
              <a:latin typeface="+mj-lt"/>
              <a:ea typeface="+mj-ea"/>
              <a:cs typeface="+mj-cs"/>
            </a:endParaRPr>
          </a:p>
        </p:txBody>
      </p:sp>
      <p:sp>
        <p:nvSpPr>
          <p:cNvPr id="3" name="Espaço Reservado para Conteúdo 2">
            <a:extLst>
              <a:ext uri="{FF2B5EF4-FFF2-40B4-BE49-F238E27FC236}">
                <a16:creationId xmlns:a16="http://schemas.microsoft.com/office/drawing/2014/main" id="{9AB04AEF-3BE9-45F0-AD97-2ECBD4950281}"/>
              </a:ext>
            </a:extLst>
          </p:cNvPr>
          <p:cNvSpPr>
            <a:spLocks noGrp="1"/>
          </p:cNvSpPr>
          <p:nvPr>
            <p:ph sz="half" idx="1"/>
          </p:nvPr>
        </p:nvSpPr>
        <p:spPr>
          <a:xfrm>
            <a:off x="643468" y="2638043"/>
            <a:ext cx="3363974" cy="3415623"/>
          </a:xfrm>
        </p:spPr>
        <p:txBody>
          <a:bodyPr vert="horz" lIns="91440" tIns="45720" rIns="91440" bIns="45720" rtlCol="0">
            <a:normAutofit/>
          </a:bodyPr>
          <a:lstStyle/>
          <a:p>
            <a:pPr marL="0"/>
            <a:endParaRPr lang="en-US" sz="2000" dirty="0"/>
          </a:p>
          <a:p>
            <a:pPr marL="0"/>
            <a:endParaRPr lang="en-US" sz="2000" dirty="0"/>
          </a:p>
          <a:p>
            <a:pPr marL="0"/>
            <a:endParaRPr lang="en-US" sz="2000" dirty="0"/>
          </a:p>
          <a:p>
            <a:pPr marL="0"/>
            <a:r>
              <a:rPr lang="en-US" sz="2000" dirty="0"/>
              <a:t>3.2.3 A </a:t>
            </a:r>
            <a:r>
              <a:rPr lang="en-US" sz="2000" dirty="0" err="1"/>
              <a:t>análise</a:t>
            </a:r>
            <a:r>
              <a:rPr lang="en-US" sz="2000" dirty="0"/>
              <a:t> </a:t>
            </a:r>
            <a:r>
              <a:rPr lang="en-US" sz="2000" dirty="0" err="1"/>
              <a:t>linguística</a:t>
            </a:r>
            <a:endParaRPr lang="en-US" sz="2000" dirty="0"/>
          </a:p>
        </p:txBody>
      </p:sp>
      <p:pic>
        <p:nvPicPr>
          <p:cNvPr id="5" name="Espaço Reservado para Conteúdo 4">
            <a:extLst>
              <a:ext uri="{FF2B5EF4-FFF2-40B4-BE49-F238E27FC236}">
                <a16:creationId xmlns:a16="http://schemas.microsoft.com/office/drawing/2014/main" id="{8B9FFE13-02B6-4AD9-9EF2-983AB7847DF5}"/>
              </a:ext>
            </a:extLst>
          </p:cNvPr>
          <p:cNvPicPr>
            <a:picLocks noGrp="1" noChangeAspect="1"/>
          </p:cNvPicPr>
          <p:nvPr>
            <p:ph sz="half" idx="2"/>
          </p:nvPr>
        </p:nvPicPr>
        <p:blipFill>
          <a:blip r:embed="rId2"/>
          <a:stretch>
            <a:fillRect/>
          </a:stretch>
        </p:blipFill>
        <p:spPr>
          <a:xfrm>
            <a:off x="6625739" y="643467"/>
            <a:ext cx="3594816" cy="5410199"/>
          </a:xfrm>
          <a:prstGeom prst="rect">
            <a:avLst/>
          </a:prstGeom>
        </p:spPr>
      </p:pic>
    </p:spTree>
    <p:extLst>
      <p:ext uri="{BB962C8B-B14F-4D97-AF65-F5344CB8AC3E}">
        <p14:creationId xmlns:p14="http://schemas.microsoft.com/office/powerpoint/2010/main" val="3766725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Título 1">
            <a:extLst>
              <a:ext uri="{FF2B5EF4-FFF2-40B4-BE49-F238E27FC236}">
                <a16:creationId xmlns:a16="http://schemas.microsoft.com/office/drawing/2014/main" id="{277C81DB-22AC-4E81-9364-F4BCADF9C903}"/>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pt-BR" altLang="pt-BR" sz="2600">
                <a:solidFill>
                  <a:srgbClr val="FFFFFF"/>
                </a:solidFill>
              </a:rPr>
              <a:t>Tipos de atividades didáticas</a:t>
            </a:r>
          </a:p>
        </p:txBody>
      </p:sp>
      <p:sp>
        <p:nvSpPr>
          <p:cNvPr id="23562" name="Content Placeholder 23558">
            <a:extLst>
              <a:ext uri="{FF2B5EF4-FFF2-40B4-BE49-F238E27FC236}">
                <a16:creationId xmlns:a16="http://schemas.microsoft.com/office/drawing/2014/main" id="{F0763C97-AEDF-4EEB-8EDA-A3D6A9F217C6}"/>
              </a:ext>
            </a:extLst>
          </p:cNvPr>
          <p:cNvSpPr>
            <a:spLocks noGrp="1"/>
          </p:cNvSpPr>
          <p:nvPr>
            <p:ph idx="1"/>
          </p:nvPr>
        </p:nvSpPr>
        <p:spPr>
          <a:xfrm>
            <a:off x="4038600" y="4884873"/>
            <a:ext cx="7188199" cy="1292090"/>
          </a:xfrm>
        </p:spPr>
        <p:txBody>
          <a:bodyPr>
            <a:normAutofit/>
          </a:bodyPr>
          <a:lstStyle/>
          <a:p>
            <a:endParaRPr lang="en-US" sz="1800"/>
          </a:p>
        </p:txBody>
      </p:sp>
      <p:graphicFrame>
        <p:nvGraphicFramePr>
          <p:cNvPr id="23563" name="Espaço Reservado para Conteúdo 3">
            <a:extLst>
              <a:ext uri="{FF2B5EF4-FFF2-40B4-BE49-F238E27FC236}">
                <a16:creationId xmlns:a16="http://schemas.microsoft.com/office/drawing/2014/main" id="{6B5B28C7-2801-495E-B1EC-ECD6988E34FE}"/>
              </a:ext>
            </a:extLst>
          </p:cNvPr>
          <p:cNvGraphicFramePr>
            <a:graphicFrameLocks/>
          </p:cNvGraphicFramePr>
          <p:nvPr/>
        </p:nvGraphicFramePr>
        <p:xfrm>
          <a:off x="4159147" y="1313299"/>
          <a:ext cx="6947106" cy="3091147"/>
        </p:xfrm>
        <a:graphic>
          <a:graphicData uri="http://schemas.openxmlformats.org/drawingml/2006/table">
            <a:tbl>
              <a:tblPr firstRow="1" bandRow="1">
                <a:tableStyleId>{8799B23B-EC83-4686-B30A-512413B5E67A}</a:tableStyleId>
              </a:tblPr>
              <a:tblGrid>
                <a:gridCol w="2385978">
                  <a:extLst>
                    <a:ext uri="{9D8B030D-6E8A-4147-A177-3AD203B41FA5}">
                      <a16:colId xmlns:a16="http://schemas.microsoft.com/office/drawing/2014/main" val="20000"/>
                    </a:ext>
                  </a:extLst>
                </a:gridCol>
                <a:gridCol w="2273588">
                  <a:extLst>
                    <a:ext uri="{9D8B030D-6E8A-4147-A177-3AD203B41FA5}">
                      <a16:colId xmlns:a16="http://schemas.microsoft.com/office/drawing/2014/main" val="20001"/>
                    </a:ext>
                  </a:extLst>
                </a:gridCol>
                <a:gridCol w="2287540">
                  <a:extLst>
                    <a:ext uri="{9D8B030D-6E8A-4147-A177-3AD203B41FA5}">
                      <a16:colId xmlns:a16="http://schemas.microsoft.com/office/drawing/2014/main" val="20002"/>
                    </a:ext>
                  </a:extLst>
                </a:gridCol>
              </a:tblGrid>
              <a:tr h="588874">
                <a:tc>
                  <a:txBody>
                    <a:bodyPr/>
                    <a:lstStyle/>
                    <a:p>
                      <a:r>
                        <a:rPr lang="pt-BR" sz="1600"/>
                        <a:t>Atividades</a:t>
                      </a:r>
                    </a:p>
                    <a:p>
                      <a:r>
                        <a:rPr lang="pt-BR" sz="1600"/>
                        <a:t>Linguísticas</a:t>
                      </a:r>
                    </a:p>
                  </a:txBody>
                  <a:tcPr marL="77503" marR="77503" marT="39317" marB="39317"/>
                </a:tc>
                <a:tc>
                  <a:txBody>
                    <a:bodyPr/>
                    <a:lstStyle/>
                    <a:p>
                      <a:r>
                        <a:rPr lang="pt-BR" sz="1600"/>
                        <a:t>Atividades</a:t>
                      </a:r>
                    </a:p>
                    <a:p>
                      <a:r>
                        <a:rPr lang="pt-BR" sz="1600" err="1"/>
                        <a:t>Epilinguísticas</a:t>
                      </a:r>
                      <a:endParaRPr lang="pt-BR" sz="1600"/>
                    </a:p>
                  </a:txBody>
                  <a:tcPr marL="77503" marR="77503" marT="39317" marB="39317"/>
                </a:tc>
                <a:tc>
                  <a:txBody>
                    <a:bodyPr/>
                    <a:lstStyle/>
                    <a:p>
                      <a:r>
                        <a:rPr lang="pt-BR" sz="1600"/>
                        <a:t>Atividades</a:t>
                      </a:r>
                      <a:r>
                        <a:rPr lang="pt-BR" sz="1600" baseline="0"/>
                        <a:t> </a:t>
                      </a:r>
                    </a:p>
                    <a:p>
                      <a:r>
                        <a:rPr lang="pt-BR" sz="1600" baseline="0"/>
                        <a:t>Metalinguísticas</a:t>
                      </a:r>
                      <a:endParaRPr lang="pt-BR" sz="1600"/>
                    </a:p>
                  </a:txBody>
                  <a:tcPr marL="77503" marR="77503" marT="39317" marB="39317"/>
                </a:tc>
                <a:extLst>
                  <a:ext uri="{0D108BD9-81ED-4DB2-BD59-A6C34878D82A}">
                    <a16:rowId xmlns:a16="http://schemas.microsoft.com/office/drawing/2014/main" val="10000"/>
                  </a:ext>
                </a:extLst>
              </a:tr>
              <a:tr h="2502273">
                <a:tc>
                  <a:txBody>
                    <a:bodyPr/>
                    <a:lstStyle/>
                    <a:p>
                      <a:r>
                        <a:rPr lang="pt-BR" sz="1700"/>
                        <a:t>Referem ao assunto em pauta</a:t>
                      </a:r>
                    </a:p>
                    <a:p>
                      <a:endParaRPr lang="pt-BR" sz="1700"/>
                    </a:p>
                    <a:p>
                      <a:endParaRPr lang="pt-BR" sz="1700"/>
                    </a:p>
                    <a:p>
                      <a:endParaRPr lang="pt-BR" sz="1700"/>
                    </a:p>
                    <a:p>
                      <a:r>
                        <a:rPr lang="pt-BR" sz="1700"/>
                        <a:t>Vão</a:t>
                      </a:r>
                      <a:r>
                        <a:rPr lang="pt-BR" sz="1700" baseline="0"/>
                        <a:t> de si, permitindo seu progresso</a:t>
                      </a:r>
                      <a:endParaRPr lang="pt-BR" sz="1700"/>
                    </a:p>
                  </a:txBody>
                  <a:tcPr marL="77503" marR="77503" marT="39317" marB="39317"/>
                </a:tc>
                <a:tc>
                  <a:txBody>
                    <a:bodyPr/>
                    <a:lstStyle/>
                    <a:p>
                      <a:r>
                        <a:rPr lang="pt-BR" sz="1700"/>
                        <a:t>Resultam de uma reflexão que toma os recursos expressivos como seu objeto</a:t>
                      </a:r>
                    </a:p>
                    <a:p>
                      <a:endParaRPr lang="pt-BR" sz="1700"/>
                    </a:p>
                    <a:p>
                      <a:r>
                        <a:rPr lang="pt-BR" sz="1700"/>
                        <a:t>Vinculada ao processo</a:t>
                      </a:r>
                      <a:r>
                        <a:rPr lang="pt-BR" sz="1700" baseline="0"/>
                        <a:t> interativo, exige o outro, ou sua interiorização</a:t>
                      </a:r>
                      <a:endParaRPr lang="pt-BR" sz="1700"/>
                    </a:p>
                  </a:txBody>
                  <a:tcPr marL="77503" marR="77503" marT="39317" marB="39317"/>
                </a:tc>
                <a:tc>
                  <a:txBody>
                    <a:bodyPr/>
                    <a:lstStyle/>
                    <a:p>
                      <a:r>
                        <a:rPr lang="pt-BR" sz="1700"/>
                        <a:t>Atividades de reconhecimento que a analisam</a:t>
                      </a:r>
                      <a:r>
                        <a:rPr lang="pt-BR" sz="1700" baseline="0"/>
                        <a:t> a linguagem com a construção de conceitos, classificações etc.</a:t>
                      </a:r>
                    </a:p>
                    <a:p>
                      <a:endParaRPr lang="pt-BR" sz="1700"/>
                    </a:p>
                  </a:txBody>
                  <a:tcPr marL="77503" marR="77503" marT="39317" marB="39317"/>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ítulo 1">
            <a:extLst>
              <a:ext uri="{FF2B5EF4-FFF2-40B4-BE49-F238E27FC236}">
                <a16:creationId xmlns:a16="http://schemas.microsoft.com/office/drawing/2014/main" id="{5FEB3E61-D5A3-4703-93A0-F8A439742E73}"/>
              </a:ext>
            </a:extLst>
          </p:cNvPr>
          <p:cNvSpPr>
            <a:spLocks noGrp="1"/>
          </p:cNvSpPr>
          <p:nvPr>
            <p:ph type="title"/>
          </p:nvPr>
        </p:nvSpPr>
        <p:spPr>
          <a:xfrm>
            <a:off x="838200" y="631825"/>
            <a:ext cx="10515600" cy="1325563"/>
          </a:xfrm>
        </p:spPr>
        <p:txBody>
          <a:bodyPr>
            <a:normAutofit/>
          </a:bodyPr>
          <a:lstStyle/>
          <a:p>
            <a:pPr algn="ctr"/>
            <a:r>
              <a:rPr lang="pt-BR" altLang="pt-BR"/>
              <a:t>Dentre as atividades epilinguísticas, destacam-se as...</a:t>
            </a:r>
          </a:p>
        </p:txBody>
      </p:sp>
      <p:cxnSp>
        <p:nvCxnSpPr>
          <p:cNvPr id="138" name="Straight Connector 137">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579" name="Espaço Reservado para Conteúdo 2">
            <a:extLst>
              <a:ext uri="{FF2B5EF4-FFF2-40B4-BE49-F238E27FC236}">
                <a16:creationId xmlns:a16="http://schemas.microsoft.com/office/drawing/2014/main" id="{FEDAB32B-262D-40CD-90E3-AAAF6CF195F5}"/>
              </a:ext>
            </a:extLst>
          </p:cNvPr>
          <p:cNvSpPr>
            <a:spLocks noGrp="1"/>
          </p:cNvSpPr>
          <p:nvPr>
            <p:ph idx="1"/>
          </p:nvPr>
        </p:nvSpPr>
        <p:spPr>
          <a:xfrm>
            <a:off x="838200" y="2269173"/>
            <a:ext cx="10515600" cy="3659988"/>
          </a:xfrm>
        </p:spPr>
        <p:txBody>
          <a:bodyPr>
            <a:normAutofit/>
          </a:bodyPr>
          <a:lstStyle/>
          <a:p>
            <a:pPr marL="0" indent="0">
              <a:buNone/>
            </a:pPr>
            <a:endParaRPr lang="pt-BR" altLang="pt-BR" sz="2400"/>
          </a:p>
          <a:p>
            <a:pPr marL="0" indent="0">
              <a:buNone/>
            </a:pPr>
            <a:endParaRPr lang="pt-BR" altLang="pt-BR" sz="2400"/>
          </a:p>
          <a:p>
            <a:pPr marL="0" indent="0">
              <a:buNone/>
            </a:pPr>
            <a:r>
              <a:rPr lang="pt-BR" altLang="pt-BR" sz="2400"/>
              <a:t>... atividades de formulação textual</a:t>
            </a:r>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2122</Words>
  <Application>Microsoft Office PowerPoint</Application>
  <PresentationFormat>Widescreen</PresentationFormat>
  <Paragraphs>224</Paragraphs>
  <Slides>39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39</vt:i4>
      </vt:variant>
    </vt:vector>
  </HeadingPairs>
  <TitlesOfParts>
    <vt:vector size="45" baseType="lpstr">
      <vt:lpstr>Arial</vt:lpstr>
      <vt:lpstr>Calibri</vt:lpstr>
      <vt:lpstr>Calibri Light</vt:lpstr>
      <vt:lpstr>Verdana</vt:lpstr>
      <vt:lpstr>Wingdings</vt:lpstr>
      <vt:lpstr>Tema do Office</vt:lpstr>
      <vt:lpstr>Questões complementares a respeito do ensino da Língua Portuguesa</vt:lpstr>
      <vt:lpstr>Objetivo</vt:lpstr>
      <vt:lpstr>Primeira questão</vt:lpstr>
      <vt:lpstr>Carlos Franchi</vt:lpstr>
      <vt:lpstr>Sírio Possenti</vt:lpstr>
      <vt:lpstr>Segunda questão</vt:lpstr>
      <vt:lpstr>Wanderley Geraldi</vt:lpstr>
      <vt:lpstr>Tipos de atividades didáticas</vt:lpstr>
      <vt:lpstr>Dentre as atividades epilinguísticas, destacam-se as...</vt:lpstr>
      <vt:lpstr>Apresentação do PowerPoint</vt:lpstr>
      <vt:lpstr>As atividades de formulação textual... </vt:lpstr>
      <vt:lpstr>As atividades de formulação textual... </vt:lpstr>
      <vt:lpstr>As atividades de formulação textual... </vt:lpstr>
      <vt:lpstr>As atividades de formulação textual... </vt:lpstr>
      <vt:lpstr>As atividades de formulação textual... </vt:lpstr>
      <vt:lpstr>As atividades de formulação textual... </vt:lpstr>
      <vt:lpstr>Exploração do escopo (noções de lógica)</vt:lpstr>
      <vt:lpstr>Terceira questão</vt:lpstr>
      <vt:lpstr>O que é argumentar?</vt:lpstr>
      <vt:lpstr>Apresentação do PowerPoint</vt:lpstr>
      <vt:lpstr>Quarta questão</vt:lpstr>
      <vt:lpstr>Apresentação do PowerPoint</vt:lpstr>
      <vt:lpstr>Apresentação do PowerPoint</vt:lpstr>
      <vt:lpstr>Quinta questão?</vt:lpstr>
      <vt:lpstr>Exemplo de dificuldade de interpretação para alunos</vt:lpstr>
      <vt:lpstr>Apresentação do PowerPoint</vt:lpstr>
      <vt:lpstr>Apresentação do PowerPoint</vt:lpstr>
      <vt:lpstr>Formigas derrotam elefantes na África  Giuliana Miranda e Sabine Righetti</vt:lpstr>
      <vt:lpstr>Apresentação do PowerPoint</vt:lpstr>
      <vt:lpstr>Apresentação do PowerPoint</vt:lpstr>
      <vt:lpstr>Apresentação do PowerPoint</vt:lpstr>
      <vt:lpstr>Apresentação do PowerPoint</vt:lpstr>
      <vt:lpstr>Apresentação do PowerPoint</vt:lpstr>
      <vt:lpstr>Sexta questão</vt:lpstr>
      <vt:lpstr>Fato:</vt:lpstr>
      <vt:lpstr>A versão 1 do texto do aluno – fragmento:</vt:lpstr>
      <vt:lpstr>O bilhete do estagiário:</vt:lpstr>
      <vt:lpstr>A versão 2 do texto do aluno – fragmento:</vt:lpstr>
      <vt:lpstr>Qual o problema?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Questões complementares a respeito do ensino da Língua Portuguesa</dc:title>
  <dc:creator>Claudia Riolfi</dc:creator>
  <cp:lastModifiedBy>Claudia Riolfi</cp:lastModifiedBy>
  <cp:revision>3</cp:revision>
  <dcterms:created xsi:type="dcterms:W3CDTF">2020-04-29T18:06:50Z</dcterms:created>
  <dcterms:modified xsi:type="dcterms:W3CDTF">2020-04-29T18:09:11Z</dcterms:modified>
</cp:coreProperties>
</file>