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2" r:id="rId2"/>
    <p:sldId id="267" r:id="rId3"/>
    <p:sldId id="290" r:id="rId4"/>
    <p:sldId id="337" r:id="rId5"/>
    <p:sldId id="323" r:id="rId6"/>
    <p:sldId id="338" r:id="rId7"/>
    <p:sldId id="342" r:id="rId8"/>
    <p:sldId id="309" r:id="rId9"/>
    <p:sldId id="341" r:id="rId10"/>
    <p:sldId id="340" r:id="rId11"/>
    <p:sldId id="343" r:id="rId12"/>
    <p:sldId id="259" r:id="rId13"/>
    <p:sldId id="326" r:id="rId14"/>
    <p:sldId id="307" r:id="rId15"/>
    <p:sldId id="344" r:id="rId16"/>
    <p:sldId id="328" r:id="rId17"/>
    <p:sldId id="317" r:id="rId18"/>
    <p:sldId id="339" r:id="rId19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119B2A4-A82B-44C9-B390-0B3100254EE5}">
          <p14:sldIdLst>
            <p14:sldId id="332"/>
          </p14:sldIdLst>
        </p14:section>
        <p14:section name="Cultura e Midia digital, estado de arte" id="{DB902D43-18C8-4351-B80F-6893DB03B711}">
          <p14:sldIdLst>
            <p14:sldId id="267"/>
          </p14:sldIdLst>
        </p14:section>
        <p14:section name="Organizaçao da Informação e comunicação" id="{D132134A-5313-4D2F-831C-2DA06D81EE2D}">
          <p14:sldIdLst/>
        </p14:section>
        <p14:section name="Midia digital e arquitetura" id="{B7241327-FE11-4124-9EF5-BDBC2C7AECF4}">
          <p14:sldIdLst>
            <p14:sldId id="290"/>
          </p14:sldIdLst>
        </p14:section>
        <p14:section name="Baukunst, ou a Arte+Construção" id="{AA5A77C7-7F89-4BC2-B190-057ECC8EAA1D}">
          <p14:sldIdLst>
            <p14:sldId id="337"/>
            <p14:sldId id="323"/>
            <p14:sldId id="338"/>
            <p14:sldId id="342"/>
            <p14:sldId id="309"/>
            <p14:sldId id="341"/>
            <p14:sldId id="340"/>
            <p14:sldId id="343"/>
          </p14:sldIdLst>
        </p14:section>
        <p14:section name="consideraçoes" id="{F2CD4DC0-77EF-4CB2-8A94-87EF3F71FCE6}">
          <p14:sldIdLst>
            <p14:sldId id="259"/>
            <p14:sldId id="326"/>
            <p14:sldId id="307"/>
            <p14:sldId id="344"/>
            <p14:sldId id="328"/>
          </p14:sldIdLst>
        </p14:section>
        <p14:section name="Referências" id="{A469034B-DD2D-47DE-9757-69A966FE95A9}">
          <p14:sldIdLst>
            <p14:sldId id="317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51"/>
    <a:srgbClr val="D49A06"/>
    <a:srgbClr val="D49D15"/>
    <a:srgbClr val="151515"/>
    <a:srgbClr val="FFFFFF"/>
    <a:srgbClr val="FFA615"/>
    <a:srgbClr val="9F7603"/>
    <a:srgbClr val="B68704"/>
    <a:srgbClr val="C5930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0" autoAdjust="0"/>
    <p:restoredTop sz="88558" autoAdjust="0"/>
  </p:normalViewPr>
  <p:slideViewPr>
    <p:cSldViewPr snapToGrid="0">
      <p:cViewPr varScale="1">
        <p:scale>
          <a:sx n="76" d="100"/>
          <a:sy n="76" d="100"/>
        </p:scale>
        <p:origin x="1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8BFE54C-8790-4D52-8350-597FE32517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74D3348-5E28-4E4C-8DDF-3297C8E61C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DD9C5-B75F-4A3A-8F09-D142AD6DF5F4}" type="datetimeFigureOut">
              <a:rPr lang="pt-BR" smtClean="0"/>
              <a:t>17/04/2019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7D9B39-E7F1-48C4-89C1-5BDF24D60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CA7FA96-2AE5-41D8-B9DA-C8FB03A3FE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B0C48-7AC3-40F8-8207-2D2C50532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3296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695C3-15F4-47E4-90C6-5F1ADCEEEE76}" type="datetimeFigureOut">
              <a:rPr lang="pt-BR" smtClean="0"/>
              <a:t>17/04/2019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6DFC-841C-49AF-A526-618CD29E1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934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773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Critérios de decisão durante o projeto: performance [sol, luz, vento, vistas], cooperação com fabricantes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98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Critérios de decisão durante o projeto: performance [sol, luz, vento, vistas], cooperação com fabricantes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781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mídia influencia a cultura / inclusive a cultura construtiva/ </a:t>
            </a:r>
          </a:p>
          <a:p>
            <a:r>
              <a:rPr lang="pt-BR" dirty="0"/>
              <a:t>Sem integração plena em educação e trabalho, em processos criativos, usamos as técnicas sem seu potencial de transformação e revisão de procedimentos técnicos e conceituais.</a:t>
            </a:r>
          </a:p>
          <a:p>
            <a:pPr eaLnBrk="1" hangingPunct="1">
              <a:buFontTx/>
              <a:buNone/>
            </a:pPr>
            <a:r>
              <a:rPr lang="pt-BR" altLang="pt-BR" sz="1200" dirty="0" err="1"/>
              <a:t>re-conectar</a:t>
            </a:r>
            <a:r>
              <a:rPr lang="pt-BR" altLang="pt-BR" sz="1200" i="1" dirty="0"/>
              <a:t> </a:t>
            </a:r>
          </a:p>
          <a:p>
            <a:pPr eaLnBrk="1" hangingPunct="1">
              <a:buFontTx/>
              <a:buNone/>
            </a:pPr>
            <a:r>
              <a:rPr lang="pt-BR" altLang="pt-BR" sz="1200" dirty="0"/>
              <a:t>a</a:t>
            </a:r>
            <a:r>
              <a:rPr lang="pt-BR" altLang="pt-BR" sz="1200" b="1" dirty="0"/>
              <a:t> </a:t>
            </a:r>
            <a:r>
              <a:rPr lang="pt-BR" altLang="pt-BR" sz="1200" b="1" i="1" dirty="0"/>
              <a:t>práxis </a:t>
            </a:r>
            <a:r>
              <a:rPr lang="pt-BR" altLang="pt-BR" sz="1200" dirty="0"/>
              <a:t>[prática, material, história ]</a:t>
            </a:r>
            <a:r>
              <a:rPr lang="pt-BR" altLang="pt-BR" sz="1200" b="1" i="1" dirty="0"/>
              <a:t> </a:t>
            </a:r>
          </a:p>
          <a:p>
            <a:pPr eaLnBrk="1" hangingPunct="1">
              <a:buFontTx/>
              <a:buNone/>
            </a:pPr>
            <a:r>
              <a:rPr lang="pt-BR" altLang="pt-BR" sz="1200" dirty="0"/>
              <a:t>com a</a:t>
            </a:r>
            <a:r>
              <a:rPr lang="pt-BR" altLang="pt-BR" sz="1200" b="1" i="1" dirty="0"/>
              <a:t> </a:t>
            </a:r>
            <a:r>
              <a:rPr lang="pt-BR" altLang="pt-BR" sz="1200" b="1" i="1" dirty="0" err="1"/>
              <a:t>techné</a:t>
            </a:r>
            <a:r>
              <a:rPr lang="pt-BR" altLang="pt-BR" sz="1200" b="1" i="1" dirty="0"/>
              <a:t> </a:t>
            </a:r>
            <a:r>
              <a:rPr lang="pt-BR" altLang="pt-BR" sz="1200" dirty="0"/>
              <a:t>[conhecimento </a:t>
            </a:r>
            <a:r>
              <a:rPr lang="pt-BR" altLang="pt-BR" sz="1200" dirty="0">
                <a:hlinkClick r:id="" action="ppaction://hlinkshowjump?jump=lastslide"/>
              </a:rPr>
              <a:t>sistemático</a:t>
            </a:r>
            <a:r>
              <a:rPr lang="pt-BR" altLang="pt-BR" sz="1200" dirty="0"/>
              <a:t>]</a:t>
            </a:r>
            <a:endParaRPr lang="pt-BR" altLang="pt-BR" sz="1200" b="1" i="1" dirty="0"/>
          </a:p>
          <a:p>
            <a:endParaRPr lang="pt-BR" dirty="0"/>
          </a:p>
          <a:p>
            <a:r>
              <a:rPr lang="pt-BR" dirty="0"/>
              <a:t>Diversas teorias oriundas do desenvolvimento computacional, auxiliam na criação de agendas, conceitos e desafios:</a:t>
            </a:r>
          </a:p>
          <a:p>
            <a:r>
              <a:rPr lang="pt-BR" dirty="0"/>
              <a:t>Ross </a:t>
            </a:r>
            <a:r>
              <a:rPr lang="pt-BR" dirty="0" err="1"/>
              <a:t>Ashby</a:t>
            </a:r>
            <a:r>
              <a:rPr lang="pt-BR" dirty="0"/>
              <a:t>, </a:t>
            </a:r>
            <a:r>
              <a:rPr lang="pt-BR" dirty="0" err="1"/>
              <a:t>The</a:t>
            </a:r>
            <a:r>
              <a:rPr lang="pt-BR" dirty="0"/>
              <a:t> ideal </a:t>
            </a:r>
            <a:r>
              <a:rPr lang="pt-BR" dirty="0" err="1"/>
              <a:t>machine</a:t>
            </a:r>
            <a:r>
              <a:rPr lang="pt-BR" dirty="0"/>
              <a:t> / </a:t>
            </a:r>
            <a:r>
              <a:rPr lang="pt-BR" dirty="0" err="1"/>
              <a:t>Beer</a:t>
            </a:r>
            <a:r>
              <a:rPr lang="pt-BR" dirty="0"/>
              <a:t> </a:t>
            </a:r>
            <a:r>
              <a:rPr lang="pt-BR" dirty="0" err="1"/>
              <a:t>Viable</a:t>
            </a:r>
            <a:r>
              <a:rPr lang="pt-BR" dirty="0"/>
              <a:t> system </a:t>
            </a:r>
            <a:r>
              <a:rPr lang="pt-BR" dirty="0" err="1"/>
              <a:t>model</a:t>
            </a:r>
            <a:r>
              <a:rPr lang="pt-BR" dirty="0"/>
              <a:t>/ </a:t>
            </a:r>
            <a:r>
              <a:rPr lang="pt-BR" dirty="0" err="1"/>
              <a:t>Pask</a:t>
            </a:r>
            <a:r>
              <a:rPr lang="pt-BR" dirty="0"/>
              <a:t>, </a:t>
            </a:r>
            <a:r>
              <a:rPr lang="pt-BR" dirty="0" err="1"/>
              <a:t>Conversation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/ </a:t>
            </a:r>
            <a:r>
              <a:rPr lang="pt-BR" dirty="0" err="1"/>
              <a:t>Bateson</a:t>
            </a:r>
            <a:r>
              <a:rPr lang="pt-BR" dirty="0"/>
              <a:t> </a:t>
            </a:r>
            <a:r>
              <a:rPr lang="pt-BR" dirty="0" err="1"/>
              <a:t>systemic</a:t>
            </a:r>
            <a:r>
              <a:rPr lang="pt-BR" dirty="0"/>
              <a:t> </a:t>
            </a:r>
            <a:r>
              <a:rPr lang="pt-BR" dirty="0" err="1"/>
              <a:t>ecology</a:t>
            </a:r>
            <a:r>
              <a:rPr lang="pt-BR" dirty="0"/>
              <a:t> / </a:t>
            </a:r>
            <a:r>
              <a:rPr lang="pt-BR" dirty="0" err="1"/>
              <a:t>Burnham</a:t>
            </a:r>
            <a:r>
              <a:rPr lang="pt-BR" dirty="0"/>
              <a:t>, </a:t>
            </a:r>
            <a:r>
              <a:rPr lang="pt-BR" dirty="0" err="1"/>
              <a:t>Systemic</a:t>
            </a:r>
            <a:r>
              <a:rPr lang="pt-BR" dirty="0"/>
              <a:t> </a:t>
            </a:r>
            <a:r>
              <a:rPr lang="pt-BR" dirty="0" err="1"/>
              <a:t>esthetics</a:t>
            </a:r>
            <a:r>
              <a:rPr lang="pt-BR" dirty="0"/>
              <a:t> / </a:t>
            </a:r>
            <a:r>
              <a:rPr lang="pt-BR" dirty="0" err="1"/>
              <a:t>relational</a:t>
            </a:r>
            <a:r>
              <a:rPr lang="pt-BR" dirty="0"/>
              <a:t> </a:t>
            </a:r>
            <a:r>
              <a:rPr lang="pt-BR" dirty="0" err="1"/>
              <a:t>architecture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76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1200" dirty="0"/>
              <a:t>Pensamento sistêmico presente na obra de arquitetos brasileiros. Produziram</a:t>
            </a:r>
            <a:r>
              <a:rPr lang="pt-BR" altLang="pt-BR" sz="1200" baseline="0" dirty="0"/>
              <a:t> uma arquitetura absolutamente brasileira. Inovação em processos, programas e produtos. Potencialização possível pelo digital.</a:t>
            </a:r>
          </a:p>
          <a:p>
            <a:endParaRPr lang="pt-BR" altLang="pt-BR" sz="1200" baseline="0" dirty="0"/>
          </a:p>
          <a:p>
            <a:r>
              <a:rPr lang="pt-BR" altLang="pt-BR" sz="1200" dirty="0"/>
              <a:t>Modelo único, a comunicação na era digital, uma outra cultura de fazer arquitetura, automação de processos de decisões através de simulações de subsistemas. Colaboração entre competências desde o inicio do projeto.</a:t>
            </a:r>
          </a:p>
          <a:p>
            <a:r>
              <a:rPr lang="pt-BR" dirty="0"/>
              <a:t>Origem Platão, Sistemas de Objetos</a:t>
            </a:r>
          </a:p>
          <a:p>
            <a:r>
              <a:rPr lang="pt-BR" dirty="0"/>
              <a:t>Anos 1960 : </a:t>
            </a:r>
          </a:p>
          <a:p>
            <a:pPr lvl="2"/>
            <a:r>
              <a:rPr lang="pt-BR" dirty="0" err="1"/>
              <a:t>Burnham</a:t>
            </a:r>
            <a:r>
              <a:rPr lang="pt-BR" dirty="0"/>
              <a:t>, system </a:t>
            </a:r>
            <a:r>
              <a:rPr lang="pt-BR" dirty="0" err="1"/>
              <a:t>estetics</a:t>
            </a:r>
            <a:endParaRPr lang="pt-BR" dirty="0"/>
          </a:p>
          <a:p>
            <a:pPr lvl="2"/>
            <a:r>
              <a:rPr lang="pt-BR" dirty="0"/>
              <a:t>Jean Baudrillard, </a:t>
            </a:r>
            <a:r>
              <a:rPr lang="pt-BR" dirty="0" err="1"/>
              <a:t>le</a:t>
            </a:r>
            <a:r>
              <a:rPr lang="pt-BR" dirty="0"/>
              <a:t> </a:t>
            </a:r>
            <a:r>
              <a:rPr lang="pt-BR" dirty="0" err="1"/>
              <a:t>Système</a:t>
            </a:r>
            <a:r>
              <a:rPr lang="pt-BR" dirty="0"/>
              <a:t> </a:t>
            </a:r>
            <a:r>
              <a:rPr lang="pt-BR" dirty="0" err="1"/>
              <a:t>des</a:t>
            </a:r>
            <a:r>
              <a:rPr lang="pt-BR" dirty="0"/>
              <a:t> </a:t>
            </a:r>
            <a:r>
              <a:rPr lang="pt-BR" dirty="0" err="1"/>
              <a:t>objets</a:t>
            </a:r>
            <a:r>
              <a:rPr lang="pt-BR" dirty="0"/>
              <a:t> </a:t>
            </a:r>
          </a:p>
          <a:p>
            <a:pPr lvl="2"/>
            <a:r>
              <a:rPr lang="pt-BR" dirty="0"/>
              <a:t>Revisão da teoria de sistemas e cibernética, para 2. ordem .....</a:t>
            </a:r>
          </a:p>
          <a:p>
            <a:pPr lvl="2"/>
            <a:r>
              <a:rPr lang="pt-BR" dirty="0" err="1"/>
              <a:t>Archigram</a:t>
            </a:r>
            <a:r>
              <a:rPr lang="pt-BR" dirty="0"/>
              <a:t>, </a:t>
            </a:r>
            <a:r>
              <a:rPr lang="pt-BR" dirty="0" err="1"/>
              <a:t>Metabolistas</a:t>
            </a:r>
            <a:r>
              <a:rPr lang="pt-BR" dirty="0"/>
              <a:t>, Cedric </a:t>
            </a:r>
            <a:r>
              <a:rPr lang="pt-BR" dirty="0" err="1"/>
              <a:t>Price</a:t>
            </a:r>
            <a:r>
              <a:rPr lang="pt-BR" dirty="0"/>
              <a:t>, </a:t>
            </a:r>
            <a:r>
              <a:rPr lang="pt-BR" dirty="0" err="1"/>
              <a:t>Yona</a:t>
            </a:r>
            <a:r>
              <a:rPr lang="pt-BR" dirty="0"/>
              <a:t> Friedman, Christopher Alexander, </a:t>
            </a:r>
            <a:r>
              <a:rPr lang="pt-BR" dirty="0" err="1"/>
              <a:t>Buckminster</a:t>
            </a:r>
            <a:r>
              <a:rPr lang="pt-BR" dirty="0"/>
              <a:t> </a:t>
            </a:r>
            <a:r>
              <a:rPr lang="pt-BR" dirty="0" err="1"/>
              <a:t>Fuller</a:t>
            </a:r>
            <a:r>
              <a:rPr lang="pt-BR" dirty="0"/>
              <a:t>, Nicholas </a:t>
            </a:r>
            <a:r>
              <a:rPr lang="pt-BR" dirty="0" err="1"/>
              <a:t>Negroponte</a:t>
            </a:r>
            <a:r>
              <a:rPr lang="pt-BR" dirty="0"/>
              <a:t>, .....</a:t>
            </a:r>
          </a:p>
          <a:p>
            <a:pPr lvl="2"/>
            <a:endParaRPr lang="pt-BR" dirty="0"/>
          </a:p>
          <a:p>
            <a:pPr lvl="2"/>
            <a:r>
              <a:rPr lang="pt-BR" dirty="0"/>
              <a:t>Hoje: programas computacionais  auxiliam ao arquiteto de entender seu trabalho dentro de um sistema.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3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>
            <a:extLst>
              <a:ext uri="{FF2B5EF4-FFF2-40B4-BE49-F238E27FC236}">
                <a16:creationId xmlns:a16="http://schemas.microsoft.com/office/drawing/2014/main" id="{76473F02-A302-480C-B89F-8BDA3FA3B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>
            <a:extLst>
              <a:ext uri="{FF2B5EF4-FFF2-40B4-BE49-F238E27FC236}">
                <a16:creationId xmlns:a16="http://schemas.microsoft.com/office/drawing/2014/main" id="{6ED8EA8E-22AD-4EEC-AF6E-4D912074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8612" name="Espaço Reservado para Número de Slide 3">
            <a:extLst>
              <a:ext uri="{FF2B5EF4-FFF2-40B4-BE49-F238E27FC236}">
                <a16:creationId xmlns:a16="http://schemas.microsoft.com/office/drawing/2014/main" id="{BDE5C5B2-30B4-477D-A688-E1BDB691E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48E0B8-D5AB-45E3-98E9-458EF273CD00}" type="slidenum">
              <a:rPr lang="en-US" altLang="pt-BR" smtClean="0"/>
              <a:pPr/>
              <a:t>15</a:t>
            </a:fld>
            <a:endParaRPr lang="en-US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22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70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4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14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04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REVER TEXTO? Visualizar ou vivenciar?</a:t>
            </a:r>
          </a:p>
          <a:p>
            <a:r>
              <a:rPr lang="pt-BR"/>
              <a:t>REFERÊNCIA UN STUDIO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75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REVER TEXTO? Visualizar ou vivenciar?</a:t>
            </a:r>
          </a:p>
          <a:p>
            <a:r>
              <a:rPr lang="pt-BR"/>
              <a:t>REFERÊNCIA UN STUDIO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48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REFERÊNCIA CONSUL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93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84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Organizaçao</a:t>
            </a:r>
            <a:r>
              <a:rPr lang="pt-BR" dirty="0"/>
              <a:t> da informação e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6DFC-841C-49AF-A526-618CD29E1CB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06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20214-DFD5-436F-8FC5-B6642FAA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75912B-3D04-451F-AB2A-D4E878BD8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D93D93-8F0F-4F5F-88D7-E556673A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ABC65-5CFE-4AC3-9813-F4CDE327120A}" type="datetime1">
              <a:rPr lang="pt-BR" smtClean="0"/>
              <a:t>17/04/2019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E5EB78-AD97-486A-A340-548FF5F0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EDBB9C-BFAE-4D85-A975-A4F9CD59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49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F6A6A-352B-4D65-86FE-A0142BC7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CB40A9-26AA-48AE-B7AE-9BFDD046E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72E1D0-8A0C-42F3-AF84-EFE8D7BC7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C43C-BAB7-4B97-91FF-16AC230F97D6}" type="datetime1">
              <a:rPr lang="pt-BR" smtClean="0"/>
              <a:t>17/04/2019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F0FB8F-4CCD-429B-8752-81626C14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845793-7801-46FD-A3C0-103B4E4A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0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0EBFFD-DF98-4342-AD73-6AE9ACC75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4CC6EE-EE04-4C22-8542-E14D16F5C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B9A2A0-1BC6-4C36-ADE8-FE8CE1F3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1393-174A-4606-9189-1943298E4D86}" type="datetime1">
              <a:rPr lang="pt-BR" smtClean="0"/>
              <a:t>17/04/2019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2D4765-B5D1-487F-81E4-9DD02CEA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6D23BD-24C2-4B3D-8E67-4C888B6C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10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B9386CC-8265-49CB-BBEB-3DFB5CC921D3}" type="datetime1">
              <a:rPr lang="pt-BR" smtClean="0"/>
              <a:t>17/04/2019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cultura e mídia digital, anja pratschke, iau-usp, setembro 2018</a:t>
            </a: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331C604-7300-450D-A407-F47769A61AF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F79C8-218F-43F7-8126-D77DD62C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785D7F-2741-42DC-A142-659B1F770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53C2AC-1144-47E3-8DB4-6FD1A976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8807-0FB5-4A65-B5B3-CBF5611BBCAE}" type="datetime1">
              <a:rPr lang="pt-BR" smtClean="0"/>
              <a:t>17/04/2019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618548-20BB-44AB-9FEE-77914705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9D4C80-D1DF-4180-B29A-4CCD2CD0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82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A3F7C-0B91-4BAE-9BC4-64E73B60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727654-8BD7-41FE-9837-318AEDEFE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28BBBE-EDBC-47F3-80F1-B88F3601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EEA7C-120A-4C2E-BD29-B302B3C1DF10}" type="datetime1">
              <a:rPr lang="pt-BR" smtClean="0"/>
              <a:t>17/04/2019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D1296D-11BC-43B2-A137-E1A0E3DC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B4E8DB-3147-47DB-9350-C8D5FC85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11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FB90A-1D5B-4E6B-8127-C438ECCA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6DCFBD-C94A-4DEB-9EC0-32AFC7A9B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5BB26A-08F4-4366-8867-E99DADAD4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B12D-DD5B-4292-8533-C1CB5DB4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67D8-8BC8-459D-968C-67DAE3D2B378}" type="datetime1">
              <a:rPr lang="pt-BR" smtClean="0"/>
              <a:t>17/04/2019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8DC144-E102-4787-9B36-0830C57F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358D70-F8CB-48A5-B52E-2A3CBD2B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C5AC6-B47C-4B0F-9284-9EF43E54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18410E-0067-42C6-9F5C-22ADE1E77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1A3A9F-76E0-40C9-A5A0-2C548C600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2E5D1A-B842-4318-8A5F-0C5A2A6FA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28D426D-F913-4E44-9A51-C9856C5B5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B1BBA7-D08E-4C8B-8454-A1FEFE90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49DB-9A90-4C50-A7B7-0FA053E8D499}" type="datetime1">
              <a:rPr lang="pt-BR" smtClean="0"/>
              <a:t>17/04/2019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A2BC50-AEFC-4301-94B6-246EEC5F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1ECA00-4812-4FDE-B3E8-3ABEA927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89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552DB-83EB-4D44-924E-BF0C3267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A289114-60D1-4DCF-A7D4-201B175E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C9-29E7-4928-932E-10FFE008CE82}" type="datetime1">
              <a:rPr lang="pt-BR" smtClean="0"/>
              <a:t>17/04/2019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C95F367-0E73-4970-BF5C-21793C38E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1CEE5B-FBF8-4542-86C7-C7C11EA1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40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AF0D007-64D8-47A6-8DA3-4716CD7A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DE2-A028-4C9D-A371-19DBB06667D6}" type="datetime1">
              <a:rPr lang="pt-BR" smtClean="0"/>
              <a:t>17/04/2019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0E8F90-1220-4FF3-992B-E3DB4599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A517ED-B95E-4050-B934-A4A04507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64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2C2A4-2383-4736-B5BE-B5196645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043239-670D-4C53-B525-5664D8FC7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F38DFA-4692-43E9-A243-99BCBD25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F64FDAD-326C-4C50-A02A-85B35415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42BB-46A3-44AD-AF3D-CE7B1486E700}" type="datetime1">
              <a:rPr lang="pt-BR" smtClean="0"/>
              <a:t>17/04/2019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E01D06-9603-4F4E-9386-4B057465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A10BB5-A4A4-46B2-A804-0F5348CC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71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82B28-3B11-4063-950A-74252C22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EB6BF7-2228-4B8F-9F7E-6CC0947C8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2E986F-DE23-4504-B8BE-6B8A67A82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E597E1-B909-4A9B-8505-ABD4F2D6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7167-F82D-424D-B8B1-2A5DB533779F}" type="datetime1">
              <a:rPr lang="pt-BR" smtClean="0"/>
              <a:t>17/04/2019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B879E5-CDC9-4C87-A4A1-658F6C95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A37CD8-607A-4670-9889-92E17BDA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21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2092C9C-7BDA-4D46-A174-8306F909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D8246D-139C-427C-88D7-B31E6DCB8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1B0CB9-087B-400B-866E-C3151D18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9D85-44CA-4EB5-AC57-94DCA44F7593}" type="datetime1">
              <a:rPr lang="pt-BR" smtClean="0"/>
              <a:t>17/04/2019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B3D3D1-AD4F-4660-A200-82D7311F1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cultura e mídia digital, anja pratschke, iau-usp, setembro 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125667-EF6B-4BFA-9834-4D3464FCB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F72A9-E282-4034-8622-9B2C1A3D18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9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it.ly/2oPFx40" TargetMode="Externa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nstudio.com/current?qcat=new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qu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mbrellium.co.uk/" TargetMode="External"/><Relationship Id="rId5" Type="http://schemas.openxmlformats.org/officeDocument/2006/relationships/hyperlink" Target="http://www.haque.co.uk/burble.php" TargetMode="Externa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utorequena.com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3PoGmCuG_kc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ntainer.zkm.de/presse/YOUserII/LiquidViews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681"/>
          <a:stretch/>
        </p:blipFill>
        <p:spPr bwMode="auto">
          <a:xfrm>
            <a:off x="0" y="1"/>
            <a:ext cx="12206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07431" y="3259724"/>
            <a:ext cx="1179195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cap="all" spc="16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Cultura e mídia digital </a:t>
            </a:r>
            <a:r>
              <a:rPr lang="pt-BR" sz="1600" cap="all" spc="16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 objeto ao sistema </a:t>
            </a:r>
            <a:r>
              <a:rPr lang="pt-BR" sz="1600" cap="all" spc="16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ProfA. DrA. Anja Pratschke</a:t>
            </a:r>
          </a:p>
        </p:txBody>
      </p:sp>
    </p:spTree>
    <p:extLst>
      <p:ext uri="{BB962C8B-B14F-4D97-AF65-F5344CB8AC3E}">
        <p14:creationId xmlns:p14="http://schemas.microsoft.com/office/powerpoint/2010/main" val="8910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8CD0969-E9AC-4227-A17E-D770D4F59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rcRect l="3980" t="37143" r="38813" b="12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latin typeface="Arial" charset="0"/>
                <a:ea typeface="Arial" charset="0"/>
                <a:cs typeface="Arial" charset="0"/>
              </a:rPr>
              <a:t>Desenvolvimento e fabricação digital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022350" lvl="2"/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UNStudio</a:t>
            </a: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, Singapore University of Technology and Design</a:t>
            </a: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, Singapura, 2010-2015]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" y="2554050"/>
            <a:ext cx="4816929" cy="17543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Parametrização, simulação, automação, otimização, adaptação</a:t>
            </a:r>
            <a:endParaRPr lang="pt-BR" dirty="0"/>
          </a:p>
          <a:p>
            <a:pPr lvl="2" algn="thaiDist"/>
            <a:endParaRPr lang="pt-BR" dirty="0">
              <a:latin typeface="Arial" charset="0"/>
              <a:ea typeface="Arial" charset="0"/>
              <a:cs typeface="Arial" charset="0"/>
            </a:endParaRPr>
          </a:p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Produtos </a:t>
            </a:r>
          </a:p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Programas arquitetônicos e urbanos </a:t>
            </a:r>
          </a:p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7102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8CD0969-E9AC-4227-A17E-D770D4F59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rcRect l="3980" t="37143" r="38813" b="12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022350" lvl="2"/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UNStudio</a:t>
            </a: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, Singapore University of Technology and Design, Singapura, 2010-2015]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C450DA5-0443-4DA3-AA99-78A09DE00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1000"/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t="15034" r="40433" b="34450"/>
          <a:stretch/>
        </p:blipFill>
        <p:spPr>
          <a:xfrm>
            <a:off x="4972043" y="1986162"/>
            <a:ext cx="7219958" cy="34441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5" name="CaixaDeTexto 14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latin typeface="Arial" charset="0"/>
                <a:ea typeface="Arial" charset="0"/>
                <a:cs typeface="Arial" charset="0"/>
              </a:rPr>
              <a:t>Desenvolvimento e fabricação digital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-1" y="2554050"/>
            <a:ext cx="4816929" cy="17543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Parametrização, simulação, automação, otimização, adaptação</a:t>
            </a:r>
            <a:endParaRPr lang="pt-BR" dirty="0"/>
          </a:p>
          <a:p>
            <a:pPr lvl="2" algn="thaiDist"/>
            <a:endParaRPr lang="pt-BR" dirty="0">
              <a:latin typeface="Arial" charset="0"/>
              <a:ea typeface="Arial" charset="0"/>
              <a:cs typeface="Arial" charset="0"/>
            </a:endParaRPr>
          </a:p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Produtos </a:t>
            </a:r>
          </a:p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Programas arquitetônicos e urbanos </a:t>
            </a:r>
          </a:p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219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3" descr="BIM-@BIMnCAD4_ campus de intervenção.jpg">
            <a:extLst>
              <a:ext uri="{FF2B5EF4-FFF2-40B4-BE49-F238E27FC236}">
                <a16:creationId xmlns:a16="http://schemas.microsoft.com/office/drawing/2014/main" id="{D7CE14A3-2F35-4FE0-927D-910EBC82D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colorTemperature colorTemp="11500"/>
                    </a14:imgEffect>
                    <a14:imgEffect>
                      <a14:saturation sat="161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" t="34480" r="18928" b="1963"/>
          <a:stretch/>
        </p:blipFill>
        <p:spPr bwMode="auto">
          <a:xfrm>
            <a:off x="5292757" y="330915"/>
            <a:ext cx="6899243" cy="65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8970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</a:t>
            </a:r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comunicação entre partes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1979333"/>
            <a:ext cx="6146375" cy="3416320"/>
            <a:chOff x="0" y="2004981"/>
            <a:chExt cx="6146375" cy="3416320"/>
          </a:xfrm>
        </p:grpSpPr>
        <p:sp>
          <p:nvSpPr>
            <p:cNvPr id="2" name="Retângulo 1"/>
            <p:cNvSpPr/>
            <p:nvPr/>
          </p:nvSpPr>
          <p:spPr>
            <a:xfrm>
              <a:off x="2832531" y="2004981"/>
              <a:ext cx="3313844" cy="3365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75" lvl="2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Estética dos Sistemas</a:t>
              </a:r>
              <a:endParaRPr lang="pt-BR" dirty="0">
                <a:latin typeface="Arial" charset="0"/>
                <a:ea typeface="Arial" charset="0"/>
                <a:cs typeface="Arial" charset="0"/>
              </a:endParaRPr>
            </a:p>
            <a:p>
              <a:pPr marL="15875" lvl="2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.....</a:t>
              </a:r>
            </a:p>
            <a:p>
              <a:pPr marL="15875" lvl="2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A Máquina Ideal</a:t>
              </a:r>
            </a:p>
            <a:p>
              <a:pPr marL="15875" lvl="2">
                <a:lnSpc>
                  <a:spcPct val="150000"/>
                </a:lnSpc>
              </a:pPr>
              <a:r>
                <a:rPr lang="pt-BR" b="1" dirty="0" err="1">
                  <a:latin typeface="Arial" charset="0"/>
                  <a:ea typeface="Arial" charset="0"/>
                  <a:cs typeface="Arial" charset="0"/>
                </a:rPr>
                <a:t>Modelo de Sistema Viável</a:t>
              </a:r>
            </a:p>
            <a:p>
              <a:pPr marL="15875" lvl="2">
                <a:lnSpc>
                  <a:spcPct val="150000"/>
                </a:lnSpc>
              </a:pPr>
              <a:r>
                <a:rPr lang="pt-BR" b="1" dirty="0" err="1">
                  <a:latin typeface="Arial" charset="0"/>
                  <a:ea typeface="Arial" charset="0"/>
                  <a:cs typeface="Arial" charset="0"/>
                </a:rPr>
                <a:t>Teoria da Conversação</a:t>
              </a:r>
            </a:p>
            <a:p>
              <a:pPr marL="15875" lvl="2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Ecologia Sistêmica</a:t>
              </a:r>
            </a:p>
            <a:p>
              <a:pPr marL="15875" lvl="2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.....</a:t>
              </a:r>
            </a:p>
            <a:p>
              <a:pPr marL="15875" lvl="2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Estética Relacional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0" y="2004981"/>
              <a:ext cx="283253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8425" lvl="2" algn="r">
                <a:lnSpc>
                  <a:spcPct val="150000"/>
                </a:lnSpc>
              </a:pPr>
              <a:r>
                <a:rPr lang="pt-BR" dirty="0">
                  <a:latin typeface="Arial" charset="0"/>
                  <a:ea typeface="Arial" charset="0"/>
                  <a:cs typeface="Arial" charset="0"/>
                </a:rPr>
                <a:t>Jack </a:t>
              </a:r>
              <a:r>
                <a:rPr lang="pt-BR" dirty="0" err="1">
                  <a:latin typeface="Arial" charset="0"/>
                  <a:ea typeface="Arial" charset="0"/>
                  <a:cs typeface="Arial" charset="0"/>
                </a:rPr>
                <a:t>Burnham</a:t>
              </a:r>
              <a:endParaRPr lang="pt-BR" dirty="0">
                <a:latin typeface="Arial" charset="0"/>
                <a:ea typeface="Arial" charset="0"/>
                <a:cs typeface="Arial" charset="0"/>
              </a:endParaRPr>
            </a:p>
            <a:p>
              <a:pPr marL="98425" lvl="2" algn="r">
                <a:lnSpc>
                  <a:spcPct val="150000"/>
                </a:lnSpc>
              </a:pPr>
              <a:r>
                <a:rPr lang="pt-BR" dirty="0">
                  <a:latin typeface="Arial" charset="0"/>
                  <a:ea typeface="Arial" charset="0"/>
                  <a:cs typeface="Arial" charset="0"/>
                </a:rPr>
                <a:t>....</a:t>
              </a:r>
            </a:p>
            <a:p>
              <a:pPr marL="98425" lvl="2" algn="r">
                <a:lnSpc>
                  <a:spcPct val="150000"/>
                </a:lnSpc>
              </a:pPr>
              <a:r>
                <a:rPr lang="pt-BR" dirty="0">
                  <a:latin typeface="Arial" charset="0"/>
                  <a:ea typeface="Arial" charset="0"/>
                  <a:cs typeface="Arial" charset="0"/>
                </a:rPr>
                <a:t>Ross </a:t>
              </a:r>
              <a:r>
                <a:rPr lang="pt-BR" dirty="0" err="1">
                  <a:latin typeface="Arial" charset="0"/>
                  <a:ea typeface="Arial" charset="0"/>
                  <a:cs typeface="Arial" charset="0"/>
                </a:rPr>
                <a:t>Ashby</a:t>
              </a:r>
              <a:endParaRPr lang="pt-BR" dirty="0">
                <a:latin typeface="Arial" charset="0"/>
                <a:ea typeface="Arial" charset="0"/>
                <a:cs typeface="Arial" charset="0"/>
              </a:endParaRPr>
            </a:p>
            <a:p>
              <a:pPr marL="98425" lvl="2" algn="r">
                <a:lnSpc>
                  <a:spcPct val="150000"/>
                </a:lnSpc>
              </a:pPr>
              <a:r>
                <a:rPr lang="pt-BR" dirty="0" err="1">
                  <a:latin typeface="Arial" charset="0"/>
                  <a:ea typeface="Arial" charset="0"/>
                  <a:cs typeface="Arial" charset="0"/>
                </a:rPr>
                <a:t>Stafford Beer</a:t>
              </a:r>
              <a:endParaRPr lang="pt-BR" dirty="0">
                <a:latin typeface="Arial" charset="0"/>
                <a:ea typeface="Arial" charset="0"/>
                <a:cs typeface="Arial" charset="0"/>
              </a:endParaRPr>
            </a:p>
            <a:p>
              <a:pPr marL="98425" lvl="2" algn="r">
                <a:lnSpc>
                  <a:spcPct val="150000"/>
                </a:lnSpc>
              </a:pPr>
              <a:r>
                <a:rPr lang="pt-BR" dirty="0" err="1">
                  <a:latin typeface="Arial" charset="0"/>
                  <a:ea typeface="Arial" charset="0"/>
                  <a:cs typeface="Arial" charset="0"/>
                </a:rPr>
                <a:t>Gordon Pask</a:t>
              </a:r>
              <a:endParaRPr lang="pt-BR" b="1" dirty="0" err="1">
                <a:latin typeface="Arial" charset="0"/>
                <a:ea typeface="Arial" charset="0"/>
                <a:cs typeface="Arial" charset="0"/>
              </a:endParaRPr>
            </a:p>
            <a:p>
              <a:pPr marL="98425" lvl="2" algn="r">
                <a:lnSpc>
                  <a:spcPct val="150000"/>
                </a:lnSpc>
              </a:pPr>
              <a:r>
                <a:rPr lang="pt-BR" dirty="0">
                  <a:latin typeface="Arial" charset="0"/>
                  <a:ea typeface="Arial" charset="0"/>
                  <a:cs typeface="Arial" charset="0"/>
                </a:rPr>
                <a:t>Gregory </a:t>
              </a:r>
              <a:r>
                <a:rPr lang="pt-BR" dirty="0" err="1">
                  <a:latin typeface="Arial" charset="0"/>
                  <a:ea typeface="Arial" charset="0"/>
                  <a:cs typeface="Arial" charset="0"/>
                </a:rPr>
                <a:t>Bateson</a:t>
              </a:r>
              <a:endParaRPr lang="pt-BR" dirty="0">
                <a:latin typeface="Arial" charset="0"/>
                <a:ea typeface="Arial" charset="0"/>
                <a:cs typeface="Arial" charset="0"/>
              </a:endParaRPr>
            </a:p>
            <a:p>
              <a:pPr marL="98425" lvl="2" algn="r">
                <a:lnSpc>
                  <a:spcPct val="150000"/>
                </a:lnSpc>
              </a:pPr>
              <a:r>
                <a:rPr lang="pt-BR" b="1" dirty="0">
                  <a:latin typeface="Arial" charset="0"/>
                  <a:ea typeface="Arial" charset="0"/>
                  <a:cs typeface="Arial" charset="0"/>
                </a:rPr>
                <a:t>.....</a:t>
              </a:r>
            </a:p>
            <a:p>
              <a:pPr marL="98425" lvl="2" algn="r">
                <a:lnSpc>
                  <a:spcPct val="150000"/>
                </a:lnSpc>
              </a:pPr>
              <a:r>
                <a:rPr lang="pt-BR" dirty="0">
                  <a:latin typeface="Arial" charset="0"/>
                  <a:ea typeface="Arial" charset="0"/>
                  <a:cs typeface="Arial" charset="0"/>
                </a:rPr>
                <a:t>Nicolas Bourriaud</a:t>
              </a:r>
              <a:endParaRPr lang="pt-BR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989263" lvl="7"/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pt-B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Bilal Succar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2008]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cap="all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16329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rqguia.com/wp-content/uploads/2015/02/18312PR100508_002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" t="10393" r="38" b="5176"/>
          <a:stretch/>
        </p:blipFill>
        <p:spPr bwMode="auto">
          <a:xfrm>
            <a:off x="4590" y="0"/>
            <a:ext cx="12187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cap="all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CONSIDERAÇÕES FINAIS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Inovação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022350" lvl="2"/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João Filgueiras de Lima Lelé</a:t>
            </a: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, Hospital Rede Sarah, Brasilia, 2010-2015]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3374755"/>
            <a:ext cx="497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thaiDi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Produtos </a:t>
            </a:r>
          </a:p>
          <a:p>
            <a:pPr lvl="2" algn="thaiDi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Programas arquitetônicos e urbanos </a:t>
            </a:r>
          </a:p>
          <a:p>
            <a:pPr lvl="2" algn="thaiDist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4744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>
            <a:extLst>
              <a:ext uri="{FF2B5EF4-FFF2-40B4-BE49-F238E27FC236}">
                <a16:creationId xmlns:a16="http://schemas.microsoft.com/office/drawing/2014/main" id="{6D00117F-91D5-42E0-BEDC-206BF2353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sz="3600" dirty="0">
                <a:solidFill>
                  <a:schemeClr val="bg1"/>
                </a:solidFill>
              </a:rPr>
              <a:t>Museu Mercedes Benz, Stuttgart</a:t>
            </a:r>
          </a:p>
        </p:txBody>
      </p:sp>
      <p:sp>
        <p:nvSpPr>
          <p:cNvPr id="66563" name="Espaço Reservado para Texto 2">
            <a:extLst>
              <a:ext uri="{FF2B5EF4-FFF2-40B4-BE49-F238E27FC236}">
                <a16:creationId xmlns:a16="http://schemas.microsoft.com/office/drawing/2014/main" id="{058BE9F3-866C-4212-97BA-5E06609A8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/>
            <a:r>
              <a:rPr lang="pt-BR" altLang="pt-BR" dirty="0">
                <a:solidFill>
                  <a:schemeClr val="bg1"/>
                </a:solidFill>
              </a:rPr>
              <a:t>Design</a:t>
            </a:r>
            <a:r>
              <a:rPr lang="pt-BR" altLang="pt-BR" dirty="0"/>
              <a:t> </a:t>
            </a:r>
            <a:r>
              <a:rPr lang="pt-BR" altLang="pt-BR" dirty="0">
                <a:solidFill>
                  <a:schemeClr val="bg1"/>
                </a:solidFill>
              </a:rPr>
              <a:t>paramétrico</a:t>
            </a:r>
          </a:p>
        </p:txBody>
      </p:sp>
      <p:pic>
        <p:nvPicPr>
          <p:cNvPr id="66564" name="Espaço Reservado para Conteúdo 6" descr="2.jpg">
            <a:extLst>
              <a:ext uri="{FF2B5EF4-FFF2-40B4-BE49-F238E27FC236}">
                <a16:creationId xmlns:a16="http://schemas.microsoft.com/office/drawing/2014/main" id="{B433C1AC-970E-461D-87AA-38DDF16B12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492375"/>
            <a:ext cx="4497388" cy="3371850"/>
          </a:xfrm>
        </p:spPr>
      </p:pic>
      <p:sp>
        <p:nvSpPr>
          <p:cNvPr id="66565" name="Espaço Reservado para Texto 4">
            <a:extLst>
              <a:ext uri="{FF2B5EF4-FFF2-40B4-BE49-F238E27FC236}">
                <a16:creationId xmlns:a16="http://schemas.microsoft.com/office/drawing/2014/main" id="{8D61A45F-2D0A-4202-8D7E-46C34F1CB7E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Un-Studio</a:t>
            </a:r>
          </a:p>
        </p:txBody>
      </p:sp>
      <p:pic>
        <p:nvPicPr>
          <p:cNvPr id="66566" name="Espaço Reservado para Conteúdo 7" descr="3.jpg">
            <a:extLst>
              <a:ext uri="{FF2B5EF4-FFF2-40B4-BE49-F238E27FC236}">
                <a16:creationId xmlns:a16="http://schemas.microsoft.com/office/drawing/2014/main" id="{EC6BE1AC-D8C9-49DF-904F-966B799C0BB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114" y="2492375"/>
            <a:ext cx="4511675" cy="3384550"/>
          </a:xfrm>
        </p:spPr>
      </p:pic>
      <p:sp>
        <p:nvSpPr>
          <p:cNvPr id="66567" name="CaixaDeTexto 1">
            <a:extLst>
              <a:ext uri="{FF2B5EF4-FFF2-40B4-BE49-F238E27FC236}">
                <a16:creationId xmlns:a16="http://schemas.microsoft.com/office/drawing/2014/main" id="{62844FBD-9431-4AFE-9F84-293F7D118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426" y="6010275"/>
            <a:ext cx="7891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/>
              <a:t>Museu Mercedes Benz, Stuttgart, Arquitetos </a:t>
            </a:r>
            <a:r>
              <a:rPr lang="pt-BR" altLang="pt-BR" sz="1800" dirty="0" err="1">
                <a:hlinkClick r:id="rId4"/>
              </a:rPr>
              <a:t>Un</a:t>
            </a:r>
            <a:r>
              <a:rPr lang="pt-BR" altLang="pt-BR" sz="1800" dirty="0">
                <a:hlinkClick r:id="rId4"/>
              </a:rPr>
              <a:t> Studio</a:t>
            </a:r>
            <a:r>
              <a:rPr lang="pt-BR" altLang="pt-BR" sz="1800" dirty="0"/>
              <a:t>, projeto paramétrico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2" descr="Uma imagem contendo céu, ao ar livre&#10;&#10;Descrição gerada com alta confiança">
            <a:hlinkClick r:id="rId3"/>
            <a:extLst>
              <a:ext uri="{FF2B5EF4-FFF2-40B4-BE49-F238E27FC236}">
                <a16:creationId xmlns:a16="http://schemas.microsoft.com/office/drawing/2014/main" id="{B04CB443-835A-4EAE-B593-72BDF33C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404814"/>
            <a:ext cx="9144001" cy="6086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CaixaDeTexto 3">
            <a:extLst>
              <a:ext uri="{FF2B5EF4-FFF2-40B4-BE49-F238E27FC236}">
                <a16:creationId xmlns:a16="http://schemas.microsoft.com/office/drawing/2014/main" id="{784BB74F-C688-45C2-B28E-E2D017047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022" y="6477687"/>
            <a:ext cx="6855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usman</a:t>
            </a:r>
            <a:r>
              <a:rPr lang="pt-BR" altLang="pt-B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haque</a:t>
            </a:r>
            <a:r>
              <a:rPr lang="pt-BR" altLang="pt-B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altLang="pt-B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http://www.haque.co.uk/burble.php</a:t>
            </a:r>
            <a:r>
              <a:rPr lang="pt-BR" altLang="pt-BR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 /  </a:t>
            </a:r>
            <a:r>
              <a:rPr lang="pt-BR" sz="1600" dirty="0">
                <a:hlinkClick r:id="rId6"/>
              </a:rPr>
              <a:t>http://umbrellium.co.uk/</a:t>
            </a:r>
            <a:endParaRPr lang="pt-BR" alt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m 2" descr="Uma imagem contendo céu, ao ar livre, mesa&#10;&#10;Descrição gerada com alta confiança">
            <a:extLst>
              <a:ext uri="{FF2B5EF4-FFF2-40B4-BE49-F238E27FC236}">
                <a16:creationId xmlns:a16="http://schemas.microsoft.com/office/drawing/2014/main" id="{9350A972-1870-40EB-914F-5EFF109B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650"/>
            <a:ext cx="9144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Imagem 3" descr="Uma imagem contendo céu, ao ar livre, mesa&#10;&#10;Descrição gerada com alta confiança">
            <a:hlinkClick r:id="rId3"/>
            <a:extLst>
              <a:ext uri="{FF2B5EF4-FFF2-40B4-BE49-F238E27FC236}">
                <a16:creationId xmlns:a16="http://schemas.microsoft.com/office/drawing/2014/main" id="{21ABA22C-25E7-46AA-A9FA-77D38436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" y="0"/>
            <a:ext cx="11388726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CaixaDeTexto 4">
            <a:extLst>
              <a:ext uri="{FF2B5EF4-FFF2-40B4-BE49-F238E27FC236}">
                <a16:creationId xmlns:a16="http://schemas.microsoft.com/office/drawing/2014/main" id="{BA3CFEDD-A39F-4B61-9324-7B3386F85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0" y="3244850"/>
            <a:ext cx="422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guto requena:https://gutorequena.com/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altLang="pt-BR" sz="32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Referências</a:t>
            </a:r>
            <a:endParaRPr lang="pt-BR" sz="320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1920299"/>
            <a:ext cx="1106805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Aft>
                <a:spcPts val="600"/>
              </a:spcAft>
            </a:pPr>
            <a:r>
              <a:rPr lang="fr-F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BAUDRILLARD, J. </a:t>
            </a:r>
            <a:r>
              <a:rPr lang="fr-FR" sz="1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système des objets</a:t>
            </a:r>
            <a:r>
              <a:rPr lang="fr-F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Paris: Gallimard, 1968.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600"/>
              </a:spcAf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BURNHAM, J. Systems Esthetics. </a:t>
            </a:r>
            <a:r>
              <a:rPr lang="en-US" sz="1200" b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Artforum VIII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set. 1968, p. 31-35.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CASTELLS, M. Creativity, Innovation and Digital Culture: 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Map </a:t>
            </a:r>
            <a:r>
              <a:rPr lang="pt-BR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Interactions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pt-BR" altLang="pt-BR" sz="1200" b="1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Investigación</a:t>
            </a:r>
            <a:r>
              <a:rPr lang="pt-BR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Dossie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Teles, 2009. </a:t>
            </a:r>
            <a:r>
              <a:rPr lang="pt-BR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Disponivel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em: https://bit.ly/2NlBzxM. Acesso em: 05 set. 2018.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GIL, G. Aula Magna na Universidade de São Paulo: Hacker em espírito e vontade. </a:t>
            </a:r>
            <a:r>
              <a:rPr lang="pt-BR" altLang="pt-BR" sz="1200" b="1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Ministerio</a:t>
            </a:r>
            <a:r>
              <a:rPr lang="pt-BR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da Cultura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, 2004. </a:t>
            </a:r>
            <a:r>
              <a:rPr lang="pt-BR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Disponivel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em: https://bit.ly/2MUBkdK. </a:t>
            </a:r>
            <a:r>
              <a:rPr lang="en-US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Acesso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em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 05 set. 2018.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LEVY, P., FERNANDES JR., F. </a:t>
            </a:r>
            <a:r>
              <a:rPr lang="pt-BR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 formas do saber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 Arte e Pensamento. Vídeo. São Paulo: Franmi, 2000.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LEVY, P., FERNANDES JR., F. </a:t>
            </a:r>
            <a:r>
              <a:rPr lang="pt-BR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 formas do saber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 Educação. Vídeo. São Paulo: Franmi, 2000.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LEVY, P., FERNANDES JR., F. </a:t>
            </a:r>
            <a:r>
              <a:rPr lang="pt-BR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 formas do saber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 Tecnologia. Vídeo. São Paulo: Franmi, 2000.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LEVY, P., FERNANDES JR., F. </a:t>
            </a:r>
            <a:r>
              <a:rPr lang="pt-BR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As formas do saber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 Trabalho. Vídeo. São Paulo: Franmi, 2000.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LUHMANN, N. </a:t>
            </a:r>
            <a:r>
              <a:rPr lang="en-US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Theories of distinction: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Redescribing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the descriptions of modernity. Stanford: Stanford University Press, 2002.</a:t>
            </a: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SHINER, L. </a:t>
            </a:r>
            <a:r>
              <a:rPr lang="en-US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Invention of Art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: A cultural History. Chicago: The University of Chicago Press, 2001.</a:t>
            </a:r>
            <a:endParaRPr lang="pt-BR" altLang="pt-BR" sz="12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SUCCAR, B. Building Information Modelling framework: A research and delivery foundation for. </a:t>
            </a:r>
            <a:r>
              <a:rPr lang="en-US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Automation in Construction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, Newcastle, Australia, 10 out. 2009. 357–375.</a:t>
            </a:r>
            <a:endParaRPr lang="pt-BR" altLang="pt-BR" sz="12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168400" lvl="1" indent="-25400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UNSTUDIO. </a:t>
            </a:r>
            <a:r>
              <a:rPr lang="fr-FR" sz="12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Optimização</a:t>
            </a:r>
            <a:r>
              <a:rPr lang="fr-F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</a:t>
            </a:r>
            <a:r>
              <a:rPr lang="fr-FR" sz="12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</a:t>
            </a:r>
            <a:r>
              <a:rPr lang="fr-F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pt-BR" sz="12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</a:t>
            </a: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</a:t>
            </a:r>
            <a:r>
              <a:rPr lang="pt-BR" sz="12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Design, </a:t>
            </a:r>
            <a:r>
              <a:rPr lang="en-US" altLang="pt-BR" sz="12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Un Studio</a:t>
            </a:r>
            <a:r>
              <a:rPr lang="en-US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pt-BR" altLang="pt-BR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Disponivel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em: </a:t>
            </a: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https://bit.ly/2oPFx40 </a:t>
            </a:r>
            <a:r>
              <a:rPr lang="pt-BR" altLang="pt-BR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Acesso em: 05 set. 2018.</a:t>
            </a:r>
          </a:p>
        </p:txBody>
      </p:sp>
    </p:spTree>
    <p:extLst>
      <p:ext uri="{BB962C8B-B14F-4D97-AF65-F5344CB8AC3E}">
        <p14:creationId xmlns:p14="http://schemas.microsoft.com/office/powerpoint/2010/main" val="39787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ntainer.zkm.de/presse/YOUserII/LiquidViews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681"/>
          <a:stretch/>
        </p:blipFill>
        <p:spPr bwMode="auto">
          <a:xfrm>
            <a:off x="0" y="1"/>
            <a:ext cx="12206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07431" y="3259724"/>
            <a:ext cx="1179195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cap="all" spc="16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Cultura e mídia digital </a:t>
            </a:r>
            <a:r>
              <a:rPr lang="pt-BR" sz="1600" cap="all" spc="16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 objeto ao sistema </a:t>
            </a:r>
            <a:r>
              <a:rPr lang="pt-BR" sz="1600" cap="all" spc="16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ProfA. DrA. Anja Pratschke</a:t>
            </a:r>
          </a:p>
        </p:txBody>
      </p:sp>
    </p:spTree>
    <p:extLst>
      <p:ext uri="{BB962C8B-B14F-4D97-AF65-F5344CB8AC3E}">
        <p14:creationId xmlns:p14="http://schemas.microsoft.com/office/powerpoint/2010/main" val="16916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.rtve.es/i/?w=1180&amp;i=14746204309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53"/>
                    </a14:imgEffect>
                    <a14:imgEffect>
                      <a14:saturation sat="0"/>
                    </a14:imgEffect>
                    <a14:imgEffect>
                      <a14:brightnessContrast bright="-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9180" y="0"/>
            <a:ext cx="12187410" cy="6858000"/>
          </a:xfrm>
          <a:prstGeom prst="rect">
            <a:avLst/>
          </a:prstGeom>
          <a:solidFill>
            <a:srgbClr val="E8AF0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590" y="230907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tecnologia </a:t>
            </a:r>
            <a:b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educação </a:t>
            </a:r>
            <a:b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trabalho </a:t>
            </a:r>
            <a:b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arte e pensamento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5944" y="5179548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Entrevistas de </a:t>
            </a:r>
            <a:r>
              <a:rPr lang="pt-BR" sz="1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Pierre Lévy </a:t>
            </a: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Florestan Fernandes Junior. As formas do saber. São Paulo: Franmi, Vídeo, 2000.]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01	CULTURA [NA ERA] DIGITAL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370675"/>
            <a:ext cx="12187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pt-BR" sz="3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 que se altera na cultura digital?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6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 representação à performance</a:t>
            </a:r>
            <a:endParaRPr lang="pt-BR" sz="3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0" y="2909459"/>
            <a:ext cx="12192000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644125" y="2395316"/>
            <a:ext cx="2096588" cy="3346752"/>
            <a:chOff x="644125" y="2395316"/>
            <a:chExt cx="2096588" cy="3346752"/>
          </a:xfrm>
        </p:grpSpPr>
        <p:sp>
          <p:nvSpPr>
            <p:cNvPr id="9" name="CaixaDeTexto 8"/>
            <p:cNvSpPr txBox="1"/>
            <p:nvPr/>
          </p:nvSpPr>
          <p:spPr>
            <a:xfrm>
              <a:off x="1026214" y="2395316"/>
              <a:ext cx="1332411" cy="3803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anos 1980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4125" y="3033634"/>
              <a:ext cx="2096588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Arial" charset="0"/>
                  <a:ea typeface="Arial" charset="0"/>
                  <a:cs typeface="Arial" charset="0"/>
                </a:rPr>
                <a:t>REPRESENTAÇÃO</a:t>
              </a:r>
            </a:p>
            <a:p>
              <a:pPr marL="12700" lvl="1" algn="ctr"/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Computadores </a:t>
              </a:r>
              <a:r>
                <a:rPr lang="pt-BR" sz="1400" i="1" dirty="0" err="1">
                  <a:latin typeface="Arial" charset="0"/>
                  <a:ea typeface="Arial" charset="0"/>
                  <a:cs typeface="Arial" charset="0"/>
                </a:rPr>
                <a:t>standalone</a:t>
              </a:r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, aproximações entre arquitetura e computação, demandas para desenvolvimento de </a:t>
              </a:r>
              <a:r>
                <a:rPr lang="pt-BR" sz="1400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</a:p>
            <a:p>
              <a:pPr marL="12700" lvl="1" algn="ctr"/>
              <a:endParaRPr lang="pt-BR" sz="1400" b="1" dirty="0">
                <a:latin typeface="Arial" charset="0"/>
                <a:ea typeface="Arial" charset="0"/>
                <a:cs typeface="Arial" charset="0"/>
              </a:endParaRPr>
            </a:p>
            <a:p>
              <a:pPr marL="12700" lvl="1" algn="ctr"/>
              <a:endParaRPr lang="pt-BR" sz="1400" b="1" dirty="0">
                <a:latin typeface="Arial" charset="0"/>
                <a:ea typeface="Arial" charset="0"/>
                <a:cs typeface="Arial" charset="0"/>
              </a:endParaRPr>
            </a:p>
            <a:p>
              <a:pPr marL="12700" lvl="1" algn="ctr"/>
              <a:r>
                <a:rPr lang="pt-BR" sz="1400" b="1" dirty="0">
                  <a:latin typeface="Arial" charset="0"/>
                  <a:ea typeface="Arial" charset="0"/>
                  <a:cs typeface="Arial" charset="0"/>
                </a:rPr>
                <a:t>Objeto, conceitos, desconstrução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611607" y="2395310"/>
            <a:ext cx="2096588" cy="3377535"/>
            <a:chOff x="3611607" y="2395310"/>
            <a:chExt cx="2096588" cy="3377535"/>
          </a:xfrm>
        </p:grpSpPr>
        <p:sp>
          <p:nvSpPr>
            <p:cNvPr id="10" name="CaixaDeTexto 9"/>
            <p:cNvSpPr txBox="1"/>
            <p:nvPr/>
          </p:nvSpPr>
          <p:spPr>
            <a:xfrm>
              <a:off x="3993696" y="2395310"/>
              <a:ext cx="1332411" cy="3803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anos 1990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611607" y="3033634"/>
              <a:ext cx="2096588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cap="all" dirty="0">
                  <a:latin typeface="Arial" charset="0"/>
                  <a:ea typeface="Arial" charset="0"/>
                  <a:cs typeface="Arial" charset="0"/>
                </a:rPr>
                <a:t>interatividade, conectividade</a:t>
              </a:r>
            </a:p>
            <a:p>
              <a:pPr marL="0" lvl="1" algn="ctr"/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Design de interface, visualização, organização da informação, integração</a:t>
              </a:r>
            </a:p>
            <a:p>
              <a:pPr marL="0" lvl="1" algn="ctr"/>
              <a:endParaRPr lang="pt-BR" sz="140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/>
              <a:endParaRPr lang="pt-BR" sz="140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/>
              <a:endParaRPr lang="pt-BR" sz="140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/>
              <a:endParaRPr lang="pt-BR" sz="120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/>
              <a:r>
                <a:rPr lang="pt-BR" sz="1400" b="1" dirty="0">
                  <a:latin typeface="Arial" charset="0"/>
                  <a:ea typeface="Arial" charset="0"/>
                  <a:cs typeface="Arial" charset="0"/>
                </a:rPr>
                <a:t>Objeto, ampliação de referências, glocal</a:t>
              </a:r>
              <a:endParaRPr lang="pt-BR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517094" y="2395313"/>
            <a:ext cx="2096588" cy="3592976"/>
            <a:chOff x="6517094" y="2395313"/>
            <a:chExt cx="2096588" cy="3592976"/>
          </a:xfrm>
        </p:grpSpPr>
        <p:sp>
          <p:nvSpPr>
            <p:cNvPr id="11" name="CaixaDeTexto 10"/>
            <p:cNvSpPr txBox="1"/>
            <p:nvPr/>
          </p:nvSpPr>
          <p:spPr>
            <a:xfrm>
              <a:off x="6899184" y="2395313"/>
              <a:ext cx="1332411" cy="3803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anos 2000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517094" y="3033634"/>
              <a:ext cx="2096588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cap="all" dirty="0">
                  <a:latin typeface="Arial" charset="0"/>
                  <a:ea typeface="Arial" charset="0"/>
                  <a:cs typeface="Arial" charset="0"/>
                </a:rPr>
                <a:t>Hibridização,</a:t>
              </a:r>
            </a:p>
            <a:p>
              <a:pPr algn="ctr"/>
              <a:r>
                <a:rPr lang="pt-BR" sz="1600" cap="all" dirty="0">
                  <a:latin typeface="Arial" charset="0"/>
                  <a:ea typeface="Arial" charset="0"/>
                  <a:cs typeface="Arial" charset="0"/>
                </a:rPr>
                <a:t>Virtualização</a:t>
              </a:r>
            </a:p>
            <a:p>
              <a:pPr marL="50800" lvl="1" algn="ctr"/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Desenvolvimento computacional: redes, distribuição, mobilidade, do </a:t>
              </a:r>
              <a:r>
                <a:rPr lang="pt-BR" sz="1400" i="1" dirty="0">
                  <a:latin typeface="Arial" charset="0"/>
                  <a:ea typeface="Arial" charset="0"/>
                  <a:cs typeface="Arial" charset="0"/>
                </a:rPr>
                <a:t>desktop</a:t>
              </a:r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 ao </a:t>
              </a:r>
              <a:r>
                <a:rPr lang="pt-BR" sz="1400" i="1" dirty="0">
                  <a:latin typeface="Arial" charset="0"/>
                  <a:ea typeface="Arial" charset="0"/>
                  <a:cs typeface="Arial" charset="0"/>
                </a:rPr>
                <a:t>laptop</a:t>
              </a:r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, compatibilidade entre </a:t>
              </a:r>
              <a:r>
                <a:rPr lang="pt-BR" sz="1400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, 3D</a:t>
              </a:r>
            </a:p>
            <a:p>
              <a:pPr marL="50800" lvl="1" algn="ctr"/>
              <a:endParaRPr lang="pt-BR" sz="1200" dirty="0">
                <a:latin typeface="Arial" charset="0"/>
                <a:ea typeface="Arial" charset="0"/>
                <a:cs typeface="Arial" charset="0"/>
              </a:endParaRPr>
            </a:p>
            <a:p>
              <a:pPr marL="50800" lvl="1" algn="ctr"/>
              <a:r>
                <a:rPr lang="pt-BR" sz="1400" b="1" dirty="0">
                  <a:latin typeface="Arial" charset="0"/>
                  <a:ea typeface="Arial" charset="0"/>
                  <a:cs typeface="Arial" charset="0"/>
                </a:rPr>
                <a:t>Complexidade, biologia, geometria complexa</a:t>
              </a: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03	</a:t>
            </a:r>
            <a:r>
              <a:rPr lang="pt-BR" sz="1400" cap="all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Mídia digital e arquitetura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9422581" y="2395310"/>
            <a:ext cx="2096588" cy="3377532"/>
            <a:chOff x="9422581" y="2395310"/>
            <a:chExt cx="2096588" cy="3377532"/>
          </a:xfrm>
        </p:grpSpPr>
        <p:sp>
          <p:nvSpPr>
            <p:cNvPr id="16" name="CaixaDeTexto 15"/>
            <p:cNvSpPr txBox="1"/>
            <p:nvPr/>
          </p:nvSpPr>
          <p:spPr>
            <a:xfrm>
              <a:off x="9804671" y="2395310"/>
              <a:ext cx="1332411" cy="3803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anos 2010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9422581" y="3033631"/>
              <a:ext cx="2096588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cap="all" dirty="0">
                  <a:latin typeface="Arial" charset="0"/>
                  <a:ea typeface="Arial" charset="0"/>
                  <a:cs typeface="Arial" charset="0"/>
                </a:rPr>
                <a:t>performance </a:t>
              </a:r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Simulação, </a:t>
              </a:r>
            </a:p>
            <a:p>
              <a:pPr algn="ctr"/>
              <a:r>
                <a:rPr lang="pt-BR" sz="1400" dirty="0">
                  <a:latin typeface="Arial" charset="0"/>
                  <a:ea typeface="Arial" charset="0"/>
                  <a:cs typeface="Arial" charset="0"/>
                </a:rPr>
                <a:t>automação, otimização, adaptação, inteligência artificial, GIS, BIM, design paramétrico, fabricação digital</a:t>
              </a:r>
            </a:p>
            <a:p>
              <a:pPr marL="50800" lvl="1" algn="ctr"/>
              <a:endParaRPr lang="pt-BR" sz="1400" dirty="0">
                <a:latin typeface="Arial" charset="0"/>
                <a:ea typeface="Arial" charset="0"/>
                <a:cs typeface="Arial" charset="0"/>
              </a:endParaRPr>
            </a:p>
            <a:p>
              <a:pPr marL="50800" lvl="1" algn="ctr"/>
              <a:endParaRPr lang="pt-BR" sz="1400" dirty="0">
                <a:latin typeface="Arial" charset="0"/>
                <a:ea typeface="Arial" charset="0"/>
                <a:cs typeface="Arial" charset="0"/>
              </a:endParaRPr>
            </a:p>
            <a:p>
              <a:pPr marL="50800" lvl="1" algn="ctr"/>
              <a:endParaRPr lang="pt-BR" sz="1300" dirty="0">
                <a:latin typeface="Arial" charset="0"/>
                <a:ea typeface="Arial" charset="0"/>
                <a:cs typeface="Arial" charset="0"/>
              </a:endParaRPr>
            </a:p>
            <a:p>
              <a:pPr marL="50800" lvl="1" algn="ctr"/>
              <a:r>
                <a:rPr lang="pt-BR" sz="1400" b="1" dirty="0">
                  <a:latin typeface="Arial" charset="0"/>
                  <a:ea typeface="Arial" charset="0"/>
                  <a:cs typeface="Arial" charset="0"/>
                </a:rPr>
                <a:t>Orientado ao sistema, ecologia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2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brightnessContrast bright="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" r="1699"/>
          <a:stretch/>
        </p:blipFill>
        <p:spPr>
          <a:xfrm>
            <a:off x="0" y="0"/>
            <a:ext cx="12187410" cy="685800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0000">
                <a:schemeClr val="tx1">
                  <a:alpha val="37000"/>
                </a:schemeClr>
              </a:gs>
              <a:gs pos="100000">
                <a:schemeClr val="tx1">
                  <a:alpha val="7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Hibridização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95363" lvl="2"/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[Imagens ©2018 </a:t>
            </a:r>
            <a:r>
              <a:rPr lang="pt-BR" sz="14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Google</a:t>
            </a:r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Dados do mapa ©2018 </a:t>
            </a:r>
            <a:r>
              <a:rPr lang="pt-BR" sz="14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Google</a:t>
            </a:r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877786"/>
            <a:ext cx="46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3450" lvl="4" algn="thaiDist"/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“O uso pleno da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Internet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 do </a:t>
            </a:r>
            <a:r>
              <a:rPr lang="pt-BR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software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livre 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cria fantásticas possibilidades de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democratizar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os acessos à informação e ao conhecimento, maximizar os potenciais dos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bens e serviços culturais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amplificar os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valores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que formam o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nosso repertório comum 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e, portanto, a nossa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cultura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e potencializar também a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produção cultural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criando inclusive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novas formas de arte.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  <a:p>
            <a:pPr marL="1390650" lvl="5" algn="r"/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Arial" charset="0"/>
                <a:ea typeface="Arial" charset="0"/>
                <a:cs typeface="Arial" charset="0"/>
              </a:rPr>
              <a:t>GIL, G., 2004</a:t>
            </a:r>
          </a:p>
        </p:txBody>
      </p:sp>
    </p:spTree>
    <p:extLst>
      <p:ext uri="{BB962C8B-B14F-4D97-AF65-F5344CB8AC3E}">
        <p14:creationId xmlns:p14="http://schemas.microsoft.com/office/powerpoint/2010/main" val="7218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www.unstudio.com/image/2017/3/9/20160804_145415_cropped.jpg%281000x%29%2800D1C8F0CD8EFC0AE545888D7D43C2B4%29.jpg">
            <a:extLst>
              <a:ext uri="{FF2B5EF4-FFF2-40B4-BE49-F238E27FC236}">
                <a16:creationId xmlns:a16="http://schemas.microsoft.com/office/drawing/2014/main" id="{A313CBE5-CEF8-4B1E-BFE5-CF39A24F7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" t="11078" b="10467"/>
          <a:stretch/>
        </p:blipFill>
        <p:spPr bwMode="auto">
          <a:xfrm>
            <a:off x="-2" y="-1"/>
            <a:ext cx="1218741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9000">
                <a:schemeClr val="tx1">
                  <a:alpha val="32000"/>
                </a:schemeClr>
              </a:gs>
              <a:gs pos="100000">
                <a:schemeClr val="tx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Realidade virtual e aumentada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022350" lvl="2"/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[UN Studio United Network Studio, 2018]</a:t>
            </a:r>
          </a:p>
        </p:txBody>
      </p:sp>
    </p:spTree>
    <p:extLst>
      <p:ext uri="{BB962C8B-B14F-4D97-AF65-F5344CB8AC3E}">
        <p14:creationId xmlns:p14="http://schemas.microsoft.com/office/powerpoint/2010/main" val="4508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dg.architektur.tu-darmstadt.de/media/architektur/fachgruppe_b/ika/projekte_12/2003_petersdom/09_Carlo_Maderno_1603-1629_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709" r="-38" b="22263"/>
          <a:stretch/>
        </p:blipFill>
        <p:spPr bwMode="auto">
          <a:xfrm>
            <a:off x="0" y="0"/>
            <a:ext cx="12187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8000">
                <a:schemeClr val="tx1">
                  <a:alpha val="42000"/>
                </a:schemeClr>
              </a:gs>
              <a:gs pos="100000">
                <a:schemeClr val="tx1">
                  <a:alpha val="7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Realidade virtual e aumentada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5893200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022350" lvl="2"/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[Technisch Universität Darmstadt </a:t>
            </a:r>
            <a:r>
              <a:rPr lang="pt-BR" sz="14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Prof. Dr. Manfred Koob</a:t>
            </a:r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505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869CEF2-F70D-4EE8-92EB-0F9AE6A55EC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91"/>
                    </a14:imgEffect>
                    <a14:imgEffect>
                      <a14:saturation sat="35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634" y="1475484"/>
            <a:ext cx="7863841" cy="442340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solidFill>
            <a:srgbClr val="FFFFFF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rgbClr val="FFAE51"/>
                </a:solidFill>
                <a:latin typeface="Arial" charset="0"/>
                <a:ea typeface="Arial" charset="0"/>
                <a:cs typeface="Arial" charset="0"/>
              </a:rPr>
              <a:t>Plataformas: comunicação e processos decisórios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893201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77900" lvl="2"/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Consul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 free software for citizen participation. Madrid City Council, 2018]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2840802"/>
            <a:ext cx="40816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thaiDist"/>
            <a:r>
              <a:rPr lang="pt-BR" dirty="0">
                <a:latin typeface="Arial" charset="0"/>
                <a:ea typeface="Arial" charset="0"/>
                <a:cs typeface="Arial" charset="0"/>
              </a:rPr>
              <a:t>”Como a 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 e a consciência, a comunicação é também uma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 realidade emergente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, um 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estado de coisas autogerado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.”</a:t>
            </a:r>
          </a:p>
          <a:p>
            <a:pPr lvl="2" algn="r"/>
            <a:r>
              <a:rPr lang="pt-BR" sz="1400" dirty="0" err="1">
                <a:latin typeface="Arial" charset="0"/>
                <a:ea typeface="Arial" charset="0"/>
                <a:cs typeface="Arial" charset="0"/>
              </a:rPr>
              <a:t>Niklas</a:t>
            </a:r>
            <a:r>
              <a:rPr lang="pt-BR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400" dirty="0" err="1">
                <a:latin typeface="Arial" charset="0"/>
                <a:ea typeface="Arial" charset="0"/>
                <a:cs typeface="Arial" charset="0"/>
              </a:rPr>
              <a:t>Luhmann</a:t>
            </a:r>
            <a:endParaRPr lang="pt-BR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-images-1.medium.com/max/1200/1*3uuWsWjJtjuo0U2h85NMcg.jpeg">
            <a:extLst>
              <a:ext uri="{FF2B5EF4-FFF2-40B4-BE49-F238E27FC236}">
                <a16:creationId xmlns:a16="http://schemas.microsoft.com/office/drawing/2014/main" id="{5DA36F2E-97F0-4C62-84C3-1990E4A97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9858" r="13987" b="22913"/>
          <a:stretch/>
        </p:blipFill>
        <p:spPr bwMode="auto">
          <a:xfrm>
            <a:off x="0" y="-1"/>
            <a:ext cx="121874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9000">
                <a:schemeClr val="tx1">
                  <a:alpha val="32000"/>
                </a:schemeClr>
              </a:gs>
              <a:gs pos="100000">
                <a:schemeClr val="tx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893201"/>
            <a:ext cx="1219200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89013" lvl="2"/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[Urban Simulation Platform Space. HafenCity Universität, </a:t>
            </a:r>
            <a:r>
              <a:rPr lang="pt-BR" sz="14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City Science Lab </a:t>
            </a:r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+ MIT </a:t>
            </a:r>
            <a:r>
              <a:rPr lang="pt-BR" sz="14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CityScope</a:t>
            </a:r>
            <a:r>
              <a:rPr lang="pt-BR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2015]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Plataformas: metadados e processos decisórios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2979302"/>
            <a:ext cx="4629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thaiDist"/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“Constituição gradual da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mente coletiva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pelo </a:t>
            </a:r>
            <a:r>
              <a:rPr lang="pt-B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trabalho em rede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mediante um conjunto de cérebros [...].”</a:t>
            </a:r>
          </a:p>
          <a:p>
            <a:pPr lvl="2" algn="r"/>
            <a:r>
              <a:rPr lang="pt-BR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Manuel </a:t>
            </a:r>
            <a:r>
              <a:rPr lang="pt-BR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Castells</a:t>
            </a:r>
            <a:endParaRPr lang="pt-BR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9A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0"/>
            <a:ext cx="1218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05	</a:t>
            </a:r>
            <a:r>
              <a:rPr lang="pt-BR" sz="1400" cap="all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BAUKUNST, OU ARTE+CONSTRUÇÃO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896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Plataformas e performance: colaboração e processos de projeto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2743847"/>
            <a:ext cx="4629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Aft>
                <a:spcPts val="1800"/>
              </a:spcAft>
            </a:pPr>
            <a:r>
              <a:rPr lang="pt-BR" dirty="0" err="1">
                <a:latin typeface="Arial" charset="0"/>
                <a:ea typeface="Arial" charset="0"/>
                <a:cs typeface="Arial" charset="0"/>
              </a:rPr>
              <a:t>Niklas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dirty="0" err="1">
                <a:latin typeface="Arial" charset="0"/>
                <a:ea typeface="Arial" charset="0"/>
                <a:cs typeface="Arial" charset="0"/>
              </a:rPr>
              <a:t>Luhmann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dá ênfase à 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temporalidade 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e a 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natureza dinâmica 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da 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comunicação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. Esta última consiste em declarações efêmeras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eventos do sistema [que] desaparecem de momento a momento</a:t>
            </a:r>
            <a:r>
              <a:rPr lang="pt-BR" dirty="0"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pt-BR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5" name="Imagem 4" descr="Uma imagem contendo interior, mesa, texto&#10;&#10;Descrição gerada com alta confiança">
            <a:extLst>
              <a:ext uri="{FF2B5EF4-FFF2-40B4-BE49-F238E27FC236}">
                <a16:creationId xmlns:a16="http://schemas.microsoft.com/office/drawing/2014/main" id="{6E1B4C50-81FD-49D2-BEC0-2BEE6BBC9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" t="2027" b="1"/>
          <a:stretch/>
        </p:blipFill>
        <p:spPr>
          <a:xfrm>
            <a:off x="4865914" y="1688123"/>
            <a:ext cx="7321496" cy="516987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1049</Words>
  <Application>Microsoft Office PowerPoint</Application>
  <PresentationFormat>Widescreen</PresentationFormat>
  <Paragraphs>162</Paragraphs>
  <Slides>18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Museu Mercedes Benz, Stuttgart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 e mídia digital</dc:title>
  <dc:subject/>
  <dc:creator>Pratschke Anja</dc:creator>
  <cp:keywords/>
  <dc:description/>
  <cp:lastModifiedBy>Pratschke Anja</cp:lastModifiedBy>
  <cp:revision>148</cp:revision>
  <cp:lastPrinted>2018-09-09T15:05:57Z</cp:lastPrinted>
  <dcterms:created xsi:type="dcterms:W3CDTF">2018-09-06T14:42:15Z</dcterms:created>
  <dcterms:modified xsi:type="dcterms:W3CDTF">2019-04-17T18:27:11Z</dcterms:modified>
  <cp:category/>
</cp:coreProperties>
</file>