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302" r:id="rId6"/>
    <p:sldId id="285" r:id="rId7"/>
    <p:sldId id="296" r:id="rId8"/>
    <p:sldId id="297" r:id="rId9"/>
    <p:sldId id="300" r:id="rId10"/>
    <p:sldId id="286" r:id="rId11"/>
    <p:sldId id="269" r:id="rId12"/>
    <p:sldId id="268" r:id="rId13"/>
    <p:sldId id="259" r:id="rId14"/>
    <p:sldId id="289" r:id="rId15"/>
    <p:sldId id="306" r:id="rId16"/>
    <p:sldId id="307" r:id="rId17"/>
    <p:sldId id="260" r:id="rId18"/>
    <p:sldId id="261" r:id="rId19"/>
    <p:sldId id="266" r:id="rId20"/>
    <p:sldId id="267" r:id="rId21"/>
    <p:sldId id="270" r:id="rId22"/>
    <p:sldId id="271" r:id="rId23"/>
    <p:sldId id="290" r:id="rId24"/>
    <p:sldId id="291" r:id="rId25"/>
    <p:sldId id="292" r:id="rId26"/>
    <p:sldId id="293" r:id="rId27"/>
    <p:sldId id="295" r:id="rId28"/>
    <p:sldId id="294" r:id="rId29"/>
    <p:sldId id="273" r:id="rId30"/>
    <p:sldId id="272" r:id="rId31"/>
    <p:sldId id="274" r:id="rId32"/>
    <p:sldId id="283" r:id="rId33"/>
    <p:sldId id="298" r:id="rId34"/>
    <p:sldId id="303" r:id="rId35"/>
    <p:sldId id="304" r:id="rId36"/>
    <p:sldId id="305" r:id="rId37"/>
    <p:sldId id="277" r:id="rId38"/>
    <p:sldId id="301" r:id="rId39"/>
    <p:sldId id="299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Nunes" initials="DN" lastIdx="17" clrIdx="0">
    <p:extLst>
      <p:ext uri="{19B8F6BF-5375-455C-9EA6-DF929625EA0E}">
        <p15:presenceInfo xmlns:p15="http://schemas.microsoft.com/office/powerpoint/2012/main" userId="50ed76068500df3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373" autoAdjust="0"/>
  </p:normalViewPr>
  <p:slideViewPr>
    <p:cSldViewPr>
      <p:cViewPr varScale="1">
        <p:scale>
          <a:sx n="64" d="100"/>
          <a:sy n="64" d="100"/>
        </p:scale>
        <p:origin x="15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laine%20Rosangela\Documents\doutorado\projeto\curso\dados-curs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Precipitação Mensal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'dp - exemplo'!$B$1</c:f>
              <c:strCache>
                <c:ptCount val="1"/>
                <c:pt idx="0">
                  <c:v>Precipitação</c:v>
                </c:pt>
              </c:strCache>
            </c:strRef>
          </c:tx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'dp - exemplo'!$A$2:$A$61</c:f>
              <c:numCache>
                <c:formatCode>General</c:formatCode>
                <c:ptCount val="60"/>
                <c:pt idx="0">
                  <c:v>1978</c:v>
                </c:pt>
                <c:pt idx="12">
                  <c:v>1979</c:v>
                </c:pt>
                <c:pt idx="24">
                  <c:v>1980</c:v>
                </c:pt>
                <c:pt idx="36">
                  <c:v>1981</c:v>
                </c:pt>
                <c:pt idx="48">
                  <c:v>1982</c:v>
                </c:pt>
              </c:numCache>
            </c:numRef>
          </c:cat>
          <c:val>
            <c:numRef>
              <c:f>'dp - exemplo'!$B$2:$B$61</c:f>
              <c:numCache>
                <c:formatCode>0.00</c:formatCode>
                <c:ptCount val="60"/>
                <c:pt idx="0">
                  <c:v>301.17399999999975</c:v>
                </c:pt>
                <c:pt idx="1">
                  <c:v>256.12200000000001</c:v>
                </c:pt>
                <c:pt idx="2">
                  <c:v>282.38499999999999</c:v>
                </c:pt>
                <c:pt idx="3">
                  <c:v>301.8</c:v>
                </c:pt>
                <c:pt idx="4">
                  <c:v>247.88900000000001</c:v>
                </c:pt>
                <c:pt idx="5">
                  <c:v>76.481300000000005</c:v>
                </c:pt>
                <c:pt idx="6">
                  <c:v>121.646</c:v>
                </c:pt>
                <c:pt idx="7">
                  <c:v>18.162400000000002</c:v>
                </c:pt>
                <c:pt idx="8">
                  <c:v>186.4800000000001</c:v>
                </c:pt>
                <c:pt idx="9">
                  <c:v>172.68300000000002</c:v>
                </c:pt>
                <c:pt idx="10">
                  <c:v>196.251</c:v>
                </c:pt>
                <c:pt idx="11">
                  <c:v>380.10899999999975</c:v>
                </c:pt>
                <c:pt idx="12">
                  <c:v>311.15199999999999</c:v>
                </c:pt>
                <c:pt idx="13">
                  <c:v>278.55099999999999</c:v>
                </c:pt>
                <c:pt idx="14">
                  <c:v>379.07499999999999</c:v>
                </c:pt>
                <c:pt idx="15">
                  <c:v>235.15200000000004</c:v>
                </c:pt>
                <c:pt idx="16">
                  <c:v>180.14899999999997</c:v>
                </c:pt>
                <c:pt idx="17">
                  <c:v>27.6282</c:v>
                </c:pt>
                <c:pt idx="18">
                  <c:v>35.995700000000028</c:v>
                </c:pt>
                <c:pt idx="19">
                  <c:v>136.84200000000001</c:v>
                </c:pt>
                <c:pt idx="20">
                  <c:v>109.801</c:v>
                </c:pt>
                <c:pt idx="21">
                  <c:v>197.44200000000001</c:v>
                </c:pt>
                <c:pt idx="22">
                  <c:v>166.26499999999999</c:v>
                </c:pt>
                <c:pt idx="23">
                  <c:v>253.97200000000001</c:v>
                </c:pt>
                <c:pt idx="24">
                  <c:v>303.50900000000001</c:v>
                </c:pt>
                <c:pt idx="25">
                  <c:v>248.79300000000001</c:v>
                </c:pt>
                <c:pt idx="26">
                  <c:v>309.57</c:v>
                </c:pt>
                <c:pt idx="27">
                  <c:v>192.96900000000002</c:v>
                </c:pt>
                <c:pt idx="28">
                  <c:v>126.881</c:v>
                </c:pt>
                <c:pt idx="29">
                  <c:v>60.9589</c:v>
                </c:pt>
                <c:pt idx="30">
                  <c:v>37.785000000000011</c:v>
                </c:pt>
                <c:pt idx="31">
                  <c:v>53.353799999999993</c:v>
                </c:pt>
                <c:pt idx="32">
                  <c:v>116.143</c:v>
                </c:pt>
                <c:pt idx="33">
                  <c:v>228.04300000000001</c:v>
                </c:pt>
                <c:pt idx="34">
                  <c:v>223.55</c:v>
                </c:pt>
                <c:pt idx="35">
                  <c:v>262.85399999999993</c:v>
                </c:pt>
                <c:pt idx="36">
                  <c:v>349.88799999999975</c:v>
                </c:pt>
                <c:pt idx="37">
                  <c:v>286.839</c:v>
                </c:pt>
                <c:pt idx="38">
                  <c:v>308.03299999999979</c:v>
                </c:pt>
                <c:pt idx="39">
                  <c:v>231.554</c:v>
                </c:pt>
                <c:pt idx="40">
                  <c:v>102.81100000000002</c:v>
                </c:pt>
                <c:pt idx="41">
                  <c:v>60.3917</c:v>
                </c:pt>
                <c:pt idx="42">
                  <c:v>15.5403</c:v>
                </c:pt>
                <c:pt idx="43">
                  <c:v>41.5884</c:v>
                </c:pt>
                <c:pt idx="44">
                  <c:v>75.566699999999997</c:v>
                </c:pt>
                <c:pt idx="45">
                  <c:v>177.93100000000001</c:v>
                </c:pt>
                <c:pt idx="46">
                  <c:v>237.08800000000011</c:v>
                </c:pt>
                <c:pt idx="47">
                  <c:v>304.75400000000002</c:v>
                </c:pt>
                <c:pt idx="48">
                  <c:v>363.97199999999958</c:v>
                </c:pt>
                <c:pt idx="49">
                  <c:v>271.63099999999974</c:v>
                </c:pt>
                <c:pt idx="50">
                  <c:v>309.22699999999958</c:v>
                </c:pt>
                <c:pt idx="51">
                  <c:v>320.20999999999975</c:v>
                </c:pt>
                <c:pt idx="52">
                  <c:v>151.029</c:v>
                </c:pt>
                <c:pt idx="53">
                  <c:v>54.590100000000028</c:v>
                </c:pt>
                <c:pt idx="54">
                  <c:v>35.655500000000011</c:v>
                </c:pt>
                <c:pt idx="55">
                  <c:v>71.070799999999949</c:v>
                </c:pt>
                <c:pt idx="56">
                  <c:v>192.411</c:v>
                </c:pt>
                <c:pt idx="57">
                  <c:v>138.23499999999999</c:v>
                </c:pt>
                <c:pt idx="58">
                  <c:v>216.625</c:v>
                </c:pt>
                <c:pt idx="59">
                  <c:v>327.27599999999978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795280"/>
        <c:axId val="238794888"/>
      </c:lineChart>
      <c:catAx>
        <c:axId val="238795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Anos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38794888"/>
        <c:crosses val="autoZero"/>
        <c:auto val="1"/>
        <c:lblAlgn val="ctr"/>
        <c:lblOffset val="100"/>
        <c:noMultiLvlLbl val="0"/>
      </c:catAx>
      <c:valAx>
        <c:axId val="2387948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/>
                  <a:t>Valores (mm)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238795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4.wmf"/><Relationship Id="rId19" Type="http://schemas.openxmlformats.org/officeDocument/2006/relationships/image" Target="../media/image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4553694"/>
            <a:ext cx="7052320" cy="117956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3100" u="sng" dirty="0" smtClean="0">
                <a:solidFill>
                  <a:schemeClr val="accent1"/>
                </a:solidFill>
              </a:rPr>
              <a:t>Referência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3100" dirty="0" smtClean="0">
                <a:solidFill>
                  <a:schemeClr val="accent1"/>
                </a:solidFill>
              </a:rPr>
              <a:t>Cap. 7 - Métodos Estatísticos para Geografia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700" dirty="0" smtClean="0"/>
              <a:t>Maria Elisa Siqueira Silva – PPGGF -  USP</a:t>
            </a:r>
            <a:endParaRPr lang="pt-BR" sz="27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67744" y="1929026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accent1"/>
                </a:solidFill>
              </a:rPr>
              <a:t>CORRELAÇÃO </a:t>
            </a:r>
            <a:r>
              <a:rPr lang="pt-BR" sz="4000" b="1" dirty="0" smtClean="0">
                <a:solidFill>
                  <a:schemeClr val="accent1"/>
                </a:solidFill>
              </a:rPr>
              <a:t>LINEAR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6600"/>
                </a:solidFill>
              </a:rPr>
              <a:t>VARIÂNCIA     </a:t>
            </a:r>
            <a:r>
              <a:rPr lang="el-GR" sz="36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pt-BR" sz="3600" b="1" baseline="30000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3600" b="1" baseline="30000" dirty="0">
              <a:solidFill>
                <a:srgbClr val="FF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11858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2910" y="1643050"/>
            <a:ext cx="771530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A variância mostra o quão distantes os valores estão da média, </a:t>
            </a:r>
            <a:r>
              <a:rPr lang="pt-BR" sz="3200" dirty="0"/>
              <a:t>é</a:t>
            </a:r>
            <a:r>
              <a:rPr lang="pt-BR" sz="3200" dirty="0" smtClean="0"/>
              <a:t> expressa por: </a:t>
            </a:r>
          </a:p>
          <a:p>
            <a:endParaRPr lang="pt-BR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51498"/>
              </p:ext>
            </p:extLst>
          </p:nvPr>
        </p:nvGraphicFramePr>
        <p:xfrm>
          <a:off x="2219325" y="3357563"/>
          <a:ext cx="4268788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Equação" r:id="rId3" imgW="1396800" imgH="609480" progId="Equation.3">
                  <p:embed/>
                </p:oleObj>
              </mc:Choice>
              <mc:Fallback>
                <p:oleObj name="Equação" r:id="rId3" imgW="1396800" imgH="609480" progId="Equation.3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9325" y="3357563"/>
                        <a:ext cx="4268788" cy="1857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6600"/>
                </a:solidFill>
              </a:rPr>
              <a:t>INTERPRETAÇÃO DA CORRELAÇÃO ENTRE</a:t>
            </a:r>
            <a:br>
              <a:rPr lang="pt-BR" sz="3600" b="1" dirty="0" smtClean="0">
                <a:solidFill>
                  <a:srgbClr val="FF6600"/>
                </a:solidFill>
              </a:rPr>
            </a:br>
            <a:r>
              <a:rPr lang="pt-BR" sz="3600" b="1" dirty="0" smtClean="0">
                <a:solidFill>
                  <a:srgbClr val="FF6600"/>
                </a:solidFill>
              </a:rPr>
              <a:t> DUAS VARIÁVEIS</a:t>
            </a:r>
            <a:endParaRPr lang="pt-BR" sz="3600" b="1" dirty="0">
              <a:solidFill>
                <a:srgbClr val="FF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39341"/>
            <a:ext cx="8786874" cy="452596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800" b="1" dirty="0" smtClean="0">
                <a:solidFill>
                  <a:srgbClr val="0070C0"/>
                </a:solidFill>
              </a:rPr>
              <a:t>Correlação positiva</a:t>
            </a:r>
            <a:endParaRPr lang="pt-BR" sz="28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sz="2800" dirty="0" smtClean="0"/>
              <a:t>	 Quando uma variável aumenta (diminui), a outra 	  	</a:t>
            </a:r>
            <a:r>
              <a:rPr lang="pt-BR" sz="2800" dirty="0"/>
              <a:t>   </a:t>
            </a:r>
            <a:r>
              <a:rPr lang="pt-BR" sz="2800" dirty="0" smtClean="0"/>
              <a:t>também aumenta (diminui) </a:t>
            </a:r>
          </a:p>
          <a:p>
            <a:pPr marL="0" indent="0" algn="just">
              <a:buNone/>
            </a:pP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	</a:t>
            </a:r>
            <a:r>
              <a:rPr lang="pt-BR" sz="2800" dirty="0" smtClean="0"/>
              <a:t> relação diretamente proporcional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>
                <a:solidFill>
                  <a:srgbClr val="0070C0"/>
                </a:solidFill>
              </a:rPr>
              <a:t>Correlação negativa</a:t>
            </a:r>
            <a:endParaRPr lang="pt-BR" sz="2800" dirty="0"/>
          </a:p>
          <a:p>
            <a:pPr marL="0" indent="0" algn="just">
              <a:buNone/>
            </a:pPr>
            <a:r>
              <a:rPr lang="pt-BR" sz="2800" dirty="0" smtClean="0"/>
              <a:t>	Quando uma variável aumenta (diminui), a outra 	diminui (aumenta) </a:t>
            </a:r>
          </a:p>
          <a:p>
            <a:pPr marL="0" indent="0" algn="just">
              <a:buNone/>
            </a:pPr>
            <a:r>
              <a:rPr lang="pt-BR" sz="2800" dirty="0">
                <a:sym typeface="Wingdings" panose="05000000000000000000" pitchFamily="2" charset="2"/>
              </a:rPr>
              <a:t>	</a:t>
            </a:r>
            <a:r>
              <a:rPr lang="pt-BR" sz="2800" dirty="0" smtClean="0">
                <a:sym typeface="Wingdings" panose="05000000000000000000" pitchFamily="2" charset="2"/>
              </a:rPr>
              <a:t>	</a:t>
            </a:r>
            <a:r>
              <a:rPr lang="pt-BR" sz="2800" dirty="0" smtClean="0"/>
              <a:t> relação inversamente proporcional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/>
            <a:r>
              <a:rPr lang="pt-BR" sz="2800" b="1" dirty="0" smtClean="0">
                <a:solidFill>
                  <a:schemeClr val="accent2">
                    <a:lumMod val="75000"/>
                  </a:schemeClr>
                </a:solidFill>
              </a:rPr>
              <a:t>Sem correlação</a:t>
            </a:r>
            <a:endParaRPr lang="pt-BR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solidFill>
                  <a:srgbClr val="FF6600"/>
                </a:solidFill>
              </a:rPr>
              <a:t>EXEMPLOS HIPOTÉTICOS DE CORRELAÇÃO ENTRE VARIÁVEIS ALEATÓRIAS</a:t>
            </a:r>
            <a:endParaRPr lang="pt-BR" sz="3200" b="1" dirty="0">
              <a:solidFill>
                <a:srgbClr val="FF66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531371"/>
            <a:ext cx="5882426" cy="470594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465108" y="6444044"/>
            <a:ext cx="8715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Fonte: http://arquivos.unama.br/professores/iuvb/7semestre/GQ/aula08/verprint.htm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6600"/>
                </a:solidFill>
              </a:rPr>
              <a:t>EXEMPLOS</a:t>
            </a:r>
            <a:endParaRPr lang="pt-BR" sz="3600" b="1" dirty="0">
              <a:solidFill>
                <a:srgbClr val="FF66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/>
            <a:r>
              <a:rPr lang="pt-BR" dirty="0" smtClean="0"/>
              <a:t>Faremos alguns exercícios simples de correlação utilizando uma planilha eletrônica, como o Excel ou </a:t>
            </a:r>
            <a:r>
              <a:rPr lang="pt-BR" dirty="0" err="1" smtClean="0"/>
              <a:t>Calc</a:t>
            </a:r>
            <a:r>
              <a:rPr lang="pt-BR" dirty="0" smtClean="0"/>
              <a:t> do </a:t>
            </a:r>
            <a:r>
              <a:rPr lang="pt-BR" dirty="0" err="1" smtClean="0"/>
              <a:t>BrOffice</a:t>
            </a:r>
            <a:endParaRPr lang="pt-BR" dirty="0" smtClean="0"/>
          </a:p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>
                <a:solidFill>
                  <a:srgbClr val="7030A0"/>
                </a:solidFill>
              </a:rPr>
              <a:t>Os exemplos dados a seguir foram criados 	a partir do Excel</a:t>
            </a:r>
          </a:p>
          <a:p>
            <a:pPr marL="0" indent="0" algn="just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7734" y="1135574"/>
            <a:ext cx="7274706" cy="1357322"/>
          </a:xfrm>
        </p:spPr>
        <p:txBody>
          <a:bodyPr>
            <a:noAutofit/>
          </a:bodyPr>
          <a:lstStyle/>
          <a:p>
            <a:pPr algn="l"/>
            <a:r>
              <a:rPr lang="pt-BR" sz="2300" dirty="0" smtClean="0"/>
              <a:t>1) Clique na célula D2</a:t>
            </a:r>
            <a:br>
              <a:rPr lang="pt-BR" sz="2300" dirty="0" smtClean="0"/>
            </a:br>
            <a:r>
              <a:rPr lang="pt-BR" sz="2300" dirty="0" smtClean="0"/>
              <a:t>2) Na barra de ferramentas, selecione: </a:t>
            </a:r>
            <a:br>
              <a:rPr lang="pt-BR" sz="2300" dirty="0" smtClean="0"/>
            </a:br>
            <a:r>
              <a:rPr lang="pt-BR" sz="2300" dirty="0"/>
              <a:t>	</a:t>
            </a:r>
            <a:r>
              <a:rPr lang="pt-BR" sz="2300" dirty="0" smtClean="0"/>
              <a:t>Fórmulas – Mais Funções - Estatística - </a:t>
            </a:r>
            <a:r>
              <a:rPr lang="pt-BR" sz="2800" b="1" dirty="0" smtClean="0">
                <a:solidFill>
                  <a:srgbClr val="FF6600"/>
                </a:solidFill>
              </a:rPr>
              <a:t>CORREL</a:t>
            </a:r>
            <a:endParaRPr lang="pt-BR" sz="2800" b="1" dirty="0">
              <a:solidFill>
                <a:srgbClr val="FF66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4282" y="214290"/>
            <a:ext cx="89297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 smtClean="0">
                <a:solidFill>
                  <a:srgbClr val="FF0000"/>
                </a:solidFill>
              </a:rPr>
              <a:t>EXERCÍCIO 01</a:t>
            </a:r>
            <a:r>
              <a:rPr lang="pt-BR" sz="2300" b="1" dirty="0" smtClean="0"/>
              <a:t>: Cálculo da correlação, r, para as amostras de dados de renda e educação (anos de estudos).</a:t>
            </a:r>
          </a:p>
          <a:p>
            <a:endParaRPr lang="pt-BR" sz="2300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83743"/>
            <a:ext cx="82010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431032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3) Na caixa que se abrirá, o campo Matriz1 deverá ser preenchido com os dados referentes à  coluna com a renda, ou seja, Coluna B2:B6;</a:t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4) O mesmo procedimento deverá ser realizado para a Matriz2, porém com os dados sobre educação, Coluna C2:C6.</a:t>
            </a:r>
            <a:br>
              <a:rPr lang="pt-BR" sz="2200" dirty="0" smtClean="0"/>
            </a:br>
            <a:endParaRPr lang="pt-BR" sz="22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056783" cy="4715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35080" cy="114300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/>
              <a:t>Aperte “OK” para finalizar </a:t>
            </a:r>
            <a:br>
              <a:rPr lang="pt-BR" sz="2800" dirty="0" smtClean="0"/>
            </a:br>
            <a:r>
              <a:rPr lang="pt-BR" sz="2800" dirty="0" smtClean="0"/>
              <a:t>O resultado aparecerá na célula D2</a:t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819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268760"/>
            <a:ext cx="3838575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14282" y="908720"/>
            <a:ext cx="8929718" cy="1080120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>1) Clique na célula D2;</a:t>
            </a:r>
            <a:br>
              <a:rPr lang="pt-BR" sz="2400" dirty="0" smtClean="0"/>
            </a:br>
            <a:r>
              <a:rPr lang="pt-BR" sz="2400" dirty="0" smtClean="0"/>
              <a:t>2)Na barra de ferramentas, selecione: </a:t>
            </a:r>
            <a:br>
              <a:rPr lang="pt-BR" sz="2400" dirty="0" smtClean="0"/>
            </a:br>
            <a:r>
              <a:rPr lang="pt-BR" sz="2400" dirty="0"/>
              <a:t>	</a:t>
            </a:r>
            <a:r>
              <a:rPr lang="pt-BR" sz="2400" dirty="0" smtClean="0"/>
              <a:t>	Fórmulas – Mais Funções - Estatística - </a:t>
            </a:r>
            <a:r>
              <a:rPr lang="pt-BR" sz="2400" b="1" dirty="0" smtClean="0">
                <a:solidFill>
                  <a:srgbClr val="FF6600"/>
                </a:solidFill>
              </a:rPr>
              <a:t>CORREL</a:t>
            </a:r>
            <a:endParaRPr lang="pt-BR" sz="2400" b="1" dirty="0">
              <a:solidFill>
                <a:srgbClr val="FF66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0"/>
            <a:ext cx="892971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300" b="1" dirty="0" smtClean="0">
                <a:solidFill>
                  <a:srgbClr val="FF0000"/>
                </a:solidFill>
              </a:rPr>
              <a:t>EXERCÍCIO 02</a:t>
            </a:r>
            <a:r>
              <a:rPr lang="pt-BR" sz="2300" b="1" dirty="0" smtClean="0"/>
              <a:t>: Cálculo da correlação, r, para as amostras de dados de renda e número de corridas vencidas.</a:t>
            </a:r>
          </a:p>
          <a:p>
            <a:endParaRPr lang="pt-BR" sz="2300" dirty="0"/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79629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43998" cy="1285884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>3) Na caixa que se abrirá, o campo Matriz1 deverá ser preenchido com os dados referentes à  coluna com a renda, ou seja, Coluna B2:B12;</a:t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4) O mesmo procedimento deverá ser realizado para a Matriz2, porém com os dados do número de corridas, Coluna C2:C12.</a:t>
            </a:r>
            <a:br>
              <a:rPr lang="pt-BR" sz="2200" dirty="0" smtClean="0"/>
            </a:br>
            <a:endParaRPr lang="pt-BR" sz="2200" dirty="0"/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95578"/>
            <a:ext cx="7248103" cy="506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29600" cy="1156420"/>
          </a:xfrm>
        </p:spPr>
        <p:txBody>
          <a:bodyPr>
            <a:noAutofit/>
          </a:bodyPr>
          <a:lstStyle/>
          <a:p>
            <a:pPr algn="l"/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Aperte “OK” para </a:t>
            </a:r>
            <a:r>
              <a:rPr lang="pt-BR" sz="2800" dirty="0"/>
              <a:t>finalizar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O resultado aparecerá na célula D2</a:t>
            </a:r>
            <a:br>
              <a:rPr lang="pt-BR" sz="2800" dirty="0" smtClean="0"/>
            </a:br>
            <a:endParaRPr lang="pt-BR" sz="2800" dirty="0"/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72816"/>
            <a:ext cx="37433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6600"/>
                </a:solidFill>
              </a:rPr>
              <a:t>Correlação linear - Definição</a:t>
            </a:r>
            <a:endParaRPr lang="pt-BR" sz="3600" b="1" dirty="0">
              <a:solidFill>
                <a:srgbClr val="FF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Permite verificar se duas variáveis independentes estão associadas uma com a outra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 Questionamentos iniciais:</a:t>
            </a:r>
          </a:p>
          <a:p>
            <a:pPr algn="just"/>
            <a:endParaRPr lang="pt-BR" dirty="0" smtClean="0"/>
          </a:p>
          <a:p>
            <a:pPr marL="0" indent="0" algn="just">
              <a:buNone/>
            </a:pPr>
            <a:r>
              <a:rPr lang="pt-BR" dirty="0"/>
              <a:t>	</a:t>
            </a:r>
            <a:r>
              <a:rPr lang="pt-BR" dirty="0" smtClean="0"/>
              <a:t>“A temperatura de superfície dos oceanos tem 	   	   alguma relação com a vazão de rios?”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 	“Ou, a diminuição do preço de um produto tem                 	    relação com o aumento de sua oferta? Podem, 	    em 	    um primeiro momento, ser observada através da	</a:t>
            </a:r>
            <a:r>
              <a:rPr lang="pt-BR" dirty="0"/>
              <a:t> </a:t>
            </a:r>
            <a:r>
              <a:rPr lang="pt-BR" dirty="0" smtClean="0"/>
              <a:t>   correlação linear?”</a:t>
            </a:r>
          </a:p>
          <a:p>
            <a:pPr algn="just"/>
            <a:endParaRPr lang="pt-BR" dirty="0" smtClean="0"/>
          </a:p>
          <a:p>
            <a:pPr algn="just"/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44624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>INTERPRETAÇÃO DO VALOR GERADO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85720" y="92867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Para a série aleatória gerada nos exemplos, o valor de correlação retornado foi 0,558491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72000" y="2285992"/>
            <a:ext cx="4357718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Se retornarmos à explicação anterior sobre o coeficiente de correlação, verificamos que as séries possuem alguma correlação linear positiva.</a:t>
            </a:r>
            <a:endParaRPr lang="pt-BR" sz="24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4191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28588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 correlação linear calculada para o exemplo anterior também pode ser expressa através de um gráfico de dispersão.</a:t>
            </a:r>
            <a:br>
              <a:rPr lang="pt-BR" sz="2400" dirty="0" smtClean="0"/>
            </a:br>
            <a:r>
              <a:rPr lang="pt-BR" sz="2400" dirty="0" smtClean="0"/>
              <a:t>Para gerá-lo, clique na Barra de ferramentas –</a:t>
            </a:r>
            <a:br>
              <a:rPr lang="pt-BR" sz="2400" dirty="0" smtClean="0"/>
            </a:br>
            <a:r>
              <a:rPr lang="pt-BR" sz="2400" dirty="0" smtClean="0"/>
              <a:t>Inserir – Dispersão (</a:t>
            </a:r>
            <a:r>
              <a:rPr lang="pt-BR" sz="2400" b="1" dirty="0" smtClean="0">
                <a:solidFill>
                  <a:srgbClr val="FF0000"/>
                </a:solidFill>
              </a:rPr>
              <a:t>EXEMPLO 02</a:t>
            </a:r>
            <a:r>
              <a:rPr lang="pt-BR" sz="2400" dirty="0" smtClean="0"/>
              <a:t>)</a:t>
            </a:r>
            <a:endParaRPr lang="pt-BR" sz="24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51520" y="44624"/>
            <a:ext cx="8712968" cy="1595731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9627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439850"/>
          </a:xfrm>
        </p:spPr>
        <p:txBody>
          <a:bodyPr>
            <a:noAutofit/>
          </a:bodyPr>
          <a:lstStyle/>
          <a:p>
            <a:pPr algn="just"/>
            <a:r>
              <a:rPr lang="pt-BR" sz="2000" dirty="0" smtClean="0"/>
              <a:t>O gráfico de dispersão é bastante útil para demonstrar a existência ou não de relações entre duas variáveis. Quanto mais alinhados estiverem os pontos à reta, maior deve ser a correlação linear entre as duas variáveis. No exemplo utilizado, as duas séries aleatórias mostram o seguinte padrão: </a:t>
            </a:r>
            <a:endParaRPr lang="pt-BR" sz="2000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95536" y="44624"/>
            <a:ext cx="8568952" cy="174130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5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44824"/>
            <a:ext cx="6264696" cy="47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543956" cy="1715722"/>
          </a:xfrm>
        </p:spPr>
        <p:txBody>
          <a:bodyPr>
            <a:noAutofit/>
          </a:bodyPr>
          <a:lstStyle/>
          <a:p>
            <a:pPr algn="l"/>
            <a:r>
              <a:rPr lang="pt-BR" sz="2400" dirty="0" smtClean="0"/>
              <a:t>É possível, no mesmo gráfico de dispersão, inserir a reta de regressão de uma variável em relação à outra</a:t>
            </a:r>
            <a:br>
              <a:rPr lang="pt-BR" sz="2400" dirty="0" smtClean="0"/>
            </a:br>
            <a:r>
              <a:rPr lang="pt-BR" sz="2000" b="1" dirty="0" smtClean="0"/>
              <a:t>1) Clique com o botão direito sobre um dos pontos azuis do gráfico</a:t>
            </a:r>
            <a:br>
              <a:rPr lang="pt-BR" sz="2000" b="1" dirty="0" smtClean="0"/>
            </a:br>
            <a:r>
              <a:rPr lang="pt-BR" sz="2000" b="1" dirty="0" smtClean="0"/>
              <a:t>2) Selecione “Adicionar linha de tendência”</a:t>
            </a:r>
            <a:endParaRPr lang="pt-BR" sz="20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323528" y="188640"/>
            <a:ext cx="8568952" cy="171572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95485"/>
            <a:ext cx="7344816" cy="476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8136904" cy="666328"/>
          </a:xfrm>
        </p:spPr>
        <p:txBody>
          <a:bodyPr>
            <a:noAutofit/>
          </a:bodyPr>
          <a:lstStyle/>
          <a:p>
            <a:pPr algn="l"/>
            <a:r>
              <a:rPr lang="pt-BR" sz="2400" b="1" dirty="0" smtClean="0"/>
              <a:t>3) Escolher o tipo de ajuste, p. ex., linear</a:t>
            </a:r>
            <a:br>
              <a:rPr lang="pt-BR" sz="2400" b="1" dirty="0" smtClean="0"/>
            </a:br>
            <a:r>
              <a:rPr lang="pt-BR" sz="2400" b="1" dirty="0" smtClean="0"/>
              <a:t>4) É possível exibir a equação da reta linear e o valor de R</a:t>
            </a:r>
            <a:r>
              <a:rPr lang="pt-BR" sz="2400" b="1" baseline="30000" dirty="0" smtClean="0"/>
              <a:t>2</a:t>
            </a:r>
            <a:br>
              <a:rPr lang="pt-BR" sz="2400" b="1" baseline="30000" dirty="0" smtClean="0"/>
            </a:br>
            <a:endParaRPr lang="pt-BR" sz="2400" b="1" baseline="30000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95536" y="260648"/>
            <a:ext cx="8568952" cy="93610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6932637" cy="529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8856984" cy="926976"/>
          </a:xfrm>
        </p:spPr>
        <p:txBody>
          <a:bodyPr>
            <a:noAutofit/>
          </a:bodyPr>
          <a:lstStyle/>
          <a:p>
            <a:pPr algn="l"/>
            <a:r>
              <a:rPr lang="pt-BR" sz="2300" b="1" dirty="0" smtClean="0"/>
              <a:t>5) Ao terminar de selecionar as opções de formato, clique em fechar;</a:t>
            </a:r>
            <a:br>
              <a:rPr lang="pt-BR" sz="2300" b="1" dirty="0" smtClean="0"/>
            </a:br>
            <a:r>
              <a:rPr lang="pt-BR" sz="2300" b="1" dirty="0" smtClean="0"/>
              <a:t>Os resultados serão exibidos como o modelo abaixo</a:t>
            </a:r>
            <a:endParaRPr lang="pt-BR" sz="23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79512" y="188640"/>
            <a:ext cx="8964488" cy="1122324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27501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98938" y="5373216"/>
            <a:ext cx="6485430" cy="963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556792"/>
            <a:ext cx="8028384" cy="4032448"/>
          </a:xfrm>
        </p:spPr>
        <p:txBody>
          <a:bodyPr>
            <a:normAutofit/>
          </a:bodyPr>
          <a:lstStyle/>
          <a:p>
            <a:pPr algn="l"/>
            <a:r>
              <a:rPr lang="pt-BR" sz="2800" dirty="0" smtClean="0"/>
              <a:t>Indica o grau do ajuste linear entre duas variáveis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Indica o grau de dependência linear entre duas variáveis</a:t>
            </a:r>
            <a:br>
              <a:rPr lang="pt-BR" sz="2800" dirty="0" smtClean="0"/>
            </a:b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/>
              <a:t>S</a:t>
            </a:r>
            <a:r>
              <a:rPr lang="pt-BR" sz="2800" dirty="0" smtClean="0"/>
              <a:t>e uma variável pode ser considerada como </a:t>
            </a:r>
            <a:r>
              <a:rPr lang="pt-BR" sz="2800" dirty="0" err="1" smtClean="0"/>
              <a:t>preditora</a:t>
            </a:r>
            <a:r>
              <a:rPr lang="pt-BR" sz="2800" dirty="0" smtClean="0"/>
              <a:t> em relação a outra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26930" y="548680"/>
            <a:ext cx="6485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6600"/>
                </a:solidFill>
              </a:rPr>
              <a:t>COEFICIENTE DE DETERMINAÇÃO   R</a:t>
            </a:r>
            <a:r>
              <a:rPr lang="pt-BR" sz="3200" b="1" baseline="30000" dirty="0" smtClean="0">
                <a:solidFill>
                  <a:srgbClr val="FF6600"/>
                </a:solidFill>
              </a:rPr>
              <a:t>2</a:t>
            </a:r>
            <a:endParaRPr lang="pt-BR" sz="3200" b="1" dirty="0">
              <a:solidFill>
                <a:srgbClr val="FF6600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539552" y="2348880"/>
            <a:ext cx="432048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539552" y="3212976"/>
            <a:ext cx="432048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39552" y="4437112"/>
            <a:ext cx="432048" cy="0"/>
          </a:xfrm>
          <a:prstGeom prst="straightConnector1">
            <a:avLst/>
          </a:prstGeom>
          <a:ln w="3810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195736" y="5589240"/>
            <a:ext cx="525658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O que é uma variável </a:t>
            </a:r>
            <a:r>
              <a:rPr lang="pt-BR" sz="2800" dirty="0" err="1" smtClean="0"/>
              <a:t>preditora</a:t>
            </a:r>
            <a:r>
              <a:rPr lang="pt-BR" sz="2800" dirty="0" smtClean="0"/>
              <a:t>?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5720" y="0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000" b="1" dirty="0" smtClean="0">
              <a:solidFill>
                <a:srgbClr val="FF0000"/>
              </a:solidFill>
            </a:endParaRPr>
          </a:p>
          <a:p>
            <a:r>
              <a:rPr lang="pt-BR" sz="2000" b="1" u="sng" dirty="0" smtClean="0">
                <a:solidFill>
                  <a:srgbClr val="FF0000"/>
                </a:solidFill>
              </a:rPr>
              <a:t>RETOMAR O EXEMPLO 02</a:t>
            </a:r>
            <a:r>
              <a:rPr lang="pt-BR" sz="2000" b="1" dirty="0" smtClean="0">
                <a:solidFill>
                  <a:srgbClr val="FF0000"/>
                </a:solidFill>
              </a:rPr>
              <a:t>:</a:t>
            </a:r>
            <a:r>
              <a:rPr lang="pt-BR" dirty="0" smtClean="0"/>
              <a:t>   </a:t>
            </a:r>
            <a:r>
              <a:rPr lang="pt-BR" sz="2000" dirty="0" smtClean="0"/>
              <a:t>Seguir os mesmos passos do exercício anterior</a:t>
            </a:r>
          </a:p>
          <a:p>
            <a:r>
              <a:rPr lang="pt-BR" sz="2000" dirty="0" smtClean="0"/>
              <a:t>1) Escolha o formato do gráfico</a:t>
            </a:r>
          </a:p>
          <a:p>
            <a:r>
              <a:rPr lang="pt-BR" sz="2000" dirty="0" smtClean="0"/>
              <a:t>2) Escreva o nome do gráfico</a:t>
            </a:r>
          </a:p>
          <a:p>
            <a:r>
              <a:rPr lang="pt-BR" sz="2000" dirty="0" smtClean="0"/>
              <a:t>3) Coloque nome nos eixos X e Y</a:t>
            </a:r>
          </a:p>
          <a:p>
            <a:endParaRPr lang="pt-BR" sz="2000" dirty="0" smtClean="0"/>
          </a:p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O Resultado final será o seguinte:</a:t>
            </a:r>
            <a:endParaRPr lang="pt-BR" sz="2000" b="1" dirty="0">
              <a:solidFill>
                <a:srgbClr val="FF0000"/>
              </a:solidFill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99337"/>
            <a:ext cx="6408712" cy="455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4348" y="116632"/>
            <a:ext cx="7772400" cy="1470025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EXERCÍCIOS</a:t>
            </a:r>
            <a:endParaRPr lang="pt-BR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572560" cy="507209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Utilizem os dados da planilha Ex03 e calculem:</a:t>
            </a:r>
          </a:p>
          <a:p>
            <a:pPr marL="514350" indent="-514350" algn="just">
              <a:buAutoNum type="arabicParenR"/>
            </a:pPr>
            <a:r>
              <a:rPr lang="pt-BR" sz="2400" b="1" dirty="0" smtClean="0">
                <a:solidFill>
                  <a:schemeClr val="tx1"/>
                </a:solidFill>
              </a:rPr>
              <a:t>A correlação entre a série de precipitação e a de OLR</a:t>
            </a:r>
          </a:p>
          <a:p>
            <a:pPr marL="514350" indent="-514350" algn="just">
              <a:buAutoNum type="arabicParenR"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400" b="1" dirty="0" smtClean="0">
                <a:solidFill>
                  <a:schemeClr val="tx1"/>
                </a:solidFill>
              </a:rPr>
              <a:t>Gráfico de dispersão para as variáveis precipitação e OLR</a:t>
            </a:r>
          </a:p>
          <a:p>
            <a:pPr marL="514350" indent="-514350" algn="just">
              <a:buAutoNum type="arabicParenR"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400" b="1" dirty="0" smtClean="0">
                <a:solidFill>
                  <a:schemeClr val="tx1"/>
                </a:solidFill>
              </a:rPr>
              <a:t>Correlação linear entre a precipitação e a TSM</a:t>
            </a:r>
          </a:p>
          <a:p>
            <a:pPr marL="514350" indent="-514350" algn="just">
              <a:buAutoNum type="arabicParenR"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400" b="1" dirty="0" smtClean="0">
                <a:solidFill>
                  <a:schemeClr val="tx1"/>
                </a:solidFill>
              </a:rPr>
              <a:t>Gráfico de dispersão para as variáveis precipitação e TSM</a:t>
            </a:r>
          </a:p>
          <a:p>
            <a:pPr marL="514350" indent="-514350" algn="just">
              <a:buAutoNum type="arabicParenR"/>
            </a:pPr>
            <a:endParaRPr lang="pt-BR" sz="2400" b="1" dirty="0" smtClean="0">
              <a:solidFill>
                <a:schemeClr val="tx1"/>
              </a:solidFill>
            </a:endParaRPr>
          </a:p>
          <a:p>
            <a:pPr marL="514350" indent="-514350" algn="just">
              <a:buAutoNum type="arabicParenR"/>
            </a:pPr>
            <a:r>
              <a:rPr lang="pt-BR" sz="2400" b="1" dirty="0" smtClean="0">
                <a:solidFill>
                  <a:schemeClr val="tx1"/>
                </a:solidFill>
              </a:rPr>
              <a:t>Interprete dos gráficos obtidos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400" b="1" dirty="0" smtClean="0">
                <a:solidFill>
                  <a:srgbClr val="FF6600"/>
                </a:solidFill>
              </a:rPr>
              <a:t>USO DE OUTROS SOFTWARES ESTATÍSTICOS </a:t>
            </a:r>
            <a:r>
              <a:rPr lang="pt-BR" sz="3400" b="1" dirty="0" smtClean="0"/>
              <a:t>CORRELAÇÃO LINEAR</a:t>
            </a:r>
            <a:endParaRPr lang="pt-BR" sz="3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Outros softwares estatísticos, e gratuitos, tais como o </a:t>
            </a:r>
            <a:r>
              <a:rPr lang="pt-BR" b="1" dirty="0" smtClean="0"/>
              <a:t>R</a:t>
            </a:r>
            <a:r>
              <a:rPr lang="pt-BR" dirty="0" smtClean="0"/>
              <a:t> e o </a:t>
            </a:r>
            <a:r>
              <a:rPr lang="pt-BR" b="1" dirty="0" err="1" smtClean="0"/>
              <a:t>GrADS</a:t>
            </a:r>
            <a:r>
              <a:rPr lang="pt-BR" dirty="0" smtClean="0"/>
              <a:t>, são capazes de tratar séries temporais, mas também dados distribuídos espacialmente. </a:t>
            </a:r>
            <a:r>
              <a:rPr lang="pt-BR" dirty="0"/>
              <a:t>T</a:t>
            </a:r>
            <a:r>
              <a:rPr lang="pt-BR" dirty="0" smtClean="0"/>
              <a:t>razem uma série de recursos gráficos que facilitam a visualização e a geração de saídas mais elaboradas.</a:t>
            </a:r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 smtClean="0"/>
              <a:t>Uma das formas utilizadas para se encontrar essas relações é o cálculo do coeficiente de correlação linear de Pearson, r</a:t>
            </a:r>
          </a:p>
          <a:p>
            <a:pPr algn="just"/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			r [-1,0; +1,0]</a:t>
            </a:r>
          </a:p>
          <a:p>
            <a:pPr algn="just"/>
            <a:endParaRPr lang="pt-BR" sz="2800" dirty="0" smtClean="0"/>
          </a:p>
          <a:p>
            <a:pPr marL="0" indent="0" algn="just">
              <a:buNone/>
            </a:pPr>
            <a:r>
              <a:rPr lang="pt-BR" sz="2800" dirty="0" smtClean="0"/>
              <a:t>	r  =  1,0 </a:t>
            </a:r>
            <a:r>
              <a:rPr lang="pt-BR" sz="2800" dirty="0" smtClean="0">
                <a:sym typeface="Wingdings" panose="05000000000000000000" pitchFamily="2" charset="2"/>
              </a:rPr>
              <a:t></a:t>
            </a:r>
            <a:r>
              <a:rPr lang="pt-BR" sz="2800" dirty="0" smtClean="0"/>
              <a:t> correlação positiva perfeita </a:t>
            </a:r>
          </a:p>
          <a:p>
            <a:pPr marL="0" indent="0" algn="just">
              <a:buNone/>
            </a:pPr>
            <a:r>
              <a:rPr lang="pt-BR" sz="2800" dirty="0" smtClean="0"/>
              <a:t>	r = -1,0 </a:t>
            </a:r>
            <a:r>
              <a:rPr lang="pt-BR" sz="2800" dirty="0" smtClean="0">
                <a:sym typeface="Wingdings" panose="05000000000000000000" pitchFamily="2" charset="2"/>
              </a:rPr>
              <a:t></a:t>
            </a:r>
            <a:r>
              <a:rPr lang="pt-BR" sz="2800" dirty="0" smtClean="0"/>
              <a:t>correlação negativa perfeita</a:t>
            </a:r>
          </a:p>
          <a:p>
            <a:pPr algn="just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476672"/>
            <a:ext cx="761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6600"/>
                </a:solidFill>
              </a:rPr>
              <a:t>COEFICIENTE DE CORRELAÇÃO    r</a:t>
            </a:r>
            <a:endParaRPr lang="pt-BR" sz="36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DIAGRAMAS DE DISPERSÃO NO  R</a:t>
            </a:r>
            <a:endParaRPr lang="pt-BR" sz="3600" b="1" dirty="0"/>
          </a:p>
        </p:txBody>
      </p:sp>
      <p:pic>
        <p:nvPicPr>
          <p:cNvPr id="5" name="Imagem 4" descr="scatter-ano6-parte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52736"/>
            <a:ext cx="347227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scatter-ano12-parte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53136"/>
            <a:ext cx="3472274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79512" y="465313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Diagramas de dispersão entre a </a:t>
            </a:r>
            <a:r>
              <a:rPr lang="pt-BR" sz="2000" u="sng" dirty="0" smtClean="0"/>
              <a:t>vazão anual do rio Madeira </a:t>
            </a:r>
            <a:r>
              <a:rPr lang="pt-BR" sz="2000" dirty="0" smtClean="0"/>
              <a:t>e a </a:t>
            </a:r>
            <a:r>
              <a:rPr lang="pt-BR" sz="2000" u="sng" dirty="0" smtClean="0"/>
              <a:t>TSM média nas áreas PA1, PA2 e PA3</a:t>
            </a:r>
            <a:r>
              <a:rPr lang="pt-BR" sz="2000" dirty="0" smtClean="0"/>
              <a:t>, suavizadas com média móvel (a) 6 e (b) 12 anos.</a:t>
            </a:r>
          </a:p>
          <a:p>
            <a:r>
              <a:rPr lang="pt-BR" sz="2000" dirty="0" smtClean="0"/>
              <a:t>PA1  PA2 PA3 – áreas oceânicas no Pacífico</a:t>
            </a:r>
          </a:p>
          <a:p>
            <a:endParaRPr lang="pt-BR" sz="2000" dirty="0" smtClean="0"/>
          </a:p>
          <a:p>
            <a:r>
              <a:rPr lang="pt-BR" sz="1600" dirty="0" smtClean="0"/>
              <a:t>Fonte: SILVA, </a:t>
            </a:r>
            <a:r>
              <a:rPr lang="pt-BR" sz="1600" dirty="0" err="1" smtClean="0"/>
              <a:t>E.R.L.D.G.</a:t>
            </a:r>
            <a:r>
              <a:rPr lang="pt-BR" sz="1600" dirty="0" smtClean="0"/>
              <a:t> </a:t>
            </a:r>
            <a:r>
              <a:rPr lang="pt-BR" sz="1600" b="1" dirty="0" smtClean="0"/>
              <a:t>Associação da variabilidade climática dos oceanos com a vazão de rios da Região Norte do Brasil</a:t>
            </a:r>
            <a:r>
              <a:rPr lang="pt-BR" sz="1600" dirty="0" smtClean="0"/>
              <a:t>. Dissertação de Mestrado. São Paulo: Universidade de São Paulo. Faculdade de Filosofia, Letras e Ciências Humanas. Departamento de Geografia, 2013.  182p.</a:t>
            </a:r>
          </a:p>
          <a:p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548680"/>
            <a:ext cx="140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ex.03.r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scatter-ano6-parte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47279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 descr="scatter-ano12-parte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2"/>
            <a:ext cx="3472792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83568" y="4509120"/>
            <a:ext cx="796267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Diagramas de dispersão entre a </a:t>
            </a:r>
            <a:r>
              <a:rPr lang="pt-BR" sz="2000" u="sng" dirty="0" smtClean="0"/>
              <a:t>vazão anual do rio Madeira </a:t>
            </a:r>
            <a:r>
              <a:rPr lang="pt-BR" sz="2000" dirty="0" smtClean="0"/>
              <a:t>e a </a:t>
            </a:r>
            <a:r>
              <a:rPr lang="pt-BR" sz="2000" u="sng" dirty="0" smtClean="0"/>
              <a:t>TSM média nas áreas AT1, AT2 e AT3</a:t>
            </a:r>
            <a:r>
              <a:rPr lang="pt-BR" sz="2000" dirty="0" smtClean="0"/>
              <a:t>, suavizadas com média móvel (a) 6 e (b) 12 anos</a:t>
            </a:r>
          </a:p>
          <a:p>
            <a:r>
              <a:rPr lang="pt-BR" sz="2000" dirty="0" smtClean="0"/>
              <a:t>AT1 AT2 AT3  áreas oceânicas no Atlântico.</a:t>
            </a:r>
          </a:p>
          <a:p>
            <a:endParaRPr lang="pt-BR" sz="2000" dirty="0" smtClean="0"/>
          </a:p>
          <a:p>
            <a:r>
              <a:rPr lang="pt-BR" sz="1600" dirty="0" smtClean="0"/>
              <a:t>Fonte: SILVA, </a:t>
            </a:r>
            <a:r>
              <a:rPr lang="pt-BR" sz="1600" dirty="0" err="1" smtClean="0"/>
              <a:t>E.R.L.D.G.</a:t>
            </a:r>
            <a:r>
              <a:rPr lang="pt-BR" sz="1600" dirty="0" smtClean="0"/>
              <a:t> </a:t>
            </a:r>
            <a:r>
              <a:rPr lang="pt-BR" sz="1600" b="1" dirty="0" smtClean="0"/>
              <a:t>Associação da variabilidade climática dos oceanos com a vazão de rios da Região Norte do Brasil</a:t>
            </a:r>
            <a:r>
              <a:rPr lang="pt-BR" sz="1600" dirty="0" smtClean="0"/>
              <a:t>. Dissertação de Mestrado. São Paulo: Universidade de São Paulo. Faculdade de Filosofia, Letras e Ciências Humanas. Departamento de Geografia, 2013.  182p.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404664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ex.04.r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611560" y="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/>
              <a:t>DIAGRAMAS DE DISPERSÃO NO  R</a:t>
            </a:r>
            <a:endParaRPr lang="pt-B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800" b="1" dirty="0" smtClean="0"/>
              <a:t>CORRELAÇÃO LINEAR</a:t>
            </a:r>
            <a:br>
              <a:rPr lang="pt-BR" sz="2800" b="1" dirty="0" smtClean="0"/>
            </a:br>
            <a:r>
              <a:rPr lang="pt-BR" sz="2800" b="1" dirty="0" smtClean="0"/>
              <a:t>TSM DA REGIÃO DE NIÑO </a:t>
            </a:r>
            <a:r>
              <a:rPr lang="pt-BR" sz="2800" b="1" dirty="0" smtClean="0">
                <a:solidFill>
                  <a:srgbClr val="FF0000"/>
                </a:solidFill>
              </a:rPr>
              <a:t>1+2</a:t>
            </a:r>
            <a:r>
              <a:rPr lang="pt-BR" sz="2800" b="1" dirty="0" smtClean="0"/>
              <a:t> </a:t>
            </a:r>
            <a:r>
              <a:rPr lang="pt-BR" sz="2800" b="1" dirty="0"/>
              <a:t>x</a:t>
            </a:r>
            <a:r>
              <a:rPr lang="pt-BR" sz="2800" b="1" dirty="0" smtClean="0"/>
              <a:t> PRECIPITAÇÃO NA AMÉRICA DO SUL</a:t>
            </a:r>
            <a:r>
              <a:rPr lang="pt-BR" sz="2800" b="1" dirty="0"/>
              <a:t/>
            </a:r>
            <a:br>
              <a:rPr lang="pt-BR" sz="2800" b="1" dirty="0"/>
            </a:br>
            <a:r>
              <a:rPr lang="pt-BR" sz="3200" dirty="0" smtClean="0"/>
              <a:t>l 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4149080"/>
            <a:ext cx="5429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Os valores mensais de TSM das regiões de </a:t>
            </a:r>
            <a:r>
              <a:rPr lang="pt-BR" sz="2000" b="1" i="1" dirty="0" err="1" smtClean="0"/>
              <a:t>Niño</a:t>
            </a:r>
            <a:r>
              <a:rPr lang="pt-BR" sz="2000" b="1" dirty="0" smtClean="0"/>
              <a:t> foram correlacionados com os valores da precipitação na América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23528" y="573325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Fonte: SILVA, ERLD</a:t>
            </a:r>
            <a:r>
              <a:rPr lang="pt-BR" dirty="0"/>
              <a:t> </a:t>
            </a:r>
            <a:r>
              <a:rPr lang="pt-BR" dirty="0" smtClean="0"/>
              <a:t>e SILVA, MES (2015) Memória de eventos ENOS na precipitação da América do Sul. Revista do Departamento de Geografia</a:t>
            </a:r>
            <a:endParaRPr lang="pt-BR" dirty="0"/>
          </a:p>
        </p:txBody>
      </p:sp>
      <p:grpSp>
        <p:nvGrpSpPr>
          <p:cNvPr id="17" name="Grupo 16"/>
          <p:cNvGrpSpPr/>
          <p:nvPr/>
        </p:nvGrpSpPr>
        <p:grpSpPr>
          <a:xfrm>
            <a:off x="5508104" y="1196752"/>
            <a:ext cx="3362344" cy="4231942"/>
            <a:chOff x="5508104" y="1268760"/>
            <a:chExt cx="3362344" cy="4231942"/>
          </a:xfrm>
        </p:grpSpPr>
        <p:pic>
          <p:nvPicPr>
            <p:cNvPr id="40962" name="Picture 2" descr="C:\Users\Elaine Rosangela\Documents\artigos-publicação-pcp\imagens-lagtsm\tsm12\tsm12-jan-tend2-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857884" y="1785926"/>
              <a:ext cx="2631300" cy="3714776"/>
            </a:xfrm>
            <a:prstGeom prst="rect">
              <a:avLst/>
            </a:prstGeom>
            <a:noFill/>
          </p:spPr>
        </p:pic>
        <p:cxnSp>
          <p:nvCxnSpPr>
            <p:cNvPr id="3" name="Conector reto 2"/>
            <p:cNvCxnSpPr/>
            <p:nvPr/>
          </p:nvCxnSpPr>
          <p:spPr>
            <a:xfrm flipH="1" flipV="1">
              <a:off x="6588224" y="1417638"/>
              <a:ext cx="13648" cy="381156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 flipV="1">
              <a:off x="8100392" y="1268760"/>
              <a:ext cx="0" cy="403244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H="1" flipV="1">
              <a:off x="7308304" y="1417638"/>
              <a:ext cx="44712" cy="3811562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/>
            <p:nvPr/>
          </p:nvCxnSpPr>
          <p:spPr>
            <a:xfrm flipV="1">
              <a:off x="5508104" y="2636912"/>
              <a:ext cx="3362344" cy="83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5508104" y="4365104"/>
              <a:ext cx="3362344" cy="83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 flipV="1">
              <a:off x="5508104" y="3501008"/>
              <a:ext cx="3362344" cy="8384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ipse 15"/>
            <p:cNvSpPr/>
            <p:nvPr/>
          </p:nvSpPr>
          <p:spPr>
            <a:xfrm>
              <a:off x="7997732" y="4293096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Elipse 20"/>
            <p:cNvSpPr/>
            <p:nvPr/>
          </p:nvSpPr>
          <p:spPr>
            <a:xfrm>
              <a:off x="7277652" y="4293096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Elipse 21"/>
            <p:cNvSpPr/>
            <p:nvPr/>
          </p:nvSpPr>
          <p:spPr>
            <a:xfrm>
              <a:off x="6516216" y="4293096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Elipse 22"/>
            <p:cNvSpPr/>
            <p:nvPr/>
          </p:nvSpPr>
          <p:spPr>
            <a:xfrm>
              <a:off x="8028384" y="3429000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Elipse 23"/>
            <p:cNvSpPr/>
            <p:nvPr/>
          </p:nvSpPr>
          <p:spPr>
            <a:xfrm>
              <a:off x="6485564" y="3429000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Elipse 24"/>
            <p:cNvSpPr/>
            <p:nvPr/>
          </p:nvSpPr>
          <p:spPr>
            <a:xfrm>
              <a:off x="7236296" y="3429000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Elipse 25"/>
            <p:cNvSpPr/>
            <p:nvPr/>
          </p:nvSpPr>
          <p:spPr>
            <a:xfrm>
              <a:off x="8028384" y="2564904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Elipse 26"/>
            <p:cNvSpPr/>
            <p:nvPr/>
          </p:nvSpPr>
          <p:spPr>
            <a:xfrm>
              <a:off x="6516216" y="2564904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Elipse 27"/>
            <p:cNvSpPr/>
            <p:nvPr/>
          </p:nvSpPr>
          <p:spPr>
            <a:xfrm>
              <a:off x="7277652" y="2564904"/>
              <a:ext cx="174668" cy="13841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428596" y="2000240"/>
            <a:ext cx="4548188" cy="1971675"/>
            <a:chOff x="428596" y="2000240"/>
            <a:chExt cx="4548188" cy="1971675"/>
          </a:xfrm>
        </p:grpSpPr>
        <p:pic>
          <p:nvPicPr>
            <p:cNvPr id="43010" name="Imagem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596" y="2000240"/>
              <a:ext cx="4548188" cy="197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tângulo 19"/>
            <p:cNvSpPr/>
            <p:nvPr/>
          </p:nvSpPr>
          <p:spPr>
            <a:xfrm>
              <a:off x="3577536" y="2726336"/>
              <a:ext cx="648072" cy="216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0" name="Arco 29"/>
          <p:cNvSpPr/>
          <p:nvPr/>
        </p:nvSpPr>
        <p:spPr>
          <a:xfrm rot="9332049">
            <a:off x="3775902" y="691226"/>
            <a:ext cx="3680427" cy="3908229"/>
          </a:xfrm>
          <a:prstGeom prst="arc">
            <a:avLst>
              <a:gd name="adj1" fmla="val 16200000"/>
              <a:gd name="adj2" fmla="val 380089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3008" name="Conector de seta reta 43007"/>
          <p:cNvCxnSpPr/>
          <p:nvPr/>
        </p:nvCxnSpPr>
        <p:spPr>
          <a:xfrm flipH="1" flipV="1">
            <a:off x="11196736" y="5013176"/>
            <a:ext cx="7200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co 37"/>
          <p:cNvSpPr/>
          <p:nvPr/>
        </p:nvSpPr>
        <p:spPr>
          <a:xfrm rot="9332049">
            <a:off x="3989542" y="786771"/>
            <a:ext cx="3567199" cy="4179420"/>
          </a:xfrm>
          <a:prstGeom prst="arc">
            <a:avLst>
              <a:gd name="adj1" fmla="val 15267950"/>
              <a:gd name="adj2" fmla="val 380089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Arco 38"/>
          <p:cNvSpPr/>
          <p:nvPr/>
        </p:nvSpPr>
        <p:spPr>
          <a:xfrm rot="9332049">
            <a:off x="3918311" y="288413"/>
            <a:ext cx="6251251" cy="4417364"/>
          </a:xfrm>
          <a:prstGeom prst="arc">
            <a:avLst>
              <a:gd name="adj1" fmla="val 16200000"/>
              <a:gd name="adj2" fmla="val 380089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179512" y="12687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ex.06.gs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6600"/>
                </a:solidFill>
              </a:rPr>
              <a:t>SIGNIFICÂNCIA ESTATÍSTICA</a:t>
            </a:r>
            <a:endParaRPr lang="pt-BR" sz="3200" b="1" dirty="0">
              <a:solidFill>
                <a:srgbClr val="FF6600"/>
              </a:solidFill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16832"/>
            <a:ext cx="2664296" cy="374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51520" y="1556792"/>
            <a:ext cx="51125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smtClean="0"/>
              <a:t>A significância estatística do cálculo do coeficiente de correlação foi avaliada com a aplicação do teste </a:t>
            </a:r>
            <a:r>
              <a:rPr lang="pt-BR" sz="2000" i="1" dirty="0" err="1" smtClean="0"/>
              <a:t>t-Student</a:t>
            </a:r>
            <a:r>
              <a:rPr lang="pt-BR" sz="2000" dirty="0" smtClean="0"/>
              <a:t>, cujo valor limite para se considerar o cálculo significativo é definido, segundo Costa Neto (1977), por:</a:t>
            </a:r>
            <a:endParaRPr lang="pt-BR" sz="2000" dirty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331640" y="3717032"/>
          <a:ext cx="3189729" cy="1512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47" name="Equação" r:id="rId4" imgW="990170" imgH="482391" progId="Equation.3">
                  <p:embed/>
                </p:oleObj>
              </mc:Choice>
              <mc:Fallback>
                <p:oleObj name="Equação" r:id="rId4" imgW="990170" imgH="482391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717032"/>
                        <a:ext cx="3189729" cy="151216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accent1"/>
                </a:solidFill>
              </a:rPr>
              <a:t>SIGNIFICÂNCIA ESTATÍSTICA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62880" y="1772816"/>
            <a:ext cx="8229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É um valor que expressa a confiabilidade estatística referente a uma estatística.</a:t>
            </a:r>
          </a:p>
          <a:p>
            <a:endParaRPr lang="pt-BR" sz="2800" dirty="0" smtClean="0"/>
          </a:p>
          <a:p>
            <a:r>
              <a:rPr lang="pt-BR" sz="2800" dirty="0" smtClean="0"/>
              <a:t>		média</a:t>
            </a:r>
          </a:p>
          <a:p>
            <a:r>
              <a:rPr lang="pt-BR" sz="2800" dirty="0" smtClean="0"/>
              <a:t>		correlação</a:t>
            </a:r>
          </a:p>
          <a:p>
            <a:r>
              <a:rPr lang="pt-BR" sz="2800" dirty="0" smtClean="0"/>
              <a:t>		tendência linear</a:t>
            </a:r>
          </a:p>
          <a:p>
            <a:endParaRPr lang="pt-BR" sz="2800" dirty="0" smtClean="0"/>
          </a:p>
          <a:p>
            <a:r>
              <a:rPr lang="pt-BR" sz="3000" b="1" dirty="0" smtClean="0">
                <a:solidFill>
                  <a:srgbClr val="FF0000"/>
                </a:solidFill>
              </a:rPr>
              <a:t>Por exemplo, r = 0,6 é um valor estatisticamente confiável de correlação linear para os dados usados?</a:t>
            </a:r>
            <a:endParaRPr lang="pt-BR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67544" y="1628800"/>
            <a:ext cx="815280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Esta pergunta deve ser feita para fornecer alguma</a:t>
            </a:r>
          </a:p>
          <a:p>
            <a:pPr algn="just"/>
            <a:r>
              <a:rPr lang="pt-BR" sz="2800" dirty="0" smtClean="0"/>
              <a:t> garantia relativa ao valor obtido para determinada</a:t>
            </a:r>
          </a:p>
          <a:p>
            <a:pPr algn="just"/>
            <a:r>
              <a:rPr lang="pt-BR" sz="2800" dirty="0" smtClean="0"/>
              <a:t>estatística, que indique que o valor não advém da</a:t>
            </a:r>
          </a:p>
          <a:p>
            <a:pPr algn="just"/>
            <a:r>
              <a:rPr lang="pt-BR" sz="2800" dirty="0" smtClean="0"/>
              <a:t>aleatoriedade.</a:t>
            </a:r>
          </a:p>
          <a:p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dirty="0" smtClean="0"/>
              <a:t>Esta garantia pode ser expressa através de níveis de</a:t>
            </a:r>
          </a:p>
          <a:p>
            <a:r>
              <a:rPr lang="pt-BR" sz="2800" dirty="0" smtClean="0"/>
              <a:t>confiança:</a:t>
            </a:r>
          </a:p>
          <a:p>
            <a:endParaRPr lang="pt-BR" sz="2800" dirty="0"/>
          </a:p>
          <a:p>
            <a:r>
              <a:rPr lang="pt-BR" sz="2800" dirty="0" smtClean="0"/>
              <a:t>		90%, 95%, 99%</a:t>
            </a:r>
          </a:p>
          <a:p>
            <a:endParaRPr lang="pt-BR" sz="2800" dirty="0"/>
          </a:p>
          <a:p>
            <a:r>
              <a:rPr lang="pt-BR" sz="2800" dirty="0" smtClean="0"/>
              <a:t>        são níveis de confiança usados corriqueiramente.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/>
                </a:solidFill>
              </a:rPr>
              <a:t>SIGNIFICÂNCIA ESTATÍSTICA</a:t>
            </a:r>
            <a:endParaRPr lang="pt-BR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de cantos arredondados 8"/>
          <p:cNvSpPr/>
          <p:nvPr/>
        </p:nvSpPr>
        <p:spPr>
          <a:xfrm>
            <a:off x="4283968" y="4797152"/>
            <a:ext cx="4716016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720080" y="1916832"/>
            <a:ext cx="8316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Existem alguns testes de significância mais usados: </a:t>
            </a:r>
          </a:p>
          <a:p>
            <a:r>
              <a:rPr lang="pt-BR" sz="2400" dirty="0" smtClean="0"/>
              <a:t>     teste t-</a:t>
            </a:r>
            <a:r>
              <a:rPr lang="pt-BR" sz="2400" dirty="0" err="1" smtClean="0"/>
              <a:t>Student</a:t>
            </a:r>
            <a:r>
              <a:rPr lang="pt-BR" sz="2400" dirty="0" smtClean="0"/>
              <a:t> (supõe a distribuição normal dos dados)</a:t>
            </a:r>
          </a:p>
          <a:p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Para </a:t>
            </a:r>
            <a:r>
              <a:rPr lang="pt-BR" sz="2400" dirty="0"/>
              <a:t>tanto, precisamos saber qual é </a:t>
            </a:r>
            <a:r>
              <a:rPr lang="pt-BR" sz="2400" dirty="0" smtClean="0"/>
              <a:t>a quantidade </a:t>
            </a:r>
            <a:r>
              <a:rPr lang="pt-BR" sz="2400" dirty="0"/>
              <a:t>de </a:t>
            </a:r>
            <a:r>
              <a:rPr lang="pt-BR" sz="2400" dirty="0" smtClean="0"/>
              <a:t>valores usados </a:t>
            </a:r>
            <a:r>
              <a:rPr lang="pt-BR" sz="2400" dirty="0"/>
              <a:t>no cálculo da </a:t>
            </a:r>
            <a:r>
              <a:rPr lang="pt-BR" sz="2400" dirty="0" smtClean="0"/>
              <a:t>estatística (n) e </a:t>
            </a:r>
            <a:r>
              <a:rPr lang="pt-BR" sz="2400" dirty="0"/>
              <a:t>qual é o valor obtido da </a:t>
            </a:r>
            <a:r>
              <a:rPr lang="pt-BR" sz="2400" dirty="0" smtClean="0"/>
              <a:t>estatística (r, no caso do coeficiente de correlação)</a:t>
            </a: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solidFill>
                  <a:schemeClr val="accent1"/>
                </a:solidFill>
              </a:rPr>
              <a:t>SIGNIFICÂNCIA ESTATÍSTICA</a:t>
            </a:r>
            <a:endParaRPr lang="pt-BR" sz="32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5897728"/>
              </p:ext>
            </p:extLst>
          </p:nvPr>
        </p:nvGraphicFramePr>
        <p:xfrm>
          <a:off x="971600" y="4725144"/>
          <a:ext cx="2952328" cy="1399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Equação" r:id="rId3" imgW="990170" imgH="482391" progId="Equation.3">
                  <p:embed/>
                </p:oleObj>
              </mc:Choice>
              <mc:Fallback>
                <p:oleObj name="Equação" r:id="rId3" imgW="990170" imgH="482391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4725144"/>
                        <a:ext cx="2952328" cy="139962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4499992" y="496497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 &gt; </a:t>
            </a:r>
            <a:r>
              <a:rPr lang="pt-BR" dirty="0" err="1"/>
              <a:t>tc</a:t>
            </a:r>
            <a:r>
              <a:rPr lang="pt-BR" dirty="0"/>
              <a:t>  </a:t>
            </a:r>
            <a:r>
              <a:rPr lang="pt-BR" dirty="0">
                <a:sym typeface="Wingdings" panose="05000000000000000000" pitchFamily="2" charset="2"/>
              </a:rPr>
              <a:t> cálculo estatisticamente significativo</a:t>
            </a:r>
          </a:p>
          <a:p>
            <a:endParaRPr lang="pt-BR" dirty="0">
              <a:sym typeface="Wingdings" panose="05000000000000000000" pitchFamily="2" charset="2"/>
            </a:endParaRPr>
          </a:p>
          <a:p>
            <a:r>
              <a:rPr lang="pt-BR" dirty="0"/>
              <a:t>t </a:t>
            </a:r>
            <a:r>
              <a:rPr lang="pt-BR" dirty="0" smtClean="0"/>
              <a:t>&lt; </a:t>
            </a:r>
            <a:r>
              <a:rPr lang="pt-BR" dirty="0" err="1"/>
              <a:t>tc</a:t>
            </a:r>
            <a:r>
              <a:rPr lang="pt-BR" dirty="0"/>
              <a:t>  </a:t>
            </a:r>
            <a:r>
              <a:rPr lang="pt-BR" dirty="0">
                <a:sym typeface="Wingdings" panose="05000000000000000000" pitchFamily="2" charset="2"/>
              </a:rPr>
              <a:t> </a:t>
            </a:r>
            <a:r>
              <a:rPr lang="pt-BR" dirty="0" smtClean="0">
                <a:sym typeface="Wingdings" panose="05000000000000000000" pitchFamily="2" charset="2"/>
              </a:rPr>
              <a:t>cálculo não é estatisticamente signif.</a:t>
            </a:r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5157192"/>
            <a:ext cx="714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err="1"/>
              <a:t>t</a:t>
            </a:r>
            <a:r>
              <a:rPr lang="pt-BR" sz="2800" dirty="0" err="1" smtClean="0"/>
              <a:t>c</a:t>
            </a:r>
            <a:r>
              <a:rPr lang="pt-BR" sz="2800" dirty="0" smtClean="0"/>
              <a:t> =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971600" y="4365104"/>
            <a:ext cx="30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p</a:t>
            </a:r>
            <a:r>
              <a:rPr lang="pt-BR" dirty="0" smtClean="0"/>
              <a:t>ara coeficiente de correlação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9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6120680" y="1844824"/>
            <a:ext cx="291581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madm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35304"/>
            <a:ext cx="5760640" cy="458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88640"/>
            <a:ext cx="1987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ex.06.gs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5" name="Título 3"/>
          <p:cNvSpPr txBox="1">
            <a:spLocks/>
          </p:cNvSpPr>
          <p:nvPr/>
        </p:nvSpPr>
        <p:spPr>
          <a:xfrm>
            <a:off x="590872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800" b="1" dirty="0" smtClean="0"/>
              <a:t>CORRELAÇÃO LINEAR ESPACIAL</a:t>
            </a:r>
          </a:p>
          <a:p>
            <a:r>
              <a:rPr lang="pt-BR" sz="2800" b="1" dirty="0" smtClean="0"/>
              <a:t> TSM GLOBAL X VAZÃO DO RIO MADEIRA</a:t>
            </a:r>
            <a:br>
              <a:rPr lang="pt-BR" sz="2800" b="1" dirty="0" smtClean="0"/>
            </a:br>
            <a:r>
              <a:rPr lang="pt-BR" sz="3200" dirty="0" smtClean="0"/>
              <a:t>l 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51520" y="6093296"/>
            <a:ext cx="860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 smtClean="0"/>
              <a:t>Fonte: SILVA, </a:t>
            </a:r>
            <a:r>
              <a:rPr lang="pt-BR" sz="1200" dirty="0" err="1" smtClean="0"/>
              <a:t>E.R.L.D.G.</a:t>
            </a:r>
            <a:r>
              <a:rPr lang="pt-BR" sz="1200" dirty="0" smtClean="0"/>
              <a:t> </a:t>
            </a:r>
            <a:r>
              <a:rPr lang="pt-BR" sz="1200" b="1" dirty="0" smtClean="0"/>
              <a:t>Associação da variabilidade climática dos oceanos com a vazão de rios da Região Norte do Brasil</a:t>
            </a:r>
            <a:r>
              <a:rPr lang="pt-BR" sz="1200" dirty="0" smtClean="0"/>
              <a:t>. Dissertação de Mestrado. São Paulo: Universidade de São Paulo. Faculdade de Filosofia, Letras e Ciências Humanas. Departamento de Geografia, 2013.  182p.</a:t>
            </a:r>
            <a:endParaRPr lang="pt-BR" sz="1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6228184" y="2084655"/>
            <a:ext cx="2809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Qual a interpretação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q</a:t>
            </a:r>
            <a:r>
              <a:rPr lang="pt-BR" sz="2400" b="1" dirty="0" smtClean="0">
                <a:solidFill>
                  <a:srgbClr val="FF0000"/>
                </a:solidFill>
              </a:rPr>
              <a:t>ue pode ser feita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do mapa ao lado?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683568" y="1255031"/>
            <a:ext cx="5328592" cy="4478225"/>
            <a:chOff x="1331640" y="1869127"/>
            <a:chExt cx="6663382" cy="4550233"/>
          </a:xfrm>
        </p:grpSpPr>
        <p:pic>
          <p:nvPicPr>
            <p:cNvPr id="3" name="Imagem 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1901165"/>
              <a:ext cx="2743200" cy="21583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4" name="Imagem 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20072" y="1869127"/>
              <a:ext cx="2774950" cy="21583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" name="Imagem 4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4260995"/>
              <a:ext cx="2774950" cy="21583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m 5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4244256"/>
              <a:ext cx="2774950" cy="21583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tângulo 6"/>
          <p:cNvSpPr/>
          <p:nvPr/>
        </p:nvSpPr>
        <p:spPr>
          <a:xfrm>
            <a:off x="395536" y="5930696"/>
            <a:ext cx="8435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Lagged linear correlation between Pantanal discharge and SST monthly data for the period 1970-2003, for (a) lag=0, (b), lag=4 (c) lag=8 and (d) lag=11 months. The first month in SST time series is always January. The statistical significant areas at 99% (t-Student test) are given by the black lines.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(Silva et al., 2016  TAAC)</a:t>
            </a:r>
            <a:endParaRPr lang="pt-BR" sz="1400" dirty="0"/>
          </a:p>
        </p:txBody>
      </p:sp>
      <p:sp>
        <p:nvSpPr>
          <p:cNvPr id="9" name="Título 3"/>
          <p:cNvSpPr txBox="1">
            <a:spLocks/>
          </p:cNvSpPr>
          <p:nvPr/>
        </p:nvSpPr>
        <p:spPr>
          <a:xfrm>
            <a:off x="590872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800" b="1" dirty="0" smtClean="0"/>
              <a:t>CORRELAÇÃO LINEAR ESPACIAL</a:t>
            </a:r>
          </a:p>
          <a:p>
            <a:r>
              <a:rPr lang="pt-BR" sz="2800" b="1" dirty="0" smtClean="0"/>
              <a:t> TSM GLOBAL X VAZÃO NO PANTANAL</a:t>
            </a:r>
            <a:br>
              <a:rPr lang="pt-BR" sz="2800" b="1" dirty="0" smtClean="0"/>
            </a:br>
            <a:r>
              <a:rPr lang="pt-BR" sz="3200" dirty="0" smtClean="0"/>
              <a:t>l </a:t>
            </a:r>
            <a:endParaRPr lang="pt-BR" sz="3200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6192688" y="2780928"/>
            <a:ext cx="2915816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299145" y="3092767"/>
            <a:ext cx="28093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Qual a interpretação</a:t>
            </a:r>
          </a:p>
          <a:p>
            <a:r>
              <a:rPr lang="pt-BR" sz="2400" b="1" dirty="0">
                <a:solidFill>
                  <a:srgbClr val="FF0000"/>
                </a:solidFill>
              </a:rPr>
              <a:t>q</a:t>
            </a:r>
            <a:r>
              <a:rPr lang="pt-BR" sz="2400" b="1" dirty="0" smtClean="0">
                <a:solidFill>
                  <a:srgbClr val="FF0000"/>
                </a:solidFill>
              </a:rPr>
              <a:t>ue pode ser feita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dos mapas ao lado?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8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Norther hemisphere map of point correl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5086"/>
            <a:ext cx="35242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/>
          </p:cNvSpPr>
          <p:nvPr/>
        </p:nvSpPr>
        <p:spPr>
          <a:xfrm>
            <a:off x="179512" y="5012382"/>
            <a:ext cx="8784976" cy="17289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algn="just" defTabSz="914377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pt-BR" altLang="pt-BR" sz="2000" dirty="0" err="1" smtClean="0"/>
              <a:t>Spatial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distribution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of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correlation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of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500 </a:t>
            </a:r>
            <a:r>
              <a:rPr lang="pt-BR" altLang="pt-BR" sz="2000" dirty="0" err="1" smtClean="0"/>
              <a:t>mb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geopotential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height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anomaly</a:t>
            </a:r>
            <a:r>
              <a:rPr lang="pt-BR" altLang="pt-BR" sz="2000" dirty="0" smtClean="0"/>
              <a:t> time series (</a:t>
            </a:r>
            <a:r>
              <a:rPr lang="pt-BR" altLang="pt-BR" sz="2000" dirty="0" err="1" smtClean="0"/>
              <a:t>Seasonal</a:t>
            </a:r>
            <a:r>
              <a:rPr lang="pt-BR" altLang="pt-BR" sz="2000" dirty="0" smtClean="0"/>
              <a:t> JFM) </a:t>
            </a:r>
            <a:r>
              <a:rPr lang="pt-BR" altLang="pt-BR" sz="2000" dirty="0" err="1" smtClean="0"/>
              <a:t>at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all</a:t>
            </a:r>
            <a:r>
              <a:rPr lang="pt-BR" altLang="pt-BR" sz="2000" dirty="0" smtClean="0"/>
              <a:t> points </a:t>
            </a:r>
            <a:r>
              <a:rPr lang="pt-BR" altLang="pt-BR" sz="2000" dirty="0" err="1" smtClean="0"/>
              <a:t>on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Northern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hemisphere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with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time series </a:t>
            </a:r>
            <a:r>
              <a:rPr lang="pt-BR" altLang="pt-BR" sz="2000" dirty="0" err="1" smtClean="0"/>
              <a:t>at</a:t>
            </a:r>
            <a:r>
              <a:rPr lang="pt-BR" altLang="pt-BR" sz="2000" dirty="0" smtClean="0"/>
              <a:t> a </a:t>
            </a:r>
            <a:r>
              <a:rPr lang="pt-BR" altLang="pt-BR" sz="2000" dirty="0" err="1" smtClean="0"/>
              <a:t>specified</a:t>
            </a:r>
            <a:r>
              <a:rPr lang="pt-BR" altLang="pt-BR" sz="2000" dirty="0" smtClean="0"/>
              <a:t> “base point” - North Pacific. </a:t>
            </a:r>
            <a:r>
              <a:rPr lang="pt-BR" altLang="pt-BR" sz="2000" dirty="0" err="1" smtClean="0"/>
              <a:t>Red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colors</a:t>
            </a:r>
            <a:r>
              <a:rPr lang="pt-BR" altLang="pt-BR" sz="2000" dirty="0" smtClean="0"/>
              <a:t> positive </a:t>
            </a:r>
            <a:r>
              <a:rPr lang="pt-BR" altLang="pt-BR" sz="2000" dirty="0" err="1" smtClean="0"/>
              <a:t>correlation</a:t>
            </a:r>
            <a:r>
              <a:rPr lang="pt-BR" altLang="pt-BR" sz="2000" dirty="0" smtClean="0"/>
              <a:t>, blue </a:t>
            </a:r>
            <a:r>
              <a:rPr lang="pt-BR" altLang="pt-BR" sz="2000" dirty="0" err="1" smtClean="0"/>
              <a:t>colors</a:t>
            </a:r>
            <a:r>
              <a:rPr lang="pt-BR" altLang="pt-BR" sz="2000" dirty="0" smtClean="0"/>
              <a:t> negative </a:t>
            </a:r>
            <a:r>
              <a:rPr lang="pt-BR" altLang="pt-BR" sz="2000" dirty="0" err="1" smtClean="0"/>
              <a:t>correlation</a:t>
            </a:r>
            <a:r>
              <a:rPr lang="pt-BR" altLang="pt-BR" sz="2000" dirty="0" smtClean="0"/>
              <a:t>. </a:t>
            </a:r>
            <a:r>
              <a:rPr lang="pt-BR" altLang="pt-BR" sz="2000" dirty="0" err="1" smtClean="0"/>
              <a:t>Yellow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arrow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indicate</a:t>
            </a:r>
            <a:r>
              <a:rPr lang="pt-BR" altLang="pt-BR" sz="2000" dirty="0" smtClean="0"/>
              <a:t> meridional </a:t>
            </a:r>
            <a:r>
              <a:rPr lang="pt-BR" altLang="pt-BR" sz="2000" dirty="0" err="1" smtClean="0"/>
              <a:t>orientation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of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spatial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structure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existing</a:t>
            </a:r>
            <a:r>
              <a:rPr lang="pt-BR" altLang="pt-BR" sz="2000" dirty="0" smtClean="0"/>
              <a:t> in </a:t>
            </a:r>
            <a:r>
              <a:rPr lang="pt-BR" altLang="pt-BR" sz="2000" dirty="0" err="1" smtClean="0"/>
              <a:t>the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correlation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pattern</a:t>
            </a:r>
            <a:r>
              <a:rPr lang="pt-BR" altLang="pt-BR" sz="2000" dirty="0" smtClean="0"/>
              <a:t>. Picture </a:t>
            </a:r>
            <a:r>
              <a:rPr lang="pt-BR" altLang="pt-BR" sz="2000" dirty="0" err="1" smtClean="0"/>
              <a:t>courtesy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of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Prashant</a:t>
            </a:r>
            <a:r>
              <a:rPr lang="pt-BR" altLang="pt-BR" sz="2000" dirty="0" smtClean="0"/>
              <a:t> </a:t>
            </a:r>
            <a:r>
              <a:rPr lang="pt-BR" altLang="pt-BR" sz="2000" dirty="0" err="1" smtClean="0"/>
              <a:t>Sardeshmukh</a:t>
            </a:r>
            <a:r>
              <a:rPr lang="pt-BR" altLang="pt-BR" sz="2000" dirty="0" smtClean="0"/>
              <a:t>, CDC/OAR </a:t>
            </a:r>
          </a:p>
        </p:txBody>
      </p:sp>
      <p:sp>
        <p:nvSpPr>
          <p:cNvPr id="6" name="Rectangle 2"/>
          <p:cNvSpPr txBox="1">
            <a:spLocks/>
          </p:cNvSpPr>
          <p:nvPr/>
        </p:nvSpPr>
        <p:spPr>
          <a:xfrm>
            <a:off x="457200" y="115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>
              <a:defRPr/>
            </a:pPr>
            <a:r>
              <a:rPr lang="pt-BR" altLang="pt-BR" sz="36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ALTURA GEOPOTENCIAL 500 </a:t>
            </a:r>
            <a:r>
              <a:rPr lang="pt-BR" altLang="pt-BR" sz="3600" b="1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mb</a:t>
            </a:r>
            <a:endParaRPr lang="pt-BR" altLang="pt-BR" sz="3600" b="1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4499992" y="1700808"/>
            <a:ext cx="4464496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Qual o padrão que pode ser observado através da correlação da altura </a:t>
            </a:r>
            <a:r>
              <a:rPr lang="pt-BR" sz="2400" b="1" dirty="0" err="1" smtClean="0">
                <a:solidFill>
                  <a:srgbClr val="FF0000"/>
                </a:solidFill>
              </a:rPr>
              <a:t>geopotencial</a:t>
            </a:r>
            <a:r>
              <a:rPr lang="pt-BR" sz="2400" b="1" dirty="0" smtClean="0">
                <a:solidFill>
                  <a:srgbClr val="FF0000"/>
                </a:solidFill>
              </a:rPr>
              <a:t> em 500 </a:t>
            </a:r>
            <a:r>
              <a:rPr lang="pt-BR" sz="2400" b="1" dirty="0" err="1" smtClean="0">
                <a:solidFill>
                  <a:srgbClr val="FF0000"/>
                </a:solidFill>
              </a:rPr>
              <a:t>mb</a:t>
            </a:r>
            <a:r>
              <a:rPr lang="pt-BR" sz="2400" b="1" dirty="0" smtClean="0">
                <a:solidFill>
                  <a:srgbClr val="FF0000"/>
                </a:solidFill>
              </a:rPr>
              <a:t> com o valor no Pacífico Norte? </a:t>
            </a:r>
          </a:p>
          <a:p>
            <a:r>
              <a:rPr lang="pt-BR" sz="2400" b="1" dirty="0" smtClean="0">
                <a:solidFill>
                  <a:srgbClr val="FF0000"/>
                </a:solidFill>
              </a:rPr>
              <a:t>(R. PNA)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to 1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4" name="Equação" r:id="rId3" imgW="114151" imgH="215619" progId="Equation.3">
                  <p:embed/>
                </p:oleObj>
              </mc:Choice>
              <mc:Fallback>
                <p:oleObj name="Equação" r:id="rId3" imgW="114151" imgH="215619" progId="Equation.3">
                  <p:embed/>
                  <p:pic>
                    <p:nvPicPr>
                      <p:cNvPr id="0" name="Picture 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1739560" y="5261138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 </a:t>
            </a:r>
            <a:r>
              <a:rPr lang="pt-BR" sz="2000" dirty="0" smtClean="0"/>
              <a:t>média da amostra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2000" dirty="0" smtClean="0"/>
              <a:t> e de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pt-BR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835696" y="4449306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VETORES (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pt-BR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...,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t-B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2000" dirty="0" smtClean="0"/>
              <a:t>) e (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t-BR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, y</a:t>
            </a:r>
            <a:r>
              <a:rPr lang="pt-BR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..., y</a:t>
            </a:r>
            <a:r>
              <a:rPr lang="pt-BR" sz="2000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t-BR" sz="2000" dirty="0" smtClean="0"/>
              <a:t>)  - duas variáveis observadas em cada observação, por exemplo, a cada passo de tempo </a:t>
            </a:r>
            <a:r>
              <a:rPr lang="pt-BR" sz="2000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t-BR" sz="2000" dirty="0" smtClean="0"/>
              <a:t> </a:t>
            </a:r>
            <a:endParaRPr lang="pt-BR" sz="20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347886" y="332656"/>
            <a:ext cx="761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6600"/>
                </a:solidFill>
              </a:rPr>
              <a:t>COEFICIENTE DE CORRELAÇÃO    r</a:t>
            </a:r>
            <a:endParaRPr lang="pt-BR" sz="3600" b="1" dirty="0">
              <a:solidFill>
                <a:srgbClr val="FF6600"/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357158" y="5286388"/>
            <a:ext cx="1406530" cy="355600"/>
            <a:chOff x="357158" y="5286388"/>
            <a:chExt cx="1406530" cy="355600"/>
          </a:xfrm>
        </p:grpSpPr>
        <p:graphicFrame>
          <p:nvGraphicFramePr>
            <p:cNvPr id="307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8307365"/>
                </p:ext>
              </p:extLst>
            </p:nvPr>
          </p:nvGraphicFramePr>
          <p:xfrm>
            <a:off x="357158" y="5286388"/>
            <a:ext cx="2794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5" name="Equação" r:id="rId5" imgW="126780" imgH="215526" progId="Equation.3">
                    <p:embed/>
                  </p:oleObj>
                </mc:Choice>
                <mc:Fallback>
                  <p:oleObj name="Equação" r:id="rId5" imgW="126780" imgH="215526" progId="Equation.3">
                    <p:embed/>
                    <p:pic>
                      <p:nvPicPr>
                        <p:cNvPr id="0" name="Picture 3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5286388"/>
                          <a:ext cx="279400" cy="3175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37960345"/>
                </p:ext>
              </p:extLst>
            </p:nvPr>
          </p:nvGraphicFramePr>
          <p:xfrm>
            <a:off x="928662" y="5286388"/>
            <a:ext cx="2032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6" name="Equação" r:id="rId7" imgW="139639" imgH="241195" progId="Equation.3">
                    <p:embed/>
                  </p:oleObj>
                </mc:Choice>
                <mc:Fallback>
                  <p:oleObj name="Equação" r:id="rId7" imgW="139639" imgH="241195" progId="Equation.3">
                    <p:embed/>
                    <p:pic>
                      <p:nvPicPr>
                        <p:cNvPr id="0" name="Picture 3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62" y="5286388"/>
                          <a:ext cx="203200" cy="3556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" name="Conector de seta reta 3"/>
            <p:cNvCxnSpPr/>
            <p:nvPr/>
          </p:nvCxnSpPr>
          <p:spPr>
            <a:xfrm>
              <a:off x="1341120" y="5517232"/>
              <a:ext cx="42256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/>
          <p:cNvGrpSpPr/>
          <p:nvPr/>
        </p:nvGrpSpPr>
        <p:grpSpPr>
          <a:xfrm>
            <a:off x="357158" y="4572008"/>
            <a:ext cx="1406530" cy="419100"/>
            <a:chOff x="357158" y="4572008"/>
            <a:chExt cx="1406530" cy="419100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56138486"/>
                </p:ext>
              </p:extLst>
            </p:nvPr>
          </p:nvGraphicFramePr>
          <p:xfrm>
            <a:off x="357158" y="4572008"/>
            <a:ext cx="27940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7" name="Equação" r:id="rId9" imgW="165028" imgH="228501" progId="Equation.3">
                    <p:embed/>
                  </p:oleObj>
                </mc:Choice>
                <mc:Fallback>
                  <p:oleObj name="Equação" r:id="rId9" imgW="165028" imgH="228501" progId="Equation.3">
                    <p:embed/>
                    <p:pic>
                      <p:nvPicPr>
                        <p:cNvPr id="0" name="Picture 3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158" y="4572008"/>
                          <a:ext cx="279400" cy="4191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44341376"/>
                </p:ext>
              </p:extLst>
            </p:nvPr>
          </p:nvGraphicFramePr>
          <p:xfrm>
            <a:off x="928662" y="4572008"/>
            <a:ext cx="279400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8" name="Equação" r:id="rId11" imgW="177646" imgH="228402" progId="Equation.3">
                    <p:embed/>
                  </p:oleObj>
                </mc:Choice>
                <mc:Fallback>
                  <p:oleObj name="Equação" r:id="rId11" imgW="177646" imgH="228402" progId="Equation.3">
                    <p:embed/>
                    <p:pic>
                      <p:nvPicPr>
                        <p:cNvPr id="0" name="Picture 3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662" y="4572008"/>
                          <a:ext cx="279400" cy="36830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Conector de seta reta 21"/>
            <p:cNvCxnSpPr/>
            <p:nvPr/>
          </p:nvCxnSpPr>
          <p:spPr>
            <a:xfrm>
              <a:off x="1341120" y="4797152"/>
              <a:ext cx="42256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611560" y="3500438"/>
            <a:ext cx="5128303" cy="2757001"/>
            <a:chOff x="611560" y="3500438"/>
            <a:chExt cx="5128303" cy="2757001"/>
          </a:xfrm>
        </p:grpSpPr>
        <p:graphicFrame>
          <p:nvGraphicFramePr>
            <p:cNvPr id="308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80011522"/>
                </p:ext>
              </p:extLst>
            </p:nvPr>
          </p:nvGraphicFramePr>
          <p:xfrm>
            <a:off x="857224" y="5786454"/>
            <a:ext cx="377193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9" name="Equação" r:id="rId13" imgW="215713" imgH="241091" progId="Equation.3">
                    <p:embed/>
                  </p:oleObj>
                </mc:Choice>
                <mc:Fallback>
                  <p:oleObj name="Equação" r:id="rId13" imgW="215713" imgH="241091" progId="Equation.3">
                    <p:embed/>
                    <p:pic>
                      <p:nvPicPr>
                        <p:cNvPr id="0" name="Picture 3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24" y="5786454"/>
                          <a:ext cx="377193" cy="42862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Conector de seta reta 20"/>
            <p:cNvCxnSpPr/>
            <p:nvPr/>
          </p:nvCxnSpPr>
          <p:spPr>
            <a:xfrm>
              <a:off x="1331640" y="6057384"/>
              <a:ext cx="422568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upo 4"/>
            <p:cNvGrpSpPr/>
            <p:nvPr/>
          </p:nvGrpSpPr>
          <p:grpSpPr>
            <a:xfrm>
              <a:off x="611560" y="3500438"/>
              <a:ext cx="5128303" cy="2757001"/>
              <a:chOff x="611560" y="3500438"/>
              <a:chExt cx="5128303" cy="2757001"/>
            </a:xfrm>
          </p:grpSpPr>
          <p:graphicFrame>
            <p:nvGraphicFramePr>
              <p:cNvPr id="3083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3742483"/>
                  </p:ext>
                </p:extLst>
              </p:nvPr>
            </p:nvGraphicFramePr>
            <p:xfrm>
              <a:off x="611560" y="3500438"/>
              <a:ext cx="357190" cy="8083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430" name="Equação" r:id="rId15" imgW="177569" imgH="405872" progId="Equation.3">
                      <p:embed/>
                    </p:oleObj>
                  </mc:Choice>
                  <mc:Fallback>
                    <p:oleObj name="Equação" r:id="rId15" imgW="177569" imgH="405872" progId="Equation.3">
                      <p:embed/>
                      <p:pic>
                        <p:nvPicPr>
                          <p:cNvPr id="0" name="Picture 3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11560" y="3500438"/>
                            <a:ext cx="357190" cy="80837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5" name="CaixaDeTexto 14"/>
              <p:cNvSpPr txBox="1"/>
              <p:nvPr/>
            </p:nvSpPr>
            <p:spPr>
              <a:xfrm>
                <a:off x="1854506" y="3714752"/>
                <a:ext cx="23574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/>
                  <a:t>Somatória</a:t>
                </a:r>
                <a:endParaRPr lang="pt-BR" sz="2000" dirty="0"/>
              </a:p>
            </p:txBody>
          </p:sp>
          <p:sp>
            <p:nvSpPr>
              <p:cNvPr id="20" name="CaixaDeTexto 19"/>
              <p:cNvSpPr txBox="1"/>
              <p:nvPr/>
            </p:nvSpPr>
            <p:spPr>
              <a:xfrm>
                <a:off x="1851431" y="5857329"/>
                <a:ext cx="38884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/>
                  <a:t>d</a:t>
                </a:r>
                <a:r>
                  <a:rPr lang="pt-BR" sz="2000" dirty="0" smtClean="0"/>
                  <a:t>esvio padrão das amostras </a:t>
                </a:r>
                <a:r>
                  <a:rPr lang="pt-BR" sz="2000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pt-BR" sz="2000" dirty="0" smtClean="0"/>
                  <a:t> e  </a:t>
                </a:r>
                <a:r>
                  <a:rPr lang="pt-BR" sz="2000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pt-BR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3" name="Conector de seta reta 22"/>
              <p:cNvCxnSpPr/>
              <p:nvPr/>
            </p:nvCxnSpPr>
            <p:spPr>
              <a:xfrm>
                <a:off x="1341120" y="3933056"/>
                <a:ext cx="422568" cy="0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Picture 25" descr="Corr_equ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691" y="1620774"/>
            <a:ext cx="3136034" cy="14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11316"/>
              </p:ext>
            </p:extLst>
          </p:nvPr>
        </p:nvGraphicFramePr>
        <p:xfrm>
          <a:off x="6012161" y="1268760"/>
          <a:ext cx="2088231" cy="3104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077"/>
                <a:gridCol w="696077"/>
                <a:gridCol w="696077"/>
              </a:tblGrid>
              <a:tr h="610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pt-BR" baseline="-25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BR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pt-BR" baseline="-25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pt-BR" baseline="-2500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100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/>
                        <a:t>x</a:t>
                      </a:r>
                      <a:r>
                        <a:rPr lang="pt-BR" baseline="-25000" dirty="0" smtClean="0"/>
                        <a:t>1</a:t>
                      </a:r>
                      <a:endParaRPr lang="pt-B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y</a:t>
                      </a:r>
                      <a:r>
                        <a:rPr lang="pt-BR" baseline="-25000" dirty="0" smtClean="0"/>
                        <a:t>1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610013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/>
                        <a:t>x</a:t>
                      </a:r>
                      <a:r>
                        <a:rPr lang="pt-BR" baseline="-25000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y</a:t>
                      </a:r>
                      <a:r>
                        <a:rPr lang="pt-BR" baseline="-25000" dirty="0" smtClean="0"/>
                        <a:t>2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  <a:tr h="544412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...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....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....</a:t>
                      </a:r>
                      <a:endParaRPr lang="pt-BR" dirty="0"/>
                    </a:p>
                  </a:txBody>
                  <a:tcPr/>
                </a:tc>
              </a:tr>
              <a:tr h="6100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t</a:t>
                      </a:r>
                      <a:r>
                        <a:rPr lang="pt-BR" baseline="-25000" dirty="0" smtClean="0"/>
                        <a:t>n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/>
                        <a:t>x</a:t>
                      </a:r>
                      <a:r>
                        <a:rPr lang="pt-BR" baseline="-25000" dirty="0" smtClean="0"/>
                        <a:t>n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aseline="0" dirty="0" smtClean="0"/>
                        <a:t>y</a:t>
                      </a:r>
                      <a:r>
                        <a:rPr lang="pt-BR" baseline="-25000" dirty="0" smtClean="0"/>
                        <a:t>n</a:t>
                      </a:r>
                      <a:endParaRPr lang="pt-BR" dirty="0" smtClean="0"/>
                    </a:p>
                    <a:p>
                      <a:pPr algn="ctr"/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 rot="16200000">
            <a:off x="5018323" y="2766654"/>
            <a:ext cx="1348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observações</a:t>
            </a:r>
            <a:endParaRPr lang="pt-BR" dirty="0"/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19540"/>
              </p:ext>
            </p:extLst>
          </p:nvPr>
        </p:nvGraphicFramePr>
        <p:xfrm>
          <a:off x="317500" y="5816600"/>
          <a:ext cx="3556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Equação" r:id="rId18" imgW="203040" imgH="228600" progId="Equation.3">
                  <p:embed/>
                </p:oleObj>
              </mc:Choice>
              <mc:Fallback>
                <p:oleObj name="Equação" r:id="rId18" imgW="203040" imgH="228600" progId="Equation.3">
                  <p:embed/>
                  <p:pic>
                    <p:nvPicPr>
                      <p:cNvPr id="0" name="Picture 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5816600"/>
                        <a:ext cx="355600" cy="4048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chemeClr val="accent1"/>
                </a:solidFill>
              </a:rPr>
              <a:t>SOMATÓRIA</a:t>
            </a:r>
            <a:endParaRPr lang="pt-BR" sz="3600" b="1" dirty="0">
              <a:solidFill>
                <a:schemeClr val="accent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700808"/>
            <a:ext cx="3139712" cy="149364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9512" y="4221088"/>
            <a:ext cx="8856984" cy="12961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60040" y="4469185"/>
                <a:ext cx="8532440" cy="83202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+… + </m:t>
                        </m:r>
                      </m:e>
                    </m:nary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r>
                  <a:rPr lang="pt-BR" dirty="0" smtClean="0"/>
                  <a:t>,</a:t>
                </a:r>
              </a:p>
              <a:p>
                <a:endParaRPr lang="pt-BR" dirty="0"/>
              </a:p>
              <a:p>
                <a:r>
                  <a:rPr lang="pt-BR" dirty="0" smtClean="0"/>
                  <a:t>							i = 1, </a:t>
                </a:r>
                <a:r>
                  <a:rPr lang="pt-B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...</a:t>
                </a:r>
                <a:r>
                  <a:rPr lang="pt-BR" dirty="0" smtClean="0"/>
                  <a:t>, n</a:t>
                </a:r>
                <a:endParaRPr lang="pt-BR" dirty="0"/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4469185"/>
                <a:ext cx="8532440" cy="832023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l="-5000" t="-58394" r="-643" b="-211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/>
          <p:cNvSpPr txBox="1"/>
          <p:nvPr/>
        </p:nvSpPr>
        <p:spPr>
          <a:xfrm>
            <a:off x="395536" y="3789040"/>
            <a:ext cx="170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Numerador: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0997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É uma medida de dispersão e indica a dispersão média de um conjunto de dados em relação à média aritmética da amostra</a:t>
            </a:r>
          </a:p>
          <a:p>
            <a:pPr algn="just">
              <a:buNone/>
            </a:pPr>
            <a:endParaRPr lang="pt-BR" dirty="0" smtClean="0"/>
          </a:p>
          <a:p>
            <a:r>
              <a:rPr lang="pt-BR" dirty="0" smtClean="0"/>
              <a:t>Variância </a:t>
            </a:r>
            <a:r>
              <a:rPr lang="pt-BR" dirty="0"/>
              <a:t>=</a:t>
            </a:r>
            <a:r>
              <a:rPr lang="pt-BR" dirty="0" smtClean="0"/>
              <a:t> var = s</a:t>
            </a:r>
            <a:r>
              <a:rPr lang="pt-B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marL="0" indent="0">
              <a:buNone/>
            </a:pPr>
            <a:r>
              <a:rPr lang="pt-BR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variância = desvio padrão ao quadrado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188640"/>
            <a:ext cx="7616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6600"/>
                </a:solidFill>
              </a:rPr>
              <a:t>DESVIO PADRÃO    </a:t>
            </a:r>
            <a:r>
              <a:rPr lang="pt-BR" sz="3600" b="1" u="sng" dirty="0" smtClean="0">
                <a:solidFill>
                  <a:srgbClr val="FF6600"/>
                </a:solidFill>
              </a:rPr>
              <a:t>σ</a:t>
            </a:r>
            <a:r>
              <a:rPr lang="pt-BR" sz="3600" b="1" dirty="0" smtClean="0">
                <a:solidFill>
                  <a:srgbClr val="FF6600"/>
                </a:solidFill>
              </a:rPr>
              <a:t>     </a:t>
            </a:r>
            <a:r>
              <a:rPr lang="pt-BR" sz="3600" b="1" u="sng" dirty="0" smtClean="0">
                <a:solidFill>
                  <a:srgbClr val="FF6600"/>
                </a:solidFill>
              </a:rPr>
              <a:t>s</a:t>
            </a:r>
            <a:r>
              <a:rPr lang="pt-BR" sz="3600" b="1" dirty="0" smtClean="0">
                <a:solidFill>
                  <a:srgbClr val="FF6600"/>
                </a:solidFill>
              </a:rPr>
              <a:t> </a:t>
            </a:r>
            <a:r>
              <a:rPr lang="pt-BR" sz="3600" b="1" dirty="0">
                <a:solidFill>
                  <a:srgbClr val="FF6600"/>
                </a:solidFill>
              </a:rPr>
              <a:t> </a:t>
            </a:r>
            <a:r>
              <a:rPr lang="pt-BR" sz="3600" b="1" dirty="0" smtClean="0">
                <a:solidFill>
                  <a:srgbClr val="FF6600"/>
                </a:solidFill>
              </a:rPr>
              <a:t>  </a:t>
            </a:r>
            <a:r>
              <a:rPr lang="pt-BR" sz="3600" b="1" u="sng" dirty="0" err="1" smtClean="0">
                <a:solidFill>
                  <a:srgbClr val="FF6600"/>
                </a:solidFill>
              </a:rPr>
              <a:t>dp</a:t>
            </a:r>
            <a:endParaRPr lang="pt-BR" sz="3600" b="1" u="sng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051720" y="1772816"/>
          <a:ext cx="4392265" cy="24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9" name="Equação" r:id="rId3" imgW="1180588" imgH="660113" progId="Equation.3">
                  <p:embed/>
                </p:oleObj>
              </mc:Choice>
              <mc:Fallback>
                <p:oleObj name="Equação" r:id="rId3" imgW="1180588" imgH="660113" progId="Equation.3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72816"/>
                        <a:ext cx="4392265" cy="2456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33265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FF6600"/>
                </a:solidFill>
              </a:rPr>
              <a:t>DESVIO PADRÃO</a:t>
            </a:r>
            <a:endParaRPr lang="pt-BR" sz="32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3049488" y="5661248"/>
            <a:ext cx="5842992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/>
              <a:t>Desvio Padrão - exemplo</a:t>
            </a:r>
            <a:endParaRPr lang="pt-BR" sz="36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683568" y="943560"/>
            <a:ext cx="7787208" cy="5880849"/>
            <a:chOff x="755576" y="943560"/>
            <a:chExt cx="7787208" cy="5880849"/>
          </a:xfrm>
        </p:grpSpPr>
        <p:graphicFrame>
          <p:nvGraphicFramePr>
            <p:cNvPr id="3" name="Gráfico 2"/>
            <p:cNvGraphicFramePr/>
            <p:nvPr>
              <p:extLst>
                <p:ext uri="{D42A27DB-BD31-4B8C-83A1-F6EECF244321}">
                  <p14:modId xmlns:p14="http://schemas.microsoft.com/office/powerpoint/2010/main" val="992612818"/>
                </p:ext>
              </p:extLst>
            </p:nvPr>
          </p:nvGraphicFramePr>
          <p:xfrm>
            <a:off x="1259632" y="943560"/>
            <a:ext cx="7283152" cy="4680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" name="CaixaDeTexto 3"/>
            <p:cNvSpPr txBox="1"/>
            <p:nvPr/>
          </p:nvSpPr>
          <p:spPr>
            <a:xfrm>
              <a:off x="755576" y="5624080"/>
              <a:ext cx="712879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pt-BR" dirty="0" smtClean="0"/>
                <a:t> = 105,6634</a:t>
              </a:r>
            </a:p>
            <a:p>
              <a:r>
                <a:rPr lang="pt-BR" dirty="0" err="1"/>
                <a:t>p</a:t>
              </a:r>
              <a:r>
                <a:rPr lang="pt-BR" dirty="0" err="1" smtClean="0"/>
                <a:t>cp</a:t>
              </a:r>
              <a:r>
                <a:rPr lang="pt-BR" dirty="0" smtClean="0"/>
                <a:t> média= 194,36</a:t>
              </a:r>
            </a:p>
            <a:p>
              <a:r>
                <a:rPr lang="pt-B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r>
                <a:rPr lang="pt-BR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dirty="0" smtClean="0"/>
                <a:t>= 11.164,77</a:t>
              </a:r>
            </a:p>
            <a:p>
              <a:endParaRPr lang="pt-BR" dirty="0"/>
            </a:p>
          </p:txBody>
        </p:sp>
        <p:cxnSp>
          <p:nvCxnSpPr>
            <p:cNvPr id="6" name="Conector reto 5"/>
            <p:cNvCxnSpPr/>
            <p:nvPr/>
          </p:nvCxnSpPr>
          <p:spPr>
            <a:xfrm>
              <a:off x="1907704" y="3501008"/>
              <a:ext cx="5472608" cy="0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1907704" y="4221088"/>
              <a:ext cx="5472608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1979712" y="2708920"/>
              <a:ext cx="5472608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ixaDeTexto 9"/>
            <p:cNvSpPr txBox="1"/>
            <p:nvPr/>
          </p:nvSpPr>
          <p:spPr>
            <a:xfrm>
              <a:off x="7596336" y="2492896"/>
              <a:ext cx="5341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l-GR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endParaRPr lang="pt-BR" sz="2000" b="1" dirty="0">
                <a:solidFill>
                  <a:srgbClr val="0070C0"/>
                </a:solidFill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7596336" y="3933056"/>
              <a:ext cx="4732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pt-BR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endParaRPr lang="pt-BR" sz="20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3352999" y="5807005"/>
            <a:ext cx="45313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Dada uma série temporal, </a:t>
            </a:r>
          </a:p>
          <a:p>
            <a:r>
              <a:rPr lang="pt-BR" dirty="0" smtClean="0"/>
              <a:t>quantos valores de desvio padrão tem a série?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/>
          </p:cNvSpPr>
          <p:nvPr/>
        </p:nvSpPr>
        <p:spPr>
          <a:xfrm>
            <a:off x="755650" y="1268413"/>
            <a:ext cx="8158163" cy="576262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defTabSz="914377">
              <a:buFont typeface="Arial" pitchFamily="34" charset="0"/>
              <a:buNone/>
              <a:defRPr/>
            </a:pPr>
            <a:r>
              <a:rPr lang="pt-BR" altLang="pt-BR" sz="2800" b="1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ANOMALIA PRECIPITAÇÃO NO NOROESTE DO RS     1978-2005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179512" y="2636912"/>
            <a:ext cx="4282951" cy="3228975"/>
            <a:chOff x="179512" y="3057525"/>
            <a:chExt cx="4282951" cy="3228975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250825" y="3057525"/>
              <a:ext cx="4211638" cy="3228975"/>
              <a:chOff x="91" y="1940"/>
              <a:chExt cx="2653" cy="2034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" y="1940"/>
                <a:ext cx="2653" cy="20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" name="Rectangle 20"/>
              <p:cNvSpPr>
                <a:spLocks noChangeArrowheads="1"/>
              </p:cNvSpPr>
              <p:nvPr/>
            </p:nvSpPr>
            <p:spPr bwMode="auto">
              <a:xfrm>
                <a:off x="1429" y="3566"/>
                <a:ext cx="272" cy="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cxnSp>
          <p:nvCxnSpPr>
            <p:cNvPr id="11" name="Conector reto 10"/>
            <p:cNvCxnSpPr/>
            <p:nvPr/>
          </p:nvCxnSpPr>
          <p:spPr>
            <a:xfrm>
              <a:off x="755650" y="4797152"/>
              <a:ext cx="37068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>
              <a:off x="755576" y="5445224"/>
              <a:ext cx="37068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32"/>
            <p:cNvSpPr txBox="1">
              <a:spLocks noChangeArrowheads="1"/>
            </p:cNvSpPr>
            <p:nvPr/>
          </p:nvSpPr>
          <p:spPr bwMode="auto">
            <a:xfrm>
              <a:off x="179512" y="4509120"/>
              <a:ext cx="5699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pt-BR" sz="2400" b="1" dirty="0">
                  <a:solidFill>
                    <a:srgbClr val="FF0000"/>
                  </a:solidFill>
                </a:rPr>
                <a:t>σ</a:t>
              </a:r>
              <a:r>
                <a:rPr lang="pt-BR" altLang="pt-BR" sz="2400" b="1" dirty="0">
                  <a:solidFill>
                    <a:srgbClr val="FF0000"/>
                  </a:solidFill>
                </a:rPr>
                <a:t>+</a:t>
              </a:r>
              <a:endParaRPr lang="el-GR" alt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 Box 32"/>
            <p:cNvSpPr txBox="1">
              <a:spLocks noChangeArrowheads="1"/>
            </p:cNvSpPr>
            <p:nvPr/>
          </p:nvSpPr>
          <p:spPr bwMode="auto">
            <a:xfrm>
              <a:off x="179512" y="5204048"/>
              <a:ext cx="4972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pt-BR" sz="2400" b="1" dirty="0" smtClean="0">
                  <a:solidFill>
                    <a:srgbClr val="FF0000"/>
                  </a:solidFill>
                </a:rPr>
                <a:t>σ</a:t>
              </a:r>
              <a:r>
                <a:rPr lang="pt-BR" altLang="pt-BR" sz="2400" b="1" dirty="0" smtClean="0">
                  <a:solidFill>
                    <a:srgbClr val="FF0000"/>
                  </a:solidFill>
                </a:rPr>
                <a:t>-</a:t>
              </a:r>
              <a:endParaRPr lang="el-GR" altLang="pt-BR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284664" y="2636912"/>
            <a:ext cx="4967856" cy="3251795"/>
            <a:chOff x="4284664" y="3057524"/>
            <a:chExt cx="5039864" cy="3323803"/>
          </a:xfrm>
        </p:grpSpPr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4284664" y="3057524"/>
              <a:ext cx="4629149" cy="3323803"/>
              <a:chOff x="2653" y="1914"/>
              <a:chExt cx="2949" cy="2106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3" y="1914"/>
                <a:ext cx="2949" cy="210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22"/>
              <p:cNvSpPr>
                <a:spLocks noChangeArrowheads="1"/>
              </p:cNvSpPr>
              <p:nvPr/>
            </p:nvSpPr>
            <p:spPr bwMode="auto">
              <a:xfrm>
                <a:off x="4059" y="3612"/>
                <a:ext cx="454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</p:grpSp>
        <p:cxnSp>
          <p:nvCxnSpPr>
            <p:cNvPr id="13" name="Conector reto 12"/>
            <p:cNvCxnSpPr/>
            <p:nvPr/>
          </p:nvCxnSpPr>
          <p:spPr>
            <a:xfrm>
              <a:off x="5076056" y="4941168"/>
              <a:ext cx="37068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>
              <a:off x="5076056" y="5445224"/>
              <a:ext cx="370681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8754615" y="4699992"/>
              <a:ext cx="5699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pt-BR" sz="2400" b="1" dirty="0">
                  <a:solidFill>
                    <a:srgbClr val="FF0000"/>
                  </a:solidFill>
                </a:rPr>
                <a:t>σ</a:t>
              </a:r>
              <a:r>
                <a:rPr lang="pt-BR" altLang="pt-BR" sz="2400" b="1" dirty="0">
                  <a:solidFill>
                    <a:srgbClr val="FF0000"/>
                  </a:solidFill>
                </a:rPr>
                <a:t>+</a:t>
              </a:r>
              <a:endParaRPr lang="el-GR" altLang="pt-BR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 Box 32"/>
            <p:cNvSpPr txBox="1">
              <a:spLocks noChangeArrowheads="1"/>
            </p:cNvSpPr>
            <p:nvPr/>
          </p:nvSpPr>
          <p:spPr bwMode="auto">
            <a:xfrm>
              <a:off x="8754615" y="5204048"/>
              <a:ext cx="49725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l-GR" altLang="pt-BR" sz="2400" b="1" dirty="0" smtClean="0">
                  <a:solidFill>
                    <a:srgbClr val="FF0000"/>
                  </a:solidFill>
                </a:rPr>
                <a:t>σ</a:t>
              </a:r>
              <a:r>
                <a:rPr lang="pt-BR" altLang="pt-BR" sz="2400" b="1" dirty="0" smtClean="0">
                  <a:solidFill>
                    <a:srgbClr val="FF0000"/>
                  </a:solidFill>
                </a:rPr>
                <a:t>-</a:t>
              </a:r>
              <a:endParaRPr lang="el-GR" altLang="pt-BR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7097304" y="594928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Sleiman</a:t>
            </a:r>
            <a:r>
              <a:rPr lang="pt-BR" dirty="0" smtClean="0"/>
              <a:t> (2005)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43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2228</TotalTime>
  <Words>1398</Words>
  <Application>Microsoft Office PowerPoint</Application>
  <PresentationFormat>Apresentação na tela (4:3)</PresentationFormat>
  <Paragraphs>197</Paragraphs>
  <Slides>39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Times New Roman</vt:lpstr>
      <vt:lpstr>Wingdings</vt:lpstr>
      <vt:lpstr>Tema do Office</vt:lpstr>
      <vt:lpstr>Equação</vt:lpstr>
      <vt:lpstr>  Referência Cap. 7 - Métodos Estatísticos para Geografia  Maria Elisa Siqueira Silva – PPGGF -  USP</vt:lpstr>
      <vt:lpstr>Correlação linear - Definição</vt:lpstr>
      <vt:lpstr>Apresentação do PowerPoint</vt:lpstr>
      <vt:lpstr>Apresentação do PowerPoint</vt:lpstr>
      <vt:lpstr>SOMATÓRIA</vt:lpstr>
      <vt:lpstr>Apresentação do PowerPoint</vt:lpstr>
      <vt:lpstr>Apresentação do PowerPoint</vt:lpstr>
      <vt:lpstr>Desvio Padrão - exemplo</vt:lpstr>
      <vt:lpstr>Apresentação do PowerPoint</vt:lpstr>
      <vt:lpstr>VARIÂNCIA     σ2</vt:lpstr>
      <vt:lpstr>INTERPRETAÇÃO DA CORRELAÇÃO ENTRE  DUAS VARIÁVEIS</vt:lpstr>
      <vt:lpstr>EXEMPLOS HIPOTÉTICOS DE CORRELAÇÃO ENTRE VARIÁVEIS ALEATÓRIAS</vt:lpstr>
      <vt:lpstr>EXEMPLOS</vt:lpstr>
      <vt:lpstr>1) Clique na célula D2 2) Na barra de ferramentas, selecione:   Fórmulas – Mais Funções - Estatística - CORREL</vt:lpstr>
      <vt:lpstr>3) Na caixa que se abrirá, o campo Matriz1 deverá ser preenchido com os dados referentes à  coluna com a renda, ou seja, Coluna B2:B6;  4) O mesmo procedimento deverá ser realizado para a Matriz2, porém com os dados sobre educação, Coluna C2:C6. </vt:lpstr>
      <vt:lpstr>Aperte “OK” para finalizar  O resultado aparecerá na célula D2 </vt:lpstr>
      <vt:lpstr>1) Clique na célula D2; 2)Na barra de ferramentas, selecione:    Fórmulas – Mais Funções - Estatística - CORREL</vt:lpstr>
      <vt:lpstr>3) Na caixa que se abrirá, o campo Matriz1 deverá ser preenchido com os dados referentes à  coluna com a renda, ou seja, Coluna B2:B12;  4) O mesmo procedimento deverá ser realizado para a Matriz2, porém com os dados do número de corridas, Coluna C2:C12. </vt:lpstr>
      <vt:lpstr> Aperte “OK” para finalizar  O resultado aparecerá na célula D2 </vt:lpstr>
      <vt:lpstr> INTERPRETAÇÃO DO VALOR GERADO </vt:lpstr>
      <vt:lpstr>A correlação linear calculada para o exemplo anterior também pode ser expressa através de um gráfico de dispersão. Para gerá-lo, clique na Barra de ferramentas – Inserir – Dispersão (EXEMPLO 02)</vt:lpstr>
      <vt:lpstr>O gráfico de dispersão é bastante útil para demonstrar a existência ou não de relações entre duas variáveis. Quanto mais alinhados estiverem os pontos à reta, maior deve ser a correlação linear entre as duas variáveis. No exemplo utilizado, as duas séries aleatórias mostram o seguinte padrão: </vt:lpstr>
      <vt:lpstr>É possível, no mesmo gráfico de dispersão, inserir a reta de regressão de uma variável em relação à outra 1) Clique com o botão direito sobre um dos pontos azuis do gráfico 2) Selecione “Adicionar linha de tendência”</vt:lpstr>
      <vt:lpstr>3) Escolher o tipo de ajuste, p. ex., linear 4) É possível exibir a equação da reta linear e o valor de R2 </vt:lpstr>
      <vt:lpstr>5) Ao terminar de selecionar as opções de formato, clique em fechar; Os resultados serão exibidos como o modelo abaixo</vt:lpstr>
      <vt:lpstr>Indica o grau do ajuste linear entre duas variáveis  Indica o grau de dependência linear entre duas variáveis  Se uma variável pode ser considerada como preditora em relação a outra</vt:lpstr>
      <vt:lpstr>Apresentação do PowerPoint</vt:lpstr>
      <vt:lpstr>EXERCÍCIOS</vt:lpstr>
      <vt:lpstr>USO DE OUTROS SOFTWARES ESTATÍSTICOS CORRELAÇÃO LINEAR</vt:lpstr>
      <vt:lpstr>DIAGRAMAS DE DISPERSÃO NO  R</vt:lpstr>
      <vt:lpstr>Apresentação do PowerPoint</vt:lpstr>
      <vt:lpstr> CORRELAÇÃO LINEAR TSM DA REGIÃO DE NIÑO 1+2 x PRECIPITAÇÃO NA AMÉRICA DO SUL l </vt:lpstr>
      <vt:lpstr>SIGNIFICÂNCIA ESTATÍSTICA</vt:lpstr>
      <vt:lpstr>SIGNIFICÂNCIA ESTATÍSTICA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Correlação Linear</dc:title>
  <dc:creator>Elaine Rosangela</dc:creator>
  <cp:lastModifiedBy>Diana</cp:lastModifiedBy>
  <cp:revision>78</cp:revision>
  <dcterms:created xsi:type="dcterms:W3CDTF">2014-10-20T12:39:02Z</dcterms:created>
  <dcterms:modified xsi:type="dcterms:W3CDTF">2017-09-28T23:48:29Z</dcterms:modified>
</cp:coreProperties>
</file>