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300" r:id="rId2"/>
    <p:sldId id="256" r:id="rId3"/>
    <p:sldId id="259" r:id="rId4"/>
    <p:sldId id="257" r:id="rId5"/>
    <p:sldId id="258" r:id="rId6"/>
    <p:sldId id="265" r:id="rId7"/>
    <p:sldId id="266" r:id="rId8"/>
    <p:sldId id="267" r:id="rId9"/>
    <p:sldId id="268" r:id="rId10"/>
    <p:sldId id="269" r:id="rId11"/>
    <p:sldId id="264" r:id="rId12"/>
    <p:sldId id="260" r:id="rId13"/>
    <p:sldId id="261" r:id="rId14"/>
    <p:sldId id="262" r:id="rId15"/>
    <p:sldId id="263" r:id="rId16"/>
    <p:sldId id="270" r:id="rId17"/>
    <p:sldId id="271" r:id="rId18"/>
    <p:sldId id="272" r:id="rId19"/>
    <p:sldId id="273" r:id="rId20"/>
    <p:sldId id="278" r:id="rId21"/>
    <p:sldId id="279" r:id="rId22"/>
    <p:sldId id="280" r:id="rId23"/>
    <p:sldId id="281" r:id="rId24"/>
    <p:sldId id="282" r:id="rId25"/>
    <p:sldId id="274" r:id="rId26"/>
    <p:sldId id="283" r:id="rId27"/>
    <p:sldId id="276" r:id="rId28"/>
    <p:sldId id="277" r:id="rId29"/>
    <p:sldId id="291" r:id="rId30"/>
    <p:sldId id="290" r:id="rId31"/>
    <p:sldId id="286" r:id="rId32"/>
    <p:sldId id="287" r:id="rId33"/>
    <p:sldId id="288" r:id="rId34"/>
    <p:sldId id="298" r:id="rId35"/>
    <p:sldId id="292" r:id="rId36"/>
    <p:sldId id="299" r:id="rId37"/>
    <p:sldId id="293" r:id="rId38"/>
    <p:sldId id="294" r:id="rId39"/>
    <p:sldId id="295" r:id="rId40"/>
    <p:sldId id="296" r:id="rId41"/>
    <p:sldId id="297" r:id="rId42"/>
    <p:sldId id="301" r:id="rId4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Plan1!$J$3</c:f>
              <c:strCache>
                <c:ptCount val="1"/>
                <c:pt idx="0">
                  <c:v>W74 (Z=0)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Plan1!$F$4:$F$24</c:f>
              <c:numCache>
                <c:formatCode>General</c:formatCode>
                <c:ptCount val="21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  <c:pt idx="9">
                  <c:v>18</c:v>
                </c:pt>
                <c:pt idx="10">
                  <c:v>20</c:v>
                </c:pt>
                <c:pt idx="11">
                  <c:v>22</c:v>
                </c:pt>
                <c:pt idx="12">
                  <c:v>24</c:v>
                </c:pt>
                <c:pt idx="13">
                  <c:v>26</c:v>
                </c:pt>
                <c:pt idx="14">
                  <c:v>28</c:v>
                </c:pt>
                <c:pt idx="15">
                  <c:v>30</c:v>
                </c:pt>
                <c:pt idx="16">
                  <c:v>32</c:v>
                </c:pt>
                <c:pt idx="17">
                  <c:v>34</c:v>
                </c:pt>
                <c:pt idx="18">
                  <c:v>36</c:v>
                </c:pt>
                <c:pt idx="19">
                  <c:v>38</c:v>
                </c:pt>
                <c:pt idx="20">
                  <c:v>40</c:v>
                </c:pt>
              </c:numCache>
            </c:numRef>
          </c:xVal>
          <c:yVal>
            <c:numRef>
              <c:f>Plan1!$J$4:$J$24</c:f>
              <c:numCache>
                <c:formatCode>General</c:formatCode>
                <c:ptCount val="21"/>
                <c:pt idx="0">
                  <c:v>2</c:v>
                </c:pt>
                <c:pt idx="1">
                  <c:v>4.8284271247461898</c:v>
                </c:pt>
                <c:pt idx="2">
                  <c:v>6</c:v>
                </c:pt>
                <c:pt idx="3">
                  <c:v>6.8989794855663575</c:v>
                </c:pt>
                <c:pt idx="4">
                  <c:v>7.6568542494923788</c:v>
                </c:pt>
                <c:pt idx="5">
                  <c:v>8.3245553203367599</c:v>
                </c:pt>
                <c:pt idx="6">
                  <c:v>8.9282032302755052</c:v>
                </c:pt>
                <c:pt idx="7">
                  <c:v>9.4833147735478818</c:v>
                </c:pt>
                <c:pt idx="8">
                  <c:v>10</c:v>
                </c:pt>
                <c:pt idx="9">
                  <c:v>10.48528137423857</c:v>
                </c:pt>
                <c:pt idx="10">
                  <c:v>10.944271909999152</c:v>
                </c:pt>
                <c:pt idx="11">
                  <c:v>11.380831519646865</c:v>
                </c:pt>
                <c:pt idx="12">
                  <c:v>11.797958971132708</c:v>
                </c:pt>
                <c:pt idx="13">
                  <c:v>12.198039027185569</c:v>
                </c:pt>
                <c:pt idx="14">
                  <c:v>12.583005244258366</c:v>
                </c:pt>
                <c:pt idx="15">
                  <c:v>12.954451150103322</c:v>
                </c:pt>
                <c:pt idx="16">
                  <c:v>13.313708498984765</c:v>
                </c:pt>
                <c:pt idx="17">
                  <c:v>13.661903789690598</c:v>
                </c:pt>
                <c:pt idx="18">
                  <c:v>14</c:v>
                </c:pt>
                <c:pt idx="19">
                  <c:v>14.328828005937948</c:v>
                </c:pt>
                <c:pt idx="20">
                  <c:v>14.649110640673513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C1A2-45FC-9437-B2E4807819F7}"/>
            </c:ext>
          </c:extLst>
        </c:ser>
        <c:ser>
          <c:idx val="1"/>
          <c:order val="1"/>
          <c:tx>
            <c:strRef>
              <c:f>Plan1!$K$3</c:f>
              <c:strCache>
                <c:ptCount val="1"/>
                <c:pt idx="0">
                  <c:v>W74 (Z=0,5)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Plan1!$F$4:$F$24</c:f>
              <c:numCache>
                <c:formatCode>General</c:formatCode>
                <c:ptCount val="21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  <c:pt idx="9">
                  <c:v>18</c:v>
                </c:pt>
                <c:pt idx="10">
                  <c:v>20</c:v>
                </c:pt>
                <c:pt idx="11">
                  <c:v>22</c:v>
                </c:pt>
                <c:pt idx="12">
                  <c:v>24</c:v>
                </c:pt>
                <c:pt idx="13">
                  <c:v>26</c:v>
                </c:pt>
                <c:pt idx="14">
                  <c:v>28</c:v>
                </c:pt>
                <c:pt idx="15">
                  <c:v>30</c:v>
                </c:pt>
                <c:pt idx="16">
                  <c:v>32</c:v>
                </c:pt>
                <c:pt idx="17">
                  <c:v>34</c:v>
                </c:pt>
                <c:pt idx="18">
                  <c:v>36</c:v>
                </c:pt>
                <c:pt idx="19">
                  <c:v>38</c:v>
                </c:pt>
                <c:pt idx="20">
                  <c:v>40</c:v>
                </c:pt>
              </c:numCache>
            </c:numRef>
          </c:xVal>
          <c:yVal>
            <c:numRef>
              <c:f>Plan1!$K$4:$K$24</c:f>
              <c:numCache>
                <c:formatCode>General</c:formatCode>
                <c:ptCount val="21"/>
                <c:pt idx="0">
                  <c:v>2</c:v>
                </c:pt>
                <c:pt idx="1">
                  <c:v>6.9497474683058345</c:v>
                </c:pt>
                <c:pt idx="2">
                  <c:v>9</c:v>
                </c:pt>
                <c:pt idx="3">
                  <c:v>10.573214099741122</c:v>
                </c:pt>
                <c:pt idx="4">
                  <c:v>11.899494936611672</c:v>
                </c:pt>
                <c:pt idx="5">
                  <c:v>13.067971810589329</c:v>
                </c:pt>
                <c:pt idx="6">
                  <c:v>14.124355652982141</c:v>
                </c:pt>
                <c:pt idx="7">
                  <c:v>15.095800853708802</c:v>
                </c:pt>
                <c:pt idx="8">
                  <c:v>16</c:v>
                </c:pt>
                <c:pt idx="9">
                  <c:v>16.84924240491749</c:v>
                </c:pt>
                <c:pt idx="10">
                  <c:v>17.652475842498539</c:v>
                </c:pt>
                <c:pt idx="11">
                  <c:v>18.416455159382011</c:v>
                </c:pt>
                <c:pt idx="12">
                  <c:v>19.146428199482244</c:v>
                </c:pt>
                <c:pt idx="13">
                  <c:v>19.846568297574738</c:v>
                </c:pt>
                <c:pt idx="14">
                  <c:v>20.520259177452136</c:v>
                </c:pt>
                <c:pt idx="15">
                  <c:v>21.170289512680814</c:v>
                </c:pt>
                <c:pt idx="16">
                  <c:v>21.798989873223313</c:v>
                </c:pt>
                <c:pt idx="17">
                  <c:v>22.408331631958546</c:v>
                </c:pt>
                <c:pt idx="18">
                  <c:v>23</c:v>
                </c:pt>
                <c:pt idx="19">
                  <c:v>23.575449010391409</c:v>
                </c:pt>
                <c:pt idx="20">
                  <c:v>24.135943621178658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1-C1A2-45FC-9437-B2E4807819F7}"/>
            </c:ext>
          </c:extLst>
        </c:ser>
        <c:ser>
          <c:idx val="2"/>
          <c:order val="2"/>
          <c:tx>
            <c:strRef>
              <c:f>Plan1!$L$3</c:f>
              <c:strCache>
                <c:ptCount val="1"/>
                <c:pt idx="0">
                  <c:v>W74 (Z=1)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Plan1!$F$4:$F$24</c:f>
              <c:numCache>
                <c:formatCode>General</c:formatCode>
                <c:ptCount val="21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  <c:pt idx="9">
                  <c:v>18</c:v>
                </c:pt>
                <c:pt idx="10">
                  <c:v>20</c:v>
                </c:pt>
                <c:pt idx="11">
                  <c:v>22</c:v>
                </c:pt>
                <c:pt idx="12">
                  <c:v>24</c:v>
                </c:pt>
                <c:pt idx="13">
                  <c:v>26</c:v>
                </c:pt>
                <c:pt idx="14">
                  <c:v>28</c:v>
                </c:pt>
                <c:pt idx="15">
                  <c:v>30</c:v>
                </c:pt>
                <c:pt idx="16">
                  <c:v>32</c:v>
                </c:pt>
                <c:pt idx="17">
                  <c:v>34</c:v>
                </c:pt>
                <c:pt idx="18">
                  <c:v>36</c:v>
                </c:pt>
                <c:pt idx="19">
                  <c:v>38</c:v>
                </c:pt>
                <c:pt idx="20">
                  <c:v>40</c:v>
                </c:pt>
              </c:numCache>
            </c:numRef>
          </c:xVal>
          <c:yVal>
            <c:numRef>
              <c:f>Plan1!$L$4:$L$24</c:f>
              <c:numCache>
                <c:formatCode>General</c:formatCode>
                <c:ptCount val="21"/>
                <c:pt idx="0">
                  <c:v>2</c:v>
                </c:pt>
                <c:pt idx="1">
                  <c:v>9.0710678118654755</c:v>
                </c:pt>
                <c:pt idx="2">
                  <c:v>12</c:v>
                </c:pt>
                <c:pt idx="3">
                  <c:v>14.247448713915887</c:v>
                </c:pt>
                <c:pt idx="4">
                  <c:v>16.142135623730944</c:v>
                </c:pt>
                <c:pt idx="5">
                  <c:v>17.811388300841898</c:v>
                </c:pt>
                <c:pt idx="6">
                  <c:v>19.320508075688771</c:v>
                </c:pt>
                <c:pt idx="7">
                  <c:v>20.708286933869694</c:v>
                </c:pt>
                <c:pt idx="8">
                  <c:v>22</c:v>
                </c:pt>
                <c:pt idx="9">
                  <c:v>23.21320343559643</c:v>
                </c:pt>
                <c:pt idx="10">
                  <c:v>24.360679774997884</c:v>
                </c:pt>
                <c:pt idx="11">
                  <c:v>25.45207879911715</c:v>
                </c:pt>
                <c:pt idx="12">
                  <c:v>26.494897427831788</c:v>
                </c:pt>
                <c:pt idx="13">
                  <c:v>27.49509756796391</c:v>
                </c:pt>
                <c:pt idx="14">
                  <c:v>28.457513110645902</c:v>
                </c:pt>
                <c:pt idx="15">
                  <c:v>29.3861278752583</c:v>
                </c:pt>
                <c:pt idx="16">
                  <c:v>30.284271247461891</c:v>
                </c:pt>
                <c:pt idx="17">
                  <c:v>31.154759474226505</c:v>
                </c:pt>
                <c:pt idx="18">
                  <c:v>32</c:v>
                </c:pt>
                <c:pt idx="19">
                  <c:v>32.822070014844883</c:v>
                </c:pt>
                <c:pt idx="20">
                  <c:v>33.622776601683803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2-C1A2-45FC-9437-B2E4807819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6862872"/>
        <c:axId val="106863264"/>
      </c:scatterChart>
      <c:valAx>
        <c:axId val="1068628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/>
                  <a:t>Velocidade (m/s)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06863264"/>
        <c:crosses val="autoZero"/>
        <c:crossBetween val="midCat"/>
      </c:valAx>
      <c:valAx>
        <c:axId val="106863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/>
                  <a:t>Distância mínima de following "d"  (m)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06862872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F6B122-D00D-4957-83BC-0D3D41616A31}" type="datetimeFigureOut">
              <a:rPr lang="pt-BR" smtClean="0"/>
              <a:t>11/10/2017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36CC15-310B-47AD-985D-8F48DDA2E90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4582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39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1859341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9700" y="768350"/>
            <a:ext cx="6819900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2035" name="Rectangle 3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  <p:extLst>
      <p:ext uri="{BB962C8B-B14F-4D97-AF65-F5344CB8AC3E}">
        <p14:creationId xmlns:p14="http://schemas.microsoft.com/office/powerpoint/2010/main" val="961813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0E4-151F-4C3C-9570-41CED602CA18}" type="datetimeFigureOut">
              <a:rPr lang="pt-BR" smtClean="0"/>
              <a:t>11/10/2017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6796-8C02-44E3-B564-582CED869D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241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0E4-151F-4C3C-9570-41CED602CA18}" type="datetimeFigureOut">
              <a:rPr lang="pt-BR" smtClean="0"/>
              <a:t>11/10/2017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6796-8C02-44E3-B564-582CED869D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0143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0E4-151F-4C3C-9570-41CED602CA18}" type="datetimeFigureOut">
              <a:rPr lang="pt-BR" smtClean="0"/>
              <a:t>11/10/2017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6796-8C02-44E3-B564-582CED869D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5744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0E4-151F-4C3C-9570-41CED602CA18}" type="datetimeFigureOut">
              <a:rPr lang="pt-BR" smtClean="0"/>
              <a:t>11/10/2017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6796-8C02-44E3-B564-582CED869D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2814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0E4-151F-4C3C-9570-41CED602CA18}" type="datetimeFigureOut">
              <a:rPr lang="pt-BR" smtClean="0"/>
              <a:t>11/10/2017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6796-8C02-44E3-B564-582CED869D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5536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0E4-151F-4C3C-9570-41CED602CA18}" type="datetimeFigureOut">
              <a:rPr lang="pt-BR" smtClean="0"/>
              <a:t>11/10/2017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6796-8C02-44E3-B564-582CED869D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57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0E4-151F-4C3C-9570-41CED602CA18}" type="datetimeFigureOut">
              <a:rPr lang="pt-BR" smtClean="0"/>
              <a:t>11/10/2017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6796-8C02-44E3-B564-582CED869D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116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0E4-151F-4C3C-9570-41CED602CA18}" type="datetimeFigureOut">
              <a:rPr lang="pt-BR" smtClean="0"/>
              <a:t>11/10/2017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6796-8C02-44E3-B564-582CED869D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252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0E4-151F-4C3C-9570-41CED602CA18}" type="datetimeFigureOut">
              <a:rPr lang="pt-BR" smtClean="0"/>
              <a:t>11/10/2017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6796-8C02-44E3-B564-582CED869D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0603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0E4-151F-4C3C-9570-41CED602CA18}" type="datetimeFigureOut">
              <a:rPr lang="pt-BR" smtClean="0"/>
              <a:t>11/10/2017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6796-8C02-44E3-B564-582CED869D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354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830E4-151F-4C3C-9570-41CED602CA18}" type="datetimeFigureOut">
              <a:rPr lang="pt-BR" smtClean="0"/>
              <a:t>11/10/2017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A6796-8C02-44E3-B564-582CED869D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5677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830E4-151F-4C3C-9570-41CED602CA18}" type="datetimeFigureOut">
              <a:rPr lang="pt-BR" smtClean="0"/>
              <a:t>11/10/2017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A6796-8C02-44E3-B564-582CED869D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6269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mailto:claudio.marte@poli.usp.b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caioffontana@unifesp.br" TargetMode="External"/><Relationship Id="rId4" Type="http://schemas.openxmlformats.org/officeDocument/2006/relationships/hyperlink" Target="mailto:lryoshioka@gmail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/>
          </p:cNvSpPr>
          <p:nvPr>
            <p:ph type="ctrTitle"/>
          </p:nvPr>
        </p:nvSpPr>
        <p:spPr>
          <a:xfrm>
            <a:off x="2351584" y="188641"/>
            <a:ext cx="7848872" cy="993353"/>
          </a:xfrm>
        </p:spPr>
        <p:txBody>
          <a:bodyPr/>
          <a:lstStyle/>
          <a:p>
            <a:pPr>
              <a:defRPr/>
            </a:pPr>
            <a:r>
              <a:rPr lang="pt-BR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PTR 5917 – ITS</a:t>
            </a:r>
          </a:p>
        </p:txBody>
      </p:sp>
      <p:sp>
        <p:nvSpPr>
          <p:cNvPr id="154627" name="Rectangle 3"/>
          <p:cNvSpPr>
            <a:spLocks noGrp="1"/>
          </p:cNvSpPr>
          <p:nvPr>
            <p:ph type="subTitle" idx="1"/>
          </p:nvPr>
        </p:nvSpPr>
        <p:spPr>
          <a:xfrm>
            <a:off x="2895600" y="1989138"/>
            <a:ext cx="6400800" cy="3816350"/>
          </a:xfrm>
        </p:spPr>
        <p:txBody>
          <a:bodyPr/>
          <a:lstStyle/>
          <a:p>
            <a:pPr>
              <a:defRPr/>
            </a:pPr>
            <a:endParaRPr lang="pt-BR" sz="33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pt-BR" sz="33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Sistemas “Inteligentes” de Transportes (ITS)</a:t>
            </a:r>
          </a:p>
          <a:p>
            <a:pPr>
              <a:defRPr/>
            </a:pPr>
            <a:r>
              <a:rPr lang="pt-BR" sz="33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[</a:t>
            </a:r>
            <a:r>
              <a:rPr lang="pt-BR" sz="33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Intelligent</a:t>
            </a:r>
            <a:r>
              <a:rPr lang="pt-BR" sz="33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pt-BR" sz="33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Transport</a:t>
            </a:r>
            <a:r>
              <a:rPr lang="pt-BR" sz="33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Systems]</a:t>
            </a:r>
          </a:p>
          <a:p>
            <a:pPr>
              <a:defRPr/>
            </a:pPr>
            <a:endParaRPr lang="pt-BR" sz="33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984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Abordagem Macroscópica (</a:t>
            </a:r>
            <a:r>
              <a:rPr lang="pt-BR" dirty="0" err="1" smtClean="0"/>
              <a:t>Macromodelo</a:t>
            </a:r>
            <a:r>
              <a:rPr lang="pt-BR" dirty="0" smtClean="0"/>
              <a:t>) x</a:t>
            </a:r>
            <a:br>
              <a:rPr lang="pt-BR" dirty="0" smtClean="0"/>
            </a:br>
            <a:r>
              <a:rPr lang="pt-BR" dirty="0" smtClean="0"/>
              <a:t>Abordagem Microscópica (</a:t>
            </a:r>
            <a:r>
              <a:rPr lang="pt-BR" dirty="0" err="1" smtClean="0"/>
              <a:t>Microssimulação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Na abordagem </a:t>
            </a:r>
            <a:r>
              <a:rPr lang="pt-BR" dirty="0">
                <a:solidFill>
                  <a:srgbClr val="FF0000"/>
                </a:solidFill>
              </a:rPr>
              <a:t>Macroscópica </a:t>
            </a:r>
            <a:r>
              <a:rPr lang="pt-BR" dirty="0"/>
              <a:t>o fluxo de tráfego é concebido como um fluído e a individualidade dos veículos e usuários é desprezada (Portugal, 2005). </a:t>
            </a:r>
            <a:endParaRPr lang="pt-BR" dirty="0" smtClean="0"/>
          </a:p>
          <a:p>
            <a:pPr lvl="1"/>
            <a:r>
              <a:rPr lang="pt-BR" dirty="0" smtClean="0"/>
              <a:t>Esse </a:t>
            </a:r>
            <a:r>
              <a:rPr lang="pt-BR" dirty="0"/>
              <a:t>tipo de escala é mais utilizado no planejamento de grandes </a:t>
            </a:r>
            <a:r>
              <a:rPr lang="pt-BR" dirty="0" smtClean="0"/>
              <a:t>áreas, </a:t>
            </a:r>
            <a:r>
              <a:rPr lang="pt-BR" dirty="0"/>
              <a:t>com enfoque direcionado a decisões de longo prazo e pouco detalhadas </a:t>
            </a:r>
            <a:r>
              <a:rPr lang="pt-BR" dirty="0" smtClean="0"/>
              <a:t>- como</a:t>
            </a:r>
            <a:r>
              <a:rPr lang="pt-BR" dirty="0"/>
              <a:t>, por </a:t>
            </a:r>
            <a:r>
              <a:rPr lang="pt-BR" dirty="0" smtClean="0"/>
              <a:t>exemplo: </a:t>
            </a:r>
            <a:r>
              <a:rPr lang="pt-BR" dirty="0"/>
              <a:t>no planejamento das linhas de transporte público de uma cidade.</a:t>
            </a:r>
          </a:p>
          <a:p>
            <a:r>
              <a:rPr lang="pt-BR" dirty="0"/>
              <a:t>N</a:t>
            </a:r>
            <a:r>
              <a:rPr lang="pt-BR" dirty="0" smtClean="0"/>
              <a:t>a </a:t>
            </a:r>
            <a:r>
              <a:rPr lang="pt-BR" dirty="0"/>
              <a:t>abordagem </a:t>
            </a:r>
            <a:r>
              <a:rPr lang="pt-BR" dirty="0">
                <a:solidFill>
                  <a:srgbClr val="FF0000"/>
                </a:solidFill>
              </a:rPr>
              <a:t>Microscópica</a:t>
            </a:r>
            <a:r>
              <a:rPr lang="pt-BR" dirty="0"/>
              <a:t> busca-se tratar cada veículo e usuário de forma individualizada, detalhando-se melhor o comportamento do sistema. </a:t>
            </a:r>
            <a:endParaRPr lang="pt-BR" dirty="0" smtClean="0"/>
          </a:p>
          <a:p>
            <a:pPr lvl="1"/>
            <a:r>
              <a:rPr lang="pt-BR" dirty="0" smtClean="0"/>
              <a:t>Pelo </a:t>
            </a:r>
            <a:r>
              <a:rPr lang="pt-BR" dirty="0"/>
              <a:t>seu alto nível de detalhes, tal abordagem mostra-se viável geralmente apenas para áreas mais </a:t>
            </a:r>
            <a:r>
              <a:rPr lang="pt-BR" dirty="0" smtClean="0"/>
              <a:t>reduzidas, </a:t>
            </a:r>
            <a:r>
              <a:rPr lang="pt-BR" dirty="0"/>
              <a:t>como é o caso de interseções específicas.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1063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71940"/>
            <a:ext cx="10515600" cy="1325563"/>
          </a:xfrm>
        </p:spPr>
        <p:txBody>
          <a:bodyPr/>
          <a:lstStyle/>
          <a:p>
            <a:r>
              <a:rPr lang="pt-BR" dirty="0"/>
              <a:t>Software disponíveis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400618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000" dirty="0"/>
              <a:t>Para a escolha de um software de simulação devem-se considerar os seguintes critérios (TRB, 2000):</a:t>
            </a:r>
          </a:p>
          <a:p>
            <a:pPr lvl="0"/>
            <a:r>
              <a:rPr lang="pt-BR" sz="2000" b="1" dirty="0" smtClean="0">
                <a:effectLst/>
              </a:rPr>
              <a:t>Tamanho da rede</a:t>
            </a:r>
          </a:p>
          <a:p>
            <a:pPr lvl="1"/>
            <a:r>
              <a:rPr lang="pt-BR" sz="1600" dirty="0" smtClean="0">
                <a:effectLst/>
              </a:rPr>
              <a:t>muitos softwares apresentam limitação no tamanho da rede de simulação.</a:t>
            </a:r>
          </a:p>
          <a:p>
            <a:pPr lvl="0"/>
            <a:r>
              <a:rPr lang="pt-BR" sz="2000" b="1" dirty="0" smtClean="0">
                <a:effectLst/>
              </a:rPr>
              <a:t>Representação da rede</a:t>
            </a:r>
            <a:r>
              <a:rPr lang="pt-BR" sz="2000" dirty="0" smtClean="0">
                <a:effectLst/>
              </a:rPr>
              <a:t> </a:t>
            </a:r>
          </a:p>
          <a:p>
            <a:pPr lvl="1"/>
            <a:r>
              <a:rPr lang="pt-BR" sz="1600" dirty="0" smtClean="0">
                <a:effectLst/>
              </a:rPr>
              <a:t>relacionado a capacidade do modelo em representar geometricamente a rede</a:t>
            </a:r>
          </a:p>
          <a:p>
            <a:pPr lvl="0"/>
            <a:r>
              <a:rPr lang="pt-BR" sz="2000" b="1" dirty="0" smtClean="0">
                <a:effectLst/>
              </a:rPr>
              <a:t>Representação de tráfego:</a:t>
            </a:r>
            <a:r>
              <a:rPr lang="pt-BR" sz="2000" dirty="0" smtClean="0">
                <a:effectLst/>
              </a:rPr>
              <a:t> </a:t>
            </a:r>
          </a:p>
          <a:p>
            <a:pPr lvl="1"/>
            <a:r>
              <a:rPr lang="pt-BR" sz="1600" dirty="0" smtClean="0">
                <a:effectLst/>
              </a:rPr>
              <a:t>modelos microscópicos têm habilidade de simular movimentos sofisticados dos veículos, permitindo uma análise complexa do tráfego, sendo que os modelos macros não possuem tal detalhamento.</a:t>
            </a:r>
          </a:p>
          <a:p>
            <a:pPr lvl="0"/>
            <a:r>
              <a:rPr lang="pt-BR" sz="2000" b="1" dirty="0" smtClean="0">
                <a:effectLst/>
              </a:rPr>
              <a:t>Operação de tráfego:</a:t>
            </a:r>
            <a:r>
              <a:rPr lang="pt-BR" sz="2000" dirty="0" smtClean="0">
                <a:effectLst/>
              </a:rPr>
              <a:t> </a:t>
            </a:r>
          </a:p>
          <a:p>
            <a:pPr lvl="1"/>
            <a:r>
              <a:rPr lang="pt-BR" sz="1600" dirty="0" smtClean="0">
                <a:effectLst/>
              </a:rPr>
              <a:t>o modelo deve ser capaz de simular operações reais de tráfego como rampas, restrições e canalizações de tráfego, operações de transporte público, atividades de estacionamento, etc.</a:t>
            </a:r>
          </a:p>
          <a:p>
            <a:pPr lvl="0"/>
            <a:r>
              <a:rPr lang="pt-BR" sz="2000" b="1" dirty="0" smtClean="0">
                <a:effectLst/>
              </a:rPr>
              <a:t>Controle de tráfego:</a:t>
            </a:r>
            <a:r>
              <a:rPr lang="pt-BR" sz="2000" dirty="0" smtClean="0">
                <a:effectLst/>
              </a:rPr>
              <a:t> </a:t>
            </a:r>
          </a:p>
          <a:p>
            <a:pPr lvl="1"/>
            <a:r>
              <a:rPr lang="pt-BR" sz="1600" dirty="0" smtClean="0">
                <a:effectLst/>
              </a:rPr>
              <a:t>para interseções urbanas devem incluir semáforos, controle de velocidade, etc.</a:t>
            </a:r>
          </a:p>
          <a:p>
            <a:pPr lvl="0"/>
            <a:r>
              <a:rPr lang="pt-BR" sz="2000" b="1" i="1" dirty="0" smtClean="0">
                <a:effectLst/>
              </a:rPr>
              <a:t>Output</a:t>
            </a:r>
            <a:r>
              <a:rPr lang="pt-BR" sz="2000" b="1" dirty="0" smtClean="0">
                <a:effectLst/>
              </a:rPr>
              <a:t> do modelo:</a:t>
            </a:r>
            <a:r>
              <a:rPr lang="pt-BR" sz="2000" dirty="0" smtClean="0">
                <a:effectLst/>
              </a:rPr>
              <a:t> </a:t>
            </a:r>
          </a:p>
          <a:p>
            <a:pPr lvl="1"/>
            <a:r>
              <a:rPr lang="pt-BR" sz="1600" dirty="0" smtClean="0">
                <a:effectLst/>
              </a:rPr>
              <a:t>deve-se verificar se a forma de apresentar os resultados do modelo é adequada ao objetivo de estudo</a:t>
            </a:r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84112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2427" y="154546"/>
            <a:ext cx="11217499" cy="643943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5363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55"/>
          <a:stretch/>
        </p:blipFill>
        <p:spPr bwMode="auto">
          <a:xfrm>
            <a:off x="502276" y="489397"/>
            <a:ext cx="11230378" cy="464927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141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93"/>
          <a:stretch/>
        </p:blipFill>
        <p:spPr bwMode="auto">
          <a:xfrm>
            <a:off x="592427" y="399245"/>
            <a:ext cx="10637949" cy="607882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97193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185" y="1584101"/>
            <a:ext cx="10908406" cy="486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78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Calibração do </a:t>
            </a:r>
            <a:r>
              <a:rPr lang="pt-BR" b="1" dirty="0" smtClean="0"/>
              <a:t>modelo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P</a:t>
            </a:r>
            <a:r>
              <a:rPr lang="pt-BR" dirty="0" smtClean="0"/>
              <a:t>ara </a:t>
            </a:r>
            <a:r>
              <a:rPr lang="pt-BR" dirty="0"/>
              <a:t>que o modelo desempenhe a função de uma boa ferramenta de avaliação é preciso que ele represente de maneira satisfatória a realidade, sendo necessário que diversos parâmetros sejam calibrados (</a:t>
            </a:r>
            <a:r>
              <a:rPr lang="pt-BR" dirty="0" err="1"/>
              <a:t>Hourdakis</a:t>
            </a:r>
            <a:r>
              <a:rPr lang="pt-BR" dirty="0"/>
              <a:t> </a:t>
            </a:r>
            <a:r>
              <a:rPr lang="pt-BR" i="1" dirty="0"/>
              <a:t>et al.</a:t>
            </a:r>
            <a:r>
              <a:rPr lang="pt-BR" dirty="0"/>
              <a:t>, 2003). </a:t>
            </a:r>
            <a:endParaRPr lang="pt-BR" dirty="0" smtClean="0"/>
          </a:p>
          <a:p>
            <a:r>
              <a:rPr lang="pt-BR" dirty="0" smtClean="0"/>
              <a:t>Usualmente constrói-se </a:t>
            </a:r>
            <a:r>
              <a:rPr lang="pt-BR" dirty="0"/>
              <a:t>o modelo e comparam-se os resultados da simulação com o observado na realidade. </a:t>
            </a:r>
            <a:endParaRPr lang="pt-BR" dirty="0" smtClean="0"/>
          </a:p>
          <a:p>
            <a:pPr lvl="1"/>
            <a:r>
              <a:rPr lang="pt-BR" dirty="0" smtClean="0"/>
              <a:t>Quando </a:t>
            </a:r>
            <a:r>
              <a:rPr lang="pt-BR" dirty="0"/>
              <a:t>esses valores estão suficientemente próximos considera-se que o modelo está calibrado.</a:t>
            </a:r>
          </a:p>
          <a:p>
            <a:endParaRPr lang="pt-BR" dirty="0" smtClean="0"/>
          </a:p>
          <a:p>
            <a:pPr marL="0" indent="0">
              <a:buNone/>
            </a:pPr>
            <a:r>
              <a:rPr lang="en-US" sz="2600" dirty="0" err="1"/>
              <a:t>Hourdakis</a:t>
            </a:r>
            <a:r>
              <a:rPr lang="en-US" sz="2600" dirty="0"/>
              <a:t>, J.; </a:t>
            </a:r>
            <a:r>
              <a:rPr lang="en-US" sz="2600" dirty="0" err="1"/>
              <a:t>Michalopoulos</a:t>
            </a:r>
            <a:r>
              <a:rPr lang="en-US" sz="2600" dirty="0"/>
              <a:t>, P. G.; </a:t>
            </a:r>
            <a:r>
              <a:rPr lang="en-US" sz="2600" dirty="0" err="1"/>
              <a:t>Kottommannil</a:t>
            </a:r>
            <a:r>
              <a:rPr lang="en-US" sz="2600" dirty="0"/>
              <a:t>; J. </a:t>
            </a:r>
            <a:r>
              <a:rPr lang="en-US" sz="2600" b="1" dirty="0"/>
              <a:t>Practical Procedure for Calibrating Microscopic Traffic Simulation Models.</a:t>
            </a:r>
            <a:r>
              <a:rPr lang="en-US" sz="2600" dirty="0"/>
              <a:t> </a:t>
            </a:r>
            <a:r>
              <a:rPr lang="pt-BR" sz="2600" dirty="0" err="1"/>
              <a:t>Transportation</a:t>
            </a:r>
            <a:r>
              <a:rPr lang="pt-BR" sz="2600" dirty="0"/>
              <a:t> </a:t>
            </a:r>
            <a:r>
              <a:rPr lang="pt-BR" sz="2600" dirty="0" err="1"/>
              <a:t>Research</a:t>
            </a:r>
            <a:r>
              <a:rPr lang="pt-BR" sz="2600" dirty="0"/>
              <a:t> Record, v.1852, p.130-139,2003.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4336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VISSIM: funcionamento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 VISSIM é um modelo microscópico de </a:t>
            </a:r>
            <a:r>
              <a:rPr lang="pt-BR" dirty="0" smtClean="0"/>
              <a:t>simulação, </a:t>
            </a:r>
            <a:r>
              <a:rPr lang="pt-BR" dirty="0"/>
              <a:t>desenvolvido na </a:t>
            </a:r>
            <a:r>
              <a:rPr lang="pt-BR" dirty="0" smtClean="0"/>
              <a:t>Alemanha, </a:t>
            </a:r>
            <a:r>
              <a:rPr lang="pt-BR" dirty="0"/>
              <a:t>para modelar o tráfego urbano em redes e vias expressas</a:t>
            </a:r>
            <a:r>
              <a:rPr lang="pt-BR" dirty="0" smtClean="0"/>
              <a:t>.</a:t>
            </a:r>
          </a:p>
          <a:p>
            <a:r>
              <a:rPr lang="pt-BR" dirty="0" smtClean="0"/>
              <a:t>Permite </a:t>
            </a:r>
            <a:r>
              <a:rPr lang="pt-BR" dirty="0"/>
              <a:t>analisar o tráfego e as operações de ônibus, considerando a configuração das faixas de tráfego, a composição do tráfego, os semáforos, as paradas de ônibus entre outros. </a:t>
            </a:r>
            <a:endParaRPr lang="pt-BR" dirty="0" smtClean="0"/>
          </a:p>
          <a:p>
            <a:r>
              <a:rPr lang="pt-BR" dirty="0" smtClean="0"/>
              <a:t>É </a:t>
            </a:r>
            <a:r>
              <a:rPr lang="pt-BR" dirty="0"/>
              <a:t>capaz de modelar interseções e ultrapassagens com regras de prioridade, sinais semafóricos, faixas exclusivas de ônibus. </a:t>
            </a:r>
            <a:endParaRPr lang="pt-BR" dirty="0" smtClean="0"/>
          </a:p>
          <a:p>
            <a:r>
              <a:rPr lang="pt-BR" dirty="0" smtClean="0"/>
              <a:t>Seus </a:t>
            </a:r>
            <a:r>
              <a:rPr lang="pt-BR" dirty="0"/>
              <a:t>dados de saída podem incluir </a:t>
            </a:r>
            <a:r>
              <a:rPr lang="pt-BR" dirty="0" smtClean="0"/>
              <a:t>a avaliação </a:t>
            </a:r>
            <a:r>
              <a:rPr lang="pt-BR" dirty="0" smtClean="0"/>
              <a:t>de: </a:t>
            </a:r>
            <a:r>
              <a:rPr lang="pt-BR" dirty="0"/>
              <a:t>volumes, tempo de viagem, atraso, formação de filas, tempo de espera, densidade de fluxo, entre outros. (</a:t>
            </a:r>
            <a:r>
              <a:rPr lang="pt-BR" dirty="0" err="1"/>
              <a:t>Poyares</a:t>
            </a:r>
            <a:r>
              <a:rPr lang="pt-BR" dirty="0"/>
              <a:t>, 2000; </a:t>
            </a:r>
            <a:r>
              <a:rPr lang="pt-BR" dirty="0" smtClean="0"/>
              <a:t>Portugal</a:t>
            </a:r>
            <a:r>
              <a:rPr lang="pt-BR" dirty="0"/>
              <a:t>, 2001).</a:t>
            </a:r>
          </a:p>
        </p:txBody>
      </p:sp>
    </p:spTree>
    <p:extLst>
      <p:ext uri="{BB962C8B-B14F-4D97-AF65-F5344CB8AC3E}">
        <p14:creationId xmlns:p14="http://schemas.microsoft.com/office/powerpoint/2010/main" val="370837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VISSIM: modelo de comportamento psicofísico do motorista (</a:t>
            </a:r>
            <a:r>
              <a:rPr lang="pt-BR" dirty="0" err="1" smtClean="0"/>
              <a:t>Wiedemann</a:t>
            </a:r>
            <a:r>
              <a:rPr lang="pt-BR" dirty="0" smtClean="0"/>
              <a:t> 1974)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88054"/>
          </a:xfrm>
        </p:spPr>
        <p:txBody>
          <a:bodyPr>
            <a:normAutofit fontScale="85000" lnSpcReduction="20000"/>
          </a:bodyPr>
          <a:lstStyle/>
          <a:p>
            <a:r>
              <a:rPr lang="pt-BR" dirty="0"/>
              <a:t>Em contraste com modelos menos complexos de simulação que utilizam velocidades constantes e uma lógica determinista de sequência de veículos, </a:t>
            </a:r>
            <a:r>
              <a:rPr lang="pt-BR" dirty="0" smtClean="0"/>
              <a:t>o VISSIM utiliza </a:t>
            </a:r>
            <a:r>
              <a:rPr lang="pt-BR" dirty="0"/>
              <a:t>o modelo de comportamento psicofísico do </a:t>
            </a:r>
            <a:r>
              <a:rPr lang="pt-BR" dirty="0" smtClean="0"/>
              <a:t>motorista, </a:t>
            </a:r>
            <a:r>
              <a:rPr lang="pt-BR" dirty="0"/>
              <a:t>desenvolvido por </a:t>
            </a:r>
            <a:r>
              <a:rPr lang="pt-BR" dirty="0" err="1"/>
              <a:t>Wiedemann</a:t>
            </a:r>
            <a:r>
              <a:rPr lang="pt-BR" dirty="0"/>
              <a:t> em </a:t>
            </a:r>
            <a:r>
              <a:rPr lang="pt-BR" dirty="0" smtClean="0"/>
              <a:t>1974.</a:t>
            </a:r>
          </a:p>
          <a:p>
            <a:r>
              <a:rPr lang="pt-BR" dirty="0"/>
              <a:t>O conceito básico deste modelo é que o condutor de um veículo que esteja mais rápido começa a desacelerar assim que ele atingir o limiar da percepção com relação a um veículo que esteja mais devagar a sua </a:t>
            </a:r>
            <a:r>
              <a:rPr lang="pt-BR" dirty="0" smtClean="0"/>
              <a:t>frente (SDV). </a:t>
            </a:r>
          </a:p>
          <a:p>
            <a:r>
              <a:rPr lang="pt-BR" dirty="0" smtClean="0"/>
              <a:t>Como </a:t>
            </a:r>
            <a:r>
              <a:rPr lang="pt-BR" dirty="0"/>
              <a:t>o condutor não consegue determinar exatamente a velocidade do veículo a sua frente, a sua velocidade irá cair abaixo da velocidade do veículo a sua frente, até que começa a acelerar novamente </a:t>
            </a:r>
            <a:r>
              <a:rPr lang="pt-BR" dirty="0" smtClean="0"/>
              <a:t>e alcançar </a:t>
            </a:r>
            <a:r>
              <a:rPr lang="pt-BR" dirty="0"/>
              <a:t>o limiar da percepção </a:t>
            </a:r>
            <a:r>
              <a:rPr lang="pt-BR" dirty="0" smtClean="0"/>
              <a:t>novamente: OPDV e CLDV.</a:t>
            </a:r>
          </a:p>
          <a:p>
            <a:r>
              <a:rPr lang="pt-BR" dirty="0"/>
              <a:t>Dessa forma, há uma leve e contínua aceleração e desaceleração. </a:t>
            </a:r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/>
              <a:t>comportamento do motorista é considerado com uma distribuição de funções de velocidade e de comportamento espacial.</a:t>
            </a: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5265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Wiedemann</a:t>
            </a:r>
            <a:r>
              <a:rPr lang="pt-BR" dirty="0" smtClean="0"/>
              <a:t>: </a:t>
            </a:r>
            <a:r>
              <a:rPr lang="pt-BR" i="1" dirty="0" err="1" smtClean="0"/>
              <a:t>car-following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O </a:t>
            </a:r>
            <a:r>
              <a:rPr lang="pt-BR" dirty="0"/>
              <a:t>modelo </a:t>
            </a:r>
            <a:r>
              <a:rPr lang="pt-BR" i="1" dirty="0" err="1" smtClean="0"/>
              <a:t>car-following</a:t>
            </a:r>
            <a:r>
              <a:rPr lang="pt-BR" dirty="0" smtClean="0"/>
              <a:t> representa </a:t>
            </a:r>
            <a:r>
              <a:rPr lang="pt-BR" dirty="0"/>
              <a:t>os movimentos longitudinais do fluxo de tráfego, exercendo influência sobre variáveis como densidade e velocidade</a:t>
            </a:r>
            <a:r>
              <a:rPr lang="pt-BR" dirty="0" smtClean="0"/>
              <a:t>.</a:t>
            </a:r>
          </a:p>
          <a:p>
            <a:r>
              <a:rPr lang="pt-BR" dirty="0" smtClean="0"/>
              <a:t>Vale </a:t>
            </a:r>
            <a:r>
              <a:rPr lang="pt-BR" dirty="0"/>
              <a:t>destacar ainda que o VISSIM possui um outro modelo de </a:t>
            </a:r>
            <a:r>
              <a:rPr lang="pt-BR" dirty="0" err="1"/>
              <a:t>Wiedemann</a:t>
            </a:r>
            <a:r>
              <a:rPr lang="pt-BR" dirty="0"/>
              <a:t> mais </a:t>
            </a:r>
            <a:r>
              <a:rPr lang="pt-BR" dirty="0" smtClean="0"/>
              <a:t>recente, 1999, </a:t>
            </a:r>
            <a:r>
              <a:rPr lang="pt-BR" dirty="0"/>
              <a:t>e voltado para </a:t>
            </a:r>
            <a:r>
              <a:rPr lang="pt-BR" dirty="0" smtClean="0"/>
              <a:t>estradas.</a:t>
            </a:r>
          </a:p>
          <a:p>
            <a:pPr lvl="1"/>
            <a:r>
              <a:rPr lang="pt-BR" dirty="0"/>
              <a:t>Para rodovias com múltiplas faixas, o condutor no modelo do </a:t>
            </a:r>
            <a:r>
              <a:rPr lang="pt-BR" dirty="0" smtClean="0"/>
              <a:t>VISSIM leva </a:t>
            </a:r>
            <a:r>
              <a:rPr lang="pt-BR" dirty="0"/>
              <a:t>em conta não apenas os veículos a sua frente, que por padrão </a:t>
            </a:r>
            <a:r>
              <a:rPr lang="pt-BR" dirty="0" smtClean="0"/>
              <a:t>são considerados os </a:t>
            </a:r>
            <a:r>
              <a:rPr lang="pt-BR" dirty="0"/>
              <a:t>4 primeiros veículos que estão a sua frente, mas também os veículos nas duas faixas adjacentes. </a:t>
            </a:r>
            <a:endParaRPr lang="pt-BR" dirty="0" smtClean="0"/>
          </a:p>
          <a:p>
            <a:r>
              <a:rPr lang="pt-BR" dirty="0" smtClean="0"/>
              <a:t>Ao </a:t>
            </a:r>
            <a:r>
              <a:rPr lang="pt-BR" dirty="0"/>
              <a:t>se aproximar de um controle semafórico em um raio de 100 metros, o condutor passa a ter um elevado estado de atenção, isto é, o seu tempo de reação e as suas manobras com relação ao carro da frente passam a ser menores.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609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Modelos de Simulação: </a:t>
            </a:r>
            <a:r>
              <a:rPr lang="pt-BR" dirty="0" err="1" smtClean="0"/>
              <a:t>Wiedemann</a:t>
            </a:r>
            <a:r>
              <a:rPr lang="pt-BR" dirty="0" smtClean="0"/>
              <a:t> 74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800" i="1" dirty="0" err="1" smtClean="0"/>
              <a:t>Car</a:t>
            </a:r>
            <a:r>
              <a:rPr lang="pt-BR" sz="2800" i="1" dirty="0" smtClean="0"/>
              <a:t> </a:t>
            </a:r>
            <a:r>
              <a:rPr lang="pt-BR" sz="2800" i="1" dirty="0" err="1" smtClean="0"/>
              <a:t>Following</a:t>
            </a:r>
            <a:endParaRPr lang="pt-BR" sz="2800" i="1" dirty="0" smtClean="0"/>
          </a:p>
          <a:p>
            <a:r>
              <a:rPr lang="pt-BR" sz="2800" i="1" dirty="0" smtClean="0"/>
              <a:t>Lane </a:t>
            </a:r>
            <a:r>
              <a:rPr lang="pt-BR" sz="2800" i="1" dirty="0" err="1" smtClean="0"/>
              <a:t>Change</a:t>
            </a:r>
            <a:endParaRPr lang="pt-BR" sz="2800" i="1" dirty="0"/>
          </a:p>
        </p:txBody>
      </p:sp>
    </p:spTree>
    <p:extLst>
      <p:ext uri="{BB962C8B-B14F-4D97-AF65-F5344CB8AC3E}">
        <p14:creationId xmlns:p14="http://schemas.microsoft.com/office/powerpoint/2010/main" val="100587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Wiedemann</a:t>
            </a:r>
            <a:r>
              <a:rPr lang="pt-BR" dirty="0" smtClean="0"/>
              <a:t>: </a:t>
            </a:r>
            <a:r>
              <a:rPr lang="pt-BR" i="1" dirty="0" err="1" smtClean="0"/>
              <a:t>car-following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O </a:t>
            </a:r>
            <a:r>
              <a:rPr lang="pt-BR" dirty="0" err="1"/>
              <a:t>Vissim</a:t>
            </a:r>
            <a:r>
              <a:rPr lang="pt-BR" dirty="0"/>
              <a:t> simula o fluxo de tráfego movimentando </a:t>
            </a:r>
            <a:r>
              <a:rPr lang="pt-BR" dirty="0">
                <a:solidFill>
                  <a:srgbClr val="FF0000"/>
                </a:solidFill>
              </a:rPr>
              <a:t>unidades condutor-veículo </a:t>
            </a:r>
            <a:r>
              <a:rPr lang="pt-BR" dirty="0"/>
              <a:t>(</a:t>
            </a:r>
            <a:r>
              <a:rPr lang="pt-BR" i="1" dirty="0"/>
              <a:t>driver- </a:t>
            </a:r>
            <a:r>
              <a:rPr lang="pt-BR" i="1" dirty="0" err="1"/>
              <a:t>vehicle-units</a:t>
            </a:r>
            <a:r>
              <a:rPr lang="pt-BR" dirty="0"/>
              <a:t>) através de uma rede. </a:t>
            </a:r>
            <a:endParaRPr lang="pt-BR" dirty="0" smtClean="0"/>
          </a:p>
          <a:p>
            <a:r>
              <a:rPr lang="pt-BR" dirty="0" smtClean="0"/>
              <a:t>Cada </a:t>
            </a:r>
            <a:r>
              <a:rPr lang="pt-BR" dirty="0"/>
              <a:t>motorista tem um comportamento específico e é atribuído a </a:t>
            </a:r>
            <a:r>
              <a:rPr lang="pt-BR" dirty="0" smtClean="0"/>
              <a:t>cada um </a:t>
            </a:r>
            <a:r>
              <a:rPr lang="pt-BR" dirty="0"/>
              <a:t>veículo </a:t>
            </a:r>
            <a:r>
              <a:rPr lang="pt-BR" dirty="0" smtClean="0"/>
              <a:t>específico</a:t>
            </a:r>
            <a:r>
              <a:rPr lang="pt-BR" dirty="0"/>
              <a:t>. </a:t>
            </a:r>
            <a:endParaRPr lang="pt-BR" dirty="0" smtClean="0"/>
          </a:p>
          <a:p>
            <a:pPr lvl="1"/>
            <a:r>
              <a:rPr lang="pt-BR" dirty="0" smtClean="0"/>
              <a:t>Como </a:t>
            </a:r>
            <a:r>
              <a:rPr lang="pt-BR" dirty="0"/>
              <a:t>consequência, o comportamento durante a condução corresponde às capacidades de seu veículo</a:t>
            </a:r>
            <a:r>
              <a:rPr lang="pt-BR" dirty="0" smtClean="0"/>
              <a:t>.</a:t>
            </a:r>
          </a:p>
          <a:p>
            <a:r>
              <a:rPr lang="pt-BR" dirty="0"/>
              <a:t>Atributos caracterizando cada </a:t>
            </a:r>
            <a:r>
              <a:rPr lang="pt-BR" dirty="0">
                <a:solidFill>
                  <a:srgbClr val="FF0000"/>
                </a:solidFill>
              </a:rPr>
              <a:t>unidade condutor-veículo </a:t>
            </a:r>
            <a:r>
              <a:rPr lang="pt-BR" dirty="0"/>
              <a:t>podem ser subdivididas nas três categorias seguintes:</a:t>
            </a:r>
          </a:p>
          <a:p>
            <a:pPr lvl="1"/>
            <a:r>
              <a:rPr lang="pt-BR" dirty="0"/>
              <a:t>Especificações técnicas dos </a:t>
            </a:r>
            <a:r>
              <a:rPr lang="pt-BR" dirty="0" smtClean="0"/>
              <a:t>veículos</a:t>
            </a:r>
          </a:p>
          <a:p>
            <a:pPr lvl="1"/>
            <a:r>
              <a:rPr lang="pt-BR" dirty="0"/>
              <a:t>Comportamento da unidade </a:t>
            </a:r>
            <a:r>
              <a:rPr lang="pt-BR" dirty="0" smtClean="0"/>
              <a:t>condutor-veículo</a:t>
            </a:r>
          </a:p>
          <a:p>
            <a:pPr lvl="1"/>
            <a:r>
              <a:rPr lang="pt-BR" dirty="0"/>
              <a:t>Interdependência das unidades </a:t>
            </a:r>
            <a:r>
              <a:rPr lang="pt-BR" dirty="0" smtClean="0"/>
              <a:t>condutor-veículo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616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Especificações técnicas dos veículos</a:t>
            </a:r>
            <a:br>
              <a:rPr lang="pt-BR" dirty="0" smtClean="0"/>
            </a:br>
            <a:r>
              <a:rPr lang="pt-BR" dirty="0" smtClean="0"/>
              <a:t>+ Exemplos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Comprimento </a:t>
            </a:r>
            <a:r>
              <a:rPr lang="pt-BR" dirty="0"/>
              <a:t>do veículo</a:t>
            </a:r>
          </a:p>
          <a:p>
            <a:r>
              <a:rPr lang="pt-BR" dirty="0"/>
              <a:t>Velocidade máxima </a:t>
            </a:r>
          </a:p>
          <a:p>
            <a:r>
              <a:rPr lang="pt-BR" dirty="0"/>
              <a:t>Poder de aceleração</a:t>
            </a:r>
          </a:p>
          <a:p>
            <a:r>
              <a:rPr lang="pt-BR" dirty="0"/>
              <a:t>Atual posição do veículo na rede</a:t>
            </a:r>
          </a:p>
          <a:p>
            <a:r>
              <a:rPr lang="pt-BR" dirty="0"/>
              <a:t>Velocidade e aceleração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752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Comportamento da unidade </a:t>
            </a:r>
            <a:r>
              <a:rPr lang="pt-BR" dirty="0" smtClean="0"/>
              <a:t>condutor-veículo</a:t>
            </a: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+ Exemplos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Limiar </a:t>
            </a:r>
            <a:r>
              <a:rPr lang="pt-BR" dirty="0" err="1"/>
              <a:t>psico-físico</a:t>
            </a:r>
            <a:r>
              <a:rPr lang="pt-BR" dirty="0"/>
              <a:t> da percepção do </a:t>
            </a:r>
            <a:r>
              <a:rPr lang="pt-BR" dirty="0" smtClean="0"/>
              <a:t>condutor</a:t>
            </a:r>
          </a:p>
          <a:p>
            <a:pPr lvl="1"/>
            <a:r>
              <a:rPr lang="pt-BR" dirty="0" smtClean="0"/>
              <a:t>habilidade </a:t>
            </a:r>
            <a:r>
              <a:rPr lang="pt-BR" dirty="0"/>
              <a:t>de </a:t>
            </a:r>
            <a:r>
              <a:rPr lang="pt-BR" dirty="0" smtClean="0"/>
              <a:t>estimar </a:t>
            </a:r>
          </a:p>
          <a:p>
            <a:pPr lvl="1"/>
            <a:r>
              <a:rPr lang="pt-BR" dirty="0" smtClean="0"/>
              <a:t>percepção </a:t>
            </a:r>
            <a:r>
              <a:rPr lang="pt-BR" dirty="0"/>
              <a:t>da </a:t>
            </a:r>
            <a:r>
              <a:rPr lang="pt-BR" dirty="0" smtClean="0"/>
              <a:t>segurança </a:t>
            </a:r>
          </a:p>
          <a:p>
            <a:pPr lvl="1"/>
            <a:r>
              <a:rPr lang="pt-BR" dirty="0" smtClean="0"/>
              <a:t>vontade </a:t>
            </a:r>
            <a:r>
              <a:rPr lang="pt-BR" dirty="0"/>
              <a:t>de se </a:t>
            </a:r>
            <a:r>
              <a:rPr lang="pt-BR" dirty="0" smtClean="0"/>
              <a:t>arriscar</a:t>
            </a:r>
            <a:endParaRPr lang="pt-BR" dirty="0"/>
          </a:p>
          <a:p>
            <a:r>
              <a:rPr lang="pt-BR" dirty="0"/>
              <a:t>Memória do condutor</a:t>
            </a:r>
          </a:p>
          <a:p>
            <a:r>
              <a:rPr lang="pt-BR" dirty="0"/>
              <a:t>Aceleração baseada na velocidade atual e na velocidade desejada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858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Interdependência das unidades condutor-veículo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+ Exemplos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Referência aos veículos na frente e </a:t>
            </a:r>
            <a:r>
              <a:rPr lang="pt-BR" dirty="0" smtClean="0"/>
              <a:t>atrás</a:t>
            </a:r>
          </a:p>
          <a:p>
            <a:pPr lvl="1"/>
            <a:r>
              <a:rPr lang="pt-BR" dirty="0" smtClean="0"/>
              <a:t>nas </a:t>
            </a:r>
            <a:r>
              <a:rPr lang="pt-BR" dirty="0"/>
              <a:t>próprias faixas como nas faixas do </a:t>
            </a:r>
            <a:r>
              <a:rPr lang="pt-BR" dirty="0" smtClean="0"/>
              <a:t>lado</a:t>
            </a:r>
            <a:endParaRPr lang="pt-BR" dirty="0"/>
          </a:p>
          <a:p>
            <a:r>
              <a:rPr lang="pt-BR" dirty="0"/>
              <a:t>Referência ao trecho da rede no momento e no próximo nó</a:t>
            </a:r>
          </a:p>
          <a:p>
            <a:r>
              <a:rPr lang="pt-BR" dirty="0"/>
              <a:t>Referência à próxima intersecção </a:t>
            </a:r>
            <a:r>
              <a:rPr lang="pt-BR" dirty="0" smtClean="0"/>
              <a:t>semafórica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099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/>
              <a:t>Wiedemann</a:t>
            </a:r>
            <a:r>
              <a:rPr lang="pt-BR" b="1" dirty="0"/>
              <a:t> </a:t>
            </a:r>
            <a:r>
              <a:rPr lang="pt-BR" b="1" dirty="0" smtClean="0"/>
              <a:t>74: </a:t>
            </a:r>
            <a:r>
              <a:rPr lang="pt-BR" i="1" dirty="0" err="1" smtClean="0"/>
              <a:t>car-following</a:t>
            </a:r>
            <a:r>
              <a:rPr lang="pt-BR" b="1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O modelo de </a:t>
            </a:r>
            <a:r>
              <a:rPr lang="pt-BR" dirty="0" err="1"/>
              <a:t>Wiedemann</a:t>
            </a:r>
            <a:r>
              <a:rPr lang="pt-BR" dirty="0"/>
              <a:t> parte do princípio que há </a:t>
            </a:r>
            <a:r>
              <a:rPr lang="pt-BR" dirty="0" smtClean="0"/>
              <a:t>4 (quatro) </a:t>
            </a:r>
            <a:r>
              <a:rPr lang="pt-BR" dirty="0"/>
              <a:t>estados/modos de </a:t>
            </a:r>
            <a:r>
              <a:rPr lang="pt-BR" dirty="0" smtClean="0"/>
              <a:t>condução: </a:t>
            </a:r>
          </a:p>
          <a:p>
            <a:pPr lvl="1"/>
            <a:r>
              <a:rPr lang="pt-BR" dirty="0" err="1"/>
              <a:t>Free</a:t>
            </a:r>
            <a:r>
              <a:rPr lang="pt-BR" dirty="0"/>
              <a:t> </a:t>
            </a:r>
            <a:r>
              <a:rPr lang="pt-BR" dirty="0" err="1"/>
              <a:t>Driving</a:t>
            </a:r>
            <a:r>
              <a:rPr lang="pt-BR" dirty="0"/>
              <a:t> (Dirigir livremente</a:t>
            </a:r>
            <a:r>
              <a:rPr lang="pt-BR" dirty="0" smtClean="0"/>
              <a:t>)</a:t>
            </a:r>
          </a:p>
          <a:p>
            <a:pPr lvl="1"/>
            <a:r>
              <a:rPr lang="pt-BR" dirty="0" err="1"/>
              <a:t>Approaching</a:t>
            </a:r>
            <a:r>
              <a:rPr lang="pt-BR" dirty="0"/>
              <a:t> (Aproximação</a:t>
            </a:r>
            <a:r>
              <a:rPr lang="pt-BR" dirty="0" smtClean="0"/>
              <a:t>)</a:t>
            </a:r>
          </a:p>
          <a:p>
            <a:pPr lvl="1"/>
            <a:r>
              <a:rPr lang="pt-BR" dirty="0" err="1"/>
              <a:t>Following</a:t>
            </a:r>
            <a:r>
              <a:rPr lang="pt-BR" dirty="0"/>
              <a:t> (Perseguição</a:t>
            </a:r>
            <a:r>
              <a:rPr lang="pt-BR" dirty="0" smtClean="0"/>
              <a:t>)</a:t>
            </a:r>
          </a:p>
          <a:p>
            <a:pPr lvl="1"/>
            <a:r>
              <a:rPr lang="pt-BR" dirty="0" err="1"/>
              <a:t>Braking</a:t>
            </a:r>
            <a:r>
              <a:rPr lang="pt-BR" dirty="0"/>
              <a:t> (Frenagem</a:t>
            </a:r>
            <a:r>
              <a:rPr lang="pt-BR" dirty="0" smtClean="0"/>
              <a:t>)</a:t>
            </a:r>
            <a:endParaRPr lang="pt-BR" dirty="0"/>
          </a:p>
          <a:p>
            <a:pPr lvl="1"/>
            <a:endParaRPr lang="pt-BR" dirty="0"/>
          </a:p>
          <a:p>
            <a:r>
              <a:rPr lang="pt-BR" dirty="0"/>
              <a:t>Para cada um dos quatros estados de condução, a aceleração depende de </a:t>
            </a:r>
            <a:r>
              <a:rPr lang="pt-BR" dirty="0" smtClean="0"/>
              <a:t>parâmetros como: </a:t>
            </a:r>
          </a:p>
          <a:p>
            <a:pPr lvl="1"/>
            <a:r>
              <a:rPr lang="pt-BR" dirty="0" smtClean="0"/>
              <a:t>a </a:t>
            </a:r>
            <a:r>
              <a:rPr lang="pt-BR" dirty="0"/>
              <a:t>velocidade instantânea do veículo, a diferença de velocidade, a distância do veículo precedente, assim como características individuais do piloto e de seu carro.</a:t>
            </a:r>
          </a:p>
          <a:p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1417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Wiedemann</a:t>
            </a:r>
            <a:r>
              <a:rPr lang="pt-BR" dirty="0" smtClean="0"/>
              <a:t>: </a:t>
            </a:r>
            <a:r>
              <a:rPr lang="pt-BR" sz="4000" dirty="0"/>
              <a:t>Gráfico do modelo de </a:t>
            </a:r>
            <a:r>
              <a:rPr lang="pt-BR" sz="4000" i="1" dirty="0" err="1">
                <a:solidFill>
                  <a:srgbClr val="FF0000"/>
                </a:solidFill>
              </a:rPr>
              <a:t>car</a:t>
            </a:r>
            <a:r>
              <a:rPr lang="pt-BR" sz="4000" i="1" dirty="0">
                <a:solidFill>
                  <a:srgbClr val="FF0000"/>
                </a:solidFill>
              </a:rPr>
              <a:t> </a:t>
            </a:r>
            <a:r>
              <a:rPr lang="pt-BR" sz="4000" i="1" dirty="0" err="1" smtClean="0">
                <a:solidFill>
                  <a:srgbClr val="FF0000"/>
                </a:solidFill>
              </a:rPr>
              <a:t>following</a:t>
            </a:r>
            <a:endParaRPr lang="pt-BR" sz="4000" dirty="0">
              <a:solidFill>
                <a:srgbClr val="FF0000"/>
              </a:solidFill>
            </a:endParaRPr>
          </a:p>
        </p:txBody>
      </p:sp>
      <p:pic>
        <p:nvPicPr>
          <p:cNvPr id="4" name="Picture 48"/>
          <p:cNvPicPr/>
          <p:nvPr/>
        </p:nvPicPr>
        <p:blipFill>
          <a:blip r:embed="rId2" cstate="print"/>
          <a:srcRect l="12249" r="5281"/>
          <a:stretch>
            <a:fillRect/>
          </a:stretch>
        </p:blipFill>
        <p:spPr>
          <a:xfrm>
            <a:off x="734097" y="1841410"/>
            <a:ext cx="6096268" cy="450372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7482624" y="5066297"/>
            <a:ext cx="2791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Fonte: Lacerda e Neto </a:t>
            </a:r>
            <a:r>
              <a:rPr lang="pt-BR" b="1" dirty="0" smtClean="0"/>
              <a:t>2005</a:t>
            </a:r>
            <a:endParaRPr lang="pt-BR" dirty="0"/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7007180" y="1841410"/>
            <a:ext cx="4480775" cy="2576044"/>
          </a:xfrm>
        </p:spPr>
        <p:txBody>
          <a:bodyPr>
            <a:normAutofit/>
          </a:bodyPr>
          <a:lstStyle/>
          <a:p>
            <a:r>
              <a:rPr lang="pt-BR" sz="2400" dirty="0"/>
              <a:t>SDV – </a:t>
            </a:r>
            <a:r>
              <a:rPr lang="pt-BR" sz="2400" i="1" dirty="0" err="1"/>
              <a:t>Selective</a:t>
            </a:r>
            <a:r>
              <a:rPr lang="pt-BR" sz="2400" i="1" dirty="0"/>
              <a:t> </a:t>
            </a:r>
            <a:r>
              <a:rPr lang="pt-BR" sz="2400" i="1" dirty="0" err="1"/>
              <a:t>Vehicle</a:t>
            </a:r>
            <a:r>
              <a:rPr lang="pt-BR" sz="2400" i="1" dirty="0"/>
              <a:t> </a:t>
            </a:r>
            <a:r>
              <a:rPr lang="pt-BR" sz="2400" i="1" dirty="0" err="1" smtClean="0"/>
              <a:t>Detection</a:t>
            </a:r>
            <a:endParaRPr lang="pt-BR" sz="2400" i="1" dirty="0" smtClean="0"/>
          </a:p>
          <a:p>
            <a:r>
              <a:rPr lang="pt-BR" sz="2400" dirty="0"/>
              <a:t>OPDV - </a:t>
            </a:r>
            <a:r>
              <a:rPr lang="pt-BR" sz="2400" i="1" dirty="0" err="1"/>
              <a:t>Opening</a:t>
            </a:r>
            <a:r>
              <a:rPr lang="pt-BR" sz="2400" i="1" dirty="0"/>
              <a:t> </a:t>
            </a:r>
            <a:r>
              <a:rPr lang="pt-BR" sz="2400" i="1" dirty="0" err="1"/>
              <a:t>Difference</a:t>
            </a:r>
            <a:r>
              <a:rPr lang="pt-BR" sz="2400" i="1" dirty="0"/>
              <a:t> in </a:t>
            </a:r>
            <a:r>
              <a:rPr lang="pt-BR" sz="2400" i="1" dirty="0" err="1" smtClean="0"/>
              <a:t>Velocity</a:t>
            </a:r>
            <a:endParaRPr lang="pt-BR" sz="2400" i="1" dirty="0" smtClean="0"/>
          </a:p>
          <a:p>
            <a:r>
              <a:rPr lang="pt-BR" sz="2400" dirty="0"/>
              <a:t>CLDV - </a:t>
            </a:r>
            <a:r>
              <a:rPr lang="pt-BR" sz="2400" i="1" dirty="0" err="1"/>
              <a:t>Closing</a:t>
            </a:r>
            <a:r>
              <a:rPr lang="pt-BR" sz="2400" i="1" dirty="0"/>
              <a:t> </a:t>
            </a:r>
            <a:r>
              <a:rPr lang="pt-BR" sz="2400" i="1" dirty="0" err="1"/>
              <a:t>Difference</a:t>
            </a:r>
            <a:r>
              <a:rPr lang="pt-BR" sz="2400" i="1" dirty="0"/>
              <a:t> in </a:t>
            </a:r>
            <a:r>
              <a:rPr lang="pt-BR" sz="2400" i="1" dirty="0" err="1"/>
              <a:t>Velocity</a:t>
            </a:r>
            <a:endParaRPr lang="pt-BR" sz="2400" i="1" dirty="0" smtClean="0"/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04093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Parâmetros do modelo </a:t>
            </a:r>
            <a:r>
              <a:rPr lang="pt-BR" b="1" dirty="0" smtClean="0"/>
              <a:t>“</a:t>
            </a:r>
            <a:r>
              <a:rPr lang="pt-BR" b="1" dirty="0" err="1" smtClean="0"/>
              <a:t>Car</a:t>
            </a:r>
            <a:r>
              <a:rPr lang="pt-BR" b="1" dirty="0" smtClean="0"/>
              <a:t> </a:t>
            </a:r>
            <a:r>
              <a:rPr lang="pt-BR" b="1" dirty="0" err="1" smtClean="0"/>
              <a:t>Following</a:t>
            </a:r>
            <a:r>
              <a:rPr lang="pt-BR" b="1" dirty="0" smtClean="0"/>
              <a:t>” </a:t>
            </a:r>
            <a:r>
              <a:rPr lang="pt-BR" b="1" dirty="0"/>
              <a:t>de </a:t>
            </a:r>
            <a:r>
              <a:rPr lang="pt-BR" b="1" dirty="0" err="1"/>
              <a:t>Wiedemann</a:t>
            </a:r>
            <a:r>
              <a:rPr lang="pt-BR" b="1" dirty="0"/>
              <a:t> </a:t>
            </a:r>
            <a:r>
              <a:rPr lang="pt-BR" b="1" dirty="0" smtClean="0"/>
              <a:t>74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 modelo é denominado </a:t>
            </a:r>
            <a:r>
              <a:rPr lang="pt-BR" dirty="0" err="1"/>
              <a:t>psico-físico</a:t>
            </a:r>
            <a:r>
              <a:rPr lang="pt-BR" dirty="0"/>
              <a:t> </a:t>
            </a:r>
            <a:r>
              <a:rPr lang="pt-BR" i="1" dirty="0" err="1"/>
              <a:t>car-following</a:t>
            </a:r>
            <a:r>
              <a:rPr lang="pt-BR" dirty="0"/>
              <a:t>, pois leva em conta aspectos psicológicos assim como fisiológicos da percepção do condutor. </a:t>
            </a:r>
            <a:endParaRPr lang="pt-BR" dirty="0" smtClean="0"/>
          </a:p>
          <a:p>
            <a:r>
              <a:rPr lang="pt-BR" dirty="0" smtClean="0"/>
              <a:t>Com </a:t>
            </a:r>
            <a:r>
              <a:rPr lang="pt-BR" dirty="0"/>
              <a:t>relação aos parâmetros que afetam o </a:t>
            </a:r>
            <a:r>
              <a:rPr lang="pt-BR" dirty="0" smtClean="0"/>
              <a:t>modelo:</a:t>
            </a:r>
          </a:p>
          <a:p>
            <a:pPr lvl="1"/>
            <a:r>
              <a:rPr lang="pt-BR" dirty="0" smtClean="0"/>
              <a:t>A </a:t>
            </a:r>
            <a:r>
              <a:rPr lang="pt-BR" dirty="0" smtClean="0">
                <a:solidFill>
                  <a:srgbClr val="FF0000"/>
                </a:solidFill>
              </a:rPr>
              <a:t>distância mínima entre veículos (</a:t>
            </a:r>
            <a:r>
              <a:rPr lang="pt-BR" dirty="0" err="1" smtClean="0">
                <a:solidFill>
                  <a:srgbClr val="FF0000"/>
                </a:solidFill>
              </a:rPr>
              <a:t>Ax</a:t>
            </a:r>
            <a:r>
              <a:rPr lang="pt-BR" dirty="0" smtClean="0">
                <a:solidFill>
                  <a:srgbClr val="FF0000"/>
                </a:solidFill>
              </a:rPr>
              <a:t>) </a:t>
            </a:r>
            <a:r>
              <a:rPr lang="pt-BR" dirty="0" smtClean="0"/>
              <a:t>é composta por uma parcela representando a distância entre os veículos, quando estáticos</a:t>
            </a:r>
          </a:p>
          <a:p>
            <a:pPr lvl="1"/>
            <a:r>
              <a:rPr lang="pt-BR" dirty="0" smtClean="0"/>
              <a:t>E uma </a:t>
            </a:r>
            <a:r>
              <a:rPr lang="pt-BR" dirty="0" smtClean="0">
                <a:solidFill>
                  <a:srgbClr val="FF0000"/>
                </a:solidFill>
              </a:rPr>
              <a:t>parcela de segurança (</a:t>
            </a:r>
            <a:r>
              <a:rPr lang="pt-BR" dirty="0" err="1" smtClean="0">
                <a:solidFill>
                  <a:srgbClr val="FF0000"/>
                </a:solidFill>
              </a:rPr>
              <a:t>Bx</a:t>
            </a:r>
            <a:r>
              <a:rPr lang="pt-BR" dirty="0" smtClean="0">
                <a:solidFill>
                  <a:srgbClr val="FF0000"/>
                </a:solidFill>
              </a:rPr>
              <a:t>)</a:t>
            </a:r>
            <a:r>
              <a:rPr lang="pt-BR" dirty="0" smtClean="0"/>
              <a:t>. </a:t>
            </a:r>
            <a:br>
              <a:rPr lang="pt-BR" dirty="0" smtClean="0"/>
            </a:b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7321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Parâmetros do modelo “</a:t>
            </a:r>
            <a:r>
              <a:rPr lang="pt-BR" b="1" dirty="0" err="1" smtClean="0"/>
              <a:t>Car</a:t>
            </a:r>
            <a:r>
              <a:rPr lang="pt-BR" b="1" dirty="0" smtClean="0"/>
              <a:t> </a:t>
            </a:r>
            <a:r>
              <a:rPr lang="pt-BR" b="1" dirty="0" err="1" smtClean="0"/>
              <a:t>Following</a:t>
            </a:r>
            <a:r>
              <a:rPr lang="pt-BR" b="1" dirty="0" smtClean="0"/>
              <a:t>” de </a:t>
            </a:r>
            <a:r>
              <a:rPr lang="pt-BR" b="1" dirty="0" err="1" smtClean="0"/>
              <a:t>Wiedemann</a:t>
            </a:r>
            <a:r>
              <a:rPr lang="pt-BR" b="1" dirty="0" smtClean="0"/>
              <a:t> 74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t-BR" dirty="0" smtClean="0"/>
                  <a:t>A </a:t>
                </a:r>
                <a:r>
                  <a:rPr lang="pt-BR" dirty="0"/>
                  <a:t>primeira, denotada pelo termo </a:t>
                </a:r>
                <a:r>
                  <a:rPr lang="pt-BR" dirty="0" smtClean="0"/>
                  <a:t>AX </a:t>
                </a:r>
                <a:r>
                  <a:rPr lang="pt-BR" dirty="0"/>
                  <a:t>é dada por</a:t>
                </a:r>
                <a:r>
                  <a:rPr lang="pt-BR" dirty="0" smtClean="0"/>
                  <a:t>:</a:t>
                </a:r>
              </a:p>
              <a:p>
                <a:pPr marL="0" indent="0">
                  <a:buNone/>
                </a:pPr>
                <a:endParaRPr lang="pt-BR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 panose="02040503050406030204" pitchFamily="18" charset="0"/>
                        </a:rPr>
                        <m:t>𝐴𝑋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𝐴𝑋𝑎𝑑𝑑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𝑟𝑛𝑑𝑙</m:t>
                      </m:r>
                      <m:d>
                        <m:d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d>
                      <m:r>
                        <a:rPr lang="pt-BR" i="1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𝐴𝑋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𝑚𝑢𝑙𝑡</m:t>
                      </m:r>
                    </m:oMath>
                  </m:oMathPara>
                </a14:m>
                <a:endParaRPr lang="pt-BR" dirty="0"/>
              </a:p>
              <a:p>
                <a:endParaRPr lang="pt-BR" dirty="0"/>
              </a:p>
              <a:p>
                <a:pPr lvl="0"/>
                <a:r>
                  <a:rPr lang="pt-BR" dirty="0" err="1" smtClean="0"/>
                  <a:t>Average</a:t>
                </a:r>
                <a:r>
                  <a:rPr lang="pt-BR" dirty="0" smtClean="0"/>
                  <a:t> </a:t>
                </a:r>
                <a:r>
                  <a:rPr lang="pt-BR" dirty="0" err="1" smtClean="0"/>
                  <a:t>Standstill</a:t>
                </a:r>
                <a:r>
                  <a:rPr lang="pt-BR" dirty="0" smtClean="0"/>
                  <a:t> </a:t>
                </a:r>
                <a:r>
                  <a:rPr lang="pt-BR" dirty="0" err="1" smtClean="0"/>
                  <a:t>distance</a:t>
                </a:r>
                <a:r>
                  <a:rPr lang="pt-BR" dirty="0" smtClean="0"/>
                  <a:t> (distância média para frenagem)</a:t>
                </a:r>
                <a:endParaRPr lang="pt-BR" sz="2400" dirty="0" smtClean="0"/>
              </a:p>
              <a:p>
                <a:pPr lvl="1"/>
                <a:r>
                  <a:rPr lang="pt-BR" dirty="0" smtClean="0"/>
                  <a:t>Define a distância média desejada entre dois veículos. </a:t>
                </a:r>
              </a:p>
              <a:p>
                <a:pPr lvl="1"/>
                <a:r>
                  <a:rPr lang="pt-BR" dirty="0" smtClean="0"/>
                  <a:t>O valor fica numa margem de -1,0m a 1,0m, em relação ao valor padrão, e a sua distribuição é normal com média igual a 0m e desvio padrão de 0,3m em relação ao valor padrão. </a:t>
                </a:r>
              </a:p>
              <a:p>
                <a:pPr lvl="1"/>
                <a:r>
                  <a:rPr lang="pt-BR" dirty="0" smtClean="0"/>
                  <a:t>O valor padrão do </a:t>
                </a:r>
                <a:r>
                  <a:rPr lang="pt-BR" dirty="0" err="1" smtClean="0"/>
                  <a:t>Vissim</a:t>
                </a:r>
                <a:r>
                  <a:rPr lang="pt-BR" dirty="0" smtClean="0"/>
                  <a:t> é 2,0.</a:t>
                </a:r>
                <a:endParaRPr lang="pt-BR" sz="2000" dirty="0" smtClean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b="-42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512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pPr/>
                <a:r>
                  <a:rPr lang="pt-BR" i="1" dirty="0" smtClean="0">
                    <a:latin typeface="Cambria Math" panose="02040503050406030204" pitchFamily="18" charset="0"/>
                  </a:rPr>
                  <a:t/>
                </a:r>
                <a:br>
                  <a:rPr lang="pt-BR" i="1" dirty="0" smtClean="0">
                    <a:latin typeface="Cambria Math" panose="02040503050406030204" pitchFamily="18" charset="0"/>
                  </a:rPr>
                </a:br>
                <a:r>
                  <a:rPr lang="pt-BR" i="1" dirty="0" smtClean="0">
                    <a:latin typeface="Cambria Math" panose="02040503050406030204" pitchFamily="18" charset="0"/>
                  </a:rPr>
                  <a:t/>
                </a:r>
                <a:br>
                  <a:rPr lang="pt-BR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 panose="02040503050406030204" pitchFamily="18" charset="0"/>
                        </a:rPr>
                        <m:t>𝐴𝑋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𝐴𝑋𝑎𝑑𝑑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𝑟𝑛𝑑𝑙</m:t>
                      </m:r>
                      <m:d>
                        <m:d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d>
                      <m:r>
                        <a:rPr lang="pt-BR" i="1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𝐴𝑋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𝑚𝑢𝑙𝑡</m:t>
                      </m:r>
                    </m:oMath>
                  </m:oMathPara>
                </a14:m>
                <a:r>
                  <a:rPr lang="pt-BR" dirty="0" smtClean="0"/>
                  <a:t/>
                </a:r>
                <a:br>
                  <a:rPr lang="pt-BR" dirty="0" smtClean="0"/>
                </a:br>
                <a:r>
                  <a:rPr lang="pt-BR" dirty="0" smtClean="0"/>
                  <a:t/>
                </a:r>
                <a:br>
                  <a:rPr lang="pt-BR" dirty="0" smtClean="0"/>
                </a:br>
                <a:endParaRPr lang="pt-BR" dirty="0"/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Onde:</a:t>
            </a:r>
          </a:p>
          <a:p>
            <a:pPr lvl="1"/>
            <a:r>
              <a:rPr lang="pt-BR" dirty="0" smtClean="0"/>
              <a:t>AX: </a:t>
            </a:r>
            <a:r>
              <a:rPr lang="pt-BR" dirty="0"/>
              <a:t>distância entre os veículos quando parados em fila [m].</a:t>
            </a:r>
          </a:p>
          <a:p>
            <a:pPr lvl="1"/>
            <a:r>
              <a:rPr lang="pt-BR" dirty="0"/>
              <a:t>L: comprimento do veículo líder [m].</a:t>
            </a:r>
          </a:p>
          <a:p>
            <a:pPr lvl="1"/>
            <a:r>
              <a:rPr lang="pt-BR" dirty="0" err="1" smtClean="0"/>
              <a:t>AX_add</a:t>
            </a:r>
            <a:r>
              <a:rPr lang="pt-BR" dirty="0"/>
              <a:t>: fator aditivo de </a:t>
            </a:r>
            <a:r>
              <a:rPr lang="pt-BR" dirty="0" err="1" smtClean="0"/>
              <a:t>Ax</a:t>
            </a:r>
            <a:r>
              <a:rPr lang="pt-BR" dirty="0" smtClean="0"/>
              <a:t> </a:t>
            </a:r>
            <a:r>
              <a:rPr lang="pt-BR" dirty="0"/>
              <a:t>[m].</a:t>
            </a:r>
          </a:p>
          <a:p>
            <a:pPr lvl="1"/>
            <a:r>
              <a:rPr lang="pt-BR" dirty="0" err="1" smtClean="0"/>
              <a:t>AX_mult</a:t>
            </a:r>
            <a:r>
              <a:rPr lang="pt-BR" dirty="0"/>
              <a:t>: fator multiplicativo de </a:t>
            </a:r>
            <a:r>
              <a:rPr lang="pt-BR" dirty="0" err="1" smtClean="0"/>
              <a:t>Ax</a:t>
            </a:r>
            <a:r>
              <a:rPr lang="pt-BR" dirty="0" smtClean="0"/>
              <a:t> </a:t>
            </a:r>
            <a:r>
              <a:rPr lang="pt-BR" dirty="0"/>
              <a:t>[m].</a:t>
            </a:r>
          </a:p>
          <a:p>
            <a:pPr lvl="1"/>
            <a:r>
              <a:rPr lang="pt-BR" dirty="0" err="1">
                <a:solidFill>
                  <a:srgbClr val="FF0000"/>
                </a:solidFill>
              </a:rPr>
              <a:t>rndl</a:t>
            </a:r>
            <a:r>
              <a:rPr lang="pt-BR" dirty="0">
                <a:solidFill>
                  <a:srgbClr val="FF0000"/>
                </a:solidFill>
              </a:rPr>
              <a:t>[I]: variável aleatória de distribuição normal</a:t>
            </a:r>
          </a:p>
          <a:p>
            <a:pPr lvl="1"/>
            <a:endParaRPr lang="pt-BR" dirty="0" smtClean="0"/>
          </a:p>
          <a:p>
            <a:pPr marL="457200" lvl="1" indent="0">
              <a:buNone/>
            </a:pPr>
            <a:r>
              <a:rPr lang="pt-BR" dirty="0" err="1" smtClean="0"/>
              <a:t>AX_mult</a:t>
            </a:r>
            <a:r>
              <a:rPr lang="pt-BR" dirty="0" smtClean="0"/>
              <a:t> </a:t>
            </a:r>
            <a:r>
              <a:rPr lang="pt-BR" dirty="0"/>
              <a:t>e </a:t>
            </a:r>
            <a:r>
              <a:rPr lang="pt-BR" dirty="0" err="1" smtClean="0"/>
              <a:t>AX_add</a:t>
            </a:r>
            <a:r>
              <a:rPr lang="pt-BR" dirty="0" smtClean="0"/>
              <a:t> </a:t>
            </a:r>
            <a:r>
              <a:rPr lang="pt-BR" dirty="0"/>
              <a:t>são parâmetros de calibração.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789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Parâmetros do modelo “</a:t>
            </a:r>
            <a:r>
              <a:rPr lang="pt-BR" b="1" dirty="0" err="1" smtClean="0"/>
              <a:t>Car</a:t>
            </a:r>
            <a:r>
              <a:rPr lang="pt-BR" b="1" dirty="0" smtClean="0"/>
              <a:t> </a:t>
            </a:r>
            <a:r>
              <a:rPr lang="pt-BR" b="1" dirty="0" err="1" smtClean="0"/>
              <a:t>Following</a:t>
            </a:r>
            <a:r>
              <a:rPr lang="pt-BR" b="1" dirty="0" smtClean="0"/>
              <a:t>” de </a:t>
            </a:r>
            <a:r>
              <a:rPr lang="pt-BR" b="1" dirty="0" err="1" smtClean="0"/>
              <a:t>Wiedemann</a:t>
            </a:r>
            <a:r>
              <a:rPr lang="pt-BR" b="1" dirty="0" smtClean="0"/>
              <a:t> 74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pt-BR" dirty="0" smtClean="0"/>
                  <a:t>A </a:t>
                </a:r>
                <a:r>
                  <a:rPr lang="pt-BR" dirty="0"/>
                  <a:t>parcela de segurança é dada por:</a:t>
                </a:r>
              </a:p>
              <a:p>
                <a:pPr marL="0" indent="0">
                  <a:buNone/>
                </a:pPr>
                <a:endParaRPr lang="pt-BR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 panose="02040503050406030204" pitchFamily="18" charset="0"/>
                        </a:rPr>
                        <m:t>𝐵𝑋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𝐵𝑋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𝑎𝑑𝑑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𝐵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_</m:t>
                          </m:r>
                        </m:e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𝑚𝑢𝑙𝑡</m:t>
                          </m:r>
                        </m:sub>
                      </m:sSub>
                      <m:r>
                        <a:rPr lang="pt-BR" i="1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𝑟𝑛𝑑𝑙</m:t>
                      </m:r>
                      <m:d>
                        <m:d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d>
                      <m:r>
                        <a:rPr lang="pt-BR" i="1">
                          <a:latin typeface="Cambria Math" panose="02040503050406030204" pitchFamily="18" charset="0"/>
                        </a:rPr>
                        <m:t>)×</m:t>
                      </m:r>
                      <m:rad>
                        <m:radPr>
                          <m:degHide m:val="on"/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rad>
                    </m:oMath>
                  </m:oMathPara>
                </a14:m>
                <a:endParaRPr lang="pt-BR" dirty="0"/>
              </a:p>
              <a:p>
                <a:pPr marL="0" indent="0">
                  <a:buNone/>
                </a:pPr>
                <a:endParaRPr lang="pt-BR" dirty="0" smtClean="0"/>
              </a:p>
              <a:p>
                <a:pPr marL="0" indent="0">
                  <a:buNone/>
                </a:pPr>
                <a:r>
                  <a:rPr lang="pt-BR" dirty="0" smtClean="0"/>
                  <a:t>Onde</a:t>
                </a:r>
                <a:r>
                  <a:rPr lang="pt-BR" dirty="0"/>
                  <a:t>:</a:t>
                </a:r>
              </a:p>
              <a:p>
                <a:pPr lvl="1"/>
                <a:r>
                  <a:rPr lang="pt-BR" dirty="0" smtClean="0"/>
                  <a:t>BX: </a:t>
                </a:r>
                <a:r>
                  <a:rPr lang="pt-BR" dirty="0"/>
                  <a:t>distância de segurança [m].</a:t>
                </a:r>
              </a:p>
              <a:p>
                <a:pPr lvl="1"/>
                <a:r>
                  <a:rPr lang="pt-BR" dirty="0" err="1" smtClean="0"/>
                  <a:t>BX_add</a:t>
                </a:r>
                <a:r>
                  <a:rPr lang="pt-BR" dirty="0"/>
                  <a:t>: fator aditivo de </a:t>
                </a:r>
                <a:r>
                  <a:rPr lang="pt-BR" dirty="0" err="1" smtClean="0"/>
                  <a:t>Bx</a:t>
                </a:r>
                <a:r>
                  <a:rPr lang="pt-BR" dirty="0"/>
                  <a:t>;</a:t>
                </a:r>
              </a:p>
              <a:p>
                <a:pPr lvl="1"/>
                <a:r>
                  <a:rPr lang="pt-BR" dirty="0" err="1" smtClean="0"/>
                  <a:t>BX_mult</a:t>
                </a:r>
                <a:r>
                  <a:rPr lang="pt-BR" dirty="0"/>
                  <a:t>: fator multiplicativo de </a:t>
                </a:r>
                <a:r>
                  <a:rPr lang="pt-BR" dirty="0" err="1" smtClean="0"/>
                  <a:t>Bx</a:t>
                </a:r>
                <a:r>
                  <a:rPr lang="pt-BR" dirty="0"/>
                  <a:t>;</a:t>
                </a:r>
              </a:p>
              <a:p>
                <a:pPr lvl="1"/>
                <a:r>
                  <a:rPr lang="pt-BR" dirty="0"/>
                  <a:t>v: velocidade do </a:t>
                </a:r>
                <a:r>
                  <a:rPr lang="pt-BR" dirty="0" smtClean="0"/>
                  <a:t>líder, </a:t>
                </a:r>
                <a:r>
                  <a:rPr lang="pt-BR" dirty="0"/>
                  <a:t>enquanto houver aproximação dos veículos, e do veículo seguidor enquanto houver distanciamento [m/s</a:t>
                </a:r>
                <a:r>
                  <a:rPr lang="pt-BR" dirty="0" smtClean="0"/>
                  <a:t>].</a:t>
                </a:r>
              </a:p>
              <a:p>
                <a:pPr lvl="1"/>
                <a:endParaRPr lang="pt-BR" dirty="0"/>
              </a:p>
              <a:p>
                <a:pPr lvl="1"/>
                <a:r>
                  <a:rPr lang="pt-BR" dirty="0" err="1" smtClean="0"/>
                  <a:t>BX_mult</a:t>
                </a:r>
                <a:r>
                  <a:rPr lang="pt-BR" dirty="0" smtClean="0"/>
                  <a:t> </a:t>
                </a:r>
                <a:r>
                  <a:rPr lang="pt-BR" dirty="0"/>
                  <a:t>é um parâmetro de calibração e </a:t>
                </a:r>
                <a:r>
                  <a:rPr lang="pt-BR" dirty="0" err="1">
                    <a:solidFill>
                      <a:srgbClr val="FF0000"/>
                    </a:solidFill>
                  </a:rPr>
                  <a:t>rndl</a:t>
                </a:r>
                <a:r>
                  <a:rPr lang="pt-BR" dirty="0">
                    <a:solidFill>
                      <a:srgbClr val="FF0000"/>
                    </a:solidFill>
                  </a:rPr>
                  <a:t>(I) </a:t>
                </a:r>
                <a:r>
                  <a:rPr lang="pt-BR" dirty="0" smtClean="0">
                    <a:solidFill>
                      <a:srgbClr val="FF0000"/>
                    </a:solidFill>
                  </a:rPr>
                  <a:t>é uma </a:t>
                </a:r>
                <a:r>
                  <a:rPr lang="pt-BR" dirty="0">
                    <a:solidFill>
                      <a:srgbClr val="FF0000"/>
                    </a:solidFill>
                  </a:rPr>
                  <a:t>variável aleatória de distribuição normal.</a:t>
                </a:r>
              </a:p>
              <a:p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350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360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</a:t>
            </a:r>
            <a:r>
              <a:rPr lang="pt-BR" dirty="0" smtClean="0"/>
              <a:t>nsino de engenharia e </a:t>
            </a:r>
            <a:br>
              <a:rPr lang="pt-BR" dirty="0" smtClean="0"/>
            </a:br>
            <a:r>
              <a:rPr lang="pt-BR" dirty="0" smtClean="0"/>
              <a:t>Simulações computacionais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O </a:t>
            </a:r>
            <a:r>
              <a:rPr lang="pt-BR" dirty="0">
                <a:solidFill>
                  <a:srgbClr val="FF0000"/>
                </a:solidFill>
              </a:rPr>
              <a:t>ensino de engenharia </a:t>
            </a:r>
            <a:r>
              <a:rPr lang="pt-BR" dirty="0"/>
              <a:t>de tráfego conta com o difícil problema de modelagem matemática, em função da complexidade do sistema, </a:t>
            </a:r>
            <a:r>
              <a:rPr lang="pt-BR" dirty="0" smtClean="0"/>
              <a:t>dado que </a:t>
            </a:r>
            <a:r>
              <a:rPr lang="pt-BR" dirty="0"/>
              <a:t>a </a:t>
            </a:r>
            <a:r>
              <a:rPr lang="pt-BR" dirty="0" smtClean="0"/>
              <a:t>locomoção, por </a:t>
            </a:r>
            <a:r>
              <a:rPr lang="pt-BR" dirty="0" smtClean="0"/>
              <a:t>diferentes modos de </a:t>
            </a:r>
            <a:r>
              <a:rPr lang="pt-BR" dirty="0" smtClean="0"/>
              <a:t>transporte, </a:t>
            </a:r>
            <a:r>
              <a:rPr lang="pt-BR" dirty="0"/>
              <a:t>pode apresentar.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Soluções </a:t>
            </a:r>
            <a:r>
              <a:rPr lang="pt-BR" dirty="0"/>
              <a:t>analíticas estão disponíveis apenas para </a:t>
            </a:r>
            <a:r>
              <a:rPr lang="pt-BR" dirty="0" smtClean="0"/>
              <a:t>uma parte dos problemas, </a:t>
            </a:r>
            <a:r>
              <a:rPr lang="pt-BR" dirty="0"/>
              <a:t>de maneira que </a:t>
            </a:r>
            <a:r>
              <a:rPr lang="pt-BR" dirty="0">
                <a:solidFill>
                  <a:srgbClr val="FF0000"/>
                </a:solidFill>
              </a:rPr>
              <a:t>simulações computacionais </a:t>
            </a:r>
            <a:r>
              <a:rPr lang="pt-BR" dirty="0"/>
              <a:t>são comumente um método imperativo para o planejamento e a operação de transportes. </a:t>
            </a:r>
            <a:r>
              <a:rPr lang="pt-BR" dirty="0" smtClean="0"/>
              <a:t>(</a:t>
            </a:r>
            <a:r>
              <a:rPr lang="pt-BR" dirty="0"/>
              <a:t>ALLIL et al., 2017, p. 19)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sz="2200" dirty="0" smtClean="0"/>
              <a:t>ALLIL, L. V.; MARTIN</a:t>
            </a:r>
            <a:r>
              <a:rPr lang="pt-BR" sz="2200" dirty="0"/>
              <a:t>, B. M.; SANTIAGO, J. M.; </a:t>
            </a:r>
            <a:r>
              <a:rPr lang="pt-BR" sz="2200" dirty="0" smtClean="0"/>
              <a:t>SOUZA</a:t>
            </a:r>
            <a:r>
              <a:rPr lang="pt-BR" sz="2200" dirty="0"/>
              <a:t>, L</a:t>
            </a:r>
            <a:r>
              <a:rPr lang="pt-BR" sz="2200" dirty="0" smtClean="0"/>
              <a:t>. </a:t>
            </a:r>
            <a:r>
              <a:rPr lang="pt-BR" sz="2200" b="1" i="1" dirty="0"/>
              <a:t>Simulação e análise do fluxo de pedestres em terminais</a:t>
            </a:r>
            <a:r>
              <a:rPr lang="pt-BR" sz="2200" dirty="0"/>
              <a:t>. 2017. 89 p. Trabalho de conclusão de curso (graduação) – Escola Politécnica, Universidade de São Paulo - USP, São Paulo. 2017.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841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 panose="02040503050406030204" pitchFamily="18" charset="0"/>
                        </a:rPr>
                        <m:t>𝐵𝑋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𝐵𝑋𝑎𝑑𝑑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𝐵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𝑚𝑢𝑙𝑡</m:t>
                          </m:r>
                        </m:sub>
                      </m:sSub>
                      <m:r>
                        <a:rPr lang="pt-BR" i="1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𝑟𝑛𝑑𝑙</m:t>
                      </m:r>
                      <m:d>
                        <m:d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d>
                      <m:r>
                        <a:rPr lang="pt-BR" i="1">
                          <a:latin typeface="Cambria Math" panose="02040503050406030204" pitchFamily="18" charset="0"/>
                        </a:rPr>
                        <m:t>)×</m:t>
                      </m:r>
                      <m:rad>
                        <m:radPr>
                          <m:degHide m:val="on"/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rad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err="1" smtClean="0"/>
              <a:t>Additive</a:t>
            </a:r>
            <a:r>
              <a:rPr lang="pt-BR" dirty="0" smtClean="0"/>
              <a:t> </a:t>
            </a:r>
            <a:r>
              <a:rPr lang="pt-BR" dirty="0" err="1" smtClean="0"/>
              <a:t>part</a:t>
            </a:r>
            <a:r>
              <a:rPr lang="pt-BR" dirty="0" smtClean="0"/>
              <a:t> </a:t>
            </a:r>
            <a:r>
              <a:rPr lang="pt-BR" dirty="0" err="1" smtClean="0"/>
              <a:t>of</a:t>
            </a:r>
            <a:r>
              <a:rPr lang="pt-BR" dirty="0" smtClean="0"/>
              <a:t> </a:t>
            </a:r>
            <a:r>
              <a:rPr lang="pt-BR" dirty="0" err="1" smtClean="0"/>
              <a:t>safety</a:t>
            </a:r>
            <a:r>
              <a:rPr lang="pt-BR" dirty="0" smtClean="0"/>
              <a:t> </a:t>
            </a:r>
            <a:r>
              <a:rPr lang="pt-BR" dirty="0" err="1" smtClean="0"/>
              <a:t>distance</a:t>
            </a:r>
            <a:r>
              <a:rPr lang="pt-BR" dirty="0" smtClean="0"/>
              <a:t> (parcela aditiva da distância de segurança)</a:t>
            </a:r>
            <a:endParaRPr lang="pt-BR" sz="2400" dirty="0" smtClean="0"/>
          </a:p>
          <a:p>
            <a:pPr lvl="1"/>
            <a:r>
              <a:rPr lang="pt-BR" dirty="0" smtClean="0"/>
              <a:t>(</a:t>
            </a:r>
            <a:r>
              <a:rPr lang="pt-BR" dirty="0" err="1" smtClean="0"/>
              <a:t>BX</a:t>
            </a:r>
            <a:r>
              <a:rPr lang="pt-BR" baseline="-25000" dirty="0" err="1" smtClean="0"/>
              <a:t>add</a:t>
            </a:r>
            <a:r>
              <a:rPr lang="pt-BR" dirty="0" smtClean="0"/>
              <a:t>): Valor usado para o cálculo da distância de segurança desejada “d”.</a:t>
            </a:r>
          </a:p>
          <a:p>
            <a:pPr lvl="1"/>
            <a:r>
              <a:rPr lang="pt-BR" dirty="0" smtClean="0"/>
              <a:t>Permite ajustar o valor de tempo requisitado. </a:t>
            </a:r>
          </a:p>
          <a:p>
            <a:pPr lvl="1"/>
            <a:r>
              <a:rPr lang="pt-BR" dirty="0" smtClean="0"/>
              <a:t>O valor padrão é 2,0.</a:t>
            </a:r>
            <a:endParaRPr lang="pt-BR" sz="2000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926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 smtClean="0">
                          <a:latin typeface="Cambria Math" panose="02040503050406030204" pitchFamily="18" charset="0"/>
                        </a:rPr>
                        <m:t>𝐵𝑋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𝐵𝑋𝑎𝑑𝑑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𝐵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𝑚𝑢𝑙𝑡</m:t>
                          </m:r>
                        </m:sub>
                      </m:sSub>
                      <m:r>
                        <a:rPr lang="pt-BR" i="1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𝑟𝑛𝑑𝑙</m:t>
                      </m:r>
                      <m:d>
                        <m:d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</m:d>
                      <m:r>
                        <a:rPr lang="pt-BR" i="1">
                          <a:latin typeface="Cambria Math" panose="02040503050406030204" pitchFamily="18" charset="0"/>
                        </a:rPr>
                        <m:t>)×</m:t>
                      </m:r>
                      <m:rad>
                        <m:radPr>
                          <m:degHide m:val="on"/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rad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" name="Título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err="1"/>
              <a:t>Multiplicative</a:t>
            </a:r>
            <a:r>
              <a:rPr lang="pt-BR" dirty="0"/>
              <a:t> </a:t>
            </a:r>
            <a:r>
              <a:rPr lang="pt-BR" dirty="0" err="1"/>
              <a:t>part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</a:t>
            </a:r>
            <a:r>
              <a:rPr lang="pt-BR" dirty="0" err="1"/>
              <a:t>safety</a:t>
            </a:r>
            <a:r>
              <a:rPr lang="pt-BR" dirty="0"/>
              <a:t> </a:t>
            </a:r>
            <a:r>
              <a:rPr lang="pt-BR" dirty="0" err="1"/>
              <a:t>distance</a:t>
            </a:r>
            <a:r>
              <a:rPr lang="pt-BR" dirty="0"/>
              <a:t> (parcela multiplicativa da distância de segurança)</a:t>
            </a:r>
          </a:p>
          <a:p>
            <a:pPr lvl="1"/>
            <a:r>
              <a:rPr lang="pt-BR" dirty="0" smtClean="0"/>
              <a:t>(</a:t>
            </a:r>
            <a:r>
              <a:rPr lang="pt-BR" dirty="0" err="1" smtClean="0"/>
              <a:t>B</a:t>
            </a:r>
            <a:r>
              <a:rPr lang="pt-BR" dirty="0" err="1"/>
              <a:t>X</a:t>
            </a:r>
            <a:r>
              <a:rPr lang="pt-BR" baseline="-25000" dirty="0" err="1" smtClean="0"/>
              <a:t>mult</a:t>
            </a:r>
            <a:r>
              <a:rPr lang="pt-BR" dirty="0"/>
              <a:t>): Valor usado para o cálculo da distância de segurança desejada “d”. Permite ajustar o valor de tempo requisitado. </a:t>
            </a:r>
            <a:endParaRPr lang="pt-BR" dirty="0" smtClean="0"/>
          </a:p>
          <a:p>
            <a:pPr lvl="1"/>
            <a:r>
              <a:rPr lang="pt-BR" dirty="0" smtClean="0"/>
              <a:t>Maiores </a:t>
            </a:r>
            <a:r>
              <a:rPr lang="pt-BR" dirty="0"/>
              <a:t>valores significam distribuições mais espaçadas, </a:t>
            </a:r>
            <a:r>
              <a:rPr lang="pt-BR" dirty="0" smtClean="0"/>
              <a:t>logo </a:t>
            </a:r>
            <a:r>
              <a:rPr lang="pt-BR" dirty="0"/>
              <a:t>maiores valores de desvio padrão na distância de segurança. </a:t>
            </a:r>
            <a:endParaRPr lang="pt-BR" dirty="0" smtClean="0"/>
          </a:p>
          <a:p>
            <a:pPr lvl="1"/>
            <a:r>
              <a:rPr lang="pt-BR" dirty="0" smtClean="0"/>
              <a:t>O </a:t>
            </a:r>
            <a:r>
              <a:rPr lang="pt-BR" dirty="0"/>
              <a:t>valor padrão do </a:t>
            </a:r>
            <a:r>
              <a:rPr lang="pt-BR" dirty="0" err="1"/>
              <a:t>Vissim</a:t>
            </a:r>
            <a:r>
              <a:rPr lang="pt-BR" dirty="0"/>
              <a:t> é 3,0.</a:t>
            </a:r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2286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Parâmetros do modelo “</a:t>
            </a:r>
            <a:r>
              <a:rPr lang="pt-BR" b="1" dirty="0" err="1" smtClean="0"/>
              <a:t>Car</a:t>
            </a:r>
            <a:r>
              <a:rPr lang="pt-BR" b="1" dirty="0" smtClean="0"/>
              <a:t> </a:t>
            </a:r>
            <a:r>
              <a:rPr lang="pt-BR" b="1" dirty="0" err="1" smtClean="0"/>
              <a:t>Following</a:t>
            </a:r>
            <a:r>
              <a:rPr lang="pt-BR" b="1" dirty="0" smtClean="0"/>
              <a:t>” de </a:t>
            </a:r>
            <a:r>
              <a:rPr lang="pt-BR" b="1" dirty="0" err="1" smtClean="0"/>
              <a:t>Wiedemann</a:t>
            </a:r>
            <a:r>
              <a:rPr lang="pt-BR" b="1" dirty="0" smtClean="0"/>
              <a:t> 74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lvl="0"/>
                <a:r>
                  <a:rPr lang="pt-BR" dirty="0" smtClean="0"/>
                  <a:t>Desired</a:t>
                </a:r>
                <a:r>
                  <a:rPr lang="pt-BR" dirty="0"/>
                  <a:t> </a:t>
                </a:r>
                <a:r>
                  <a:rPr lang="pt-BR" dirty="0" err="1"/>
                  <a:t>distance</a:t>
                </a:r>
                <a:r>
                  <a:rPr lang="pt-BR" dirty="0"/>
                  <a:t> (distância desejada</a:t>
                </a:r>
                <a:r>
                  <a:rPr lang="pt-BR" dirty="0" smtClean="0"/>
                  <a:t>)</a:t>
                </a:r>
              </a:p>
              <a:p>
                <a:pPr lvl="0"/>
                <a:endParaRPr lang="pt-BR" sz="2400" dirty="0"/>
              </a:p>
              <a:p>
                <a:pPr lvl="1"/>
                <a:r>
                  <a:rPr lang="pt-BR" dirty="0"/>
                  <a:t>(d): Define a distância que um veículo deseja estar em relação ao do </a:t>
                </a:r>
                <a:r>
                  <a:rPr lang="pt-BR" dirty="0" smtClean="0"/>
                  <a:t>frente:</a:t>
                </a:r>
              </a:p>
              <a:p>
                <a:pPr marL="457200" lvl="1" indent="0">
                  <a:buNone/>
                </a:pPr>
                <a:endParaRPr lang="pt-BR" sz="200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pt-BR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pt-BR" sz="2000" dirty="0"/>
              </a:p>
              <a:p>
                <a:pPr marL="0" indent="0">
                  <a:buNone/>
                </a:pPr>
                <a:r>
                  <a:rPr lang="pt-BR" dirty="0"/>
                  <a:t>Na qual:</a:t>
                </a:r>
                <a:endParaRPr lang="pt-BR" sz="2400" dirty="0"/>
              </a:p>
              <a:p>
                <a:pPr lvl="1"/>
                <a:r>
                  <a:rPr lang="pt-BR" dirty="0"/>
                  <a:t>	</a:t>
                </a:r>
                <a:r>
                  <a:rPr lang="pt-BR" dirty="0" err="1"/>
                  <a:t>a</a:t>
                </a:r>
                <a:r>
                  <a:rPr lang="pt-BR" dirty="0" err="1" smtClean="0"/>
                  <a:t>x</a:t>
                </a:r>
                <a:r>
                  <a:rPr lang="pt-BR" dirty="0"/>
                  <a:t>: distância média para frenagem</a:t>
                </a:r>
                <a:endParaRPr lang="pt-BR" sz="2000" dirty="0"/>
              </a:p>
              <a:p>
                <a:pPr lvl="1"/>
                <a:r>
                  <a:rPr lang="pt-BR" dirty="0"/>
                  <a:t>	</a:t>
                </a:r>
                <a:r>
                  <a:rPr lang="pt-BR" baseline="-25000" dirty="0"/>
                  <a:t> </a:t>
                </a:r>
                <a14:m>
                  <m:oMath xmlns:m="http://schemas.openxmlformats.org/officeDocument/2006/math">
                    <m:r>
                      <a:rPr lang="pt-BR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pt-BR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pt-BR">
                            <a:latin typeface="Cambria Math" panose="02040503050406030204" pitchFamily="18" charset="0"/>
                          </a:rPr>
                          <m:t>bxadd</m:t>
                        </m:r>
                        <m:r>
                          <a:rPr lang="pt-BR" baseline="-25000">
                            <a:latin typeface="Cambria Math" panose="02040503050406030204" pitchFamily="18" charset="0"/>
                          </a:rPr>
                          <m:t> + </m:t>
                        </m:r>
                        <m:r>
                          <m:rPr>
                            <m:sty m:val="p"/>
                          </m:rPr>
                          <a:rPr lang="pt-BR">
                            <a:latin typeface="Cambria Math" panose="02040503050406030204" pitchFamily="18" charset="0"/>
                          </a:rPr>
                          <m:t>bx</m:t>
                        </m:r>
                        <m:r>
                          <m:rPr>
                            <m:sty m:val="p"/>
                          </m:rPr>
                          <a:rPr lang="pt-BR" baseline="-25000">
                            <a:latin typeface="Cambria Math" panose="02040503050406030204" pitchFamily="18" charset="0"/>
                          </a:rPr>
                          <m:t>mult</m:t>
                        </m:r>
                        <m:r>
                          <a:rPr lang="pt-BR" baseline="-25000">
                            <a:latin typeface="Cambria Math" panose="02040503050406030204" pitchFamily="18" charset="0"/>
                          </a:rPr>
                          <m:t> × </m:t>
                        </m:r>
                        <m:r>
                          <m:rPr>
                            <m:sty m:val="p"/>
                          </m:rPr>
                          <a:rPr lang="pt-BR" baseline="-25000">
                            <a:latin typeface="Cambria Math" panose="02040503050406030204" pitchFamily="18" charset="0"/>
                          </a:rPr>
                          <m:t>z</m:t>
                        </m:r>
                      </m:e>
                    </m:d>
                    <m:r>
                      <a:rPr lang="pt-BR" i="1" baseline="-25000">
                        <a:latin typeface="Cambria Math" panose="02040503050406030204" pitchFamily="18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pt-BR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rad>
                  </m:oMath>
                </a14:m>
                <a:endParaRPr lang="pt-BR" sz="2000" dirty="0"/>
              </a:p>
              <a:p>
                <a:pPr lvl="1"/>
                <a:r>
                  <a:rPr lang="pt-BR" dirty="0"/>
                  <a:t>	v: velocidade do veículo (m/s)</a:t>
                </a:r>
                <a:endParaRPr lang="pt-BR" sz="2000" dirty="0"/>
              </a:p>
              <a:p>
                <a:pPr lvl="1"/>
                <a:endParaRPr lang="pt-BR" dirty="0" smtClean="0"/>
              </a:p>
              <a:p>
                <a:pPr lvl="1"/>
                <a:r>
                  <a:rPr lang="pt-BR" dirty="0" smtClean="0"/>
                  <a:t>z</a:t>
                </a:r>
                <a:r>
                  <a:rPr lang="pt-BR" dirty="0"/>
                  <a:t>: é uma variável aleatória com distribuição normal N(0,5;0,15), truncada entre 0 e 1, ou seja é </a:t>
                </a:r>
                <a:r>
                  <a:rPr lang="pt-BR" dirty="0" smtClean="0"/>
                  <a:t>distribuída </a:t>
                </a:r>
                <a:r>
                  <a:rPr lang="pt-BR" dirty="0"/>
                  <a:t>em torno da média 0,5 e tem desvio padrão de 0,15, sendo seus valores mínimos e máximos - 0 e 1 respectivamente.</a:t>
                </a:r>
                <a:endParaRPr lang="pt-BR" sz="2000" dirty="0"/>
              </a:p>
              <a:p>
                <a:pPr lvl="1"/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3501" r="-87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548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Parâmetros do modelo “</a:t>
            </a:r>
            <a:r>
              <a:rPr lang="pt-BR" b="1" dirty="0" err="1" smtClean="0"/>
              <a:t>Car</a:t>
            </a:r>
            <a:r>
              <a:rPr lang="pt-BR" b="1" dirty="0" smtClean="0"/>
              <a:t> </a:t>
            </a:r>
            <a:r>
              <a:rPr lang="pt-BR" b="1" dirty="0" err="1" smtClean="0"/>
              <a:t>Following</a:t>
            </a:r>
            <a:r>
              <a:rPr lang="pt-BR" b="1" dirty="0" smtClean="0"/>
              <a:t>” de </a:t>
            </a:r>
            <a:r>
              <a:rPr lang="pt-BR" b="1" dirty="0" err="1" smtClean="0"/>
              <a:t>Wiedemann</a:t>
            </a:r>
            <a:r>
              <a:rPr lang="pt-BR" b="1" dirty="0" smtClean="0"/>
              <a:t> 74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53947"/>
          </a:xfrm>
        </p:spPr>
        <p:txBody>
          <a:bodyPr/>
          <a:lstStyle/>
          <a:p>
            <a:r>
              <a:rPr lang="pt-BR" dirty="0"/>
              <a:t>O efeito da variável aleatória “z” pode ser observado </a:t>
            </a:r>
            <a:r>
              <a:rPr lang="pt-BR" dirty="0" smtClean="0"/>
              <a:t>abaixo, no </a:t>
            </a:r>
            <a:r>
              <a:rPr lang="pt-BR" dirty="0"/>
              <a:t>gráfico que demonstra os resultados da distância “d” em relação à velocidade. </a:t>
            </a:r>
            <a:endParaRPr lang="pt-BR" dirty="0" smtClean="0"/>
          </a:p>
          <a:p>
            <a:r>
              <a:rPr lang="pt-BR" dirty="0" smtClean="0"/>
              <a:t>É </a:t>
            </a:r>
            <a:r>
              <a:rPr lang="pt-BR" dirty="0"/>
              <a:t>possível observar que a distância mínima de </a:t>
            </a:r>
            <a:r>
              <a:rPr lang="pt-BR" i="1" dirty="0" err="1"/>
              <a:t>following</a:t>
            </a:r>
            <a:r>
              <a:rPr lang="pt-BR" dirty="0"/>
              <a:t> é maior conforme o valor de “z</a:t>
            </a:r>
            <a:r>
              <a:rPr lang="pt-BR" dirty="0" smtClean="0"/>
              <a:t>”.</a:t>
            </a:r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3561815051"/>
              </p:ext>
            </p:extLst>
          </p:nvPr>
        </p:nvGraphicFramePr>
        <p:xfrm>
          <a:off x="2813256" y="4371523"/>
          <a:ext cx="5406390" cy="2210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15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3633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Parâmetros do modelo “</a:t>
            </a:r>
            <a:r>
              <a:rPr lang="pt-BR" b="1" dirty="0" err="1" smtClean="0"/>
              <a:t>Car</a:t>
            </a:r>
            <a:r>
              <a:rPr lang="pt-BR" b="1" dirty="0" smtClean="0"/>
              <a:t> </a:t>
            </a:r>
            <a:r>
              <a:rPr lang="pt-BR" b="1" dirty="0" err="1" smtClean="0"/>
              <a:t>Following</a:t>
            </a:r>
            <a:r>
              <a:rPr lang="pt-BR" b="1" dirty="0" smtClean="0"/>
              <a:t>” de </a:t>
            </a:r>
            <a:r>
              <a:rPr lang="pt-BR" b="1" dirty="0" err="1" smtClean="0"/>
              <a:t>Wiedemann</a:t>
            </a:r>
            <a:r>
              <a:rPr lang="pt-BR" b="1" dirty="0" smtClean="0"/>
              <a:t> 74</a:t>
            </a:r>
            <a:br>
              <a:rPr lang="pt-BR" b="1" dirty="0" smtClean="0"/>
            </a:br>
            <a:r>
              <a:rPr lang="pt-BR" b="1" dirty="0" smtClean="0"/>
              <a:t>+ Taxa </a:t>
            </a:r>
            <a:r>
              <a:rPr lang="pt-BR" b="1" dirty="0"/>
              <a:t>de fluxo de </a:t>
            </a:r>
            <a:r>
              <a:rPr lang="pt-BR" b="1" dirty="0" smtClean="0"/>
              <a:t>saturação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108963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pt-BR" dirty="0"/>
              <a:t>A taxa de fluxo de saturação define o número de veículos que passam em um link por uma hora. </a:t>
            </a:r>
            <a:endParaRPr lang="pt-BR" dirty="0" smtClean="0"/>
          </a:p>
          <a:p>
            <a:r>
              <a:rPr lang="pt-BR" dirty="0" smtClean="0"/>
              <a:t>Os </a:t>
            </a:r>
            <a:r>
              <a:rPr lang="pt-BR" dirty="0"/>
              <a:t>impactos causados por intersecções semafóricas e filas de trafego são descontados. </a:t>
            </a: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/>
              <a:t>taxa de fluxo de saturação também depende dos seguintes parâmetros: velocidade, porcentagem de caminhões e número de faixas.</a:t>
            </a:r>
          </a:p>
          <a:p>
            <a:r>
              <a:rPr lang="pt-BR" dirty="0"/>
              <a:t>No </a:t>
            </a:r>
            <a:r>
              <a:rPr lang="pt-BR" dirty="0" err="1"/>
              <a:t>Vissim</a:t>
            </a:r>
            <a:r>
              <a:rPr lang="pt-BR" dirty="0"/>
              <a:t> define-se o fluxo de saturação combinando os parâmetros </a:t>
            </a:r>
            <a:r>
              <a:rPr lang="pt-BR" dirty="0" err="1" smtClean="0"/>
              <a:t>BX_</a:t>
            </a:r>
            <a:r>
              <a:rPr lang="pt-BR" baseline="-25000" dirty="0" err="1" smtClean="0"/>
              <a:t>add</a:t>
            </a:r>
            <a:r>
              <a:rPr lang="pt-BR" baseline="-25000" dirty="0" smtClean="0"/>
              <a:t> </a:t>
            </a:r>
            <a:r>
              <a:rPr lang="pt-BR" dirty="0"/>
              <a:t>e </a:t>
            </a:r>
            <a:r>
              <a:rPr lang="pt-BR" dirty="0" err="1" smtClean="0"/>
              <a:t>BX_</a:t>
            </a:r>
            <a:r>
              <a:rPr lang="pt-BR" baseline="-25000" dirty="0" err="1" smtClean="0"/>
              <a:t>mult</a:t>
            </a:r>
            <a:r>
              <a:rPr lang="pt-BR" dirty="0"/>
              <a:t>. </a:t>
            </a:r>
            <a:endParaRPr lang="pt-BR" dirty="0" smtClean="0"/>
          </a:p>
          <a:p>
            <a:r>
              <a:rPr lang="pt-BR" dirty="0" smtClean="0"/>
              <a:t>Usuários </a:t>
            </a:r>
            <a:r>
              <a:rPr lang="pt-BR" dirty="0"/>
              <a:t>experientes podem querer utilizar esses parâmetros para adaptar o modelo aos dados observados.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491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Parâmetros do modelo “</a:t>
            </a:r>
            <a:r>
              <a:rPr lang="pt-BR" b="1" dirty="0" err="1" smtClean="0"/>
              <a:t>Car</a:t>
            </a:r>
            <a:r>
              <a:rPr lang="pt-BR" b="1" dirty="0" smtClean="0"/>
              <a:t> </a:t>
            </a:r>
            <a:r>
              <a:rPr lang="pt-BR" b="1" dirty="0" err="1" smtClean="0"/>
              <a:t>Following</a:t>
            </a:r>
            <a:r>
              <a:rPr lang="pt-BR" b="1" dirty="0" smtClean="0"/>
              <a:t>” de </a:t>
            </a:r>
            <a:r>
              <a:rPr lang="pt-BR" b="1" dirty="0" err="1" smtClean="0"/>
              <a:t>Wiedemann</a:t>
            </a:r>
            <a:r>
              <a:rPr lang="pt-BR" b="1" dirty="0" smtClean="0"/>
              <a:t> 74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A </a:t>
            </a:r>
            <a:r>
              <a:rPr lang="pt-BR" dirty="0"/>
              <a:t>distância entre veículos depende da geometria dos veículos e de sua velocidade. </a:t>
            </a:r>
            <a:endParaRPr lang="pt-BR" dirty="0" smtClean="0"/>
          </a:p>
          <a:p>
            <a:r>
              <a:rPr lang="pt-BR" dirty="0" smtClean="0"/>
              <a:t>Nota-se </a:t>
            </a:r>
            <a:r>
              <a:rPr lang="pt-BR" dirty="0"/>
              <a:t>que para velocidades altas a distância mínima é maior, necessitando de maior área viária – menor capacidade da via. </a:t>
            </a:r>
            <a:endParaRPr lang="pt-BR" dirty="0" smtClean="0"/>
          </a:p>
          <a:p>
            <a:r>
              <a:rPr lang="pt-BR" dirty="0" smtClean="0"/>
              <a:t>Os </a:t>
            </a:r>
            <a:r>
              <a:rPr lang="pt-BR" dirty="0"/>
              <a:t>valores de SDV, OPDV e CLDV são função da distância entre veículos, sua geometria e de parâmetros de calibração. </a:t>
            </a:r>
            <a:endParaRPr lang="pt-BR" dirty="0" smtClean="0"/>
          </a:p>
          <a:p>
            <a:r>
              <a:rPr lang="pt-BR" dirty="0" smtClean="0"/>
              <a:t>Para </a:t>
            </a:r>
            <a:r>
              <a:rPr lang="pt-BR" dirty="0"/>
              <a:t>comportamento em áreas urbanas o VISSIM permite alterar os parâmetros de calibração dessas variáveis, visando moldar o comportamento do motorista na cidade. </a:t>
            </a:r>
            <a:endParaRPr lang="pt-BR" dirty="0" smtClean="0"/>
          </a:p>
          <a:p>
            <a:r>
              <a:rPr lang="pt-BR" dirty="0" smtClean="0"/>
              <a:t>Importante </a:t>
            </a:r>
            <a:r>
              <a:rPr lang="pt-BR" dirty="0"/>
              <a:t>notar que geralmente as opções default do programa relacionam-se a parâmetros observados na Alemanha, país onde o </a:t>
            </a:r>
            <a:r>
              <a:rPr lang="pt-BR" i="1" dirty="0"/>
              <a:t>software</a:t>
            </a:r>
            <a:r>
              <a:rPr lang="pt-BR" dirty="0"/>
              <a:t> foi desenvolvido, e, portanto, muitas vezes apresentam diferenças em relação ao comportamento do motorista brasileiro.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8367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Parâmetros do modelo “</a:t>
            </a:r>
            <a:r>
              <a:rPr lang="pt-BR" b="1" dirty="0" err="1" smtClean="0"/>
              <a:t>Car</a:t>
            </a:r>
            <a:r>
              <a:rPr lang="pt-BR" b="1" dirty="0" smtClean="0"/>
              <a:t> </a:t>
            </a:r>
            <a:r>
              <a:rPr lang="pt-BR" b="1" dirty="0" err="1" smtClean="0"/>
              <a:t>Following</a:t>
            </a:r>
            <a:r>
              <a:rPr lang="pt-BR" b="1" dirty="0" smtClean="0"/>
              <a:t>” de </a:t>
            </a:r>
            <a:r>
              <a:rPr lang="pt-BR" b="1" dirty="0" err="1" smtClean="0"/>
              <a:t>Wiedemann</a:t>
            </a:r>
            <a:r>
              <a:rPr lang="pt-BR" b="1" dirty="0" smtClean="0"/>
              <a:t> 74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450161"/>
          </a:xfrm>
        </p:spPr>
        <p:txBody>
          <a:bodyPr/>
          <a:lstStyle/>
          <a:p>
            <a:r>
              <a:rPr lang="pt-BR" dirty="0"/>
              <a:t>O VISSIM </a:t>
            </a:r>
            <a:r>
              <a:rPr lang="pt-BR" dirty="0" smtClean="0"/>
              <a:t>permite </a:t>
            </a:r>
            <a:r>
              <a:rPr lang="pt-BR" dirty="0"/>
              <a:t>considerar capacidades de aceleração e desaceleração dos veículos, considerando dois valores: </a:t>
            </a:r>
            <a:endParaRPr lang="pt-BR" dirty="0" smtClean="0"/>
          </a:p>
          <a:p>
            <a:pPr lvl="1"/>
            <a:r>
              <a:rPr lang="pt-BR" dirty="0" smtClean="0"/>
              <a:t>o </a:t>
            </a:r>
            <a:r>
              <a:rPr lang="pt-BR" dirty="0"/>
              <a:t>valor máximo (</a:t>
            </a:r>
            <a:r>
              <a:rPr lang="pt-BR" i="1" dirty="0" err="1"/>
              <a:t>maximum</a:t>
            </a:r>
            <a:r>
              <a:rPr lang="pt-BR" i="1" dirty="0"/>
              <a:t>) </a:t>
            </a:r>
            <a:r>
              <a:rPr lang="pt-BR" i="1" dirty="0" smtClean="0"/>
              <a:t>- </a:t>
            </a:r>
            <a:r>
              <a:rPr lang="pt-BR" dirty="0" smtClean="0"/>
              <a:t>que </a:t>
            </a:r>
            <a:r>
              <a:rPr lang="pt-BR" dirty="0"/>
              <a:t>corresponderia a situações de </a:t>
            </a:r>
            <a:r>
              <a:rPr lang="pt-BR" dirty="0" smtClean="0"/>
              <a:t>emergência, </a:t>
            </a:r>
            <a:r>
              <a:rPr lang="pt-BR" dirty="0"/>
              <a:t>onde o motorista acionaria a maior capacidade possível do veículo, </a:t>
            </a:r>
            <a:endParaRPr lang="pt-BR" dirty="0" smtClean="0"/>
          </a:p>
          <a:p>
            <a:pPr lvl="1"/>
            <a:r>
              <a:rPr lang="pt-BR" dirty="0" smtClean="0"/>
              <a:t>o </a:t>
            </a:r>
            <a:r>
              <a:rPr lang="pt-BR" dirty="0"/>
              <a:t>valor desejado (</a:t>
            </a:r>
            <a:r>
              <a:rPr lang="pt-BR" i="1" dirty="0" err="1"/>
              <a:t>desired</a:t>
            </a:r>
            <a:r>
              <a:rPr lang="pt-BR" dirty="0"/>
              <a:t>) </a:t>
            </a:r>
            <a:r>
              <a:rPr lang="pt-BR" dirty="0" smtClean="0"/>
              <a:t>- que </a:t>
            </a:r>
            <a:r>
              <a:rPr lang="pt-BR" dirty="0"/>
              <a:t>representa o valor usualmente adotado pelo motorista para operações normais.</a:t>
            </a:r>
          </a:p>
          <a:p>
            <a:endParaRPr lang="pt-BR" dirty="0"/>
          </a:p>
        </p:txBody>
      </p:sp>
      <p:pic>
        <p:nvPicPr>
          <p:cNvPr id="4" name="Picture 59"/>
          <p:cNvPicPr/>
          <p:nvPr/>
        </p:nvPicPr>
        <p:blipFill>
          <a:blip r:embed="rId2"/>
          <a:stretch>
            <a:fillRect/>
          </a:stretch>
        </p:blipFill>
        <p:spPr>
          <a:xfrm>
            <a:off x="2266682" y="4275786"/>
            <a:ext cx="6709893" cy="2099256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9529528" y="6031467"/>
            <a:ext cx="1751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/>
              <a:t>Fonte: VISSIM </a:t>
            </a:r>
            <a:r>
              <a:rPr lang="pt-BR" b="1" dirty="0" smtClean="0"/>
              <a:t>8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48479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 smtClean="0"/>
              <a:t>Wiedemann</a:t>
            </a:r>
            <a:r>
              <a:rPr lang="pt-BR" b="1" dirty="0" smtClean="0"/>
              <a:t> 74: </a:t>
            </a:r>
            <a:r>
              <a:rPr lang="pt-BR" i="1" dirty="0" err="1" smtClean="0"/>
              <a:t>lane</a:t>
            </a:r>
            <a:r>
              <a:rPr lang="pt-BR" i="1" dirty="0" smtClean="0"/>
              <a:t> </a:t>
            </a:r>
            <a:r>
              <a:rPr lang="pt-BR" i="1" dirty="0" err="1" smtClean="0"/>
              <a:t>change</a:t>
            </a:r>
            <a:r>
              <a:rPr lang="pt-BR" i="1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Além do modelo de </a:t>
            </a:r>
            <a:r>
              <a:rPr lang="pt-BR" i="1" dirty="0" err="1"/>
              <a:t>car-following</a:t>
            </a:r>
            <a:r>
              <a:rPr lang="pt-BR" dirty="0"/>
              <a:t>, o VISSIM ainda utiliza-se de modelo de troca de faixas – </a:t>
            </a:r>
            <a:r>
              <a:rPr lang="pt-BR" i="1" dirty="0" err="1"/>
              <a:t>lane</a:t>
            </a:r>
            <a:r>
              <a:rPr lang="pt-BR" i="1" dirty="0"/>
              <a:t> </a:t>
            </a:r>
            <a:r>
              <a:rPr lang="pt-BR" i="1" dirty="0" err="1" smtClean="0"/>
              <a:t>change</a:t>
            </a:r>
            <a:r>
              <a:rPr lang="pt-BR" i="1" dirty="0" smtClean="0"/>
              <a:t> </a:t>
            </a:r>
            <a:r>
              <a:rPr lang="pt-BR" dirty="0" smtClean="0"/>
              <a:t>- </a:t>
            </a:r>
            <a:r>
              <a:rPr lang="pt-BR" dirty="0"/>
              <a:t>para estimar o comportamento dos veículos. </a:t>
            </a:r>
            <a:endParaRPr lang="pt-BR" dirty="0" smtClean="0"/>
          </a:p>
          <a:p>
            <a:r>
              <a:rPr lang="pt-BR" dirty="0" smtClean="0"/>
              <a:t>Semelhante </a:t>
            </a:r>
            <a:r>
              <a:rPr lang="pt-BR" dirty="0"/>
              <a:t>ao modelo de </a:t>
            </a:r>
            <a:r>
              <a:rPr lang="pt-BR" i="1" dirty="0" err="1"/>
              <a:t>car</a:t>
            </a:r>
            <a:r>
              <a:rPr lang="pt-BR" i="1" dirty="0"/>
              <a:t> </a:t>
            </a:r>
            <a:r>
              <a:rPr lang="pt-BR" i="1" dirty="0" err="1"/>
              <a:t>following</a:t>
            </a:r>
            <a:r>
              <a:rPr lang="pt-BR" dirty="0"/>
              <a:t>, o modelo de troca de faixas leva em conta variáveis aleatórias e tempos e espaços mínimos para a manobra ocorrer. </a:t>
            </a:r>
            <a:endParaRPr lang="pt-BR" dirty="0" smtClean="0"/>
          </a:p>
          <a:p>
            <a:r>
              <a:rPr lang="pt-BR" dirty="0" smtClean="0"/>
              <a:t>Nas </a:t>
            </a:r>
            <a:r>
              <a:rPr lang="pt-BR" dirty="0"/>
              <a:t>versões mais atuais do programa é permitido ainda calibrar parâmetros referentes à interação lateral entre veículos, permitindo, por exemplo, que motos andem entre os veículos.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3295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 smtClean="0"/>
              <a:t>Wiedemann</a:t>
            </a:r>
            <a:r>
              <a:rPr lang="pt-BR" b="1" dirty="0" smtClean="0"/>
              <a:t> 74: </a:t>
            </a:r>
            <a:r>
              <a:rPr lang="pt-BR" i="1" dirty="0" err="1" smtClean="0"/>
              <a:t>lane</a:t>
            </a:r>
            <a:r>
              <a:rPr lang="pt-BR" i="1" dirty="0" smtClean="0"/>
              <a:t> </a:t>
            </a:r>
            <a:r>
              <a:rPr lang="pt-BR" i="1" dirty="0" err="1" smtClean="0"/>
              <a:t>change</a:t>
            </a:r>
            <a:r>
              <a:rPr lang="pt-BR" i="1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No </a:t>
            </a:r>
            <a:r>
              <a:rPr lang="pt-BR" dirty="0" err="1"/>
              <a:t>Vissim</a:t>
            </a:r>
            <a:r>
              <a:rPr lang="pt-BR" dirty="0"/>
              <a:t> há uma diferenciação em duas situações que podem ocorrer a mudança de faixa. </a:t>
            </a:r>
            <a:endParaRPr lang="pt-BR" dirty="0" smtClean="0"/>
          </a:p>
          <a:p>
            <a:r>
              <a:rPr lang="pt-BR" dirty="0" smtClean="0"/>
              <a:t>Elas são: </a:t>
            </a:r>
          </a:p>
          <a:p>
            <a:pPr lvl="1"/>
            <a:r>
              <a:rPr lang="pt-BR" i="1" dirty="0" err="1" smtClean="0"/>
              <a:t>necessary</a:t>
            </a:r>
            <a:r>
              <a:rPr lang="pt-BR" i="1" dirty="0" smtClean="0"/>
              <a:t> </a:t>
            </a:r>
            <a:r>
              <a:rPr lang="pt-BR" i="1" dirty="0" err="1"/>
              <a:t>lane</a:t>
            </a:r>
            <a:r>
              <a:rPr lang="pt-BR" i="1" dirty="0"/>
              <a:t> </a:t>
            </a:r>
            <a:r>
              <a:rPr lang="pt-BR" i="1" dirty="0" err="1"/>
              <a:t>change</a:t>
            </a:r>
            <a:r>
              <a:rPr lang="pt-BR" dirty="0"/>
              <a:t> </a:t>
            </a:r>
            <a:endParaRPr lang="pt-BR" dirty="0" smtClean="0"/>
          </a:p>
          <a:p>
            <a:pPr lvl="1"/>
            <a:r>
              <a:rPr lang="pt-BR" i="1" dirty="0" err="1" smtClean="0"/>
              <a:t>free</a:t>
            </a:r>
            <a:r>
              <a:rPr lang="pt-BR" i="1" dirty="0" smtClean="0"/>
              <a:t> </a:t>
            </a:r>
            <a:r>
              <a:rPr lang="pt-BR" i="1" dirty="0" err="1"/>
              <a:t>lane</a:t>
            </a:r>
            <a:r>
              <a:rPr lang="pt-BR" i="1" dirty="0"/>
              <a:t> </a:t>
            </a:r>
            <a:r>
              <a:rPr lang="pt-BR" i="1" dirty="0" err="1"/>
              <a:t>change</a:t>
            </a:r>
            <a:r>
              <a:rPr lang="pt-B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1578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err="1" smtClean="0"/>
              <a:t>Wiedemann</a:t>
            </a:r>
            <a:r>
              <a:rPr lang="pt-BR" b="1" dirty="0" smtClean="0"/>
              <a:t> 74: </a:t>
            </a:r>
            <a:r>
              <a:rPr lang="pt-BR" i="1" dirty="0" err="1" smtClean="0"/>
              <a:t>lane</a:t>
            </a:r>
            <a:r>
              <a:rPr lang="pt-BR" i="1" dirty="0" smtClean="0"/>
              <a:t> </a:t>
            </a:r>
            <a:r>
              <a:rPr lang="pt-BR" i="1" dirty="0" err="1" smtClean="0"/>
              <a:t>change</a:t>
            </a:r>
            <a:r>
              <a:rPr lang="pt-BR" i="1" dirty="0"/>
              <a:t/>
            </a:r>
            <a:br>
              <a:rPr lang="pt-BR" i="1" dirty="0"/>
            </a:br>
            <a:r>
              <a:rPr lang="pt-BR" i="1" dirty="0" smtClean="0"/>
              <a:t>+ </a:t>
            </a:r>
            <a:r>
              <a:rPr lang="pt-BR" i="1" dirty="0" err="1" smtClean="0"/>
              <a:t>necessary</a:t>
            </a:r>
            <a:r>
              <a:rPr lang="pt-BR" i="1" dirty="0" smtClean="0"/>
              <a:t> </a:t>
            </a:r>
            <a:r>
              <a:rPr lang="pt-BR" i="1" dirty="0" err="1" smtClean="0"/>
              <a:t>lane</a:t>
            </a:r>
            <a:r>
              <a:rPr lang="pt-BR" i="1" dirty="0" smtClean="0"/>
              <a:t> </a:t>
            </a:r>
            <a:r>
              <a:rPr lang="pt-BR" i="1" dirty="0" err="1" smtClean="0"/>
              <a:t>change</a:t>
            </a:r>
            <a:r>
              <a:rPr lang="pt-BR" i="1" dirty="0" smtClean="0"/>
              <a:t> </a:t>
            </a:r>
            <a:br>
              <a:rPr lang="pt-BR" i="1" dirty="0" smtClean="0"/>
            </a:br>
            <a:r>
              <a:rPr lang="pt-BR" dirty="0" smtClean="0"/>
              <a:t>(Mudança de faixa necessária)</a:t>
            </a:r>
            <a:r>
              <a:rPr lang="pt-BR" sz="4000" dirty="0" smtClean="0"/>
              <a:t/>
            </a:r>
            <a:br>
              <a:rPr lang="pt-BR" sz="4000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 smtClean="0"/>
              <a:t>A </a:t>
            </a:r>
            <a:r>
              <a:rPr lang="pt-BR" dirty="0"/>
              <a:t>mudança de faixa é necessária para que o veículo consiga chegar no conector que o leva à faixa desejada para a sua rota.</a:t>
            </a:r>
            <a:endParaRPr lang="pt-BR" sz="2000" dirty="0"/>
          </a:p>
          <a:p>
            <a:r>
              <a:rPr lang="pt-BR" dirty="0"/>
              <a:t>Para </a:t>
            </a:r>
            <a:r>
              <a:rPr lang="pt-BR" dirty="0" smtClean="0"/>
              <a:t>essa mudança </a:t>
            </a:r>
            <a:r>
              <a:rPr lang="pt-BR" dirty="0"/>
              <a:t>de faixa </a:t>
            </a:r>
            <a:r>
              <a:rPr lang="pt-BR" dirty="0" smtClean="0"/>
              <a:t>necessária </a:t>
            </a:r>
            <a:r>
              <a:rPr lang="pt-BR" dirty="0"/>
              <a:t>os parâmetros de comportamento de condução (</a:t>
            </a:r>
            <a:r>
              <a:rPr lang="pt-BR" i="1" dirty="0" err="1"/>
              <a:t>driving</a:t>
            </a:r>
            <a:r>
              <a:rPr lang="pt-BR" i="1" dirty="0"/>
              <a:t> </a:t>
            </a:r>
            <a:r>
              <a:rPr lang="pt-BR" i="1" dirty="0" err="1"/>
              <a:t>behaviour</a:t>
            </a:r>
            <a:r>
              <a:rPr lang="pt-BR" i="1" dirty="0"/>
              <a:t> </a:t>
            </a:r>
            <a:r>
              <a:rPr lang="pt-BR" i="1" dirty="0" err="1"/>
              <a:t>parameters</a:t>
            </a:r>
            <a:r>
              <a:rPr lang="pt-BR" dirty="0"/>
              <a:t>) </a:t>
            </a:r>
            <a:r>
              <a:rPr lang="pt-BR" dirty="0" smtClean="0"/>
              <a:t>contém a </a:t>
            </a:r>
            <a:r>
              <a:rPr lang="pt-BR" dirty="0"/>
              <a:t>máxima desaceleração aceitável para o </a:t>
            </a:r>
            <a:r>
              <a:rPr lang="pt-BR" dirty="0" smtClean="0"/>
              <a:t>veículo, </a:t>
            </a:r>
            <a:r>
              <a:rPr lang="pt-BR" dirty="0"/>
              <a:t>que deseja mudar de </a:t>
            </a:r>
            <a:r>
              <a:rPr lang="pt-BR" dirty="0" smtClean="0"/>
              <a:t>faixa, em relação ao </a:t>
            </a:r>
            <a:r>
              <a:rPr lang="pt-BR" dirty="0"/>
              <a:t>veículo que esta chegando por </a:t>
            </a:r>
            <a:r>
              <a:rPr lang="pt-BR" dirty="0" smtClean="0"/>
              <a:t>trás, na faixa que se será feita a manobra.</a:t>
            </a:r>
            <a:endParaRPr lang="pt-BR" sz="2000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82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Modos de se estudar um sistema</a:t>
            </a:r>
          </a:p>
        </p:txBody>
      </p:sp>
      <p:pic>
        <p:nvPicPr>
          <p:cNvPr id="4" name="Picture 432"/>
          <p:cNvPicPr/>
          <p:nvPr/>
        </p:nvPicPr>
        <p:blipFill>
          <a:blip r:embed="rId2"/>
          <a:stretch>
            <a:fillRect/>
          </a:stretch>
        </p:blipFill>
        <p:spPr>
          <a:xfrm>
            <a:off x="1596981" y="1996222"/>
            <a:ext cx="7328079" cy="3618963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528034" y="6211669"/>
            <a:ext cx="46964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Fonte: (LAW, 2010 apud ALLIL et al., 2017, p. 18)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417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 smtClean="0"/>
              <a:t>Wiedemann</a:t>
            </a:r>
            <a:r>
              <a:rPr lang="pt-BR" b="1" dirty="0" smtClean="0"/>
              <a:t> 74: </a:t>
            </a:r>
            <a:r>
              <a:rPr lang="pt-BR" i="1" dirty="0" err="1" smtClean="0"/>
              <a:t>lane</a:t>
            </a:r>
            <a:r>
              <a:rPr lang="pt-BR" i="1" dirty="0" smtClean="0"/>
              <a:t> </a:t>
            </a:r>
            <a:r>
              <a:rPr lang="pt-BR" i="1" dirty="0" err="1" smtClean="0"/>
              <a:t>change</a:t>
            </a:r>
            <a:r>
              <a:rPr lang="pt-BR" i="1" dirty="0" smtClean="0"/>
              <a:t/>
            </a:r>
            <a:br>
              <a:rPr lang="pt-BR" i="1" dirty="0" smtClean="0"/>
            </a:br>
            <a:r>
              <a:rPr lang="pt-BR" i="1" dirty="0" smtClean="0"/>
              <a:t>+ </a:t>
            </a:r>
            <a:r>
              <a:rPr lang="pt-BR" i="1" dirty="0" err="1"/>
              <a:t>Free</a:t>
            </a:r>
            <a:r>
              <a:rPr lang="pt-BR" i="1" dirty="0"/>
              <a:t> </a:t>
            </a:r>
            <a:r>
              <a:rPr lang="pt-BR" i="1" dirty="0" err="1"/>
              <a:t>lane</a:t>
            </a:r>
            <a:r>
              <a:rPr lang="pt-BR" i="1" dirty="0"/>
              <a:t> </a:t>
            </a:r>
            <a:r>
              <a:rPr lang="pt-BR" i="1" dirty="0" err="1" smtClean="0"/>
              <a:t>change</a:t>
            </a:r>
            <a:r>
              <a:rPr lang="pt-BR" i="1" dirty="0" smtClean="0"/>
              <a:t> </a:t>
            </a:r>
            <a:r>
              <a:rPr lang="pt-BR" dirty="0"/>
              <a:t>(Mudança de faixa livre)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A mudança de faixa acontece livremente, caso haja mais espaço e um incremento na velocidade seja exigido. </a:t>
            </a:r>
            <a:endParaRPr lang="pt-BR" dirty="0" smtClean="0"/>
          </a:p>
          <a:p>
            <a:r>
              <a:rPr lang="pt-BR" dirty="0" smtClean="0"/>
              <a:t>Nessa </a:t>
            </a:r>
            <a:r>
              <a:rPr lang="pt-BR" dirty="0"/>
              <a:t>situação, o </a:t>
            </a:r>
            <a:r>
              <a:rPr lang="pt-BR" dirty="0" smtClean="0"/>
              <a:t>VISSIM checa </a:t>
            </a:r>
            <a:r>
              <a:rPr lang="pt-BR" dirty="0"/>
              <a:t>a distância de segurança desejada para o veículo posterior na nova faixa. </a:t>
            </a: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/>
              <a:t>distância de segurança desejada depende da velocidade do veículo que deseja mudar de faixa e da velocidade do veículo precedente</a:t>
            </a:r>
            <a:r>
              <a:rPr lang="pt-BR" dirty="0" smtClean="0"/>
              <a:t>.</a:t>
            </a:r>
          </a:p>
          <a:p>
            <a:r>
              <a:rPr lang="pt-BR" dirty="0" smtClean="0"/>
              <a:t>Não </a:t>
            </a:r>
            <a:r>
              <a:rPr lang="pt-BR" dirty="0"/>
              <a:t>se consegue mudar o grau de agressividade para a mudança de faixa livre, mas se pode influenciar a mudança de faixa livre ao se mudar a distância de segurança. </a:t>
            </a:r>
            <a:endParaRPr lang="pt-BR" dirty="0" smtClean="0"/>
          </a:p>
          <a:p>
            <a:r>
              <a:rPr lang="pt-BR" dirty="0" smtClean="0"/>
              <a:t>As </a:t>
            </a:r>
            <a:r>
              <a:rPr lang="pt-BR" dirty="0"/>
              <a:t>distâncias de segurança são usadas para especificar o comportamento do </a:t>
            </a:r>
            <a:r>
              <a:rPr lang="pt-BR" dirty="0" err="1"/>
              <a:t>car-following</a:t>
            </a:r>
            <a:r>
              <a:rPr lang="pt-BR" dirty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2827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err="1" smtClean="0"/>
              <a:t>Wiedemann</a:t>
            </a:r>
            <a:r>
              <a:rPr lang="pt-BR" b="1" dirty="0" smtClean="0"/>
              <a:t> 74: </a:t>
            </a:r>
            <a:r>
              <a:rPr lang="pt-BR" i="1" dirty="0" err="1" smtClean="0"/>
              <a:t>lane</a:t>
            </a:r>
            <a:r>
              <a:rPr lang="pt-BR" i="1" dirty="0" smtClean="0"/>
              <a:t> </a:t>
            </a:r>
            <a:r>
              <a:rPr lang="pt-BR" i="1" dirty="0" err="1" smtClean="0"/>
              <a:t>change</a:t>
            </a:r>
            <a:r>
              <a:rPr lang="pt-BR" i="1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Para ambas as mudanças de faixa é necessário primeiro um espaço aceitável na direção da viagem. </a:t>
            </a:r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/>
              <a:t>tamanho do espaço depende de duas velocidades:</a:t>
            </a:r>
            <a:endParaRPr lang="pt-BR" sz="2400" dirty="0"/>
          </a:p>
          <a:p>
            <a:pPr lvl="1"/>
            <a:r>
              <a:rPr lang="pt-BR" dirty="0"/>
              <a:t>Velocidade do veículo que está mudando de faixa</a:t>
            </a:r>
            <a:endParaRPr lang="pt-BR" sz="2000" dirty="0"/>
          </a:p>
          <a:p>
            <a:pPr lvl="1"/>
            <a:r>
              <a:rPr lang="pt-BR" dirty="0"/>
              <a:t>Velocidade do veículo que vem chegando por trás na faixa que será feita a manobra. </a:t>
            </a:r>
            <a:endParaRPr lang="pt-BR" sz="2000" dirty="0"/>
          </a:p>
          <a:p>
            <a:r>
              <a:rPr lang="pt-BR" dirty="0"/>
              <a:t>Para mudanças de faixas o intervalo de tempo também depende da agressividade do motorista. </a:t>
            </a:r>
            <a:endParaRPr lang="pt-BR" dirty="0" smtClean="0"/>
          </a:p>
          <a:p>
            <a:pPr lvl="1"/>
            <a:r>
              <a:rPr lang="pt-BR" dirty="0" smtClean="0"/>
              <a:t>Neste </a:t>
            </a:r>
            <a:r>
              <a:rPr lang="pt-BR" dirty="0"/>
              <a:t>caso, o máximo atraso nos parâmetros de comportamento do motorista está incluso no cálculo do intervalo de tempo.</a:t>
            </a:r>
            <a:endParaRPr lang="pt-BR" sz="20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389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/>
          </p:cNvSpPr>
          <p:nvPr>
            <p:ph type="title"/>
          </p:nvPr>
        </p:nvSpPr>
        <p:spPr>
          <a:xfrm>
            <a:off x="1919536" y="228600"/>
            <a:ext cx="8367464" cy="990600"/>
          </a:xfrm>
        </p:spPr>
        <p:txBody>
          <a:bodyPr/>
          <a:lstStyle/>
          <a:p>
            <a:pPr>
              <a:defRPr/>
            </a:pPr>
            <a:r>
              <a:rPr lang="pt-BR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PTR5917 – ITS</a:t>
            </a:r>
          </a:p>
        </p:txBody>
      </p:sp>
      <p:sp>
        <p:nvSpPr>
          <p:cNvPr id="185347" name="Rectangle 3"/>
          <p:cNvSpPr>
            <a:spLocks noGrp="1"/>
          </p:cNvSpPr>
          <p:nvPr>
            <p:ph type="body" idx="1"/>
          </p:nvPr>
        </p:nvSpPr>
        <p:spPr>
          <a:xfrm>
            <a:off x="2133600" y="1484785"/>
            <a:ext cx="8153400" cy="4525963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pt-BR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Profº</a:t>
            </a:r>
            <a:r>
              <a:rPr lang="pt-B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Claudio </a:t>
            </a:r>
            <a:r>
              <a:rPr lang="pt-B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L. Marte</a:t>
            </a:r>
          </a:p>
          <a:p>
            <a:pPr lvl="1">
              <a:defRPr/>
            </a:pPr>
            <a:r>
              <a:rPr lang="pt-BR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Tel</a:t>
            </a:r>
            <a:r>
              <a:rPr lang="pt-B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(Poli): [11] 3091-9983</a:t>
            </a:r>
          </a:p>
          <a:p>
            <a:pPr lvl="1">
              <a:defRPr/>
            </a:pPr>
            <a:r>
              <a:rPr lang="pt-BR" sz="2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E-mail: </a:t>
            </a:r>
            <a:r>
              <a:rPr lang="pt-BR" dirty="0">
                <a:effectLst>
                  <a:outerShdw blurRad="38100" dist="38100" dir="2700000" algn="tl">
                    <a:srgbClr val="C0C0C0"/>
                  </a:outerShdw>
                </a:effectLst>
                <a:hlinkClick r:id="rId3"/>
              </a:rPr>
              <a:t>claudio.marte@usp.br</a:t>
            </a:r>
            <a:endParaRPr lang="pt-BR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pt-BR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Profº</a:t>
            </a:r>
            <a:r>
              <a:rPr lang="pt-B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Leopoldo </a:t>
            </a:r>
            <a:r>
              <a:rPr lang="pt-B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R. </a:t>
            </a:r>
            <a:r>
              <a:rPr lang="pt-BR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Yoshioka</a:t>
            </a:r>
            <a:endParaRPr lang="pt-BR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defRPr/>
            </a:pPr>
            <a:r>
              <a:rPr lang="pt-BR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Tel</a:t>
            </a:r>
            <a:r>
              <a:rPr lang="pt-B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(Poli): [11] 3091-5536</a:t>
            </a:r>
          </a:p>
          <a:p>
            <a:pPr lvl="1">
              <a:defRPr/>
            </a:pPr>
            <a:r>
              <a:rPr lang="pt-B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E-mail: </a:t>
            </a:r>
            <a:r>
              <a:rPr lang="pt-BR" dirty="0">
                <a:effectLst>
                  <a:outerShdw blurRad="38100" dist="38100" dir="2700000" algn="tl">
                    <a:srgbClr val="C0C0C0"/>
                  </a:outerShdw>
                </a:effectLst>
                <a:hlinkClick r:id="rId4"/>
              </a:rPr>
              <a:t>lryoshioka@gmail.com</a:t>
            </a:r>
            <a:endParaRPr lang="pt-BR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pt-BR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Profº</a:t>
            </a:r>
            <a:r>
              <a:rPr lang="pt-B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. Caio Fernando Fontana </a:t>
            </a:r>
          </a:p>
          <a:p>
            <a:pPr lvl="1">
              <a:defRPr/>
            </a:pPr>
            <a:r>
              <a:rPr lang="pt-B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E-mail: </a:t>
            </a:r>
            <a:r>
              <a:rPr lang="pt-BR" dirty="0">
                <a:effectLst>
                  <a:outerShdw blurRad="38100" dist="38100" dir="2700000" algn="tl">
                    <a:srgbClr val="C0C0C0"/>
                  </a:outerShdw>
                </a:effectLst>
                <a:hlinkClick r:id="rId5"/>
              </a:rPr>
              <a:t>caioffontana@unifesp.br</a:t>
            </a:r>
            <a:endParaRPr lang="pt-BR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pt-BR" sz="27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pt-BR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STOA:</a:t>
            </a:r>
          </a:p>
          <a:p>
            <a:pPr lvl="1">
              <a:defRPr/>
            </a:pPr>
            <a:r>
              <a:rPr lang="pt-BR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PTR5917_2016</a:t>
            </a: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endParaRPr lang="pt-BR" sz="27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745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De acordo com </a:t>
            </a:r>
            <a:r>
              <a:rPr lang="pt-BR" dirty="0" err="1"/>
              <a:t>Ortúzar</a:t>
            </a:r>
            <a:r>
              <a:rPr lang="pt-BR" dirty="0"/>
              <a:t> e </a:t>
            </a:r>
            <a:r>
              <a:rPr lang="pt-BR" dirty="0" err="1"/>
              <a:t>Willumsen</a:t>
            </a:r>
            <a:r>
              <a:rPr lang="pt-BR" dirty="0"/>
              <a:t> (2011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É uma representação simplificada de parte da realidade, com foco em </a:t>
            </a:r>
            <a:r>
              <a:rPr lang="pt-BR" dirty="0" smtClean="0"/>
              <a:t>aspectos </a:t>
            </a:r>
            <a:r>
              <a:rPr lang="pt-BR" dirty="0" smtClean="0"/>
              <a:t>considerados relevantes, para uma determinada análise ou ponto de vista </a:t>
            </a:r>
          </a:p>
          <a:p>
            <a:pPr lvl="2"/>
            <a:r>
              <a:rPr lang="pt-BR" dirty="0" smtClean="0"/>
              <a:t>podendo </a:t>
            </a:r>
            <a:r>
              <a:rPr lang="pt-BR" dirty="0"/>
              <a:t>constituir tanto </a:t>
            </a:r>
            <a:r>
              <a:rPr lang="pt-BR" dirty="0" smtClean="0"/>
              <a:t>num </a:t>
            </a:r>
            <a:r>
              <a:rPr lang="pt-BR" dirty="0">
                <a:solidFill>
                  <a:srgbClr val="FF0000"/>
                </a:solidFill>
              </a:rPr>
              <a:t>modelo físico quanto </a:t>
            </a:r>
            <a:r>
              <a:rPr lang="pt-BR" dirty="0" smtClean="0">
                <a:solidFill>
                  <a:srgbClr val="FF0000"/>
                </a:solidFill>
              </a:rPr>
              <a:t>num modelo abstrato</a:t>
            </a:r>
            <a:r>
              <a:rPr lang="pt-BR" dirty="0"/>
              <a:t>. </a:t>
            </a:r>
            <a:endParaRPr lang="pt-BR" dirty="0" smtClean="0"/>
          </a:p>
          <a:p>
            <a:pPr lvl="1"/>
            <a:endParaRPr lang="pt-BR" dirty="0" smtClean="0">
              <a:solidFill>
                <a:srgbClr val="FF0000"/>
              </a:solidFill>
            </a:endParaRPr>
          </a:p>
          <a:p>
            <a:pPr lvl="1"/>
            <a:r>
              <a:rPr lang="pt-BR" dirty="0" smtClean="0">
                <a:solidFill>
                  <a:srgbClr val="FF0000"/>
                </a:solidFill>
              </a:rPr>
              <a:t>Modelos </a:t>
            </a:r>
            <a:r>
              <a:rPr lang="pt-BR" dirty="0">
                <a:solidFill>
                  <a:srgbClr val="FF0000"/>
                </a:solidFill>
              </a:rPr>
              <a:t>abstratos </a:t>
            </a:r>
            <a:r>
              <a:rPr lang="pt-BR" dirty="0"/>
              <a:t>baseiam-se em equações matemáticas para compreender e prever o comportamento da realidade. </a:t>
            </a:r>
            <a:endParaRPr lang="pt-BR" dirty="0" smtClean="0"/>
          </a:p>
          <a:p>
            <a:pPr lvl="2"/>
            <a:r>
              <a:rPr lang="pt-BR" dirty="0" smtClean="0"/>
              <a:t>Eles </a:t>
            </a:r>
            <a:r>
              <a:rPr lang="pt-BR" dirty="0"/>
              <a:t>são amplamente empregados no planejamento e análise de sistemas de transportes, uma vez que a análise envolvendo todos os fatores e condicionantes seria extremamente complexa.</a:t>
            </a:r>
          </a:p>
          <a:p>
            <a:endParaRPr lang="pt-BR" dirty="0" smtClean="0"/>
          </a:p>
          <a:p>
            <a:pPr marL="0" indent="0">
              <a:buNone/>
            </a:pPr>
            <a:r>
              <a:rPr lang="en-US" sz="2200" dirty="0" smtClean="0"/>
              <a:t>ORTÚZAR</a:t>
            </a:r>
            <a:r>
              <a:rPr lang="en-US" sz="2200" dirty="0"/>
              <a:t>, J. D. ; WILLUMSEN, L. </a:t>
            </a:r>
            <a:r>
              <a:rPr lang="en-US" sz="2200" dirty="0" smtClean="0"/>
              <a:t>G. </a:t>
            </a:r>
            <a:r>
              <a:rPr lang="en-US" sz="2200" b="1" dirty="0" smtClean="0"/>
              <a:t>Modeling </a:t>
            </a:r>
            <a:r>
              <a:rPr lang="en-US" sz="2200" b="1" dirty="0"/>
              <a:t>Transport</a:t>
            </a:r>
            <a:r>
              <a:rPr lang="en-US" sz="2200" dirty="0"/>
              <a:t>. 4ª </a:t>
            </a:r>
            <a:r>
              <a:rPr lang="en-US" sz="2200" dirty="0" err="1"/>
              <a:t>Edição</a:t>
            </a:r>
            <a:r>
              <a:rPr lang="en-US" sz="2200" dirty="0"/>
              <a:t>. </a:t>
            </a:r>
            <a:r>
              <a:rPr lang="en-US" sz="2200" dirty="0" err="1"/>
              <a:t>Chichester</a:t>
            </a:r>
            <a:r>
              <a:rPr lang="en-US" sz="2200" dirty="0"/>
              <a:t>: John Wiley &amp; Sons Ltd., 2011</a:t>
            </a:r>
            <a:r>
              <a:rPr lang="en-US" sz="2200" dirty="0" smtClean="0"/>
              <a:t>. </a:t>
            </a:r>
            <a:r>
              <a:rPr lang="en-US" sz="2000" i="1" dirty="0" smtClean="0"/>
              <a:t>ISBN 978-0-470-76039-0.</a:t>
            </a:r>
            <a:r>
              <a:rPr lang="en-US" sz="2000" dirty="0" smtClean="0"/>
              <a:t> </a:t>
            </a:r>
            <a:endParaRPr lang="en-US" sz="2200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58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Modelos de Simulação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594961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pt-BR" dirty="0"/>
              <a:t>A palavra simulação é derivada do latim </a:t>
            </a:r>
            <a:r>
              <a:rPr lang="pt-BR" i="1" dirty="0"/>
              <a:t>“</a:t>
            </a:r>
            <a:r>
              <a:rPr lang="pt-BR" i="1" dirty="0" err="1">
                <a:solidFill>
                  <a:srgbClr val="FF0000"/>
                </a:solidFill>
              </a:rPr>
              <a:t>simulatus</a:t>
            </a:r>
            <a:r>
              <a:rPr lang="pt-BR" i="1" dirty="0"/>
              <a:t>”</a:t>
            </a:r>
            <a:r>
              <a:rPr lang="pt-BR" dirty="0"/>
              <a:t> cujo significado é </a:t>
            </a:r>
            <a:r>
              <a:rPr lang="pt-BR" dirty="0" smtClean="0">
                <a:solidFill>
                  <a:srgbClr val="FF0000"/>
                </a:solidFill>
              </a:rPr>
              <a:t>imitar</a:t>
            </a:r>
          </a:p>
          <a:p>
            <a:pPr lvl="1"/>
            <a:r>
              <a:rPr lang="pt-BR" dirty="0" smtClean="0"/>
              <a:t>A </a:t>
            </a:r>
            <a:r>
              <a:rPr lang="pt-BR" dirty="0"/>
              <a:t>simulação pode ser entendida como a imitação de uma situação real através do uso de modelos.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/>
              <a:t>simulação envolve o estabelecimento de um modelo do sistema em estudo, em que todos os componentes são definidos e o modo que variam durante o </a:t>
            </a:r>
            <a:r>
              <a:rPr lang="pt-BR" dirty="0" smtClean="0"/>
              <a:t>tempo, </a:t>
            </a:r>
            <a:r>
              <a:rPr lang="pt-BR" dirty="0"/>
              <a:t>e se </a:t>
            </a:r>
            <a:r>
              <a:rPr lang="pt-BR" dirty="0" smtClean="0"/>
              <a:t>afetam, </a:t>
            </a:r>
            <a:r>
              <a:rPr lang="pt-BR" dirty="0"/>
              <a:t>é especificado com </a:t>
            </a:r>
            <a:r>
              <a:rPr lang="pt-BR" dirty="0" smtClean="0"/>
              <a:t>exatidão</a:t>
            </a:r>
          </a:p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dirty="0"/>
              <a:t>modelo é então simulado e seu comportamento </a:t>
            </a:r>
            <a:r>
              <a:rPr lang="pt-BR" dirty="0" smtClean="0"/>
              <a:t>observado </a:t>
            </a:r>
          </a:p>
          <a:p>
            <a:pPr lvl="1"/>
            <a:r>
              <a:rPr lang="pt-BR" dirty="0" smtClean="0"/>
              <a:t>Os </a:t>
            </a:r>
            <a:r>
              <a:rPr lang="pt-BR" dirty="0"/>
              <a:t>valores obtidos são comparados com os observados na realidade, se houver uma correspondência </a:t>
            </a:r>
            <a:r>
              <a:rPr lang="pt-BR" dirty="0" smtClean="0"/>
              <a:t>próxima, então o modelo </a:t>
            </a:r>
            <a:r>
              <a:rPr lang="pt-BR" dirty="0"/>
              <a:t>é uma boa representação da realidade </a:t>
            </a:r>
            <a:r>
              <a:rPr lang="pt-BR" dirty="0" smtClean="0"/>
              <a:t>(</a:t>
            </a:r>
            <a:r>
              <a:rPr lang="pt-BR" dirty="0" err="1" smtClean="0"/>
              <a:t>Balmer</a:t>
            </a:r>
            <a:r>
              <a:rPr lang="pt-BR" dirty="0" smtClean="0"/>
              <a:t> e Paul, </a:t>
            </a:r>
            <a:r>
              <a:rPr lang="pt-BR" dirty="0"/>
              <a:t>1985</a:t>
            </a:r>
            <a:r>
              <a:rPr lang="pt-BR" dirty="0" smtClean="0"/>
              <a:t>)</a:t>
            </a:r>
          </a:p>
          <a:p>
            <a:pPr marL="457200" lvl="1" indent="0">
              <a:buNone/>
            </a:pPr>
            <a:endParaRPr lang="pt-BR" dirty="0" smtClean="0"/>
          </a:p>
          <a:p>
            <a:pPr marL="457200" lvl="1" indent="0">
              <a:buNone/>
            </a:pPr>
            <a:endParaRPr lang="pt-BR" dirty="0"/>
          </a:p>
          <a:p>
            <a:pPr marL="0" indent="0">
              <a:buNone/>
            </a:pPr>
            <a:r>
              <a:rPr lang="en-US" sz="2200" dirty="0" smtClean="0"/>
              <a:t>BALMER</a:t>
            </a:r>
            <a:r>
              <a:rPr lang="en-US" sz="2200" dirty="0"/>
              <a:t>, D. W.; PAUL, R. J. </a:t>
            </a:r>
            <a:r>
              <a:rPr lang="en-US" sz="2200" b="1" dirty="0" err="1"/>
              <a:t>Casm</a:t>
            </a:r>
            <a:r>
              <a:rPr lang="en-US" sz="2200" b="1" dirty="0"/>
              <a:t>-The Right Environment for Simulation</a:t>
            </a:r>
            <a:r>
              <a:rPr lang="en-US" sz="2200" dirty="0"/>
              <a:t>. The Journal of the Operational Research Society, v. 37, p. 443-452, </a:t>
            </a:r>
            <a:r>
              <a:rPr lang="en-US" sz="2200" dirty="0" err="1"/>
              <a:t>Maio</a:t>
            </a:r>
            <a:r>
              <a:rPr lang="en-US" sz="2200" dirty="0"/>
              <a:t>, 1986.</a:t>
            </a:r>
            <a:endParaRPr lang="pt-BR" sz="2200" dirty="0"/>
          </a:p>
          <a:p>
            <a:pPr marL="457200" lvl="1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1085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Abrangência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As funções da técnica de simulação podem </a:t>
            </a:r>
            <a:r>
              <a:rPr lang="pt-BR" dirty="0" smtClean="0"/>
              <a:t>abranger:</a:t>
            </a:r>
          </a:p>
          <a:p>
            <a:pPr lvl="1"/>
            <a:r>
              <a:rPr lang="pt-BR" dirty="0" smtClean="0"/>
              <a:t>a </a:t>
            </a:r>
            <a:r>
              <a:rPr lang="pt-BR" dirty="0"/>
              <a:t>avaliação do desempenho de um sistema </a:t>
            </a:r>
            <a:r>
              <a:rPr lang="pt-BR" dirty="0" smtClean="0"/>
              <a:t>- quando </a:t>
            </a:r>
            <a:r>
              <a:rPr lang="pt-BR" dirty="0"/>
              <a:t>comparado a critérios específicos, </a:t>
            </a:r>
            <a:endParaRPr lang="pt-BR" dirty="0" smtClean="0"/>
          </a:p>
          <a:p>
            <a:pPr lvl="1"/>
            <a:r>
              <a:rPr lang="pt-BR" dirty="0" smtClean="0"/>
              <a:t>a </a:t>
            </a:r>
            <a:r>
              <a:rPr lang="pt-BR" dirty="0"/>
              <a:t>comparação entre diversos sistemas e cenários possíveis, </a:t>
            </a:r>
            <a:endParaRPr lang="pt-BR" dirty="0" smtClean="0"/>
          </a:p>
          <a:p>
            <a:pPr lvl="1"/>
            <a:r>
              <a:rPr lang="pt-BR" dirty="0" smtClean="0"/>
              <a:t>a </a:t>
            </a:r>
            <a:r>
              <a:rPr lang="pt-BR" dirty="0"/>
              <a:t>previsão do desempenho de um sistema </a:t>
            </a:r>
            <a:r>
              <a:rPr lang="pt-BR" dirty="0" smtClean="0"/>
              <a:t>- dadas </a:t>
            </a:r>
            <a:r>
              <a:rPr lang="pt-BR" dirty="0"/>
              <a:t>certas condições, </a:t>
            </a:r>
            <a:endParaRPr lang="pt-BR" dirty="0" smtClean="0"/>
          </a:p>
          <a:p>
            <a:pPr lvl="1"/>
            <a:r>
              <a:rPr lang="pt-BR" dirty="0" smtClean="0"/>
              <a:t>a </a:t>
            </a:r>
            <a:r>
              <a:rPr lang="pt-BR" dirty="0"/>
              <a:t>análise de sensibilidade do sistema frente aos fatores envolvidos, </a:t>
            </a:r>
            <a:endParaRPr lang="pt-BR" dirty="0" smtClean="0"/>
          </a:p>
          <a:p>
            <a:pPr lvl="1"/>
            <a:r>
              <a:rPr lang="pt-BR" dirty="0" smtClean="0"/>
              <a:t>a </a:t>
            </a:r>
            <a:r>
              <a:rPr lang="pt-BR" dirty="0"/>
              <a:t>otimização de um sistema, ou seja, a escolha da combinação de fatores que maximiza o seu funcionamento (Oliveira, 1988). </a:t>
            </a:r>
          </a:p>
          <a:p>
            <a:endParaRPr lang="pt-BR" dirty="0" smtClean="0"/>
          </a:p>
          <a:p>
            <a:pPr marL="0" indent="0">
              <a:buNone/>
            </a:pPr>
            <a:r>
              <a:rPr lang="pt-BR" sz="2000" dirty="0"/>
              <a:t>OLIVEIRA, M. J. F. </a:t>
            </a:r>
            <a:r>
              <a:rPr lang="pt-BR" sz="2000" b="1" dirty="0"/>
              <a:t>Notas de aula do Curso de Simulação da Área de Pesquisa Operacional do Programa de Engenharia de Produção</a:t>
            </a:r>
            <a:r>
              <a:rPr lang="pt-BR" sz="2000" dirty="0"/>
              <a:t>.1988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127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8908"/>
            <a:ext cx="10515600" cy="1325563"/>
          </a:xfrm>
        </p:spPr>
        <p:txBody>
          <a:bodyPr/>
          <a:lstStyle/>
          <a:p>
            <a:r>
              <a:rPr lang="pt-BR" dirty="0"/>
              <a:t>M</a:t>
            </a:r>
            <a:r>
              <a:rPr lang="pt-BR" dirty="0" smtClean="0"/>
              <a:t>étodos: Determinístico e Estocástico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65475" y="1291439"/>
            <a:ext cx="10515600" cy="4098658"/>
          </a:xfrm>
        </p:spPr>
        <p:txBody>
          <a:bodyPr>
            <a:noAutofit/>
          </a:bodyPr>
          <a:lstStyle/>
          <a:p>
            <a:r>
              <a:rPr lang="pt-BR" sz="2400" dirty="0"/>
              <a:t>O funcionamento e a interação entre os elementos do modelo de simulação podem seguir dois métodos: Determinístico e Estocástico. </a:t>
            </a:r>
            <a:endParaRPr lang="pt-BR" sz="2400" dirty="0" smtClean="0"/>
          </a:p>
          <a:p>
            <a:r>
              <a:rPr lang="pt-BR" sz="2400" dirty="0" smtClean="0"/>
              <a:t>No </a:t>
            </a:r>
            <a:r>
              <a:rPr lang="pt-BR" sz="2400" dirty="0" smtClean="0">
                <a:solidFill>
                  <a:srgbClr val="FF0000"/>
                </a:solidFill>
              </a:rPr>
              <a:t>determinístico </a:t>
            </a:r>
            <a:r>
              <a:rPr lang="pt-BR" sz="2400" dirty="0" smtClean="0"/>
              <a:t>as </a:t>
            </a:r>
            <a:r>
              <a:rPr lang="pt-BR" sz="2400" dirty="0">
                <a:solidFill>
                  <a:srgbClr val="FF0000"/>
                </a:solidFill>
              </a:rPr>
              <a:t>variáveis </a:t>
            </a:r>
            <a:r>
              <a:rPr lang="pt-BR" sz="2400" dirty="0" smtClean="0">
                <a:solidFill>
                  <a:srgbClr val="FF0000"/>
                </a:solidFill>
              </a:rPr>
              <a:t>contêm </a:t>
            </a:r>
            <a:r>
              <a:rPr lang="pt-BR" sz="2400" dirty="0">
                <a:solidFill>
                  <a:srgbClr val="FF0000"/>
                </a:solidFill>
              </a:rPr>
              <a:t>um fator de aleatoriedade</a:t>
            </a:r>
            <a:r>
              <a:rPr lang="pt-BR" sz="2400" dirty="0"/>
              <a:t>, ou seja, elas são definidas em termos matemáticos com precisão e </a:t>
            </a:r>
            <a:r>
              <a:rPr lang="pt-BR" sz="2400" dirty="0" smtClean="0"/>
              <a:t>exatidão: onde </a:t>
            </a:r>
            <a:r>
              <a:rPr lang="pt-BR" sz="2400" dirty="0"/>
              <a:t>e quando o evento ocorre, sua duração, </a:t>
            </a:r>
            <a:r>
              <a:rPr lang="pt-BR" sz="2400" dirty="0" err="1"/>
              <a:t>etc</a:t>
            </a:r>
            <a:r>
              <a:rPr lang="pt-BR" sz="2400" dirty="0"/>
              <a:t> (Portugal, 2005). </a:t>
            </a:r>
            <a:endParaRPr lang="pt-BR" sz="2400" dirty="0" smtClean="0"/>
          </a:p>
          <a:p>
            <a:pPr lvl="1"/>
            <a:r>
              <a:rPr lang="pt-BR" sz="1800" dirty="0" smtClean="0"/>
              <a:t>Assim </a:t>
            </a:r>
            <a:r>
              <a:rPr lang="pt-BR" sz="1800" dirty="0"/>
              <a:t>pode-se afirmar que </a:t>
            </a:r>
            <a:r>
              <a:rPr lang="pt-BR" sz="1800" dirty="0">
                <a:solidFill>
                  <a:srgbClr val="FF0000"/>
                </a:solidFill>
              </a:rPr>
              <a:t>um conjunto de dados de entrada produzirá sempre os mesmos resultados de saída</a:t>
            </a:r>
            <a:r>
              <a:rPr lang="pt-BR" sz="1800" dirty="0"/>
              <a:t>. </a:t>
            </a:r>
            <a:endParaRPr lang="pt-BR" sz="1800" dirty="0" smtClean="0"/>
          </a:p>
          <a:p>
            <a:r>
              <a:rPr lang="pt-BR" sz="2400" dirty="0" smtClean="0"/>
              <a:t>No </a:t>
            </a:r>
            <a:r>
              <a:rPr lang="pt-BR" sz="2400" dirty="0">
                <a:solidFill>
                  <a:srgbClr val="FF0000"/>
                </a:solidFill>
              </a:rPr>
              <a:t>método estocástico </a:t>
            </a:r>
            <a:r>
              <a:rPr lang="pt-BR" sz="2400" dirty="0"/>
              <a:t>possíveis variações podem ocorrer com as variáveis que são consideradas </a:t>
            </a:r>
            <a:r>
              <a:rPr lang="pt-BR" sz="2400" dirty="0" smtClean="0"/>
              <a:t>aleatórias, </a:t>
            </a:r>
            <a:r>
              <a:rPr lang="pt-BR" sz="2400" dirty="0"/>
              <a:t>obedecendo a leis estatísticas de distribuições predeterminadas. (Portugal, 2005). </a:t>
            </a:r>
            <a:endParaRPr lang="pt-BR" sz="2400" dirty="0" smtClean="0"/>
          </a:p>
          <a:p>
            <a:pPr lvl="1"/>
            <a:r>
              <a:rPr lang="pt-BR" sz="1800" dirty="0" smtClean="0"/>
              <a:t>Nesse </a:t>
            </a:r>
            <a:r>
              <a:rPr lang="pt-BR" sz="1800" dirty="0"/>
              <a:t>método o modelo contém uma ou mais variáveis </a:t>
            </a:r>
            <a:r>
              <a:rPr lang="pt-BR" sz="1800" dirty="0" smtClean="0"/>
              <a:t>aleatórias, </a:t>
            </a:r>
            <a:r>
              <a:rPr lang="pt-BR" sz="1800" dirty="0"/>
              <a:t>cujo papel será representado através de amostras (</a:t>
            </a:r>
            <a:r>
              <a:rPr lang="pt-BR" sz="1800" dirty="0" err="1"/>
              <a:t>Saliby</a:t>
            </a:r>
            <a:r>
              <a:rPr lang="pt-BR" sz="1800" dirty="0"/>
              <a:t>, 1989). </a:t>
            </a:r>
            <a:endParaRPr lang="pt-BR" sz="1800" dirty="0" smtClean="0"/>
          </a:p>
          <a:p>
            <a:pPr lvl="1"/>
            <a:r>
              <a:rPr lang="pt-BR" sz="1800" dirty="0" smtClean="0"/>
              <a:t>Os </a:t>
            </a:r>
            <a:r>
              <a:rPr lang="pt-BR" sz="1800" dirty="0"/>
              <a:t>resultados desse método não serão exatos, mas sim estatísticos</a:t>
            </a:r>
            <a:r>
              <a:rPr lang="pt-BR" sz="1800" dirty="0" smtClean="0"/>
              <a:t>.</a:t>
            </a:r>
            <a:endParaRPr lang="pt-BR" sz="1400" dirty="0"/>
          </a:p>
          <a:p>
            <a:pPr marL="0" indent="0">
              <a:buNone/>
            </a:pPr>
            <a:endParaRPr lang="pt-BR" sz="1400" dirty="0" smtClean="0"/>
          </a:p>
          <a:p>
            <a:pPr marL="0" indent="0">
              <a:buNone/>
            </a:pPr>
            <a:r>
              <a:rPr lang="pt-BR" sz="1400" dirty="0" smtClean="0"/>
              <a:t>PORTUGAL, L. S.</a:t>
            </a:r>
            <a:r>
              <a:rPr lang="pt-BR" sz="1400" b="1" dirty="0" smtClean="0"/>
              <a:t> Simulação de tráfego: conceitos e técnicas de modelagem.</a:t>
            </a:r>
            <a:r>
              <a:rPr lang="pt-BR" sz="1400" dirty="0" smtClean="0"/>
              <a:t> Rio de Janeiro : </a:t>
            </a:r>
            <a:r>
              <a:rPr lang="pt-BR" sz="1400" dirty="0" err="1" smtClean="0"/>
              <a:t>Interciência</a:t>
            </a:r>
            <a:r>
              <a:rPr lang="pt-BR" sz="1400" dirty="0" smtClean="0"/>
              <a:t>, 2005.</a:t>
            </a:r>
          </a:p>
          <a:p>
            <a:pPr marL="0" indent="0">
              <a:buNone/>
            </a:pPr>
            <a:r>
              <a:rPr lang="pt-BR" sz="1400" dirty="0" smtClean="0"/>
              <a:t>SALIBY, E. </a:t>
            </a:r>
            <a:r>
              <a:rPr lang="pt-BR" sz="1400" b="1" dirty="0" smtClean="0"/>
              <a:t>Repensando a simulação: A amostragem descritiva</a:t>
            </a:r>
            <a:r>
              <a:rPr lang="pt-BR" sz="1400" dirty="0" smtClean="0"/>
              <a:t>. São Paulo: Atlas, Rio de Janeiro: Editora da UFRJ, 1989.</a:t>
            </a:r>
          </a:p>
          <a:p>
            <a:pPr marL="0" indent="0">
              <a:buNone/>
            </a:pPr>
            <a:endParaRPr lang="pt-BR" sz="1400" dirty="0" smtClean="0"/>
          </a:p>
          <a:p>
            <a:pPr marL="0" indent="0">
              <a:buNone/>
            </a:pPr>
            <a:endParaRPr lang="pt-BR" sz="1400" dirty="0"/>
          </a:p>
          <a:p>
            <a:pPr marL="0" indent="0">
              <a:buNone/>
            </a:pPr>
            <a:endParaRPr lang="pt-BR" sz="1400" dirty="0" smtClean="0"/>
          </a:p>
        </p:txBody>
      </p:sp>
    </p:spTree>
    <p:extLst>
      <p:ext uri="{BB962C8B-B14F-4D97-AF65-F5344CB8AC3E}">
        <p14:creationId xmlns:p14="http://schemas.microsoft.com/office/powerpoint/2010/main" val="129671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Três abordagens em simulação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709714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pt-BR" dirty="0"/>
              <a:t>Para a simulação de tráfego e transporte </a:t>
            </a:r>
            <a:r>
              <a:rPr lang="pt-BR" dirty="0" smtClean="0"/>
              <a:t>público </a:t>
            </a:r>
            <a:r>
              <a:rPr lang="pt-BR" dirty="0"/>
              <a:t>podem-se contemplar três tipos de </a:t>
            </a:r>
            <a:r>
              <a:rPr lang="pt-BR" dirty="0" smtClean="0"/>
              <a:t>abordagem, </a:t>
            </a:r>
            <a:r>
              <a:rPr lang="pt-BR" dirty="0"/>
              <a:t>de acordo com o nível de detalhamento e abrangência da </a:t>
            </a:r>
            <a:r>
              <a:rPr lang="pt-BR" dirty="0" smtClean="0"/>
              <a:t>simulação (</a:t>
            </a:r>
            <a:r>
              <a:rPr lang="pt-BR" dirty="0" err="1" smtClean="0"/>
              <a:t>Poyares</a:t>
            </a:r>
            <a:r>
              <a:rPr lang="pt-BR" dirty="0" smtClean="0"/>
              <a:t>, 2000; TRB, 2000): </a:t>
            </a:r>
          </a:p>
          <a:p>
            <a:pPr lvl="1"/>
            <a:r>
              <a:rPr lang="pt-BR" dirty="0" smtClean="0"/>
              <a:t>Macroscópica, </a:t>
            </a:r>
          </a:p>
          <a:p>
            <a:pPr lvl="1"/>
            <a:r>
              <a:rPr lang="pt-BR" dirty="0" err="1" smtClean="0"/>
              <a:t>Mesoscópica</a:t>
            </a:r>
            <a:r>
              <a:rPr lang="pt-BR" dirty="0" smtClean="0"/>
              <a:t> </a:t>
            </a:r>
            <a:r>
              <a:rPr lang="pt-BR" dirty="0"/>
              <a:t>e </a:t>
            </a:r>
            <a:endParaRPr lang="pt-BR" dirty="0" smtClean="0"/>
          </a:p>
          <a:p>
            <a:pPr lvl="1"/>
            <a:r>
              <a:rPr lang="pt-BR" dirty="0" smtClean="0"/>
              <a:t>Microscópica</a:t>
            </a:r>
          </a:p>
          <a:p>
            <a:pPr marL="0" indent="0">
              <a:buNone/>
            </a:pPr>
            <a:endParaRPr lang="pt-BR" sz="2000" dirty="0" smtClean="0"/>
          </a:p>
          <a:p>
            <a:pPr marL="0" indent="0">
              <a:buNone/>
            </a:pPr>
            <a:endParaRPr lang="pt-BR" sz="2000" dirty="0"/>
          </a:p>
          <a:p>
            <a:pPr marL="0" indent="0">
              <a:buNone/>
            </a:pPr>
            <a:r>
              <a:rPr lang="pt-BR" sz="2000" dirty="0" smtClean="0"/>
              <a:t>POYARES</a:t>
            </a:r>
            <a:r>
              <a:rPr lang="pt-BR" sz="2000" dirty="0"/>
              <a:t>, C. N. </a:t>
            </a:r>
            <a:r>
              <a:rPr lang="pt-BR" sz="2000" b="1" dirty="0"/>
              <a:t>Critérios para Análise dos Efeitos de Políticas de Restrição ao Uso de Automóveis em Áreas Centrais. </a:t>
            </a:r>
            <a:r>
              <a:rPr lang="pt-BR" sz="2000" dirty="0"/>
              <a:t>2000</a:t>
            </a:r>
            <a:r>
              <a:rPr lang="pt-BR" sz="2000" b="1" dirty="0"/>
              <a:t>.</a:t>
            </a:r>
            <a:r>
              <a:rPr lang="pt-BR" sz="2000" dirty="0"/>
              <a:t> Tese de Mestrado, COPPE/UFRJ, Rio de Janeiro, RJ, Brasil.</a:t>
            </a:r>
          </a:p>
          <a:p>
            <a:pPr marL="0" indent="0">
              <a:buNone/>
            </a:pPr>
            <a:r>
              <a:rPr lang="en-US" sz="2000" dirty="0"/>
              <a:t>TRB. </a:t>
            </a:r>
            <a:r>
              <a:rPr lang="en-US" sz="2000" b="1" dirty="0"/>
              <a:t>Transit Capacity and Quality of Service Manual, </a:t>
            </a:r>
            <a:r>
              <a:rPr lang="en-US" sz="2000" dirty="0"/>
              <a:t>3ª </a:t>
            </a:r>
            <a:r>
              <a:rPr lang="en-US" sz="2000" dirty="0" err="1"/>
              <a:t>Edição</a:t>
            </a:r>
            <a:r>
              <a:rPr lang="en-US" sz="2000" dirty="0"/>
              <a:t>. </a:t>
            </a:r>
            <a:r>
              <a:rPr lang="pt-BR" sz="2000" dirty="0"/>
              <a:t>Disponível em http://</a:t>
            </a:r>
            <a:r>
              <a:rPr lang="pt-BR" sz="2000" dirty="0" smtClean="0"/>
              <a:t>www.trb.org/Main/Blurbs/169437.aspx</a:t>
            </a:r>
            <a:endParaRPr lang="pt-BR" sz="2000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509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3114</Words>
  <Application>Microsoft Office PowerPoint</Application>
  <PresentationFormat>Widescreen</PresentationFormat>
  <Paragraphs>262</Paragraphs>
  <Slides>42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42</vt:i4>
      </vt:variant>
    </vt:vector>
  </HeadingPairs>
  <TitlesOfParts>
    <vt:vector size="47" baseType="lpstr">
      <vt:lpstr>Arial</vt:lpstr>
      <vt:lpstr>Calibri</vt:lpstr>
      <vt:lpstr>Calibri Light</vt:lpstr>
      <vt:lpstr>Cambria Math</vt:lpstr>
      <vt:lpstr>Tema do Office</vt:lpstr>
      <vt:lpstr>PTR 5917 – ITS</vt:lpstr>
      <vt:lpstr>Modelos de Simulação: Wiedemann 74</vt:lpstr>
      <vt:lpstr>Ensino de engenharia e  Simulações computacionais </vt:lpstr>
      <vt:lpstr>Modos de se estudar um sistema</vt:lpstr>
      <vt:lpstr>Modelos</vt:lpstr>
      <vt:lpstr>Modelos de Simulação</vt:lpstr>
      <vt:lpstr>Abrangência</vt:lpstr>
      <vt:lpstr>Métodos: Determinístico e Estocástico</vt:lpstr>
      <vt:lpstr>Três abordagens em simulação</vt:lpstr>
      <vt:lpstr>Abordagem Macroscópica (Macromodelo) x Abordagem Microscópica (Microssimulação)</vt:lpstr>
      <vt:lpstr>Software disponíveis</vt:lpstr>
      <vt:lpstr>Apresentação do PowerPoint</vt:lpstr>
      <vt:lpstr>Apresentação do PowerPoint</vt:lpstr>
      <vt:lpstr>Apresentação do PowerPoint</vt:lpstr>
      <vt:lpstr>Apresentação do PowerPoint</vt:lpstr>
      <vt:lpstr>Calibração do modelo</vt:lpstr>
      <vt:lpstr>VISSIM: funcionamento</vt:lpstr>
      <vt:lpstr>VISSIM: modelo de comportamento psicofísico do motorista (Wiedemann 1974)</vt:lpstr>
      <vt:lpstr>Wiedemann: car-following</vt:lpstr>
      <vt:lpstr>Wiedemann: car-following</vt:lpstr>
      <vt:lpstr>Especificações técnicas dos veículos + Exemplos</vt:lpstr>
      <vt:lpstr>Comportamento da unidade condutor-veículo + Exemplos</vt:lpstr>
      <vt:lpstr>Interdependência das unidades condutor-veículo + Exemplos</vt:lpstr>
      <vt:lpstr>Wiedemann 74: car-following </vt:lpstr>
      <vt:lpstr>Wiedemann: Gráfico do modelo de car following</vt:lpstr>
      <vt:lpstr>Parâmetros do modelo “Car Following” de Wiedemann 74</vt:lpstr>
      <vt:lpstr>Parâmetros do modelo “Car Following” de Wiedemann 74</vt:lpstr>
      <vt:lpstr>  AX=L+AXadd+rndl(I)×AX_mult  </vt:lpstr>
      <vt:lpstr>Parâmetros do modelo “Car Following” de Wiedemann 74</vt:lpstr>
      <vt:lpstr>BX=(BXadd+BX_mult×rndl(I))×√v</vt:lpstr>
      <vt:lpstr>BX=(BXadd+BX_mult×rndl(I))×√v</vt:lpstr>
      <vt:lpstr>Parâmetros do modelo “Car Following” de Wiedemann 74</vt:lpstr>
      <vt:lpstr>Parâmetros do modelo “Car Following” de Wiedemann 74</vt:lpstr>
      <vt:lpstr>Parâmetros do modelo “Car Following” de Wiedemann 74 + Taxa de fluxo de saturação</vt:lpstr>
      <vt:lpstr>Parâmetros do modelo “Car Following” de Wiedemann 74</vt:lpstr>
      <vt:lpstr>Parâmetros do modelo “Car Following” de Wiedemann 74</vt:lpstr>
      <vt:lpstr>Wiedemann 74: lane change </vt:lpstr>
      <vt:lpstr>Wiedemann 74: lane change </vt:lpstr>
      <vt:lpstr>Wiedemann 74: lane change + necessary lane change  (Mudança de faixa necessária) </vt:lpstr>
      <vt:lpstr>Wiedemann 74: lane change + Free lane change (Mudança de faixa livre) </vt:lpstr>
      <vt:lpstr>Wiedemann 74: lane change </vt:lpstr>
      <vt:lpstr>PTR5917 – ITS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32</cp:revision>
  <dcterms:created xsi:type="dcterms:W3CDTF">2017-08-28T18:08:19Z</dcterms:created>
  <dcterms:modified xsi:type="dcterms:W3CDTF">2017-10-11T14:38:44Z</dcterms:modified>
</cp:coreProperties>
</file>