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ppt/media/image7.jpg" ContentType="image/jpeg"/>
  <Override PartName="/ppt/media/image12.jpg" ContentType="image/jpeg"/>
  <Override PartName="/ppt/media/image30.jpg" ContentType="image/jpeg"/>
  <Override PartName="/ppt/media/image32.jpg" ContentType="image/jpeg"/>
  <Override PartName="/ppt/media/image55.jpg" ContentType="image/jpeg"/>
  <Override PartName="/ppt/media/image58.jpg" ContentType="image/jpeg"/>
  <Override PartName="/ppt/media/image63.jpg" ContentType="image/jpeg"/>
  <Override PartName="/ppt/media/image65.jpg" ContentType="image/jpeg"/>
  <Override PartName="/ppt/media/image6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/>
    <p:restoredTop sz="94648"/>
  </p:normalViewPr>
  <p:slideViewPr>
    <p:cSldViewPr snapToGrid="0" snapToObjects="1">
      <p:cViewPr>
        <p:scale>
          <a:sx n="103" d="100"/>
          <a:sy n="103" d="100"/>
        </p:scale>
        <p:origin x="35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BF7982-455A-334A-9A91-3238B7D5C29A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mailto:karabekir.akkoyunlu@uni-graz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6" Type="http://schemas.microsoft.com/office/2007/relationships/hdphoto" Target="../media/hdphoto2.wdp"/><Relationship Id="rId7" Type="http://schemas.openxmlformats.org/officeDocument/2006/relationships/image" Target="../media/image45.pn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g"/><Relationship Id="rId7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hyperlink" Target="https://www.youtube.com/watch?v=Ox9N1XwWYxk&amp;spfreload=10" TargetMode="External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hyperlink" Target="https://www.youtube.com/watch?v=5dHDTtmKWCU" TargetMode="External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and politics of modern turkey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525742"/>
          </a:xfrm>
        </p:spPr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Feyzi</a:t>
            </a:r>
            <a:r>
              <a:rPr lang="en-US" dirty="0" smtClean="0"/>
              <a:t> Karabekir Akkoyunlu</a:t>
            </a:r>
          </a:p>
          <a:p>
            <a:r>
              <a:rPr lang="en-GB" u="sng" dirty="0" smtClean="0">
                <a:hlinkClick r:id="rId3"/>
              </a:rPr>
              <a:t>karabekir.akkoyunlu@uni-graz.at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IRI – USP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2839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Economics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1950s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508806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Capitalist </a:t>
            </a:r>
            <a:r>
              <a:rPr lang="en-US" dirty="0" err="1" smtClean="0"/>
              <a:t>developmentalism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“Turkey as little America”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Encourage private enterprises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Mechanisation</a:t>
            </a:r>
            <a:r>
              <a:rPr lang="en-US" dirty="0" smtClean="0"/>
              <a:t> in agriculture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From a wheat-importing country to world’s 4</a:t>
            </a:r>
            <a:r>
              <a:rPr lang="en-US" baseline="30000" dirty="0" smtClean="0"/>
              <a:t>th</a:t>
            </a:r>
            <a:r>
              <a:rPr lang="en-US" dirty="0" smtClean="0"/>
              <a:t> exporter in four years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/>
              <a:t>Aideded</a:t>
            </a:r>
            <a:r>
              <a:rPr lang="en-US" dirty="0" smtClean="0"/>
              <a:t> by high global demand during Korean War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roads and </a:t>
            </a:r>
            <a:r>
              <a:rPr lang="en-US" u="sng" dirty="0" smtClean="0"/>
              <a:t>highways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Financed by US loans and exports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Economic growth brings political success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“It’s the economy stupid</a:t>
            </a:r>
            <a:r>
              <a:rPr lang="en-US" dirty="0" smtClean="0"/>
              <a:t>!”</a:t>
            </a:r>
          </a:p>
          <a:p>
            <a:pPr marL="742950" lvl="1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Growth slows mid-50s, crisis and currency devaluation after 1958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Wage earners (teachers, bureaucrats, military officers) see their socio-economic status decline.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748" y="271845"/>
            <a:ext cx="3017450" cy="175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59568" y="2010956"/>
            <a:ext cx="2638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40,000 Ford tractors imported from the US</a:t>
            </a:r>
            <a:endParaRPr lang="de-AT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69748" y="4730257"/>
            <a:ext cx="13082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Roads and highways: 1,600 km in 1950, 7,000 km in 1960.</a:t>
            </a:r>
            <a:endParaRPr lang="de-AT" sz="1100" b="1" dirty="0"/>
          </a:p>
        </p:txBody>
      </p:sp>
      <p:pic>
        <p:nvPicPr>
          <p:cNvPr id="15" name="Picture 14" descr="Demokrat Parti Yo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750" y="2401681"/>
            <a:ext cx="3017448" cy="21477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50" y="642550"/>
            <a:ext cx="2127032" cy="127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50" y="1995779"/>
            <a:ext cx="2127032" cy="138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50" y="3472762"/>
            <a:ext cx="2115996" cy="158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647" y="4242662"/>
            <a:ext cx="1783327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49" y="5135298"/>
            <a:ext cx="2137031" cy="13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28556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Society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1950s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50880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Rural to urban migration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Outcome of </a:t>
            </a:r>
            <a:r>
              <a:rPr lang="en-US" dirty="0" err="1" smtClean="0"/>
              <a:t>mechanisation</a:t>
            </a:r>
            <a:r>
              <a:rPr lang="en-US" dirty="0" smtClean="0"/>
              <a:t> in agriculture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beginning of the “</a:t>
            </a:r>
            <a:r>
              <a:rPr lang="en-US" b="1" dirty="0" err="1" smtClean="0"/>
              <a:t>gecekondus</a:t>
            </a:r>
            <a:r>
              <a:rPr lang="en-US" dirty="0" smtClean="0"/>
              <a:t>” (informal housing)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Turkification project continued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Istanbul pogroms of 6-7 September </a:t>
            </a:r>
            <a:r>
              <a:rPr lang="uk-UA" dirty="0" smtClean="0"/>
              <a:t>’</a:t>
            </a:r>
            <a:r>
              <a:rPr lang="en-US" dirty="0" smtClean="0"/>
              <a:t>55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571" y="976185"/>
            <a:ext cx="3086100" cy="208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476" y="234783"/>
            <a:ext cx="2032864" cy="160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476" y="1915301"/>
            <a:ext cx="2137916" cy="1496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570" y="3596455"/>
            <a:ext cx="2339811" cy="3088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908" y="3543756"/>
            <a:ext cx="1905000" cy="118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541" y="5261345"/>
            <a:ext cx="1905000" cy="137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54" y="4470809"/>
            <a:ext cx="1949450" cy="115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2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95014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508806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coup </a:t>
            </a:r>
            <a:r>
              <a:rPr lang="en-US" dirty="0" err="1" smtClean="0"/>
              <a:t>d’etat</a:t>
            </a:r>
            <a:r>
              <a:rPr lang="en-US" dirty="0" smtClean="0"/>
              <a:t> of 27 May 1960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Carried out by left-leaning junior officers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Menderes sentenced and hanged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1961 Constitution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Limits the powers of the executive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 smtClean="0"/>
              <a:t>National Security Council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 smtClean="0"/>
              <a:t>Senate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 smtClean="0"/>
              <a:t>Presidency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 smtClean="0"/>
              <a:t>Constitutional Court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Expands civil liberties and </a:t>
            </a:r>
            <a:r>
              <a:rPr lang="en-US" dirty="0" err="1" smtClean="0"/>
              <a:t>labour</a:t>
            </a:r>
            <a:r>
              <a:rPr lang="en-US" dirty="0" smtClean="0"/>
              <a:t> rights</a:t>
            </a:r>
          </a:p>
          <a:p>
            <a:pPr marL="1200150" lvl="2" indent="-285750">
              <a:buFont typeface="Arial" charset="0"/>
              <a:buChar char="•"/>
            </a:pPr>
            <a:endParaRPr lang="en-US" sz="1200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Coup sets stage for future interventions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1971, 1980, 1997, (2007), (2016)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Left-right blood feud</a:t>
            </a:r>
          </a:p>
          <a:p>
            <a:pPr marL="742950" lvl="1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TUTELARY DEMOCRACY</a:t>
            </a:r>
            <a:endParaRPr lang="en-US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Indirect influence of the military and senior bureaucracy + periodic coups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Justified in the of democracy + Kemalism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Constitutional changes after every coup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Backed by NATO &amp; US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”Deep State”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1" name="Picture 10" descr="27_mayis_bayrami_kutlu_olsun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704" y="940128"/>
            <a:ext cx="2421018" cy="283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enderestutuklu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976" y="294909"/>
            <a:ext cx="3045024" cy="2061735"/>
          </a:xfrm>
          <a:prstGeom prst="rect">
            <a:avLst/>
          </a:prstGeom>
        </p:spPr>
      </p:pic>
      <p:pic>
        <p:nvPicPr>
          <p:cNvPr id="16" name="Picture 15" descr="arzumuzhurriy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488" y="2444045"/>
            <a:ext cx="3651512" cy="2439210"/>
          </a:xfrm>
          <a:prstGeom prst="rect">
            <a:avLst/>
          </a:prstGeom>
        </p:spPr>
      </p:pic>
      <p:pic>
        <p:nvPicPr>
          <p:cNvPr id="17" name="Picture 16" descr="astinizzehirledinizyedirmeyiz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004" y="4650686"/>
            <a:ext cx="3484981" cy="19266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11030" y="4701836"/>
            <a:ext cx="262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“We demanded liberty</a:t>
            </a:r>
          </a:p>
          <a:p>
            <a:pPr algn="r"/>
            <a:r>
              <a:rPr lang="en-US" sz="1200" b="1" dirty="0"/>
              <a:t>O</a:t>
            </a:r>
            <a:r>
              <a:rPr lang="en-US" sz="1200" b="1" dirty="0" smtClean="0"/>
              <a:t>ur military gave it to us.”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953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95014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49372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Parliamentary politics: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Justice Party (</a:t>
            </a:r>
            <a:r>
              <a:rPr lang="en-US" dirty="0" err="1" smtClean="0"/>
              <a:t>Süleyman</a:t>
            </a:r>
            <a:r>
              <a:rPr lang="en-US" dirty="0" smtClean="0"/>
              <a:t> </a:t>
            </a:r>
            <a:r>
              <a:rPr lang="en-US" dirty="0" err="1" smtClean="0"/>
              <a:t>Demirel</a:t>
            </a:r>
            <a:r>
              <a:rPr lang="en-US" dirty="0" smtClean="0"/>
              <a:t>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Centre-right (Continuation of DP)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CHP (Bülent Ecevit)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Democratic left (gov’t in 74 &amp; 77)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Nationalist Action Party (</a:t>
            </a:r>
            <a:r>
              <a:rPr lang="en-US" dirty="0" err="1" smtClean="0"/>
              <a:t>Alparslan</a:t>
            </a:r>
            <a:r>
              <a:rPr lang="en-US" dirty="0" smtClean="0"/>
              <a:t> </a:t>
            </a:r>
            <a:r>
              <a:rPr lang="en-US" dirty="0" err="1" smtClean="0"/>
              <a:t>Türkes</a:t>
            </a:r>
            <a:r>
              <a:rPr lang="en-US" dirty="0" smtClean="0"/>
              <a:t>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Turkish Nationalism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National Salvation Party (Necmettin Erbakan)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Islamism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Workers’ Party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Socialism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072" y="3004789"/>
            <a:ext cx="2407671" cy="342864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257" y="753764"/>
            <a:ext cx="3476486" cy="22510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637" y="840736"/>
            <a:ext cx="2295619" cy="33370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192" y="4252810"/>
            <a:ext cx="3295477" cy="21806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106" y="3018065"/>
            <a:ext cx="1887723" cy="12214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22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95014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5" y="642551"/>
            <a:ext cx="41765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opular left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/>
              <a:t>Urbanisation</a:t>
            </a:r>
            <a:r>
              <a:rPr lang="en-US" dirty="0" smtClean="0"/>
              <a:t>, </a:t>
            </a:r>
            <a:r>
              <a:rPr lang="en-US" dirty="0" err="1" smtClean="0"/>
              <a:t>industrialisation</a:t>
            </a:r>
            <a:r>
              <a:rPr lang="en-US" dirty="0" smtClean="0"/>
              <a:t>, </a:t>
            </a:r>
            <a:r>
              <a:rPr lang="en-US" dirty="0" err="1" smtClean="0"/>
              <a:t>unionisation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Student movements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Inspired by Cuban, Chinese revolutions, Vietnam war, 1968 cultural movement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Increasingly fractured and militant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Nationalist far-right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Anti-communist, anti-Kurdish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Turkism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Vigilante groups and assassins (</a:t>
            </a:r>
            <a:r>
              <a:rPr lang="en-US" dirty="0" err="1" smtClean="0"/>
              <a:t>Greywolves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Recruited by security </a:t>
            </a:r>
            <a:br>
              <a:rPr lang="en-US" dirty="0" smtClean="0"/>
            </a:br>
            <a:r>
              <a:rPr lang="en-US" dirty="0" smtClean="0"/>
              <a:t>services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113" y="222622"/>
            <a:ext cx="4957720" cy="327454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185" y="3497163"/>
            <a:ext cx="4913648" cy="326178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563" y="4621428"/>
            <a:ext cx="2896101" cy="216263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86" y="1505818"/>
            <a:ext cx="1855026" cy="31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36090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Economics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493721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New economic model: </a:t>
            </a:r>
            <a:r>
              <a:rPr lang="en-US" b="1" dirty="0"/>
              <a:t>Import-Substitution-</a:t>
            </a:r>
            <a:r>
              <a:rPr lang="en-US" b="1" dirty="0" err="1"/>
              <a:t>Industrialisation</a:t>
            </a:r>
            <a:r>
              <a:rPr lang="en-US" b="1" dirty="0"/>
              <a:t> (ISI</a:t>
            </a:r>
            <a:r>
              <a:rPr lang="en-US" b="1" dirty="0" smtClean="0"/>
              <a:t>)</a:t>
            </a:r>
            <a:endParaRPr lang="en-US" sz="1400" b="1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Protectionism, State planning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From agricultural to industrial development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Aimed to reduce foreign dependency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Popular in Latin America (Brazil, Argentina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Erratic growth in the 60s, downturn &amp; crises in the 70s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Regional instability and oil crises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Rising inflation &amp; austerity measures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Social upheaval, strikes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967" y="123567"/>
            <a:ext cx="2954875" cy="31026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143" y="161733"/>
            <a:ext cx="2409205" cy="3052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143" y="3337780"/>
            <a:ext cx="5387699" cy="33105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08" y="4596526"/>
            <a:ext cx="2804984" cy="2103738"/>
          </a:xfrm>
          <a:prstGeom prst="rect">
            <a:avLst/>
          </a:prstGeom>
          <a:effectLst>
            <a:outerShdw blurRad="215900" dist="50800" dir="5400000" sx="51000" sy="51000" algn="ctr" rotWithShape="0">
              <a:schemeClr val="bg2">
                <a:lumMod val="50000"/>
                <a:alpha val="62000"/>
              </a:schemeClr>
            </a:outerShdw>
            <a:softEdge rad="63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243" y="4596526"/>
            <a:ext cx="3242635" cy="21398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" name="TextBox 22"/>
          <p:cNvSpPr txBox="1"/>
          <p:nvPr/>
        </p:nvSpPr>
        <p:spPr>
          <a:xfrm>
            <a:off x="1126768" y="6365990"/>
            <a:ext cx="5478780" cy="646331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«We are desperate for even 70 cents...»</a:t>
            </a:r>
          </a:p>
          <a:p>
            <a:pPr algn="ctr"/>
            <a:r>
              <a:rPr lang="tr-TR" b="1" dirty="0" smtClean="0"/>
              <a:t>-PM Süleyman Demirel, 1977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5163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5302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Society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40514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Rapid </a:t>
            </a:r>
            <a:r>
              <a:rPr lang="en-US" dirty="0" err="1" smtClean="0"/>
              <a:t>urbanisation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Relative increase in wages and job security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Increasing consumption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643448" y="2458995"/>
            <a:ext cx="4718676" cy="4028302"/>
            <a:chOff x="714376" y="2732402"/>
            <a:chExt cx="3913773" cy="39589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376" y="2732402"/>
              <a:ext cx="3913773" cy="395891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428874" y="4857750"/>
              <a:ext cx="123826" cy="6733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7000" y="4771802"/>
              <a:ext cx="137160" cy="7593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98455" y="4655820"/>
              <a:ext cx="144780" cy="8752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3245" y="4556760"/>
              <a:ext cx="144780" cy="9743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48035" y="4411858"/>
              <a:ext cx="144780" cy="11192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10925" y="4284629"/>
              <a:ext cx="144780" cy="12464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72188" y="2458995"/>
            <a:ext cx="4795124" cy="4028302"/>
            <a:chOff x="966415" y="2770239"/>
            <a:chExt cx="6348785" cy="364008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415" y="2770239"/>
              <a:ext cx="6348785" cy="364008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22519" y="6088380"/>
              <a:ext cx="1868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Rural Population</a:t>
              </a:r>
              <a:endParaRPr lang="de-A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0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5302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Society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40514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Rapid </a:t>
            </a:r>
            <a:r>
              <a:rPr lang="en-US" dirty="0" err="1" smtClean="0"/>
              <a:t>urbanisation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Relative increase in wages and job security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Increasing consumption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694" y="960608"/>
            <a:ext cx="3439538" cy="2995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29987" y="3900146"/>
            <a:ext cx="3439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chemeClr val="tx2"/>
                </a:solidFill>
              </a:rPr>
              <a:t>“</a:t>
            </a:r>
            <a:r>
              <a:rPr lang="en-US" sz="1100" b="1" i="1" dirty="0" err="1" smtClean="0">
                <a:solidFill>
                  <a:schemeClr val="tx2"/>
                </a:solidFill>
              </a:rPr>
              <a:t>Gecekondus</a:t>
            </a:r>
            <a:r>
              <a:rPr lang="en-US" sz="1100" b="1" i="1" dirty="0" smtClean="0">
                <a:solidFill>
                  <a:schemeClr val="tx2"/>
                </a:solidFill>
              </a:rPr>
              <a:t> </a:t>
            </a:r>
            <a:r>
              <a:rPr lang="en-US" sz="1100" b="1" dirty="0" smtClean="0">
                <a:solidFill>
                  <a:schemeClr val="tx2"/>
                </a:solidFill>
              </a:rPr>
              <a:t>(shantytowns) with TV”</a:t>
            </a:r>
            <a:endParaRPr lang="de-AT" sz="1100" b="1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01" y="2039182"/>
            <a:ext cx="2255018" cy="3230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842" y="3457055"/>
            <a:ext cx="2310574" cy="2906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086" y="3654524"/>
            <a:ext cx="1905000" cy="190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30469" y="2039182"/>
            <a:ext cx="1241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‘The radio that works with battery and electricity… Brings happiness to your village’</a:t>
            </a:r>
            <a:endParaRPr lang="de-AT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5302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Society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3" y="642551"/>
            <a:ext cx="8798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lvl="1" indent="-285750">
              <a:buFont typeface="Arial" charset="0"/>
              <a:buChar char="•"/>
            </a:pPr>
            <a:r>
              <a:rPr lang="en-US" b="1" dirty="0" err="1"/>
              <a:t>Düğün</a:t>
            </a:r>
            <a:r>
              <a:rPr lang="en-US" dirty="0"/>
              <a:t> [</a:t>
            </a:r>
            <a:r>
              <a:rPr lang="en-US" dirty="0" err="1"/>
              <a:t>Lütfi</a:t>
            </a:r>
            <a:r>
              <a:rPr lang="en-US" dirty="0"/>
              <a:t> </a:t>
            </a:r>
            <a:r>
              <a:rPr lang="en-US" dirty="0" err="1"/>
              <a:t>Akad</a:t>
            </a:r>
            <a:r>
              <a:rPr lang="en-US" dirty="0"/>
              <a:t>, 1974</a:t>
            </a:r>
            <a:r>
              <a:rPr lang="en-US" dirty="0" smtClean="0"/>
              <a:t>]: </a:t>
            </a:r>
            <a:r>
              <a:rPr lang="en-US" dirty="0"/>
              <a:t>The story of an immigrant family from Southeast Anatolia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844" y="1225097"/>
            <a:ext cx="2781943" cy="435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7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5302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Society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1960-1980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67591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Period of social liminality, cultural experimentation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Identities more fluid, therefore more tolerant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Zeki</a:t>
            </a:r>
            <a:r>
              <a:rPr lang="en-US" dirty="0" smtClean="0"/>
              <a:t> </a:t>
            </a:r>
            <a:r>
              <a:rPr lang="en-US" dirty="0" err="1" smtClean="0"/>
              <a:t>Müren</a:t>
            </a:r>
            <a:r>
              <a:rPr lang="en-US" dirty="0" smtClean="0"/>
              <a:t> [Turkish David Bowie]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564" y="1962663"/>
            <a:ext cx="2372650" cy="327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9630564" y="5272057"/>
            <a:ext cx="2372649" cy="53014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GB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Zeki</a:t>
            </a:r>
            <a:r>
              <a:rPr lang="en-GB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Müren</a:t>
            </a:r>
            <a:endParaRPr lang="en-GB" sz="1800" dirty="0" smtClean="0">
              <a:solidFill>
                <a:srgbClr val="FFFF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630564" y="5802458"/>
            <a:ext cx="2372649" cy="421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The sun of art</a:t>
            </a:r>
            <a:endParaRPr lang="en-GB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 in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Turkey’s entry into the Cold War</a:t>
            </a:r>
          </a:p>
          <a:p>
            <a:r>
              <a:rPr lang="en-US" dirty="0" smtClean="0"/>
              <a:t>2. 1950 elections and its legacy</a:t>
            </a:r>
          </a:p>
          <a:p>
            <a:r>
              <a:rPr lang="en-US" dirty="0" smtClean="0"/>
              <a:t>3.  The three eras of the CW (politics, economy, society and IR)</a:t>
            </a:r>
          </a:p>
          <a:p>
            <a:pPr lvl="1"/>
            <a:r>
              <a:rPr lang="en-US" dirty="0" smtClean="0"/>
              <a:t>1950 – 1960:  Democrat Party era</a:t>
            </a:r>
          </a:p>
          <a:p>
            <a:pPr lvl="1"/>
            <a:r>
              <a:rPr lang="en-US" dirty="0" smtClean="0"/>
              <a:t>1960 – 1980:  Hegemonic Struggles</a:t>
            </a:r>
          </a:p>
          <a:p>
            <a:pPr lvl="1"/>
            <a:r>
              <a:rPr lang="en-US" dirty="0" smtClean="0"/>
              <a:t>1980 – 1990s:  Washington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24326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1980s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486387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12 September1980: The mother of all coups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Reasons for the coup: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Domestic: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Economic crisis &amp; austerity measures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Political instability &amp; </a:t>
            </a:r>
            <a:r>
              <a:rPr lang="en-US" dirty="0" smtClean="0"/>
              <a:t>violence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Macroeconomic: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Era of radical </a:t>
            </a:r>
            <a:r>
              <a:rPr lang="en-US" b="1" dirty="0" smtClean="0"/>
              <a:t>neoliberal</a:t>
            </a:r>
            <a:r>
              <a:rPr lang="en-US" dirty="0" smtClean="0"/>
              <a:t> transformation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Raegan-Thatcher &amp; </a:t>
            </a:r>
            <a:br>
              <a:rPr lang="en-US" dirty="0" smtClean="0"/>
            </a:br>
            <a:r>
              <a:rPr lang="en-US" dirty="0" smtClean="0"/>
              <a:t>The Chicago School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Coup in Chile 1975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IMF Shock Therapy reforms 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Geopolitical: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Feb ‘79: Iranian Revolution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Dec’ 79: Soviet invasion of Afghanistan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0" name="Picture 9" descr="Thatcher-Reagan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261" y="343893"/>
            <a:ext cx="3015615" cy="216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trickledow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050" y="343893"/>
            <a:ext cx="2805657" cy="216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thatcher_pinoche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192" y="2599663"/>
            <a:ext cx="2848515" cy="208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ozal-thatcher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261" y="2599664"/>
            <a:ext cx="3015615" cy="2085683"/>
          </a:xfrm>
          <a:prstGeom prst="rect">
            <a:avLst/>
          </a:prstGeom>
        </p:spPr>
      </p:pic>
      <p:pic>
        <p:nvPicPr>
          <p:cNvPr id="20" name="Picture 19" descr="Iran197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54" y="4774581"/>
            <a:ext cx="3061822" cy="2041214"/>
          </a:xfrm>
          <a:prstGeom prst="rect">
            <a:avLst/>
          </a:prstGeom>
        </p:spPr>
      </p:pic>
      <p:pic>
        <p:nvPicPr>
          <p:cNvPr id="22" name="Picture 21" descr="sovietafgan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050" y="4737691"/>
            <a:ext cx="2839009" cy="20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24326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1980s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486387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12 September1980: The mother of all coups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1961 Constitution annulled. 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Parliament dismissed. Senate abolished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Political parties banned. Leaders detained.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Martial law and junta rule for three years.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Mass arrests, trials, torture, executions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Left is crushed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Diyarbakir Prison the birthplace of Kurdish rebellion in 1984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1982 Constitution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Civil liberties &amp; </a:t>
            </a:r>
            <a:r>
              <a:rPr lang="en-US" dirty="0" err="1" smtClean="0"/>
              <a:t>labour</a:t>
            </a:r>
            <a:r>
              <a:rPr lang="en-US" dirty="0" smtClean="0"/>
              <a:t> rights curtailed.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edia &amp; university freedoms curtailed.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“National security regime”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Permanent </a:t>
            </a:r>
            <a:r>
              <a:rPr lang="en-US" dirty="0" err="1" smtClean="0"/>
              <a:t>SofE</a:t>
            </a:r>
            <a:r>
              <a:rPr lang="en-US" dirty="0" smtClean="0"/>
              <a:t> in Kurdish regions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11" name="Picture 10" descr="evrentim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3549" y="33299"/>
            <a:ext cx="2943080" cy="3330836"/>
          </a:xfrm>
          <a:prstGeom prst="rect">
            <a:avLst/>
          </a:prstGeom>
        </p:spPr>
      </p:pic>
      <p:pic>
        <p:nvPicPr>
          <p:cNvPr id="16" name="Picture 15" descr="erdaleren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4" t="-375" b="-1"/>
          <a:stretch/>
        </p:blipFill>
        <p:spPr>
          <a:xfrm>
            <a:off x="6266670" y="3973387"/>
            <a:ext cx="3097061" cy="2489196"/>
          </a:xfrm>
          <a:prstGeom prst="rect">
            <a:avLst/>
          </a:prstGeom>
        </p:spPr>
      </p:pic>
      <p:pic>
        <p:nvPicPr>
          <p:cNvPr id="13" name="Picture 12" descr="12eylultutuklu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16"/>
          <a:stretch/>
        </p:blipFill>
        <p:spPr>
          <a:xfrm>
            <a:off x="8198052" y="3624139"/>
            <a:ext cx="3993948" cy="2434281"/>
          </a:xfrm>
          <a:prstGeom prst="rect">
            <a:avLst/>
          </a:prstGeom>
        </p:spPr>
      </p:pic>
      <p:pic>
        <p:nvPicPr>
          <p:cNvPr id="17" name="Picture 16" descr="kenan_evren_ep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808" y="535211"/>
            <a:ext cx="2523111" cy="3365504"/>
          </a:xfrm>
          <a:prstGeom prst="rect">
            <a:avLst/>
          </a:prstGeom>
        </p:spPr>
      </p:pic>
      <p:pic>
        <p:nvPicPr>
          <p:cNvPr id="21" name="Picture 20" descr="12eylultutuklu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16"/>
          <a:stretch/>
        </p:blipFill>
        <p:spPr>
          <a:xfrm>
            <a:off x="8198052" y="3454403"/>
            <a:ext cx="3993948" cy="24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24326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1980s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486387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r>
              <a:rPr lang="en-US" b="1" dirty="0" smtClean="0"/>
              <a:t>After the coup</a:t>
            </a:r>
          </a:p>
          <a:p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Özal</a:t>
            </a:r>
            <a:r>
              <a:rPr lang="en-US" dirty="0" smtClean="0"/>
              <a:t> years (1983 – 1993)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/>
              <a:t>Turgut</a:t>
            </a:r>
            <a:r>
              <a:rPr lang="en-US" dirty="0" smtClean="0"/>
              <a:t> </a:t>
            </a:r>
            <a:r>
              <a:rPr lang="en-US" dirty="0" err="1" smtClean="0"/>
              <a:t>Özal</a:t>
            </a:r>
            <a:r>
              <a:rPr lang="en-US" dirty="0" smtClean="0"/>
              <a:t>, chief architect of economic reforms.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Conservative. Engineer. Stint at WB.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Admirer of </a:t>
            </a:r>
            <a:r>
              <a:rPr lang="en-US" dirty="0" err="1" smtClean="0"/>
              <a:t>Raeganite</a:t>
            </a:r>
            <a:r>
              <a:rPr lang="en-US" dirty="0" smtClean="0"/>
              <a:t> capitalism.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Forms Motherland Party (ANAP)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ANAP emulates legacy of </a:t>
            </a:r>
            <a:r>
              <a:rPr lang="en-US" dirty="0" smtClean="0"/>
              <a:t>DP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Wins two general elections (’83 &amp; ‘87)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Becomes president in 1989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Pushes back the military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8" name="Picture 7" descr="ozalanap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101" y="0"/>
            <a:ext cx="3061428" cy="2392787"/>
          </a:xfrm>
          <a:prstGeom prst="rect">
            <a:avLst/>
          </a:prstGeom>
        </p:spPr>
      </p:pic>
      <p:pic>
        <p:nvPicPr>
          <p:cNvPr id="9" name="Picture 8" descr="AnapOz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428" y="4759964"/>
            <a:ext cx="2622545" cy="2098036"/>
          </a:xfrm>
          <a:prstGeom prst="rect">
            <a:avLst/>
          </a:prstGeom>
        </p:spPr>
      </p:pic>
      <p:pic>
        <p:nvPicPr>
          <p:cNvPr id="10" name="Picture 9" descr="Bush_ozal_b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259" y="2392787"/>
            <a:ext cx="3502260" cy="245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40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8250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Economics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1980s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5" y="642551"/>
            <a:ext cx="4843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Transition from </a:t>
            </a:r>
            <a:r>
              <a:rPr lang="en-US" b="1" dirty="0"/>
              <a:t>ISI</a:t>
            </a:r>
            <a:r>
              <a:rPr lang="en-US" dirty="0"/>
              <a:t> to </a:t>
            </a:r>
            <a:r>
              <a:rPr lang="en-US" b="1" dirty="0"/>
              <a:t>market </a:t>
            </a:r>
            <a:r>
              <a:rPr lang="en-US" b="1" dirty="0" smtClean="0"/>
              <a:t>economy</a:t>
            </a:r>
          </a:p>
          <a:p>
            <a:pPr marL="285750" indent="-285750">
              <a:buFont typeface="Arial" charset="0"/>
              <a:buChar char="•"/>
            </a:pPr>
            <a:endParaRPr lang="en-US" sz="1000" b="1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Focus shifts from domestic consumption to exports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Currency devaluation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Suppression of wages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Withdrawal of state subsidies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Large scale </a:t>
            </a:r>
            <a:r>
              <a:rPr lang="en-US" dirty="0" err="1"/>
              <a:t>privatisations</a:t>
            </a:r>
            <a:r>
              <a:rPr lang="en-US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Immediate trade </a:t>
            </a:r>
            <a:r>
              <a:rPr lang="en-US" dirty="0" err="1" smtClean="0"/>
              <a:t>liberalisation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Ushers in </a:t>
            </a:r>
            <a:r>
              <a:rPr lang="en-US" dirty="0"/>
              <a:t>e</a:t>
            </a:r>
            <a:r>
              <a:rPr lang="en-US" dirty="0" smtClean="0"/>
              <a:t>conomic growth and increased consumer choice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But also corruption, clientelism and inflation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Economic freedoms not coupled with political freedoms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Growing presence of religious groups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909" y="274236"/>
            <a:ext cx="2877914" cy="370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5-05-21 at 00.35.2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344" y="1250126"/>
            <a:ext cx="2735265" cy="298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47200" y="3948281"/>
            <a:ext cx="24707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+mj-lt"/>
              </a:rPr>
              <a:t>McDonalds opens in 1986 </a:t>
            </a:r>
            <a:endParaRPr lang="en-GB" sz="1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" name="Picture 14" descr="Screen Shot 2017-04-27 at 08.08.51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96" y="4384848"/>
            <a:ext cx="3891721" cy="19504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02346" y="4233503"/>
            <a:ext cx="23631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+mj-lt"/>
              </a:rPr>
              <a:t>Turkey’s first Mall “Galleria” opens in 1988</a:t>
            </a:r>
            <a:endParaRPr lang="en-GB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7098" y="6335276"/>
            <a:ext cx="291531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+mj-lt"/>
              </a:rPr>
              <a:t>First private TV channel Star 1</a:t>
            </a:r>
            <a:endParaRPr lang="en-GB" sz="1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1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31433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Society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1980s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454537" y="613057"/>
            <a:ext cx="2606108" cy="32169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C00000"/>
                </a:solidFill>
              </a:rPr>
              <a:t>depoliticised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generation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Political activism discouraged, suppressed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Consumption and personal/material wealth glorified</a:t>
            </a:r>
          </a:p>
          <a:p>
            <a:pPr marL="285750" indent="-285750" algn="ctr">
              <a:buFont typeface="Arial" charset="0"/>
              <a:buChar char="•"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06677" y="4186640"/>
            <a:ext cx="4681710" cy="2269475"/>
            <a:chOff x="4650866" y="4417764"/>
            <a:chExt cx="3856581" cy="2269475"/>
          </a:xfrm>
        </p:grpSpPr>
        <p:sp>
          <p:nvSpPr>
            <p:cNvPr id="22" name="Rectangle 21"/>
            <p:cNvSpPr/>
            <p:nvPr/>
          </p:nvSpPr>
          <p:spPr>
            <a:xfrm>
              <a:off x="5732827" y="4417764"/>
              <a:ext cx="2774620" cy="22694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1" dirty="0" smtClean="0"/>
                <a:t>Islamic Green Belt Policy</a:t>
              </a:r>
            </a:p>
            <a:p>
              <a:endParaRPr lang="en-US" sz="1000" b="1" dirty="0" smtClean="0"/>
            </a:p>
            <a:p>
              <a:pPr marL="742950" lvl="1" indent="-285750">
                <a:buFont typeface="Arial" charset="0"/>
                <a:buChar char="•"/>
              </a:pPr>
              <a:r>
                <a:rPr lang="en-US" sz="1700" dirty="0" smtClean="0"/>
                <a:t>Supporting Islamists against communists</a:t>
              </a:r>
            </a:p>
            <a:p>
              <a:pPr marL="742950" lvl="1" indent="-285750">
                <a:buFont typeface="Arial" charset="0"/>
                <a:buChar char="•"/>
              </a:pPr>
              <a:endParaRPr lang="en-US" sz="1000" dirty="0" smtClean="0"/>
            </a:p>
            <a:p>
              <a:pPr marL="742950" lvl="1" indent="-285750">
                <a:buFont typeface="Arial" charset="0"/>
                <a:buChar char="•"/>
              </a:pPr>
              <a:r>
                <a:rPr lang="en-US" sz="1700" dirty="0" smtClean="0"/>
                <a:t>Mujahedeen in Afghanistan</a:t>
              </a:r>
            </a:p>
            <a:p>
              <a:pPr marL="742950" lvl="1" indent="-285750">
                <a:buFont typeface="Arial" charset="0"/>
                <a:buChar char="•"/>
              </a:pPr>
              <a:endParaRPr lang="en-US" sz="1000" dirty="0" smtClean="0"/>
            </a:p>
            <a:p>
              <a:pPr marL="742950" lvl="1" indent="-285750">
                <a:buFont typeface="Arial" charset="0"/>
                <a:buChar char="•"/>
              </a:pPr>
              <a:r>
                <a:rPr lang="en-US" sz="1700" dirty="0" smtClean="0"/>
                <a:t>Hamas in Palestine</a:t>
              </a:r>
              <a:endParaRPr lang="en-US" sz="1700" dirty="0"/>
            </a:p>
          </p:txBody>
        </p:sp>
        <p:sp>
          <p:nvSpPr>
            <p:cNvPr id="23" name="Notched Right Arrow 22"/>
            <p:cNvSpPr/>
            <p:nvPr/>
          </p:nvSpPr>
          <p:spPr>
            <a:xfrm rot="751201">
              <a:off x="4650866" y="4812300"/>
              <a:ext cx="1454701" cy="555393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51213" y="613056"/>
            <a:ext cx="3697137" cy="3992459"/>
            <a:chOff x="5940655" y="724445"/>
            <a:chExt cx="3304771" cy="4202346"/>
          </a:xfrm>
        </p:grpSpPr>
        <p:sp>
          <p:nvSpPr>
            <p:cNvPr id="25" name="TextBox 24"/>
            <p:cNvSpPr txBox="1"/>
            <p:nvPr/>
          </p:nvSpPr>
          <p:spPr>
            <a:xfrm>
              <a:off x="5940655" y="724445"/>
              <a:ext cx="2983008" cy="3693319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junta directly and indirectly supports the rise of political Islam in its various forms</a:t>
              </a:r>
            </a:p>
            <a:p>
              <a:endParaRPr lang="en-US" dirty="0" smtClean="0"/>
            </a:p>
            <a:p>
              <a:r>
                <a:rPr lang="en-US" dirty="0"/>
                <a:t>A</a:t>
              </a:r>
              <a:r>
                <a:rPr lang="en-US" dirty="0" smtClean="0"/>
                <a:t> policy the military (and the US) comes to regret…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I</a:t>
              </a:r>
              <a:r>
                <a:rPr lang="en-US" dirty="0" smtClean="0"/>
                <a:t>n Turkey, coup against Islamists in 1997…</a:t>
              </a:r>
            </a:p>
            <a:p>
              <a:endParaRPr lang="en-US" dirty="0"/>
            </a:p>
            <a:p>
              <a:r>
                <a:rPr lang="en-US" dirty="0" smtClean="0"/>
                <a:t>In US Bin Laden &amp; 9/11</a:t>
              </a:r>
            </a:p>
          </p:txBody>
        </p:sp>
        <p:sp>
          <p:nvSpPr>
            <p:cNvPr id="26" name="Notched Right Arrow 25"/>
            <p:cNvSpPr/>
            <p:nvPr/>
          </p:nvSpPr>
          <p:spPr>
            <a:xfrm rot="15801233">
              <a:off x="8240379" y="3921744"/>
              <a:ext cx="1454701" cy="555393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27767" y="3914492"/>
            <a:ext cx="2632878" cy="229815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patriarchal </a:t>
            </a:r>
            <a:r>
              <a:rPr lang="en-US" b="1" smtClean="0">
                <a:solidFill>
                  <a:srgbClr val="C00000"/>
                </a:solidFill>
              </a:rPr>
              <a:t>heteronormativity </a:t>
            </a:r>
            <a:r>
              <a:rPr lang="en-US" b="1" smtClean="0">
                <a:solidFill>
                  <a:schemeClr val="bg1"/>
                </a:solidFill>
              </a:rPr>
              <a:t>enforced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Notched Right Arrow 27"/>
          <p:cNvSpPr/>
          <p:nvPr/>
        </p:nvSpPr>
        <p:spPr>
          <a:xfrm rot="4086425">
            <a:off x="1005118" y="3599114"/>
            <a:ext cx="1239581" cy="45543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74888" y="613057"/>
            <a:ext cx="4276235" cy="4079682"/>
            <a:chOff x="3174889" y="613057"/>
            <a:chExt cx="3842078" cy="4079682"/>
          </a:xfrm>
        </p:grpSpPr>
        <p:sp>
          <p:nvSpPr>
            <p:cNvPr id="19" name="Rectangle 18"/>
            <p:cNvSpPr/>
            <p:nvPr/>
          </p:nvSpPr>
          <p:spPr>
            <a:xfrm>
              <a:off x="4060645" y="613057"/>
              <a:ext cx="2956322" cy="407968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rgbClr val="990000"/>
                  </a:solidFill>
                </a:rPr>
                <a:t>Turkish-Islamic synthesis</a:t>
              </a:r>
              <a:r>
                <a:rPr lang="en-GB" b="1" dirty="0"/>
                <a:t> </a:t>
              </a:r>
              <a:endParaRPr lang="en-GB" b="1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Ideological </a:t>
              </a:r>
              <a:r>
                <a:rPr lang="en-GB" dirty="0">
                  <a:solidFill>
                    <a:schemeClr val="tx1"/>
                  </a:solidFill>
                </a:rPr>
                <a:t>antidote to the </a:t>
              </a:r>
              <a:r>
                <a:rPr lang="en-GB" dirty="0" smtClean="0">
                  <a:solidFill>
                    <a:schemeClr val="tx1"/>
                  </a:solidFill>
                </a:rPr>
                <a:t>Left</a:t>
              </a:r>
            </a:p>
            <a:p>
              <a:endParaRPr lang="en-GB" sz="1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More </a:t>
              </a:r>
              <a:r>
                <a:rPr lang="en-GB" dirty="0">
                  <a:solidFill>
                    <a:schemeClr val="tx1"/>
                  </a:solidFill>
                </a:rPr>
                <a:t>loyal to the </a:t>
              </a:r>
              <a:r>
                <a:rPr lang="en-GB" dirty="0" smtClean="0">
                  <a:solidFill>
                    <a:schemeClr val="tx1"/>
                  </a:solidFill>
                </a:rPr>
                <a:t>state</a:t>
              </a:r>
            </a:p>
            <a:p>
              <a:pPr marL="285750" indent="-285750">
                <a:buFont typeface="Arial" charset="0"/>
                <a:buChar char="•"/>
              </a:pPr>
              <a:endParaRPr lang="en-GB" sz="1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Generals recite Quran in public</a:t>
              </a:r>
            </a:p>
            <a:p>
              <a:pPr marL="285750" indent="-285750">
                <a:buFont typeface="Arial" charset="0"/>
                <a:buChar char="•"/>
              </a:pPr>
              <a:endParaRPr lang="en-GB" sz="1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Mandatory </a:t>
              </a:r>
              <a:r>
                <a:rPr lang="en-GB" dirty="0">
                  <a:solidFill>
                    <a:schemeClr val="tx1"/>
                  </a:solidFill>
                </a:rPr>
                <a:t>religion courses in </a:t>
              </a:r>
              <a:r>
                <a:rPr lang="en-GB" dirty="0" smtClean="0">
                  <a:solidFill>
                    <a:schemeClr val="tx1"/>
                  </a:solidFill>
                </a:rPr>
                <a:t>schools</a:t>
              </a:r>
            </a:p>
            <a:p>
              <a:pPr marL="285750" indent="-285750">
                <a:buFont typeface="Arial" charset="0"/>
                <a:buChar char="•"/>
              </a:pPr>
              <a:endParaRPr lang="en-GB" sz="1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New clerical schools </a:t>
              </a:r>
              <a:r>
                <a:rPr lang="en-GB" dirty="0">
                  <a:solidFill>
                    <a:schemeClr val="tx1"/>
                  </a:solidFill>
                </a:rPr>
                <a:t>and mosques (1500 built every year in 80s)</a:t>
              </a:r>
            </a:p>
          </p:txBody>
        </p:sp>
        <p:sp>
          <p:nvSpPr>
            <p:cNvPr id="20" name="Notched Right Arrow 19"/>
            <p:cNvSpPr/>
            <p:nvPr/>
          </p:nvSpPr>
          <p:spPr>
            <a:xfrm rot="751201">
              <a:off x="3174889" y="3602263"/>
              <a:ext cx="1113729" cy="455433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7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31433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Society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1950s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1980s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047" y="211058"/>
            <a:ext cx="4224922" cy="38024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775" y="4032594"/>
            <a:ext cx="3834714" cy="26715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33385" y="642551"/>
            <a:ext cx="437429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r>
              <a:rPr lang="en-US" b="1" dirty="0" smtClean="0"/>
              <a:t>Two different countries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Western Turkey goes into neoliberal development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 Southeastern Turkey (Kurdish provinces) a different regime takes root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‘State of Exception” Regime (1987-2002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Terrorises</a:t>
            </a:r>
            <a:r>
              <a:rPr lang="en-US" dirty="0"/>
              <a:t> Kurdish intellectuals and </a:t>
            </a:r>
            <a:r>
              <a:rPr lang="en-US" dirty="0" smtClean="0"/>
              <a:t>activists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Radicalises</a:t>
            </a:r>
            <a:r>
              <a:rPr lang="en-US" dirty="0"/>
              <a:t> Kurdish </a:t>
            </a:r>
            <a:r>
              <a:rPr lang="en-US" dirty="0" smtClean="0"/>
              <a:t>nationalists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Thousands of people killed by paramilitary and military </a:t>
            </a:r>
            <a:r>
              <a:rPr lang="en-US" dirty="0" smtClean="0"/>
              <a:t>forces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Thousands of villages destroyed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29" name="Picture 2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276" y="4032594"/>
            <a:ext cx="1722261" cy="254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6103643" y="6578408"/>
            <a:ext cx="158752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PRESS, 2011</a:t>
            </a:r>
            <a:endParaRPr lang="en-GB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163" y="705200"/>
            <a:ext cx="7729728" cy="1188720"/>
          </a:xfrm>
        </p:spPr>
        <p:txBody>
          <a:bodyPr/>
          <a:lstStyle/>
          <a:p>
            <a:r>
              <a:rPr lang="en-US" dirty="0" smtClean="0"/>
              <a:t>TURKEY AND THE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012" y="4225850"/>
            <a:ext cx="2648356" cy="15200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 lecture:</a:t>
            </a:r>
          </a:p>
          <a:p>
            <a:pPr marL="0" indent="0">
              <a:buNone/>
            </a:pPr>
            <a:r>
              <a:rPr lang="en-US" i="1" dirty="0" smtClean="0"/>
              <a:t>Thu, 6 September</a:t>
            </a:r>
          </a:p>
          <a:p>
            <a:pPr marL="0" indent="0">
              <a:buNone/>
            </a:pPr>
            <a:r>
              <a:rPr lang="en-US" b="1" dirty="0" smtClean="0"/>
              <a:t>Turkey and the EU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57" b="5796"/>
          <a:stretch/>
        </p:blipFill>
        <p:spPr>
          <a:xfrm>
            <a:off x="3305989" y="1597357"/>
            <a:ext cx="5695023" cy="37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66193"/>
            <a:ext cx="7729728" cy="4071675"/>
          </a:xfrm>
        </p:spPr>
        <p:txBody>
          <a:bodyPr/>
          <a:lstStyle/>
          <a:p>
            <a:r>
              <a:rPr lang="en-US" dirty="0" smtClean="0"/>
              <a:t>1950: Democrat Party wins first competitive multiparty elections</a:t>
            </a:r>
          </a:p>
          <a:p>
            <a:r>
              <a:rPr lang="en-US" dirty="0" smtClean="0"/>
              <a:t>1952: Korean War + Turkey joins NATO</a:t>
            </a:r>
          </a:p>
          <a:p>
            <a:r>
              <a:rPr lang="en-US" dirty="0" smtClean="0"/>
              <a:t>1955: Istanbul pogroms of 6-7 September</a:t>
            </a:r>
          </a:p>
          <a:p>
            <a:r>
              <a:rPr lang="en-US" dirty="0" smtClean="0"/>
              <a:t>1960: Military coup</a:t>
            </a:r>
          </a:p>
          <a:p>
            <a:r>
              <a:rPr lang="en-US" dirty="0" smtClean="0"/>
              <a:t>1971: Military coup</a:t>
            </a:r>
          </a:p>
          <a:p>
            <a:r>
              <a:rPr lang="en-US" dirty="0" smtClean="0"/>
              <a:t>1974: Turkish invasion of Cyprus</a:t>
            </a:r>
          </a:p>
          <a:p>
            <a:r>
              <a:rPr lang="en-US" dirty="0" smtClean="0"/>
              <a:t>1977-80: Economic crash, political violence &amp; instability</a:t>
            </a:r>
          </a:p>
          <a:p>
            <a:r>
              <a:rPr lang="en-US" dirty="0" smtClean="0"/>
              <a:t>1980: Military coup</a:t>
            </a:r>
          </a:p>
          <a:p>
            <a:r>
              <a:rPr lang="en-US" dirty="0" smtClean="0"/>
              <a:t>1983 – 1991: Centre-right ANAP government</a:t>
            </a:r>
          </a:p>
          <a:p>
            <a:r>
              <a:rPr lang="en-US" dirty="0" smtClean="0"/>
              <a:t>1984: Beginning of armed insurrection by PKK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66193"/>
            <a:ext cx="7729728" cy="4071675"/>
          </a:xfrm>
        </p:spPr>
        <p:txBody>
          <a:bodyPr/>
          <a:lstStyle/>
          <a:p>
            <a:r>
              <a:rPr lang="en-US" dirty="0" smtClean="0"/>
              <a:t>1962: Cuban missile crisis</a:t>
            </a:r>
          </a:p>
          <a:p>
            <a:r>
              <a:rPr lang="en-US" dirty="0" smtClean="0"/>
              <a:t>1960s: Civil rights movement in the US. Vietnam War</a:t>
            </a:r>
          </a:p>
          <a:p>
            <a:r>
              <a:rPr lang="en-US" dirty="0" smtClean="0"/>
              <a:t>1964: Military coup in Brazil</a:t>
            </a:r>
          </a:p>
          <a:p>
            <a:r>
              <a:rPr lang="en-US" dirty="0" smtClean="0"/>
              <a:t>1966 – 76: Mao’s Cultural Revolution</a:t>
            </a:r>
          </a:p>
          <a:p>
            <a:r>
              <a:rPr lang="en-US" dirty="0" smtClean="0"/>
              <a:t>1968: Prague Spring</a:t>
            </a:r>
          </a:p>
          <a:p>
            <a:r>
              <a:rPr lang="en-US" dirty="0" smtClean="0"/>
              <a:t>1973:  Yom Kippur War. First OPEC Crisis. Coup in Chile. </a:t>
            </a:r>
          </a:p>
          <a:p>
            <a:r>
              <a:rPr lang="en-US" dirty="0" smtClean="0"/>
              <a:t>1979: Islamic Revolution in Iran. </a:t>
            </a:r>
            <a:r>
              <a:rPr lang="en-US" dirty="0"/>
              <a:t>Soviet occupation of </a:t>
            </a:r>
            <a:r>
              <a:rPr lang="en-US" dirty="0" err="1" smtClean="0"/>
              <a:t>Afghtanistan</a:t>
            </a:r>
            <a:endParaRPr lang="en-US" dirty="0" smtClean="0"/>
          </a:p>
          <a:p>
            <a:r>
              <a:rPr lang="en-US" dirty="0" smtClean="0"/>
              <a:t>1980 – 88: Iran – Iraq War. </a:t>
            </a:r>
          </a:p>
          <a:p>
            <a:r>
              <a:rPr lang="en-US" dirty="0" smtClean="0"/>
              <a:t>1989: Fall of the Berlin Wall.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Turkey’s Entry into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033740" cy="3101983"/>
          </a:xfrm>
        </p:spPr>
        <p:txBody>
          <a:bodyPr/>
          <a:lstStyle/>
          <a:p>
            <a:r>
              <a:rPr lang="en-US" dirty="0" smtClean="0"/>
              <a:t>Post-WWII geopolitical alignment</a:t>
            </a:r>
          </a:p>
          <a:p>
            <a:r>
              <a:rPr lang="en-US" dirty="0" smtClean="0"/>
              <a:t>Beginning of Cold War: Turkey located on the new fault line</a:t>
            </a:r>
          </a:p>
          <a:p>
            <a:r>
              <a:rPr lang="en-US" dirty="0" smtClean="0"/>
              <a:t>Fear of Soviet expansionism + Economic crisis push TR to the West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641" y="2638044"/>
            <a:ext cx="5319291" cy="3989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217" y="4458249"/>
            <a:ext cx="2870424" cy="2169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45" y="4458248"/>
            <a:ext cx="2978783" cy="21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Turkey’s Entry into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3763385" cy="3589761"/>
          </a:xfrm>
        </p:spPr>
        <p:txBody>
          <a:bodyPr/>
          <a:lstStyle/>
          <a:p>
            <a:r>
              <a:rPr lang="en-US" dirty="0" smtClean="0"/>
              <a:t>US offers economic aid + security guarantees</a:t>
            </a:r>
          </a:p>
          <a:p>
            <a:r>
              <a:rPr lang="en-US" dirty="0" smtClean="0"/>
              <a:t>Demands political + economic reforms and geopolitical commitment</a:t>
            </a:r>
          </a:p>
          <a:p>
            <a:r>
              <a:rPr lang="en-US" dirty="0" smtClean="0"/>
              <a:t>Division within the CHP</a:t>
            </a:r>
          </a:p>
          <a:p>
            <a:pPr lvl="1"/>
            <a:r>
              <a:rPr lang="en-US" dirty="0" err="1" smtClean="0"/>
              <a:t>Westernisation</a:t>
            </a:r>
            <a:r>
              <a:rPr lang="en-US" dirty="0" smtClean="0"/>
              <a:t> vs. Sovereignty</a:t>
            </a:r>
          </a:p>
          <a:p>
            <a:pPr lvl="1"/>
            <a:r>
              <a:rPr lang="en-US" dirty="0" smtClean="0"/>
              <a:t>President Inönü chooses the former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294" y="2310902"/>
            <a:ext cx="3106706" cy="4349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465" y="2310901"/>
            <a:ext cx="3106707" cy="43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DP victory in 1950 general elections</a:t>
            </a:r>
          </a:p>
          <a:p>
            <a:pPr lvl="1"/>
            <a:r>
              <a:rPr lang="en-US" dirty="0"/>
              <a:t>Beginning of multiparty </a:t>
            </a:r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Government of landlords &amp; bourgeoisie</a:t>
            </a:r>
            <a:endParaRPr lang="en-US" dirty="0"/>
          </a:p>
          <a:p>
            <a:pPr lvl="1"/>
            <a:r>
              <a:rPr lang="en-US" dirty="0"/>
              <a:t>Ends CHP &amp; </a:t>
            </a:r>
            <a:r>
              <a:rPr lang="en-US" dirty="0" smtClean="0"/>
              <a:t>military-bureaucratic hegemony </a:t>
            </a:r>
            <a:endParaRPr lang="en-US" dirty="0"/>
          </a:p>
          <a:p>
            <a:pPr lvl="1"/>
            <a:r>
              <a:rPr lang="en-US" dirty="0"/>
              <a:t>Starts dominance of </a:t>
            </a:r>
            <a:r>
              <a:rPr lang="en-US" dirty="0" err="1"/>
              <a:t>centre</a:t>
            </a:r>
            <a:r>
              <a:rPr lang="en-US" dirty="0"/>
              <a:t>-right </a:t>
            </a:r>
            <a:r>
              <a:rPr lang="en-US" dirty="0" smtClean="0"/>
              <a:t>parties</a:t>
            </a:r>
          </a:p>
          <a:p>
            <a:r>
              <a:rPr lang="en-US" b="1" dirty="0">
                <a:solidFill>
                  <a:schemeClr val="tx1"/>
                </a:solidFill>
              </a:rPr>
              <a:t>İnönü hands over power peacefully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Creates democratic path dependence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298">
            <a:off x="7725747" y="890310"/>
            <a:ext cx="3287481" cy="5177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99" y="1424983"/>
            <a:ext cx="1697040" cy="2260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24" y="3984812"/>
            <a:ext cx="1697040" cy="2235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447" y="3727304"/>
            <a:ext cx="1811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err="1" smtClean="0"/>
              <a:t>Celal</a:t>
            </a:r>
            <a:r>
              <a:rPr lang="en-GB" sz="900" b="1" dirty="0" smtClean="0"/>
              <a:t> Bayar (President)</a:t>
            </a:r>
            <a:endParaRPr lang="de-AT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0443" y="6220661"/>
            <a:ext cx="165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/>
              <a:t>Adnan Menderes (PM)</a:t>
            </a:r>
            <a:endParaRPr lang="de-AT" sz="900" b="1" dirty="0"/>
          </a:p>
        </p:txBody>
      </p:sp>
    </p:spTree>
    <p:extLst>
      <p:ext uri="{BB962C8B-B14F-4D97-AF65-F5344CB8AC3E}">
        <p14:creationId xmlns:p14="http://schemas.microsoft.com/office/powerpoint/2010/main" val="17828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39943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Politics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1950s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Democrat Party</a:t>
                      </a:r>
                    </a:p>
                    <a:p>
                      <a:pPr algn="ctr"/>
                      <a:r>
                        <a:rPr lang="en-US" dirty="0" smtClean="0"/>
                        <a:t>Majoritarian</a:t>
                      </a:r>
                      <a:r>
                        <a:rPr lang="en-US" baseline="0" dirty="0" smtClean="0"/>
                        <a:t> democracy</a:t>
                      </a:r>
                    </a:p>
                    <a:p>
                      <a:pPr algn="ctr"/>
                      <a:r>
                        <a:rPr lang="en-US" baseline="0" dirty="0" smtClean="0"/>
                        <a:t>Anti-communism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Capitalist</a:t>
                      </a:r>
                      <a:r>
                        <a:rPr lang="en-US" baseline="0" dirty="0" smtClean="0"/>
                        <a:t> Development</a:t>
                      </a:r>
                    </a:p>
                    <a:p>
                      <a:pPr algn="ctr"/>
                      <a:r>
                        <a:rPr lang="en-US" baseline="0" dirty="0" smtClean="0"/>
                        <a:t>“Little America”</a:t>
                      </a:r>
                    </a:p>
                    <a:p>
                      <a:pPr algn="ctr"/>
                      <a:r>
                        <a:rPr lang="en-US" baseline="0" dirty="0" smtClean="0"/>
                        <a:t>Export-oriented economy</a:t>
                      </a:r>
                    </a:p>
                    <a:p>
                      <a:pPr algn="ctr"/>
                      <a:r>
                        <a:rPr lang="en-US" baseline="0" dirty="0" smtClean="0"/>
                        <a:t>Agriculture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 of </a:t>
                      </a:r>
                      <a:r>
                        <a:rPr lang="en-US" dirty="0" err="1" smtClean="0"/>
                        <a:t>Urbanisation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Turkification cont’d</a:t>
                      </a:r>
                    </a:p>
                    <a:p>
                      <a:pPr algn="ctr"/>
                      <a:r>
                        <a:rPr lang="en-US" dirty="0" smtClean="0"/>
                        <a:t>(Istanbul pogroms)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Korean War</a:t>
                      </a:r>
                    </a:p>
                    <a:p>
                      <a:pPr algn="ctr"/>
                      <a:r>
                        <a:rPr lang="en-US" dirty="0" smtClean="0"/>
                        <a:t>NATO</a:t>
                      </a:r>
                    </a:p>
                    <a:p>
                      <a:pPr algn="ctr"/>
                      <a:r>
                        <a:rPr lang="en-US" dirty="0" smtClean="0"/>
                        <a:t>McCarthyism</a:t>
                      </a:r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1960-1980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Hegemonic Struggles</a:t>
                      </a:r>
                    </a:p>
                    <a:p>
                      <a:pPr algn="ctr"/>
                      <a:r>
                        <a:rPr lang="en-US" dirty="0" smtClean="0"/>
                        <a:t>Tutelary Democracy</a:t>
                      </a:r>
                    </a:p>
                    <a:p>
                      <a:pPr algn="ctr"/>
                      <a:r>
                        <a:rPr lang="en-US" dirty="0" smtClean="0"/>
                        <a:t>Left/Right clashes</a:t>
                      </a:r>
                    </a:p>
                    <a:p>
                      <a:pPr algn="ctr"/>
                      <a:r>
                        <a:rPr lang="en-US" dirty="0" smtClean="0"/>
                        <a:t>“Deep state”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Import-Substitution-</a:t>
                      </a:r>
                      <a:r>
                        <a:rPr lang="en-US" dirty="0" err="1" smtClean="0"/>
                        <a:t>Industrialisation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Economic growth (60s)</a:t>
                      </a:r>
                      <a:r>
                        <a:rPr lang="en-US" baseline="0" dirty="0" smtClean="0"/>
                        <a:t> and bust (mid-70s)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Rapid </a:t>
                      </a:r>
                      <a:r>
                        <a:rPr lang="en-US" dirty="0" err="1" smtClean="0"/>
                        <a:t>Urbanisation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Organised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labour</a:t>
                      </a:r>
                      <a:r>
                        <a:rPr lang="en-US" baseline="0" dirty="0" smtClean="0"/>
                        <a:t> movements</a:t>
                      </a:r>
                    </a:p>
                    <a:p>
                      <a:pPr algn="ctr"/>
                      <a:r>
                        <a:rPr lang="en-US" baseline="0" dirty="0" smtClean="0"/>
                        <a:t>Cultural openness</a:t>
                      </a:r>
                    </a:p>
                    <a:p>
                      <a:pPr algn="ctr"/>
                      <a:r>
                        <a:rPr lang="en-US" baseline="0" dirty="0" smtClean="0"/>
                        <a:t>Migration to Europe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Bipolar</a:t>
                      </a:r>
                      <a:r>
                        <a:rPr lang="en-US" baseline="0" dirty="0" smtClean="0"/>
                        <a:t> world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Middle East wars and OPEC crises</a:t>
                      </a:r>
                    </a:p>
                    <a:p>
                      <a:pPr algn="ctr"/>
                      <a:r>
                        <a:rPr lang="en-US" dirty="0" smtClean="0"/>
                        <a:t>Cyprus</a:t>
                      </a:r>
                      <a:r>
                        <a:rPr lang="en-US" baseline="0" dirty="0" smtClean="0"/>
                        <a:t> issue</a:t>
                      </a:r>
                    </a:p>
                    <a:p>
                      <a:pPr algn="ctr"/>
                      <a:r>
                        <a:rPr lang="en-US" baseline="0" dirty="0" smtClean="0"/>
                        <a:t>Post-colonial revolutions &amp; coups</a:t>
                      </a:r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1980s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1980 Coup</a:t>
                      </a:r>
                    </a:p>
                    <a:p>
                      <a:pPr algn="ctr"/>
                      <a:r>
                        <a:rPr lang="en-US" dirty="0" smtClean="0"/>
                        <a:t>Repression</a:t>
                      </a:r>
                    </a:p>
                    <a:p>
                      <a:pPr algn="ctr"/>
                      <a:r>
                        <a:rPr lang="en-US" dirty="0" smtClean="0"/>
                        <a:t>Forced </a:t>
                      </a:r>
                      <a:r>
                        <a:rPr lang="en-US" dirty="0" err="1" smtClean="0"/>
                        <a:t>liberalisation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Turkish-Islamic synthesis</a:t>
                      </a:r>
                    </a:p>
                    <a:p>
                      <a:pPr algn="ctr"/>
                      <a:r>
                        <a:rPr lang="en-US" dirty="0" smtClean="0"/>
                        <a:t>Kurdish</a:t>
                      </a:r>
                      <a:r>
                        <a:rPr lang="en-US" baseline="0" dirty="0" smtClean="0"/>
                        <a:t> conflict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Radical</a:t>
                      </a:r>
                      <a:r>
                        <a:rPr lang="en-US" baseline="0" dirty="0" smtClean="0"/>
                        <a:t> free-market reforms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Neo-liberal age</a:t>
                      </a:r>
                    </a:p>
                    <a:p>
                      <a:pPr algn="ctr"/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citizen to consumer</a:t>
                      </a:r>
                    </a:p>
                    <a:p>
                      <a:pPr algn="ctr"/>
                      <a:r>
                        <a:rPr lang="en-US" baseline="0" dirty="0" smtClean="0"/>
                        <a:t>Activism discouraged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Washington Consensus</a:t>
                      </a:r>
                    </a:p>
                    <a:p>
                      <a:pPr algn="ctr"/>
                      <a:r>
                        <a:rPr lang="en-US" dirty="0" smtClean="0"/>
                        <a:t>Iran revolution</a:t>
                      </a:r>
                    </a:p>
                    <a:p>
                      <a:pPr algn="ctr"/>
                      <a:r>
                        <a:rPr lang="en-US" dirty="0" smtClean="0"/>
                        <a:t>Occupation</a:t>
                      </a:r>
                      <a:r>
                        <a:rPr lang="en-US" baseline="0" dirty="0" smtClean="0"/>
                        <a:t> of Afghanistan</a:t>
                      </a:r>
                    </a:p>
                    <a:p>
                      <a:pPr algn="ctr"/>
                      <a:r>
                        <a:rPr lang="en-US" baseline="0" dirty="0" err="1" smtClean="0"/>
                        <a:t>Pereistroika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24073"/>
              </p:ext>
            </p:extLst>
          </p:nvPr>
        </p:nvGraphicFramePr>
        <p:xfrm>
          <a:off x="111213" y="123567"/>
          <a:ext cx="11850127" cy="65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101"/>
                <a:gridCol w="2607275"/>
                <a:gridCol w="2906055"/>
                <a:gridCol w="2475583"/>
                <a:gridCol w="2576113"/>
              </a:tblGrid>
              <a:tr h="4776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Economics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Society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Geopolitics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1950s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1960-1980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</a:tr>
              <a:tr h="20279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1980s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3384" y="642551"/>
            <a:ext cx="5088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Relaxations on state control of religion and society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Call the prayer back in Arabic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Establishes Islamic studies departments, reopens mosques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Islamic fraternities resurface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Accusations of anti-secularism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(Were they really anti-Kemalist?)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Anti-communism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Purges in the military, bureaucracy, press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Era of McCarthyism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Majoritarian democracy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Winner takes all system (1924 Constitution)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”</a:t>
            </a:r>
            <a:r>
              <a:rPr lang="en-US" dirty="0" err="1" smtClean="0"/>
              <a:t>Milli</a:t>
            </a:r>
            <a:r>
              <a:rPr lang="en-US" dirty="0" smtClean="0"/>
              <a:t> </a:t>
            </a:r>
            <a:r>
              <a:rPr lang="en-US" dirty="0" err="1" smtClean="0"/>
              <a:t>irade</a:t>
            </a:r>
            <a:r>
              <a:rPr lang="en-US" dirty="0" smtClean="0"/>
              <a:t>” (National Will)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Menderes’s claim to charismatic authority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Creeping authoritarianism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599" y="1450676"/>
            <a:ext cx="3092212" cy="1561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4599" y="3049032"/>
            <a:ext cx="294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“From this day on the </a:t>
            </a:r>
            <a:r>
              <a:rPr lang="tr-TR" sz="1100" b="1" dirty="0" smtClean="0"/>
              <a:t>call to prayer </a:t>
            </a:r>
            <a:r>
              <a:rPr lang="en-GB" sz="1100" b="1" dirty="0" smtClean="0"/>
              <a:t>can be in Arabic</a:t>
            </a:r>
            <a:r>
              <a:rPr lang="tr-TR" sz="1100" b="1" dirty="0"/>
              <a:t>.</a:t>
            </a:r>
            <a:r>
              <a:rPr lang="en-GB" sz="1100" b="1" dirty="0" smtClean="0"/>
              <a:t>”</a:t>
            </a:r>
            <a:endParaRPr lang="de-AT" sz="1100" b="1" dirty="0"/>
          </a:p>
        </p:txBody>
      </p:sp>
      <p:pic>
        <p:nvPicPr>
          <p:cNvPr id="7" name="Picture 6" descr="tekkezaviy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550" y="3479920"/>
            <a:ext cx="3115789" cy="2043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50" y="764692"/>
            <a:ext cx="2200275" cy="3023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7624" y="3788249"/>
            <a:ext cx="2466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Communist poet </a:t>
            </a:r>
            <a:r>
              <a:rPr lang="en-GB" sz="1100" b="1" dirty="0" err="1" smtClean="0"/>
              <a:t>Nazim</a:t>
            </a:r>
            <a:r>
              <a:rPr lang="en-GB" sz="1100" b="1" dirty="0" smtClean="0"/>
              <a:t> </a:t>
            </a:r>
            <a:r>
              <a:rPr lang="en-GB" sz="1100" b="1" dirty="0" err="1" smtClean="0"/>
              <a:t>Hikmet</a:t>
            </a:r>
            <a:r>
              <a:rPr lang="en-GB" sz="1100" b="1" dirty="0" smtClean="0"/>
              <a:t> was expatriated in 1951.</a:t>
            </a:r>
            <a:endParaRPr lang="de-AT" sz="1100" b="1" dirty="0"/>
          </a:p>
        </p:txBody>
      </p:sp>
      <p:pic>
        <p:nvPicPr>
          <p:cNvPr id="10" name="Picture 9" descr="menderes_12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624" y="4302868"/>
            <a:ext cx="2447925" cy="23963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64599" y="6225484"/>
            <a:ext cx="294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Menderes survives plane crash in London. Adds to charismatic image.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1283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5013</TotalTime>
  <Words>1498</Words>
  <Application>Microsoft Macintosh PowerPoint</Application>
  <PresentationFormat>Widescreen</PresentationFormat>
  <Paragraphs>510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Century Gothic</vt:lpstr>
      <vt:lpstr>Corbel</vt:lpstr>
      <vt:lpstr>Gill Sans MT</vt:lpstr>
      <vt:lpstr>Wingdings 2</vt:lpstr>
      <vt:lpstr>Arial</vt:lpstr>
      <vt:lpstr>Parcel</vt:lpstr>
      <vt:lpstr>The history and politics of modern turkey</vt:lpstr>
      <vt:lpstr>Turkey in the Cold War</vt:lpstr>
      <vt:lpstr>Chronology</vt:lpstr>
      <vt:lpstr>Chronology</vt:lpstr>
      <vt:lpstr>Turkey’s Entry into the cold war</vt:lpstr>
      <vt:lpstr>Turkey’s Entry into the cold war</vt:lpstr>
      <vt:lpstr>1950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TURKEY AND THE EU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Cevat Akkoyunlu</dc:creator>
  <cp:lastModifiedBy>Ali Cevat Akkoyunlu</cp:lastModifiedBy>
  <cp:revision>125</cp:revision>
  <dcterms:created xsi:type="dcterms:W3CDTF">2018-08-13T20:06:31Z</dcterms:created>
  <dcterms:modified xsi:type="dcterms:W3CDTF">2018-09-23T20:21:19Z</dcterms:modified>
</cp:coreProperties>
</file>