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3" r:id="rId4"/>
    <p:sldId id="269" r:id="rId5"/>
    <p:sldId id="268" r:id="rId6"/>
    <p:sldId id="261" r:id="rId7"/>
    <p:sldId id="262" r:id="rId8"/>
    <p:sldId id="300" r:id="rId9"/>
    <p:sldId id="263" r:id="rId10"/>
    <p:sldId id="260" r:id="rId11"/>
    <p:sldId id="270" r:id="rId12"/>
    <p:sldId id="280" r:id="rId13"/>
    <p:sldId id="264" r:id="rId14"/>
    <p:sldId id="265" r:id="rId15"/>
    <p:sldId id="267" r:id="rId16"/>
    <p:sldId id="281" r:id="rId17"/>
    <p:sldId id="282" r:id="rId18"/>
    <p:sldId id="272" r:id="rId19"/>
    <p:sldId id="266" r:id="rId20"/>
    <p:sldId id="273" r:id="rId21"/>
    <p:sldId id="274" r:id="rId22"/>
    <p:sldId id="275" r:id="rId23"/>
    <p:sldId id="299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7" r:id="rId3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3954-BFD2-49DE-A71F-5E57AAB3B735}" type="datetimeFigureOut">
              <a:rPr lang="pt-BR" smtClean="0"/>
              <a:pPr/>
              <a:t>26/04/2016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FC45-1AD8-435F-8339-87F0AAEC45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3954-BFD2-49DE-A71F-5E57AAB3B735}" type="datetimeFigureOut">
              <a:rPr lang="pt-BR" smtClean="0"/>
              <a:pPr/>
              <a:t>26/04/2016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FC45-1AD8-435F-8339-87F0AAEC45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3954-BFD2-49DE-A71F-5E57AAB3B735}" type="datetimeFigureOut">
              <a:rPr lang="pt-BR" smtClean="0"/>
              <a:pPr/>
              <a:t>26/04/2016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FC45-1AD8-435F-8339-87F0AAEC45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3954-BFD2-49DE-A71F-5E57AAB3B735}" type="datetimeFigureOut">
              <a:rPr lang="pt-BR" smtClean="0"/>
              <a:pPr/>
              <a:t>26/04/2016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FC45-1AD8-435F-8339-87F0AAEC45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3954-BFD2-49DE-A71F-5E57AAB3B735}" type="datetimeFigureOut">
              <a:rPr lang="pt-BR" smtClean="0"/>
              <a:pPr/>
              <a:t>26/04/2016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FC45-1AD8-435F-8339-87F0AAEC45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3954-BFD2-49DE-A71F-5E57AAB3B735}" type="datetimeFigureOut">
              <a:rPr lang="pt-BR" smtClean="0"/>
              <a:pPr/>
              <a:t>26/04/2016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FC45-1AD8-435F-8339-87F0AAEC45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3954-BFD2-49DE-A71F-5E57AAB3B735}" type="datetimeFigureOut">
              <a:rPr lang="pt-BR" smtClean="0"/>
              <a:pPr/>
              <a:t>26/04/2016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FC45-1AD8-435F-8339-87F0AAEC45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3954-BFD2-49DE-A71F-5E57AAB3B735}" type="datetimeFigureOut">
              <a:rPr lang="pt-BR" smtClean="0"/>
              <a:pPr/>
              <a:t>26/04/2016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FC45-1AD8-435F-8339-87F0AAEC45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3954-BFD2-49DE-A71F-5E57AAB3B735}" type="datetimeFigureOut">
              <a:rPr lang="pt-BR" smtClean="0"/>
              <a:pPr/>
              <a:t>26/04/2016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FC45-1AD8-435F-8339-87F0AAEC45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3954-BFD2-49DE-A71F-5E57AAB3B735}" type="datetimeFigureOut">
              <a:rPr lang="pt-BR" smtClean="0"/>
              <a:pPr/>
              <a:t>26/04/2016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FC45-1AD8-435F-8339-87F0AAEC45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3954-BFD2-49DE-A71F-5E57AAB3B735}" type="datetimeFigureOut">
              <a:rPr lang="pt-BR" smtClean="0"/>
              <a:pPr/>
              <a:t>26/04/2016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FC45-1AD8-435F-8339-87F0AAEC45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C3954-BFD2-49DE-A71F-5E57AAB3B735}" type="datetimeFigureOut">
              <a:rPr lang="pt-BR" smtClean="0"/>
              <a:pPr/>
              <a:t>26/04/2016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BFC45-1AD8-435F-8339-87F0AAEC45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2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4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2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7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Conceitos básicos da teoria da informação e as medidas de desigualdade de </a:t>
            </a:r>
            <a:r>
              <a:rPr lang="pt-BR" dirty="0" err="1" smtClean="0"/>
              <a:t>Theil</a:t>
            </a:r>
            <a:r>
              <a:rPr lang="pt-BR" dirty="0" smtClean="0"/>
              <a:t> (1967)</a:t>
            </a:r>
            <a:endParaRPr lang="pt-BR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Cap. 4 – Distribuição de renda – Medidas de desigualdade e Pobreza – Rodolfo Hoffmann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Entropia da distribuição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esperança do conteúdo informativo para uma distribuição H(x) é chamada </a:t>
            </a:r>
            <a:r>
              <a:rPr lang="pt-BR" i="1" dirty="0" smtClean="0"/>
              <a:t>entropia da distribuição.</a:t>
            </a:r>
          </a:p>
          <a:p>
            <a:r>
              <a:rPr lang="pt-BR" i="1" dirty="0" smtClean="0"/>
              <a:t>A entropia da distribuição é máxima (ou seja, há um máximo de incerteza a respeito do que pode ocorrer) quando todos os possíveis eventos são igualmente prováveis.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778098"/>
          </a:xfrm>
        </p:spPr>
        <p:txBody>
          <a:bodyPr>
            <a:noAutofit/>
          </a:bodyPr>
          <a:lstStyle/>
          <a:p>
            <a:r>
              <a:rPr lang="pt-BR" sz="3200" dirty="0" smtClean="0"/>
              <a:t>Informação esperada de uma mensagem incerta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4741987"/>
          </a:xfrm>
        </p:spPr>
        <p:txBody>
          <a:bodyPr>
            <a:normAutofit/>
          </a:bodyPr>
          <a:lstStyle/>
          <a:p>
            <a:r>
              <a:rPr lang="pt-BR" sz="2800" dirty="0" smtClean="0"/>
              <a:t>n possíveis eventos A</a:t>
            </a:r>
            <a:r>
              <a:rPr lang="pt-BR" sz="2800" baseline="-25000" dirty="0" smtClean="0"/>
              <a:t>i</a:t>
            </a:r>
            <a:r>
              <a:rPr lang="pt-BR" sz="2800" dirty="0" smtClean="0"/>
              <a:t> com probabilidades x</a:t>
            </a:r>
            <a:r>
              <a:rPr lang="pt-BR" sz="2800" baseline="-25000" dirty="0" smtClean="0"/>
              <a:t>i</a:t>
            </a:r>
          </a:p>
          <a:p>
            <a:r>
              <a:rPr lang="pt-BR" sz="2800" dirty="0" smtClean="0"/>
              <a:t>consideremos uma mensagem incerta (uma previsão ou mensagem duvidosa) que transforma as probabilidades </a:t>
            </a:r>
            <a:r>
              <a:rPr lang="pt-BR" sz="2800" i="1" dirty="0" smtClean="0"/>
              <a:t>a priori </a:t>
            </a:r>
            <a:r>
              <a:rPr lang="pt-BR" sz="2800" dirty="0" smtClean="0"/>
              <a:t>x</a:t>
            </a:r>
            <a:r>
              <a:rPr lang="pt-BR" sz="2800" baseline="-25000" dirty="0" smtClean="0"/>
              <a:t>i</a:t>
            </a:r>
            <a:r>
              <a:rPr lang="pt-BR" sz="2800" dirty="0" smtClean="0"/>
              <a:t> em probabilidades </a:t>
            </a:r>
            <a:r>
              <a:rPr lang="pt-BR" sz="2800" i="1" dirty="0" smtClean="0"/>
              <a:t>a </a:t>
            </a:r>
            <a:r>
              <a:rPr lang="pt-BR" sz="2800" i="1" dirty="0" err="1" smtClean="0"/>
              <a:t>posteriori</a:t>
            </a:r>
            <a:r>
              <a:rPr lang="pt-BR" sz="2800" i="1" dirty="0" smtClean="0"/>
              <a:t> </a:t>
            </a:r>
            <a:r>
              <a:rPr lang="pt-BR" sz="2800" dirty="0" err="1" smtClean="0"/>
              <a:t>y</a:t>
            </a:r>
            <a:r>
              <a:rPr lang="pt-BR" sz="2800" baseline="-25000" dirty="0" err="1" smtClean="0"/>
              <a:t>i</a:t>
            </a:r>
            <a:r>
              <a:rPr lang="pt-BR" sz="2800" dirty="0" smtClean="0"/>
              <a:t> (</a:t>
            </a:r>
            <a:r>
              <a:rPr lang="pt-BR" sz="2800" dirty="0" err="1" smtClean="0"/>
              <a:t>y</a:t>
            </a:r>
            <a:r>
              <a:rPr lang="pt-BR" sz="2800" baseline="-25000" dirty="0" err="1" smtClean="0"/>
              <a:t>i</a:t>
            </a:r>
            <a:r>
              <a:rPr lang="pt-BR" sz="2800" dirty="0" smtClean="0"/>
              <a:t> é a probabilidade de ocorrência do evento A</a:t>
            </a:r>
            <a:r>
              <a:rPr lang="pt-BR" sz="2800" baseline="-25000" dirty="0" smtClean="0"/>
              <a:t>i</a:t>
            </a:r>
            <a:r>
              <a:rPr lang="pt-BR" sz="2800" dirty="0" smtClean="0"/>
              <a:t> depois de recebida a mensagem).</a:t>
            </a:r>
          </a:p>
          <a:p>
            <a:r>
              <a:rPr lang="pt-BR" sz="2800" dirty="0" smtClean="0"/>
              <a:t>A esperança do conteúdo informativo da mensagem é:</a:t>
            </a:r>
          </a:p>
          <a:p>
            <a:endParaRPr lang="pt-BR" sz="2800" dirty="0"/>
          </a:p>
          <a:p>
            <a:endParaRPr lang="pt-BR" sz="2800" dirty="0" smtClean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2397125" y="5038725"/>
          <a:ext cx="3473450" cy="116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ção" r:id="rId3" imgW="1333440" imgH="444240" progId="Equation.3">
                  <p:embed/>
                </p:oleObj>
              </mc:Choice>
              <mc:Fallback>
                <p:oleObj name="Equação" r:id="rId3" imgW="1333440" imgH="4442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7125" y="5038725"/>
                        <a:ext cx="3473450" cy="1160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Observação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É possível mostrar que: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Note que I(y:x) tende ao infinito quando uma das </a:t>
            </a:r>
            <a:r>
              <a:rPr lang="pt-BR" dirty="0" smtClean="0"/>
              <a:t>probabilidades </a:t>
            </a:r>
            <a:r>
              <a:rPr lang="pt-BR" i="1" dirty="0" smtClean="0"/>
              <a:t>a priori </a:t>
            </a:r>
            <a:r>
              <a:rPr lang="pt-BR" dirty="0" smtClean="0"/>
              <a:t>(</a:t>
            </a:r>
            <a:r>
              <a:rPr lang="pt-BR" i="1" dirty="0" smtClean="0"/>
              <a:t>x</a:t>
            </a:r>
            <a:r>
              <a:rPr lang="pt-BR" i="1" baseline="-25000" dirty="0" smtClean="0"/>
              <a:t>i</a:t>
            </a:r>
            <a:r>
              <a:rPr lang="pt-BR" dirty="0" smtClean="0"/>
              <a:t>) tende a zero e a correspondente probabilidade </a:t>
            </a:r>
            <a:r>
              <a:rPr lang="pt-BR" i="1" dirty="0" smtClean="0"/>
              <a:t>a posteriori </a:t>
            </a:r>
            <a:r>
              <a:rPr lang="pt-BR" dirty="0" smtClean="0"/>
              <a:t>(</a:t>
            </a:r>
            <a:r>
              <a:rPr lang="pt-BR" i="1" dirty="0" err="1" smtClean="0"/>
              <a:t>y</a:t>
            </a:r>
            <a:r>
              <a:rPr lang="pt-BR" i="1" baseline="-25000" dirty="0" err="1" smtClean="0"/>
              <a:t>i</a:t>
            </a:r>
            <a:r>
              <a:rPr lang="pt-BR" dirty="0" smtClean="0"/>
              <a:t>) é positiva.</a:t>
            </a:r>
            <a:endParaRPr lang="pt-BR" dirty="0"/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539552" y="2443163"/>
          <a:ext cx="5534025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8" name="Equação" r:id="rId3" imgW="2260440" imgH="431640" progId="Equation.3">
                  <p:embed/>
                </p:oleObj>
              </mc:Choice>
              <mc:Fallback>
                <p:oleObj name="Equação" r:id="rId3" imgW="226044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443163"/>
                        <a:ext cx="5534025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As medidas de desigualdade de </a:t>
            </a:r>
            <a:r>
              <a:rPr lang="pt-BR" dirty="0" err="1" smtClean="0"/>
              <a:t>Theil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Considere uma população onde todos recebem uma fração </a:t>
            </a:r>
            <a:r>
              <a:rPr lang="pt-BR" dirty="0" err="1" smtClean="0"/>
              <a:t>não-negativa</a:t>
            </a:r>
            <a:r>
              <a:rPr lang="pt-BR" dirty="0" smtClean="0"/>
              <a:t> (</a:t>
            </a:r>
            <a:r>
              <a:rPr lang="pt-BR" dirty="0" err="1" smtClean="0"/>
              <a:t>yi</a:t>
            </a:r>
            <a:r>
              <a:rPr lang="pt-BR" dirty="0" smtClean="0"/>
              <a:t> &gt;=0, com i= 1, 2, ..., n) da renda total.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Os valores de </a:t>
            </a:r>
            <a:r>
              <a:rPr lang="pt-BR" dirty="0" err="1" smtClean="0"/>
              <a:t>y</a:t>
            </a:r>
            <a:r>
              <a:rPr lang="pt-BR" baseline="-25000" dirty="0" err="1" smtClean="0"/>
              <a:t>i</a:t>
            </a:r>
            <a:r>
              <a:rPr lang="pt-BR" dirty="0" smtClean="0"/>
              <a:t> têm as mesmas propriedades que as probabilidades associadas a um universo de eventos.</a:t>
            </a:r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957263" y="3284538"/>
          <a:ext cx="1254125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ção" r:id="rId3" imgW="558558" imgH="431613" progId="Equation.3">
                  <p:embed/>
                </p:oleObj>
              </mc:Choice>
              <mc:Fallback>
                <p:oleObj name="Equação" r:id="rId3" imgW="558558" imgH="431613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263" y="3284538"/>
                        <a:ext cx="1254125" cy="966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Entropia da distribuição de renda</a:t>
            </a:r>
            <a:endParaRPr lang="pt-BR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899592" y="1557338"/>
          <a:ext cx="4589680" cy="1079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Equação" r:id="rId3" imgW="1892300" imgH="444500" progId="Equation.3">
                  <p:embed/>
                </p:oleObj>
              </mc:Choice>
              <mc:Fallback>
                <p:oleObj name="Equação" r:id="rId3" imgW="1892300" imgH="44450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557338"/>
                        <a:ext cx="4589680" cy="10795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971600" y="2636912"/>
          <a:ext cx="2197100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Equação" r:id="rId5" imgW="1129810" imgH="203112" progId="Equation.3">
                  <p:embed/>
                </p:oleObj>
              </mc:Choice>
              <mc:Fallback>
                <p:oleObj name="Equação" r:id="rId5" imgW="1129810" imgH="203112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636912"/>
                        <a:ext cx="2197100" cy="395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395536" y="3441774"/>
            <a:ext cx="835292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2200" dirty="0" smtClean="0"/>
              <a:t> No caso da perfeita igualdade da distribuição de renda, todos recebem a mesma fatia da renda </a:t>
            </a:r>
            <a:r>
              <a:rPr lang="pt-BR" sz="2200" dirty="0" err="1" smtClean="0"/>
              <a:t>y</a:t>
            </a:r>
            <a:r>
              <a:rPr lang="pt-BR" sz="2200" baseline="-25000" dirty="0" err="1" smtClean="0"/>
              <a:t>i</a:t>
            </a:r>
            <a:r>
              <a:rPr lang="pt-BR" sz="2200" dirty="0" smtClean="0"/>
              <a:t> = 1/n </a:t>
            </a:r>
            <a:r>
              <a:rPr lang="pt-BR" sz="2200" dirty="0" smtClean="0">
                <a:sym typeface="Wingdings" pitchFamily="2" charset="2"/>
              </a:rPr>
              <a:t> </a:t>
            </a:r>
            <a:r>
              <a:rPr lang="pt-BR" sz="2200" dirty="0" smtClean="0"/>
              <a:t>a entropia é máxima; </a:t>
            </a:r>
          </a:p>
          <a:p>
            <a:endParaRPr lang="pt-BR" sz="2200" dirty="0" smtClean="0"/>
          </a:p>
          <a:p>
            <a:pPr>
              <a:buFont typeface="Wingdings" pitchFamily="2" charset="2"/>
              <a:buChar char="Ø"/>
            </a:pPr>
            <a:r>
              <a:rPr lang="pt-BR" sz="2200" dirty="0" smtClean="0"/>
              <a:t> No caso da perfeita desigualdade da distribuição de renda, existe uma pessoa que fica com toda a renda, </a:t>
            </a:r>
            <a:r>
              <a:rPr lang="pt-BR" sz="2200" dirty="0" smtClean="0">
                <a:sym typeface="Wingdings" pitchFamily="2" charset="2"/>
              </a:rPr>
              <a:t> </a:t>
            </a:r>
            <a:r>
              <a:rPr lang="pt-BR" sz="2200" dirty="0" err="1" smtClean="0">
                <a:sym typeface="Wingdings" pitchFamily="2" charset="2"/>
              </a:rPr>
              <a:t>y</a:t>
            </a:r>
            <a:r>
              <a:rPr lang="pt-BR" sz="2200" baseline="-25000" dirty="0" err="1" smtClean="0">
                <a:sym typeface="Wingdings" pitchFamily="2" charset="2"/>
              </a:rPr>
              <a:t>i</a:t>
            </a:r>
            <a:r>
              <a:rPr lang="pt-BR" sz="2200" baseline="-25000" dirty="0" smtClean="0">
                <a:sym typeface="Wingdings" pitchFamily="2" charset="2"/>
              </a:rPr>
              <a:t> </a:t>
            </a:r>
            <a:r>
              <a:rPr lang="pt-BR" sz="2200" dirty="0" smtClean="0">
                <a:sym typeface="Wingdings" pitchFamily="2" charset="2"/>
              </a:rPr>
              <a:t>=1 para algum i  </a:t>
            </a:r>
            <a:r>
              <a:rPr lang="pt-BR" sz="2200" dirty="0" smtClean="0"/>
              <a:t>H(y) = 0 </a:t>
            </a:r>
          </a:p>
          <a:p>
            <a:endParaRPr lang="pt-BR" sz="2200" dirty="0"/>
          </a:p>
          <a:p>
            <a:r>
              <a:rPr lang="pt-BR" sz="2200" b="1" dirty="0" smtClean="0"/>
              <a:t>Entropia é uma medida do grau de igualdade da distribuição.</a:t>
            </a:r>
            <a:endParaRPr lang="pt-BR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Entropia da distribuição de renda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Depois de definir a entropia da distribuição, </a:t>
            </a:r>
            <a:r>
              <a:rPr lang="pt-BR" dirty="0" err="1" smtClean="0"/>
              <a:t>Theil</a:t>
            </a:r>
            <a:r>
              <a:rPr lang="pt-BR" dirty="0" smtClean="0"/>
              <a:t> (1967) argumenta que é mais interessante trabalhar com a medida de </a:t>
            </a:r>
            <a:r>
              <a:rPr lang="pt-BR" i="1" dirty="0" smtClean="0"/>
              <a:t>desigualdade</a:t>
            </a:r>
            <a:r>
              <a:rPr lang="pt-BR" dirty="0" smtClean="0"/>
              <a:t> que se obtém fazendo = ‘valor máximo da entropia’ – ‘valor observado da entropia’</a:t>
            </a:r>
          </a:p>
          <a:p>
            <a:r>
              <a:rPr lang="pt-BR" dirty="0" smtClean="0"/>
              <a:t>T = </a:t>
            </a:r>
            <a:r>
              <a:rPr lang="pt-BR" dirty="0" err="1" smtClean="0"/>
              <a:t>log</a:t>
            </a:r>
            <a:r>
              <a:rPr lang="pt-BR" dirty="0" smtClean="0"/>
              <a:t> n – H(y) = </a:t>
            </a:r>
            <a:endParaRPr lang="pt-BR" dirty="0"/>
          </a:p>
        </p:txBody>
      </p:sp>
      <p:graphicFrame>
        <p:nvGraphicFramePr>
          <p:cNvPr id="7190" name="Object 22"/>
          <p:cNvGraphicFramePr>
            <a:graphicFrameLocks noChangeAspect="1"/>
          </p:cNvGraphicFramePr>
          <p:nvPr/>
        </p:nvGraphicFramePr>
        <p:xfrm>
          <a:off x="3707904" y="4407488"/>
          <a:ext cx="1800200" cy="987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6" name="Equação" r:id="rId3" imgW="787320" imgH="431640" progId="Equation.3">
                  <p:embed/>
                </p:oleObj>
              </mc:Choice>
              <mc:Fallback>
                <p:oleObj name="Equação" r:id="rId3" imgW="787320" imgH="43164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4407488"/>
                        <a:ext cx="1800200" cy="9872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1" name="Object 21"/>
          <p:cNvGraphicFramePr>
            <a:graphicFrameLocks noChangeAspect="1"/>
          </p:cNvGraphicFramePr>
          <p:nvPr/>
        </p:nvGraphicFramePr>
        <p:xfrm>
          <a:off x="971600" y="5513288"/>
          <a:ext cx="22606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7" name="Equação" r:id="rId5" imgW="888614" imgH="203112" progId="Equation.3">
                  <p:embed/>
                </p:oleObj>
              </mc:Choice>
              <mc:Fallback>
                <p:oleObj name="Equação" r:id="rId5" imgW="888614" imgH="203112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5513288"/>
                        <a:ext cx="22606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285055" y="405035"/>
          <a:ext cx="8607425" cy="525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1" name="Equação" r:id="rId3" imgW="4241520" imgH="2590560" progId="Equation.3">
                  <p:embed/>
                </p:oleObj>
              </mc:Choice>
              <mc:Fallback>
                <p:oleObj name="Equação" r:id="rId3" imgW="4241520" imgH="259056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055" y="405035"/>
                        <a:ext cx="8607425" cy="5256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Conector de seta reta 7"/>
          <p:cNvCxnSpPr/>
          <p:nvPr/>
        </p:nvCxnSpPr>
        <p:spPr>
          <a:xfrm flipH="1">
            <a:off x="1835696" y="5373216"/>
            <a:ext cx="93610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to 8"/>
          <p:cNvGraphicFramePr>
            <a:graphicFrameLocks noChangeAspect="1"/>
          </p:cNvGraphicFramePr>
          <p:nvPr/>
        </p:nvGraphicFramePr>
        <p:xfrm>
          <a:off x="395536" y="5949280"/>
          <a:ext cx="2549931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2" name="Equação" r:id="rId5" imgW="1091880" imgH="215640" progId="Equation.3">
                  <p:embed/>
                </p:oleObj>
              </mc:Choice>
              <mc:Fallback>
                <p:oleObj name="Equação" r:id="rId5" imgW="109188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5949280"/>
                        <a:ext cx="2549931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250825" y="439911"/>
          <a:ext cx="8572500" cy="421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4" name="Equação" r:id="rId3" imgW="3695400" imgH="1815840" progId="Equation.3">
                  <p:embed/>
                </p:oleObj>
              </mc:Choice>
              <mc:Fallback>
                <p:oleObj name="Equação" r:id="rId3" imgW="3695400" imgH="18158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439911"/>
                        <a:ext cx="8572500" cy="421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9" name="Object 21"/>
          <p:cNvGraphicFramePr>
            <a:graphicFrameLocks noChangeAspect="1"/>
          </p:cNvGraphicFramePr>
          <p:nvPr/>
        </p:nvGraphicFramePr>
        <p:xfrm>
          <a:off x="1041400" y="5295900"/>
          <a:ext cx="22606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5" name="Equação" r:id="rId5" imgW="888614" imgH="203112" progId="Equation.3">
                  <p:embed/>
                </p:oleObj>
              </mc:Choice>
              <mc:Fallback>
                <p:oleObj name="Equação" r:id="rId5" imgW="888614" imgH="203112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400" y="5295900"/>
                        <a:ext cx="22606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3707904" y="4653136"/>
            <a:ext cx="4968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Para uma sociedade perfeitamente igualitária, T=0</a:t>
            </a:r>
          </a:p>
          <a:p>
            <a:r>
              <a:rPr lang="pt-BR" dirty="0" smtClean="0"/>
              <a:t>Y</a:t>
            </a:r>
            <a:r>
              <a:rPr lang="pt-BR" baseline="-25000" dirty="0" smtClean="0"/>
              <a:t>i</a:t>
            </a:r>
            <a:r>
              <a:rPr lang="pt-BR" dirty="0" smtClean="0"/>
              <a:t>=1/n</a:t>
            </a:r>
          </a:p>
          <a:p>
            <a:endParaRPr lang="pt-BR" dirty="0" smtClean="0"/>
          </a:p>
          <a:p>
            <a:r>
              <a:rPr lang="pt-BR" dirty="0" smtClean="0"/>
              <a:t>Para uma sociedade totalmente desigual, T = </a:t>
            </a:r>
            <a:r>
              <a:rPr lang="pt-BR" dirty="0" err="1" smtClean="0"/>
              <a:t>log</a:t>
            </a:r>
            <a:r>
              <a:rPr lang="pt-BR" dirty="0" smtClean="0"/>
              <a:t> n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3635896" y="4437112"/>
            <a:ext cx="5184576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Note que: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 = </a:t>
            </a:r>
            <a:r>
              <a:rPr lang="pt-BR" dirty="0" err="1" smtClean="0"/>
              <a:t>log</a:t>
            </a:r>
            <a:r>
              <a:rPr lang="pt-BR" dirty="0" smtClean="0"/>
              <a:t> n – H(y) = </a:t>
            </a:r>
            <a:endParaRPr lang="pt-BR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3707904" y="1403581"/>
          <a:ext cx="187960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8" name="Equação" r:id="rId3" imgW="774364" imgH="431613" progId="Equation.3">
                  <p:embed/>
                </p:oleObj>
              </mc:Choice>
              <mc:Fallback>
                <p:oleObj name="Equação" r:id="rId3" imgW="774364" imgH="431613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1403581"/>
                        <a:ext cx="1879600" cy="1047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Espaço Reservado para Conteúdo 3"/>
          <p:cNvGraphicFramePr>
            <a:graphicFrameLocks noChangeAspect="1"/>
          </p:cNvGraphicFramePr>
          <p:nvPr/>
        </p:nvGraphicFramePr>
        <p:xfrm>
          <a:off x="755576" y="2636912"/>
          <a:ext cx="2760663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9" name="Equação" r:id="rId5" imgW="990600" imgH="596900" progId="Equation.3">
                  <p:embed/>
                </p:oleObj>
              </mc:Choice>
              <mc:Fallback>
                <p:oleObj name="Equação" r:id="rId5" imgW="990600" imgH="59690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636912"/>
                        <a:ext cx="2760663" cy="166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Elipse 6"/>
          <p:cNvSpPr/>
          <p:nvPr/>
        </p:nvSpPr>
        <p:spPr>
          <a:xfrm>
            <a:off x="2987824" y="3212976"/>
            <a:ext cx="576064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9" name="Conector de seta reta 8"/>
          <p:cNvCxnSpPr/>
          <p:nvPr/>
        </p:nvCxnSpPr>
        <p:spPr>
          <a:xfrm>
            <a:off x="3419872" y="3933056"/>
            <a:ext cx="936104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4355976" y="3501008"/>
            <a:ext cx="2376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Probabilidades a priori== </a:t>
            </a:r>
            <a:r>
              <a:rPr lang="pt-BR" dirty="0" err="1" smtClean="0"/>
              <a:t>fraçao</a:t>
            </a:r>
            <a:r>
              <a:rPr lang="pt-BR" dirty="0" smtClean="0"/>
              <a:t> da população correspondente a cada pessoa</a:t>
            </a:r>
            <a:endParaRPr lang="pt-BR" dirty="0"/>
          </a:p>
        </p:txBody>
      </p:sp>
      <p:sp>
        <p:nvSpPr>
          <p:cNvPr id="11" name="Elipse 10"/>
          <p:cNvSpPr/>
          <p:nvPr/>
        </p:nvSpPr>
        <p:spPr>
          <a:xfrm>
            <a:off x="3059832" y="2708920"/>
            <a:ext cx="36004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3" name="Conector de seta reta 12"/>
          <p:cNvCxnSpPr/>
          <p:nvPr/>
        </p:nvCxnSpPr>
        <p:spPr>
          <a:xfrm flipV="1">
            <a:off x="3419872" y="2636912"/>
            <a:ext cx="309634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6588224" y="2060848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Fração da renda apropriada por cada indivíduo</a:t>
            </a:r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611560" y="5157192"/>
            <a:ext cx="79208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err="1" smtClean="0"/>
              <a:t>Indice</a:t>
            </a:r>
            <a:r>
              <a:rPr lang="pt-BR" sz="2200" dirty="0" smtClean="0"/>
              <a:t> </a:t>
            </a:r>
            <a:r>
              <a:rPr lang="pt-BR" sz="2200" dirty="0" err="1" smtClean="0"/>
              <a:t>T-Theil</a:t>
            </a:r>
            <a:r>
              <a:rPr lang="pt-BR" sz="2200" dirty="0" smtClean="0"/>
              <a:t> </a:t>
            </a:r>
            <a:r>
              <a:rPr lang="pt-BR" sz="2200" dirty="0" smtClean="0">
                <a:sym typeface="Wingdings" pitchFamily="2" charset="2"/>
              </a:rPr>
              <a:t> esperança do valor informativo de uma mensagem incerta que transforma frações da população em frações da renda</a:t>
            </a:r>
          </a:p>
          <a:p>
            <a:r>
              <a:rPr lang="pt-BR" sz="2200" dirty="0" smtClean="0">
                <a:sym typeface="Wingdings" pitchFamily="2" charset="2"/>
              </a:rPr>
              <a:t>Se </a:t>
            </a:r>
            <a:r>
              <a:rPr lang="pt-BR" sz="2200" dirty="0" err="1" smtClean="0">
                <a:sym typeface="Wingdings" pitchFamily="2" charset="2"/>
              </a:rPr>
              <a:t>yi</a:t>
            </a:r>
            <a:r>
              <a:rPr lang="pt-BR" sz="2200" dirty="0" smtClean="0">
                <a:sym typeface="Wingdings" pitchFamily="2" charset="2"/>
              </a:rPr>
              <a:t> = 1/n  T = 0  não há desigualdade</a:t>
            </a:r>
            <a:endParaRPr lang="pt-B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Índice </a:t>
            </a:r>
            <a:r>
              <a:rPr lang="pt-BR" dirty="0" err="1" smtClean="0"/>
              <a:t>L-Theil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8606338"/>
              </p:ext>
            </p:extLst>
          </p:nvPr>
        </p:nvGraphicFramePr>
        <p:xfrm>
          <a:off x="812800" y="1557338"/>
          <a:ext cx="5146675" cy="169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Equação" r:id="rId3" imgW="1854000" imgH="609480" progId="Equation.3">
                  <p:embed/>
                </p:oleObj>
              </mc:Choice>
              <mc:Fallback>
                <p:oleObj name="Equação" r:id="rId3" imgW="1854000" imgH="609480" progId="Equation.3">
                  <p:embed/>
                  <p:pic>
                    <p:nvPicPr>
                      <p:cNvPr id="0" name="Picture 1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1557338"/>
                        <a:ext cx="5146675" cy="169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467544" y="3717032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/>
              <a:t>Í</a:t>
            </a:r>
            <a:r>
              <a:rPr lang="pt-BR" sz="2200" dirty="0" smtClean="0"/>
              <a:t>ndice L-</a:t>
            </a:r>
            <a:r>
              <a:rPr lang="pt-BR" sz="2200" dirty="0" err="1" smtClean="0"/>
              <a:t>Theil</a:t>
            </a:r>
            <a:r>
              <a:rPr lang="pt-BR" sz="2200" dirty="0" smtClean="0"/>
              <a:t> </a:t>
            </a:r>
            <a:r>
              <a:rPr lang="pt-BR" sz="2200" dirty="0" smtClean="0">
                <a:sym typeface="Wingdings" pitchFamily="2" charset="2"/>
              </a:rPr>
              <a:t> esperança do valor informativo de uma mensagem incerta que transforma frações da renda em frações da população</a:t>
            </a:r>
            <a:endParaRPr lang="pt-BR" sz="2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755576" y="4653136"/>
            <a:ext cx="54726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Para uma sociedade perfeitamente igualitária, L=0</a:t>
            </a:r>
          </a:p>
          <a:p>
            <a:r>
              <a:rPr lang="pt-BR" dirty="0" smtClean="0"/>
              <a:t>Y</a:t>
            </a:r>
            <a:r>
              <a:rPr lang="pt-BR" baseline="-25000" dirty="0" smtClean="0"/>
              <a:t>i</a:t>
            </a:r>
            <a:r>
              <a:rPr lang="pt-BR" dirty="0" smtClean="0"/>
              <a:t>=1/n</a:t>
            </a:r>
          </a:p>
          <a:p>
            <a:endParaRPr lang="pt-BR" dirty="0" smtClean="0"/>
          </a:p>
          <a:p>
            <a:r>
              <a:rPr lang="pt-BR" dirty="0" smtClean="0"/>
              <a:t>Por outro lado, se Y</a:t>
            </a:r>
            <a:r>
              <a:rPr lang="pt-BR" baseline="-25000" dirty="0" smtClean="0"/>
              <a:t>i</a:t>
            </a:r>
            <a:r>
              <a:rPr lang="pt-BR" dirty="0" smtClean="0"/>
              <a:t> tende a zero para </a:t>
            </a:r>
            <a:r>
              <a:rPr lang="pt-BR" dirty="0" err="1" smtClean="0"/>
              <a:t>qq</a:t>
            </a:r>
            <a:r>
              <a:rPr lang="pt-BR" dirty="0" smtClean="0"/>
              <a:t> i,  L tende a </a:t>
            </a:r>
            <a:r>
              <a:rPr lang="pt-BR" dirty="0" err="1" smtClean="0">
                <a:sym typeface="Symbol"/>
              </a:rPr>
              <a:t>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683568" y="4581128"/>
            <a:ext cx="5688632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016" y="274638"/>
            <a:ext cx="8892480" cy="77809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Conteúdo informativo de uma mensagem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Seja x a probabilidade de ocorrência do evento A</a:t>
            </a:r>
          </a:p>
          <a:p>
            <a:r>
              <a:rPr lang="pt-BR" dirty="0" smtClean="0"/>
              <a:t>Vamos olhar para a relação entre essa probabilidade e o conteúdo informativo da mensagem “O evento A ocorreu”.</a:t>
            </a:r>
          </a:p>
          <a:p>
            <a:r>
              <a:rPr lang="pt-BR" dirty="0" smtClean="0"/>
              <a:t>Se a probabilidade de ocorrência do evento A fosse x = 1, então, a mensagem acima não traria nenhuma novidade. Ideia: quanto menor for o valor de x, maior será o conteúdo informativo da mensagem “O evento A ocorreu.”</a:t>
            </a:r>
          </a:p>
          <a:p>
            <a:r>
              <a:rPr lang="pt-BR" dirty="0" smtClean="0"/>
              <a:t>Quando x </a:t>
            </a:r>
            <a:r>
              <a:rPr lang="pt-BR" dirty="0" smtClean="0">
                <a:sym typeface="Wingdings" pitchFamily="2" charset="2"/>
              </a:rPr>
              <a:t> 0, o conteúdo informativo  </a:t>
            </a:r>
            <a:r>
              <a:rPr lang="pt-BR" dirty="0" smtClean="0">
                <a:sym typeface="Symbol"/>
              </a:rPr>
              <a:t>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Medidas em função das rendas individuais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27981"/>
            <a:ext cx="8229600" cy="4353347"/>
          </a:xfrm>
        </p:spPr>
        <p:txBody>
          <a:bodyPr/>
          <a:lstStyle/>
          <a:p>
            <a:r>
              <a:rPr lang="pt-BR" dirty="0" smtClean="0"/>
              <a:t>x</a:t>
            </a:r>
            <a:r>
              <a:rPr lang="pt-BR" baseline="-25000" dirty="0" smtClean="0"/>
              <a:t>i</a:t>
            </a:r>
            <a:r>
              <a:rPr lang="pt-BR" dirty="0" smtClean="0"/>
              <a:t> = renda da i-</a:t>
            </a:r>
            <a:r>
              <a:rPr lang="pt-BR" dirty="0" err="1" smtClean="0"/>
              <a:t>ésima</a:t>
            </a:r>
            <a:r>
              <a:rPr lang="pt-BR" dirty="0" smtClean="0"/>
              <a:t> pessoa</a:t>
            </a:r>
          </a:p>
          <a:p>
            <a:r>
              <a:rPr lang="pt-BR" dirty="0" smtClean="0">
                <a:sym typeface="Symbol"/>
              </a:rPr>
              <a:t> = renda média</a:t>
            </a:r>
          </a:p>
          <a:p>
            <a:r>
              <a:rPr lang="pt-BR" dirty="0" err="1" smtClean="0">
                <a:sym typeface="Symbol"/>
              </a:rPr>
              <a:t>y</a:t>
            </a:r>
            <a:r>
              <a:rPr lang="pt-BR" baseline="-25000" dirty="0" err="1" smtClean="0">
                <a:sym typeface="Symbol"/>
              </a:rPr>
              <a:t>i</a:t>
            </a:r>
            <a:r>
              <a:rPr lang="pt-BR" dirty="0" smtClean="0">
                <a:sym typeface="Symbol"/>
              </a:rPr>
              <a:t> = fração da renda assegurada pela i-</a:t>
            </a:r>
            <a:r>
              <a:rPr lang="pt-BR" dirty="0" err="1" smtClean="0">
                <a:sym typeface="Symbol"/>
              </a:rPr>
              <a:t>ésima</a:t>
            </a:r>
            <a:r>
              <a:rPr lang="pt-BR" dirty="0" smtClean="0">
                <a:sym typeface="Symbol"/>
              </a:rPr>
              <a:t> pessoa = </a:t>
            </a:r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729184"/>
              </p:ext>
            </p:extLst>
          </p:nvPr>
        </p:nvGraphicFramePr>
        <p:xfrm>
          <a:off x="755576" y="4138793"/>
          <a:ext cx="1296144" cy="1018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Equação" r:id="rId3" imgW="533160" imgH="419040" progId="Equation.3">
                  <p:embed/>
                </p:oleObj>
              </mc:Choice>
              <mc:Fallback>
                <p:oleObj name="Equação" r:id="rId3" imgW="533160" imgH="4190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4138793"/>
                        <a:ext cx="1296144" cy="10183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50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490066"/>
          </a:xfrm>
        </p:spPr>
        <p:txBody>
          <a:bodyPr>
            <a:normAutofit fontScale="90000"/>
          </a:bodyPr>
          <a:lstStyle/>
          <a:p>
            <a:r>
              <a:rPr lang="pt-BR" sz="3200" dirty="0"/>
              <a:t>Medidas em função das rendas </a:t>
            </a:r>
            <a:r>
              <a:rPr lang="pt-BR" sz="3200" dirty="0" smtClean="0"/>
              <a:t>individuais – T-</a:t>
            </a:r>
            <a:r>
              <a:rPr lang="pt-BR" sz="3200" dirty="0" err="1" smtClean="0"/>
              <a:t>Theil</a:t>
            </a:r>
            <a:endParaRPr lang="pt-BR" sz="3200" dirty="0"/>
          </a:p>
        </p:txBody>
      </p:sp>
      <p:graphicFrame>
        <p:nvGraphicFramePr>
          <p:cNvPr id="4" name="Espaço Reservado para Conteúdo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3305073"/>
              </p:ext>
            </p:extLst>
          </p:nvPr>
        </p:nvGraphicFramePr>
        <p:xfrm>
          <a:off x="275195" y="980728"/>
          <a:ext cx="8689293" cy="5504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Equação" r:id="rId3" imgW="3568680" imgH="2260440" progId="Equation.3">
                  <p:embed/>
                </p:oleObj>
              </mc:Choice>
              <mc:Fallback>
                <p:oleObj name="Equação" r:id="rId3" imgW="3568680" imgH="2260440" progId="Equation.3">
                  <p:embed/>
                  <p:pic>
                    <p:nvPicPr>
                      <p:cNvPr id="0" name="Picture 1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195" y="980728"/>
                        <a:ext cx="8689293" cy="55047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295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634082"/>
          </a:xfrm>
        </p:spPr>
        <p:txBody>
          <a:bodyPr>
            <a:normAutofit/>
          </a:bodyPr>
          <a:lstStyle/>
          <a:p>
            <a:r>
              <a:rPr lang="pt-BR" sz="3200" dirty="0"/>
              <a:t>Medidas em função das rendas individuais – </a:t>
            </a:r>
            <a:r>
              <a:rPr lang="pt-BR" sz="3200" dirty="0" smtClean="0"/>
              <a:t>L-</a:t>
            </a:r>
            <a:r>
              <a:rPr lang="pt-BR" sz="3200" dirty="0" err="1" smtClean="0"/>
              <a:t>Theil</a:t>
            </a:r>
            <a:endParaRPr lang="pt-BR" sz="3200" dirty="0"/>
          </a:p>
        </p:txBody>
      </p:sp>
      <p:graphicFrame>
        <p:nvGraphicFramePr>
          <p:cNvPr id="4" name="Espaço Reservado para Conteúdo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1562719"/>
              </p:ext>
            </p:extLst>
          </p:nvPr>
        </p:nvGraphicFramePr>
        <p:xfrm>
          <a:off x="539552" y="945642"/>
          <a:ext cx="7200800" cy="5773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6" name="Equação" r:id="rId3" imgW="2946240" imgH="2361960" progId="Equation.3">
                  <p:embed/>
                </p:oleObj>
              </mc:Choice>
              <mc:Fallback>
                <p:oleObj name="Equação" r:id="rId3" imgW="2946240" imgH="2361960" progId="Equation.3">
                  <p:embed/>
                  <p:pic>
                    <p:nvPicPr>
                      <p:cNvPr id="0" name="Picture 2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945642"/>
                        <a:ext cx="7200800" cy="57738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tângulo 4"/>
          <p:cNvSpPr/>
          <p:nvPr/>
        </p:nvSpPr>
        <p:spPr>
          <a:xfrm>
            <a:off x="2771800" y="2060848"/>
            <a:ext cx="1800200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de seta reta 6"/>
          <p:cNvCxnSpPr/>
          <p:nvPr/>
        </p:nvCxnSpPr>
        <p:spPr>
          <a:xfrm flipH="1">
            <a:off x="1619672" y="3068960"/>
            <a:ext cx="1440160" cy="2880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7"/>
          <p:cNvSpPr/>
          <p:nvPr/>
        </p:nvSpPr>
        <p:spPr>
          <a:xfrm>
            <a:off x="495254" y="2060848"/>
            <a:ext cx="1944216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de seta reta 9"/>
          <p:cNvCxnSpPr/>
          <p:nvPr/>
        </p:nvCxnSpPr>
        <p:spPr>
          <a:xfrm>
            <a:off x="1835696" y="3068960"/>
            <a:ext cx="720080" cy="2880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3846306"/>
              </p:ext>
            </p:extLst>
          </p:nvPr>
        </p:nvGraphicFramePr>
        <p:xfrm>
          <a:off x="6451600" y="2241550"/>
          <a:ext cx="2122488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7" name="Equação" r:id="rId5" imgW="1143000" imgH="431640" progId="Equation.3">
                  <p:embed/>
                </p:oleObj>
              </mc:Choice>
              <mc:Fallback>
                <p:oleObj name="Equação" r:id="rId5" imgW="1143000" imgH="43164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1600" y="2241550"/>
                        <a:ext cx="2122488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994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Propriedades desejadas para índices de desigualdade de renda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111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t-BR" dirty="0"/>
              <a:t>Medidas de desigualdade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Autofit/>
          </a:bodyPr>
          <a:lstStyle/>
          <a:p>
            <a:r>
              <a:rPr lang="pt-BR" sz="2800" dirty="0" smtClean="0"/>
              <a:t>Existem </a:t>
            </a:r>
            <a:r>
              <a:rPr lang="pt-BR" sz="2800" dirty="0"/>
              <a:t>várias formas de mensurar a desigualdade e </a:t>
            </a:r>
            <a:r>
              <a:rPr lang="pt-BR" sz="2800" dirty="0" smtClean="0"/>
              <a:t>cada </a:t>
            </a:r>
            <a:r>
              <a:rPr lang="pt-BR" sz="2800" dirty="0"/>
              <a:t>uma delas tem uma intuição e uma </a:t>
            </a:r>
            <a:r>
              <a:rPr lang="pt-BR" sz="2800" dirty="0" smtClean="0"/>
              <a:t>abordagem matemática </a:t>
            </a:r>
            <a:r>
              <a:rPr lang="pt-BR" sz="2800" dirty="0"/>
              <a:t>diferente.</a:t>
            </a:r>
          </a:p>
          <a:p>
            <a:r>
              <a:rPr lang="pt-BR" sz="2800" dirty="0" smtClean="0"/>
              <a:t>Algumas </a:t>
            </a:r>
            <a:r>
              <a:rPr lang="pt-BR" sz="2800" dirty="0"/>
              <a:t>medidas, contudo, podem gerar </a:t>
            </a:r>
            <a:r>
              <a:rPr lang="pt-BR" sz="2800" dirty="0" smtClean="0"/>
              <a:t>resultados perversos</a:t>
            </a:r>
            <a:r>
              <a:rPr lang="pt-BR" sz="2800" dirty="0"/>
              <a:t>.</a:t>
            </a:r>
          </a:p>
          <a:p>
            <a:r>
              <a:rPr lang="pt-BR" sz="2800" dirty="0" smtClean="0"/>
              <a:t>Exemplo</a:t>
            </a:r>
            <a:r>
              <a:rPr lang="pt-BR" sz="2800" dirty="0"/>
              <a:t>: variância</a:t>
            </a:r>
          </a:p>
          <a:p>
            <a:r>
              <a:rPr lang="pt-BR" sz="2800" dirty="0" smtClean="0"/>
              <a:t>Uma </a:t>
            </a:r>
            <a:r>
              <a:rPr lang="pt-BR" sz="2800" dirty="0"/>
              <a:t>das formas mais simples de mensurar a desigualdade, </a:t>
            </a:r>
            <a:r>
              <a:rPr lang="pt-BR" sz="2800" dirty="0" smtClean="0"/>
              <a:t>contudo</a:t>
            </a:r>
            <a:r>
              <a:rPr lang="pt-BR" sz="2800" dirty="0"/>
              <a:t>, dependente da escala. </a:t>
            </a:r>
          </a:p>
          <a:p>
            <a:r>
              <a:rPr lang="pt-BR" sz="2800" dirty="0" smtClean="0"/>
              <a:t>Duplicar </a:t>
            </a:r>
            <a:r>
              <a:rPr lang="pt-BR" sz="2800" dirty="0"/>
              <a:t>a renda, multiplica por 4 a estimativa da desigualdade de </a:t>
            </a:r>
            <a:r>
              <a:rPr lang="pt-BR" sz="2800" dirty="0" smtClean="0"/>
              <a:t>renda</a:t>
            </a:r>
            <a:r>
              <a:rPr lang="pt-BR" sz="2800" dirty="0"/>
              <a:t>.</a:t>
            </a:r>
          </a:p>
          <a:p>
            <a:r>
              <a:rPr lang="pt-BR" sz="2800" dirty="0" smtClean="0"/>
              <a:t>Propriedade </a:t>
            </a:r>
            <a:r>
              <a:rPr lang="pt-BR" sz="2800" dirty="0"/>
              <a:t>não desejável.</a:t>
            </a:r>
          </a:p>
        </p:txBody>
      </p:sp>
    </p:spTree>
    <p:extLst>
      <p:ext uri="{BB962C8B-B14F-4D97-AF65-F5344CB8AC3E}">
        <p14:creationId xmlns:p14="http://schemas.microsoft.com/office/powerpoint/2010/main" val="392481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Medidas de desigualdade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pt-BR" dirty="0"/>
              <a:t>As melhores medidas de desigualdade devem seguir um </a:t>
            </a:r>
            <a:r>
              <a:rPr lang="pt-BR" dirty="0" smtClean="0"/>
              <a:t>conjunto </a:t>
            </a:r>
            <a:r>
              <a:rPr lang="pt-BR" dirty="0"/>
              <a:t>de axiomas.</a:t>
            </a:r>
          </a:p>
          <a:p>
            <a:r>
              <a:rPr lang="pt-BR" dirty="0" smtClean="0"/>
              <a:t>Existem </a:t>
            </a:r>
            <a:r>
              <a:rPr lang="pt-BR" dirty="0"/>
              <a:t>5 propriedades </a:t>
            </a:r>
            <a:r>
              <a:rPr lang="pt-BR" dirty="0" smtClean="0"/>
              <a:t>que normalmente são </a:t>
            </a:r>
            <a:r>
              <a:rPr lang="pt-BR" dirty="0"/>
              <a:t>requeridas para gerar boas medidas de desigualdade.</a:t>
            </a:r>
          </a:p>
        </p:txBody>
      </p:sp>
    </p:spTree>
    <p:extLst>
      <p:ext uri="{BB962C8B-B14F-4D97-AF65-F5344CB8AC3E}">
        <p14:creationId xmlns:p14="http://schemas.microsoft.com/office/powerpoint/2010/main" val="138341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1) Simetria (ou Anonimato, </a:t>
            </a:r>
            <a:r>
              <a:rPr lang="pt-BR" dirty="0" err="1" smtClean="0"/>
              <a:t>Anonimidade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pt-BR" dirty="0" smtClean="0"/>
              <a:t>Não diferencia as pessoas por outras características que não a medida de bem estar individual (renda ou consumo).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818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2) Princípio das transferências (</a:t>
            </a:r>
            <a:r>
              <a:rPr lang="pt-BR" dirty="0" err="1" smtClean="0"/>
              <a:t>Pigou</a:t>
            </a:r>
            <a:r>
              <a:rPr lang="pt-BR" dirty="0" smtClean="0"/>
              <a:t>, 1912; Dalton, 1920)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pt-BR" dirty="0" smtClean="0"/>
              <a:t>A desigualdade aumenta (ou pelo menos não cai) em resposta a uma transferência de um mais pobre para um mais rico. </a:t>
            </a:r>
          </a:p>
          <a:p>
            <a:r>
              <a:rPr lang="pt-BR" dirty="0" smtClean="0"/>
              <a:t>Medidas de classe de entropia generalizada, </a:t>
            </a:r>
            <a:r>
              <a:rPr lang="pt-BR" dirty="0" err="1" smtClean="0"/>
              <a:t>atkinson</a:t>
            </a:r>
            <a:r>
              <a:rPr lang="pt-BR" dirty="0" smtClean="0"/>
              <a:t> e </a:t>
            </a:r>
            <a:r>
              <a:rPr lang="pt-BR" dirty="0" err="1" smtClean="0"/>
              <a:t>gini</a:t>
            </a:r>
            <a:r>
              <a:rPr lang="pt-BR" dirty="0" smtClean="0"/>
              <a:t> satisfazem. Não satisfazem: log var e var log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388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3) Independência de escala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Respeita</a:t>
            </a:r>
            <a:r>
              <a:rPr lang="en-US" dirty="0" smtClean="0"/>
              <a:t> a </a:t>
            </a:r>
            <a:r>
              <a:rPr lang="en-US" dirty="0" err="1" smtClean="0"/>
              <a:t>propriedade</a:t>
            </a:r>
            <a:r>
              <a:rPr lang="en-US" dirty="0" smtClean="0"/>
              <a:t> de </a:t>
            </a:r>
            <a:r>
              <a:rPr lang="en-US" dirty="0" err="1" smtClean="0"/>
              <a:t>homogeidade</a:t>
            </a:r>
            <a:r>
              <a:rPr lang="en-US" dirty="0" smtClean="0"/>
              <a:t> de </a:t>
            </a:r>
            <a:r>
              <a:rPr lang="en-US" dirty="0" err="1" smtClean="0"/>
              <a:t>grau</a:t>
            </a:r>
            <a:r>
              <a:rPr lang="en-US" dirty="0" smtClean="0"/>
              <a:t> zero da </a:t>
            </a:r>
            <a:r>
              <a:rPr lang="en-US" dirty="0" err="1" smtClean="0"/>
              <a:t>renda</a:t>
            </a:r>
            <a:r>
              <a:rPr lang="en-US" dirty="0" smtClean="0"/>
              <a:t>: se </a:t>
            </a:r>
            <a:r>
              <a:rPr lang="en-US" dirty="0" err="1" smtClean="0"/>
              <a:t>dobramos</a:t>
            </a:r>
            <a:r>
              <a:rPr lang="en-US" dirty="0" smtClean="0"/>
              <a:t> </a:t>
            </a:r>
            <a:r>
              <a:rPr lang="en-US" dirty="0" err="1" smtClean="0"/>
              <a:t>todas</a:t>
            </a:r>
            <a:r>
              <a:rPr lang="en-US" dirty="0" smtClean="0"/>
              <a:t> as </a:t>
            </a:r>
            <a:r>
              <a:rPr lang="en-US" dirty="0" err="1" smtClean="0"/>
              <a:t>rendas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acontece</a:t>
            </a:r>
            <a:r>
              <a:rPr lang="en-US" dirty="0" smtClean="0"/>
              <a:t> nada com o </a:t>
            </a:r>
            <a:r>
              <a:rPr lang="en-US" dirty="0" err="1" smtClean="0"/>
              <a:t>indicador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Variância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respeita</a:t>
            </a:r>
            <a:r>
              <a:rPr lang="en-US" dirty="0" smtClean="0"/>
              <a:t>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560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/>
              <a:t>4) Independência da Replicação da População (Dalton, 1920)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desigualdade é invariante à replicações da população.</a:t>
            </a:r>
          </a:p>
          <a:p>
            <a:r>
              <a:rPr lang="pt-BR" dirty="0" smtClean="0"/>
              <a:t>Medida de </a:t>
            </a:r>
            <a:r>
              <a:rPr lang="pt-BR" dirty="0" err="1" smtClean="0"/>
              <a:t>Herfindahl</a:t>
            </a:r>
            <a:r>
              <a:rPr lang="pt-BR" dirty="0" smtClean="0"/>
              <a:t> não satisfaz (H cai quando n aumenta)</a:t>
            </a:r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5541189"/>
              </p:ext>
            </p:extLst>
          </p:nvPr>
        </p:nvGraphicFramePr>
        <p:xfrm>
          <a:off x="467544" y="3946674"/>
          <a:ext cx="7526338" cy="250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2" name="Equação" r:id="rId3" imgW="2552400" imgH="850680" progId="Equation.3">
                  <p:embed/>
                </p:oleObj>
              </mc:Choice>
              <mc:Fallback>
                <p:oleObj name="Equação" r:id="rId3" imgW="2552400" imgH="850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3946674"/>
                        <a:ext cx="7526338" cy="2506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103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Conteúdo informativo de uma mensagem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Por definição: h(x) </a:t>
            </a:r>
            <a:r>
              <a:rPr lang="pt-BR" dirty="0" smtClean="0">
                <a:sym typeface="Wingdings" pitchFamily="2" charset="2"/>
              </a:rPr>
              <a:t> conteúdo informativo de uma mensagem é dado por: </a:t>
            </a:r>
          </a:p>
          <a:p>
            <a:endParaRPr lang="pt-BR" dirty="0" smtClean="0">
              <a:sym typeface="Wingdings" pitchFamily="2" charset="2"/>
            </a:endParaRPr>
          </a:p>
          <a:p>
            <a:endParaRPr lang="pt-BR" dirty="0" smtClean="0">
              <a:sym typeface="Wingdings" pitchFamily="2" charset="2"/>
            </a:endParaRPr>
          </a:p>
          <a:p>
            <a:r>
              <a:rPr lang="pt-BR" dirty="0" smtClean="0">
                <a:sym typeface="Wingdings" pitchFamily="2" charset="2"/>
              </a:rPr>
              <a:t>Função </a:t>
            </a:r>
            <a:r>
              <a:rPr lang="pt-BR" dirty="0" err="1" smtClean="0">
                <a:sym typeface="Wingdings" pitchFamily="2" charset="2"/>
              </a:rPr>
              <a:t>log</a:t>
            </a:r>
            <a:r>
              <a:rPr lang="pt-BR" dirty="0" smtClean="0">
                <a:sym typeface="Wingdings" pitchFamily="2" charset="2"/>
              </a:rPr>
              <a:t> foi escolhida devido a propriedade de aditividade no caso de dois eventos independentes h(x</a:t>
            </a:r>
            <a:r>
              <a:rPr lang="pt-BR" baseline="-25000" dirty="0" smtClean="0">
                <a:sym typeface="Wingdings" pitchFamily="2" charset="2"/>
              </a:rPr>
              <a:t>1</a:t>
            </a:r>
            <a:r>
              <a:rPr lang="pt-BR" dirty="0" smtClean="0">
                <a:sym typeface="Wingdings" pitchFamily="2" charset="2"/>
              </a:rPr>
              <a:t>,x</a:t>
            </a:r>
            <a:r>
              <a:rPr lang="pt-BR" baseline="-25000" dirty="0" smtClean="0">
                <a:sym typeface="Wingdings" pitchFamily="2" charset="2"/>
              </a:rPr>
              <a:t>2</a:t>
            </a:r>
            <a:r>
              <a:rPr lang="pt-BR" dirty="0" smtClean="0">
                <a:sym typeface="Wingdings" pitchFamily="2" charset="2"/>
              </a:rPr>
              <a:t>) = h(x</a:t>
            </a:r>
            <a:r>
              <a:rPr lang="pt-BR" baseline="-25000" dirty="0" smtClean="0">
                <a:sym typeface="Wingdings" pitchFamily="2" charset="2"/>
              </a:rPr>
              <a:t>1</a:t>
            </a:r>
            <a:r>
              <a:rPr lang="pt-BR" dirty="0" smtClean="0">
                <a:sym typeface="Wingdings" pitchFamily="2" charset="2"/>
              </a:rPr>
              <a:t>) + h(x</a:t>
            </a:r>
            <a:r>
              <a:rPr lang="pt-BR" baseline="-25000" dirty="0" smtClean="0">
                <a:sym typeface="Wingdings" pitchFamily="2" charset="2"/>
              </a:rPr>
              <a:t>2</a:t>
            </a:r>
            <a:r>
              <a:rPr lang="pt-BR" dirty="0" smtClean="0">
                <a:sym typeface="Wingdings" pitchFamily="2" charset="2"/>
              </a:rPr>
              <a:t>)</a:t>
            </a:r>
            <a:endParaRPr lang="pt-BR" dirty="0"/>
          </a:p>
        </p:txBody>
      </p:sp>
      <p:graphicFrame>
        <p:nvGraphicFramePr>
          <p:cNvPr id="460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1703622"/>
              </p:ext>
            </p:extLst>
          </p:nvPr>
        </p:nvGraphicFramePr>
        <p:xfrm>
          <a:off x="889000" y="2708920"/>
          <a:ext cx="29210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8" name="Equação" r:id="rId3" imgW="1333500" imgH="393700" progId="Equation.3">
                  <p:embed/>
                </p:oleObj>
              </mc:Choice>
              <mc:Fallback>
                <p:oleObj name="Equação" r:id="rId3" imgW="1333500" imgH="3937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0" y="2708920"/>
                        <a:ext cx="29210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/>
        </p:nvGraphicFramePr>
        <p:xfrm>
          <a:off x="971600" y="5517232"/>
          <a:ext cx="5025400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9" name="Equação" r:id="rId5" imgW="2590560" imgH="482400" progId="Equation.3">
                  <p:embed/>
                </p:oleObj>
              </mc:Choice>
              <mc:Fallback>
                <p:oleObj name="Equação" r:id="rId5" imgW="2590560" imgH="482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5517232"/>
                        <a:ext cx="5025400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Conector de seta reta 5"/>
          <p:cNvCxnSpPr/>
          <p:nvPr/>
        </p:nvCxnSpPr>
        <p:spPr>
          <a:xfrm flipH="1">
            <a:off x="1763688" y="5301208"/>
            <a:ext cx="194421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5) </a:t>
            </a:r>
            <a:r>
              <a:rPr lang="pt-BR" dirty="0" err="1" smtClean="0"/>
              <a:t>Decomponibilidade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desigualdade total pode se relacionar de forma consistente com as partes constituintes da distribuição.</a:t>
            </a:r>
          </a:p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exemplo</a:t>
            </a:r>
            <a:r>
              <a:rPr lang="en-US" dirty="0" smtClean="0"/>
              <a:t>, se a </a:t>
            </a:r>
            <a:r>
              <a:rPr lang="en-US" dirty="0" err="1" smtClean="0"/>
              <a:t>desigualdade</a:t>
            </a:r>
            <a:r>
              <a:rPr lang="en-US" dirty="0" smtClean="0"/>
              <a:t> </a:t>
            </a:r>
            <a:r>
              <a:rPr lang="en-US" dirty="0" err="1" smtClean="0"/>
              <a:t>aumenta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sub-</a:t>
            </a:r>
            <a:r>
              <a:rPr lang="en-US" dirty="0" err="1" smtClean="0"/>
              <a:t>grupo</a:t>
            </a:r>
            <a:r>
              <a:rPr lang="en-US" dirty="0" smtClean="0"/>
              <a:t> da </a:t>
            </a:r>
            <a:r>
              <a:rPr lang="en-US" dirty="0" err="1" smtClean="0"/>
              <a:t>população</a:t>
            </a:r>
            <a:r>
              <a:rPr lang="en-US" dirty="0" smtClean="0"/>
              <a:t>, a </a:t>
            </a:r>
            <a:r>
              <a:rPr lang="en-US" dirty="0" err="1" smtClean="0"/>
              <a:t>gente</a:t>
            </a:r>
            <a:r>
              <a:rPr lang="en-US" dirty="0" smtClean="0"/>
              <a:t> </a:t>
            </a:r>
            <a:r>
              <a:rPr lang="en-US" dirty="0" err="1" smtClean="0"/>
              <a:t>espera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a </a:t>
            </a:r>
            <a:r>
              <a:rPr lang="en-US" dirty="0" err="1" smtClean="0"/>
              <a:t>desigualdade</a:t>
            </a:r>
            <a:r>
              <a:rPr lang="en-US" dirty="0" smtClean="0"/>
              <a:t> total </a:t>
            </a:r>
            <a:r>
              <a:rPr lang="en-US" dirty="0" err="1" smtClean="0"/>
              <a:t>também</a:t>
            </a:r>
            <a:r>
              <a:rPr lang="en-US" dirty="0" smtClean="0"/>
              <a:t> </a:t>
            </a:r>
            <a:r>
              <a:rPr lang="en-US" dirty="0" err="1" smtClean="0"/>
              <a:t>cresça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4903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Medidas da classe GE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</a:t>
            </a:r>
            <a:r>
              <a:rPr lang="en-US" dirty="0" err="1" smtClean="0"/>
              <a:t>medidas</a:t>
            </a:r>
            <a:r>
              <a:rPr lang="en-US" dirty="0" smtClean="0"/>
              <a:t> de </a:t>
            </a:r>
            <a:r>
              <a:rPr lang="en-US" dirty="0" err="1" smtClean="0"/>
              <a:t>desigualdade</a:t>
            </a:r>
            <a:r>
              <a:rPr lang="en-US" dirty="0" smtClean="0"/>
              <a:t> I(y)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atendem</a:t>
            </a:r>
            <a:r>
              <a:rPr lang="en-US" dirty="0" smtClean="0"/>
              <a:t> a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esses</a:t>
            </a:r>
            <a:r>
              <a:rPr lang="en-US" dirty="0" smtClean="0"/>
              <a:t> </a:t>
            </a:r>
            <a:r>
              <a:rPr lang="en-US" dirty="0" err="1" smtClean="0"/>
              <a:t>axiomas</a:t>
            </a:r>
            <a:r>
              <a:rPr lang="en-US" dirty="0" smtClean="0"/>
              <a:t> </a:t>
            </a:r>
            <a:r>
              <a:rPr lang="en-US" dirty="0" err="1" smtClean="0"/>
              <a:t>fazem</a:t>
            </a:r>
            <a:r>
              <a:rPr lang="en-US" dirty="0" smtClean="0"/>
              <a:t> parte da </a:t>
            </a:r>
            <a:r>
              <a:rPr lang="en-US" dirty="0" err="1" smtClean="0"/>
              <a:t>classe</a:t>
            </a:r>
            <a:r>
              <a:rPr lang="en-US" dirty="0" smtClean="0"/>
              <a:t> GE (Generalized Entropy) de </a:t>
            </a:r>
            <a:r>
              <a:rPr lang="en-US" dirty="0" err="1" smtClean="0"/>
              <a:t>medidas</a:t>
            </a:r>
            <a:r>
              <a:rPr lang="en-US" dirty="0" smtClean="0"/>
              <a:t> de </a:t>
            </a:r>
            <a:r>
              <a:rPr lang="en-US" dirty="0" err="1" smtClean="0"/>
              <a:t>desigualdade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865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22114"/>
          </a:xfrm>
        </p:spPr>
        <p:txBody>
          <a:bodyPr/>
          <a:lstStyle/>
          <a:p>
            <a:r>
              <a:rPr lang="pt-BR" dirty="0" smtClean="0"/>
              <a:t>Medidas da classe GE 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0877277"/>
              </p:ext>
            </p:extLst>
          </p:nvPr>
        </p:nvGraphicFramePr>
        <p:xfrm>
          <a:off x="1259632" y="1340768"/>
          <a:ext cx="6131024" cy="1665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2" name="Equação" r:id="rId3" imgW="2057400" imgH="558720" progId="Equation.3">
                  <p:embed/>
                </p:oleObj>
              </mc:Choice>
              <mc:Fallback>
                <p:oleObj name="Equação" r:id="rId3" imgW="2057400" imgH="558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9632" y="1340768"/>
                        <a:ext cx="6131024" cy="16652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79512" y="3376151"/>
            <a:ext cx="878497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Symbol"/>
              <a:buChar char="a"/>
            </a:pPr>
            <a:r>
              <a:rPr lang="pt-BR" sz="2600" dirty="0" smtClean="0">
                <a:sym typeface="Symbol"/>
              </a:rPr>
              <a:t>= 0 </a:t>
            </a:r>
            <a:r>
              <a:rPr lang="pt-BR" sz="2600" dirty="0" smtClean="0">
                <a:sym typeface="Wingdings" panose="05000000000000000000" pitchFamily="2" charset="2"/>
              </a:rPr>
              <a:t> </a:t>
            </a:r>
            <a:r>
              <a:rPr lang="pt-BR" sz="2600" dirty="0" err="1" smtClean="0">
                <a:sym typeface="Wingdings" panose="05000000000000000000" pitchFamily="2" charset="2"/>
              </a:rPr>
              <a:t>Theil</a:t>
            </a:r>
            <a:r>
              <a:rPr lang="pt-BR" sz="2600" dirty="0" smtClean="0">
                <a:sym typeface="Wingdings" panose="05000000000000000000" pitchFamily="2" charset="2"/>
              </a:rPr>
              <a:t> L – desvio do log da média (</a:t>
            </a:r>
            <a:r>
              <a:rPr lang="pt-BR" sz="2600" dirty="0" err="1" smtClean="0">
                <a:sym typeface="Wingdings" panose="05000000000000000000" pitchFamily="2" charset="2"/>
              </a:rPr>
              <a:t>Mean</a:t>
            </a:r>
            <a:r>
              <a:rPr lang="pt-BR" sz="2600" dirty="0" smtClean="0">
                <a:sym typeface="Wingdings" panose="05000000000000000000" pitchFamily="2" charset="2"/>
              </a:rPr>
              <a:t> Log </a:t>
            </a:r>
            <a:r>
              <a:rPr lang="pt-BR" sz="2600" dirty="0" err="1" smtClean="0">
                <a:sym typeface="Wingdings" panose="05000000000000000000" pitchFamily="2" charset="2"/>
              </a:rPr>
              <a:t>Deviation</a:t>
            </a:r>
            <a:r>
              <a:rPr lang="pt-BR" sz="2600" dirty="0" smtClean="0">
                <a:sym typeface="Wingdings" panose="05000000000000000000" pitchFamily="2" charset="2"/>
              </a:rPr>
              <a:t>)</a:t>
            </a:r>
          </a:p>
          <a:p>
            <a:pPr marL="285750" indent="-285750">
              <a:buFont typeface="Symbol"/>
              <a:buChar char="a"/>
            </a:pPr>
            <a:endParaRPr lang="pt-BR" sz="2600" dirty="0" smtClean="0">
              <a:sym typeface="Wingdings" panose="05000000000000000000" pitchFamily="2" charset="2"/>
            </a:endParaRPr>
          </a:p>
          <a:p>
            <a:pPr marL="285750" indent="-285750">
              <a:buFont typeface="Symbol"/>
              <a:buChar char="a"/>
            </a:pPr>
            <a:r>
              <a:rPr lang="pt-BR" sz="2600" dirty="0" smtClean="0">
                <a:sym typeface="Wingdings" panose="05000000000000000000" pitchFamily="2" charset="2"/>
              </a:rPr>
              <a:t>= 1</a:t>
            </a:r>
            <a:r>
              <a:rPr lang="pt-BR" sz="2600" dirty="0" smtClean="0">
                <a:sym typeface="Symbol"/>
              </a:rPr>
              <a:t> </a:t>
            </a:r>
            <a:r>
              <a:rPr lang="pt-BR" sz="2600" dirty="0" smtClean="0">
                <a:sym typeface="Wingdings" panose="05000000000000000000" pitchFamily="2" charset="2"/>
              </a:rPr>
              <a:t> </a:t>
            </a:r>
            <a:r>
              <a:rPr lang="pt-BR" sz="2600" dirty="0" err="1" smtClean="0">
                <a:sym typeface="Wingdings" panose="05000000000000000000" pitchFamily="2" charset="2"/>
              </a:rPr>
              <a:t>Theil</a:t>
            </a:r>
            <a:r>
              <a:rPr lang="pt-BR" sz="2600" dirty="0" smtClean="0">
                <a:sym typeface="Wingdings" panose="05000000000000000000" pitchFamily="2" charset="2"/>
              </a:rPr>
              <a:t> T</a:t>
            </a:r>
          </a:p>
          <a:p>
            <a:pPr marL="285750" indent="-285750">
              <a:buFont typeface="Symbol"/>
              <a:buChar char="a"/>
            </a:pPr>
            <a:endParaRPr lang="pt-BR" sz="2600" dirty="0" smtClean="0">
              <a:sym typeface="Wingdings" panose="05000000000000000000" pitchFamily="2" charset="2"/>
            </a:endParaRPr>
          </a:p>
          <a:p>
            <a:pPr marL="285750" indent="-285750">
              <a:buFont typeface="Symbol"/>
              <a:buChar char="a"/>
            </a:pPr>
            <a:r>
              <a:rPr lang="pt-BR" sz="2600" dirty="0" smtClean="0">
                <a:sym typeface="Wingdings" panose="05000000000000000000" pitchFamily="2" charset="2"/>
              </a:rPr>
              <a:t>= 2  a raiz quadrada dele é igual ao coeficiente de variação </a:t>
            </a:r>
          </a:p>
          <a:p>
            <a:r>
              <a:rPr lang="pt-BR" sz="2600" dirty="0" smtClean="0">
                <a:sym typeface="Wingdings" panose="05000000000000000000" pitchFamily="2" charset="2"/>
              </a:rPr>
              <a:t>Coeficiente de variação  </a:t>
            </a:r>
          </a:p>
          <a:p>
            <a:endParaRPr lang="pt-BR" sz="2600" dirty="0">
              <a:sym typeface="Wingdings" panose="05000000000000000000" pitchFamily="2" charset="2"/>
            </a:endParaRPr>
          </a:p>
          <a:p>
            <a:endParaRPr lang="pt-BR" sz="2600" dirty="0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1132708"/>
              </p:ext>
            </p:extLst>
          </p:nvPr>
        </p:nvGraphicFramePr>
        <p:xfrm>
          <a:off x="3851920" y="5301208"/>
          <a:ext cx="1296144" cy="994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3" name="Equação" r:id="rId5" imgW="545760" imgH="419040" progId="Equation.3">
                  <p:embed/>
                </p:oleObj>
              </mc:Choice>
              <mc:Fallback>
                <p:oleObj name="Equação" r:id="rId5" imgW="54576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51920" y="5301208"/>
                        <a:ext cx="1296144" cy="9947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345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Gini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n-US" dirty="0" err="1" smtClean="0"/>
              <a:t>coeficiente</a:t>
            </a:r>
            <a:r>
              <a:rPr lang="en-US" dirty="0" smtClean="0"/>
              <a:t> de Gini </a:t>
            </a:r>
            <a:r>
              <a:rPr lang="en-US" dirty="0" err="1" smtClean="0"/>
              <a:t>satisfaz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axiomas</a:t>
            </a:r>
            <a:r>
              <a:rPr lang="en-US" dirty="0" smtClean="0"/>
              <a:t> de 1 a 4 </a:t>
            </a:r>
            <a:r>
              <a:rPr lang="en-US" dirty="0" err="1" smtClean="0"/>
              <a:t>descritos</a:t>
            </a:r>
            <a:r>
              <a:rPr lang="en-US" dirty="0" smtClean="0"/>
              <a:t> </a:t>
            </a:r>
            <a:r>
              <a:rPr lang="en-US" dirty="0" err="1" smtClean="0"/>
              <a:t>anteriormente</a:t>
            </a:r>
            <a:r>
              <a:rPr lang="en-US" dirty="0" smtClean="0"/>
              <a:t>, mas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satisfaz</a:t>
            </a:r>
            <a:r>
              <a:rPr lang="en-US" dirty="0" smtClean="0"/>
              <a:t> o </a:t>
            </a:r>
            <a:r>
              <a:rPr lang="en-US" dirty="0" err="1" smtClean="0"/>
              <a:t>axioma</a:t>
            </a:r>
            <a:r>
              <a:rPr lang="en-US" dirty="0" smtClean="0"/>
              <a:t> da ‘</a:t>
            </a:r>
            <a:r>
              <a:rPr lang="pt-BR" dirty="0" err="1" smtClean="0">
                <a:solidFill>
                  <a:srgbClr val="000000"/>
                </a:solidFill>
                <a:ea typeface="+mj-ea"/>
                <a:cs typeface="+mj-cs"/>
              </a:rPr>
              <a:t>decomponibilidade</a:t>
            </a:r>
            <a:r>
              <a:rPr lang="pt-BR" dirty="0" smtClean="0">
                <a:solidFill>
                  <a:srgbClr val="000000"/>
                </a:solidFill>
                <a:ea typeface="+mj-ea"/>
                <a:cs typeface="+mj-cs"/>
              </a:rPr>
              <a:t>’ se os </a:t>
            </a:r>
            <a:r>
              <a:rPr lang="pt-BR" dirty="0" err="1" smtClean="0">
                <a:solidFill>
                  <a:srgbClr val="000000"/>
                </a:solidFill>
                <a:ea typeface="+mj-ea"/>
                <a:cs typeface="+mj-cs"/>
              </a:rPr>
              <a:t>sub-vetores</a:t>
            </a:r>
            <a:r>
              <a:rPr lang="pt-BR" dirty="0" smtClean="0">
                <a:solidFill>
                  <a:srgbClr val="000000"/>
                </a:solidFill>
                <a:ea typeface="+mj-ea"/>
                <a:cs typeface="+mj-cs"/>
              </a:rPr>
              <a:t> da renda se cruzam (</a:t>
            </a:r>
            <a:r>
              <a:rPr lang="en-US" dirty="0" smtClean="0"/>
              <a:t>overlap).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151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Conteúdo informativo de uma </a:t>
            </a:r>
            <a:r>
              <a:rPr lang="pt-BR" i="1" dirty="0" smtClean="0"/>
              <a:t>previsão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Suponha que a probabilidade de chuva seja igual a x = 0,2 </a:t>
            </a:r>
            <a:r>
              <a:rPr lang="pt-BR" dirty="0" smtClean="0">
                <a:sym typeface="Wingdings" pitchFamily="2" charset="2"/>
              </a:rPr>
              <a:t> h(x) = </a:t>
            </a:r>
            <a:r>
              <a:rPr lang="pt-BR" dirty="0" err="1" smtClean="0">
                <a:sym typeface="Wingdings" pitchFamily="2" charset="2"/>
              </a:rPr>
              <a:t>ln</a:t>
            </a:r>
            <a:r>
              <a:rPr lang="pt-BR" dirty="0" smtClean="0">
                <a:sym typeface="Wingdings" pitchFamily="2" charset="2"/>
              </a:rPr>
              <a:t>(1/0,2) = 1,61 – valor informativo da informação de que “choveu”</a:t>
            </a:r>
            <a:endParaRPr lang="pt-BR" dirty="0" smtClean="0"/>
          </a:p>
          <a:p>
            <a:r>
              <a:rPr lang="pt-BR" dirty="0" smtClean="0"/>
              <a:t>Vamos supor também que no dia anterior, </a:t>
            </a:r>
            <a:r>
              <a:rPr lang="pt-BR" dirty="0" err="1" smtClean="0"/>
              <a:t>vc</a:t>
            </a:r>
            <a:r>
              <a:rPr lang="pt-BR" dirty="0" smtClean="0"/>
              <a:t> assistiu o noticiário que afirmou que no dia seguinte iria chover. </a:t>
            </a:r>
          </a:p>
          <a:p>
            <a:r>
              <a:rPr lang="pt-BR" dirty="0" smtClean="0"/>
              <a:t>Admita que isso tenha alterado a probabilidade de chuva para y = 0,6 </a:t>
            </a:r>
            <a:r>
              <a:rPr lang="pt-BR" dirty="0" smtClean="0">
                <a:sym typeface="Wingdings" pitchFamily="2" charset="2"/>
              </a:rPr>
              <a:t> h(y) = </a:t>
            </a:r>
            <a:r>
              <a:rPr lang="pt-BR" dirty="0" err="1" smtClean="0">
                <a:sym typeface="Wingdings" pitchFamily="2" charset="2"/>
              </a:rPr>
              <a:t>ln</a:t>
            </a:r>
            <a:r>
              <a:rPr lang="pt-BR" dirty="0" smtClean="0">
                <a:sym typeface="Wingdings" pitchFamily="2" charset="2"/>
              </a:rPr>
              <a:t>(1/0,6) = 0,51 – valor informativo da mensagem </a:t>
            </a:r>
            <a:r>
              <a:rPr lang="pt-BR" dirty="0">
                <a:sym typeface="Wingdings" pitchFamily="2" charset="2"/>
              </a:rPr>
              <a:t>de que “choveu”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O conteúdo informativo da previsão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h(x) – h(y) = </a:t>
            </a:r>
            <a:r>
              <a:rPr lang="pt-BR" dirty="0" err="1" smtClean="0"/>
              <a:t>ln</a:t>
            </a:r>
            <a:r>
              <a:rPr lang="pt-BR" dirty="0" smtClean="0"/>
              <a:t>(1/x) – </a:t>
            </a:r>
            <a:r>
              <a:rPr lang="pt-BR" dirty="0" err="1" smtClean="0"/>
              <a:t>ln</a:t>
            </a:r>
            <a:r>
              <a:rPr lang="pt-BR" dirty="0" smtClean="0"/>
              <a:t>(1/y) = </a:t>
            </a:r>
            <a:r>
              <a:rPr lang="pt-BR" dirty="0" err="1" smtClean="0"/>
              <a:t>ln</a:t>
            </a:r>
            <a:r>
              <a:rPr lang="pt-BR" dirty="0" smtClean="0"/>
              <a:t>(y/x)</a:t>
            </a:r>
          </a:p>
          <a:p>
            <a:r>
              <a:rPr lang="pt-BR" dirty="0" smtClean="0"/>
              <a:t>Ideia = com o conteúdo informativo que recebemos da previsão, ficamos menos ‘surpresos’ com a chuva.</a:t>
            </a:r>
          </a:p>
          <a:p>
            <a:r>
              <a:rPr lang="pt-BR" dirty="0" smtClean="0"/>
              <a:t>Quando uma mensagem está sujeita a erro, como no caso de uma previsão, o conteúdo informativo da previsão:</a:t>
            </a:r>
          </a:p>
          <a:p>
            <a:r>
              <a:rPr lang="pt-BR" dirty="0" smtClean="0"/>
              <a:t>h = </a:t>
            </a:r>
            <a:r>
              <a:rPr lang="pt-BR" dirty="0" err="1" smtClean="0"/>
              <a:t>log</a:t>
            </a:r>
            <a:r>
              <a:rPr lang="pt-BR" dirty="0" smtClean="0"/>
              <a:t>(y/x) </a:t>
            </a:r>
          </a:p>
          <a:p>
            <a:r>
              <a:rPr lang="pt-BR" dirty="0" smtClean="0"/>
              <a:t>x = é a probabilidade </a:t>
            </a:r>
            <a:r>
              <a:rPr lang="pt-BR" i="1" dirty="0" smtClean="0"/>
              <a:t>a</a:t>
            </a:r>
            <a:r>
              <a:rPr lang="pt-BR" dirty="0" smtClean="0"/>
              <a:t> </a:t>
            </a:r>
            <a:r>
              <a:rPr lang="pt-BR" i="1" dirty="0" smtClean="0"/>
              <a:t>priori</a:t>
            </a:r>
            <a:r>
              <a:rPr lang="pt-BR" dirty="0" smtClean="0"/>
              <a:t>, ou seja, antes de receber a mensagem</a:t>
            </a:r>
          </a:p>
          <a:p>
            <a:r>
              <a:rPr lang="pt-BR" dirty="0" smtClean="0"/>
              <a:t>y = é a probabilidade a </a:t>
            </a:r>
            <a:r>
              <a:rPr lang="pt-BR" i="1" dirty="0" smtClean="0"/>
              <a:t>posteriori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Autofit/>
          </a:bodyPr>
          <a:lstStyle/>
          <a:p>
            <a:r>
              <a:rPr lang="pt-BR" sz="3200" dirty="0" smtClean="0"/>
              <a:t>A esperança do conteúdo informativo de uma mensagem e a entropia de uma distribuição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pt-BR" sz="2800" dirty="0" smtClean="0"/>
              <a:t>Considere n possíveis eventos A</a:t>
            </a:r>
            <a:r>
              <a:rPr lang="pt-BR" sz="2800" baseline="-25000" dirty="0" smtClean="0"/>
              <a:t>i</a:t>
            </a:r>
            <a:r>
              <a:rPr lang="pt-BR" sz="2800" dirty="0" smtClean="0"/>
              <a:t> i= 1, ..., n exaustivos e mutuamente exclusivos, aos quais associamos as probabilidades x</a:t>
            </a:r>
            <a:r>
              <a:rPr lang="pt-BR" sz="2800" baseline="-25000" dirty="0" smtClean="0"/>
              <a:t>i</a:t>
            </a:r>
          </a:p>
          <a:p>
            <a:endParaRPr lang="pt-BR" sz="2800" baseline="-25000" dirty="0"/>
          </a:p>
          <a:p>
            <a:endParaRPr lang="pt-BR" sz="2800" baseline="-25000" dirty="0" smtClean="0"/>
          </a:p>
          <a:p>
            <a:endParaRPr lang="pt-BR" sz="2800" baseline="-25000" dirty="0"/>
          </a:p>
          <a:p>
            <a:r>
              <a:rPr lang="pt-BR" sz="2800" dirty="0" smtClean="0"/>
              <a:t>A esperança matemática do conteúdo informativo da mensagem “ocorreu Ai”, isto é, a informação esperada é:</a:t>
            </a:r>
            <a:endParaRPr lang="pt-BR" sz="2800" baseline="-25000" dirty="0" smtClean="0"/>
          </a:p>
          <a:p>
            <a:endParaRPr lang="pt-BR" sz="2800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1043608" y="3140968"/>
          <a:ext cx="1224136" cy="967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ção" r:id="rId3" imgW="545863" imgH="431613" progId="Equation.3">
                  <p:embed/>
                </p:oleObj>
              </mc:Choice>
              <mc:Fallback>
                <p:oleObj name="Equação" r:id="rId3" imgW="545863" imgH="431613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140968"/>
                        <a:ext cx="1224136" cy="9679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/>
        </p:nvGraphicFramePr>
        <p:xfrm>
          <a:off x="899592" y="5589240"/>
          <a:ext cx="6715269" cy="864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ção" r:id="rId5" imgW="3454400" imgH="444500" progId="Equation.3">
                  <p:embed/>
                </p:oleObj>
              </mc:Choice>
              <mc:Fallback>
                <p:oleObj name="Equação" r:id="rId5" imgW="3454400" imgH="44450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5589240"/>
                        <a:ext cx="6715269" cy="8640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Autofit/>
          </a:bodyPr>
          <a:lstStyle/>
          <a:p>
            <a:r>
              <a:rPr lang="pt-BR" sz="3200" dirty="0" smtClean="0"/>
              <a:t>A esperança do conteúdo informativo de uma mensagem e a entropia de uma distribuição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lnSpcReduction="10000"/>
          </a:bodyPr>
          <a:lstStyle/>
          <a:p>
            <a:r>
              <a:rPr lang="pt-BR" sz="2800" dirty="0" smtClean="0"/>
              <a:t>Para x</a:t>
            </a:r>
            <a:r>
              <a:rPr lang="pt-BR" sz="2800" baseline="-25000" dirty="0" smtClean="0"/>
              <a:t>i</a:t>
            </a:r>
            <a:r>
              <a:rPr lang="pt-BR" sz="2800" dirty="0" smtClean="0"/>
              <a:t> = 0 </a:t>
            </a:r>
            <a:r>
              <a:rPr lang="pt-BR" sz="2800" dirty="0" smtClean="0">
                <a:sym typeface="Wingdings" pitchFamily="2" charset="2"/>
              </a:rPr>
              <a:t>                            </a:t>
            </a:r>
          </a:p>
          <a:p>
            <a:r>
              <a:rPr lang="pt-BR" sz="2800" dirty="0" smtClean="0">
                <a:sym typeface="Wingdings" pitchFamily="2" charset="2"/>
              </a:rPr>
              <a:t>Para 0 &lt; x</a:t>
            </a:r>
            <a:r>
              <a:rPr lang="pt-BR" sz="2800" baseline="-25000" dirty="0" smtClean="0">
                <a:sym typeface="Wingdings" pitchFamily="2" charset="2"/>
              </a:rPr>
              <a:t>i</a:t>
            </a:r>
            <a:r>
              <a:rPr lang="pt-BR" sz="2800" dirty="0" smtClean="0">
                <a:sym typeface="Wingdings" pitchFamily="2" charset="2"/>
              </a:rPr>
              <a:t> </a:t>
            </a:r>
            <a:r>
              <a:rPr lang="pt-BR" sz="2800" dirty="0" smtClean="0">
                <a:sym typeface="Symbol"/>
              </a:rPr>
              <a:t> 1, temos 1/x</a:t>
            </a:r>
            <a:r>
              <a:rPr lang="pt-BR" sz="2800" baseline="-25000" dirty="0" smtClean="0">
                <a:sym typeface="Symbol"/>
              </a:rPr>
              <a:t>i</a:t>
            </a:r>
            <a:r>
              <a:rPr lang="pt-BR" sz="2800" dirty="0" smtClean="0">
                <a:sym typeface="Symbol"/>
              </a:rPr>
              <a:t> ≥ 1 e </a:t>
            </a:r>
            <a:r>
              <a:rPr lang="pt-BR" sz="2800" dirty="0" err="1" smtClean="0">
                <a:sym typeface="Symbol"/>
              </a:rPr>
              <a:t>log</a:t>
            </a:r>
            <a:r>
              <a:rPr lang="pt-BR" sz="2800" dirty="0" smtClean="0">
                <a:sym typeface="Symbol"/>
              </a:rPr>
              <a:t>(1/x</a:t>
            </a:r>
            <a:r>
              <a:rPr lang="pt-BR" sz="2800" baseline="-25000" dirty="0" smtClean="0">
                <a:sym typeface="Symbol"/>
              </a:rPr>
              <a:t>i</a:t>
            </a:r>
            <a:r>
              <a:rPr lang="pt-BR" sz="2800" dirty="0" smtClean="0">
                <a:sym typeface="Symbol"/>
              </a:rPr>
              <a:t>) ≥ 0 </a:t>
            </a:r>
          </a:p>
          <a:p>
            <a:endParaRPr lang="pt-BR" sz="2800" dirty="0">
              <a:sym typeface="Symbol"/>
            </a:endParaRPr>
          </a:p>
          <a:p>
            <a:endParaRPr lang="pt-BR" sz="2800" dirty="0" smtClean="0">
              <a:sym typeface="Symbol"/>
            </a:endParaRPr>
          </a:p>
          <a:p>
            <a:r>
              <a:rPr lang="pt-BR" sz="2800" dirty="0" smtClean="0">
                <a:sym typeface="Symbol"/>
              </a:rPr>
              <a:t>Quando H(x) será igual a zero? Quando uma das probabilidades é 1 e as demais 0.</a:t>
            </a:r>
          </a:p>
          <a:p>
            <a:r>
              <a:rPr lang="pt-BR" sz="2800" dirty="0" smtClean="0">
                <a:sym typeface="Symbol"/>
              </a:rPr>
              <a:t>Se resolvermos o </a:t>
            </a:r>
            <a:r>
              <a:rPr lang="pt-BR" sz="2800" dirty="0" err="1" smtClean="0">
                <a:sym typeface="Symbol"/>
              </a:rPr>
              <a:t>lagrangeano</a:t>
            </a:r>
            <a:r>
              <a:rPr lang="pt-BR" sz="2800" dirty="0" smtClean="0">
                <a:sym typeface="Symbol"/>
              </a:rPr>
              <a:t> para equação acima, encontraremos</a:t>
            </a:r>
            <a:r>
              <a:rPr lang="pt-BR" sz="2800" dirty="0">
                <a:sym typeface="Symbol"/>
              </a:rPr>
              <a:t> </a:t>
            </a:r>
            <a:r>
              <a:rPr lang="pt-BR" sz="2800" dirty="0" smtClean="0">
                <a:sym typeface="Symbol"/>
              </a:rPr>
              <a:t>o máximo de H(x) = </a:t>
            </a:r>
            <a:r>
              <a:rPr lang="pt-BR" sz="2800" dirty="0" err="1" smtClean="0">
                <a:sym typeface="Symbol"/>
              </a:rPr>
              <a:t>log</a:t>
            </a:r>
            <a:r>
              <a:rPr lang="pt-BR" sz="2800" dirty="0" smtClean="0">
                <a:sym typeface="Symbol"/>
              </a:rPr>
              <a:t> n</a:t>
            </a:r>
          </a:p>
          <a:p>
            <a:r>
              <a:rPr lang="pt-BR" sz="2800" dirty="0" smtClean="0">
                <a:sym typeface="Symbol"/>
              </a:rPr>
              <a:t>Portanto, </a:t>
            </a:r>
          </a:p>
          <a:p>
            <a:endParaRPr lang="pt-BR" sz="2800" dirty="0" smtClean="0">
              <a:sym typeface="Symbol"/>
            </a:endParaRPr>
          </a:p>
          <a:p>
            <a:endParaRPr lang="pt-BR" sz="2800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0801348"/>
              </p:ext>
            </p:extLst>
          </p:nvPr>
        </p:nvGraphicFramePr>
        <p:xfrm>
          <a:off x="683568" y="2780928"/>
          <a:ext cx="4024313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Equação" r:id="rId3" imgW="2070100" imgH="444500" progId="Equation.3">
                  <p:embed/>
                </p:oleObj>
              </mc:Choice>
              <mc:Fallback>
                <p:oleObj name="Equação" r:id="rId3" imgW="2070100" imgH="444500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780928"/>
                        <a:ext cx="4024313" cy="865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2915816" y="1732930"/>
          <a:ext cx="198437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Equação" r:id="rId5" imgW="736600" imgH="228600" progId="Equation.3">
                  <p:embed/>
                </p:oleObj>
              </mc:Choice>
              <mc:Fallback>
                <p:oleObj name="Equação" r:id="rId5" imgW="736600" imgH="228600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1732930"/>
                        <a:ext cx="1984375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3789335"/>
              </p:ext>
            </p:extLst>
          </p:nvPr>
        </p:nvGraphicFramePr>
        <p:xfrm>
          <a:off x="908224" y="5804173"/>
          <a:ext cx="4887912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Equação" r:id="rId7" imgW="2514600" imgH="444500" progId="Equation.3">
                  <p:embed/>
                </p:oleObj>
              </mc:Choice>
              <mc:Fallback>
                <p:oleObj name="Equação" r:id="rId7" imgW="2514600" imgH="444500" progId="Equation.3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8224" y="5804173"/>
                        <a:ext cx="4887912" cy="865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78098"/>
          </a:xfrm>
        </p:spPr>
        <p:txBody>
          <a:bodyPr/>
          <a:lstStyle/>
          <a:p>
            <a:r>
              <a:rPr lang="pt-BR" dirty="0" err="1" smtClean="0"/>
              <a:t>Lagrangeano</a:t>
            </a:r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68661"/>
              </p:ext>
            </p:extLst>
          </p:nvPr>
        </p:nvGraphicFramePr>
        <p:xfrm>
          <a:off x="467544" y="1124744"/>
          <a:ext cx="8208912" cy="5208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3" name="Equação" r:id="rId3" imgW="3162240" imgH="2006280" progId="Equation.3">
                  <p:embed/>
                </p:oleObj>
              </mc:Choice>
              <mc:Fallback>
                <p:oleObj name="Equação" r:id="rId3" imgW="3162240" imgH="2006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124744"/>
                        <a:ext cx="8208912" cy="52088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562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Autofit/>
          </a:bodyPr>
          <a:lstStyle/>
          <a:p>
            <a:r>
              <a:rPr lang="pt-BR" sz="3200" dirty="0" smtClean="0"/>
              <a:t>A esperança do conteúdo informativo de uma mensagem e a entropia de uma distribuição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pt-BR" sz="2800" dirty="0" smtClean="0">
                <a:sym typeface="Symbol"/>
              </a:rPr>
              <a:t>Perguntas:</a:t>
            </a:r>
          </a:p>
          <a:p>
            <a:endParaRPr lang="pt-BR" sz="2800" dirty="0" smtClean="0">
              <a:sym typeface="Symbol"/>
            </a:endParaRPr>
          </a:p>
          <a:p>
            <a:r>
              <a:rPr lang="pt-BR" sz="2800" dirty="0" smtClean="0">
                <a:sym typeface="Symbol"/>
              </a:rPr>
              <a:t>Quando H(x) será igual a zero?</a:t>
            </a:r>
          </a:p>
          <a:p>
            <a:r>
              <a:rPr lang="pt-BR" sz="2800" dirty="0" smtClean="0">
                <a:sym typeface="Symbol"/>
              </a:rPr>
              <a:t>Quando H(x) será igual ao máximo?</a:t>
            </a:r>
          </a:p>
          <a:p>
            <a:endParaRPr lang="pt-BR" sz="2800" dirty="0">
              <a:sym typeface="Symbol"/>
            </a:endParaRPr>
          </a:p>
          <a:p>
            <a:r>
              <a:rPr lang="pt-BR" sz="2800" dirty="0" smtClean="0">
                <a:sym typeface="Symbol"/>
              </a:rPr>
              <a:t>0&lt;= H(x) &lt;= log n</a:t>
            </a:r>
          </a:p>
          <a:p>
            <a:endParaRPr lang="pt-BR" sz="2800" dirty="0" smtClean="0">
              <a:sym typeface="Symbol"/>
            </a:endParaRPr>
          </a:p>
          <a:p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1044</TotalTime>
  <Words>1413</Words>
  <Application>Microsoft Office PowerPoint</Application>
  <PresentationFormat>Apresentação na tela (4:3)</PresentationFormat>
  <Paragraphs>131</Paragraphs>
  <Slides>33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5" baseType="lpstr">
      <vt:lpstr>Tema do Office</vt:lpstr>
      <vt:lpstr>Equação</vt:lpstr>
      <vt:lpstr>Conceitos básicos da teoria da informação e as medidas de desigualdade de Theil (1967)</vt:lpstr>
      <vt:lpstr>Conteúdo informativo de uma mensagem</vt:lpstr>
      <vt:lpstr>Conteúdo informativo de uma mensagem</vt:lpstr>
      <vt:lpstr>Conteúdo informativo de uma previsão</vt:lpstr>
      <vt:lpstr>O conteúdo informativo da previsão</vt:lpstr>
      <vt:lpstr>A esperança do conteúdo informativo de uma mensagem e a entropia de uma distribuição</vt:lpstr>
      <vt:lpstr>A esperança do conteúdo informativo de uma mensagem e a entropia de uma distribuição</vt:lpstr>
      <vt:lpstr>Lagrangeano</vt:lpstr>
      <vt:lpstr>A esperança do conteúdo informativo de uma mensagem e a entropia de uma distribuição</vt:lpstr>
      <vt:lpstr>Entropia da distribuição</vt:lpstr>
      <vt:lpstr>Informação esperada de uma mensagem incerta</vt:lpstr>
      <vt:lpstr>Observação</vt:lpstr>
      <vt:lpstr>As medidas de desigualdade de Theil</vt:lpstr>
      <vt:lpstr>Entropia da distribuição de renda</vt:lpstr>
      <vt:lpstr>Entropia da distribuição de renda</vt:lpstr>
      <vt:lpstr>Apresentação do PowerPoint</vt:lpstr>
      <vt:lpstr>Apresentação do PowerPoint</vt:lpstr>
      <vt:lpstr>Note que:</vt:lpstr>
      <vt:lpstr>Índice L-Theil</vt:lpstr>
      <vt:lpstr>Medidas em função das rendas individuais</vt:lpstr>
      <vt:lpstr>Medidas em função das rendas individuais – T-Theil</vt:lpstr>
      <vt:lpstr>Medidas em função das rendas individuais – L-Theil</vt:lpstr>
      <vt:lpstr>Propriedades desejadas para índices de desigualdade de renda</vt:lpstr>
      <vt:lpstr>Medidas de desigualdade</vt:lpstr>
      <vt:lpstr>Medidas de desigualdade</vt:lpstr>
      <vt:lpstr>1) Simetria (ou Anonimato, Anonimidade)</vt:lpstr>
      <vt:lpstr>2) Princípio das transferências (Pigou, 1912; Dalton, 1920)</vt:lpstr>
      <vt:lpstr>3) Independência de escala</vt:lpstr>
      <vt:lpstr>4) Independência da Replicação da População (Dalton, 1920)</vt:lpstr>
      <vt:lpstr>5) Decomponibilidade</vt:lpstr>
      <vt:lpstr>Medidas da classe GE </vt:lpstr>
      <vt:lpstr>Medidas da classe GE </vt:lpstr>
      <vt:lpstr>Gini</vt:lpstr>
    </vt:vector>
  </TitlesOfParts>
  <Company>FEARP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Conceitos básicos da teoria da informação e as medidas de desigualdade de Theil</dc:title>
  <dc:creator>elaine</dc:creator>
  <cp:lastModifiedBy>User</cp:lastModifiedBy>
  <cp:revision>68</cp:revision>
  <dcterms:created xsi:type="dcterms:W3CDTF">2013-05-17T19:57:15Z</dcterms:created>
  <dcterms:modified xsi:type="dcterms:W3CDTF">2016-04-26T16:31:23Z</dcterms:modified>
</cp:coreProperties>
</file>