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4" r:id="rId32"/>
    <p:sldId id="285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A0B3A-9702-4A1F-B52C-09BF8EADC9CE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9191A-6FB9-4636-AEFA-CC0365FAB6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2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191A-6FB9-4636-AEFA-CC0365FAB63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27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5328-466C-4508-8432-9674CB085B73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6E49-E151-4AC5-8215-3B6B6B598C25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5328-466C-4508-8432-9674CB085B73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6E49-E151-4AC5-8215-3B6B6B598C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5328-466C-4508-8432-9674CB085B73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6E49-E151-4AC5-8215-3B6B6B598C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5328-466C-4508-8432-9674CB085B73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6E49-E151-4AC5-8215-3B6B6B598C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5328-466C-4508-8432-9674CB085B73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6E49-E151-4AC5-8215-3B6B6B598C25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5328-466C-4508-8432-9674CB085B73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6E49-E151-4AC5-8215-3B6B6B598C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5328-466C-4508-8432-9674CB085B73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6E49-E151-4AC5-8215-3B6B6B598C2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5328-466C-4508-8432-9674CB085B73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6E49-E151-4AC5-8215-3B6B6B598C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5328-466C-4508-8432-9674CB085B73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6E49-E151-4AC5-8215-3B6B6B598C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5328-466C-4508-8432-9674CB085B73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6E49-E151-4AC5-8215-3B6B6B598C2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5328-466C-4508-8432-9674CB085B73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6E49-E151-4AC5-8215-3B6B6B598C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6F5328-466C-4508-8432-9674CB085B73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3216E49-E151-4AC5-8215-3B6B6B598C2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7700" y="764704"/>
            <a:ext cx="7848600" cy="847105"/>
          </a:xfrm>
        </p:spPr>
        <p:txBody>
          <a:bodyPr/>
          <a:lstStyle/>
          <a:p>
            <a:pPr algn="ctr"/>
            <a:r>
              <a:rPr lang="pt-BR" sz="4000" dirty="0" err="1" smtClean="0"/>
              <a:t>gazzi</a:t>
            </a:r>
            <a:r>
              <a:rPr lang="pt-BR" sz="4000" dirty="0" smtClean="0"/>
              <a:t> de </a:t>
            </a:r>
            <a:r>
              <a:rPr lang="pt-BR" sz="4000" dirty="0" err="1" smtClean="0"/>
              <a:t>sá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4221088"/>
            <a:ext cx="7918648" cy="2300064"/>
          </a:xfrm>
        </p:spPr>
        <p:txBody>
          <a:bodyPr>
            <a:normAutofit fontScale="92500" lnSpcReduction="20000"/>
          </a:bodyPr>
          <a:lstStyle/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r>
              <a:rPr lang="pt-BR" b="1" dirty="0" smtClean="0"/>
              <a:t>			</a:t>
            </a:r>
            <a:r>
              <a:rPr lang="pt-BR" sz="3800" b="1" dirty="0" smtClean="0"/>
              <a:t>(1901-1981)</a:t>
            </a:r>
          </a:p>
          <a:p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17" y="2060848"/>
            <a:ext cx="30765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3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8544"/>
            <a:ext cx="8229600" cy="4876800"/>
          </a:xfrm>
        </p:spPr>
        <p:txBody>
          <a:bodyPr/>
          <a:lstStyle/>
          <a:p>
            <a:r>
              <a:rPr lang="pt-BR" dirty="0"/>
              <a:t>Necessidade de resolução do 7º e do 2º graus sobre a tônica</a:t>
            </a:r>
            <a:r>
              <a:rPr lang="pt-BR" dirty="0" smtClean="0"/>
              <a:t>. Exemplo: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a) 1  </a:t>
            </a:r>
            <a:r>
              <a:rPr lang="pt-BR" dirty="0"/>
              <a:t>2 ? (pergunta) 				2  1 (resposta)</a:t>
            </a:r>
          </a:p>
          <a:p>
            <a:pPr marL="0" indent="0">
              <a:buNone/>
            </a:pPr>
            <a:r>
              <a:rPr lang="pt-BR" dirty="0" smtClean="0"/>
              <a:t>b) 8  </a:t>
            </a:r>
            <a:r>
              <a:rPr lang="pt-BR" dirty="0"/>
              <a:t>7 ? (pergunta)				7  8 (resposta)</a:t>
            </a:r>
          </a:p>
          <a:p>
            <a:endParaRPr lang="pt-BR" dirty="0" smtClean="0"/>
          </a:p>
          <a:p>
            <a:r>
              <a:rPr lang="pt-BR" dirty="0" smtClean="0"/>
              <a:t>A prática do som é realizada baseada nos exercícios de atração e resolução (tônica, supertônica e sensível) em pergunta ou resposta. Exemplo: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5309195"/>
            <a:ext cx="65055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4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Combinações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0" lvl="3" indent="0">
              <a:buNone/>
            </a:pPr>
            <a:r>
              <a:rPr lang="pt-BR" sz="2400" dirty="0" smtClean="0"/>
              <a:t>		a)	       b)               c)		</a:t>
            </a:r>
            <a:endParaRPr lang="pt-BR" sz="2400" dirty="0"/>
          </a:p>
          <a:p>
            <a:pPr marL="822960" lvl="3" indent="0">
              <a:buNone/>
            </a:pPr>
            <a:endParaRPr lang="pt-BR" sz="2400" dirty="0" smtClean="0"/>
          </a:p>
          <a:p>
            <a:pPr marL="822960" lvl="3" indent="0">
              <a:buNone/>
            </a:pPr>
            <a:endParaRPr lang="pt-BR" sz="2400" dirty="0"/>
          </a:p>
          <a:p>
            <a:pPr marL="822960" lvl="3" indent="0">
              <a:buNone/>
            </a:pPr>
            <a:endParaRPr lang="pt-BR" sz="2400" dirty="0" smtClean="0"/>
          </a:p>
          <a:p>
            <a:pPr marL="822960" lvl="3" indent="0">
              <a:buNone/>
            </a:pPr>
            <a:endParaRPr lang="pt-BR" sz="2400" dirty="0"/>
          </a:p>
          <a:p>
            <a:pPr marL="822960" lvl="3" indent="0">
              <a:buNone/>
            </a:pPr>
            <a:endParaRPr lang="pt-BR" sz="2400" dirty="0" smtClean="0"/>
          </a:p>
          <a:p>
            <a:pPr marL="822960" lvl="3" indent="0">
              <a:buNone/>
            </a:pPr>
            <a:r>
              <a:rPr lang="pt-BR" sz="2400" dirty="0" smtClean="0"/>
              <a:t>        d)</a:t>
            </a:r>
            <a:endParaRPr lang="pt-BR" sz="2400" dirty="0"/>
          </a:p>
          <a:p>
            <a:pPr marL="822960" lvl="3" indent="0">
              <a:buNone/>
            </a:pP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2060848"/>
            <a:ext cx="45624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18" y="4687019"/>
            <a:ext cx="58102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1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876800"/>
          </a:xfrm>
        </p:spPr>
        <p:txBody>
          <a:bodyPr/>
          <a:lstStyle/>
          <a:p>
            <a:r>
              <a:rPr lang="pt-BR" dirty="0" smtClean="0"/>
              <a:t>Quando um ritmo vem entre parênteses, significa pausa ou silêncio daquele respectivo valor. O dobro é representado por L no gesto pendular, e L. no circular.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Ex.:</a:t>
            </a:r>
          </a:p>
          <a:p>
            <a:r>
              <a:rPr lang="pt-BR" dirty="0" smtClean="0"/>
              <a:t>a)			b) 			c)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0" y="2204864"/>
            <a:ext cx="1943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73" y="2348880"/>
            <a:ext cx="1895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9806"/>
            <a:ext cx="1333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97152"/>
            <a:ext cx="1533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82" y="4828381"/>
            <a:ext cx="2228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Possibilidades no </a:t>
            </a:r>
            <a:r>
              <a:rPr lang="pt-BR" dirty="0" err="1" smtClean="0"/>
              <a:t>Unigrama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1737360" lvl="8" indent="0" algn="ctr">
              <a:buNone/>
            </a:pPr>
            <a:r>
              <a:rPr lang="pt-BR" sz="2800" dirty="0" smtClean="0"/>
              <a:t>                                                                                  Criar!</a:t>
            </a:r>
            <a:endParaRPr lang="pt-B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20288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92821"/>
            <a:ext cx="1828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06" y="1700808"/>
            <a:ext cx="2076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41" y="3184773"/>
            <a:ext cx="15906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22" y="4653136"/>
            <a:ext cx="2266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5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2216"/>
            <a:ext cx="8229600" cy="99060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Ênfase à percepção </a:t>
            </a:r>
            <a:r>
              <a:rPr lang="pt-BR" dirty="0" smtClean="0"/>
              <a:t>da </a:t>
            </a:r>
            <a:r>
              <a:rPr lang="pt-BR" dirty="0"/>
              <a:t>sensação de pergunta e resposta, subdividindo-se esta em suspensiva e conclusiva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A formação de compassos através da observação e repetição periódica dos acentos. Ex.: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   Binário                                           Quaternário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69457"/>
            <a:ext cx="21336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05" y="4183732"/>
            <a:ext cx="2009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6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760640"/>
          </a:xfrm>
        </p:spPr>
        <p:txBody>
          <a:bodyPr/>
          <a:lstStyle/>
          <a:p>
            <a:r>
              <a:rPr lang="pt-BR" dirty="0"/>
              <a:t>Noções de ascendentes e descendentes com denominação de segunda maior ou menor. Antes já vivenciadas, mas sem a devida </a:t>
            </a:r>
            <a:r>
              <a:rPr lang="pt-BR" dirty="0" smtClean="0"/>
              <a:t>nomenclatura:</a:t>
            </a:r>
          </a:p>
          <a:p>
            <a:endParaRPr lang="pt-BR" dirty="0"/>
          </a:p>
          <a:p>
            <a:r>
              <a:rPr lang="pt-BR" u="sng" dirty="0" smtClean="0"/>
              <a:t>7</a:t>
            </a:r>
            <a:r>
              <a:rPr lang="pt-BR" dirty="0" smtClean="0"/>
              <a:t> 1 = 2ª m ascendente		1  2 = 2ª M ascendente</a:t>
            </a:r>
          </a:p>
          <a:p>
            <a:endParaRPr lang="pt-BR" dirty="0"/>
          </a:p>
          <a:p>
            <a:r>
              <a:rPr lang="pt-BR" dirty="0" smtClean="0"/>
              <a:t>1 </a:t>
            </a:r>
            <a:r>
              <a:rPr lang="pt-BR" u="sng" dirty="0" smtClean="0"/>
              <a:t>7</a:t>
            </a:r>
            <a:r>
              <a:rPr lang="pt-BR" dirty="0" smtClean="0"/>
              <a:t> = 2ª m descendente		2  1 = 2ª M descendente</a:t>
            </a:r>
          </a:p>
          <a:p>
            <a:endParaRPr lang="pt-BR" dirty="0" smtClean="0"/>
          </a:p>
          <a:p>
            <a:r>
              <a:rPr lang="pt-BR" u="sng" dirty="0" smtClean="0"/>
              <a:t>7</a:t>
            </a:r>
            <a:r>
              <a:rPr lang="pt-BR" dirty="0" smtClean="0"/>
              <a:t> 2 2 </a:t>
            </a:r>
            <a:r>
              <a:rPr lang="pt-BR" u="sng" dirty="0" smtClean="0"/>
              <a:t>7</a:t>
            </a:r>
            <a:r>
              <a:rPr lang="pt-BR" dirty="0" smtClean="0"/>
              <a:t>  - grau disjunto ascendente e descendente </a:t>
            </a:r>
          </a:p>
          <a:p>
            <a:endParaRPr lang="pt-BR" u="sng" dirty="0"/>
          </a:p>
          <a:p>
            <a:r>
              <a:rPr lang="pt-BR" dirty="0" smtClean="0"/>
              <a:t>Elementos trabalhados: fraseologia, estruturação rítmica e melódica, inciso, </a:t>
            </a:r>
            <a:r>
              <a:rPr lang="pt-BR" dirty="0" err="1" smtClean="0"/>
              <a:t>semi-frase</a:t>
            </a:r>
            <a:r>
              <a:rPr lang="pt-BR" dirty="0" smtClean="0"/>
              <a:t>, frase e período.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81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876800"/>
          </a:xfrm>
        </p:spPr>
        <p:txBody>
          <a:bodyPr/>
          <a:lstStyle/>
          <a:p>
            <a:r>
              <a:rPr lang="pt-BR" dirty="0" smtClean="0"/>
              <a:t>Ex.: </a:t>
            </a:r>
          </a:p>
          <a:p>
            <a:r>
              <a:rPr lang="pt-BR" dirty="0" smtClean="0"/>
              <a:t>a)</a:t>
            </a:r>
          </a:p>
          <a:p>
            <a:endParaRPr lang="pt-BR" u="sng" dirty="0"/>
          </a:p>
          <a:p>
            <a:endParaRPr lang="pt-BR" u="sng" dirty="0" smtClean="0"/>
          </a:p>
          <a:p>
            <a:r>
              <a:rPr lang="pt-BR" dirty="0" smtClean="0"/>
              <a:t>b) Completar as seguintes propostas:</a:t>
            </a:r>
          </a:p>
          <a:p>
            <a:endParaRPr lang="pt-BR" dirty="0"/>
          </a:p>
          <a:p>
            <a:r>
              <a:rPr lang="pt-BR" dirty="0" smtClean="0"/>
              <a:t>Suspensivas: 2 </a:t>
            </a:r>
            <a:r>
              <a:rPr lang="pt-BR" u="sng" dirty="0" smtClean="0"/>
              <a:t>7</a:t>
            </a:r>
            <a:r>
              <a:rPr lang="pt-BR" dirty="0" smtClean="0"/>
              <a:t>....................................</a:t>
            </a:r>
          </a:p>
          <a:p>
            <a:endParaRPr lang="pt-BR" dirty="0"/>
          </a:p>
          <a:p>
            <a:r>
              <a:rPr lang="pt-BR" dirty="0" smtClean="0"/>
              <a:t>Conclusivas: 1 2 ....................................</a:t>
            </a:r>
          </a:p>
          <a:p>
            <a:endParaRPr lang="pt-BR" u="sng" dirty="0"/>
          </a:p>
          <a:p>
            <a:endParaRPr lang="pt-BR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13123"/>
            <a:ext cx="6624736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há, nesse enfoque de se  cantar por grau, rejeição quanto à utilização do nome da nota; apenas se opta pelo primeiro por ser mais simples.</a:t>
            </a:r>
          </a:p>
          <a:p>
            <a:endParaRPr lang="pt-BR" dirty="0"/>
          </a:p>
          <a:p>
            <a:r>
              <a:rPr lang="pt-BR" dirty="0" smtClean="0"/>
              <a:t>O trabalho, no âmbito da tonalidade, fica reduzido apenas a duas séries, uma para o modo Maior e outra para o menor, já que a função dos graus é sempre a mesma.</a:t>
            </a:r>
          </a:p>
          <a:p>
            <a:endParaRPr lang="pt-BR" dirty="0"/>
          </a:p>
          <a:p>
            <a:r>
              <a:rPr lang="pt-BR" dirty="0" smtClean="0"/>
              <a:t>Ex.: Cantar 1 2 2 </a:t>
            </a:r>
            <a:r>
              <a:rPr lang="pt-BR" u="sng" dirty="0" smtClean="0"/>
              <a:t>7</a:t>
            </a:r>
            <a:r>
              <a:rPr lang="pt-BR" dirty="0" smtClean="0"/>
              <a:t> </a:t>
            </a:r>
            <a:r>
              <a:rPr lang="pt-BR" u="sng" dirty="0" smtClean="0"/>
              <a:t>7</a:t>
            </a:r>
            <a:r>
              <a:rPr lang="pt-BR" dirty="0" smtClean="0"/>
              <a:t> 2 </a:t>
            </a:r>
            <a:r>
              <a:rPr lang="pt-BR" u="sng" dirty="0" smtClean="0"/>
              <a:t>7</a:t>
            </a:r>
            <a:r>
              <a:rPr lang="pt-BR" dirty="0" smtClean="0"/>
              <a:t> 1 em diversas tonalidades.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6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47248" cy="990600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Utilização dos graus </a:t>
            </a:r>
            <a:r>
              <a:rPr lang="pt-BR" sz="3200" u="sng" dirty="0" smtClean="0"/>
              <a:t>7</a:t>
            </a:r>
            <a:r>
              <a:rPr lang="pt-BR" sz="3200" dirty="0" smtClean="0"/>
              <a:t>, 1 e 2 como nota real ou como notas melódicas</a:t>
            </a:r>
            <a:endParaRPr lang="pt-BR" sz="3200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a) Bordadura (nota real: 1) </a:t>
            </a:r>
          </a:p>
          <a:p>
            <a:pPr marL="0" indent="0">
              <a:buNone/>
            </a:pPr>
            <a:r>
              <a:rPr lang="pt-BR" dirty="0" smtClean="0"/>
              <a:t>      Bordadura superior </a:t>
            </a:r>
            <a:r>
              <a:rPr lang="pt-BR" dirty="0"/>
              <a:t>1  2  </a:t>
            </a:r>
            <a:r>
              <a:rPr lang="pt-BR" dirty="0" smtClean="0"/>
              <a:t>1       Bordadura inferior 2 1 2</a:t>
            </a:r>
            <a:endParaRPr lang="pt-BR" dirty="0"/>
          </a:p>
          <a:p>
            <a:endParaRPr lang="pt-BR" dirty="0"/>
          </a:p>
          <a:p>
            <a:r>
              <a:rPr lang="pt-BR" dirty="0" smtClean="0"/>
              <a:t>b) Apojatura (nota real: 1)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Apojatura superior 2 1               Apojatura inferior </a:t>
            </a:r>
            <a:r>
              <a:rPr lang="pt-BR" u="sng" dirty="0" smtClean="0"/>
              <a:t>7</a:t>
            </a:r>
            <a:r>
              <a:rPr lang="pt-BR" dirty="0" smtClean="0"/>
              <a:t> 1</a:t>
            </a:r>
          </a:p>
          <a:p>
            <a:endParaRPr lang="pt-BR" dirty="0"/>
          </a:p>
          <a:p>
            <a:r>
              <a:rPr lang="pt-BR" dirty="0" smtClean="0"/>
              <a:t>c) Nota de passagem (notas reais: 2 7)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Passagem ascendente 2 1 </a:t>
            </a:r>
            <a:r>
              <a:rPr lang="pt-BR" u="sng" dirty="0" smtClean="0"/>
              <a:t>7</a:t>
            </a:r>
          </a:p>
          <a:p>
            <a:endParaRPr lang="pt-BR" dirty="0" smtClean="0"/>
          </a:p>
          <a:p>
            <a:r>
              <a:rPr lang="pt-BR" dirty="0" smtClean="0"/>
              <a:t>d) Escapada Superior 1 2 </a:t>
            </a:r>
            <a:r>
              <a:rPr lang="pt-BR" u="sng" dirty="0" smtClean="0"/>
              <a:t>7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Escapada Inferior 1 </a:t>
            </a:r>
            <a:r>
              <a:rPr lang="pt-BR" u="sng" dirty="0" smtClean="0"/>
              <a:t>7</a:t>
            </a:r>
            <a:r>
              <a:rPr lang="pt-BR" dirty="0" smtClean="0"/>
              <a:t> 2</a:t>
            </a:r>
            <a:endParaRPr lang="pt-BR" u="sng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51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Divisão da Unidade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gesto pendular divide a unidade em duas partes:</a:t>
            </a:r>
          </a:p>
          <a:p>
            <a:endParaRPr lang="pt-BR" dirty="0"/>
          </a:p>
          <a:p>
            <a:r>
              <a:rPr lang="pt-BR" dirty="0" smtClean="0"/>
              <a:t>(divisão binária) =  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Gesto para dentro = 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Gesto para fora = 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038350"/>
            <a:ext cx="8858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74" y="3645024"/>
            <a:ext cx="4381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65" y="4941168"/>
            <a:ext cx="4095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4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autor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Nascido em </a:t>
            </a:r>
            <a:r>
              <a:rPr lang="pt-BR" dirty="0"/>
              <a:t>João Pessoa, em 13 de dezembro de 1901 </a:t>
            </a:r>
            <a:r>
              <a:rPr lang="pt-BR" dirty="0" smtClean="0"/>
              <a:t>tornou-se </a:t>
            </a:r>
            <a:r>
              <a:rPr lang="pt-BR" dirty="0"/>
              <a:t>uma das principais referências brasileiras do canto orfeônico no século XX.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Compositor, pianista e educador paraibano, é autor de um </a:t>
            </a:r>
            <a:r>
              <a:rPr lang="pt-BR" dirty="0" smtClean="0"/>
              <a:t>método </a:t>
            </a:r>
            <a:r>
              <a:rPr lang="pt-BR" dirty="0"/>
              <a:t>de musicalização que proporciona um estágio avançado de consciência coral.</a:t>
            </a:r>
          </a:p>
          <a:p>
            <a:endParaRPr lang="pt-BR" dirty="0"/>
          </a:p>
          <a:p>
            <a:r>
              <a:rPr lang="pt-BR" dirty="0" smtClean="0"/>
              <a:t>Década de 1920: Sua </a:t>
            </a:r>
            <a:r>
              <a:rPr lang="pt-BR" dirty="0"/>
              <a:t>atuação tornou-se conhecida </a:t>
            </a:r>
            <a:r>
              <a:rPr lang="pt-BR" dirty="0" smtClean="0"/>
              <a:t>com </a:t>
            </a:r>
            <a:r>
              <a:rPr lang="pt-BR" dirty="0"/>
              <a:t>um trabalho de cultura musical no Liceu Paraibano proporcionando o estímulo da juventude na época para a iniciação na arte.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1930:  fundou a Escola de Música Antenor </a:t>
            </a:r>
            <a:r>
              <a:rPr lang="pt-BR" dirty="0"/>
              <a:t>Navarro, que se tornara um centro aglutinador de ensino e cultura musical de maior projeção no Estado.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74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gesto circular divide a unidade em três partes (divisão ternária) =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Exercícios:</a:t>
            </a:r>
          </a:p>
          <a:p>
            <a:r>
              <a:rPr lang="pt-BR" dirty="0" smtClean="0"/>
              <a:t>a) 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9715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3096"/>
            <a:ext cx="57245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3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dirty="0" smtClean="0"/>
              <a:t>Introdução do 3º e 4º graus - </a:t>
            </a:r>
            <a:r>
              <a:rPr lang="pt-BR" sz="2000" dirty="0" smtClean="0"/>
              <a:t>(Mediante e Subdominante)</a:t>
            </a:r>
            <a:br>
              <a:rPr lang="pt-BR" sz="2000" dirty="0" smtClean="0"/>
            </a:br>
            <a:r>
              <a:rPr lang="pt-BR" sz="2000" dirty="0" smtClean="0"/>
              <a:t>Bigrama.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Toda a sorte de combinações passa a ser feita sempre com o intuito de se estruturarem perguntas e respostas. O aluno é levado a sentir a diferença de uma frase determinada em 3 (conclusivo relativo) e outra em 1 (conclusivo absoluto).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42606"/>
            <a:ext cx="70580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7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utilização do </a:t>
            </a:r>
            <a:r>
              <a:rPr lang="pt-BR" dirty="0" err="1" smtClean="0"/>
              <a:t>trigama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Inicia-se o canto a duas vozes. Ex.:</a:t>
            </a:r>
          </a:p>
          <a:p>
            <a:endParaRPr lang="pt-BR" dirty="0"/>
          </a:p>
          <a:p>
            <a:r>
              <a:rPr lang="pt-BR" dirty="0" smtClean="0"/>
              <a:t>1 2 </a:t>
            </a:r>
            <a:r>
              <a:rPr lang="pt-BR" u="sng" dirty="0" smtClean="0"/>
              <a:t>7</a:t>
            </a:r>
            <a:r>
              <a:rPr lang="pt-BR" dirty="0" smtClean="0"/>
              <a:t> 2		3 4 2 1</a:t>
            </a:r>
          </a:p>
          <a:p>
            <a:r>
              <a:rPr lang="pt-BR" dirty="0" smtClean="0"/>
              <a:t>1 </a:t>
            </a:r>
            <a:r>
              <a:rPr lang="pt-BR" u="sng" dirty="0" smtClean="0"/>
              <a:t>7</a:t>
            </a:r>
            <a:r>
              <a:rPr lang="pt-BR" dirty="0" smtClean="0"/>
              <a:t> 2 1 		1 2 </a:t>
            </a:r>
            <a:r>
              <a:rPr lang="pt-BR" u="sng" dirty="0" smtClean="0"/>
              <a:t>7</a:t>
            </a:r>
            <a:r>
              <a:rPr lang="pt-BR" dirty="0" smtClean="0"/>
              <a:t> 1 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759074"/>
            <a:ext cx="68865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90600"/>
          </a:xfrm>
        </p:spPr>
        <p:txBody>
          <a:bodyPr/>
          <a:lstStyle/>
          <a:p>
            <a:r>
              <a:rPr lang="pt-BR" dirty="0" smtClean="0"/>
              <a:t>Exercícios (</a:t>
            </a:r>
            <a:r>
              <a:rPr lang="pt-BR" dirty="0" err="1" smtClean="0"/>
              <a:t>Gazzi</a:t>
            </a:r>
            <a:r>
              <a:rPr lang="pt-BR" dirty="0" smtClean="0"/>
              <a:t>, 1990: 112)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Movimento paralelo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Movimento contrário</a:t>
            </a: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2276872"/>
            <a:ext cx="41814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32" y="4797152"/>
            <a:ext cx="4152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4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Surgimento do 5º grau (Dominante) e do </a:t>
            </a:r>
            <a:r>
              <a:rPr lang="pt-BR" dirty="0" err="1" smtClean="0"/>
              <a:t>Tetragama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 a introdução do 5º grau (resolutivo relativo), surgem os intervalos de 5ª justa e 6ª menor. Procede-se com a nova série, observando-se os mesmos passos anteriores, com relação às notas melódicas, emissão e análise das melodias.</a:t>
            </a:r>
          </a:p>
          <a:p>
            <a:endParaRPr lang="pt-BR" dirty="0"/>
          </a:p>
          <a:p>
            <a:r>
              <a:rPr lang="pt-BR" dirty="0" smtClean="0"/>
              <a:t>Acorde de Tônica ( 1- 3 - 5) formado pelos sons relativos e acorde sensível, formado pelos sons apelativos ( </a:t>
            </a:r>
            <a:r>
              <a:rPr lang="pt-BR" u="sng" dirty="0" smtClean="0"/>
              <a:t>7</a:t>
            </a:r>
            <a:r>
              <a:rPr lang="pt-BR" dirty="0" smtClean="0"/>
              <a:t> 2 4)</a:t>
            </a:r>
          </a:p>
          <a:p>
            <a:r>
              <a:rPr lang="pt-BR" dirty="0" smtClean="0"/>
              <a:t>5ª do acorde  ----------------- 4</a:t>
            </a:r>
          </a:p>
          <a:p>
            <a:r>
              <a:rPr lang="pt-BR" dirty="0" smtClean="0"/>
              <a:t>3ª do acorde ------------------ 2</a:t>
            </a:r>
          </a:p>
          <a:p>
            <a:r>
              <a:rPr lang="pt-BR" dirty="0" smtClean="0"/>
              <a:t>Fundamental do acorde --- 7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7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 menor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modo menor é introduzido através do canto da escala Maior descendente até o </a:t>
            </a:r>
            <a:r>
              <a:rPr lang="pt-BR" u="sng" dirty="0" smtClean="0"/>
              <a:t>6.</a:t>
            </a:r>
            <a:r>
              <a:rPr lang="pt-BR" dirty="0" smtClean="0"/>
              <a:t> O aluno é levado a cantar a série </a:t>
            </a:r>
            <a:r>
              <a:rPr lang="pt-BR" u="sng" dirty="0" smtClean="0"/>
              <a:t>6</a:t>
            </a:r>
            <a:r>
              <a:rPr lang="pt-BR" dirty="0" smtClean="0"/>
              <a:t> </a:t>
            </a:r>
            <a:r>
              <a:rPr lang="pt-BR" u="sng" dirty="0" smtClean="0"/>
              <a:t>7</a:t>
            </a:r>
            <a:r>
              <a:rPr lang="pt-BR" dirty="0" smtClean="0"/>
              <a:t> 1 2 3 -3 2 1 </a:t>
            </a:r>
            <a:r>
              <a:rPr lang="pt-BR" u="sng" dirty="0" smtClean="0"/>
              <a:t>7</a:t>
            </a:r>
            <a:r>
              <a:rPr lang="pt-BR" dirty="0" smtClean="0"/>
              <a:t> </a:t>
            </a:r>
            <a:r>
              <a:rPr lang="pt-BR" u="sng" dirty="0" smtClean="0"/>
              <a:t>6</a:t>
            </a:r>
            <a:r>
              <a:rPr lang="pt-BR" dirty="0" smtClean="0"/>
              <a:t> e, em seguida, estabelece-se a nova escala, substituindo-se o </a:t>
            </a:r>
            <a:r>
              <a:rPr lang="pt-BR" u="sng" dirty="0" smtClean="0"/>
              <a:t>6</a:t>
            </a:r>
            <a:r>
              <a:rPr lang="pt-BR" dirty="0" smtClean="0"/>
              <a:t> </a:t>
            </a:r>
            <a:r>
              <a:rPr lang="pt-BR" u="sng" dirty="0" smtClean="0"/>
              <a:t>7</a:t>
            </a:r>
            <a:r>
              <a:rPr lang="pt-BR" dirty="0" smtClean="0"/>
              <a:t> 1 2 3  por 1 2 -3 4 5.</a:t>
            </a:r>
          </a:p>
          <a:p>
            <a:endParaRPr lang="pt-BR" u="sng" dirty="0"/>
          </a:p>
          <a:p>
            <a:r>
              <a:rPr lang="pt-BR" dirty="0" smtClean="0"/>
              <a:t>Inicialmente, os alunos trabalham apenas a série 1 2 -3 4 5; depois passam a cantar a série Maior e a menor, partindo do mesmo som, comparando-as e analisando-as, por último, cantam em todas as tonalidades.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9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6" y="845021"/>
            <a:ext cx="887286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2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 introdução das alterações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76800"/>
          </a:xfrm>
        </p:spPr>
        <p:txBody>
          <a:bodyPr/>
          <a:lstStyle/>
          <a:p>
            <a:r>
              <a:rPr lang="pt-BR" dirty="0" smtClean="0"/>
              <a:t>Os sinais + e – ,colocados antes dos números que representam os graus, indicam que devem ter como efeito elevar um semitom (+) ou abaixar um semitom (-). Quando a alteração tem caráter </a:t>
            </a:r>
            <a:r>
              <a:rPr lang="pt-BR" dirty="0" err="1" smtClean="0"/>
              <a:t>modulante</a:t>
            </a:r>
            <a:r>
              <a:rPr lang="pt-BR" dirty="0" smtClean="0"/>
              <a:t>, gerando uma nova tonalidade, o grau vem indicado conforme o exemplo abaixo,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8136904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xemplo so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6059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6120680"/>
          </a:xfrm>
        </p:spPr>
        <p:txBody>
          <a:bodyPr/>
          <a:lstStyle/>
          <a:p>
            <a:r>
              <a:rPr lang="pt-BR" dirty="0" err="1" smtClean="0"/>
              <a:t>Ermelinda</a:t>
            </a:r>
            <a:r>
              <a:rPr lang="pt-BR" dirty="0" smtClean="0"/>
              <a:t>, professora na disciplina Metodologia de Ensino da Música II, propunha exercícios trabalhados  </a:t>
            </a:r>
            <a:r>
              <a:rPr lang="pt-BR" dirty="0"/>
              <a:t>sob a ótica do solfejo relativo, de acordo com a concepção de </a:t>
            </a:r>
            <a:r>
              <a:rPr lang="pt-BR" dirty="0" err="1"/>
              <a:t>Gazzi</a:t>
            </a:r>
            <a:r>
              <a:rPr lang="pt-BR" dirty="0"/>
              <a:t>, isto é, o 1 (tônica) poderia ser qualquer nota (Dó, Ré, Mi, Fá, Sol etc.)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212976"/>
            <a:ext cx="82200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xemplo a paz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411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xemplo b paz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5267672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757661"/>
            <a:ext cx="79819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Sua </a:t>
            </a:r>
            <a:r>
              <a:rPr lang="pt-BR" dirty="0"/>
              <a:t>obra ganhou evidência pela referência aos elementos da cultura folclórica brasileira, seguindo os passos </a:t>
            </a:r>
            <a:r>
              <a:rPr lang="pt-BR" dirty="0" smtClean="0"/>
              <a:t>de </a:t>
            </a:r>
            <a:r>
              <a:rPr lang="pt-BR" dirty="0"/>
              <a:t>Villa-Lobos.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1937: foi </a:t>
            </a:r>
            <a:r>
              <a:rPr lang="pt-BR" dirty="0"/>
              <a:t>responsável pela </a:t>
            </a:r>
            <a:r>
              <a:rPr lang="pt-BR" dirty="0" smtClean="0"/>
              <a:t>criação </a:t>
            </a:r>
            <a:r>
              <a:rPr lang="pt-BR" dirty="0"/>
              <a:t>do Coral Villa-Lobos, órgão voltado para difusão do canto coral na Paraíba, tendo promovido concertos com a presença de intérpretes de referência internacional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1947: </a:t>
            </a:r>
            <a:r>
              <a:rPr lang="pt-BR" dirty="0" err="1"/>
              <a:t>Gazzi</a:t>
            </a:r>
            <a:r>
              <a:rPr lang="pt-BR" dirty="0"/>
              <a:t> de Sá foi convidado por Villa-Lobos para integrar o corpo docente do Conservatório Nacional de Canto Orfeônico, no Rio de Janeiro.</a:t>
            </a:r>
          </a:p>
        </p:txBody>
      </p:sp>
    </p:spTree>
    <p:extLst>
      <p:ext uri="{BB962C8B-B14F-4D97-AF65-F5344CB8AC3E}">
        <p14:creationId xmlns:p14="http://schemas.microsoft.com/office/powerpoint/2010/main" val="36601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Agora, você!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26862" cy="283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648071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1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Sobre o método PAZ (2013) ressalta:</a:t>
            </a:r>
          </a:p>
          <a:p>
            <a:endParaRPr lang="pt-BR" dirty="0"/>
          </a:p>
          <a:p>
            <a:r>
              <a:rPr lang="pt-BR" dirty="0" smtClean="0"/>
              <a:t>“Os procedimentos abordados até aqui refletem apenas um determinado momento da aplicação do método idealizado por </a:t>
            </a:r>
            <a:r>
              <a:rPr lang="pt-BR" dirty="0" err="1" smtClean="0"/>
              <a:t>Gazzi</a:t>
            </a:r>
            <a:r>
              <a:rPr lang="pt-BR" dirty="0" smtClean="0"/>
              <a:t> de Sá, não constituindo em si sistemas definitivos. </a:t>
            </a:r>
            <a:endParaRPr lang="pt-BR" dirty="0"/>
          </a:p>
          <a:p>
            <a:r>
              <a:rPr lang="pt-BR" dirty="0" smtClean="0"/>
              <a:t>São mecanismos que visam a facilitar e acelerar a aprendizagem musical de modo interessante, devendo-se conduzir o aluno (observando-se seu próprio tempo de assimilação), assim que for possível, à escrita musical convencional.” (PAZ, 2013: 45)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07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PAZ, </a:t>
            </a:r>
            <a:r>
              <a:rPr lang="pt-BR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Ermelinda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 </a:t>
            </a:r>
            <a:r>
              <a:rPr lang="pt-BR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Pedagogia Musical Brasileira no Século XX, Metodologia e Tendências.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ed. revista e aumentada. Brasília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Editora </a:t>
            </a:r>
            <a:r>
              <a:rPr lang="pt-BR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MusiMed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2013.</a:t>
            </a: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Sá, </a:t>
            </a:r>
            <a:r>
              <a:rPr lang="pt-BR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Gazzi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Musicalização.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Rio </a:t>
            </a:r>
            <a:r>
              <a:rPr lang="pt-BR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Janeiro: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Funarte, 1990.</a:t>
            </a:r>
            <a:endParaRPr lang="pt-BR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89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Método - *Musicalização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Segundo </a:t>
            </a:r>
            <a:r>
              <a:rPr lang="pt-BR" dirty="0"/>
              <a:t>depoimento de </a:t>
            </a:r>
            <a:r>
              <a:rPr lang="pt-BR" dirty="0" smtClean="0"/>
              <a:t>**</a:t>
            </a:r>
            <a:r>
              <a:rPr lang="pt-BR" dirty="0" err="1" smtClean="0"/>
              <a:t>Theresia</a:t>
            </a:r>
            <a:r>
              <a:rPr lang="pt-BR" dirty="0" smtClean="0"/>
              <a:t> </a:t>
            </a:r>
            <a:r>
              <a:rPr lang="pt-BR" dirty="0"/>
              <a:t>de Oliveira (1924- 2004) o método de musicalização desenvolvido por </a:t>
            </a:r>
            <a:r>
              <a:rPr lang="pt-BR" dirty="0" err="1"/>
              <a:t>Gazzi</a:t>
            </a:r>
            <a:r>
              <a:rPr lang="pt-BR" dirty="0"/>
              <a:t> de </a:t>
            </a:r>
            <a:r>
              <a:rPr lang="pt-BR" dirty="0" smtClean="0"/>
              <a:t>Sá</a:t>
            </a:r>
          </a:p>
          <a:p>
            <a:endParaRPr lang="pt-BR" dirty="0"/>
          </a:p>
          <a:p>
            <a:r>
              <a:rPr lang="pt-BR" sz="2000" dirty="0" smtClean="0"/>
              <a:t> </a:t>
            </a:r>
            <a:r>
              <a:rPr lang="pt-BR" sz="2000" dirty="0"/>
              <a:t>“dá ao aluno conhecimento amplo dos mais diversos aspectos da música: ritmo, melodia e harmonia, sem precisar de compasso, clave e armadura e sem alterar nada do rico conteúdo musical, por intermédio de um repertório que vai gradativamente do solfejo de canções folclóricas, cânones e hinos até músicas corais de todas as épocas e estilos (…) podemos falar de leitura musical consciente, leitura que se transfere naturalmente à grafia tradicional</a:t>
            </a:r>
            <a:r>
              <a:rPr lang="pt-BR" sz="2000" dirty="0" smtClean="0"/>
              <a:t>”.</a:t>
            </a:r>
          </a:p>
          <a:p>
            <a:endParaRPr lang="pt-BR" sz="2000" dirty="0" smtClean="0"/>
          </a:p>
          <a:p>
            <a:r>
              <a:rPr lang="pt-BR" sz="2000" dirty="0" smtClean="0"/>
              <a:t>* Método que se baseia no </a:t>
            </a:r>
            <a:r>
              <a:rPr lang="pt-BR" sz="2000" smtClean="0"/>
              <a:t>sistema relativo.</a:t>
            </a:r>
            <a:endParaRPr lang="pt-BR" sz="2000" dirty="0"/>
          </a:p>
          <a:p>
            <a:r>
              <a:rPr lang="pt-BR" sz="1600" dirty="0" smtClean="0"/>
              <a:t>** Conheceu  e foi estudar com </a:t>
            </a:r>
            <a:r>
              <a:rPr lang="pt-BR" sz="1600" dirty="0" err="1" smtClean="0"/>
              <a:t>Gazzi</a:t>
            </a:r>
            <a:r>
              <a:rPr lang="pt-BR" sz="1600" dirty="0" smtClean="0"/>
              <a:t> de Sá em 1940.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14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 do Ritmo e do Som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Sentir o pulso e a existência de dois movimentos: o pendular e o circular.</a:t>
            </a:r>
          </a:p>
          <a:p>
            <a:endParaRPr lang="pt-BR" dirty="0" smtClean="0"/>
          </a:p>
          <a:p>
            <a:r>
              <a:rPr lang="pt-BR" dirty="0" smtClean="0"/>
              <a:t>Procurar o acento.</a:t>
            </a:r>
          </a:p>
          <a:p>
            <a:endParaRPr lang="pt-BR" dirty="0"/>
          </a:p>
          <a:p>
            <a:r>
              <a:rPr lang="pt-BR" dirty="0" smtClean="0"/>
              <a:t>Cantar e acompanhar a música com gestos de mão para dentro (início do pulso) e para fora (divisão binária de pulso).</a:t>
            </a:r>
          </a:p>
          <a:p>
            <a:endParaRPr lang="pt-BR" dirty="0" smtClean="0"/>
          </a:p>
          <a:p>
            <a:r>
              <a:rPr lang="pt-BR" dirty="0" smtClean="0"/>
              <a:t>Cada unidade começa e termina com a mão sempre para dentro, tanto no gesto pendular quanto no circular.</a:t>
            </a:r>
          </a:p>
        </p:txBody>
      </p:sp>
    </p:spTree>
    <p:extLst>
      <p:ext uri="{BB962C8B-B14F-4D97-AF65-F5344CB8AC3E}">
        <p14:creationId xmlns:p14="http://schemas.microsoft.com/office/powerpoint/2010/main" val="30397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Gesto Pendular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76800"/>
          </a:xfrm>
        </p:spPr>
        <p:txBody>
          <a:bodyPr/>
          <a:lstStyle/>
          <a:p>
            <a:r>
              <a:rPr lang="pt-BR" sz="2000" dirty="0" smtClean="0"/>
              <a:t>        Mão para dentro		 	Mão para fora</a:t>
            </a:r>
          </a:p>
          <a:p>
            <a:pPr marL="0" indent="0">
              <a:buNone/>
            </a:pPr>
            <a:r>
              <a:rPr lang="pt-BR" sz="2000" dirty="0" smtClean="0"/>
              <a:t>           (início do pulso)			(divisão binário do pulso)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56" y="4509120"/>
            <a:ext cx="22479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59340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0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Gesto Circular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628800"/>
            <a:ext cx="64579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4293096"/>
            <a:ext cx="24860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1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Apoio e impulso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20816"/>
          </a:xfrm>
        </p:spPr>
        <p:txBody>
          <a:bodyPr/>
          <a:lstStyle/>
          <a:p>
            <a:r>
              <a:rPr lang="pt-BR" dirty="0" smtClean="0"/>
              <a:t>Pulsos leves e pesados. </a:t>
            </a:r>
          </a:p>
          <a:p>
            <a:r>
              <a:rPr lang="pt-BR" dirty="0" smtClean="0"/>
              <a:t>Pesado: acrescenta um acento grave ao seu sinal representativo. Ex.:</a:t>
            </a:r>
          </a:p>
          <a:p>
            <a:r>
              <a:rPr lang="pt-BR" dirty="0" smtClean="0"/>
              <a:t>Forte = tá grave (apoio), </a:t>
            </a:r>
            <a:r>
              <a:rPr lang="pt-BR" dirty="0" smtClean="0">
                <a:sym typeface="Wingdings" panose="05000000000000000000" pitchFamily="2" charset="2"/>
              </a:rPr>
              <a:t>Fraco </a:t>
            </a:r>
            <a:r>
              <a:rPr lang="pt-BR" dirty="0">
                <a:sym typeface="Wingdings" panose="05000000000000000000" pitchFamily="2" charset="2"/>
              </a:rPr>
              <a:t>= tá agudo (impulso)</a:t>
            </a:r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>
              <a:sym typeface="Wingdings" panose="05000000000000000000" pitchFamily="2" charset="2"/>
            </a:endParaRPr>
          </a:p>
          <a:p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176761"/>
            <a:ext cx="40100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57192"/>
            <a:ext cx="39433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Notas da escala substituída por números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Nomes da escala de Dó, denominada padrão, substituição por números, chamados de graus da escala.</a:t>
            </a:r>
          </a:p>
          <a:p>
            <a:r>
              <a:rPr lang="pt-BR" dirty="0" smtClean="0"/>
              <a:t>Nota 1 = 8 </a:t>
            </a:r>
          </a:p>
          <a:p>
            <a:endParaRPr lang="pt-BR" dirty="0" smtClean="0"/>
          </a:p>
          <a:p>
            <a:r>
              <a:rPr lang="pt-BR" dirty="0" smtClean="0"/>
              <a:t>Dó3 ao Si3 = 1, 2, 3, 4, 5, 6, 7, 8 (série média)</a:t>
            </a:r>
          </a:p>
          <a:p>
            <a:endParaRPr lang="pt-BR" dirty="0" smtClean="0"/>
          </a:p>
          <a:p>
            <a:r>
              <a:rPr lang="pt-BR" dirty="0" smtClean="0"/>
              <a:t>Dó4 ao Si4 =  			´ (série aguda)</a:t>
            </a:r>
          </a:p>
          <a:p>
            <a:endParaRPr lang="pt-BR" dirty="0"/>
          </a:p>
          <a:p>
            <a:r>
              <a:rPr lang="pt-BR" dirty="0" smtClean="0"/>
              <a:t>Dó2 ao Si2 = 			    (série grave)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97" y="4167361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98690"/>
            <a:ext cx="2771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514</TotalTime>
  <Words>1374</Words>
  <Application>Microsoft Office PowerPoint</Application>
  <PresentationFormat>Apresentação na tela (4:3)</PresentationFormat>
  <Paragraphs>198</Paragraphs>
  <Slides>32</Slides>
  <Notes>1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Brilho</vt:lpstr>
      <vt:lpstr>gazzi de sá</vt:lpstr>
      <vt:lpstr>Sobre o autor</vt:lpstr>
      <vt:lpstr>Apresentação do PowerPoint</vt:lpstr>
      <vt:lpstr>O Método - *Musicalização</vt:lpstr>
      <vt:lpstr>Abordagem do Ritmo e do Som</vt:lpstr>
      <vt:lpstr>Gesto Pendular</vt:lpstr>
      <vt:lpstr>Gesto Circular</vt:lpstr>
      <vt:lpstr>Apoio e impulso</vt:lpstr>
      <vt:lpstr>Notas da escala substituída por números</vt:lpstr>
      <vt:lpstr>Apresentação do PowerPoint</vt:lpstr>
      <vt:lpstr>Combinações</vt:lpstr>
      <vt:lpstr>Apresentação do PowerPoint</vt:lpstr>
      <vt:lpstr>Possibilidades no Unigrama.</vt:lpstr>
      <vt:lpstr>Apresentação do PowerPoint</vt:lpstr>
      <vt:lpstr>Apresentação do PowerPoint</vt:lpstr>
      <vt:lpstr>Apresentação do PowerPoint</vt:lpstr>
      <vt:lpstr>Apresentação do PowerPoint</vt:lpstr>
      <vt:lpstr>Utilização dos graus 7, 1 e 2 como nota real ou como notas melódicas</vt:lpstr>
      <vt:lpstr>Divisão da Unidade</vt:lpstr>
      <vt:lpstr>Apresentação do PowerPoint</vt:lpstr>
      <vt:lpstr>Introdução do 3º e 4º graus - (Mediante e Subdominante) Bigrama.</vt:lpstr>
      <vt:lpstr>A utilização do trigama</vt:lpstr>
      <vt:lpstr>Exercícios (Gazzi, 1990: 112)</vt:lpstr>
      <vt:lpstr>Surgimento do 5º grau (Dominante) e do Tetragama</vt:lpstr>
      <vt:lpstr>Modo menor</vt:lpstr>
      <vt:lpstr>Apresentação do PowerPoint</vt:lpstr>
      <vt:lpstr>Da introdução das alterações</vt:lpstr>
      <vt:lpstr>Apresentação do PowerPoint</vt:lpstr>
      <vt:lpstr>Apresentação do PowerPoint</vt:lpstr>
      <vt:lpstr>Agora, você!</vt:lpstr>
      <vt:lpstr>Apresentação do PowerPoint</vt:lpstr>
      <vt:lpstr>Referência Bibliográfica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 gazzi de sá</dc:title>
  <dc:creator>dri</dc:creator>
  <cp:lastModifiedBy>dri</cp:lastModifiedBy>
  <cp:revision>54</cp:revision>
  <dcterms:created xsi:type="dcterms:W3CDTF">2014-03-24T23:11:00Z</dcterms:created>
  <dcterms:modified xsi:type="dcterms:W3CDTF">2014-03-27T16:33:57Z</dcterms:modified>
</cp:coreProperties>
</file>