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256" r:id="rId2"/>
    <p:sldId id="257" r:id="rId3"/>
    <p:sldId id="258" r:id="rId4"/>
    <p:sldId id="295" r:id="rId5"/>
    <p:sldId id="259" r:id="rId6"/>
    <p:sldId id="260" r:id="rId7"/>
    <p:sldId id="261" r:id="rId8"/>
    <p:sldId id="262" r:id="rId9"/>
    <p:sldId id="296" r:id="rId10"/>
    <p:sldId id="297" r:id="rId11"/>
    <p:sldId id="263" r:id="rId12"/>
    <p:sldId id="264" r:id="rId13"/>
    <p:sldId id="265" r:id="rId14"/>
    <p:sldId id="266" r:id="rId15"/>
    <p:sldId id="267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99" r:id="rId25"/>
    <p:sldId id="269" r:id="rId26"/>
    <p:sldId id="270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11" r:id="rId37"/>
    <p:sldId id="309" r:id="rId38"/>
    <p:sldId id="310" r:id="rId39"/>
    <p:sldId id="312" r:id="rId40"/>
    <p:sldId id="313" r:id="rId41"/>
    <p:sldId id="281" r:id="rId42"/>
    <p:sldId id="314" r:id="rId43"/>
    <p:sldId id="282" r:id="rId44"/>
    <p:sldId id="283" r:id="rId45"/>
    <p:sldId id="284" r:id="rId46"/>
    <p:sldId id="285" r:id="rId47"/>
    <p:sldId id="289" r:id="rId48"/>
    <p:sldId id="290" r:id="rId49"/>
    <p:sldId id="291" r:id="rId50"/>
    <p:sldId id="292" r:id="rId51"/>
    <p:sldId id="293" r:id="rId52"/>
    <p:sldId id="294" r:id="rId53"/>
    <p:sldId id="315" r:id="rId54"/>
    <p:sldId id="316" r:id="rId55"/>
    <p:sldId id="317" r:id="rId56"/>
    <p:sldId id="318" r:id="rId57"/>
    <p:sldId id="319" r:id="rId5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61" autoAdjust="0"/>
    <p:restoredTop sz="94660"/>
  </p:normalViewPr>
  <p:slideViewPr>
    <p:cSldViewPr>
      <p:cViewPr varScale="1">
        <p:scale>
          <a:sx n="89" d="100"/>
          <a:sy n="89" d="100"/>
        </p:scale>
        <p:origin x="60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F62BA-707F-401C-B2F7-BF5C9EB12EC1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5FFDB-BAAA-4797-B341-3BAF92D3D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18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5FFDB-BAAA-4797-B341-3BAF92D3DAA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49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A48FB-F65E-4F28-A5C0-5EC9E000C8B6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NULL"/><Relationship Id="rId7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0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70.png"/><Relationship Id="rId4" Type="http://schemas.openxmlformats.org/officeDocument/2006/relationships/image" Target="../media/image76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0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0.png"/><Relationship Id="rId5" Type="http://schemas.openxmlformats.org/officeDocument/2006/relationships/image" Target="../media/image800.png"/><Relationship Id="rId4" Type="http://schemas.openxmlformats.org/officeDocument/2006/relationships/image" Target="../media/image790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0.png"/><Relationship Id="rId3" Type="http://schemas.openxmlformats.org/officeDocument/2006/relationships/image" Target="../media/image830.png"/><Relationship Id="rId7" Type="http://schemas.openxmlformats.org/officeDocument/2006/relationships/image" Target="../media/image870.png"/><Relationship Id="rId2" Type="http://schemas.openxmlformats.org/officeDocument/2006/relationships/image" Target="../media/image8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60.png"/><Relationship Id="rId5" Type="http://schemas.openxmlformats.org/officeDocument/2006/relationships/image" Target="../media/image850.png"/><Relationship Id="rId4" Type="http://schemas.openxmlformats.org/officeDocument/2006/relationships/image" Target="../media/image84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damateria.com.br/regra-cramer/" TargetMode="External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Relationship Id="rId9" Type="http://schemas.openxmlformats.org/officeDocument/2006/relationships/image" Target="../media/image126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000" dirty="0"/>
              <a:t>Álgebra matricial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486600" cy="1314450"/>
          </a:xfrm>
        </p:spPr>
        <p:txBody>
          <a:bodyPr/>
          <a:lstStyle/>
          <a:p>
            <a:pPr algn="ctr"/>
            <a:r>
              <a:rPr lang="pt-BR" dirty="0"/>
              <a:t>Prof. </a:t>
            </a:r>
            <a:r>
              <a:rPr lang="pt-BR" dirty="0" err="1"/>
              <a:t>Elisson</a:t>
            </a:r>
            <a:r>
              <a:rPr lang="pt-BR" dirty="0"/>
              <a:t> de Andrade</a:t>
            </a:r>
          </a:p>
          <a:p>
            <a:pPr algn="ctr"/>
            <a:r>
              <a:rPr lang="pt-BR" dirty="0"/>
              <a:t>eapandra@uol.com.br</a:t>
            </a:r>
          </a:p>
        </p:txBody>
      </p:sp>
    </p:spTree>
    <p:extLst>
      <p:ext uri="{BB962C8B-B14F-4D97-AF65-F5344CB8AC3E}">
        <p14:creationId xmlns:p14="http://schemas.microsoft.com/office/powerpoint/2010/main" val="399536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619672" y="771550"/>
                <a:ext cx="1418978" cy="1239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771550"/>
                <a:ext cx="1418978" cy="12398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1907704" y="213970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>
                <a:solidFill>
                  <a:schemeClr val="tx2"/>
                </a:solidFill>
              </a:rPr>
              <a:t>5 x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39952" y="1059582"/>
                <a:ext cx="1006814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059582"/>
                <a:ext cx="1006814" cy="46192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3995287" y="177037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>
                <a:solidFill>
                  <a:schemeClr val="tx2"/>
                </a:solidFill>
              </a:rPr>
              <a:t>2 x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176613" y="3291830"/>
                <a:ext cx="1248290" cy="1315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248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222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192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266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240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613" y="3291830"/>
                <a:ext cx="1248290" cy="13150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4317133" y="3291830"/>
            <a:ext cx="1659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/>
              <a:t>Seg</a:t>
            </a:r>
            <a:endParaRPr lang="pt-BR" sz="1600" dirty="0"/>
          </a:p>
          <a:p>
            <a:r>
              <a:rPr lang="pt-BR" sz="1600" dirty="0"/>
              <a:t>Ter</a:t>
            </a:r>
          </a:p>
          <a:p>
            <a:r>
              <a:rPr lang="pt-BR" sz="1600" dirty="0" err="1"/>
              <a:t>Qua</a:t>
            </a:r>
            <a:endParaRPr lang="pt-BR" sz="1600" dirty="0"/>
          </a:p>
          <a:p>
            <a:r>
              <a:rPr lang="pt-BR" sz="1600" dirty="0" err="1"/>
              <a:t>Qui</a:t>
            </a:r>
            <a:endParaRPr lang="pt-BR" sz="1600" dirty="0"/>
          </a:p>
          <a:p>
            <a:r>
              <a:rPr lang="pt-BR" sz="1600" dirty="0"/>
              <a:t>Sex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942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Identidade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53949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É uma matriz quadrada com vários números 1 na sua diagonal principal, e zero em todas as demais posições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527760" y="2931790"/>
                <a:ext cx="1388072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60" y="2931790"/>
                <a:ext cx="1388072" cy="554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264804" y="2787774"/>
                <a:ext cx="176266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04" y="2787774"/>
                <a:ext cx="1762662" cy="8249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179512" y="408391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Importância: desempenha papel similar ao número 1 em álgebra de números</a:t>
            </a:r>
          </a:p>
        </p:txBody>
      </p:sp>
    </p:spTree>
    <p:extLst>
      <p:ext uri="{BB962C8B-B14F-4D97-AF65-F5344CB8AC3E}">
        <p14:creationId xmlns:p14="http://schemas.microsoft.com/office/powerpoint/2010/main" val="42082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Identidade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539499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Exemplo: Calcule </a:t>
            </a:r>
            <a:r>
              <a:rPr lang="pt-BR" i="1" dirty="0"/>
              <a:t>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190263" y="2387996"/>
                <a:ext cx="145931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𝐼</m:t>
                          </m:r>
                        </m:e>
                        <m:sub/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263" y="2387996"/>
                <a:ext cx="1459310" cy="554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236739" y="2387996"/>
                <a:ext cx="171329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739" y="2387996"/>
                <a:ext cx="1713290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431032" y="336383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Resultado: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851920" y="4011910"/>
                <a:ext cx="2250937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</m:t>
                      </m:r>
                      <m:r>
                        <a:rPr lang="pt-BR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011910"/>
                <a:ext cx="2250937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16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Nula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53949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É uma matriz quadrada com vários números 0 em todas suas posições e não precisa ser quadrada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527760" y="2931790"/>
                <a:ext cx="1354217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60" y="2931790"/>
                <a:ext cx="1354217" cy="554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264804" y="2787774"/>
                <a:ext cx="176266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04" y="2787774"/>
                <a:ext cx="1762662" cy="8249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179512" y="408391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Importância: ao multiplicarmos uma matriz por uma matriz nula, teremos uma matriz nula como resposta </a:t>
            </a:r>
          </a:p>
        </p:txBody>
      </p:sp>
    </p:spTree>
    <p:extLst>
      <p:ext uri="{BB962C8B-B14F-4D97-AF65-F5344CB8AC3E}">
        <p14:creationId xmlns:p14="http://schemas.microsoft.com/office/powerpoint/2010/main" val="159493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Transposta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53949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Quando linhas e colunas são trocadas: a primeira linha vira primeira coluna e assim por diante. Seja: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858887" y="2377536"/>
                <a:ext cx="1354217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887" y="2377536"/>
                <a:ext cx="1354217" cy="554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179734" y="321982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Sua Transposta será: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907516" y="3877888"/>
                <a:ext cx="1418593" cy="553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516" y="3877888"/>
                <a:ext cx="1418593" cy="5532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86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Transposta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539499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Represente a transposta da seguinte matriz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858887" y="2377536"/>
                <a:ext cx="1542858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887" y="2377536"/>
                <a:ext cx="1542858" cy="8249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179734" y="321982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Sua Transposta será: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654921" y="4011910"/>
                <a:ext cx="195079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−9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21" y="4011910"/>
                <a:ext cx="1950790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6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971600" y="1563638"/>
                <a:ext cx="1913344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563638"/>
                <a:ext cx="1913344" cy="4657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323528" y="555526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Voltemos às receitas de carros e motos, num estacionamento, de segunda a quarta.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2884944" y="1563638"/>
            <a:ext cx="648072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533016" y="13789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Número de carros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2884944" y="1950345"/>
            <a:ext cx="648072" cy="7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533016" y="1820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Número de Motos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691680" y="2189644"/>
            <a:ext cx="0" cy="310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2166760" y="2189644"/>
            <a:ext cx="0" cy="310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2627784" y="2189644"/>
            <a:ext cx="0" cy="310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403648" y="2571750"/>
            <a:ext cx="52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/>
              <a:t>Seg</a:t>
            </a:r>
            <a:endParaRPr lang="pt-BR" sz="1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959144" y="2571750"/>
            <a:ext cx="52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Ter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423276" y="2569485"/>
            <a:ext cx="52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/>
              <a:t>Qua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115666" y="3092229"/>
                <a:ext cx="949106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666" y="3092229"/>
                <a:ext cx="949106" cy="460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de seta reta 19"/>
          <p:cNvCxnSpPr/>
          <p:nvPr/>
        </p:nvCxnSpPr>
        <p:spPr>
          <a:xfrm flipV="1">
            <a:off x="6084168" y="3093727"/>
            <a:ext cx="648072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6732240" y="290906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Preço de cada carro</a:t>
            </a:r>
          </a:p>
        </p:txBody>
      </p:sp>
      <p:cxnSp>
        <p:nvCxnSpPr>
          <p:cNvPr id="22" name="Conector de seta reta 21"/>
          <p:cNvCxnSpPr/>
          <p:nvPr/>
        </p:nvCxnSpPr>
        <p:spPr>
          <a:xfrm>
            <a:off x="6084168" y="3480434"/>
            <a:ext cx="648072" cy="7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6732240" y="335040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Preço de cada moto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323528" y="3795886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 que forma resolver esse exercício, calculando a receita de segunda a quarta, de forma matricial?</a:t>
            </a:r>
          </a:p>
        </p:txBody>
      </p:sp>
    </p:spTree>
    <p:extLst>
      <p:ext uri="{BB962C8B-B14F-4D97-AF65-F5344CB8AC3E}">
        <p14:creationId xmlns:p14="http://schemas.microsoft.com/office/powerpoint/2010/main" val="29467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4" grpId="0"/>
      <p:bldP spid="15" grpId="0"/>
      <p:bldP spid="16" grpId="0"/>
      <p:bldP spid="17" grpId="0"/>
      <p:bldP spid="21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691680" y="627534"/>
                <a:ext cx="1913344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627534"/>
                <a:ext cx="1913344" cy="4657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644008" y="633113"/>
                <a:ext cx="949106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633113"/>
                <a:ext cx="949106" cy="460126"/>
              </a:xfrm>
              <a:prstGeom prst="rect">
                <a:avLst/>
              </a:prstGeom>
              <a:blipFill rotWithShape="0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2267744" y="1203598"/>
            <a:ext cx="133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>
                <a:solidFill>
                  <a:schemeClr val="tx2"/>
                </a:solidFill>
              </a:rPr>
              <a:t>2 x 3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61168" y="1203598"/>
            <a:ext cx="133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>
                <a:solidFill>
                  <a:schemeClr val="tx2"/>
                </a:solidFill>
              </a:rPr>
              <a:t>2 x 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79712" y="164994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 é possível fazer a multiplicação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54400" y="2931203"/>
                <a:ext cx="1370375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′=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00" y="2931203"/>
                <a:ext cx="1370375" cy="7325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272088" y="230441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Uma saída: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24363" y="3736571"/>
            <a:ext cx="133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>
                <a:solidFill>
                  <a:schemeClr val="tx2"/>
                </a:solidFill>
              </a:rPr>
              <a:t>3 x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4847520" y="2391319"/>
                <a:ext cx="11557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520" y="2391319"/>
                <a:ext cx="115570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963586" y="3230449"/>
                <a:ext cx="1082348" cy="736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198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208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586" y="3230449"/>
                <a:ext cx="1082348" cy="7363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ângulo 11"/>
          <p:cNvSpPr/>
          <p:nvPr/>
        </p:nvSpPr>
        <p:spPr>
          <a:xfrm>
            <a:off x="5980722" y="3136961"/>
            <a:ext cx="701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/>
              <a:t>Seg</a:t>
            </a:r>
            <a:endParaRPr lang="pt-BR" dirty="0"/>
          </a:p>
          <a:p>
            <a:r>
              <a:rPr lang="pt-BR" dirty="0"/>
              <a:t>Ter</a:t>
            </a:r>
          </a:p>
          <a:p>
            <a:r>
              <a:rPr lang="pt-BR" dirty="0" err="1"/>
              <a:t>Qua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0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Determinante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539499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Em uma matriz 2x2 o determinante é calculado fazendo o produto dos elementos da diagonal principal, e depois subtraindo do produto dos outros dois números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654921" y="2643758"/>
                <a:ext cx="1482457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21" y="2643758"/>
                <a:ext cx="1482457" cy="5543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179734" y="3367929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Cálculo do determinante de segunda ordem (por ser uma matriz 2x2)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754632" y="4204183"/>
                <a:ext cx="3531608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=10.5 −8.4=18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632" y="4204183"/>
                <a:ext cx="3531608" cy="5543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64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Determinante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83568" y="1539499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Em uma matriz 3x3 o determinante é calculado da seguinte forma: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95536" y="1995686"/>
                <a:ext cx="1728807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995686"/>
                <a:ext cx="1728807" cy="8249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239645" y="2998597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Cálculo do determinante de terceira ordem (por ser uma matriz 3x3)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403648" y="3980552"/>
                <a:ext cx="5902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=2.5.9+1.6.7+3.4.8−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7.5.3+8.6.2+9.4.1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=−9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980552"/>
                <a:ext cx="590264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491880" y="1995686"/>
                <a:ext cx="2369623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pt-BR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4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7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8</m:t>
                            </m:r>
                          </m:e>
                        </m:mr>
                      </m:m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995686"/>
                <a:ext cx="2369623" cy="8249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00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36" y="1166722"/>
                <a:ext cx="1878719" cy="853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66722"/>
                <a:ext cx="1878719" cy="8538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3275856" y="127046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Matriz quadrada 3x3</a:t>
            </a:r>
          </a:p>
          <a:p>
            <a:r>
              <a:rPr lang="pt-BR" i="1" dirty="0"/>
              <a:t>m x n (linha por coluna)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755576" y="2961759"/>
                <a:ext cx="760978" cy="824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961759"/>
                <a:ext cx="760978" cy="824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2699792" y="3189193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Vetor coluna 3x1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79712" y="48351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NOTAÇÃO</a:t>
            </a:r>
          </a:p>
        </p:txBody>
      </p:sp>
    </p:spTree>
    <p:extLst>
      <p:ext uri="{BB962C8B-B14F-4D97-AF65-F5344CB8AC3E}">
        <p14:creationId xmlns:p14="http://schemas.microsoft.com/office/powerpoint/2010/main" val="20368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11760" y="48351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Calcule os determinantes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358035" y="1410779"/>
                <a:ext cx="1470915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035" y="1410779"/>
                <a:ext cx="1470915" cy="4601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308814" y="2571750"/>
                <a:ext cx="1554528" cy="73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814" y="2571750"/>
                <a:ext cx="1554528" cy="7382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4535996" y="1419622"/>
            <a:ext cx="3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Resposta: </a:t>
            </a:r>
            <a:r>
              <a:rPr lang="pt-BR" dirty="0" err="1"/>
              <a:t>det</a:t>
            </a:r>
            <a:r>
              <a:rPr lang="pt-BR" dirty="0"/>
              <a:t> A = 60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535996" y="2756191"/>
            <a:ext cx="3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Resposta: </a:t>
            </a:r>
            <a:r>
              <a:rPr lang="pt-BR" dirty="0" err="1"/>
              <a:t>det</a:t>
            </a:r>
            <a:r>
              <a:rPr lang="pt-BR" dirty="0"/>
              <a:t> B = 113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308814" y="3867894"/>
                <a:ext cx="2045240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814" y="3867894"/>
                <a:ext cx="2045240" cy="7326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535996" y="4052335"/>
            <a:ext cx="3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Resposta: </a:t>
            </a:r>
            <a:r>
              <a:rPr lang="pt-BR" dirty="0" err="1"/>
              <a:t>det</a:t>
            </a:r>
            <a:r>
              <a:rPr lang="pt-BR" dirty="0"/>
              <a:t> C = 101</a:t>
            </a:r>
          </a:p>
        </p:txBody>
      </p:sp>
    </p:spTree>
    <p:extLst>
      <p:ext uri="{BB962C8B-B14F-4D97-AF65-F5344CB8AC3E}">
        <p14:creationId xmlns:p14="http://schemas.microsoft.com/office/powerpoint/2010/main" val="206025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Determinante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9645" y="1216332"/>
            <a:ext cx="8436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Em uma matriz 4x4 (ou maior) precisamos utilizar a expansão de Laplace (mas por ora, vamos continuar na matriz 3x3 só para explicitar o método):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0207" y="192541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Vamos pegar o primeiro elemento e eliminar sua linha e sua coluna. Vamos achar o </a:t>
            </a:r>
            <a:r>
              <a:rPr lang="pt-BR" i="1" dirty="0"/>
              <a:t>menor </a:t>
            </a:r>
            <a:r>
              <a:rPr lang="pt-BR" dirty="0"/>
              <a:t>do elemento a</a:t>
            </a:r>
            <a:r>
              <a:rPr lang="pt-BR" baseline="-25000" dirty="0"/>
              <a:t>11 </a:t>
            </a:r>
            <a:r>
              <a:rPr lang="pt-BR" dirty="0"/>
              <a:t>(e assim para os outros elementos da linha)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651384" y="4483343"/>
                <a:ext cx="56133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5.9−8.6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−1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4.9−7.6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+3(4.8−5.7)=−9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384" y="4483343"/>
                <a:ext cx="561333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195736" y="2856807"/>
                <a:ext cx="17150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856807"/>
                <a:ext cx="1715085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20207" y="2724271"/>
                <a:ext cx="1728807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07" y="2724271"/>
                <a:ext cx="1728807" cy="8249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067944" y="2856807"/>
                <a:ext cx="17150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856807"/>
                <a:ext cx="1715085" cy="5598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6228184" y="2873432"/>
                <a:ext cx="17150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873432"/>
                <a:ext cx="1715085" cy="5598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239645" y="358950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Cofator</a:t>
            </a:r>
            <a:r>
              <a:rPr lang="pt-BR" sz="1600" dirty="0"/>
              <a:t>: será o sinal de </a:t>
            </a:r>
            <a:r>
              <a:rPr lang="pt-BR" sz="1600" dirty="0" err="1"/>
              <a:t>M</a:t>
            </a:r>
            <a:r>
              <a:rPr lang="pt-BR" sz="1600" baseline="-25000" dirty="0" err="1"/>
              <a:t>ij</a:t>
            </a:r>
            <a:r>
              <a:rPr lang="pt-BR" sz="1600" dirty="0"/>
              <a:t>. Quando </a:t>
            </a:r>
            <a:r>
              <a:rPr lang="pt-BR" sz="1600" dirty="0" err="1"/>
              <a:t>i+j</a:t>
            </a:r>
            <a:r>
              <a:rPr lang="pt-BR" sz="1600" dirty="0"/>
              <a:t> é par o sinal de </a:t>
            </a:r>
            <a:r>
              <a:rPr lang="pt-BR" sz="1600" dirty="0" err="1"/>
              <a:t>M</a:t>
            </a:r>
            <a:r>
              <a:rPr lang="pt-BR" sz="1600" baseline="-25000" dirty="0" err="1"/>
              <a:t>ij</a:t>
            </a:r>
            <a:r>
              <a:rPr lang="pt-BR" sz="1600" dirty="0"/>
              <a:t> será mantido, se a soma for ímpar, o sinal deverá ser invertido. No nosso caso, multiplicaremos cada menor pelo seu respectivo </a:t>
            </a:r>
            <a:r>
              <a:rPr lang="pt-BR" sz="1600" dirty="0" err="1"/>
              <a:t>a</a:t>
            </a:r>
            <a:r>
              <a:rPr lang="pt-BR" sz="1600" baseline="-25000" dirty="0" err="1"/>
              <a:t>ij</a:t>
            </a:r>
            <a:r>
              <a:rPr lang="pt-BR" sz="1600" dirty="0"/>
              <a:t>, e aplicaremos a regra de sinal de cofator. </a:t>
            </a:r>
          </a:p>
        </p:txBody>
      </p:sp>
    </p:spTree>
    <p:extLst>
      <p:ext uri="{BB962C8B-B14F-4D97-AF65-F5344CB8AC3E}">
        <p14:creationId xmlns:p14="http://schemas.microsoft.com/office/powerpoint/2010/main" val="61303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Determinante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9645" y="1216332"/>
            <a:ext cx="843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Calcule o determinante a seguir pelo Método de Laplace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902796" y="3651870"/>
                <a:ext cx="58698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=−7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1.5−6.4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−0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9.5−0.4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+3(9.6−0.1)=295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796" y="3651870"/>
                <a:ext cx="586981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979712" y="2499742"/>
                <a:ext cx="17150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99742"/>
                <a:ext cx="1715085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779912" y="1585664"/>
                <a:ext cx="1901931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585664"/>
                <a:ext cx="1901931" cy="8249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851920" y="2499742"/>
                <a:ext cx="17150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499742"/>
                <a:ext cx="1715085" cy="5598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6012160" y="2516367"/>
                <a:ext cx="17150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516367"/>
                <a:ext cx="1715085" cy="5598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00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Determinante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9645" y="1216332"/>
            <a:ext cx="843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Calcule o determinante a seguir pelo Método de Laplace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201086" y="4566807"/>
                <a:ext cx="4925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=3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−75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−4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−60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50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=−85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086" y="4566807"/>
                <a:ext cx="49257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-36512" y="3291830"/>
                <a:ext cx="2252283" cy="824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291830"/>
                <a:ext cx="2252283" cy="8249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2123728" y="3291830"/>
                <a:ext cx="2418996" cy="846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291830"/>
                <a:ext cx="2418996" cy="8469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427984" y="3279952"/>
                <a:ext cx="2418996" cy="846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279952"/>
                <a:ext cx="2418996" cy="8469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3200400" y="1707654"/>
          <a:ext cx="2019672" cy="134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1371600" imgH="914400" progId="Equation.3">
                  <p:embed/>
                </p:oleObj>
              </mc:Choice>
              <mc:Fallback>
                <p:oleObj name="Equação" r:id="rId7" imgW="1371600" imgH="914400" progId="Equation.3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707654"/>
                        <a:ext cx="2019672" cy="1346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6732240" y="3304090"/>
                <a:ext cx="2252283" cy="824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14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304090"/>
                <a:ext cx="2252283" cy="8249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8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742950"/>
          </a:xfrm>
        </p:spPr>
        <p:txBody>
          <a:bodyPr/>
          <a:lstStyle/>
          <a:p>
            <a:pPr algn="ctr"/>
            <a:r>
              <a:rPr lang="pt-BR" dirty="0"/>
              <a:t>Inversão de Matriz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56363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 álgebra de números: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924071" y="2139075"/>
                <a:ext cx="1063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71" y="2139075"/>
                <a:ext cx="106375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747" r="-5172" b="-1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ta para a direita 4"/>
          <p:cNvSpPr/>
          <p:nvPr/>
        </p:nvSpPr>
        <p:spPr>
          <a:xfrm>
            <a:off x="3131840" y="221171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992054" y="1932970"/>
                <a:ext cx="118058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054" y="1932970"/>
                <a:ext cx="1180580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eta para a direita 6"/>
          <p:cNvSpPr/>
          <p:nvPr/>
        </p:nvSpPr>
        <p:spPr>
          <a:xfrm>
            <a:off x="5439978" y="221171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6337779" y="2094039"/>
                <a:ext cx="14806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779" y="2094039"/>
                <a:ext cx="148066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058" r="-823" b="-1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329891" y="285978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 álgebra matricial: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1953048" y="3397542"/>
                <a:ext cx="1063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048" y="3397542"/>
                <a:ext cx="106375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143" r="-5143"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eta para a direita 10"/>
          <p:cNvSpPr/>
          <p:nvPr/>
        </p:nvSpPr>
        <p:spPr>
          <a:xfrm>
            <a:off x="3160817" y="3470177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168929" y="3390183"/>
                <a:ext cx="14806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929" y="3390183"/>
                <a:ext cx="148066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58" r="-823"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tângulo de cantos arredondados 12"/>
          <p:cNvSpPr/>
          <p:nvPr/>
        </p:nvSpPr>
        <p:spPr>
          <a:xfrm>
            <a:off x="5105033" y="3312767"/>
            <a:ext cx="544558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681097" y="3447491"/>
            <a:ext cx="226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Matriz inversa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3577168" y="4279035"/>
                <a:ext cx="18975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168" y="4279035"/>
                <a:ext cx="189750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0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Inversa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Só é possível calcular a Inversa se a matriz é QUADRADA </a:t>
            </a:r>
          </a:p>
          <a:p>
            <a:pPr>
              <a:lnSpc>
                <a:spcPct val="150000"/>
              </a:lnSpc>
            </a:pPr>
            <a:r>
              <a:rPr lang="pt-BR" dirty="0"/>
              <a:t>Mas nem toda matriz quadrada tem inversa (condição necessária e não suficiente)</a:t>
            </a:r>
          </a:p>
          <a:p>
            <a:pPr>
              <a:lnSpc>
                <a:spcPct val="150000"/>
              </a:lnSpc>
            </a:pPr>
            <a:r>
              <a:rPr lang="pt-BR" dirty="0"/>
              <a:t>Se possui inversa: </a:t>
            </a:r>
            <a:r>
              <a:rPr lang="pt-BR" b="1" dirty="0"/>
              <a:t>matriz não-singular</a:t>
            </a:r>
          </a:p>
          <a:p>
            <a:pPr>
              <a:lnSpc>
                <a:spcPct val="150000"/>
              </a:lnSpc>
            </a:pPr>
            <a:r>
              <a:rPr lang="pt-BR" dirty="0"/>
              <a:t>Se não possui: </a:t>
            </a:r>
            <a:r>
              <a:rPr lang="pt-BR" b="1" dirty="0"/>
              <a:t>matriz singular</a:t>
            </a:r>
          </a:p>
          <a:p>
            <a:pPr>
              <a:lnSpc>
                <a:spcPct val="150000"/>
              </a:lnSpc>
            </a:pPr>
            <a:r>
              <a:rPr lang="pt-BR" dirty="0"/>
              <a:t>Portanto, primeiro desafio: testar a não singularidade da matriz</a:t>
            </a:r>
          </a:p>
        </p:txBody>
      </p:sp>
    </p:spTree>
    <p:extLst>
      <p:ext uri="{BB962C8B-B14F-4D97-AF65-F5344CB8AC3E}">
        <p14:creationId xmlns:p14="http://schemas.microsoft.com/office/powerpoint/2010/main" val="38445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342194"/>
            <a:ext cx="3099002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Matriz Inversa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1935" y="400901"/>
            <a:ext cx="5194920" cy="18036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Uma vez que a matriz é quadrada (condição necessária), precisamos saber se suas colunas (ou linhas) são independentes (condição suficiente)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71430" y="2672319"/>
                <a:ext cx="1672381" cy="73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0" y="2672319"/>
                <a:ext cx="1672381" cy="7382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533500" y="2613959"/>
                <a:ext cx="1811009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500" y="2613959"/>
                <a:ext cx="1811009" cy="7326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de seta reta 6"/>
          <p:cNvCxnSpPr/>
          <p:nvPr/>
        </p:nvCxnSpPr>
        <p:spPr>
          <a:xfrm flipV="1">
            <a:off x="5344509" y="2974697"/>
            <a:ext cx="533311" cy="2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5331268" y="2736315"/>
            <a:ext cx="533311" cy="2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868144" y="235572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Essas duas linhas, uma é função da outra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71430" y="1110714"/>
            <a:ext cx="2160240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Descobrimos a não-singularidade pela análise do determinante.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811367" y="4390880"/>
                <a:ext cx="11925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𝐷𝑒𝑡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=63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67" y="4390880"/>
                <a:ext cx="119250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571" r="-4082" b="-86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024578" y="4376325"/>
                <a:ext cx="10746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𝐷𝑒𝑡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578" y="4376325"/>
                <a:ext cx="107465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977" r="-4545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1043608" y="3713587"/>
            <a:ext cx="7036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Se determinante ≠ 0, matriz não singular (possível inverter)</a:t>
            </a:r>
          </a:p>
        </p:txBody>
      </p:sp>
    </p:spTree>
    <p:extLst>
      <p:ext uri="{BB962C8B-B14F-4D97-AF65-F5344CB8AC3E}">
        <p14:creationId xmlns:p14="http://schemas.microsoft.com/office/powerpoint/2010/main" val="164659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  <p:bldP spid="10" grpId="0" animBg="1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29667" y="486065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Vamos inverter a </a:t>
            </a:r>
            <a:r>
              <a:rPr lang="pt-BR" b="1" dirty="0">
                <a:solidFill>
                  <a:schemeClr val="tx2"/>
                </a:solidFill>
              </a:rPr>
              <a:t>Matriz A (método de sistemas lineares)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683568" y="1347614"/>
                <a:ext cx="1544141" cy="73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347614"/>
                <a:ext cx="1544141" cy="7382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2843808" y="1275606"/>
            <a:ext cx="5472608" cy="369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1º passo: testar a não-singularidade (determinante)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67748" y="1716722"/>
            <a:ext cx="5472608" cy="369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Det</a:t>
            </a:r>
            <a:r>
              <a:rPr lang="pt-BR" dirty="0"/>
              <a:t> A = 2 (existe a matriz inversa)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59632" y="249974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Partindo de: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275856" y="2376810"/>
                <a:ext cx="18975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376810"/>
                <a:ext cx="189750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2065463" y="2976389"/>
                <a:ext cx="3831433" cy="8274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463" y="2976389"/>
                <a:ext cx="3831433" cy="8274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896896" y="3187566"/>
                <a:ext cx="3279108" cy="65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tx2"/>
                    </a:solidFill>
                  </a:rPr>
                  <a:t>Multiplique as matrizes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pt-BR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pt-BR" b="1" dirty="0">
                    <a:solidFill>
                      <a:schemeClr val="tx2"/>
                    </a:solidFill>
                  </a:rPr>
                  <a:t>:</a:t>
                </a: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896" y="3187566"/>
                <a:ext cx="3279108" cy="652551"/>
              </a:xfrm>
              <a:prstGeom prst="rect">
                <a:avLst/>
              </a:prstGeom>
              <a:blipFill rotWithShape="0">
                <a:blip r:embed="rId5"/>
                <a:stretch>
                  <a:fillRect t="-5607" b="-149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1719742" y="4122352"/>
                <a:ext cx="5416483" cy="872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742" y="4122352"/>
                <a:ext cx="5416483" cy="8722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06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1835696" y="483518"/>
                <a:ext cx="5416483" cy="872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83518"/>
                <a:ext cx="5416483" cy="8722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36246"/>
            <a:ext cx="1905000" cy="329565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487" y="1764833"/>
            <a:ext cx="3390900" cy="30384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129" y="1995686"/>
            <a:ext cx="2614099" cy="16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210269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Utilizando do método de sistemas lineares, inverta a seguinte matriz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5004048" y="2195251"/>
                <a:ext cx="1544141" cy="73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195251"/>
                <a:ext cx="1544141" cy="7382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2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Soma e subtração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87623" y="1271207"/>
            <a:ext cx="6696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Duas matrizes só podem ser somadas ou subtraídas se tiverem a mesma dimensão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979712" y="2139702"/>
                <a:ext cx="455894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i="1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+0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+0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+7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139702"/>
                <a:ext cx="4558940" cy="554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2411760" y="314781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Resolva: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493560" y="3723878"/>
                <a:ext cx="196464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560" y="3723878"/>
                <a:ext cx="1964640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635896" y="3719261"/>
                <a:ext cx="3336811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9−6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719261"/>
                <a:ext cx="3336811" cy="559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45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4139952" y="429342"/>
                <a:ext cx="3797065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29342"/>
                <a:ext cx="3797065" cy="97270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107504" y="41151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RESOLUÇÃO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95536" y="1779662"/>
                <a:ext cx="2007153" cy="2492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79662"/>
                <a:ext cx="2007153" cy="24920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2843808" y="2053006"/>
                <a:ext cx="6167329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053006"/>
                <a:ext cx="6167329" cy="9727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395536" y="98757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Det</a:t>
            </a:r>
            <a:r>
              <a:rPr lang="pt-BR" dirty="0"/>
              <a:t> A = -1</a:t>
            </a:r>
          </a:p>
        </p:txBody>
      </p:sp>
    </p:spTree>
    <p:extLst>
      <p:ext uri="{BB962C8B-B14F-4D97-AF65-F5344CB8AC3E}">
        <p14:creationId xmlns:p14="http://schemas.microsoft.com/office/powerpoint/2010/main" val="320644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7504" y="41151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RESOLUÇÃO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512" y="1347614"/>
                <a:ext cx="2007153" cy="2492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47614"/>
                <a:ext cx="2007153" cy="24920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eta para a direita 5"/>
          <p:cNvSpPr/>
          <p:nvPr/>
        </p:nvSpPr>
        <p:spPr>
          <a:xfrm>
            <a:off x="2267744" y="2283718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726517" y="1347614"/>
                <a:ext cx="1834348" cy="2471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+5=0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17" y="1347614"/>
                <a:ext cx="1834348" cy="24719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4932040" y="495835"/>
                <a:ext cx="13565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95835"/>
                <a:ext cx="135658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4932040" y="887790"/>
                <a:ext cx="14848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887790"/>
                <a:ext cx="148482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have esquerda 9"/>
          <p:cNvSpPr/>
          <p:nvPr/>
        </p:nvSpPr>
        <p:spPr>
          <a:xfrm>
            <a:off x="4932040" y="495835"/>
            <a:ext cx="72008" cy="7839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6516216" y="395658"/>
                <a:ext cx="24387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95658"/>
                <a:ext cx="2438745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6532131" y="764990"/>
                <a:ext cx="2611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−1=+3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131" y="764990"/>
                <a:ext cx="261186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6480174" y="1134322"/>
                <a:ext cx="1401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174" y="1134322"/>
                <a:ext cx="140147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6084168" y="1914386"/>
                <a:ext cx="22477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+3(−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−1)=0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914386"/>
                <a:ext cx="2247795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/>
              <p:cNvSpPr/>
              <p:nvPr/>
            </p:nvSpPr>
            <p:spPr>
              <a:xfrm>
                <a:off x="6084168" y="2325118"/>
                <a:ext cx="18823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325118"/>
                <a:ext cx="188231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/>
              <p:cNvSpPr/>
              <p:nvPr/>
            </p:nvSpPr>
            <p:spPr>
              <a:xfrm>
                <a:off x="6084168" y="2756316"/>
                <a:ext cx="985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Retâ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756316"/>
                <a:ext cx="98539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6107803" y="3136396"/>
                <a:ext cx="985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803" y="3136396"/>
                <a:ext cx="98539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5292080" y="4083918"/>
                <a:ext cx="17613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−(−3)−1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083918"/>
                <a:ext cx="1761316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5266246" y="4494650"/>
                <a:ext cx="8187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246" y="4494650"/>
                <a:ext cx="81875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62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395536" y="483518"/>
                <a:ext cx="13313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83518"/>
                <a:ext cx="133132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390498" y="852850"/>
                <a:ext cx="1459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8" y="852850"/>
                <a:ext cx="145956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esquerda 3"/>
          <p:cNvSpPr/>
          <p:nvPr/>
        </p:nvSpPr>
        <p:spPr>
          <a:xfrm>
            <a:off x="323528" y="483518"/>
            <a:ext cx="288032" cy="7386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390498" y="1406848"/>
                <a:ext cx="1100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8" y="1406848"/>
                <a:ext cx="110049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390497" y="1960846"/>
                <a:ext cx="1942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(−2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)+3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7" y="1960846"/>
                <a:ext cx="194207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90497" y="2427734"/>
                <a:ext cx="970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7" y="2427734"/>
                <a:ext cx="97039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390497" y="2894622"/>
                <a:ext cx="970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7" y="2894622"/>
                <a:ext cx="97039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059832" y="483518"/>
                <a:ext cx="17327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83518"/>
                <a:ext cx="1732782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to 10"/>
          <p:cNvCxnSpPr/>
          <p:nvPr/>
        </p:nvCxnSpPr>
        <p:spPr>
          <a:xfrm flipH="1">
            <a:off x="2555776" y="411510"/>
            <a:ext cx="72008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3038999" y="852850"/>
                <a:ext cx="18610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999" y="852850"/>
                <a:ext cx="1861022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have esquerda 12"/>
          <p:cNvSpPr/>
          <p:nvPr/>
        </p:nvSpPr>
        <p:spPr>
          <a:xfrm>
            <a:off x="2915816" y="483518"/>
            <a:ext cx="216024" cy="7386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2755884" y="1591514"/>
                <a:ext cx="27871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+3=2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884" y="1591514"/>
                <a:ext cx="2787173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/>
              <p:cNvSpPr/>
              <p:nvPr/>
            </p:nvSpPr>
            <p:spPr>
              <a:xfrm>
                <a:off x="2755884" y="1943299"/>
                <a:ext cx="2960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+5−3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Retâ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884" y="1943299"/>
                <a:ext cx="2960298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/>
              <p:cNvSpPr/>
              <p:nvPr/>
            </p:nvSpPr>
            <p:spPr>
              <a:xfrm>
                <a:off x="2755884" y="2295084"/>
                <a:ext cx="13737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Retâ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884" y="2295084"/>
                <a:ext cx="1373709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2769843" y="2709956"/>
                <a:ext cx="13737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843" y="2709956"/>
                <a:ext cx="1373709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3063810" y="3363838"/>
                <a:ext cx="23301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−2+2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810" y="3363838"/>
                <a:ext cx="2330125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3040047" y="3945829"/>
                <a:ext cx="9848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047" y="3945829"/>
                <a:ext cx="984885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3038999" y="4613326"/>
                <a:ext cx="2336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999" y="4613326"/>
                <a:ext cx="233602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ângulo 20"/>
              <p:cNvSpPr/>
              <p:nvPr/>
            </p:nvSpPr>
            <p:spPr>
              <a:xfrm>
                <a:off x="402243" y="3392276"/>
                <a:ext cx="14753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=−2(−1)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Retâ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43" y="3392276"/>
                <a:ext cx="1475340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ângulo 21"/>
              <p:cNvSpPr/>
              <p:nvPr/>
            </p:nvSpPr>
            <p:spPr>
              <a:xfrm>
                <a:off x="402243" y="3909218"/>
                <a:ext cx="8084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Retâ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43" y="3909218"/>
                <a:ext cx="808491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/>
              <p:cNvSpPr txBox="1"/>
              <p:nvPr/>
            </p:nvSpPr>
            <p:spPr>
              <a:xfrm>
                <a:off x="6732240" y="2156407"/>
                <a:ext cx="2288191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156407"/>
                <a:ext cx="2288191" cy="732573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33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49163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 método de inversão de matriz através de sistemas lineares é bastante trabalhoso, principalmente se não tivermos células com valor zero, para facilitar nossa vida!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43608" y="285978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Portanto, aprendamos outro método.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27584" y="379588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Método da inversão por </a:t>
            </a:r>
            <a:r>
              <a:rPr lang="pt-BR" sz="2800" b="1" dirty="0">
                <a:solidFill>
                  <a:schemeClr val="tx2"/>
                </a:solidFill>
              </a:rPr>
              <a:t>Matriz Adjunta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91680" y="431910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/>
              <a:t>Não recai em sistemas de n equações</a:t>
            </a:r>
          </a:p>
        </p:txBody>
      </p:sp>
    </p:spTree>
    <p:extLst>
      <p:ext uri="{BB962C8B-B14F-4D97-AF65-F5344CB8AC3E}">
        <p14:creationId xmlns:p14="http://schemas.microsoft.com/office/powerpoint/2010/main" val="423530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7504" y="48351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Teorema</a:t>
            </a:r>
            <a:r>
              <a:rPr lang="pt-BR" dirty="0"/>
              <a:t>: se A é uma matriz passível de inversão, então: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699792" y="1851670"/>
                <a:ext cx="3909147" cy="1040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𝑑𝑒𝑡𝐴</m:t>
                          </m:r>
                        </m:den>
                      </m:f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𝑎𝑑𝑗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36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851670"/>
                <a:ext cx="3909147" cy="10407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467544" y="422793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Vamos estudar como calcular a matriz adjunta!</a:t>
            </a:r>
          </a:p>
        </p:txBody>
      </p:sp>
    </p:spTree>
    <p:extLst>
      <p:ext uri="{BB962C8B-B14F-4D97-AF65-F5344CB8AC3E}">
        <p14:creationId xmlns:p14="http://schemas.microsoft.com/office/powerpoint/2010/main" val="8794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55552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Conceito de </a:t>
            </a:r>
            <a:r>
              <a:rPr lang="pt-BR" i="1" dirty="0"/>
              <a:t>Menor</a:t>
            </a:r>
            <a:r>
              <a:rPr lang="pt-BR" dirty="0"/>
              <a:t>: suponha uma matriz 3x3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20118" y="1275606"/>
                <a:ext cx="2344168" cy="82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18" y="1275606"/>
                <a:ext cx="2344168" cy="8256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2987824" y="127560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Cada elemento da matriz, se eliminarmos sua respectiva linha e coluna, irá possuir um </a:t>
            </a:r>
            <a:r>
              <a:rPr lang="pt-BR" i="1" dirty="0"/>
              <a:t>menor</a:t>
            </a:r>
            <a:r>
              <a:rPr lang="pt-BR" dirty="0"/>
              <a:t> com um determinante de segunda ordem.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95536" y="3003798"/>
                <a:ext cx="82089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O elemento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pt-BR" dirty="0"/>
                  <a:t> possui um menor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pt-BR" dirty="0"/>
                  <a:t>) com um determinante específico.</a:t>
                </a: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03798"/>
                <a:ext cx="82089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69" t="-1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2979868" y="3651870"/>
                <a:ext cx="2766398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pt-BR" sz="2400" i="1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868" y="3651870"/>
                <a:ext cx="2766398" cy="7186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2238831" y="46189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Vamos para um exemplo prático</a:t>
            </a:r>
          </a:p>
        </p:txBody>
      </p:sp>
    </p:spTree>
    <p:extLst>
      <p:ext uri="{BB962C8B-B14F-4D97-AF65-F5344CB8AC3E}">
        <p14:creationId xmlns:p14="http://schemas.microsoft.com/office/powerpoint/2010/main" val="220756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179512" y="555526"/>
                <a:ext cx="1898084" cy="823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55526"/>
                <a:ext cx="1898084" cy="823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2627784" y="782415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determinante é -20, logo, possui inversa!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502459" y="1707654"/>
                <a:ext cx="2490938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59" y="1707654"/>
                <a:ext cx="2490938" cy="5524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3131840" y="1725675"/>
                <a:ext cx="2490938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25675"/>
                <a:ext cx="2490938" cy="5524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5868144" y="1725675"/>
                <a:ext cx="2317814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25675"/>
                <a:ext cx="2317814" cy="5524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502459" y="2715766"/>
                <a:ext cx="2624501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59" y="2715766"/>
                <a:ext cx="2624501" cy="55245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3131840" y="2733787"/>
                <a:ext cx="2624501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733787"/>
                <a:ext cx="2624501" cy="5524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5868144" y="2733787"/>
                <a:ext cx="2150012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33787"/>
                <a:ext cx="2150012" cy="55245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502459" y="3893308"/>
                <a:ext cx="2451376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59" y="3893308"/>
                <a:ext cx="2451376" cy="5542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3131840" y="3911329"/>
                <a:ext cx="2323136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911329"/>
                <a:ext cx="2323136" cy="55245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5868144" y="3911329"/>
                <a:ext cx="2150012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911329"/>
                <a:ext cx="2150012" cy="55245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3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627534"/>
                <a:ext cx="8352928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Um conceito estritamente relacionado ao de </a:t>
                </a:r>
                <a:r>
                  <a:rPr lang="pt-BR" b="1" i="1" dirty="0"/>
                  <a:t>menor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pt-BR" b="1" i="1" dirty="0"/>
                  <a:t>)</a:t>
                </a:r>
                <a:r>
                  <a:rPr lang="pt-BR" i="1" dirty="0"/>
                  <a:t> </a:t>
                </a:r>
                <a:r>
                  <a:rPr lang="pt-BR" dirty="0"/>
                  <a:t>é o de </a:t>
                </a:r>
                <a:r>
                  <a:rPr lang="pt-BR" b="1" i="1" dirty="0"/>
                  <a:t>cofator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pt-BR" b="1" i="1" dirty="0"/>
                  <a:t>)</a:t>
                </a:r>
                <a:r>
                  <a:rPr lang="pt-BR" i="1" dirty="0"/>
                  <a:t>.</a:t>
                </a:r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7534"/>
                <a:ext cx="8352928" cy="391646"/>
              </a:xfrm>
              <a:prstGeom prst="rect">
                <a:avLst/>
              </a:prstGeom>
              <a:blipFill rotWithShape="0">
                <a:blip r:embed="rId2"/>
                <a:stretch>
                  <a:fillRect l="-584" t="-9375" b="-187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23528" y="1019180"/>
                <a:ext cx="8352928" cy="2075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 matriz de cofatores é um menor, porém, com um sinal determinado associado a ele:</a:t>
                </a:r>
              </a:p>
              <a:p>
                <a:endParaRPr lang="pt-BR" dirty="0"/>
              </a:p>
              <a:p>
                <a:pPr marL="285750" indent="-285750">
                  <a:buFontTx/>
                  <a:buChar char="-"/>
                </a:pPr>
                <a:r>
                  <a:rPr lang="pt-BR" dirty="0"/>
                  <a:t>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pt-BR" dirty="0"/>
                  <a:t>: se i + j for par, o sinal do determinante do cofator será igual ao do menor</a:t>
                </a:r>
              </a:p>
              <a:p>
                <a:pPr marL="285750" indent="-285750">
                  <a:buFontTx/>
                  <a:buChar char="-"/>
                </a:pPr>
                <a:r>
                  <a:rPr lang="pt-BR" dirty="0"/>
                  <a:t>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pt-BR" dirty="0"/>
                  <a:t>: se i + j for ímpar, o sinal do determinante do cofator será oposto ao do menor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019180"/>
                <a:ext cx="8352928" cy="2075953"/>
              </a:xfrm>
              <a:prstGeom prst="rect">
                <a:avLst/>
              </a:prstGeom>
              <a:blipFill rotWithShape="0">
                <a:blip r:embed="rId3"/>
                <a:stretch>
                  <a:fillRect l="-584" t="-1466" r="-511" b="-38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-57399" y="3167480"/>
                <a:ext cx="2983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−5    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399" y="3167480"/>
                <a:ext cx="298318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-57399" y="3718821"/>
                <a:ext cx="3077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−10    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399" y="3718821"/>
                <a:ext cx="307718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-57399" y="4306868"/>
                <a:ext cx="32503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−10    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 smtClean="0">
                          <a:latin typeface="Cambria Math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399" y="4306868"/>
                <a:ext cx="325031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252476" y="3167480"/>
                <a:ext cx="28100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−3    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476" y="3167480"/>
                <a:ext cx="2810065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3226853" y="3690151"/>
                <a:ext cx="30964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−10  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853" y="3690151"/>
                <a:ext cx="309642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242535" y="4285169"/>
                <a:ext cx="28100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535" y="4285169"/>
                <a:ext cx="281006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6209029" y="3157109"/>
                <a:ext cx="2983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−4    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029" y="3157109"/>
                <a:ext cx="2983189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6209029" y="3708450"/>
                <a:ext cx="2636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029" y="3708450"/>
                <a:ext cx="263694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6209029" y="4296497"/>
                <a:ext cx="2636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029" y="4296497"/>
                <a:ext cx="2636940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to 13"/>
          <p:cNvCxnSpPr/>
          <p:nvPr/>
        </p:nvCxnSpPr>
        <p:spPr>
          <a:xfrm>
            <a:off x="3192914" y="3003798"/>
            <a:ext cx="0" cy="1944216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6209029" y="3003798"/>
            <a:ext cx="0" cy="1944216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53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8351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Cálculo da </a:t>
            </a:r>
            <a:r>
              <a:rPr lang="pt-BR" sz="2400" b="1" dirty="0">
                <a:solidFill>
                  <a:schemeClr val="tx2"/>
                </a:solidFill>
              </a:rPr>
              <a:t>Matriz Adjunta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127560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1º passo</a:t>
            </a:r>
            <a:r>
              <a:rPr lang="pt-BR" dirty="0"/>
              <a:t>: cálculo da matriz de cofatores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2283718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Calcule os determinantes dos cofatores da matriz A e construa uma nova matriz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683568" y="3359477"/>
                <a:ext cx="2423933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359477"/>
                <a:ext cx="2423933" cy="97270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eta entalhada para a direita 7"/>
          <p:cNvSpPr/>
          <p:nvPr/>
        </p:nvSpPr>
        <p:spPr>
          <a:xfrm>
            <a:off x="3851920" y="3207048"/>
            <a:ext cx="720080" cy="44482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5295397" y="2745383"/>
                <a:ext cx="250453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397" y="2745383"/>
                <a:ext cx="2504532" cy="8249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91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 animBg="1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62753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 matriz adjunta é a transposta da matriz de cofatores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779912" y="1491630"/>
                <a:ext cx="16714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𝐴𝑑𝑗𝐴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491630"/>
                <a:ext cx="1671420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512" y="2499742"/>
                <a:ext cx="250453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499742"/>
                <a:ext cx="2504532" cy="8249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355976" y="2482383"/>
                <a:ext cx="3388556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𝐴𝑑𝑗𝐴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482383"/>
                <a:ext cx="3388556" cy="8304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694236" y="408391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Agora que temos a matriz adjunta, podemos voltar ao teorema</a:t>
            </a:r>
          </a:p>
        </p:txBody>
      </p:sp>
    </p:spTree>
    <p:extLst>
      <p:ext uri="{BB962C8B-B14F-4D97-AF65-F5344CB8AC3E}">
        <p14:creationId xmlns:p14="http://schemas.microsoft.com/office/powerpoint/2010/main" val="120682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3299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Duas escolas possuem 3 salas de um determinado ano, com as seguintes quantidades de alunos.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1680" y="699542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Escola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Escola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Sala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Sala</a:t>
                      </a:r>
                      <a:r>
                        <a:rPr lang="pt-BR" baseline="0" dirty="0"/>
                        <a:t>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Sala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7504" y="2224598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Ao longo do ano, houve mudança no número de alunos em casa sala. Algumas aumentaram o número de alunos, outras diminuíram, ou até mesmo não mudaram. Confira as variações.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684784" y="2851069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Escola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Escola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Sala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Sala</a:t>
                      </a:r>
                      <a:r>
                        <a:rPr lang="pt-BR" baseline="0" dirty="0"/>
                        <a:t>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Sala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51520" y="451596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Dá para perceber que esse exemplo se refere a uma soma de matrizes?</a:t>
            </a:r>
          </a:p>
        </p:txBody>
      </p:sp>
    </p:spTree>
    <p:extLst>
      <p:ext uri="{BB962C8B-B14F-4D97-AF65-F5344CB8AC3E}">
        <p14:creationId xmlns:p14="http://schemas.microsoft.com/office/powerpoint/2010/main" val="248972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131840" y="483518"/>
                <a:ext cx="2606098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𝑑𝑒𝑡𝐴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𝑎𝑑𝑗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83518"/>
                <a:ext cx="2606098" cy="6939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836182" y="1944450"/>
                <a:ext cx="3197414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−20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182" y="1944450"/>
                <a:ext cx="3197414" cy="8249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903508" y="3552165"/>
                <a:ext cx="3130088" cy="8597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0,25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−0,5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0,5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−0,15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0,5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−0,1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0,20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−0,2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508" y="3552165"/>
                <a:ext cx="3130088" cy="8597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8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332" y="555525"/>
            <a:ext cx="252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Calcular a inversa 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85417" y="2067694"/>
                <a:ext cx="330414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/>
                  <a:t>Calculando o determinante: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pt-BR" dirty="0"/>
                  <a:t> </a:t>
                </a:r>
              </a:p>
              <a:p>
                <a:pPr algn="ctr"/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17" y="2067694"/>
                <a:ext cx="3304143" cy="923330"/>
              </a:xfrm>
              <a:prstGeom prst="rect">
                <a:avLst/>
              </a:prstGeom>
              <a:blipFill rotWithShape="1">
                <a:blip r:embed="rId2"/>
                <a:stretch>
                  <a:fillRect t="-32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2802292" y="316709"/>
                <a:ext cx="1974537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92" y="316709"/>
                <a:ext cx="1974537" cy="8469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4211960" y="2067694"/>
                <a:ext cx="3088119" cy="82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−24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67694"/>
                <a:ext cx="3088119" cy="8249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2627784" y="3867894"/>
                <a:ext cx="4147033" cy="83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𝐴𝑑𝑗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−24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18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867894"/>
                <a:ext cx="4147033" cy="8305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78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707654"/>
            <a:ext cx="8229600" cy="742950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Resolução de sistemas lineares por matriz</a:t>
            </a:r>
          </a:p>
        </p:txBody>
      </p:sp>
    </p:spTree>
    <p:extLst>
      <p:ext uri="{BB962C8B-B14F-4D97-AF65-F5344CB8AC3E}">
        <p14:creationId xmlns:p14="http://schemas.microsoft.com/office/powerpoint/2010/main" val="34682382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de sistemas lineares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Considere o seguinte sistema de equações lineares</a:t>
                </a:r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5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+3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=30</m:t>
                    </m:r>
                  </m:oMath>
                </a14:m>
                <a:endParaRPr lang="pt-BR" dirty="0"/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6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−2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8</m:t>
                    </m:r>
                  </m:oMath>
                </a14:m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Esse sistema pode ser expresso em forma de matriz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33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de sistemas lineares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229849" y="1203598"/>
                <a:ext cx="157863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849" y="1203598"/>
                <a:ext cx="1578637" cy="559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462097" y="1203598"/>
                <a:ext cx="1077731" cy="553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097" y="1203598"/>
                <a:ext cx="1077731" cy="5535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6120670" y="1215033"/>
                <a:ext cx="1115626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𝑑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670" y="1215033"/>
                <a:ext cx="1115626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23528" y="2067694"/>
                <a:ext cx="8568952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1600" dirty="0"/>
                  <a:t>Logo, temos a seguinte álgebra matricial: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BR" sz="1600" i="1" dirty="0" smtClean="0">
                        <a:latin typeface="Cambria Math"/>
                      </a:rPr>
                      <m:t>𝐴𝑥</m:t>
                    </m:r>
                    <m:r>
                      <a:rPr lang="pt-BR" sz="1600" b="0" i="1" dirty="0" smtClean="0">
                        <a:latin typeface="Cambria Math"/>
                      </a:rPr>
                      <m:t>=</m:t>
                    </m:r>
                    <m:r>
                      <a:rPr lang="pt-BR" sz="1600" b="0" i="1" dirty="0" smtClean="0">
                        <a:latin typeface="Cambria Math"/>
                      </a:rPr>
                      <m:t>𝑑</m:t>
                    </m:r>
                  </m:oMath>
                </a14:m>
                <a:endParaRPr lang="pt-BR" sz="16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1600" dirty="0"/>
                  <a:t>Como precisamos isolar </a:t>
                </a:r>
                <a14:m>
                  <m:oMath xmlns:m="http://schemas.openxmlformats.org/officeDocument/2006/math">
                    <m:r>
                      <a:rPr lang="pt-BR" sz="1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pt-BR" sz="1600" dirty="0"/>
                  <a:t>, vamos </a:t>
                </a:r>
                <a:r>
                  <a:rPr lang="pt-BR" sz="1600" dirty="0" err="1"/>
                  <a:t>pré</a:t>
                </a:r>
                <a:r>
                  <a:rPr lang="pt-BR" sz="1600" dirty="0"/>
                  <a:t>-multiplicar ambos os lados pela inversa de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/>
                      </a:rPr>
                      <m:t>𝐴</m:t>
                    </m:r>
                  </m:oMath>
                </a14:m>
                <a:endParaRPr lang="pt-BR" sz="16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600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pt-BR" sz="1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pt-BR" sz="1600" b="0" i="1" smtClean="0">
                        <a:latin typeface="Cambria Math"/>
                      </a:rPr>
                      <m:t>𝐴𝑥</m:t>
                    </m:r>
                    <m:r>
                      <a:rPr lang="pt-BR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600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pt-BR" sz="1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pt-BR" sz="16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pt-BR" sz="1600" dirty="0"/>
                  <a:t>     de onde sai que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/>
                      </a:rPr>
                      <m:t>𝑥</m:t>
                    </m:r>
                    <m:r>
                      <a:rPr lang="pt-BR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600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pt-BR" sz="1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pt-BR" sz="1600" b="0" i="1" smtClean="0">
                        <a:latin typeface="Cambria Math"/>
                      </a:rPr>
                      <m:t>𝑑</m:t>
                    </m:r>
                  </m:oMath>
                </a14:m>
                <a:endParaRPr lang="pt-BR" sz="16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1600" dirty="0"/>
                  <a:t>Ou seja, para achar os valores de </a:t>
                </a:r>
                <a14:m>
                  <m:oMath xmlns:m="http://schemas.openxmlformats.org/officeDocument/2006/math">
                    <m:r>
                      <a:rPr lang="pt-BR" sz="1600" i="1">
                        <a:latin typeface="Cambria Math"/>
                      </a:rPr>
                      <m:t>𝑥</m:t>
                    </m:r>
                  </m:oMath>
                </a14:m>
                <a:r>
                  <a:rPr lang="pt-BR" sz="1600" dirty="0"/>
                  <a:t> basta multiplicar a inversa da matriz </a:t>
                </a:r>
                <a14:m>
                  <m:oMath xmlns:m="http://schemas.openxmlformats.org/officeDocument/2006/math">
                    <m:r>
                      <a:rPr lang="pt-BR" sz="1600" i="1">
                        <a:latin typeface="Cambria Math"/>
                      </a:rPr>
                      <m:t>𝐴</m:t>
                    </m:r>
                  </m:oMath>
                </a14:m>
                <a:r>
                  <a:rPr lang="pt-BR" sz="1600" dirty="0"/>
                  <a:t> pela matriz </a:t>
                </a:r>
                <a14:m>
                  <m:oMath xmlns:m="http://schemas.openxmlformats.org/officeDocument/2006/math">
                    <m:r>
                      <a:rPr lang="pt-BR" sz="1600" i="1">
                        <a:latin typeface="Cambria Math"/>
                      </a:rPr>
                      <m:t>𝑑</m:t>
                    </m:r>
                  </m:oMath>
                </a14:m>
                <a:endParaRPr lang="pt-BR" sz="1600" i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67694"/>
                <a:ext cx="8568952" cy="2308324"/>
              </a:xfrm>
              <a:prstGeom prst="rect">
                <a:avLst/>
              </a:prstGeom>
              <a:blipFill rotWithShape="1">
                <a:blip r:embed="rId5"/>
                <a:stretch>
                  <a:fillRect l="-356" b="-5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0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de sistemas lineares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771056" y="1207788"/>
                <a:ext cx="157863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056" y="1207788"/>
                <a:ext cx="1578637" cy="559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179512" y="134761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Inverta a matriz 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339752" y="1959948"/>
                <a:ext cx="1974537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959948"/>
                <a:ext cx="1974537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179512" y="213970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Matriz Cofatores: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419872" y="2752861"/>
                <a:ext cx="2369825" cy="55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𝐴𝑑𝑗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52861"/>
                <a:ext cx="2369825" cy="5543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179512" y="284532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Matriz Adjunta (transposta):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441236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Inversa: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1691680" y="4370100"/>
                <a:ext cx="5694636" cy="6499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𝐴𝑑𝑗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−28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/28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3/28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6/28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−5/28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370100"/>
                <a:ext cx="5694636" cy="6499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2216579" y="3478109"/>
                <a:ext cx="1974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579" y="3478109"/>
                <a:ext cx="197453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179512" y="347810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Determinante de A</a:t>
            </a:r>
          </a:p>
        </p:txBody>
      </p:sp>
    </p:spTree>
    <p:extLst>
      <p:ext uri="{BB962C8B-B14F-4D97-AF65-F5344CB8AC3E}">
        <p14:creationId xmlns:p14="http://schemas.microsoft.com/office/powerpoint/2010/main" val="249640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de sistemas lineares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23528" y="1347614"/>
                <a:ext cx="42484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Faça a multiplicação: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pt-BR" i="1">
                        <a:latin typeface="Cambria Math"/>
                      </a:rPr>
                      <m:t>𝑑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47614"/>
                <a:ext cx="424847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48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4283968" y="1222676"/>
                <a:ext cx="2374881" cy="619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t-BR" i="1">
                                    <a:latin typeface="Cambria Math"/>
                                  </a:rPr>
                                  <m:t>/28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3/28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6/28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−5/28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30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222676"/>
                <a:ext cx="2374881" cy="6192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342226" y="2139702"/>
                <a:ext cx="2289986" cy="11785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pt-BR" b="0" i="1" smtClean="0">
                                    <a:latin typeface="Cambria Math"/>
                                  </a:rPr>
                                  <m:t>30)+(</m:t>
                                </m:r>
                                <m:f>
                                  <m:f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pt-BR" b="0" i="1" smtClean="0">
                                    <a:latin typeface="Cambria Math"/>
                                  </a:rPr>
                                  <m:t>8)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pt-BR" i="1">
                                    <a:latin typeface="Cambria Math"/>
                                  </a:rPr>
                                  <m:t>30)+(−</m:t>
                                </m:r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pt-BR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pt-BR" i="1">
                                    <a:latin typeface="Cambria Math"/>
                                  </a:rPr>
                                  <m:t>8)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6" y="2139702"/>
                <a:ext cx="2289986" cy="11785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eta para a direita 5"/>
          <p:cNvSpPr/>
          <p:nvPr/>
        </p:nvSpPr>
        <p:spPr>
          <a:xfrm>
            <a:off x="2843808" y="2604527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3850200" y="2139702"/>
                <a:ext cx="1360244" cy="11729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60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pt-BR" b="0" i="1" smtClean="0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180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pt-BR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40</m:t>
                                    </m:r>
                                  </m:num>
                                  <m:den>
                                    <m:r>
                                      <a:rPr lang="pt-BR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200" y="2139702"/>
                <a:ext cx="1360244" cy="11729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eta para a direita 18"/>
          <p:cNvSpPr/>
          <p:nvPr/>
        </p:nvSpPr>
        <p:spPr>
          <a:xfrm>
            <a:off x="5506384" y="2604527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6512776" y="2139702"/>
                <a:ext cx="828047" cy="11729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84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140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28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776" y="2139702"/>
                <a:ext cx="828047" cy="117295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04496" y="3525559"/>
                <a:ext cx="4788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Logo, se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𝑥</m:t>
                    </m:r>
                    <m:r>
                      <a:rPr lang="pt-B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pt-BR" i="1">
                        <a:latin typeface="Cambria Math"/>
                      </a:rPr>
                      <m:t>𝑑</m:t>
                    </m:r>
                  </m:oMath>
                </a14:m>
                <a:r>
                  <a:rPr lang="pt-BR" dirty="0"/>
                  <a:t>: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6" y="3525559"/>
                <a:ext cx="4788024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18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3394955" y="3950774"/>
                <a:ext cx="1244187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955" y="3950774"/>
                <a:ext cx="1244187" cy="55431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52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6" grpId="0" animBg="1"/>
      <p:bldP spid="18" grpId="0"/>
      <p:bldP spid="19" grpId="0" animBg="1"/>
      <p:bldP spid="20" grpId="0"/>
      <p:bldP spid="12" grpId="0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355726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Resolver esses sistemas pode ser bem mais simples utilizando a </a:t>
            </a:r>
            <a:br>
              <a:rPr lang="pt-BR" dirty="0"/>
            </a:br>
            <a:r>
              <a:rPr lang="pt-BR" sz="6000" b="1" dirty="0"/>
              <a:t>REGRA DE CRAMER</a:t>
            </a:r>
            <a:br>
              <a:rPr lang="pt-BR" sz="6000" b="1" dirty="0"/>
            </a:br>
            <a:r>
              <a:rPr lang="pt-BR" sz="2700" b="1" dirty="0">
                <a:solidFill>
                  <a:schemeClr val="tx1"/>
                </a:solidFill>
              </a:rPr>
              <a:t>Principalmente em Matrizes 3x3</a:t>
            </a:r>
            <a:endParaRPr lang="pt-BR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179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Regra de </a:t>
            </a:r>
            <a:r>
              <a:rPr lang="pt-BR" b="1" dirty="0" err="1"/>
              <a:t>Cramer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67544" y="1491630"/>
                <a:ext cx="2496196" cy="1253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𝑅𝑒𝑠𝑜𝑙𝑣𝑒𝑟</m:t>
                      </m:r>
                      <m:r>
                        <a:rPr lang="pt-BR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pt-BR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7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=0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  <m:e>
                              <m:r>
                                <a:rPr lang="pt-BR" i="1">
                                  <a:latin typeface="Cambria Math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=8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  <m:e>
                              <m:r>
                                <a:rPr lang="pt-BR" i="1">
                                  <a:latin typeface="Cambria Math"/>
                                </a:rPr>
                                <m:t>6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=7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91630"/>
                <a:ext cx="2496196" cy="12536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411760" y="3075806"/>
                <a:ext cx="3816424" cy="1069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sz="2400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075806"/>
                <a:ext cx="3816424" cy="10699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1331640" y="451596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Pela Regra de </a:t>
            </a:r>
            <a:r>
              <a:rPr lang="pt-BR" dirty="0" err="1">
                <a:solidFill>
                  <a:schemeClr val="accent6">
                    <a:lumMod val="75000"/>
                  </a:schemeClr>
                </a:solidFill>
              </a:rPr>
              <a:t>Cramer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, não precisamos inverter essa matriz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3419872" y="4145714"/>
            <a:ext cx="72008" cy="3702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635896" y="256057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err="1"/>
              <a:t>Ax</a:t>
            </a:r>
            <a:r>
              <a:rPr lang="pt-BR" sz="2400" i="1" dirty="0"/>
              <a:t> = d</a:t>
            </a:r>
          </a:p>
        </p:txBody>
      </p:sp>
    </p:spTree>
    <p:extLst>
      <p:ext uri="{BB962C8B-B14F-4D97-AF65-F5344CB8AC3E}">
        <p14:creationId xmlns:p14="http://schemas.microsoft.com/office/powerpoint/2010/main" val="163498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sz="2000" dirty="0"/>
                  <a:t>Achamos o determinante da Matriz A</a:t>
                </a:r>
              </a:p>
              <a:p>
                <a:r>
                  <a:rPr lang="pt-BR" sz="2000" dirty="0"/>
                  <a:t>Aí vamos achar mais 3 determinantes:</a:t>
                </a:r>
              </a:p>
              <a:p>
                <a:pPr lvl="1"/>
                <a:r>
                  <a:rPr lang="pt-BR" sz="1800" dirty="0"/>
                  <a:t>Substituímos o vetor D na primeira linha de A, e achamos A</a:t>
                </a:r>
                <a:r>
                  <a:rPr lang="pt-BR" sz="1800" baseline="-25000" dirty="0"/>
                  <a:t>1</a:t>
                </a:r>
              </a:p>
              <a:p>
                <a:pPr lvl="1"/>
                <a:r>
                  <a:rPr lang="pt-BR" sz="1800" dirty="0"/>
                  <a:t>Substituímos o vetor D na segunda linha de A, e achamos A</a:t>
                </a:r>
                <a:r>
                  <a:rPr lang="pt-BR" sz="1800" baseline="-25000" dirty="0"/>
                  <a:t>2</a:t>
                </a:r>
              </a:p>
              <a:p>
                <a:pPr lvl="1"/>
                <a:r>
                  <a:rPr lang="pt-BR" sz="1800" dirty="0"/>
                  <a:t>Substituímos o vetor D na terceira linha de A, e achamos A</a:t>
                </a:r>
                <a:r>
                  <a:rPr lang="pt-BR" sz="1800" baseline="-25000" dirty="0"/>
                  <a:t>3</a:t>
                </a:r>
              </a:p>
              <a:p>
                <a:r>
                  <a:rPr lang="pt-BR" sz="2000" dirty="0"/>
                  <a:t>Por fim, pegamos cada </a:t>
                </a:r>
                <a:r>
                  <a:rPr lang="pt-BR" sz="2000" dirty="0" err="1"/>
                  <a:t>A</a:t>
                </a:r>
                <a:r>
                  <a:rPr lang="pt-BR" sz="2000" baseline="-25000" dirty="0" err="1"/>
                  <a:t>j</a:t>
                </a:r>
                <a:r>
                  <a:rPr lang="pt-BR" sz="2000" dirty="0"/>
                  <a:t> calculado acima e dividimos pelo determinante de A. Logo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8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pt-BR" sz="2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r>
                  <a:rPr lang="pt-BR" sz="2800" dirty="0"/>
                  <a:t>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8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pt-BR" sz="2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r>
                  <a:rPr lang="pt-BR" sz="2800" dirty="0"/>
                  <a:t> 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pt-BR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8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pt-BR" sz="2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70" t="-8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0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Multiplicação Escalar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87623" y="1271207"/>
            <a:ext cx="669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Multiplicação de uma matriz por um número (um </a:t>
            </a:r>
            <a:r>
              <a:rPr lang="pt-BR" i="1" dirty="0"/>
              <a:t>escalar</a:t>
            </a:r>
            <a:r>
              <a:rPr lang="pt-BR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284370" y="2010214"/>
                <a:ext cx="2503249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7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370" y="2010214"/>
                <a:ext cx="2503249" cy="5543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2411760" y="314781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Resolva: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1493560" y="3723878"/>
                <a:ext cx="213135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19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560" y="3723878"/>
                <a:ext cx="2131353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635896" y="3719261"/>
                <a:ext cx="3689472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9−2.6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−2.8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−2.1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−2.3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−13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719261"/>
                <a:ext cx="3689472" cy="559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67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o nosso exemplo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1701355"/>
                <a:ext cx="3080330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i="1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=−61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1355"/>
                <a:ext cx="3080330" cy="8249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2000" y="1731819"/>
                <a:ext cx="3051861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=−61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31819"/>
                <a:ext cx="3051861" cy="8249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 4"/>
          <p:cNvSpPr/>
          <p:nvPr/>
        </p:nvSpPr>
        <p:spPr>
          <a:xfrm>
            <a:off x="5364088" y="1701355"/>
            <a:ext cx="360040" cy="85537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572000" y="127560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Substituição de d na primeira coluna de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51520" y="3691060"/>
                <a:ext cx="3233001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=−183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91060"/>
                <a:ext cx="3233001" cy="8249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ângulo 7"/>
          <p:cNvSpPr/>
          <p:nvPr/>
        </p:nvSpPr>
        <p:spPr>
          <a:xfrm>
            <a:off x="1571414" y="3691060"/>
            <a:ext cx="360040" cy="85537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51520" y="289268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Substituição de d na segunda coluna de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644008" y="3802169"/>
                <a:ext cx="3140540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=−244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802169"/>
                <a:ext cx="3140540" cy="8249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tângulo 10"/>
          <p:cNvSpPr/>
          <p:nvPr/>
        </p:nvSpPr>
        <p:spPr>
          <a:xfrm>
            <a:off x="6430817" y="3786937"/>
            <a:ext cx="360040" cy="85537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300379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Substituição de d na terceira coluna de A</a:t>
            </a:r>
          </a:p>
        </p:txBody>
      </p:sp>
    </p:spTree>
    <p:extLst>
      <p:ext uri="{BB962C8B-B14F-4D97-AF65-F5344CB8AC3E}">
        <p14:creationId xmlns:p14="http://schemas.microsoft.com/office/powerpoint/2010/main" val="329236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1115616" y="843968"/>
                <a:ext cx="3593548" cy="31218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−61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−61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pt-BR" sz="2400" i="1" dirty="0">
                  <a:latin typeface="Cambria Math"/>
                </a:endParaRPr>
              </a:p>
              <a:p>
                <a:endParaRPr lang="pt-BR" sz="2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−183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−61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pt-BR" sz="2400" i="1" dirty="0">
                  <a:latin typeface="Cambria Math"/>
                </a:endParaRPr>
              </a:p>
              <a:p>
                <a:endParaRPr lang="pt-BR" sz="2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−244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−61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843968"/>
                <a:ext cx="3593548" cy="31218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5436096" y="177966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Tudo resolvido pela regra de </a:t>
            </a:r>
            <a:r>
              <a:rPr lang="pt-BR" dirty="0" err="1">
                <a:solidFill>
                  <a:srgbClr val="FF0000"/>
                </a:solidFill>
              </a:rPr>
              <a:t>Cramer</a:t>
            </a:r>
            <a:r>
              <a:rPr lang="pt-BR" dirty="0">
                <a:solidFill>
                  <a:srgbClr val="FF0000"/>
                </a:solidFill>
              </a:rPr>
              <a:t> e sem necessidade de inverter a matriz A</a:t>
            </a:r>
          </a:p>
        </p:txBody>
      </p:sp>
    </p:spTree>
    <p:extLst>
      <p:ext uri="{BB962C8B-B14F-4D97-AF65-F5344CB8AC3E}">
        <p14:creationId xmlns:p14="http://schemas.microsoft.com/office/powerpoint/2010/main" val="275628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Exercício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67544" y="1491630"/>
                <a:ext cx="2585964" cy="1253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𝑅𝑒𝑠𝑜𝑙𝑣𝑒𝑟</m:t>
                      </m:r>
                      <m:r>
                        <a:rPr lang="pt-BR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pt-BR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=0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91630"/>
                <a:ext cx="2585964" cy="12536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3851920" y="1347614"/>
                <a:ext cx="3206712" cy="31218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pt-BR" sz="2400" i="1" dirty="0">
                  <a:latin typeface="Cambria Math"/>
                </a:endParaRPr>
              </a:p>
              <a:p>
                <a:endParaRPr lang="pt-BR" sz="2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2400" i="1" dirty="0">
                  <a:latin typeface="Cambria Math"/>
                </a:endParaRPr>
              </a:p>
              <a:p>
                <a:endParaRPr lang="pt-BR" sz="2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347614"/>
                <a:ext cx="3206712" cy="31218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9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 bldLvl="3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71550"/>
            <a:ext cx="2436093" cy="153197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9512" y="41151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Exercício com matriz 4x4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491880" y="829398"/>
                <a:ext cx="3816424" cy="1240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eqArr>
                        </m:e>
                      </m:d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829398"/>
                <a:ext cx="3816424" cy="12405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3851920" y="41151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Ordem da linha: x, y, z, w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-1" y="2643758"/>
            <a:ext cx="8984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Vamos calcular o determinante pelo método de Laplace: para tal, vamos escolher a primeira coluna. Por qual razão?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-598201" y="3460066"/>
                <a:ext cx="62048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8201" y="3460066"/>
                <a:ext cx="620486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4680012" y="209710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err="1"/>
              <a:t>Ax</a:t>
            </a:r>
            <a:r>
              <a:rPr lang="pt-BR" sz="2400" i="1" dirty="0"/>
              <a:t> = 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-9958" y="3863917"/>
                <a:ext cx="56166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958" y="3863917"/>
                <a:ext cx="561662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1610221" y="4240883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221" y="4240883"/>
                <a:ext cx="237626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5820683" y="3164550"/>
                <a:ext cx="2687210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683" y="3164550"/>
                <a:ext cx="2687210" cy="82490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976156" y="4421685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156" y="4421685"/>
                <a:ext cx="237626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>
            <a:off x="1043608" y="4606351"/>
            <a:ext cx="370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</a:rPr>
              <a:t>Vai precisar inverter o sinal, pois soma dos subscritos dá ímpar </a:t>
            </a:r>
          </a:p>
        </p:txBody>
      </p:sp>
    </p:spTree>
    <p:extLst>
      <p:ext uri="{BB962C8B-B14F-4D97-AF65-F5344CB8AC3E}">
        <p14:creationId xmlns:p14="http://schemas.microsoft.com/office/powerpoint/2010/main" val="204616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683568" y="1948020"/>
                <a:ext cx="2528641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48020"/>
                <a:ext cx="2528641" cy="11128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6" y="267494"/>
            <a:ext cx="2436093" cy="153197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987824" y="483518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próximo passo é obter os determinantes das matrizes onde o vetor d é substituído em cada coluna.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6012160" y="1900948"/>
                <a:ext cx="2528641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pt-BR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900948"/>
                <a:ext cx="2528641" cy="11128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683567" y="3507854"/>
                <a:ext cx="2345129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7" y="3507854"/>
                <a:ext cx="2345129" cy="11128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6012160" y="3507854"/>
                <a:ext cx="2566921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507854"/>
                <a:ext cx="2566921" cy="11128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ângulo 9"/>
          <p:cNvSpPr/>
          <p:nvPr/>
        </p:nvSpPr>
        <p:spPr>
          <a:xfrm>
            <a:off x="1475656" y="3507854"/>
            <a:ext cx="380475" cy="11128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861691" y="1900948"/>
            <a:ext cx="380475" cy="11128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6861690" y="3507854"/>
            <a:ext cx="380475" cy="11128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275856" y="2787774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/>
              <a:t>Essa coluna facilita muito o cálculo do determinante. Então, iremos calcular apenas dessas 3 matrizes (depois calculamos de x)</a:t>
            </a:r>
          </a:p>
        </p:txBody>
      </p:sp>
    </p:spTree>
    <p:extLst>
      <p:ext uri="{BB962C8B-B14F-4D97-AF65-F5344CB8AC3E}">
        <p14:creationId xmlns:p14="http://schemas.microsoft.com/office/powerpoint/2010/main" val="32400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10" grpId="0" animBg="1"/>
      <p:bldP spid="11" grpId="0" animBg="1"/>
      <p:bldP spid="12" grpId="0" animBg="1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2339752" y="942089"/>
                <a:ext cx="2376264" cy="339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942089"/>
                <a:ext cx="2376264" cy="339677"/>
              </a:xfrm>
              <a:prstGeom prst="rect">
                <a:avLst/>
              </a:prstGeom>
              <a:blipFill rotWithShape="0">
                <a:blip r:embed="rId2"/>
                <a:stretch>
                  <a:fillRect b="-254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-30226" y="555524"/>
                <a:ext cx="2528641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pt-BR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226" y="555524"/>
                <a:ext cx="2528641" cy="11128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355976" y="743403"/>
                <a:ext cx="2860335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743403"/>
                <a:ext cx="2860335" cy="823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6948264" y="942089"/>
                <a:ext cx="2376264" cy="411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942089"/>
                <a:ext cx="2376264" cy="411010"/>
              </a:xfrm>
              <a:prstGeom prst="rect">
                <a:avLst/>
              </a:prstGeom>
              <a:blipFill rotWithShape="0">
                <a:blip r:embed="rId5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2726839" y="1329775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>
                <a:solidFill>
                  <a:srgbClr val="FF0000"/>
                </a:solidFill>
              </a:rPr>
              <a:t>Regra cofator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339752" y="2265692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265692"/>
                <a:ext cx="237626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-30226" y="1879127"/>
                <a:ext cx="2345129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226" y="1879127"/>
                <a:ext cx="2345129" cy="111280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355976" y="2067006"/>
                <a:ext cx="2687210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067006"/>
                <a:ext cx="2687210" cy="82490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6948264" y="2265692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265692"/>
                <a:ext cx="237626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2726839" y="265337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>
                <a:solidFill>
                  <a:srgbClr val="FF0000"/>
                </a:solidFill>
              </a:rPr>
              <a:t>Regra cofator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339752" y="3691113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691113"/>
                <a:ext cx="237626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-30226" y="3304548"/>
                <a:ext cx="2566921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226" y="3304548"/>
                <a:ext cx="2566921" cy="111280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355976" y="3492427"/>
                <a:ext cx="2815451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492427"/>
                <a:ext cx="2815451" cy="82490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6948264" y="3691113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691113"/>
                <a:ext cx="237626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2726839" y="407879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>
                <a:solidFill>
                  <a:srgbClr val="FF0000"/>
                </a:solidFill>
              </a:rPr>
              <a:t>Regra cofator</a:t>
            </a:r>
          </a:p>
        </p:txBody>
      </p:sp>
    </p:spTree>
    <p:extLst>
      <p:ext uri="{BB962C8B-B14F-4D97-AF65-F5344CB8AC3E}">
        <p14:creationId xmlns:p14="http://schemas.microsoft.com/office/powerpoint/2010/main" val="110268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395536" y="627534"/>
                <a:ext cx="3649332" cy="31779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pt-BR" sz="2400" i="1" dirty="0">
                  <a:latin typeface="Cambria Math"/>
                </a:endParaRPr>
              </a:p>
              <a:p>
                <a:endParaRPr lang="pt-BR" sz="2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−1,5</m:t>
                      </m:r>
                    </m:oMath>
                  </m:oMathPara>
                </a14:m>
                <a:endParaRPr lang="pt-BR" sz="2400" i="1" dirty="0">
                  <a:latin typeface="Cambria Math"/>
                </a:endParaRPr>
              </a:p>
              <a:p>
                <a:endParaRPr lang="pt-BR" sz="2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−30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2,5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7534"/>
                <a:ext cx="3649332" cy="317792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5606579" y="314994"/>
                <a:ext cx="18531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579" y="314994"/>
                <a:ext cx="185313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303" r="-1974" b="-1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598083" y="819050"/>
                <a:ext cx="27272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+5(−1,5)+2(2,5)=0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083" y="819050"/>
                <a:ext cx="272728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339" r="-1339" b="-34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5598082" y="1323106"/>
                <a:ext cx="17366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−7,5+5=0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082" y="1323106"/>
                <a:ext cx="173662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456" r="-2456" b="-1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606579" y="1767408"/>
                <a:ext cx="9287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579" y="1767408"/>
                <a:ext cx="928716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5263" r="-5921" b="-1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580112" y="2211710"/>
                <a:ext cx="1662891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2,5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=1,25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211710"/>
                <a:ext cx="1662891" cy="52418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ângulo 7"/>
          <p:cNvSpPr/>
          <p:nvPr/>
        </p:nvSpPr>
        <p:spPr>
          <a:xfrm>
            <a:off x="19215" y="4731990"/>
            <a:ext cx="7038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Fonte do exercício: </a:t>
            </a:r>
            <a:r>
              <a:rPr lang="pt-BR" sz="1400" dirty="0">
                <a:hlinkClick r:id="rId8"/>
              </a:rPr>
              <a:t>https://www.todamateria.com.br/regra-cramer/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716016" y="3231287"/>
                <a:ext cx="3816424" cy="1240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eqArr>
                        </m:e>
                      </m:d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  <m:t>1,25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  <m:t>−1,5</m:t>
                                    </m:r>
                                  </m:e>
                                  <m:e>
                                    <m: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  <m:t>2,5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231287"/>
                <a:ext cx="3816424" cy="12405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03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755576" y="771550"/>
                <a:ext cx="2028761" cy="1248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=13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=12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=20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771550"/>
                <a:ext cx="2028761" cy="12485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251520" y="33950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Ache as solução para o sistema:</a:t>
            </a:r>
          </a:p>
        </p:txBody>
      </p:sp>
    </p:spTree>
    <p:extLst>
      <p:ext uri="{BB962C8B-B14F-4D97-AF65-F5344CB8AC3E}">
        <p14:creationId xmlns:p14="http://schemas.microsoft.com/office/powerpoint/2010/main" val="28208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Multiplicação de Matrizes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7544" y="1271207"/>
            <a:ext cx="820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 queremos multiplicar duas matrizes: </a:t>
            </a:r>
            <a:r>
              <a:rPr lang="pt-BR" i="1" dirty="0"/>
              <a:t>AB</a:t>
            </a:r>
          </a:p>
          <a:p>
            <a:pPr algn="ctr"/>
            <a:r>
              <a:rPr lang="pt-BR" dirty="0"/>
              <a:t>A coluna de </a:t>
            </a:r>
            <a:r>
              <a:rPr lang="pt-BR" i="1" dirty="0"/>
              <a:t>A</a:t>
            </a:r>
            <a:r>
              <a:rPr lang="pt-BR" dirty="0"/>
              <a:t> precisa ter a mesma dimensão da linha de </a:t>
            </a:r>
            <a:r>
              <a:rPr lang="pt-BR" i="1" dirty="0"/>
              <a:t>B</a:t>
            </a:r>
          </a:p>
          <a:p>
            <a:pPr algn="ctr"/>
            <a:r>
              <a:rPr lang="pt-BR" dirty="0" err="1"/>
              <a:t>Ex</a:t>
            </a:r>
            <a:r>
              <a:rPr lang="pt-BR" dirty="0"/>
              <a:t>: A (1x</a:t>
            </a:r>
            <a:r>
              <a:rPr lang="pt-BR" b="1" dirty="0">
                <a:solidFill>
                  <a:srgbClr val="FF0000"/>
                </a:solidFill>
              </a:rPr>
              <a:t>2</a:t>
            </a:r>
            <a:r>
              <a:rPr lang="pt-BR" dirty="0"/>
              <a:t>) e B (</a:t>
            </a:r>
            <a:r>
              <a:rPr lang="pt-BR" b="1" dirty="0">
                <a:solidFill>
                  <a:srgbClr val="FF0000"/>
                </a:solidFill>
              </a:rPr>
              <a:t>2</a:t>
            </a:r>
            <a:r>
              <a:rPr lang="pt-BR" dirty="0"/>
              <a:t>x3)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843808" y="2715766"/>
                <a:ext cx="13471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715766"/>
                <a:ext cx="13471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376964" y="2643758"/>
                <a:ext cx="1723677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𝐵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964" y="2643758"/>
                <a:ext cx="1723677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187624" y="3939902"/>
                <a:ext cx="69127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/>
                  <a:t>A dimensão da matriz resultante de </a:t>
                </a:r>
                <a:r>
                  <a:rPr lang="pt-BR" i="1" dirty="0"/>
                  <a:t>AB</a:t>
                </a:r>
                <a:r>
                  <a:rPr lang="pt-BR" dirty="0"/>
                  <a:t> será 1x3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𝐴𝐵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939902"/>
                <a:ext cx="6912768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de seta reta 12"/>
          <p:cNvCxnSpPr/>
          <p:nvPr/>
        </p:nvCxnSpPr>
        <p:spPr>
          <a:xfrm>
            <a:off x="4283968" y="2194537"/>
            <a:ext cx="2448272" cy="18173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5580112" y="2194537"/>
            <a:ext cx="1368152" cy="17453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87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Multiplicação de Matrizes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7889" y="3022339"/>
            <a:ext cx="8208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Multiplica-se cada linha de </a:t>
            </a:r>
            <a:r>
              <a:rPr lang="pt-BR" i="1" dirty="0"/>
              <a:t>A</a:t>
            </a:r>
            <a:r>
              <a:rPr lang="pt-BR" dirty="0"/>
              <a:t> por cada coluna de </a:t>
            </a:r>
            <a:r>
              <a:rPr lang="pt-BR" i="1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224835" y="1368785"/>
                <a:ext cx="13471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𝐴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835" y="1368785"/>
                <a:ext cx="1347164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5152578" y="1262361"/>
                <a:ext cx="1723677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𝐵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8" y="1262361"/>
                <a:ext cx="1723677" cy="5542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93373" y="3775561"/>
                <a:ext cx="216456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=2.3+1.2=8</m:t>
                      </m:r>
                    </m:oMath>
                  </m:oMathPara>
                </a14:m>
                <a:endParaRPr lang="pt-B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=2.</m:t>
                      </m:r>
                      <m:r>
                        <a:rPr lang="pt-BR" b="0" i="1" smtClean="0">
                          <a:latin typeface="Cambria Math"/>
                        </a:rPr>
                        <m:t>4</m:t>
                      </m:r>
                      <m:r>
                        <a:rPr lang="pt-BR" i="1">
                          <a:latin typeface="Cambria Math"/>
                        </a:rPr>
                        <m:t>+1.</m:t>
                      </m:r>
                      <m:r>
                        <a:rPr lang="pt-BR" b="0" i="1" smtClean="0">
                          <a:latin typeface="Cambria Math"/>
                        </a:rPr>
                        <m:t>0</m:t>
                      </m:r>
                      <m:r>
                        <a:rPr lang="pt-BR" i="1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=2.</m:t>
                      </m:r>
                      <m:r>
                        <a:rPr lang="pt-BR" b="0" i="1" smtClean="0">
                          <a:latin typeface="Cambria Math"/>
                        </a:rPr>
                        <m:t>0</m:t>
                      </m:r>
                      <m:r>
                        <a:rPr lang="pt-BR" i="1">
                          <a:latin typeface="Cambria Math"/>
                        </a:rPr>
                        <m:t>+1.</m:t>
                      </m:r>
                      <m:r>
                        <a:rPr lang="pt-BR" b="0" i="1" smtClean="0">
                          <a:latin typeface="Cambria Math"/>
                        </a:rPr>
                        <m:t>1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73" y="3775561"/>
                <a:ext cx="2164567" cy="923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360665" y="4052560"/>
                <a:ext cx="1757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𝐶</m:t>
                      </m:r>
                      <m:r>
                        <a:rPr lang="pt-BR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665" y="4052560"/>
                <a:ext cx="175740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283968" y="2360692"/>
                <a:ext cx="11426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360692"/>
                <a:ext cx="11426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179513" y="134761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Considere as Matrizes: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9513" y="2390295"/>
            <a:ext cx="4392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Proceda com a seguinte multiplicação: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580112" y="3507854"/>
            <a:ext cx="2808312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Note que não seria possível fazer a multiplicação: B.A</a:t>
            </a:r>
          </a:p>
        </p:txBody>
      </p:sp>
    </p:spTree>
    <p:extLst>
      <p:ext uri="{BB962C8B-B14F-4D97-AF65-F5344CB8AC3E}">
        <p14:creationId xmlns:p14="http://schemas.microsoft.com/office/powerpoint/2010/main" val="382875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4" grpId="0"/>
      <p:bldP spid="10" grpId="0"/>
      <p:bldP spid="8" grpId="0"/>
      <p:bldP spid="7" grpId="0"/>
      <p:bldP spid="9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Multiplicação de Matrizes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7544" y="1271207"/>
            <a:ext cx="8208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Multiplique as matrizes abaixo</a:t>
            </a:r>
            <a:endParaRPr lang="pt-BR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715051" y="1872123"/>
                <a:ext cx="2459776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DADO: 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/>
                      </a:rPr>
                      <m:t>       </m:t>
                    </m:r>
                    <m:r>
                      <a:rPr lang="pt-BR" b="0" i="1" smtClean="0">
                        <a:latin typeface="Cambria Math"/>
                      </a:rPr>
                      <m:t>𝐴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51" y="1872123"/>
                <a:ext cx="2459776" cy="824906"/>
              </a:xfrm>
              <a:prstGeom prst="rect">
                <a:avLst/>
              </a:prstGeom>
              <a:blipFill rotWithShape="1">
                <a:blip r:embed="rId2"/>
                <a:stretch>
                  <a:fillRect l="-19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3991758" y="2024008"/>
                <a:ext cx="1005532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𝐵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758" y="2024008"/>
                <a:ext cx="1005532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997290" y="3403028"/>
                <a:ext cx="1190069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𝐶</m:t>
                      </m:r>
                      <m:r>
                        <a:rPr lang="pt-BR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82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90" y="3403028"/>
                <a:ext cx="1190069" cy="823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611560" y="3403028"/>
                <a:ext cx="3088025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Resolvendo: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/>
                      </a:rPr>
                      <m:t>  </m:t>
                    </m:r>
                    <m:r>
                      <a:rPr lang="pt-BR" b="0" i="1" smtClean="0">
                        <a:latin typeface="Cambria Math"/>
                      </a:rPr>
                      <m:t>𝐶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.5+3.9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2.5+8.9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4.5+0.9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03028"/>
                <a:ext cx="3088025" cy="828688"/>
              </a:xfrm>
              <a:prstGeom prst="rect">
                <a:avLst/>
              </a:prstGeom>
              <a:blipFill rotWithShape="1">
                <a:blip r:embed="rId5"/>
                <a:stretch>
                  <a:fillRect l="-15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32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0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12507" y="96296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Um estacionamento recebe motos e carros ao longo da semana. Confira o número de veículos por dia.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28531" y="1899066"/>
          <a:ext cx="3816423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Carros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Motos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Segunda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Terça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Quarta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Quinta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Sexta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877003" y="204308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preço médio por carro é de R$10,00 e de motos é de R$6,00.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894047" y="314781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Qual a receita do estacionamento para cada dia da semana?</a:t>
            </a:r>
          </a:p>
          <a:p>
            <a:r>
              <a:rPr lang="pt-BR" dirty="0"/>
              <a:t>Resolva esse exercício de forma matricial.</a:t>
            </a:r>
          </a:p>
        </p:txBody>
      </p:sp>
    </p:spTree>
    <p:extLst>
      <p:ext uri="{BB962C8B-B14F-4D97-AF65-F5344CB8AC3E}">
        <p14:creationId xmlns:p14="http://schemas.microsoft.com/office/powerpoint/2010/main" val="156878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26169</TotalTime>
  <Words>2621</Words>
  <Application>Microsoft Office PowerPoint</Application>
  <PresentationFormat>Apresentação na tela (16:9)</PresentationFormat>
  <Paragraphs>444</Paragraphs>
  <Slides>57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Cambria Math</vt:lpstr>
      <vt:lpstr>Brilho</vt:lpstr>
      <vt:lpstr>Equação</vt:lpstr>
      <vt:lpstr>Álgebra matricial</vt:lpstr>
      <vt:lpstr>Apresentação do PowerPoint</vt:lpstr>
      <vt:lpstr>Soma e subtração</vt:lpstr>
      <vt:lpstr>Apresentação do PowerPoint</vt:lpstr>
      <vt:lpstr>Multiplicação Escalar</vt:lpstr>
      <vt:lpstr>Multiplicação de Matrizes</vt:lpstr>
      <vt:lpstr>Multiplicação de Matrizes</vt:lpstr>
      <vt:lpstr>Multiplicação de Matrizes</vt:lpstr>
      <vt:lpstr>Apresentação do PowerPoint</vt:lpstr>
      <vt:lpstr>Apresentação do PowerPoint</vt:lpstr>
      <vt:lpstr>Matriz Identidade</vt:lpstr>
      <vt:lpstr>Matriz Identidade</vt:lpstr>
      <vt:lpstr>Matriz Nula</vt:lpstr>
      <vt:lpstr>Matriz Transposta</vt:lpstr>
      <vt:lpstr>Matriz Transposta</vt:lpstr>
      <vt:lpstr>Apresentação do PowerPoint</vt:lpstr>
      <vt:lpstr>Apresentação do PowerPoint</vt:lpstr>
      <vt:lpstr>Determinante</vt:lpstr>
      <vt:lpstr>Determinante</vt:lpstr>
      <vt:lpstr>Apresentação do PowerPoint</vt:lpstr>
      <vt:lpstr>Determinante</vt:lpstr>
      <vt:lpstr>Determinante</vt:lpstr>
      <vt:lpstr>Determinante</vt:lpstr>
      <vt:lpstr>Inversão de Matriz</vt:lpstr>
      <vt:lpstr>Matriz Inversa</vt:lpstr>
      <vt:lpstr>Matriz Inversa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Resolução de sistemas lineares por matriz</vt:lpstr>
      <vt:lpstr>Resolução de sistemas lineares</vt:lpstr>
      <vt:lpstr>Resolução de sistemas lineares</vt:lpstr>
      <vt:lpstr>Resolução de sistemas lineares</vt:lpstr>
      <vt:lpstr>Resolução de sistemas lineares</vt:lpstr>
      <vt:lpstr>Resolver esses sistemas pode ser bem mais simples utilizando a  REGRA DE CRAMER Principalmente em Matrizes 3x3</vt:lpstr>
      <vt:lpstr>Regra de Cramer</vt:lpstr>
      <vt:lpstr>Passos</vt:lpstr>
      <vt:lpstr>Para o nosso exemplo</vt:lpstr>
      <vt:lpstr>Apresentação do PowerPoint</vt:lpstr>
      <vt:lpstr>Exercício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</cp:lastModifiedBy>
  <cp:revision>296</cp:revision>
  <dcterms:created xsi:type="dcterms:W3CDTF">2018-04-23T16:42:09Z</dcterms:created>
  <dcterms:modified xsi:type="dcterms:W3CDTF">2023-08-14T14:32:48Z</dcterms:modified>
</cp:coreProperties>
</file>