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96" y="-7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a:p>
        </p:txBody>
      </p:sp>
      <p:sp>
        <p:nvSpPr>
          <p:cNvPr id="4" name="Espaço Reservado para Data 3"/>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226715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226269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42769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126291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2321491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6" name="Espaço Reservado para Rodapé 5"/>
          <p:cNvSpPr>
            <a:spLocks noGrp="1"/>
          </p:cNvSpPr>
          <p:nvPr>
            <p:ph type="ftr" sz="quarter" idx="11"/>
          </p:nvPr>
        </p:nvSpPr>
        <p:spPr/>
        <p:txBody>
          <a:bodyPr/>
          <a:lstStyle/>
          <a:p>
            <a:endParaRPr lang="en-US" dirty="0"/>
          </a:p>
        </p:txBody>
      </p:sp>
      <p:sp>
        <p:nvSpPr>
          <p:cNvPr id="7" name="Espaço Reservado para Número de Slide 6"/>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390371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8" name="Espaço Reservado para Rodapé 7"/>
          <p:cNvSpPr>
            <a:spLocks noGrp="1"/>
          </p:cNvSpPr>
          <p:nvPr>
            <p:ph type="ftr" sz="quarter" idx="11"/>
          </p:nvPr>
        </p:nvSpPr>
        <p:spPr/>
        <p:txBody>
          <a:bodyPr/>
          <a:lstStyle/>
          <a:p>
            <a:endParaRPr lang="en-US" dirty="0"/>
          </a:p>
        </p:txBody>
      </p:sp>
      <p:sp>
        <p:nvSpPr>
          <p:cNvPr id="9" name="Espaço Reservado para Número de Slide 8"/>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560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Data 2"/>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4" name="Espaço Reservado para Rodapé 3"/>
          <p:cNvSpPr>
            <a:spLocks noGrp="1"/>
          </p:cNvSpPr>
          <p:nvPr>
            <p:ph type="ftr" sz="quarter" idx="11"/>
          </p:nvPr>
        </p:nvSpPr>
        <p:spPr/>
        <p:txBody>
          <a:bodyPr/>
          <a:lstStyle/>
          <a:p>
            <a:endParaRPr lang="en-US" dirty="0"/>
          </a:p>
        </p:txBody>
      </p:sp>
      <p:sp>
        <p:nvSpPr>
          <p:cNvPr id="5" name="Espaço Reservado para Número de Slide 4"/>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253591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3" name="Espaço Reservado para Rodapé 2"/>
          <p:cNvSpPr>
            <a:spLocks noGrp="1"/>
          </p:cNvSpPr>
          <p:nvPr>
            <p:ph type="ftr" sz="quarter" idx="11"/>
          </p:nvPr>
        </p:nvSpPr>
        <p:spPr/>
        <p:txBody>
          <a:bodyPr/>
          <a:lstStyle/>
          <a:p>
            <a:endParaRPr lang="en-US" dirty="0"/>
          </a:p>
        </p:txBody>
      </p:sp>
      <p:sp>
        <p:nvSpPr>
          <p:cNvPr id="4" name="Espaço Reservado para Número de Slide 3"/>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151832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6" name="Espaço Reservado para Rodapé 5"/>
          <p:cNvSpPr>
            <a:spLocks noGrp="1"/>
          </p:cNvSpPr>
          <p:nvPr>
            <p:ph type="ftr" sz="quarter" idx="11"/>
          </p:nvPr>
        </p:nvSpPr>
        <p:spPr/>
        <p:txBody>
          <a:bodyPr/>
          <a:lstStyle/>
          <a:p>
            <a:endParaRPr lang="en-US" dirty="0"/>
          </a:p>
        </p:txBody>
      </p:sp>
      <p:sp>
        <p:nvSpPr>
          <p:cNvPr id="7" name="Espaço Reservado para Número de Slide 6"/>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251221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3E40F6A-7CEB-4CF3-984A-809E3AC76FA6}" type="datetimeFigureOut">
              <a:rPr lang="en-US" smtClean="0"/>
              <a:t>9/30/2014</a:t>
            </a:fld>
            <a:endParaRPr lang="en-US" dirty="0"/>
          </a:p>
        </p:txBody>
      </p:sp>
      <p:sp>
        <p:nvSpPr>
          <p:cNvPr id="6" name="Espaço Reservado para Rodapé 5"/>
          <p:cNvSpPr>
            <a:spLocks noGrp="1"/>
          </p:cNvSpPr>
          <p:nvPr>
            <p:ph type="ftr" sz="quarter" idx="11"/>
          </p:nvPr>
        </p:nvSpPr>
        <p:spPr/>
        <p:txBody>
          <a:bodyPr/>
          <a:lstStyle/>
          <a:p>
            <a:endParaRPr lang="en-US" dirty="0"/>
          </a:p>
        </p:txBody>
      </p:sp>
      <p:sp>
        <p:nvSpPr>
          <p:cNvPr id="7" name="Espaço Reservado para Número de Slide 6"/>
          <p:cNvSpPr>
            <a:spLocks noGrp="1"/>
          </p:cNvSpPr>
          <p:nvPr>
            <p:ph type="sldNum" sz="quarter" idx="12"/>
          </p:nvPr>
        </p:nvSpPr>
        <p:spPr/>
        <p:txBody>
          <a:bodyPr/>
          <a:lstStyle/>
          <a:p>
            <a:fld id="{E749E35B-314B-492C-8ABD-D45EAFEA5BFB}" type="slidenum">
              <a:rPr lang="en-US" smtClean="0"/>
              <a:t>‹nº›</a:t>
            </a:fld>
            <a:endParaRPr lang="en-US" dirty="0"/>
          </a:p>
        </p:txBody>
      </p:sp>
    </p:spTree>
    <p:extLst>
      <p:ext uri="{BB962C8B-B14F-4D97-AF65-F5344CB8AC3E}">
        <p14:creationId xmlns:p14="http://schemas.microsoft.com/office/powerpoint/2010/main" val="313866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40F6A-7CEB-4CF3-984A-809E3AC76FA6}" type="datetimeFigureOut">
              <a:rPr lang="en-US" smtClean="0"/>
              <a:t>9/30/2014</a:t>
            </a:fld>
            <a:endParaRPr lang="en-US"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9E35B-314B-492C-8ABD-D45EAFEA5BFB}" type="slidenum">
              <a:rPr lang="en-US" smtClean="0"/>
              <a:t>‹nº›</a:t>
            </a:fld>
            <a:endParaRPr lang="en-US" dirty="0"/>
          </a:p>
        </p:txBody>
      </p:sp>
    </p:spTree>
    <p:extLst>
      <p:ext uri="{BB962C8B-B14F-4D97-AF65-F5344CB8AC3E}">
        <p14:creationId xmlns:p14="http://schemas.microsoft.com/office/powerpoint/2010/main" val="386951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que é cultura popular</a:t>
            </a:r>
            <a:endParaRPr lang="en-US" dirty="0"/>
          </a:p>
        </p:txBody>
      </p:sp>
      <p:sp>
        <p:nvSpPr>
          <p:cNvPr id="3" name="Subtítulo 2"/>
          <p:cNvSpPr>
            <a:spLocks noGrp="1"/>
          </p:cNvSpPr>
          <p:nvPr>
            <p:ph type="subTitle" idx="1"/>
          </p:nvPr>
        </p:nvSpPr>
        <p:spPr/>
        <p:txBody>
          <a:bodyPr/>
          <a:lstStyle/>
          <a:p>
            <a:r>
              <a:rPr lang="pt-BR" dirty="0" smtClean="0">
                <a:solidFill>
                  <a:schemeClr val="tx1"/>
                </a:solidFill>
              </a:rPr>
              <a:t>Antonio</a:t>
            </a:r>
            <a:r>
              <a:rPr lang="pt-BR" dirty="0" smtClean="0">
                <a:solidFill>
                  <a:schemeClr val="tx1"/>
                </a:solidFill>
              </a:rPr>
              <a:t> augusto Arantes</a:t>
            </a:r>
          </a:p>
          <a:p>
            <a:r>
              <a:rPr lang="pt-BR" sz="1200" dirty="0" smtClean="0">
                <a:solidFill>
                  <a:schemeClr val="tx1"/>
                </a:solidFill>
              </a:rPr>
              <a:t>Coleção primeiros 36 passos</a:t>
            </a:r>
          </a:p>
          <a:p>
            <a:r>
              <a:rPr lang="pt-BR" sz="1200" dirty="0" smtClean="0">
                <a:solidFill>
                  <a:schemeClr val="tx1"/>
                </a:solidFill>
              </a:rPr>
              <a:t>Editora Brasiliense</a:t>
            </a:r>
            <a:endParaRPr lang="en-US" sz="1200" dirty="0">
              <a:solidFill>
                <a:schemeClr val="tx1"/>
              </a:solidFill>
            </a:endParaRPr>
          </a:p>
        </p:txBody>
      </p:sp>
    </p:spTree>
    <p:extLst>
      <p:ext uri="{BB962C8B-B14F-4D97-AF65-F5344CB8AC3E}">
        <p14:creationId xmlns:p14="http://schemas.microsoft.com/office/powerpoint/2010/main" val="30810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As culturas aqui e agora. Múltiplas e em constante transformação</a:t>
            </a:r>
            <a:endParaRPr lang="pt-BR" dirty="0"/>
          </a:p>
        </p:txBody>
      </p:sp>
      <p:sp>
        <p:nvSpPr>
          <p:cNvPr id="3" name="Espaço Reservado para Conteúdo 2"/>
          <p:cNvSpPr>
            <a:spLocks noGrp="1"/>
          </p:cNvSpPr>
          <p:nvPr>
            <p:ph idx="1"/>
          </p:nvPr>
        </p:nvSpPr>
        <p:spPr>
          <a:xfrm>
            <a:off x="457200" y="1600200"/>
            <a:ext cx="8229600" cy="4925144"/>
          </a:xfrm>
        </p:spPr>
        <p:txBody>
          <a:bodyPr>
            <a:normAutofit fontScale="55000" lnSpcReduction="20000"/>
          </a:bodyPr>
          <a:lstStyle/>
          <a:p>
            <a:r>
              <a:rPr lang="pt-BR" dirty="0" smtClean="0"/>
              <a:t>Significação e valores são da essência da organização da cultura.</a:t>
            </a:r>
          </a:p>
          <a:p>
            <a:r>
              <a:rPr lang="pt-BR" dirty="0" smtClean="0"/>
              <a:t>É verdade que o empenho do homem está dirigido para fins, mas esses fins são moldados pelos </a:t>
            </a:r>
            <a:r>
              <a:rPr lang="pt-BR" b="1" dirty="0" smtClean="0"/>
              <a:t>valores</a:t>
            </a:r>
            <a:r>
              <a:rPr lang="pt-BR" dirty="0" smtClean="0"/>
              <a:t> da cultura. E os valores são sentidos como intrínsecos, não como meios.</a:t>
            </a:r>
            <a:r>
              <a:rPr lang="pt-BR" dirty="0"/>
              <a:t> </a:t>
            </a:r>
            <a:r>
              <a:rPr lang="pt-BR" dirty="0" smtClean="0"/>
              <a:t>E os valores são variáveis e relativos, não predeterminados e eternos, embora certos universais da biologia e da vida social humanas pareçam ter gerado algumas constantes, ou quase-constantes, que atravessam as diferenças culturais.</a:t>
            </a:r>
          </a:p>
          <a:p>
            <a:r>
              <a:rPr lang="pt-BR" dirty="0" smtClean="0"/>
              <a:t>Lévi Strauss como </a:t>
            </a:r>
            <a:r>
              <a:rPr lang="pt-BR" dirty="0" err="1" smtClean="0"/>
              <a:t>contribuidor</a:t>
            </a:r>
            <a:r>
              <a:rPr lang="pt-BR" dirty="0" smtClean="0"/>
              <a:t> da “significação” nos 30 anos póstumos às pesquisas de </a:t>
            </a:r>
            <a:r>
              <a:rPr lang="pt-BR" dirty="0" err="1" smtClean="0"/>
              <a:t>Kroeber</a:t>
            </a:r>
            <a:r>
              <a:rPr lang="pt-BR" dirty="0" smtClean="0"/>
              <a:t> e </a:t>
            </a:r>
            <a:r>
              <a:rPr lang="pt-BR" dirty="0" err="1" smtClean="0"/>
              <a:t>Kluckhohn</a:t>
            </a:r>
            <a:endParaRPr lang="pt-BR" dirty="0" smtClean="0"/>
          </a:p>
          <a:p>
            <a:r>
              <a:rPr lang="pt-BR" dirty="0" smtClean="0"/>
              <a:t>O ponto de partida usual do trabalho do antropólogo é a observação direta de indivíduos se comportando face a outros indivíduos e em relação à natureza.</a:t>
            </a:r>
          </a:p>
          <a:p>
            <a:r>
              <a:rPr lang="pt-BR" dirty="0" smtClean="0"/>
              <a:t>Diversidade como construtora da cultura:  pertencer a um grupo social implica basicamente em compartilhar um modo específico de comportar-se em relação aos outros homens e </a:t>
            </a:r>
            <a:r>
              <a:rPr lang="pt-BR" dirty="0"/>
              <a:t>à</a:t>
            </a:r>
            <a:r>
              <a:rPr lang="pt-BR" dirty="0" smtClean="0"/>
              <a:t> natureza.</a:t>
            </a:r>
          </a:p>
          <a:p>
            <a:r>
              <a:rPr lang="pt-BR" dirty="0" smtClean="0"/>
              <a:t>Ser antropólogo implica muito mais em “conversar” do que falar com nativos de um grupo, por exemplo.</a:t>
            </a:r>
          </a:p>
          <a:p>
            <a:r>
              <a:rPr lang="pt-BR" dirty="0" smtClean="0"/>
              <a:t>Significação em torno do paletó e gravata e o macacão como figuras simbólicas de significado e direção de hierarquias.</a:t>
            </a:r>
          </a:p>
          <a:p>
            <a:r>
              <a:rPr lang="pt-BR" dirty="0" smtClean="0"/>
              <a:t>Segundo: Paletó e gravata numa ocasião de cerimônia simbolizando recato e respeito.</a:t>
            </a:r>
          </a:p>
        </p:txBody>
      </p:sp>
    </p:spTree>
    <p:extLst>
      <p:ext uri="{BB962C8B-B14F-4D97-AF65-F5344CB8AC3E}">
        <p14:creationId xmlns:p14="http://schemas.microsoft.com/office/powerpoint/2010/main" val="428202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11096"/>
            <a:ext cx="8229600" cy="1143000"/>
          </a:xfrm>
        </p:spPr>
        <p:txBody>
          <a:bodyPr/>
          <a:lstStyle/>
          <a:p>
            <a:endParaRPr lang="pt-BR" dirty="0"/>
          </a:p>
        </p:txBody>
      </p:sp>
      <p:sp>
        <p:nvSpPr>
          <p:cNvPr id="3" name="Espaço Reservado para Conteúdo 2"/>
          <p:cNvSpPr>
            <a:spLocks noGrp="1"/>
          </p:cNvSpPr>
          <p:nvPr>
            <p:ph idx="1"/>
          </p:nvPr>
        </p:nvSpPr>
        <p:spPr>
          <a:xfrm>
            <a:off x="467544" y="332656"/>
            <a:ext cx="8229600" cy="6264696"/>
          </a:xfrm>
        </p:spPr>
        <p:txBody>
          <a:bodyPr>
            <a:normAutofit fontScale="92500" lnSpcReduction="20000"/>
          </a:bodyPr>
          <a:lstStyle/>
          <a:p>
            <a:r>
              <a:rPr lang="pt-BR" dirty="0" smtClean="0"/>
              <a:t>1 – Os elementos culturais nada significam individualmente. Não faz parte da essência do paletó e gravata significarem superioridade, formalidade. Eles ganham esses significados em decorrência dos contrastes significativos que construímos enquanto participantes de um mesmo grupo social (superior/inferior; formal/informal; etc.) e que sinalizamos por meio de conjuntos de elementos que convencionamos permutar em um mesmo contexto. </a:t>
            </a:r>
          </a:p>
          <a:p>
            <a:r>
              <a:rPr lang="pt-BR" dirty="0" smtClean="0"/>
              <a:t>2 – O significado é função do contexto de ocorrência: em diferentes contextos um mesmo item possui significados diversos. </a:t>
            </a:r>
          </a:p>
          <a:p>
            <a:r>
              <a:rPr lang="pt-BR" dirty="0" smtClean="0"/>
              <a:t>3 – Um mesmo objeto reúne significados próprios a diferentes contextos. Agregando 2 ou mais afirmações pode-se gerar uma terceira.</a:t>
            </a:r>
          </a:p>
          <a:p>
            <a:endParaRPr lang="pt-BR" dirty="0" smtClean="0"/>
          </a:p>
          <a:p>
            <a:endParaRPr lang="pt-BR" dirty="0" smtClean="0"/>
          </a:p>
        </p:txBody>
      </p:sp>
    </p:spTree>
    <p:extLst>
      <p:ext uri="{BB962C8B-B14F-4D97-AF65-F5344CB8AC3E}">
        <p14:creationId xmlns:p14="http://schemas.microsoft.com/office/powerpoint/2010/main" val="70686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63488"/>
            <a:ext cx="8229600" cy="1143000"/>
          </a:xfrm>
        </p:spPr>
        <p:txBody>
          <a:bodyPr/>
          <a:lstStyle/>
          <a:p>
            <a:endParaRPr lang="pt-BR" dirty="0"/>
          </a:p>
        </p:txBody>
      </p:sp>
      <p:sp>
        <p:nvSpPr>
          <p:cNvPr id="3" name="Espaço Reservado para Conteúdo 2"/>
          <p:cNvSpPr>
            <a:spLocks noGrp="1"/>
          </p:cNvSpPr>
          <p:nvPr>
            <p:ph idx="1"/>
          </p:nvPr>
        </p:nvSpPr>
        <p:spPr>
          <a:xfrm>
            <a:off x="457200" y="332656"/>
            <a:ext cx="8229600" cy="6192688"/>
          </a:xfrm>
        </p:spPr>
        <p:txBody>
          <a:bodyPr>
            <a:normAutofit fontScale="85000" lnSpcReduction="10000"/>
          </a:bodyPr>
          <a:lstStyle/>
          <a:p>
            <a:r>
              <a:rPr lang="pt-BR" dirty="0" smtClean="0"/>
              <a:t>De maneira que a) No contexto cerimonial , paletó e gravata significam respeito. B) No contexto do trabalho identificam chefes e diretores e c) condensando Paletó e gravata significam “respeito ao chefe”.</a:t>
            </a:r>
          </a:p>
          <a:p>
            <a:r>
              <a:rPr lang="pt-BR" dirty="0" smtClean="0"/>
              <a:t>Os significados implícitos de que estamos tratando não estão presentes apenas nos objetos. São </a:t>
            </a:r>
            <a:r>
              <a:rPr lang="pt-BR" dirty="0" err="1" smtClean="0"/>
              <a:t>constiuintes</a:t>
            </a:r>
            <a:r>
              <a:rPr lang="pt-BR" dirty="0" smtClean="0"/>
              <a:t> da esfera da vida social.</a:t>
            </a:r>
          </a:p>
          <a:p>
            <a:r>
              <a:rPr lang="pt-BR" dirty="0" smtClean="0"/>
              <a:t>Peguemos por exemplo a Economia: que possui marcos culturais já que o uso (consumo) é </a:t>
            </a:r>
            <a:r>
              <a:rPr lang="pt-BR" dirty="0" err="1" smtClean="0"/>
              <a:t>funcão</a:t>
            </a:r>
            <a:r>
              <a:rPr lang="pt-BR" dirty="0" smtClean="0"/>
              <a:t> de escolhas feitas a partir de uma “codificação” que é cultural.</a:t>
            </a:r>
          </a:p>
          <a:p>
            <a:r>
              <a:rPr lang="pt-BR" dirty="0" smtClean="0"/>
              <a:t>Interpretar o significado das culturas implica em reconstituir o modo como os grupos se representam, as relações sociais que os definem como tal, sua estruturação interna, e nas suas relações pessoais diversas.</a:t>
            </a:r>
          </a:p>
        </p:txBody>
      </p:sp>
    </p:spTree>
    <p:extLst>
      <p:ext uri="{BB962C8B-B14F-4D97-AF65-F5344CB8AC3E}">
        <p14:creationId xmlns:p14="http://schemas.microsoft.com/office/powerpoint/2010/main" val="173036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035496"/>
            <a:ext cx="8229600" cy="1143000"/>
          </a:xfrm>
        </p:spPr>
        <p:txBody>
          <a:bodyPr/>
          <a:lstStyle/>
          <a:p>
            <a:endParaRPr lang="en-US" dirty="0"/>
          </a:p>
        </p:txBody>
      </p:sp>
      <p:sp>
        <p:nvSpPr>
          <p:cNvPr id="3" name="Espaço Reservado para Conteúdo 2"/>
          <p:cNvSpPr>
            <a:spLocks noGrp="1"/>
          </p:cNvSpPr>
          <p:nvPr>
            <p:ph idx="1"/>
          </p:nvPr>
        </p:nvSpPr>
        <p:spPr>
          <a:xfrm>
            <a:off x="457200" y="188640"/>
            <a:ext cx="8229600" cy="5937523"/>
          </a:xfrm>
        </p:spPr>
        <p:txBody>
          <a:bodyPr>
            <a:normAutofit fontScale="85000" lnSpcReduction="10000"/>
          </a:bodyPr>
          <a:lstStyle/>
          <a:p>
            <a:r>
              <a:rPr lang="pt-BR" dirty="0" smtClean="0"/>
              <a:t>Linguagem comum – Significados variados: conflito social.</a:t>
            </a:r>
          </a:p>
          <a:p>
            <a:r>
              <a:rPr lang="pt-BR" dirty="0" smtClean="0"/>
              <a:t>Uma língua, múltiplas falas.</a:t>
            </a:r>
          </a:p>
          <a:p>
            <a:r>
              <a:rPr lang="pt-BR" dirty="0" smtClean="0"/>
              <a:t>“Instituição social” (conceito </a:t>
            </a:r>
            <a:r>
              <a:rPr lang="pt-BR" dirty="0" err="1" smtClean="0"/>
              <a:t>Malinowskiano</a:t>
            </a:r>
            <a:r>
              <a:rPr lang="pt-BR" dirty="0" smtClean="0"/>
              <a:t>):</a:t>
            </a:r>
            <a:r>
              <a:rPr lang="pt-BR" dirty="0"/>
              <a:t> </a:t>
            </a:r>
            <a:r>
              <a:rPr lang="pt-BR" dirty="0" smtClean="0"/>
              <a:t>compreendido como unidade concreta de comportamento organizado, implicando um sistema de atividades intencionais, desenvolvidas por grupos de pessoas organizadas segundo princípio de autoridade, divisão de atribuições, e distribuição de privilégios e deveres e baseadas em habilidades, normas e preceitos éticos. </a:t>
            </a:r>
          </a:p>
          <a:p>
            <a:r>
              <a:rPr lang="pt-BR" dirty="0" smtClean="0"/>
              <a:t>A instituição como estrutura e unidade concreta de atividade social. Podendo ser “reconstituída” pelo observador/antropólogo/</a:t>
            </a:r>
            <a:r>
              <a:rPr lang="pt-BR" dirty="0" err="1" smtClean="0"/>
              <a:t>etnomusicólogo</a:t>
            </a:r>
            <a:r>
              <a:rPr lang="pt-BR" dirty="0" smtClean="0"/>
              <a:t> a partir das regularidades/irregularidades e funções.</a:t>
            </a:r>
          </a:p>
          <a:p>
            <a:endParaRPr lang="pt-BR" dirty="0" smtClean="0"/>
          </a:p>
          <a:p>
            <a:endParaRPr lang="pt-BR" dirty="0" smtClean="0"/>
          </a:p>
        </p:txBody>
      </p:sp>
    </p:spTree>
    <p:extLst>
      <p:ext uri="{BB962C8B-B14F-4D97-AF65-F5344CB8AC3E}">
        <p14:creationId xmlns:p14="http://schemas.microsoft.com/office/powerpoint/2010/main" val="47590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963488"/>
            <a:ext cx="8229600" cy="1143000"/>
          </a:xfrm>
        </p:spPr>
        <p:txBody>
          <a:bodyPr/>
          <a:lstStyle/>
          <a:p>
            <a:endParaRPr lang="en-US" dirty="0"/>
          </a:p>
        </p:txBody>
      </p:sp>
      <p:sp>
        <p:nvSpPr>
          <p:cNvPr id="3" name="Espaço Reservado para Conteúdo 2"/>
          <p:cNvSpPr>
            <a:spLocks noGrp="1"/>
          </p:cNvSpPr>
          <p:nvPr>
            <p:ph idx="1"/>
          </p:nvPr>
        </p:nvSpPr>
        <p:spPr>
          <a:xfrm>
            <a:off x="457200" y="332656"/>
            <a:ext cx="8229600" cy="5793507"/>
          </a:xfrm>
        </p:spPr>
        <p:txBody>
          <a:bodyPr>
            <a:normAutofit fontScale="55000" lnSpcReduction="20000"/>
          </a:bodyPr>
          <a:lstStyle/>
          <a:p>
            <a:r>
              <a:rPr lang="pt-BR" dirty="0" err="1" smtClean="0"/>
              <a:t>Bronislaw</a:t>
            </a:r>
            <a:r>
              <a:rPr lang="pt-BR" dirty="0" smtClean="0"/>
              <a:t> Malinowski em “</a:t>
            </a:r>
            <a:r>
              <a:rPr lang="pt-BR" dirty="0" err="1" smtClean="0"/>
              <a:t>Kula</a:t>
            </a:r>
            <a:r>
              <a:rPr lang="pt-BR" dirty="0" smtClean="0"/>
              <a:t>”: A mutualidade.</a:t>
            </a:r>
          </a:p>
          <a:p>
            <a:r>
              <a:rPr lang="pt-BR" dirty="0" err="1" smtClean="0"/>
              <a:t>Kula</a:t>
            </a:r>
            <a:r>
              <a:rPr lang="pt-BR" dirty="0" smtClean="0"/>
              <a:t>: É </a:t>
            </a:r>
            <a:r>
              <a:rPr lang="pt-BR" dirty="0"/>
              <a:t>uma forma de troca de caráter intertribal praticadas por comunidades localizadas num extenso conjunto de ilhas do norte ao leste e extremo oriental da </a:t>
            </a:r>
            <a:r>
              <a:rPr lang="pt-BR" u="sng" dirty="0" smtClean="0"/>
              <a:t>Nova Guiné.</a:t>
            </a:r>
          </a:p>
          <a:p>
            <a:r>
              <a:rPr lang="pt-BR" u="sng" dirty="0" smtClean="0"/>
              <a:t>A constatação da “troca” que permite integrar um enorme conjunto de atividades, objetos, regulamentações, cerimônias e corpo de conhecimento.</a:t>
            </a:r>
          </a:p>
          <a:p>
            <a:r>
              <a:rPr lang="pt-BR" u="sng" dirty="0" smtClean="0"/>
              <a:t>E. R. </a:t>
            </a:r>
            <a:r>
              <a:rPr lang="pt-BR" u="sng" dirty="0" err="1" smtClean="0"/>
              <a:t>Leach</a:t>
            </a:r>
            <a:r>
              <a:rPr lang="pt-BR" u="sng" dirty="0" smtClean="0"/>
              <a:t>: os detalhes da cultura precisam ser vistos sempre em seu contexto e como partes </a:t>
            </a:r>
            <a:r>
              <a:rPr lang="pt-BR" u="sng" dirty="0" err="1" smtClean="0"/>
              <a:t>interrelacionadas</a:t>
            </a:r>
            <a:r>
              <a:rPr lang="pt-BR" u="sng" dirty="0" smtClean="0"/>
              <a:t> .</a:t>
            </a:r>
          </a:p>
          <a:p>
            <a:r>
              <a:rPr lang="pt-BR" u="sng" dirty="0" smtClean="0"/>
              <a:t>Para </a:t>
            </a:r>
            <a:r>
              <a:rPr lang="pt-BR" u="sng" dirty="0" err="1" smtClean="0"/>
              <a:t>Leach</a:t>
            </a:r>
            <a:r>
              <a:rPr lang="pt-BR" u="sng" dirty="0" smtClean="0"/>
              <a:t> as </a:t>
            </a:r>
            <a:r>
              <a:rPr lang="pt-BR" u="sng" dirty="0" err="1" smtClean="0"/>
              <a:t>incoerencias</a:t>
            </a:r>
            <a:r>
              <a:rPr lang="pt-BR" u="sng" dirty="0" smtClean="0"/>
              <a:t> e contradições são de fundamental </a:t>
            </a:r>
            <a:r>
              <a:rPr lang="pt-BR" u="sng" dirty="0" err="1" smtClean="0"/>
              <a:t>importancia</a:t>
            </a:r>
            <a:r>
              <a:rPr lang="pt-BR" u="sng" dirty="0" smtClean="0"/>
              <a:t> pois se articulam por e pelos atores sociais.</a:t>
            </a:r>
          </a:p>
          <a:p>
            <a:r>
              <a:rPr lang="pt-BR" u="sng" dirty="0" smtClean="0"/>
              <a:t>Os </a:t>
            </a:r>
            <a:r>
              <a:rPr lang="pt-BR" u="sng" dirty="0" err="1" smtClean="0"/>
              <a:t>Kachins</a:t>
            </a:r>
            <a:r>
              <a:rPr lang="pt-BR" u="sng" dirty="0" smtClean="0"/>
              <a:t> contam as suas tradições em ocasiões fixas para acompanhar uma atuação religiosa. Contar histórias serve para validar o status do individuo que conta, denegrindo portanto o outro, ou outros, enfim alguém.</a:t>
            </a:r>
          </a:p>
          <a:p>
            <a:r>
              <a:rPr lang="pt-BR" u="sng" dirty="0" err="1" smtClean="0"/>
              <a:t>Estabele-se</a:t>
            </a:r>
            <a:r>
              <a:rPr lang="pt-BR" u="sng" dirty="0" smtClean="0"/>
              <a:t> se a tese de que cultura então é construída por sistemas de significados que são parte integrante da ação social organizada e que em sociedades mesmo homogêneas/com diferenças visíveis, os sistemas culturais </a:t>
            </a:r>
            <a:r>
              <a:rPr lang="pt-BR" u="sng" dirty="0" err="1" smtClean="0"/>
              <a:t>compostam</a:t>
            </a:r>
            <a:r>
              <a:rPr lang="pt-BR" u="sng" dirty="0" smtClean="0"/>
              <a:t> incoerências, e são essas incoerências e ambiguidades que permitem a articulação geral.</a:t>
            </a:r>
          </a:p>
          <a:p>
            <a:r>
              <a:rPr lang="pt-BR" u="sng" dirty="0" smtClean="0"/>
              <a:t>Por isso não se deve buscar o simples mapeamento social subjacente mas sim compreensões variadas.</a:t>
            </a:r>
          </a:p>
          <a:p>
            <a:r>
              <a:rPr lang="pt-BR" u="sng" dirty="0" smtClean="0"/>
              <a:t>Deixam de ser objetos de avaliação e passam a ser realizações efetivamente possíveis.</a:t>
            </a:r>
          </a:p>
          <a:p>
            <a:endParaRPr lang="en-US" dirty="0"/>
          </a:p>
        </p:txBody>
      </p:sp>
    </p:spTree>
    <p:extLst>
      <p:ext uri="{BB962C8B-B14F-4D97-AF65-F5344CB8AC3E}">
        <p14:creationId xmlns:p14="http://schemas.microsoft.com/office/powerpoint/2010/main" val="2915754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035496"/>
            <a:ext cx="8229600" cy="1143000"/>
          </a:xfrm>
        </p:spPr>
        <p:txBody>
          <a:bodyPr/>
          <a:lstStyle/>
          <a:p>
            <a:endParaRPr lang="en-US" dirty="0"/>
          </a:p>
        </p:txBody>
      </p:sp>
      <p:sp>
        <p:nvSpPr>
          <p:cNvPr id="3" name="Espaço Reservado para Conteúdo 2"/>
          <p:cNvSpPr>
            <a:spLocks noGrp="1"/>
          </p:cNvSpPr>
          <p:nvPr>
            <p:ph idx="1"/>
          </p:nvPr>
        </p:nvSpPr>
        <p:spPr>
          <a:xfrm>
            <a:off x="457200" y="188640"/>
            <a:ext cx="8229600" cy="5937523"/>
          </a:xfrm>
        </p:spPr>
        <p:txBody>
          <a:bodyPr>
            <a:normAutofit fontScale="85000" lnSpcReduction="10000"/>
          </a:bodyPr>
          <a:lstStyle/>
          <a:p>
            <a:r>
              <a:rPr lang="pt-BR" dirty="0" smtClean="0"/>
              <a:t>Diferenciar sociedades propicia a formação de subgrupos. Por exemplo, as castas indianas ou subgrupos profissionais que se desenvolvem em sociedades industriais do trabalho.</a:t>
            </a:r>
          </a:p>
          <a:p>
            <a:r>
              <a:rPr lang="pt-BR" dirty="0" smtClean="0"/>
              <a:t>Desde que a sociedade esteja articulada a autonomia do isolamento, os subgrupos podem desenvolver modos de vida independentes e suas culturas serem compreendidas como sistema de ação e representação, contrastados e interdependentes.</a:t>
            </a:r>
          </a:p>
          <a:p>
            <a:r>
              <a:rPr lang="pt-BR" dirty="0" smtClean="0"/>
              <a:t>Exemplo são imigrantes Italianos e Alemães que se mantiveram no Sul do Brasil embora participassem de um conjunto de relações complexo.</a:t>
            </a:r>
          </a:p>
          <a:p>
            <a:r>
              <a:rPr lang="pt-BR" b="1" dirty="0" smtClean="0"/>
              <a:t>A centralização como homogeneizador </a:t>
            </a:r>
            <a:r>
              <a:rPr lang="pt-BR" dirty="0" smtClean="0"/>
              <a:t>( quando um exerce poder sobre o outro)</a:t>
            </a:r>
          </a:p>
          <a:p>
            <a:endParaRPr lang="pt-BR" dirty="0" smtClean="0"/>
          </a:p>
        </p:txBody>
      </p:sp>
    </p:spTree>
    <p:extLst>
      <p:ext uri="{BB962C8B-B14F-4D97-AF65-F5344CB8AC3E}">
        <p14:creationId xmlns:p14="http://schemas.microsoft.com/office/powerpoint/2010/main" val="197874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42464"/>
            <a:ext cx="8229600" cy="1143000"/>
          </a:xfrm>
        </p:spPr>
        <p:txBody>
          <a:bodyPr/>
          <a:lstStyle/>
          <a:p>
            <a:endParaRPr lang="en-US" dirty="0"/>
          </a:p>
        </p:txBody>
      </p:sp>
      <p:sp>
        <p:nvSpPr>
          <p:cNvPr id="3" name="Espaço Reservado para Conteúdo 2"/>
          <p:cNvSpPr>
            <a:spLocks noGrp="1"/>
          </p:cNvSpPr>
          <p:nvPr>
            <p:ph idx="1"/>
          </p:nvPr>
        </p:nvSpPr>
        <p:spPr>
          <a:xfrm>
            <a:off x="457200" y="332656"/>
            <a:ext cx="8229600" cy="6408712"/>
          </a:xfrm>
        </p:spPr>
        <p:txBody>
          <a:bodyPr>
            <a:normAutofit fontScale="70000" lnSpcReduction="20000"/>
          </a:bodyPr>
          <a:lstStyle/>
          <a:p>
            <a:r>
              <a:rPr lang="pt-BR" dirty="0" smtClean="0"/>
              <a:t>Eunice R. </a:t>
            </a:r>
            <a:r>
              <a:rPr lang="pt-BR" dirty="0" err="1" smtClean="0"/>
              <a:t>Duham</a:t>
            </a:r>
            <a:r>
              <a:rPr lang="pt-BR" dirty="0" smtClean="0"/>
              <a:t>: Na medida que a cultura de massa constitui uma tendência homogeneizadora que se sobrepõe às diferenças reais, fundadas numa distribuição desigual do trabalho, da riqueza e do poder e se processa, portanto, no nível exclusivamente simbólico, todo o problema da dinâmica cultural se projeta na esfera das ideologias e tem que levar em </a:t>
            </a:r>
            <a:r>
              <a:rPr lang="pt-BR" dirty="0" err="1" smtClean="0"/>
              <a:t>soncideração</a:t>
            </a:r>
            <a:r>
              <a:rPr lang="pt-BR" dirty="0" smtClean="0"/>
              <a:t> o seu significado político.</a:t>
            </a:r>
          </a:p>
          <a:p>
            <a:r>
              <a:rPr lang="pt-BR" dirty="0" smtClean="0"/>
              <a:t>Tende-se a se criar uma ilusão de homogeneidade sobre um corpo social que na realidade é diferenciado.</a:t>
            </a:r>
          </a:p>
          <a:p>
            <a:r>
              <a:rPr lang="pt-BR" dirty="0" smtClean="0"/>
              <a:t>Insere-se o conceito de ideologia: transformação de ideias da classe dominante em ideias dominantes para a sociedade como um todo, de modo que a classe que domina no plano material (econômico, social e político) também domina o plano espiritual (das ideias). (“o que é ideologia” – Marilena Chauí).</a:t>
            </a:r>
          </a:p>
          <a:p>
            <a:r>
              <a:rPr lang="pt-BR" dirty="0" smtClean="0"/>
              <a:t>A apropriação popular dos espaços “sagrados”: ocupando a seu modo, os usuários o transformam simbolicamente, redefinindo as funções dos equipamentos existentes segundo suas próprias necessidades e concepções.</a:t>
            </a:r>
          </a:p>
          <a:p>
            <a:endParaRPr lang="pt-BR" dirty="0" smtClean="0"/>
          </a:p>
          <a:p>
            <a:endParaRPr lang="pt-BR" dirty="0" smtClean="0"/>
          </a:p>
          <a:p>
            <a:endParaRPr lang="pt-BR" dirty="0" smtClean="0"/>
          </a:p>
          <a:p>
            <a:endParaRPr lang="en-US" dirty="0"/>
          </a:p>
        </p:txBody>
      </p:sp>
    </p:spTree>
    <p:extLst>
      <p:ext uri="{BB962C8B-B14F-4D97-AF65-F5344CB8AC3E}">
        <p14:creationId xmlns:p14="http://schemas.microsoft.com/office/powerpoint/2010/main" val="106284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035496"/>
            <a:ext cx="8229600" cy="1143000"/>
          </a:xfrm>
        </p:spPr>
        <p:txBody>
          <a:bodyPr/>
          <a:lstStyle/>
          <a:p>
            <a:endParaRPr lang="en-US" dirty="0"/>
          </a:p>
        </p:txBody>
      </p:sp>
      <p:sp>
        <p:nvSpPr>
          <p:cNvPr id="3" name="Espaço Reservado para Conteúdo 2"/>
          <p:cNvSpPr>
            <a:spLocks noGrp="1"/>
          </p:cNvSpPr>
          <p:nvPr>
            <p:ph idx="1"/>
          </p:nvPr>
        </p:nvSpPr>
        <p:spPr>
          <a:xfrm>
            <a:off x="457200" y="260648"/>
            <a:ext cx="8229600" cy="6336704"/>
          </a:xfrm>
        </p:spPr>
        <p:txBody>
          <a:bodyPr>
            <a:normAutofit fontScale="77500" lnSpcReduction="20000"/>
          </a:bodyPr>
          <a:lstStyle/>
          <a:p>
            <a:r>
              <a:rPr lang="pt-BR" dirty="0" smtClean="0"/>
              <a:t>1 – A cultura se constitui de signos e símbolos; ela é convencional, arbitrária e estruturada.</a:t>
            </a:r>
          </a:p>
          <a:p>
            <a:r>
              <a:rPr lang="pt-BR" dirty="0" smtClean="0"/>
              <a:t>2 – Ela é constitutiva da ação social sendo, portanto, indissociável dela.</a:t>
            </a:r>
          </a:p>
          <a:p>
            <a:r>
              <a:rPr lang="pt-BR" dirty="0" smtClean="0"/>
              <a:t>3 – O significado é resultante da articulação, em contextos específicos, e na ação social, de conjuntos de símbolos e signos que integram sistemas.</a:t>
            </a:r>
          </a:p>
          <a:p>
            <a:r>
              <a:rPr lang="pt-BR" dirty="0" smtClean="0"/>
              <a:t>4 – Em consequência disso, os eventos culturais devem ser pensados como totalidades, cujos limites são definidos a partir de critérios internos às situações observadas.</a:t>
            </a:r>
          </a:p>
          <a:p>
            <a:r>
              <a:rPr lang="pt-BR" dirty="0" smtClean="0"/>
              <a:t>5 – Embora os símbolos culturais tenham existência coletiva, eles são passíveis de manipulação. Articulam-se no interior de uma mesma cultura, concepções e interesses diferentes ou mesmo conflitantes.</a:t>
            </a:r>
          </a:p>
          <a:p>
            <a:r>
              <a:rPr lang="pt-BR" dirty="0" smtClean="0"/>
              <a:t>6 – Os eventos culturais não são “coisas” (objetos materiais ou não materiais) mas produtos significantes da atividade social de homens determinados, cujas condições históricas de produção, reprodução e transformação devem ser desvendadas.</a:t>
            </a:r>
          </a:p>
          <a:p>
            <a:endParaRPr lang="en-US" dirty="0"/>
          </a:p>
        </p:txBody>
      </p:sp>
    </p:spTree>
    <p:extLst>
      <p:ext uri="{BB962C8B-B14F-4D97-AF65-F5344CB8AC3E}">
        <p14:creationId xmlns:p14="http://schemas.microsoft.com/office/powerpoint/2010/main" val="3759251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323528"/>
            <a:ext cx="8229600" cy="1143000"/>
          </a:xfrm>
        </p:spPr>
        <p:txBody>
          <a:bodyPr/>
          <a:lstStyle/>
          <a:p>
            <a:endParaRPr lang="en-US" dirty="0"/>
          </a:p>
        </p:txBody>
      </p:sp>
      <p:sp>
        <p:nvSpPr>
          <p:cNvPr id="3" name="Espaço Reservado para Conteúdo 2"/>
          <p:cNvSpPr>
            <a:spLocks noGrp="1"/>
          </p:cNvSpPr>
          <p:nvPr>
            <p:ph idx="1"/>
          </p:nvPr>
        </p:nvSpPr>
        <p:spPr>
          <a:xfrm>
            <a:off x="457200" y="404664"/>
            <a:ext cx="8229600" cy="6192688"/>
          </a:xfrm>
        </p:spPr>
        <p:txBody>
          <a:bodyPr/>
          <a:lstStyle/>
          <a:p>
            <a:r>
              <a:rPr lang="pt-BR" dirty="0" smtClean="0"/>
              <a:t>7 – Os eventos culturais articulam-se na esfera do político, no sentido mais amplo do termo, ou seja, no espaço das relações entre grupos e segmentos sociais. Assim sendo, o estudo das manifestações culturais deve detectar os constrangimentos que limitam a sua articulação efetiva e a sua transgressão e superação em situações concretas.</a:t>
            </a:r>
            <a:endParaRPr lang="en-US" dirty="0"/>
          </a:p>
        </p:txBody>
      </p:sp>
    </p:spTree>
    <p:extLst>
      <p:ext uri="{BB962C8B-B14F-4D97-AF65-F5344CB8AC3E}">
        <p14:creationId xmlns:p14="http://schemas.microsoft.com/office/powerpoint/2010/main" val="47337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Na </a:t>
            </a:r>
            <a:r>
              <a:rPr lang="en-US" dirty="0" err="1" smtClean="0"/>
              <a:t>dimensão</a:t>
            </a:r>
            <a:r>
              <a:rPr lang="en-US" dirty="0" smtClean="0"/>
              <a:t> </a:t>
            </a:r>
            <a:r>
              <a:rPr lang="en-US" dirty="0" err="1" smtClean="0"/>
              <a:t>política</a:t>
            </a:r>
            <a:r>
              <a:rPr lang="en-US" dirty="0" smtClean="0"/>
              <a:t> do “popular”, a </a:t>
            </a:r>
            <a:r>
              <a:rPr lang="en-US" dirty="0" err="1" smtClean="0"/>
              <a:t>questão</a:t>
            </a:r>
            <a:r>
              <a:rPr lang="en-US" dirty="0" smtClean="0"/>
              <a:t> da </a:t>
            </a:r>
            <a:r>
              <a:rPr lang="en-US" dirty="0" err="1" smtClean="0"/>
              <a:t>participação</a:t>
            </a:r>
            <a:endParaRPr lang="en-US" dirty="0"/>
          </a:p>
        </p:txBody>
      </p:sp>
      <p:sp>
        <p:nvSpPr>
          <p:cNvPr id="3" name="Espaço Reservado para Conteúdo 2"/>
          <p:cNvSpPr>
            <a:spLocks noGrp="1"/>
          </p:cNvSpPr>
          <p:nvPr>
            <p:ph idx="1"/>
          </p:nvPr>
        </p:nvSpPr>
        <p:spPr/>
        <p:txBody>
          <a:bodyPr>
            <a:normAutofit fontScale="77500" lnSpcReduction="20000"/>
          </a:bodyPr>
          <a:lstStyle/>
          <a:p>
            <a:r>
              <a:rPr lang="en-US" dirty="0" smtClean="0"/>
              <a:t>A arte(</a:t>
            </a:r>
            <a:r>
              <a:rPr lang="en-US" dirty="0" err="1" smtClean="0"/>
              <a:t>cultura</a:t>
            </a:r>
            <a:r>
              <a:rPr lang="en-US" dirty="0" smtClean="0"/>
              <a:t>), no </a:t>
            </a:r>
            <a:r>
              <a:rPr lang="en-US" dirty="0" err="1" smtClean="0"/>
              <a:t>início</a:t>
            </a:r>
            <a:r>
              <a:rPr lang="en-US" dirty="0" smtClean="0"/>
              <a:t> dos </a:t>
            </a:r>
            <a:r>
              <a:rPr lang="en-US" dirty="0" err="1" smtClean="0"/>
              <a:t>anos</a:t>
            </a:r>
            <a:r>
              <a:rPr lang="en-US" dirty="0" smtClean="0"/>
              <a:t> 60, era </a:t>
            </a:r>
            <a:r>
              <a:rPr lang="en-US" dirty="0" err="1" smtClean="0"/>
              <a:t>considerada</a:t>
            </a:r>
            <a:r>
              <a:rPr lang="en-US" dirty="0" smtClean="0"/>
              <a:t> </a:t>
            </a:r>
            <a:r>
              <a:rPr lang="en-US" dirty="0" err="1" smtClean="0"/>
              <a:t>alienada</a:t>
            </a:r>
            <a:r>
              <a:rPr lang="en-US" dirty="0" smtClean="0"/>
              <a:t>. </a:t>
            </a:r>
          </a:p>
          <a:p>
            <a:r>
              <a:rPr lang="en-US" dirty="0" smtClean="0"/>
              <a:t>Arte “do </a:t>
            </a:r>
            <a:r>
              <a:rPr lang="en-US" dirty="0" err="1" smtClean="0"/>
              <a:t>povo</a:t>
            </a:r>
            <a:r>
              <a:rPr lang="en-US" dirty="0" smtClean="0"/>
              <a:t>” e Arte “popular”.</a:t>
            </a:r>
          </a:p>
          <a:p>
            <a:r>
              <a:rPr lang="en-US" dirty="0" smtClean="0"/>
              <a:t>Na arte do </a:t>
            </a:r>
            <a:r>
              <a:rPr lang="en-US" dirty="0" err="1" smtClean="0"/>
              <a:t>povo</a:t>
            </a:r>
            <a:r>
              <a:rPr lang="en-US" dirty="0" smtClean="0"/>
              <a:t>, o </a:t>
            </a:r>
            <a:r>
              <a:rPr lang="en-US" dirty="0" err="1" smtClean="0"/>
              <a:t>artista</a:t>
            </a:r>
            <a:r>
              <a:rPr lang="en-US" dirty="0" smtClean="0"/>
              <a:t> </a:t>
            </a:r>
            <a:r>
              <a:rPr lang="en-US" dirty="0" err="1" smtClean="0"/>
              <a:t>não</a:t>
            </a:r>
            <a:r>
              <a:rPr lang="en-US" dirty="0" smtClean="0"/>
              <a:t> se distingue da </a:t>
            </a:r>
            <a:r>
              <a:rPr lang="en-US" dirty="0" err="1" smtClean="0"/>
              <a:t>massa</a:t>
            </a:r>
            <a:r>
              <a:rPr lang="en-US" dirty="0" smtClean="0"/>
              <a:t> </a:t>
            </a:r>
            <a:r>
              <a:rPr lang="en-US" dirty="0" err="1" smtClean="0"/>
              <a:t>consumidora</a:t>
            </a:r>
            <a:r>
              <a:rPr lang="en-US" dirty="0" smtClean="0"/>
              <a:t>. </a:t>
            </a:r>
            <a:r>
              <a:rPr lang="en-US" dirty="0" err="1" smtClean="0"/>
              <a:t>Integração</a:t>
            </a:r>
            <a:r>
              <a:rPr lang="en-US" dirty="0" smtClean="0"/>
              <a:t> entre </a:t>
            </a:r>
            <a:r>
              <a:rPr lang="en-US" dirty="0" err="1" smtClean="0"/>
              <a:t>artista</a:t>
            </a:r>
            <a:r>
              <a:rPr lang="en-US" dirty="0" smtClean="0"/>
              <a:t> e </a:t>
            </a:r>
            <a:r>
              <a:rPr lang="en-US" dirty="0" err="1" smtClean="0"/>
              <a:t>público</a:t>
            </a:r>
            <a:r>
              <a:rPr lang="en-US" dirty="0" smtClean="0"/>
              <a:t>. É </a:t>
            </a:r>
            <a:r>
              <a:rPr lang="en-US" dirty="0" err="1" smtClean="0"/>
              <a:t>caracterizada</a:t>
            </a:r>
            <a:r>
              <a:rPr lang="en-US" dirty="0" smtClean="0"/>
              <a:t> por um </a:t>
            </a:r>
            <a:r>
              <a:rPr lang="en-US" dirty="0" err="1" smtClean="0"/>
              <a:t>tipo</a:t>
            </a:r>
            <a:r>
              <a:rPr lang="en-US" dirty="0" smtClean="0"/>
              <a:t> de “</a:t>
            </a:r>
            <a:r>
              <a:rPr lang="en-US" dirty="0" err="1" smtClean="0"/>
              <a:t>falta</a:t>
            </a:r>
            <a:r>
              <a:rPr lang="en-US" dirty="0" smtClean="0"/>
              <a:t>”: vista como </a:t>
            </a:r>
            <a:r>
              <a:rPr lang="en-US" dirty="0" err="1" smtClean="0"/>
              <a:t>desprovida</a:t>
            </a:r>
            <a:r>
              <a:rPr lang="en-US" dirty="0" smtClean="0"/>
              <a:t> de </a:t>
            </a:r>
            <a:r>
              <a:rPr lang="en-US" dirty="0" err="1" smtClean="0"/>
              <a:t>qualidade</a:t>
            </a:r>
            <a:r>
              <a:rPr lang="en-US" dirty="0" smtClean="0"/>
              <a:t> </a:t>
            </a:r>
            <a:r>
              <a:rPr lang="en-US" dirty="0" err="1" smtClean="0"/>
              <a:t>artística</a:t>
            </a:r>
            <a:r>
              <a:rPr lang="en-US" dirty="0" smtClean="0"/>
              <a:t>, </a:t>
            </a:r>
            <a:r>
              <a:rPr lang="en-US" dirty="0" err="1" smtClean="0"/>
              <a:t>tentativa</a:t>
            </a:r>
            <a:r>
              <a:rPr lang="en-US" dirty="0" smtClean="0"/>
              <a:t> </a:t>
            </a:r>
            <a:r>
              <a:rPr lang="en-US" dirty="0" err="1" smtClean="0"/>
              <a:t>tosca</a:t>
            </a:r>
            <a:r>
              <a:rPr lang="en-US" dirty="0" smtClean="0"/>
              <a:t> de </a:t>
            </a:r>
            <a:r>
              <a:rPr lang="en-US" dirty="0" err="1" smtClean="0"/>
              <a:t>expressão</a:t>
            </a:r>
            <a:r>
              <a:rPr lang="en-US" dirty="0" smtClean="0"/>
              <a:t>.</a:t>
            </a:r>
          </a:p>
          <a:p>
            <a:r>
              <a:rPr lang="en-US" dirty="0" smtClean="0"/>
              <a:t>Arte popular: </a:t>
            </a:r>
            <a:r>
              <a:rPr lang="en-US" dirty="0" err="1" smtClean="0"/>
              <a:t>feita</a:t>
            </a:r>
            <a:r>
              <a:rPr lang="en-US" dirty="0" smtClean="0"/>
              <a:t> por um </a:t>
            </a:r>
            <a:r>
              <a:rPr lang="en-US" dirty="0" err="1" smtClean="0"/>
              <a:t>grupo</a:t>
            </a:r>
            <a:r>
              <a:rPr lang="en-US" dirty="0" smtClean="0"/>
              <a:t> de </a:t>
            </a:r>
            <a:r>
              <a:rPr lang="en-US" dirty="0" err="1" smtClean="0"/>
              <a:t>entendedores</a:t>
            </a:r>
            <a:r>
              <a:rPr lang="en-US" dirty="0" smtClean="0"/>
              <a:t>/</a:t>
            </a:r>
            <a:r>
              <a:rPr lang="en-US" dirty="0" err="1" smtClean="0"/>
              <a:t>especialistas</a:t>
            </a:r>
            <a:r>
              <a:rPr lang="en-US" dirty="0" smtClean="0"/>
              <a:t>. Vista como </a:t>
            </a:r>
            <a:r>
              <a:rPr lang="en-US" dirty="0" err="1" smtClean="0"/>
              <a:t>mais</a:t>
            </a:r>
            <a:r>
              <a:rPr lang="en-US" dirty="0" smtClean="0"/>
              <a:t> </a:t>
            </a:r>
            <a:r>
              <a:rPr lang="en-US" dirty="0" err="1" smtClean="0"/>
              <a:t>apurada</a:t>
            </a:r>
            <a:r>
              <a:rPr lang="en-US" dirty="0" smtClean="0"/>
              <a:t>, com </a:t>
            </a:r>
            <a:r>
              <a:rPr lang="en-US" dirty="0" err="1" smtClean="0"/>
              <a:t>grau</a:t>
            </a:r>
            <a:r>
              <a:rPr lang="en-US" dirty="0" smtClean="0"/>
              <a:t> de </a:t>
            </a:r>
            <a:r>
              <a:rPr lang="en-US" dirty="0" err="1" smtClean="0"/>
              <a:t>técnica</a:t>
            </a:r>
            <a:r>
              <a:rPr lang="en-US" dirty="0" smtClean="0"/>
              <a:t> </a:t>
            </a:r>
            <a:r>
              <a:rPr lang="en-US" dirty="0" err="1" smtClean="0"/>
              <a:t>elaborativa</a:t>
            </a:r>
            <a:r>
              <a:rPr lang="en-US" dirty="0" smtClean="0"/>
              <a:t> superior à </a:t>
            </a:r>
            <a:r>
              <a:rPr lang="en-US" dirty="0" err="1" smtClean="0"/>
              <a:t>primeira</a:t>
            </a:r>
            <a:r>
              <a:rPr lang="en-US" dirty="0" smtClean="0"/>
              <a:t>. </a:t>
            </a:r>
            <a:r>
              <a:rPr lang="en-US" dirty="0" err="1" smtClean="0"/>
              <a:t>Objetiva</a:t>
            </a:r>
            <a:r>
              <a:rPr lang="en-US" dirty="0" smtClean="0"/>
              <a:t>-se </a:t>
            </a:r>
            <a:r>
              <a:rPr lang="en-US" dirty="0" err="1" smtClean="0"/>
              <a:t>em</a:t>
            </a:r>
            <a:r>
              <a:rPr lang="en-US" dirty="0" smtClean="0"/>
              <a:t> </a:t>
            </a:r>
            <a:r>
              <a:rPr lang="en-US" dirty="0" err="1" smtClean="0"/>
              <a:t>distrair</a:t>
            </a:r>
            <a:r>
              <a:rPr lang="en-US" dirty="0" smtClean="0"/>
              <a:t> </a:t>
            </a:r>
            <a:r>
              <a:rPr lang="en-US" dirty="0" err="1" smtClean="0"/>
              <a:t>ao</a:t>
            </a:r>
            <a:r>
              <a:rPr lang="en-US" dirty="0" smtClean="0"/>
              <a:t> </a:t>
            </a:r>
            <a:r>
              <a:rPr lang="en-US" dirty="0" err="1" smtClean="0"/>
              <a:t>invés</a:t>
            </a:r>
            <a:r>
              <a:rPr lang="en-US" dirty="0" smtClean="0"/>
              <a:t> de </a:t>
            </a:r>
            <a:r>
              <a:rPr lang="en-US" dirty="0" err="1" smtClean="0"/>
              <a:t>fomrá</a:t>
            </a:r>
            <a:r>
              <a:rPr lang="en-US" dirty="0" smtClean="0"/>
              <a:t>-lo, </a:t>
            </a:r>
            <a:r>
              <a:rPr lang="en-US" dirty="0" err="1" smtClean="0"/>
              <a:t>entretê</a:t>
            </a:r>
            <a:r>
              <a:rPr lang="en-US" dirty="0" smtClean="0"/>
              <a:t>-lo, </a:t>
            </a:r>
            <a:r>
              <a:rPr lang="en-US" dirty="0" err="1" smtClean="0"/>
              <a:t>despertá</a:t>
            </a:r>
            <a:r>
              <a:rPr lang="en-US" dirty="0" smtClean="0"/>
              <a:t>-lo para a reflexão.</a:t>
            </a:r>
            <a:r>
              <a:rPr lang="en-US" dirty="0"/>
              <a:t> </a:t>
            </a:r>
            <a:r>
              <a:rPr lang="en-US" dirty="0" err="1" smtClean="0"/>
              <a:t>Abre</a:t>
            </a:r>
            <a:r>
              <a:rPr lang="en-US" dirty="0" smtClean="0"/>
              <a:t> </a:t>
            </a:r>
            <a:r>
              <a:rPr lang="en-US" dirty="0" err="1" smtClean="0"/>
              <a:t>ao</a:t>
            </a:r>
            <a:r>
              <a:rPr lang="en-US" dirty="0" smtClean="0"/>
              <a:t> </a:t>
            </a:r>
            <a:r>
              <a:rPr lang="en-US" dirty="0" err="1" smtClean="0"/>
              <a:t>homem</a:t>
            </a:r>
            <a:r>
              <a:rPr lang="en-US" dirty="0" smtClean="0"/>
              <a:t> a porta para a </a:t>
            </a:r>
            <a:r>
              <a:rPr lang="en-US" dirty="0" err="1" smtClean="0"/>
              <a:t>salvação</a:t>
            </a:r>
            <a:r>
              <a:rPr lang="en-US" dirty="0" smtClean="0"/>
              <a:t> </a:t>
            </a:r>
            <a:r>
              <a:rPr lang="en-US" dirty="0" err="1" smtClean="0"/>
              <a:t>refugiando</a:t>
            </a:r>
            <a:r>
              <a:rPr lang="en-US" dirty="0" smtClean="0"/>
              <a:t>-o </a:t>
            </a:r>
            <a:r>
              <a:rPr lang="en-US" dirty="0" err="1" smtClean="0"/>
              <a:t>numa</a:t>
            </a:r>
            <a:r>
              <a:rPr lang="en-US" dirty="0" smtClean="0"/>
              <a:t> </a:t>
            </a:r>
            <a:r>
              <a:rPr lang="en-US" dirty="0" err="1" smtClean="0"/>
              <a:t>existência</a:t>
            </a:r>
            <a:r>
              <a:rPr lang="en-US" dirty="0" smtClean="0"/>
              <a:t> </a:t>
            </a:r>
            <a:r>
              <a:rPr lang="en-US" dirty="0" err="1" smtClean="0"/>
              <a:t>utópica</a:t>
            </a:r>
            <a:r>
              <a:rPr lang="en-US" dirty="0" smtClean="0"/>
              <a:t>.</a:t>
            </a:r>
          </a:p>
          <a:p>
            <a:endParaRPr lang="en-US" dirty="0" smtClean="0"/>
          </a:p>
        </p:txBody>
      </p:sp>
    </p:spTree>
    <p:extLst>
      <p:ext uri="{BB962C8B-B14F-4D97-AF65-F5344CB8AC3E}">
        <p14:creationId xmlns:p14="http://schemas.microsoft.com/office/powerpoint/2010/main" val="392136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Um Aglomerado indigesto</a:t>
            </a:r>
            <a:br>
              <a:rPr lang="pt-BR" dirty="0" smtClean="0"/>
            </a:br>
            <a:r>
              <a:rPr lang="pt-BR" dirty="0" smtClean="0"/>
              <a:t>de fragmentos</a:t>
            </a:r>
            <a:endParaRPr lang="en-US" dirty="0"/>
          </a:p>
        </p:txBody>
      </p:sp>
      <p:sp>
        <p:nvSpPr>
          <p:cNvPr id="3" name="Espaço Reservado para Conteúdo 2"/>
          <p:cNvSpPr>
            <a:spLocks noGrp="1"/>
          </p:cNvSpPr>
          <p:nvPr>
            <p:ph idx="1"/>
          </p:nvPr>
        </p:nvSpPr>
        <p:spPr/>
        <p:txBody>
          <a:bodyPr>
            <a:normAutofit/>
          </a:bodyPr>
          <a:lstStyle/>
          <a:p>
            <a:r>
              <a:rPr lang="pt-BR" sz="2400" dirty="0" smtClean="0"/>
              <a:t>1 - Aspectos da tecnologia e de conhecimento do universo: Técnicas de trabalho, procedimentos de cura, etc.</a:t>
            </a:r>
          </a:p>
          <a:p>
            <a:r>
              <a:rPr lang="pt-BR" sz="2400" dirty="0" smtClean="0"/>
              <a:t>2 – Formas artísticas de expressão:  Literatura oral, música, teatro, etc.</a:t>
            </a:r>
          </a:p>
          <a:p>
            <a:r>
              <a:rPr lang="pt-BR" sz="2400" dirty="0" smtClean="0"/>
              <a:t>Um tende a pensar os eventos no passado como algo que foi e logo será superado</a:t>
            </a:r>
          </a:p>
          <a:p>
            <a:r>
              <a:rPr lang="pt-BR" sz="2400" dirty="0" smtClean="0"/>
              <a:t>O outro pensa-os no futuro, vislumbrando neles indícios de uma nova ordem social.</a:t>
            </a:r>
          </a:p>
          <a:p>
            <a:endParaRPr lang="en-US" sz="2400" dirty="0"/>
          </a:p>
        </p:txBody>
      </p:sp>
    </p:spTree>
    <p:extLst>
      <p:ext uri="{BB962C8B-B14F-4D97-AF65-F5344CB8AC3E}">
        <p14:creationId xmlns:p14="http://schemas.microsoft.com/office/powerpoint/2010/main" val="1956888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1111096"/>
            <a:ext cx="8229600" cy="1143000"/>
          </a:xfrm>
        </p:spPr>
        <p:txBody>
          <a:bodyPr/>
          <a:lstStyle/>
          <a:p>
            <a:endParaRPr lang="pt-BR" dirty="0"/>
          </a:p>
        </p:txBody>
      </p:sp>
      <p:sp>
        <p:nvSpPr>
          <p:cNvPr id="3" name="Espaço Reservado para Conteúdo 2"/>
          <p:cNvSpPr>
            <a:spLocks noGrp="1"/>
          </p:cNvSpPr>
          <p:nvPr>
            <p:ph idx="1"/>
          </p:nvPr>
        </p:nvSpPr>
        <p:spPr>
          <a:xfrm>
            <a:off x="457200" y="332656"/>
            <a:ext cx="8229600" cy="5793507"/>
          </a:xfrm>
        </p:spPr>
        <p:txBody>
          <a:bodyPr>
            <a:normAutofit fontScale="92500" lnSpcReduction="10000"/>
          </a:bodyPr>
          <a:lstStyle/>
          <a:p>
            <a:r>
              <a:rPr lang="pt-BR" dirty="0" smtClean="0"/>
              <a:t>Ambas possuem caráter ilusório.</a:t>
            </a:r>
          </a:p>
          <a:p>
            <a:r>
              <a:rPr lang="pt-BR" dirty="0" smtClean="0"/>
              <a:t>A arte é revolucionária enquanto é arte autêntica.</a:t>
            </a:r>
          </a:p>
          <a:p>
            <a:r>
              <a:rPr lang="pt-BR" dirty="0" smtClean="0"/>
              <a:t>Centro Popular de Cultura. </a:t>
            </a:r>
          </a:p>
          <a:p>
            <a:r>
              <a:rPr lang="pt-BR" dirty="0" err="1" smtClean="0"/>
              <a:t>CPC’s</a:t>
            </a:r>
            <a:r>
              <a:rPr lang="pt-BR" dirty="0" smtClean="0"/>
              <a:t> </a:t>
            </a:r>
            <a:r>
              <a:rPr lang="pt-BR" dirty="0"/>
              <a:t>– UNE -Criado em 1962 por um grupo de intelectuais ligado à UNE União Nacional de Estudantes, tinha como propósito a arte revolucionária, colocando-se ao lado do povo. Sua produção centrou-se na música e na poesia, no cinema e no teatro. Extinto violentamente nos primeiros dias de abril de 1964, foi um dos movimentos mais inovadores do período, e por isso mesmo o mais discutido.</a:t>
            </a:r>
          </a:p>
          <a:p>
            <a:endParaRPr lang="pt-BR" dirty="0"/>
          </a:p>
        </p:txBody>
      </p:sp>
    </p:spTree>
    <p:extLst>
      <p:ext uri="{BB962C8B-B14F-4D97-AF65-F5344CB8AC3E}">
        <p14:creationId xmlns:p14="http://schemas.microsoft.com/office/powerpoint/2010/main" val="486274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035496"/>
            <a:ext cx="8229600" cy="1143000"/>
          </a:xfrm>
        </p:spPr>
        <p:txBody>
          <a:bodyPr/>
          <a:lstStyle/>
          <a:p>
            <a:endParaRPr lang="pt-BR" dirty="0"/>
          </a:p>
        </p:txBody>
      </p:sp>
      <p:sp>
        <p:nvSpPr>
          <p:cNvPr id="3" name="Espaço Reservado para Conteúdo 2"/>
          <p:cNvSpPr>
            <a:spLocks noGrp="1"/>
          </p:cNvSpPr>
          <p:nvPr>
            <p:ph idx="1"/>
          </p:nvPr>
        </p:nvSpPr>
        <p:spPr>
          <a:xfrm>
            <a:off x="395536" y="908720"/>
            <a:ext cx="8229600" cy="4923928"/>
          </a:xfrm>
        </p:spPr>
        <p:txBody>
          <a:bodyPr>
            <a:normAutofit fontScale="70000" lnSpcReduction="20000"/>
          </a:bodyPr>
          <a:lstStyle/>
          <a:p>
            <a:r>
              <a:rPr lang="pt-BR" dirty="0" smtClean="0"/>
              <a:t>Ferreira Gullar: Quando se fala em cultura popular, acentua-se a necessidade de pôr a cultura a serviço do povo, isto é, dos interesses efetivos do país.</a:t>
            </a:r>
          </a:p>
          <a:p>
            <a:r>
              <a:rPr lang="pt-BR" dirty="0" smtClean="0"/>
              <a:t>Cultura Popular é a consciência de que a cultura tanto pode ser instrumento de conservação, como de transformação cultural.</a:t>
            </a:r>
          </a:p>
          <a:p>
            <a:r>
              <a:rPr lang="pt-BR" dirty="0" smtClean="0"/>
              <a:t>Cultura = Consciência revolucionária.</a:t>
            </a:r>
          </a:p>
          <a:p>
            <a:r>
              <a:rPr lang="pt-BR" dirty="0" smtClean="0"/>
              <a:t>Carlos Estevam Martins: O CPC tinha em vista dar uma contribuição para que o homem do povo pudesse superar (...) as enormes desvantagens que ele enfrenta para adquirir uma consciência adequada da sua real situação no mundo em que vive e trabalha.</a:t>
            </a:r>
          </a:p>
          <a:p>
            <a:r>
              <a:rPr lang="pt-BR" dirty="0" smtClean="0"/>
              <a:t>A luta pela construção de uma “ilusão necessária” de homogeneidade social, sobre uma realidade que é heterogênea.</a:t>
            </a:r>
          </a:p>
          <a:p>
            <a:r>
              <a:rPr lang="pt-BR" dirty="0" smtClean="0"/>
              <a:t>Na tarefa de conhecer os processos dos quais a sociedade  “deglute”, “digere”, transforma essa unidade ilusória. Repondo o múltiplo, o diverso, o específico que constitui o núcleo de tensão de sua existência real.</a:t>
            </a:r>
          </a:p>
        </p:txBody>
      </p:sp>
    </p:spTree>
    <p:extLst>
      <p:ext uri="{BB962C8B-B14F-4D97-AF65-F5344CB8AC3E}">
        <p14:creationId xmlns:p14="http://schemas.microsoft.com/office/powerpoint/2010/main" val="4076938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323528"/>
            <a:ext cx="8229600" cy="1143000"/>
          </a:xfrm>
        </p:spPr>
        <p:txBody>
          <a:bodyPr/>
          <a:lstStyle/>
          <a:p>
            <a:endParaRPr lang="pt-BR" dirty="0"/>
          </a:p>
        </p:txBody>
      </p:sp>
      <p:sp>
        <p:nvSpPr>
          <p:cNvPr id="3" name="Espaço Reservado para Conteúdo 2"/>
          <p:cNvSpPr>
            <a:spLocks noGrp="1"/>
          </p:cNvSpPr>
          <p:nvPr>
            <p:ph idx="1"/>
          </p:nvPr>
        </p:nvSpPr>
        <p:spPr>
          <a:xfrm>
            <a:off x="457200" y="404664"/>
            <a:ext cx="8229600" cy="5721499"/>
          </a:xfrm>
        </p:spPr>
        <p:txBody>
          <a:bodyPr/>
          <a:lstStyle/>
          <a:p>
            <a:r>
              <a:rPr lang="pt-BR" dirty="0" smtClean="0"/>
              <a:t>Marilena Chauí: a suposição de que o povo fenomênico (da arte ilusória) não é capaz de, sozinho, seguir a linha correta, precisando de um “front” cultural, constituído por aqueles que optarem por ser povo, só que mais povo do que o povo. </a:t>
            </a:r>
          </a:p>
          <a:p>
            <a:r>
              <a:rPr lang="pt-BR" dirty="0" smtClean="0"/>
              <a:t>“O mundo burguês é laico e profano.”</a:t>
            </a:r>
          </a:p>
          <a:p>
            <a:r>
              <a:rPr lang="pt-BR" dirty="0" smtClean="0"/>
              <a:t>Racionalidade é o novo nome da providência divina.</a:t>
            </a:r>
          </a:p>
          <a:p>
            <a:r>
              <a:rPr lang="pt-BR" dirty="0" smtClean="0"/>
              <a:t>A ciência é o ópio do povo.</a:t>
            </a:r>
          </a:p>
          <a:p>
            <a:endParaRPr lang="pt-BR" dirty="0"/>
          </a:p>
        </p:txBody>
      </p:sp>
    </p:spTree>
    <p:extLst>
      <p:ext uri="{BB962C8B-B14F-4D97-AF65-F5344CB8AC3E}">
        <p14:creationId xmlns:p14="http://schemas.microsoft.com/office/powerpoint/2010/main" val="257019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747464"/>
            <a:ext cx="8229600" cy="1143000"/>
          </a:xfrm>
        </p:spPr>
        <p:txBody>
          <a:bodyPr/>
          <a:lstStyle/>
          <a:p>
            <a:endParaRPr lang="pt-BR" dirty="0"/>
          </a:p>
        </p:txBody>
      </p:sp>
      <p:sp>
        <p:nvSpPr>
          <p:cNvPr id="3" name="Espaço Reservado para Conteúdo 2"/>
          <p:cNvSpPr>
            <a:spLocks noGrp="1"/>
          </p:cNvSpPr>
          <p:nvPr>
            <p:ph idx="1"/>
          </p:nvPr>
        </p:nvSpPr>
        <p:spPr>
          <a:xfrm>
            <a:off x="467544" y="476672"/>
            <a:ext cx="8229600" cy="5832648"/>
          </a:xfrm>
        </p:spPr>
        <p:txBody>
          <a:bodyPr>
            <a:normAutofit fontScale="70000" lnSpcReduction="20000"/>
          </a:bodyPr>
          <a:lstStyle/>
          <a:p>
            <a:r>
              <a:rPr lang="pt-BR" dirty="0" smtClean="0"/>
              <a:t>Nota-se que a grande maioria dos estudos sobre cultura popular versa sobre atividades artísticas e/ou religiosas.</a:t>
            </a:r>
          </a:p>
          <a:p>
            <a:r>
              <a:rPr lang="pt-BR" dirty="0" smtClean="0"/>
              <a:t>Isso se dá na medida em que são instâncias de reflexão e ação simbólicas por excelência.</a:t>
            </a:r>
          </a:p>
          <a:p>
            <a:r>
              <a:rPr lang="pt-BR" dirty="0" smtClean="0"/>
              <a:t>A produção artística de operários em São Paulo:</a:t>
            </a:r>
          </a:p>
          <a:p>
            <a:r>
              <a:rPr lang="pt-BR" dirty="0" smtClean="0"/>
              <a:t>São Paulo: 1930 – Chácaras produtoras de frutas e verduras. Produção de Lenha e carvão. Olaria ( objetos fabricados com barro). </a:t>
            </a:r>
          </a:p>
          <a:p>
            <a:r>
              <a:rPr lang="pt-BR" dirty="0" smtClean="0"/>
              <a:t>Rio Tietê: único acesso ao centro da cidade.</a:t>
            </a:r>
          </a:p>
          <a:p>
            <a:r>
              <a:rPr lang="pt-BR" dirty="0" smtClean="0"/>
              <a:t>Urbanização e industrialização: mão-de-obra migrante – 1950</a:t>
            </a:r>
          </a:p>
          <a:p>
            <a:r>
              <a:rPr lang="pt-BR" dirty="0" smtClean="0"/>
              <a:t>Festas de Santos de Folguedos segundo os moldes (culturais) rurais.</a:t>
            </a:r>
          </a:p>
          <a:p>
            <a:r>
              <a:rPr lang="pt-BR" dirty="0" smtClean="0"/>
              <a:t>Polarização dos locais com articulação no plano político composto por comerciantes e profissionais liberais.</a:t>
            </a:r>
          </a:p>
          <a:p>
            <a:r>
              <a:rPr lang="pt-BR" dirty="0" smtClean="0"/>
              <a:t>Por outro lado, manufaturadores (trabalhadores manuais), de origem migrante: sobretudo mineiros e nordestinos ao qual integraram-se os remanescentes proletarizados dos antigos moradores caipiras.</a:t>
            </a:r>
          </a:p>
          <a:p>
            <a:r>
              <a:rPr lang="pt-BR" dirty="0" smtClean="0"/>
              <a:t>Produção e organização de atividades artísticas e de lazer.</a:t>
            </a:r>
          </a:p>
          <a:p>
            <a:endParaRPr lang="pt-BR" dirty="0"/>
          </a:p>
        </p:txBody>
      </p:sp>
    </p:spTree>
    <p:extLst>
      <p:ext uri="{BB962C8B-B14F-4D97-AF65-F5344CB8AC3E}">
        <p14:creationId xmlns:p14="http://schemas.microsoft.com/office/powerpoint/2010/main" val="265132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27080"/>
            <a:ext cx="8229600" cy="1143000"/>
          </a:xfrm>
        </p:spPr>
        <p:txBody>
          <a:bodyPr/>
          <a:lstStyle/>
          <a:p>
            <a:endParaRPr lang="pt-BR" dirty="0"/>
          </a:p>
        </p:txBody>
      </p:sp>
      <p:sp>
        <p:nvSpPr>
          <p:cNvPr id="3" name="Espaço Reservado para Conteúdo 2"/>
          <p:cNvSpPr>
            <a:spLocks noGrp="1"/>
          </p:cNvSpPr>
          <p:nvPr>
            <p:ph idx="1"/>
          </p:nvPr>
        </p:nvSpPr>
        <p:spPr>
          <a:xfrm>
            <a:off x="457200" y="620688"/>
            <a:ext cx="8229600" cy="5688632"/>
          </a:xfrm>
        </p:spPr>
        <p:txBody>
          <a:bodyPr>
            <a:normAutofit fontScale="77500" lnSpcReduction="20000"/>
          </a:bodyPr>
          <a:lstStyle/>
          <a:p>
            <a:r>
              <a:rPr lang="pt-BR" dirty="0" smtClean="0"/>
              <a:t>Disputa/luta de moralidades e construção de mecanismos de legitimação: política e econômica perante outros, no exercício da direção intelectual da comunidade.</a:t>
            </a:r>
          </a:p>
          <a:p>
            <a:r>
              <a:rPr lang="pt-BR" dirty="0" smtClean="0"/>
              <a:t>Criam-se associações de “seleção”.</a:t>
            </a:r>
          </a:p>
          <a:p>
            <a:r>
              <a:rPr lang="pt-BR" dirty="0" smtClean="0"/>
              <a:t>Famílias/negros/categoria alta/categoria baixa.</a:t>
            </a:r>
          </a:p>
          <a:p>
            <a:r>
              <a:rPr lang="pt-BR" dirty="0" smtClean="0"/>
              <a:t>Estabelecimento de uma progressiva distinção social no bairro, criação de um nicho/compartimento a partir de onde fosse possível articular </a:t>
            </a:r>
            <a:r>
              <a:rPr lang="pt-BR" dirty="0" smtClean="0"/>
              <a:t>simbólica </a:t>
            </a:r>
            <a:r>
              <a:rPr lang="pt-BR" dirty="0" smtClean="0"/>
              <a:t>e praticamente, a identidade cultural da comunidade. (segundo a conveniência dos grupos em ascensão.</a:t>
            </a:r>
          </a:p>
          <a:p>
            <a:r>
              <a:rPr lang="pt-BR" dirty="0" smtClean="0"/>
              <a:t> </a:t>
            </a:r>
            <a:r>
              <a:rPr lang="pt-BR" dirty="0" smtClean="0"/>
              <a:t>Final dos anos 40/ início dos 50: foram instalados núcleos de partidos políticos (PSD, UDN, PTB).</a:t>
            </a:r>
          </a:p>
          <a:p>
            <a:r>
              <a:rPr lang="pt-BR" dirty="0" smtClean="0"/>
              <a:t>Multiplicaram-se e ganharam força, neste período, movimentos de </a:t>
            </a:r>
            <a:r>
              <a:rPr lang="pt-BR" dirty="0" err="1" smtClean="0"/>
              <a:t>reinvidicação</a:t>
            </a:r>
            <a:r>
              <a:rPr lang="pt-BR" dirty="0" smtClean="0"/>
              <a:t> em diversas vilas mais afastadas e foram fundadas diversas sociedades de Amigos de Bairro.</a:t>
            </a:r>
          </a:p>
          <a:p>
            <a:pPr marL="0" indent="0">
              <a:buNone/>
            </a:pPr>
            <a:endParaRPr lang="pt-BR" dirty="0" smtClean="0"/>
          </a:p>
          <a:p>
            <a:endParaRPr lang="pt-BR" dirty="0" smtClean="0"/>
          </a:p>
        </p:txBody>
      </p:sp>
    </p:spTree>
    <p:extLst>
      <p:ext uri="{BB962C8B-B14F-4D97-AF65-F5344CB8AC3E}">
        <p14:creationId xmlns:p14="http://schemas.microsoft.com/office/powerpoint/2010/main" val="3702536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43000"/>
            <a:ext cx="8229600" cy="1143000"/>
          </a:xfrm>
        </p:spPr>
        <p:txBody>
          <a:bodyPr/>
          <a:lstStyle/>
          <a:p>
            <a:endParaRPr lang="en-US" dirty="0"/>
          </a:p>
        </p:txBody>
      </p:sp>
      <p:sp>
        <p:nvSpPr>
          <p:cNvPr id="3" name="Espaço Reservado para Conteúdo 2"/>
          <p:cNvSpPr>
            <a:spLocks noGrp="1"/>
          </p:cNvSpPr>
          <p:nvPr>
            <p:ph idx="1"/>
          </p:nvPr>
        </p:nvSpPr>
        <p:spPr>
          <a:xfrm>
            <a:off x="457200" y="476672"/>
            <a:ext cx="8229600" cy="5976664"/>
          </a:xfrm>
        </p:spPr>
        <p:txBody>
          <a:bodyPr>
            <a:normAutofit fontScale="92500"/>
          </a:bodyPr>
          <a:lstStyle/>
          <a:p>
            <a:r>
              <a:rPr lang="pt-BR" dirty="0" smtClean="0"/>
              <a:t>Surgiram, então, diversos conjuntos musicais, tanto de inspiração regional quanto pop e rock.</a:t>
            </a:r>
          </a:p>
          <a:p>
            <a:r>
              <a:rPr lang="pt-BR" dirty="0" smtClean="0"/>
              <a:t>Um grande número de pessoas dedicava-se à poesia.</a:t>
            </a:r>
          </a:p>
          <a:p>
            <a:r>
              <a:rPr lang="pt-BR" dirty="0" smtClean="0"/>
              <a:t>Criavam-se as raízes da produção teatral.</a:t>
            </a:r>
          </a:p>
          <a:p>
            <a:r>
              <a:rPr lang="pt-BR" dirty="0" smtClean="0"/>
              <a:t>Por iniciativa de alguns atores, uns cursados outros não, todos operários de uma fábrica instalada no bairro, criou-se o primeiro grupo leigo de teatro amador.</a:t>
            </a:r>
          </a:p>
          <a:p>
            <a:r>
              <a:rPr lang="pt-BR" dirty="0" smtClean="0"/>
              <a:t>“Em 1970, 73, foi o apogeu do teatro por aqui, havia uns 15 ou 16 grupos na região” – conta um de seus fundadores.</a:t>
            </a:r>
          </a:p>
          <a:p>
            <a:endParaRPr lang="en-US" dirty="0"/>
          </a:p>
        </p:txBody>
      </p:sp>
    </p:spTree>
    <p:extLst>
      <p:ext uri="{BB962C8B-B14F-4D97-AF65-F5344CB8AC3E}">
        <p14:creationId xmlns:p14="http://schemas.microsoft.com/office/powerpoint/2010/main" val="1024568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891480"/>
            <a:ext cx="8229600" cy="1143000"/>
          </a:xfrm>
        </p:spPr>
        <p:txBody>
          <a:bodyPr/>
          <a:lstStyle/>
          <a:p>
            <a:endParaRPr lang="en-US" dirty="0"/>
          </a:p>
        </p:txBody>
      </p:sp>
      <p:sp>
        <p:nvSpPr>
          <p:cNvPr id="3" name="Espaço Reservado para Conteúdo 2"/>
          <p:cNvSpPr>
            <a:spLocks noGrp="1"/>
          </p:cNvSpPr>
          <p:nvPr>
            <p:ph idx="1"/>
          </p:nvPr>
        </p:nvSpPr>
        <p:spPr>
          <a:xfrm>
            <a:off x="457200" y="404664"/>
            <a:ext cx="8229600" cy="5721499"/>
          </a:xfrm>
        </p:spPr>
        <p:txBody>
          <a:bodyPr>
            <a:normAutofit fontScale="77500" lnSpcReduction="20000"/>
          </a:bodyPr>
          <a:lstStyle/>
          <a:p>
            <a:r>
              <a:rPr lang="pt-BR" dirty="0" smtClean="0"/>
              <a:t>Convém dizer sobre a organização desses grupos: ilustram, por um lado, as relações desses grupos com suas bases sociais e políticas. Por outro, a produção dessas atividades: particularmente à atuação das camadas dirigentes, porta-vozes, e guardiãs das concepções e dos valores oficiais.</a:t>
            </a:r>
          </a:p>
          <a:p>
            <a:r>
              <a:rPr lang="pt-BR" dirty="0" smtClean="0"/>
              <a:t>A proximidade social entre grupos teatrais e o seu público ficava fortalecida pelo fato das peças montadas serem, em sua quase totalidade, de autoria dos membros dos próprios grupos, em geral seus diretores, pessoas quase sempre pouco diferenciadas dos demais participantes e do próprio público, em termos de concepções de mundo e valores estéticos.</a:t>
            </a:r>
          </a:p>
          <a:p>
            <a:r>
              <a:rPr lang="pt-BR" dirty="0" smtClean="0"/>
              <a:t>Se, de um lado, a sua liberdade de expressão é assegurada... Pelo fato de sua competência cultural  ser a mesma de seu público( o que torna possível o jogo com metáforas, trocadilhos, etc.), por outro, a sua articulação efetiva é mantida dentro dos limites.</a:t>
            </a:r>
            <a:endParaRPr lang="en-US" dirty="0"/>
          </a:p>
        </p:txBody>
      </p:sp>
    </p:spTree>
    <p:extLst>
      <p:ext uri="{BB962C8B-B14F-4D97-AF65-F5344CB8AC3E}">
        <p14:creationId xmlns:p14="http://schemas.microsoft.com/office/powerpoint/2010/main" val="411868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63488"/>
            <a:ext cx="8229600" cy="1143000"/>
          </a:xfrm>
        </p:spPr>
        <p:txBody>
          <a:bodyPr/>
          <a:lstStyle/>
          <a:p>
            <a:endParaRPr lang="en-US" dirty="0"/>
          </a:p>
        </p:txBody>
      </p:sp>
      <p:sp>
        <p:nvSpPr>
          <p:cNvPr id="3" name="Espaço Reservado para Conteúdo 2"/>
          <p:cNvSpPr>
            <a:spLocks noGrp="1"/>
          </p:cNvSpPr>
          <p:nvPr>
            <p:ph idx="1"/>
          </p:nvPr>
        </p:nvSpPr>
        <p:spPr>
          <a:xfrm>
            <a:off x="457200" y="332656"/>
            <a:ext cx="8229600" cy="5793507"/>
          </a:xfrm>
        </p:spPr>
        <p:txBody>
          <a:bodyPr>
            <a:normAutofit fontScale="77500" lnSpcReduction="20000"/>
          </a:bodyPr>
          <a:lstStyle/>
          <a:p>
            <a:r>
              <a:rPr lang="pt-BR" dirty="0" smtClean="0"/>
              <a:t>Esses limites são tanto “internos”. Como regras convencionais de poética, como gênero literário. Quanto “externos”: como a manipulação autoritária de taxas e impostos por fiscais nas feiras, a apreensão de folhetos e prisão de </a:t>
            </a:r>
            <a:r>
              <a:rPr lang="pt-BR" dirty="0" err="1" smtClean="0"/>
              <a:t>folheteiros</a:t>
            </a:r>
            <a:r>
              <a:rPr lang="pt-BR" dirty="0" smtClean="0"/>
              <a:t> acusados de transgredirem a moral, os bons costumes e as concepções políticas dos poderosos locais, etc.</a:t>
            </a:r>
          </a:p>
          <a:p>
            <a:r>
              <a:rPr lang="pt-BR" dirty="0" smtClean="0"/>
              <a:t>É uma luta constante, muitas vezes explícita, pela constituição da identidade social, num processo que é dinâmico e que passa pelas artes assim como pelas outras esferas da vida social.</a:t>
            </a:r>
          </a:p>
          <a:p>
            <a:r>
              <a:rPr lang="pt-BR" dirty="0" smtClean="0"/>
              <a:t>Nesse sentido fazer teatro, música, poesia, ou qualquer outra modalidade de arte é construir, com cacos, e fragmentos, um espelho onde transparece, com suas roupagens identificadoras particulares,  o que é mais abstrato e geral num grupo humano, ou seja, sua organização, que é condição e modo de sua participação na produção da sociedade.</a:t>
            </a:r>
            <a:endParaRPr lang="en-US" dirty="0"/>
          </a:p>
        </p:txBody>
      </p:sp>
    </p:spTree>
    <p:extLst>
      <p:ext uri="{BB962C8B-B14F-4D97-AF65-F5344CB8AC3E}">
        <p14:creationId xmlns:p14="http://schemas.microsoft.com/office/powerpoint/2010/main" val="29473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395536"/>
            <a:ext cx="8229600" cy="1143000"/>
          </a:xfrm>
        </p:spPr>
        <p:txBody>
          <a:bodyPr/>
          <a:lstStyle/>
          <a:p>
            <a:endParaRPr lang="en-US" dirty="0"/>
          </a:p>
        </p:txBody>
      </p:sp>
      <p:sp>
        <p:nvSpPr>
          <p:cNvPr id="3" name="Espaço Reservado para Conteúdo 2"/>
          <p:cNvSpPr>
            <a:spLocks noGrp="1"/>
          </p:cNvSpPr>
          <p:nvPr>
            <p:ph idx="1"/>
          </p:nvPr>
        </p:nvSpPr>
        <p:spPr/>
        <p:txBody>
          <a:bodyPr/>
          <a:lstStyle/>
          <a:p>
            <a:r>
              <a:rPr lang="pt-BR" dirty="0" smtClean="0"/>
              <a:t>Cultura Popular em contraste ao termo genérico cultura.</a:t>
            </a:r>
          </a:p>
          <a:p>
            <a:r>
              <a:rPr lang="pt-BR" dirty="0" smtClean="0"/>
              <a:t>Idealização romântica da tradição como perspectiva folclorista ou como modo de resistência.</a:t>
            </a:r>
          </a:p>
          <a:p>
            <a:endParaRPr lang="en-US" dirty="0"/>
          </a:p>
        </p:txBody>
      </p:sp>
    </p:spTree>
    <p:extLst>
      <p:ext uri="{BB962C8B-B14F-4D97-AF65-F5344CB8AC3E}">
        <p14:creationId xmlns:p14="http://schemas.microsoft.com/office/powerpoint/2010/main" val="60380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Espaço Reservado para Conteúdo 2"/>
          <p:cNvSpPr>
            <a:spLocks noGrp="1"/>
          </p:cNvSpPr>
          <p:nvPr>
            <p:ph idx="1"/>
          </p:nvPr>
        </p:nvSpPr>
        <p:spPr/>
        <p:txBody>
          <a:bodyPr/>
          <a:lstStyle/>
          <a:p>
            <a:r>
              <a:rPr lang="pt-BR" dirty="0" smtClean="0"/>
              <a:t>O termo torna-se complexo por alguns motivos:</a:t>
            </a:r>
          </a:p>
          <a:p>
            <a:r>
              <a:rPr lang="pt-BR" dirty="0" smtClean="0"/>
              <a:t>Por ter servido de interesses políticos populistas e paternalistas.</a:t>
            </a:r>
          </a:p>
          <a:p>
            <a:r>
              <a:rPr lang="pt-BR" dirty="0" smtClean="0"/>
              <a:t>Ao fato de que nada de claramente discernível e demarcável no concreto parece corresponder aos múltiplos significados  que o termo tem assumido.</a:t>
            </a:r>
          </a:p>
          <a:p>
            <a:pPr marL="0" indent="0">
              <a:buNone/>
            </a:pPr>
            <a:endParaRPr lang="en-US" dirty="0"/>
          </a:p>
        </p:txBody>
      </p:sp>
    </p:spTree>
    <p:extLst>
      <p:ext uri="{BB962C8B-B14F-4D97-AF65-F5344CB8AC3E}">
        <p14:creationId xmlns:p14="http://schemas.microsoft.com/office/powerpoint/2010/main" val="350817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0826"/>
            <a:ext cx="7920880" cy="105806"/>
          </a:xfrm>
        </p:spPr>
        <p:txBody>
          <a:bodyPr>
            <a:normAutofit fontScale="90000"/>
          </a:bodyPr>
          <a:lstStyle/>
          <a:p>
            <a:endParaRPr lang="en-US" dirty="0"/>
          </a:p>
        </p:txBody>
      </p:sp>
      <p:sp>
        <p:nvSpPr>
          <p:cNvPr id="3" name="Espaço Reservado para Conteúdo 2"/>
          <p:cNvSpPr>
            <a:spLocks noGrp="1"/>
          </p:cNvSpPr>
          <p:nvPr>
            <p:ph idx="1"/>
          </p:nvPr>
        </p:nvSpPr>
        <p:spPr>
          <a:xfrm>
            <a:off x="467544" y="548680"/>
            <a:ext cx="8229600" cy="6120680"/>
          </a:xfrm>
        </p:spPr>
        <p:txBody>
          <a:bodyPr>
            <a:normAutofit fontScale="85000" lnSpcReduction="20000"/>
          </a:bodyPr>
          <a:lstStyle/>
          <a:p>
            <a:r>
              <a:rPr lang="pt-BR" sz="2400" b="1" dirty="0" smtClean="0"/>
              <a:t>Cultura: </a:t>
            </a:r>
            <a:r>
              <a:rPr lang="pt-BR" sz="2400" dirty="0" smtClean="0"/>
              <a:t>Saber, estudo, elegância, esmero. Evocando os domínios da filosofia, das ciências e das belas artes. ( Pequeno dicionário Brasileiro da Língua Portuguesa. A. Buarque de Holanda.)</a:t>
            </a:r>
          </a:p>
          <a:p>
            <a:r>
              <a:rPr lang="pt-BR" sz="2400" dirty="0" smtClean="0"/>
              <a:t>Nas sociedades em Classes, essas esferas da cultura são atividades com o objetivo de produção de conhecimento e/ou gosto. Partindo das universidades e academias.</a:t>
            </a:r>
          </a:p>
          <a:p>
            <a:r>
              <a:rPr lang="pt-BR" sz="2400" dirty="0" smtClean="0"/>
              <a:t>Nesse sentido ser culto passa a ser um atributo do </a:t>
            </a:r>
            <a:r>
              <a:rPr lang="pt-BR" sz="2400" dirty="0" smtClean="0"/>
              <a:t>indivíduo </a:t>
            </a:r>
            <a:r>
              <a:rPr lang="pt-BR" sz="2400" dirty="0" smtClean="0"/>
              <a:t>que tem razão, bom gosto, é informado, tem conhecimento e saber.</a:t>
            </a:r>
          </a:p>
          <a:p>
            <a:r>
              <a:rPr lang="pt-BR" sz="2400" dirty="0" smtClean="0"/>
              <a:t>Na sociedade</a:t>
            </a:r>
            <a:r>
              <a:rPr lang="en-US" sz="2400" dirty="0" smtClean="0"/>
              <a:t> complexa e diferenciada, são muitos os valores e concepções de mundo. Numa cidade como São Paulo, por exemplo, encontramos interações de nordestina a japonesa. Partindo</a:t>
            </a:r>
            <a:r>
              <a:rPr lang="en-US" sz="2400" dirty="0"/>
              <a:t> </a:t>
            </a:r>
            <a:r>
              <a:rPr lang="en-US" sz="2400" dirty="0" smtClean="0"/>
              <a:t>dessa reflexão, é sobre essas diferenças que alguns valores e concepções são IMPLEMENTADOS socialmente. </a:t>
            </a:r>
          </a:p>
          <a:p>
            <a:r>
              <a:rPr lang="pt-BR" sz="2400" dirty="0" smtClean="0"/>
              <a:t>‘’O Brasil é um cadinho democrático de raças.‘’</a:t>
            </a:r>
          </a:p>
          <a:p>
            <a:r>
              <a:rPr lang="pt-BR" sz="2400" dirty="0" smtClean="0"/>
              <a:t>Embora nos ensinem a ter um movo de vida refinado, civilizado, eficiente – numa palavra </a:t>
            </a:r>
            <a:r>
              <a:rPr lang="pt-BR" sz="2400" b="1" dirty="0" smtClean="0"/>
              <a:t>Culto </a:t>
            </a:r>
            <a:r>
              <a:rPr lang="pt-BR" sz="2400" dirty="0" smtClean="0"/>
              <a:t>– muitos  objetos e práticas que qualificamos “populares” pontilham o cotidiano:</a:t>
            </a:r>
          </a:p>
          <a:p>
            <a:r>
              <a:rPr lang="pt-BR" sz="2400" dirty="0" smtClean="0"/>
              <a:t>Samba, frevo, maracatú, vatapá, tutu de feijão e cuzcuz. Seresta, repente e folheto de cordel. Congada, reisado, Bumba meu boi, boneca de pano, talha, marmulengo e colher de pau. Moriga e peneira. Carnaval e procissão. Benzimento, Quebrante, simpatia e chá de ervas.  Numa região ou noutra. Com sotaque Italiano, Japonês, alemão ou árabe. Tudo isso conhecemos bem e convivemos com grande familiaridade.</a:t>
            </a:r>
          </a:p>
          <a:p>
            <a:endParaRPr lang="pt-BR" sz="2400" dirty="0" smtClean="0"/>
          </a:p>
        </p:txBody>
      </p:sp>
    </p:spTree>
    <p:extLst>
      <p:ext uri="{BB962C8B-B14F-4D97-AF65-F5344CB8AC3E}">
        <p14:creationId xmlns:p14="http://schemas.microsoft.com/office/powerpoint/2010/main" val="301101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891480"/>
            <a:ext cx="8229600" cy="1143000"/>
          </a:xfrm>
        </p:spPr>
        <p:txBody>
          <a:bodyPr/>
          <a:lstStyle/>
          <a:p>
            <a:endParaRPr lang="en-US" dirty="0"/>
          </a:p>
        </p:txBody>
      </p:sp>
      <p:sp>
        <p:nvSpPr>
          <p:cNvPr id="3" name="Espaço Reservado para Conteúdo 2"/>
          <p:cNvSpPr>
            <a:spLocks noGrp="1"/>
          </p:cNvSpPr>
          <p:nvPr>
            <p:ph idx="1"/>
          </p:nvPr>
        </p:nvSpPr>
        <p:spPr>
          <a:xfrm>
            <a:off x="395536" y="188640"/>
            <a:ext cx="8229600" cy="6264696"/>
          </a:xfrm>
        </p:spPr>
        <p:txBody>
          <a:bodyPr>
            <a:normAutofit fontScale="85000" lnSpcReduction="10000"/>
          </a:bodyPr>
          <a:lstStyle/>
          <a:p>
            <a:r>
              <a:rPr lang="pt-BR" dirty="0" smtClean="0"/>
              <a:t>Generalizando isso tudo como “do povo”, sinteticamente “Popular”. Repudiamos, numa sintese teórica, o que colocamos nessa classificação e como juntas, tudo o que parece tão heterogêneo.</a:t>
            </a:r>
          </a:p>
          <a:p>
            <a:r>
              <a:rPr lang="pt-BR" dirty="0" smtClean="0"/>
              <a:t>Nas sociedades industriais, sobretudo nas capitalistas, o trabalho manual é pensado como realidade profundamente distinta do trabalho intelectual.</a:t>
            </a:r>
          </a:p>
          <a:p>
            <a:r>
              <a:rPr lang="pt-BR" dirty="0" smtClean="0"/>
              <a:t>Em lugares onde se fala com autoridade na sociedade capitalista, o que é popular é necessariamente associado ao fazer, desprovido do saber.</a:t>
            </a:r>
          </a:p>
          <a:p>
            <a:r>
              <a:rPr lang="pt-BR" dirty="0" smtClean="0"/>
              <a:t>Eis um paradoxo: Há a expressão da identidade da nação como um “todo” (povo)  ou, quando muito das regiões, encobrindo a diversidade existentes e seu interior. E são esses objetos e modos de pensar</a:t>
            </a:r>
            <a:r>
              <a:rPr lang="en-US" dirty="0" smtClean="0"/>
              <a:t>, </a:t>
            </a:r>
            <a:r>
              <a:rPr lang="en-US" dirty="0" smtClean="0"/>
              <a:t>simplórios</a:t>
            </a:r>
            <a:r>
              <a:rPr lang="en-US" dirty="0" smtClean="0"/>
              <a:t>, os que </a:t>
            </a:r>
            <a:r>
              <a:rPr lang="en-US" dirty="0" smtClean="0"/>
              <a:t>reproduzimos</a:t>
            </a:r>
            <a:r>
              <a:rPr lang="en-US" dirty="0" smtClean="0"/>
              <a:t> </a:t>
            </a:r>
            <a:r>
              <a:rPr lang="en-US" dirty="0" smtClean="0"/>
              <a:t>religiosamente</a:t>
            </a:r>
            <a:r>
              <a:rPr lang="en-US" dirty="0" smtClean="0"/>
              <a:t>, as “</a:t>
            </a:r>
            <a:r>
              <a:rPr lang="en-US" dirty="0" smtClean="0"/>
              <a:t>supertições</a:t>
            </a:r>
            <a:r>
              <a:rPr lang="en-US" dirty="0" smtClean="0"/>
              <a:t>” é que tem fortes </a:t>
            </a:r>
            <a:r>
              <a:rPr lang="en-US" dirty="0" smtClean="0"/>
              <a:t>ressonâncias</a:t>
            </a:r>
            <a:r>
              <a:rPr lang="en-US" dirty="0" smtClean="0"/>
              <a:t> </a:t>
            </a:r>
            <a:r>
              <a:rPr lang="en-US" dirty="0" smtClean="0"/>
              <a:t>políticas</a:t>
            </a:r>
            <a:r>
              <a:rPr lang="en-US" dirty="0" smtClean="0"/>
              <a:t>.</a:t>
            </a:r>
          </a:p>
          <a:p>
            <a:endParaRPr lang="pt-BR" dirty="0" smtClean="0"/>
          </a:p>
        </p:txBody>
      </p:sp>
    </p:spTree>
    <p:extLst>
      <p:ext uri="{BB962C8B-B14F-4D97-AF65-F5344CB8AC3E}">
        <p14:creationId xmlns:p14="http://schemas.microsoft.com/office/powerpoint/2010/main" val="145673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143000"/>
            <a:ext cx="8229600" cy="1143000"/>
          </a:xfrm>
        </p:spPr>
        <p:txBody>
          <a:bodyPr/>
          <a:lstStyle/>
          <a:p>
            <a:endParaRPr lang="en-US" dirty="0"/>
          </a:p>
        </p:txBody>
      </p:sp>
      <p:sp>
        <p:nvSpPr>
          <p:cNvPr id="3" name="Espaço Reservado para Conteúdo 2"/>
          <p:cNvSpPr>
            <a:spLocks noGrp="1"/>
          </p:cNvSpPr>
          <p:nvPr>
            <p:ph idx="1"/>
          </p:nvPr>
        </p:nvSpPr>
        <p:spPr>
          <a:xfrm>
            <a:off x="323528" y="188640"/>
            <a:ext cx="8229600" cy="6669360"/>
          </a:xfrm>
        </p:spPr>
        <p:txBody>
          <a:bodyPr>
            <a:normAutofit fontScale="62500" lnSpcReduction="20000"/>
          </a:bodyPr>
          <a:lstStyle/>
          <a:p>
            <a:r>
              <a:rPr lang="pt-BR" dirty="0" smtClean="0"/>
              <a:t>Um grande número de autores pensa a “cultura popular” como </a:t>
            </a:r>
            <a:r>
              <a:rPr lang="pt-BR" b="1" dirty="0" smtClean="0"/>
              <a:t>Folclore: </a:t>
            </a:r>
            <a:r>
              <a:rPr lang="pt-BR" dirty="0" smtClean="0"/>
              <a:t>conjunto de objetos, práticas e </a:t>
            </a:r>
            <a:r>
              <a:rPr lang="pt-BR" dirty="0" smtClean="0"/>
              <a:t>concepções </a:t>
            </a:r>
            <a:r>
              <a:rPr lang="pt-BR" dirty="0" smtClean="0"/>
              <a:t>(sobretudo religiosas e estéticas) consideradas tradicionais. </a:t>
            </a:r>
          </a:p>
          <a:p>
            <a:r>
              <a:rPr lang="pt-BR" dirty="0" smtClean="0"/>
              <a:t>Devemos tomar como importante, já que frequentemente estarão em livros didáticos, museus, e promoções oficiais de arte e cultura.</a:t>
            </a:r>
          </a:p>
          <a:p>
            <a:r>
              <a:rPr lang="pt-BR" dirty="0" smtClean="0"/>
              <a:t>Manifestações culturais “tradicionais” como resíduo da cultura culta de outras épocas. Filtradas ao longo do tempo pelas sucessivas camadas de estratificação social. </a:t>
            </a:r>
          </a:p>
          <a:p>
            <a:r>
              <a:rPr lang="pt-BR" dirty="0" smtClean="0"/>
              <a:t>“O povo, é um clássico que sobrevive.”</a:t>
            </a:r>
          </a:p>
          <a:p>
            <a:r>
              <a:rPr lang="pt-BR" dirty="0" smtClean="0"/>
              <a:t>“As orações fortes, os </a:t>
            </a:r>
            <a:r>
              <a:rPr lang="pt-BR" dirty="0" smtClean="0"/>
              <a:t>hábitos </a:t>
            </a:r>
            <a:r>
              <a:rPr lang="pt-BR" dirty="0" smtClean="0"/>
              <a:t>sociais, as festas da tradição, as conversas, as </a:t>
            </a:r>
            <a:r>
              <a:rPr lang="pt-BR" dirty="0" smtClean="0"/>
              <a:t>superstições, </a:t>
            </a:r>
            <a:r>
              <a:rPr lang="pt-BR" dirty="0" smtClean="0"/>
              <a:t>tudo era o passado inarredável, completo, no presente.</a:t>
            </a:r>
            <a:r>
              <a:rPr lang="en-US" dirty="0" smtClean="0"/>
              <a:t>” – </a:t>
            </a:r>
            <a:r>
              <a:rPr lang="en-US" dirty="0" smtClean="0"/>
              <a:t>Câmara</a:t>
            </a:r>
            <a:r>
              <a:rPr lang="en-US" dirty="0" smtClean="0"/>
              <a:t> </a:t>
            </a:r>
            <a:r>
              <a:rPr lang="en-US" dirty="0" smtClean="0"/>
              <a:t>Cascudo</a:t>
            </a:r>
            <a:r>
              <a:rPr lang="en-US" dirty="0" smtClean="0"/>
              <a:t>.</a:t>
            </a:r>
          </a:p>
          <a:p>
            <a:r>
              <a:rPr lang="pt-BR" dirty="0" smtClean="0"/>
              <a:t>Por exemplo, numa exposição de cultura popular, expõe-se numa representação os países como mosaicos de regiões estanques, internamente homogêneas, como se essas fronteiras causassem a própria diversidade. E é o que acontece.</a:t>
            </a:r>
          </a:p>
          <a:p>
            <a:r>
              <a:rPr lang="pt-BR" dirty="0" smtClean="0"/>
              <a:t>Os procedimentos de pesquisa coerentes com essa </a:t>
            </a:r>
            <a:r>
              <a:rPr lang="pt-BR" dirty="0" smtClean="0"/>
              <a:t>perspectiva </a:t>
            </a:r>
            <a:r>
              <a:rPr lang="pt-BR" dirty="0" smtClean="0"/>
              <a:t>são a listagem e classificação desses objetos segundo critério de tradição no espaço e tempo. Por isso a indicação no começo do capitulo. </a:t>
            </a:r>
          </a:p>
          <a:p>
            <a:r>
              <a:rPr lang="pt-BR" dirty="0" smtClean="0"/>
              <a:t>Pensar a cultura popular como “folclore” é cada vez mais reafirmar a ideia de que a “idade do ouro” se deu no passado.</a:t>
            </a:r>
          </a:p>
          <a:p>
            <a:r>
              <a:rPr lang="pt-BR" dirty="0" smtClean="0"/>
              <a:t>Em consequência disso as sucessivas modificações que passariam esses objetos não são compreendidas senão como deturpadoras culturais.</a:t>
            </a:r>
          </a:p>
          <a:p>
            <a:endParaRPr lang="en-US" dirty="0" smtClean="0"/>
          </a:p>
          <a:p>
            <a:endParaRPr lang="en-US" dirty="0" smtClean="0"/>
          </a:p>
          <a:p>
            <a:endParaRPr lang="en-US" dirty="0" smtClean="0"/>
          </a:p>
          <a:p>
            <a:endParaRPr lang="pt-BR" dirty="0" smtClean="0"/>
          </a:p>
        </p:txBody>
      </p:sp>
    </p:spTree>
    <p:extLst>
      <p:ext uri="{BB962C8B-B14F-4D97-AF65-F5344CB8AC3E}">
        <p14:creationId xmlns:p14="http://schemas.microsoft.com/office/powerpoint/2010/main" val="172992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43000"/>
            <a:ext cx="8229600" cy="1143000"/>
          </a:xfrm>
        </p:spPr>
        <p:txBody>
          <a:bodyPr/>
          <a:lstStyle/>
          <a:p>
            <a:endParaRPr lang="en-US" dirty="0"/>
          </a:p>
        </p:txBody>
      </p:sp>
      <p:sp>
        <p:nvSpPr>
          <p:cNvPr id="3" name="Espaço Reservado para Conteúdo 2"/>
          <p:cNvSpPr>
            <a:spLocks noGrp="1"/>
          </p:cNvSpPr>
          <p:nvPr>
            <p:ph idx="1"/>
          </p:nvPr>
        </p:nvSpPr>
        <p:spPr>
          <a:xfrm>
            <a:off x="395536" y="188640"/>
            <a:ext cx="8229600" cy="6264696"/>
          </a:xfrm>
        </p:spPr>
        <p:txBody>
          <a:bodyPr>
            <a:normAutofit fontScale="70000" lnSpcReduction="20000"/>
          </a:bodyPr>
          <a:lstStyle/>
          <a:p>
            <a:r>
              <a:rPr lang="en-US" dirty="0" smtClean="0"/>
              <a:t>Cultura</a:t>
            </a:r>
            <a:r>
              <a:rPr lang="en-US" dirty="0" smtClean="0"/>
              <a:t> popular como </a:t>
            </a:r>
            <a:r>
              <a:rPr lang="en-US" dirty="0" smtClean="0"/>
              <a:t>totalidade</a:t>
            </a:r>
            <a:r>
              <a:rPr lang="en-US" dirty="0" smtClean="0"/>
              <a:t> </a:t>
            </a:r>
            <a:r>
              <a:rPr lang="en-US" dirty="0" smtClean="0"/>
              <a:t>em</a:t>
            </a:r>
            <a:r>
              <a:rPr lang="en-US" dirty="0" smtClean="0"/>
              <a:t> </a:t>
            </a:r>
            <a:r>
              <a:rPr lang="en-US" dirty="0" smtClean="0"/>
              <a:t>contraste</a:t>
            </a:r>
            <a:r>
              <a:rPr lang="en-US" dirty="0" smtClean="0"/>
              <a:t> </a:t>
            </a:r>
            <a:r>
              <a:rPr lang="en-US" dirty="0" smtClean="0"/>
              <a:t>ao</a:t>
            </a:r>
            <a:r>
              <a:rPr lang="en-US" dirty="0" smtClean="0"/>
              <a:t> “saber </a:t>
            </a:r>
            <a:r>
              <a:rPr lang="en-US" dirty="0" smtClean="0"/>
              <a:t>culto</a:t>
            </a:r>
            <a:r>
              <a:rPr lang="en-US" dirty="0" smtClean="0"/>
              <a:t> </a:t>
            </a:r>
            <a:r>
              <a:rPr lang="en-US" dirty="0" smtClean="0"/>
              <a:t>dominante</a:t>
            </a:r>
            <a:r>
              <a:rPr lang="en-US" dirty="0" smtClean="0"/>
              <a:t>”</a:t>
            </a:r>
          </a:p>
          <a:p>
            <a:r>
              <a:rPr lang="en-US" dirty="0" err="1" smtClean="0"/>
              <a:t>Cultura</a:t>
            </a:r>
            <a:r>
              <a:rPr lang="en-US" dirty="0" smtClean="0"/>
              <a:t> popular como </a:t>
            </a:r>
            <a:r>
              <a:rPr lang="en-US" dirty="0" err="1" smtClean="0"/>
              <a:t>justaposição</a:t>
            </a:r>
            <a:r>
              <a:rPr lang="en-US" dirty="0" smtClean="0"/>
              <a:t> de </a:t>
            </a:r>
            <a:r>
              <a:rPr lang="en-US" dirty="0" err="1" smtClean="0"/>
              <a:t>elementos</a:t>
            </a:r>
            <a:r>
              <a:rPr lang="en-US" dirty="0" smtClean="0"/>
              <a:t> </a:t>
            </a:r>
            <a:r>
              <a:rPr lang="en-US" dirty="0" err="1" smtClean="0"/>
              <a:t>residuais</a:t>
            </a:r>
            <a:r>
              <a:rPr lang="en-US" dirty="0" smtClean="0"/>
              <a:t> e </a:t>
            </a:r>
            <a:r>
              <a:rPr lang="en-US" dirty="0" err="1" smtClean="0"/>
              <a:t>fragmentários</a:t>
            </a:r>
            <a:r>
              <a:rPr lang="en-US" dirty="0" smtClean="0"/>
              <a:t> </a:t>
            </a:r>
            <a:r>
              <a:rPr lang="en-US" dirty="0" err="1" smtClean="0"/>
              <a:t>resistentes</a:t>
            </a:r>
            <a:r>
              <a:rPr lang="en-US" dirty="0" smtClean="0"/>
              <a:t> a um </a:t>
            </a:r>
            <a:r>
              <a:rPr lang="en-US" dirty="0" err="1" smtClean="0"/>
              <a:t>processo</a:t>
            </a:r>
            <a:r>
              <a:rPr lang="en-US" dirty="0" smtClean="0"/>
              <a:t> natural de </a:t>
            </a:r>
            <a:r>
              <a:rPr lang="en-US" dirty="0" err="1" smtClean="0"/>
              <a:t>deterioração</a:t>
            </a:r>
            <a:r>
              <a:rPr lang="en-US" dirty="0" smtClean="0"/>
              <a:t>.  </a:t>
            </a:r>
          </a:p>
          <a:p>
            <a:r>
              <a:rPr lang="en-US" dirty="0" err="1" smtClean="0"/>
              <a:t>Procedimentos</a:t>
            </a:r>
            <a:r>
              <a:rPr lang="en-US" dirty="0" smtClean="0"/>
              <a:t> de </a:t>
            </a:r>
            <a:r>
              <a:rPr lang="en-US" dirty="0" err="1" smtClean="0"/>
              <a:t>recuperação</a:t>
            </a:r>
            <a:r>
              <a:rPr lang="en-US" dirty="0" smtClean="0"/>
              <a:t> </a:t>
            </a:r>
            <a:r>
              <a:rPr lang="en-US" dirty="0" err="1" smtClean="0"/>
              <a:t>podem</a:t>
            </a:r>
            <a:r>
              <a:rPr lang="en-US" dirty="0" smtClean="0"/>
              <a:t> </a:t>
            </a:r>
            <a:r>
              <a:rPr lang="en-US" dirty="0" err="1" smtClean="0"/>
              <a:t>ser</a:t>
            </a:r>
            <a:r>
              <a:rPr lang="en-US" dirty="0" smtClean="0"/>
              <a:t> </a:t>
            </a:r>
            <a:r>
              <a:rPr lang="en-US" dirty="0" err="1" smtClean="0"/>
              <a:t>compreendidos</a:t>
            </a:r>
            <a:r>
              <a:rPr lang="en-US" dirty="0" smtClean="0"/>
              <a:t> como parte de </a:t>
            </a:r>
            <a:r>
              <a:rPr lang="en-US" dirty="0" err="1" smtClean="0"/>
              <a:t>uma</a:t>
            </a:r>
            <a:r>
              <a:rPr lang="en-US" dirty="0" smtClean="0"/>
              <a:t> </a:t>
            </a:r>
            <a:r>
              <a:rPr lang="en-US" dirty="0" err="1" smtClean="0"/>
              <a:t>ginástica</a:t>
            </a:r>
            <a:r>
              <a:rPr lang="en-US" dirty="0" smtClean="0"/>
              <a:t> mental </a:t>
            </a:r>
            <a:r>
              <a:rPr lang="en-US" dirty="0" err="1" smtClean="0"/>
              <a:t>atrávés</a:t>
            </a:r>
            <a:r>
              <a:rPr lang="en-US" dirty="0" smtClean="0"/>
              <a:t> da </a:t>
            </a:r>
            <a:r>
              <a:rPr lang="en-US" dirty="0" err="1" smtClean="0"/>
              <a:t>qual</a:t>
            </a:r>
            <a:r>
              <a:rPr lang="en-US" dirty="0" smtClean="0"/>
              <a:t> se </a:t>
            </a:r>
            <a:r>
              <a:rPr lang="en-US" dirty="0" err="1" smtClean="0"/>
              <a:t>procura</a:t>
            </a:r>
            <a:r>
              <a:rPr lang="en-US" dirty="0" smtClean="0"/>
              <a:t> resolver um impasse </a:t>
            </a:r>
            <a:r>
              <a:rPr lang="en-US" dirty="0" err="1" smtClean="0"/>
              <a:t>insolúvel</a:t>
            </a:r>
            <a:r>
              <a:rPr lang="en-US" dirty="0" smtClean="0"/>
              <a:t> </a:t>
            </a:r>
            <a:r>
              <a:rPr lang="en-US" dirty="0" err="1" smtClean="0"/>
              <a:t>já</a:t>
            </a:r>
            <a:r>
              <a:rPr lang="en-US" dirty="0" smtClean="0"/>
              <a:t> que </a:t>
            </a:r>
            <a:r>
              <a:rPr lang="en-US" dirty="0" err="1" smtClean="0"/>
              <a:t>na</a:t>
            </a:r>
            <a:r>
              <a:rPr lang="en-US" dirty="0" smtClean="0"/>
              <a:t> </a:t>
            </a:r>
            <a:r>
              <a:rPr lang="en-US" dirty="0" err="1" smtClean="0"/>
              <a:t>tentativa</a:t>
            </a:r>
            <a:r>
              <a:rPr lang="en-US" dirty="0" smtClean="0"/>
              <a:t> </a:t>
            </a:r>
            <a:r>
              <a:rPr lang="en-US" dirty="0" err="1" smtClean="0"/>
              <a:t>acaba</a:t>
            </a:r>
            <a:r>
              <a:rPr lang="en-US" dirty="0" smtClean="0"/>
              <a:t>-se por </a:t>
            </a:r>
            <a:r>
              <a:rPr lang="en-US" dirty="0" err="1" smtClean="0"/>
              <a:t>reproduzir</a:t>
            </a:r>
            <a:r>
              <a:rPr lang="en-US" dirty="0" smtClean="0"/>
              <a:t> </a:t>
            </a:r>
            <a:r>
              <a:rPr lang="en-US" dirty="0" err="1" smtClean="0"/>
              <a:t>versões</a:t>
            </a:r>
            <a:r>
              <a:rPr lang="en-US" dirty="0" smtClean="0"/>
              <a:t> </a:t>
            </a:r>
            <a:r>
              <a:rPr lang="en-US" dirty="0" err="1" smtClean="0"/>
              <a:t>modificadas</a:t>
            </a:r>
            <a:r>
              <a:rPr lang="en-US" dirty="0" smtClean="0"/>
              <a:t>, </a:t>
            </a:r>
            <a:r>
              <a:rPr lang="en-US" dirty="0" err="1" smtClean="0"/>
              <a:t>esquemáticas</a:t>
            </a:r>
            <a:r>
              <a:rPr lang="en-US" dirty="0" smtClean="0"/>
              <a:t>, </a:t>
            </a:r>
            <a:r>
              <a:rPr lang="en-US" dirty="0" err="1" smtClean="0"/>
              <a:t>esteriotipadas</a:t>
            </a:r>
            <a:r>
              <a:rPr lang="en-US" dirty="0" smtClean="0"/>
              <a:t>, dos </a:t>
            </a:r>
            <a:r>
              <a:rPr lang="en-US" dirty="0" err="1" smtClean="0"/>
              <a:t>eventos</a:t>
            </a:r>
            <a:r>
              <a:rPr lang="en-US" dirty="0" smtClean="0"/>
              <a:t> </a:t>
            </a:r>
            <a:r>
              <a:rPr lang="en-US" dirty="0" err="1" smtClean="0"/>
              <a:t>culturais</a:t>
            </a:r>
            <a:r>
              <a:rPr lang="en-US" dirty="0" smtClean="0"/>
              <a:t>.</a:t>
            </a:r>
          </a:p>
          <a:p>
            <a:r>
              <a:rPr lang="en-US" dirty="0" err="1" smtClean="0"/>
              <a:t>Eles</a:t>
            </a:r>
            <a:r>
              <a:rPr lang="en-US" dirty="0" smtClean="0"/>
              <a:t> </a:t>
            </a:r>
            <a:r>
              <a:rPr lang="en-US" dirty="0" err="1" smtClean="0"/>
              <a:t>deixam</a:t>
            </a:r>
            <a:r>
              <a:rPr lang="en-US" dirty="0" smtClean="0"/>
              <a:t> de </a:t>
            </a:r>
            <a:r>
              <a:rPr lang="en-US" dirty="0" err="1" smtClean="0"/>
              <a:t>ser</a:t>
            </a:r>
            <a:r>
              <a:rPr lang="en-US" dirty="0" smtClean="0"/>
              <a:t> </a:t>
            </a:r>
            <a:r>
              <a:rPr lang="en-US" dirty="0" err="1" smtClean="0"/>
              <a:t>signos</a:t>
            </a:r>
            <a:r>
              <a:rPr lang="en-US" dirty="0" smtClean="0"/>
              <a:t> de </a:t>
            </a:r>
            <a:r>
              <a:rPr lang="en-US" dirty="0" err="1" smtClean="0"/>
              <a:t>uma</a:t>
            </a:r>
            <a:r>
              <a:rPr lang="en-US" dirty="0" smtClean="0"/>
              <a:t> </a:t>
            </a:r>
            <a:r>
              <a:rPr lang="en-US" dirty="0" err="1" smtClean="0"/>
              <a:t>determinada</a:t>
            </a:r>
            <a:r>
              <a:rPr lang="en-US" dirty="0" smtClean="0"/>
              <a:t> </a:t>
            </a:r>
            <a:r>
              <a:rPr lang="en-US" dirty="0" err="1" smtClean="0"/>
              <a:t>cultura</a:t>
            </a:r>
            <a:r>
              <a:rPr lang="en-US" dirty="0" smtClean="0"/>
              <a:t> para se </a:t>
            </a:r>
            <a:r>
              <a:rPr lang="en-US" dirty="0" err="1" smtClean="0"/>
              <a:t>tornarem</a:t>
            </a:r>
            <a:r>
              <a:rPr lang="en-US" dirty="0" smtClean="0"/>
              <a:t> </a:t>
            </a:r>
            <a:r>
              <a:rPr lang="en-US" dirty="0" err="1" smtClean="0"/>
              <a:t>representações</a:t>
            </a:r>
            <a:r>
              <a:rPr lang="en-US" dirty="0" smtClean="0"/>
              <a:t>.</a:t>
            </a:r>
          </a:p>
          <a:p>
            <a:r>
              <a:rPr lang="en-US" dirty="0" err="1" smtClean="0"/>
              <a:t>Diz</a:t>
            </a:r>
            <a:r>
              <a:rPr lang="en-US" dirty="0" smtClean="0"/>
              <a:t>-se </a:t>
            </a:r>
            <a:r>
              <a:rPr lang="en-US" dirty="0" err="1" smtClean="0"/>
              <a:t>Arantes</a:t>
            </a:r>
            <a:r>
              <a:rPr lang="en-US" dirty="0" smtClean="0"/>
              <a:t> que “o </a:t>
            </a:r>
            <a:r>
              <a:rPr lang="en-US" dirty="0" err="1" smtClean="0"/>
              <a:t>povo</a:t>
            </a:r>
            <a:r>
              <a:rPr lang="en-US" dirty="0" smtClean="0"/>
              <a:t> </a:t>
            </a:r>
            <a:r>
              <a:rPr lang="en-US" dirty="0" err="1" smtClean="0"/>
              <a:t>não</a:t>
            </a:r>
            <a:r>
              <a:rPr lang="en-US" dirty="0" smtClean="0"/>
              <a:t> tem </a:t>
            </a:r>
            <a:r>
              <a:rPr lang="en-US" dirty="0" err="1" smtClean="0"/>
              <a:t>cultura</a:t>
            </a:r>
            <a:r>
              <a:rPr lang="en-US" dirty="0" smtClean="0"/>
              <a:t>” </a:t>
            </a:r>
            <a:r>
              <a:rPr lang="en-US" dirty="0" err="1" smtClean="0"/>
              <a:t>ou</a:t>
            </a:r>
            <a:r>
              <a:rPr lang="en-US" dirty="0" smtClean="0"/>
              <a:t> “A </a:t>
            </a:r>
            <a:r>
              <a:rPr lang="en-US" dirty="0" err="1" smtClean="0"/>
              <a:t>cultura</a:t>
            </a:r>
            <a:r>
              <a:rPr lang="en-US" dirty="0" smtClean="0"/>
              <a:t> popular são as </a:t>
            </a:r>
            <a:r>
              <a:rPr lang="en-US" dirty="0" err="1" smtClean="0"/>
              <a:t>nossas</a:t>
            </a:r>
            <a:r>
              <a:rPr lang="en-US" dirty="0" smtClean="0"/>
              <a:t> </a:t>
            </a:r>
            <a:r>
              <a:rPr lang="en-US" dirty="0" err="1" smtClean="0"/>
              <a:t>tradições</a:t>
            </a:r>
            <a:r>
              <a:rPr lang="en-US" dirty="0" smtClean="0"/>
              <a:t>”</a:t>
            </a:r>
          </a:p>
          <a:p>
            <a:r>
              <a:rPr lang="en-US" dirty="0" smtClean="0"/>
              <a:t>A </a:t>
            </a:r>
            <a:r>
              <a:rPr lang="en-US" dirty="0" err="1" smtClean="0"/>
              <a:t>expressão</a:t>
            </a:r>
            <a:r>
              <a:rPr lang="en-US" dirty="0" smtClean="0"/>
              <a:t> </a:t>
            </a:r>
            <a:r>
              <a:rPr lang="en-US" dirty="0" err="1" smtClean="0"/>
              <a:t>Cultura</a:t>
            </a:r>
            <a:r>
              <a:rPr lang="en-US" dirty="0" smtClean="0"/>
              <a:t> Popular </a:t>
            </a:r>
            <a:r>
              <a:rPr lang="en-US" dirty="0" err="1" smtClean="0"/>
              <a:t>implica</a:t>
            </a:r>
            <a:r>
              <a:rPr lang="en-US" dirty="0" smtClean="0"/>
              <a:t> </a:t>
            </a:r>
            <a:r>
              <a:rPr lang="en-US" dirty="0" err="1" smtClean="0"/>
              <a:t>em</a:t>
            </a:r>
            <a:r>
              <a:rPr lang="en-US" dirty="0" smtClean="0"/>
              <a:t> </a:t>
            </a:r>
            <a:r>
              <a:rPr lang="en-US" dirty="0" err="1" smtClean="0"/>
              <a:t>visões</a:t>
            </a:r>
            <a:r>
              <a:rPr lang="en-US" dirty="0" smtClean="0"/>
              <a:t> </a:t>
            </a:r>
            <a:r>
              <a:rPr lang="en-US" dirty="0" err="1" smtClean="0"/>
              <a:t>valorativas</a:t>
            </a:r>
            <a:r>
              <a:rPr lang="en-US" dirty="0"/>
              <a:t> </a:t>
            </a:r>
            <a:r>
              <a:rPr lang="en-US" dirty="0" smtClean="0"/>
              <a:t>(</a:t>
            </a:r>
            <a:r>
              <a:rPr lang="en-US" dirty="0" err="1" smtClean="0"/>
              <a:t>negativas</a:t>
            </a:r>
            <a:r>
              <a:rPr lang="en-US" dirty="0" smtClean="0"/>
              <a:t>) dessa </a:t>
            </a:r>
            <a:r>
              <a:rPr lang="en-US" dirty="0" err="1" smtClean="0"/>
              <a:t>categoria</a:t>
            </a:r>
            <a:r>
              <a:rPr lang="en-US" dirty="0" smtClean="0"/>
              <a:t> social. Se </a:t>
            </a:r>
            <a:r>
              <a:rPr lang="en-US" dirty="0" err="1" smtClean="0"/>
              <a:t>referindo</a:t>
            </a:r>
            <a:r>
              <a:rPr lang="en-US" dirty="0" smtClean="0"/>
              <a:t> a “</a:t>
            </a:r>
            <a:r>
              <a:rPr lang="en-US" dirty="0" err="1" smtClean="0"/>
              <a:t>povo-massa</a:t>
            </a:r>
            <a:r>
              <a:rPr lang="en-US" dirty="0"/>
              <a:t> </a:t>
            </a:r>
            <a:r>
              <a:rPr lang="en-US" dirty="0" smtClean="0"/>
              <a:t>(</a:t>
            </a:r>
            <a:r>
              <a:rPr lang="en-US" dirty="0" err="1" smtClean="0"/>
              <a:t>contraposição</a:t>
            </a:r>
            <a:r>
              <a:rPr lang="en-US" dirty="0" smtClean="0"/>
              <a:t> à Elite), por um </a:t>
            </a:r>
            <a:r>
              <a:rPr lang="en-US" dirty="0" err="1" smtClean="0"/>
              <a:t>lado</a:t>
            </a:r>
            <a:r>
              <a:rPr lang="en-US" dirty="0" smtClean="0"/>
              <a:t>, e por outro, a </a:t>
            </a:r>
            <a:r>
              <a:rPr lang="en-US" dirty="0" err="1" smtClean="0"/>
              <a:t>preservação</a:t>
            </a:r>
            <a:r>
              <a:rPr lang="en-US" dirty="0" smtClean="0"/>
              <a:t> das </a:t>
            </a:r>
            <a:r>
              <a:rPr lang="en-US" dirty="0" err="1" smtClean="0"/>
              <a:t>tradições</a:t>
            </a:r>
            <a:r>
              <a:rPr lang="en-US" dirty="0" smtClean="0"/>
              <a:t> </a:t>
            </a:r>
            <a:r>
              <a:rPr lang="en-US" dirty="0" err="1" smtClean="0"/>
              <a:t>nacionais</a:t>
            </a:r>
            <a:r>
              <a:rPr lang="en-US" dirty="0" smtClean="0"/>
              <a:t>.</a:t>
            </a:r>
          </a:p>
          <a:p>
            <a:r>
              <a:rPr lang="en-US" dirty="0" err="1" smtClean="0"/>
              <a:t>Arantes</a:t>
            </a:r>
            <a:r>
              <a:rPr lang="en-US" dirty="0" smtClean="0"/>
              <a:t>:  </a:t>
            </a:r>
            <a:r>
              <a:rPr lang="en-US" dirty="0" err="1" smtClean="0"/>
              <a:t>Ambas</a:t>
            </a:r>
            <a:r>
              <a:rPr lang="en-US" dirty="0" smtClean="0"/>
              <a:t> são concepções que </a:t>
            </a:r>
            <a:r>
              <a:rPr lang="en-US" dirty="0" err="1" smtClean="0"/>
              <a:t>não</a:t>
            </a:r>
            <a:r>
              <a:rPr lang="en-US" dirty="0" smtClean="0"/>
              <a:t> se </a:t>
            </a:r>
            <a:r>
              <a:rPr lang="en-US" dirty="0" err="1" smtClean="0"/>
              <a:t>sustentam</a:t>
            </a:r>
            <a:r>
              <a:rPr lang="en-US" dirty="0" smtClean="0"/>
              <a:t> como </a:t>
            </a:r>
            <a:r>
              <a:rPr lang="en-US" dirty="0" err="1" smtClean="0"/>
              <a:t>objetivas</a:t>
            </a:r>
            <a:r>
              <a:rPr lang="en-US" dirty="0" smtClean="0"/>
              <a:t>.</a:t>
            </a:r>
            <a:r>
              <a:rPr lang="en-US" dirty="0"/>
              <a:t> </a:t>
            </a:r>
            <a:r>
              <a:rPr lang="en-US" dirty="0" smtClean="0"/>
              <a:t>Por outro </a:t>
            </a:r>
            <a:r>
              <a:rPr lang="en-US" dirty="0" err="1" smtClean="0"/>
              <a:t>lado</a:t>
            </a:r>
            <a:r>
              <a:rPr lang="en-US" dirty="0" smtClean="0"/>
              <a:t> essas concepções </a:t>
            </a:r>
            <a:r>
              <a:rPr lang="en-US" dirty="0" err="1" smtClean="0"/>
              <a:t>tornam</a:t>
            </a:r>
            <a:r>
              <a:rPr lang="en-US" dirty="0" smtClean="0"/>
              <a:t>-a </a:t>
            </a:r>
            <a:r>
              <a:rPr lang="en-US" dirty="0" err="1" smtClean="0"/>
              <a:t>passível</a:t>
            </a:r>
            <a:r>
              <a:rPr lang="en-US" dirty="0" smtClean="0"/>
              <a:t> de </a:t>
            </a:r>
            <a:r>
              <a:rPr lang="en-US" dirty="0" err="1" smtClean="0"/>
              <a:t>cristalização</a:t>
            </a:r>
            <a:r>
              <a:rPr lang="en-US" dirty="0" smtClean="0"/>
              <a:t>.</a:t>
            </a:r>
          </a:p>
        </p:txBody>
      </p:sp>
    </p:spTree>
    <p:extLst>
      <p:ext uri="{BB962C8B-B14F-4D97-AF65-F5344CB8AC3E}">
        <p14:creationId xmlns:p14="http://schemas.microsoft.com/office/powerpoint/2010/main" val="289408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en-US" dirty="0" err="1"/>
              <a:t>Cultura</a:t>
            </a:r>
            <a:r>
              <a:rPr lang="en-US" dirty="0"/>
              <a:t> é um </a:t>
            </a:r>
            <a:r>
              <a:rPr lang="en-US" dirty="0" err="1"/>
              <a:t>processo</a:t>
            </a:r>
            <a:r>
              <a:rPr lang="en-US" dirty="0"/>
              <a:t> </a:t>
            </a:r>
            <a:r>
              <a:rPr lang="en-US" dirty="0" err="1" smtClean="0"/>
              <a:t>dinâmico</a:t>
            </a:r>
            <a:r>
              <a:rPr lang="en-US" dirty="0" smtClean="0"/>
              <a:t>; </a:t>
            </a:r>
            <a:r>
              <a:rPr lang="en-US" dirty="0" err="1" smtClean="0"/>
              <a:t>trasformações</a:t>
            </a:r>
            <a:r>
              <a:rPr lang="en-US" dirty="0"/>
              <a:t> </a:t>
            </a:r>
            <a:r>
              <a:rPr lang="en-US" dirty="0" err="1" smtClean="0"/>
              <a:t>ocorrem</a:t>
            </a:r>
            <a:r>
              <a:rPr lang="en-US" dirty="0" smtClean="0"/>
              <a:t> </a:t>
            </a:r>
            <a:r>
              <a:rPr lang="en-US" dirty="0" err="1" smtClean="0"/>
              <a:t>mesmo</a:t>
            </a:r>
            <a:r>
              <a:rPr lang="en-US" dirty="0" smtClean="0"/>
              <a:t> </a:t>
            </a:r>
            <a:r>
              <a:rPr lang="en-US" dirty="0" err="1" smtClean="0"/>
              <a:t>quando</a:t>
            </a:r>
            <a:r>
              <a:rPr lang="en-US" dirty="0" smtClean="0"/>
              <a:t> se visa </a:t>
            </a:r>
            <a:r>
              <a:rPr lang="en-US" dirty="0" err="1" smtClean="0"/>
              <a:t>congelar</a:t>
            </a:r>
            <a:r>
              <a:rPr lang="en-US" dirty="0" smtClean="0"/>
              <a:t> o </a:t>
            </a:r>
            <a:r>
              <a:rPr lang="en-US" dirty="0" err="1" smtClean="0"/>
              <a:t>tradicional</a:t>
            </a:r>
            <a:r>
              <a:rPr lang="en-US" dirty="0" smtClean="0"/>
              <a:t> para </a:t>
            </a:r>
            <a:r>
              <a:rPr lang="en-US" dirty="0" err="1" smtClean="0"/>
              <a:t>impedir</a:t>
            </a:r>
            <a:r>
              <a:rPr lang="en-US" dirty="0" smtClean="0"/>
              <a:t> a </a:t>
            </a:r>
            <a:r>
              <a:rPr lang="en-US" dirty="0" err="1" smtClean="0"/>
              <a:t>sua</a:t>
            </a:r>
            <a:r>
              <a:rPr lang="en-US" dirty="0" smtClean="0"/>
              <a:t> </a:t>
            </a:r>
            <a:r>
              <a:rPr lang="en-US" dirty="0" err="1" smtClean="0"/>
              <a:t>deterioração</a:t>
            </a:r>
            <a:r>
              <a:rPr lang="en-US" dirty="0" smtClean="0"/>
              <a:t>.</a:t>
            </a:r>
          </a:p>
          <a:p>
            <a:r>
              <a:rPr lang="en-US" dirty="0" smtClean="0"/>
              <a:t>Para que se </a:t>
            </a:r>
            <a:r>
              <a:rPr lang="en-US" dirty="0" err="1" smtClean="0"/>
              <a:t>entenda</a:t>
            </a:r>
            <a:r>
              <a:rPr lang="en-US" dirty="0" smtClean="0"/>
              <a:t> </a:t>
            </a:r>
            <a:r>
              <a:rPr lang="en-US" dirty="0" err="1" smtClean="0"/>
              <a:t>isso</a:t>
            </a:r>
            <a:r>
              <a:rPr lang="en-US" dirty="0" smtClean="0"/>
              <a:t> é </a:t>
            </a:r>
            <a:r>
              <a:rPr lang="en-US" dirty="0" err="1" smtClean="0"/>
              <a:t>preciso</a:t>
            </a:r>
            <a:r>
              <a:rPr lang="en-US" dirty="0" smtClean="0"/>
              <a:t> </a:t>
            </a:r>
            <a:r>
              <a:rPr lang="en-US" dirty="0" err="1" smtClean="0"/>
              <a:t>pensar</a:t>
            </a:r>
            <a:r>
              <a:rPr lang="en-US" dirty="0" smtClean="0"/>
              <a:t> a </a:t>
            </a:r>
            <a:r>
              <a:rPr lang="en-US" dirty="0" err="1" smtClean="0"/>
              <a:t>cultura</a:t>
            </a:r>
            <a:r>
              <a:rPr lang="en-US" dirty="0" smtClean="0"/>
              <a:t> no plural e no </a:t>
            </a:r>
            <a:r>
              <a:rPr lang="en-US" dirty="0" err="1" smtClean="0"/>
              <a:t>presente</a:t>
            </a:r>
            <a:r>
              <a:rPr lang="en-US" dirty="0" smtClean="0"/>
              <a:t>. E que se </a:t>
            </a:r>
            <a:r>
              <a:rPr lang="en-US" dirty="0" err="1" smtClean="0"/>
              <a:t>parta</a:t>
            </a:r>
            <a:r>
              <a:rPr lang="en-US" dirty="0" smtClean="0"/>
              <a:t> de </a:t>
            </a:r>
            <a:r>
              <a:rPr lang="en-US" dirty="0" err="1" smtClean="0"/>
              <a:t>uma</a:t>
            </a:r>
            <a:r>
              <a:rPr lang="en-US" dirty="0" smtClean="0"/>
              <a:t> </a:t>
            </a:r>
            <a:r>
              <a:rPr lang="en-US" dirty="0" err="1" smtClean="0"/>
              <a:t>concepção</a:t>
            </a:r>
            <a:r>
              <a:rPr lang="en-US" dirty="0" smtClean="0"/>
              <a:t> </a:t>
            </a:r>
            <a:r>
              <a:rPr lang="en-US" dirty="0" err="1" smtClean="0"/>
              <a:t>dinâmica</a:t>
            </a:r>
            <a:r>
              <a:rPr lang="en-US" dirty="0" smtClean="0"/>
              <a:t> e </a:t>
            </a:r>
            <a:r>
              <a:rPr lang="en-US" dirty="0" err="1" smtClean="0"/>
              <a:t>normativa</a:t>
            </a:r>
            <a:r>
              <a:rPr lang="en-US" dirty="0" smtClean="0"/>
              <a:t>.</a:t>
            </a:r>
          </a:p>
          <a:p>
            <a:pPr marL="0" indent="0">
              <a:buNone/>
            </a:pPr>
            <a:endParaRPr lang="en-US" dirty="0"/>
          </a:p>
          <a:p>
            <a:endParaRPr lang="pt-BR" dirty="0"/>
          </a:p>
        </p:txBody>
      </p:sp>
    </p:spTree>
    <p:extLst>
      <p:ext uri="{BB962C8B-B14F-4D97-AF65-F5344CB8AC3E}">
        <p14:creationId xmlns:p14="http://schemas.microsoft.com/office/powerpoint/2010/main" val="279192720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3244</Words>
  <Application>Microsoft Office PowerPoint</Application>
  <PresentationFormat>Apresentação na tela (4:3)</PresentationFormat>
  <Paragraphs>137</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O que é cultura popular</vt:lpstr>
      <vt:lpstr>Um Aglomerado indigesto de fragmentos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As culturas aqui e agora. Múltiplas e em constante transformação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Na dimensão política do “popular”, a questão da participação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Usuário</cp:lastModifiedBy>
  <cp:revision>93</cp:revision>
  <dcterms:created xsi:type="dcterms:W3CDTF">2014-09-22T19:21:45Z</dcterms:created>
  <dcterms:modified xsi:type="dcterms:W3CDTF">2014-09-30T22:46:53Z</dcterms:modified>
</cp:coreProperties>
</file>