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67"/>
  </p:notesMasterIdLst>
  <p:sldIdLst>
    <p:sldId id="256" r:id="rId2"/>
    <p:sldId id="279" r:id="rId3"/>
    <p:sldId id="280" r:id="rId4"/>
    <p:sldId id="281" r:id="rId5"/>
    <p:sldId id="318" r:id="rId6"/>
    <p:sldId id="317" r:id="rId7"/>
    <p:sldId id="282" r:id="rId8"/>
    <p:sldId id="319" r:id="rId9"/>
    <p:sldId id="283" r:id="rId10"/>
    <p:sldId id="284" r:id="rId11"/>
    <p:sldId id="286" r:id="rId12"/>
    <p:sldId id="287" r:id="rId13"/>
    <p:sldId id="323" r:id="rId14"/>
    <p:sldId id="324" r:id="rId15"/>
    <p:sldId id="288" r:id="rId16"/>
    <p:sldId id="289" r:id="rId17"/>
    <p:sldId id="290" r:id="rId18"/>
    <p:sldId id="291" r:id="rId19"/>
    <p:sldId id="325" r:id="rId20"/>
    <p:sldId id="292" r:id="rId21"/>
    <p:sldId id="293" r:id="rId22"/>
    <p:sldId id="294" r:id="rId23"/>
    <p:sldId id="295" r:id="rId24"/>
    <p:sldId id="326" r:id="rId25"/>
    <p:sldId id="296" r:id="rId26"/>
    <p:sldId id="297" r:id="rId27"/>
    <p:sldId id="298" r:id="rId28"/>
    <p:sldId id="321" r:id="rId29"/>
    <p:sldId id="322" r:id="rId30"/>
    <p:sldId id="299" r:id="rId31"/>
    <p:sldId id="300" r:id="rId32"/>
    <p:sldId id="327" r:id="rId33"/>
    <p:sldId id="328" r:id="rId34"/>
    <p:sldId id="329" r:id="rId35"/>
    <p:sldId id="330" r:id="rId36"/>
    <p:sldId id="301" r:id="rId37"/>
    <p:sldId id="331" r:id="rId38"/>
    <p:sldId id="302" r:id="rId39"/>
    <p:sldId id="303" r:id="rId40"/>
    <p:sldId id="304" r:id="rId41"/>
    <p:sldId id="332" r:id="rId42"/>
    <p:sldId id="333" r:id="rId43"/>
    <p:sldId id="334" r:id="rId44"/>
    <p:sldId id="335" r:id="rId45"/>
    <p:sldId id="336" r:id="rId46"/>
    <p:sldId id="337" r:id="rId47"/>
    <p:sldId id="306" r:id="rId48"/>
    <p:sldId id="307" r:id="rId49"/>
    <p:sldId id="308" r:id="rId50"/>
    <p:sldId id="346" r:id="rId51"/>
    <p:sldId id="338" r:id="rId52"/>
    <p:sldId id="309" r:id="rId53"/>
    <p:sldId id="310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257" r:id="rId62"/>
    <p:sldId id="347" r:id="rId63"/>
    <p:sldId id="348" r:id="rId64"/>
    <p:sldId id="349" r:id="rId65"/>
    <p:sldId id="350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34AD-8419-462B-BB65-18F9C96D5B6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F703-79C4-4BC6-A299-ADE7CB4128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7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Workhous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Eraldo: rituais indígenas</a:t>
            </a:r>
          </a:p>
          <a:p>
            <a:pPr>
              <a:spcBef>
                <a:spcPct val="0"/>
              </a:spcBef>
            </a:pPr>
            <a:r>
              <a:rPr lang="pt-BR" altLang="pt-BR"/>
              <a:t>Mateus: Conclusão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1AD81826-5CBD-4BD4-8191-DC4FC5907EA8}" type="slidenum">
              <a:rPr lang="pt-BR" altLang="pt-BR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5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ED7FBB47-76EE-4CC8-8A2A-D707DE2F3488}" type="slidenum">
              <a:rPr lang="pt-BR" altLang="pt-BR" smtClean="0"/>
              <a:pPr>
                <a:spcBef>
                  <a:spcPct val="0"/>
                </a:spcBef>
              </a:pPr>
              <a:t>54</a:t>
            </a:fld>
            <a:endParaRPr lang="pt-BR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453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A5B84315-3EDA-4F2E-A292-57C03B5E58E4}" type="slidenum">
              <a:rPr lang="pt-BR" altLang="pt-BR" smtClean="0"/>
              <a:pPr>
                <a:spcBef>
                  <a:spcPct val="0"/>
                </a:spcBef>
              </a:pPr>
              <a:t>55</a:t>
            </a:fld>
            <a:endParaRPr lang="pt-BR" alt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12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AF3DC1E6-D9EF-43A5-9573-716F5670408C}" type="slidenum">
              <a:rPr lang="pt-BR" altLang="pt-BR" smtClean="0"/>
              <a:pPr>
                <a:spcBef>
                  <a:spcPct val="0"/>
                </a:spcBef>
              </a:pPr>
              <a:t>57</a:t>
            </a:fld>
            <a:endParaRPr lang="pt-BR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03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B41772B0-9645-4758-9A36-BC8D31DA1F8D}" type="slidenum">
              <a:rPr lang="pt-BR" altLang="pt-BR" smtClean="0"/>
              <a:pPr>
                <a:spcBef>
                  <a:spcPct val="0"/>
                </a:spcBef>
              </a:pPr>
              <a:t>58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3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Rafa: intro</a:t>
            </a:r>
          </a:p>
          <a:p>
            <a:pPr>
              <a:spcBef>
                <a:spcPct val="0"/>
              </a:spcBef>
            </a:pPr>
            <a:r>
              <a:rPr lang="pt-BR" altLang="pt-BR"/>
              <a:t>Evelyn: história do milagre dos 10 leprosos</a:t>
            </a: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489EEA5B-25A3-4004-841A-B8F931947050}" type="slidenum">
              <a:rPr lang="pt-BR" altLang="pt-BR">
                <a:latin typeface="Calibri" panose="020F0502020204030204" pitchFamily="34" charset="0"/>
              </a:rPr>
              <a:pPr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9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Lei dos pobres: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fundo monetário a todos que não tinham trabalho ou condição de sustentar seus filhos, mas tinham força o suficientes para trabalhar, assim, essas pessoas deveriam trabalhar para o estado e para a igreja. Lei dos Pobres em 1601, foi um projeto que aperfeiçoou outra norma legalística assistencialista de 1597, o parlamento inglês alcunhava religiosos para serem espécies de “inspetores dos pobres”, suas funções eram de zelar pela instituição, tomar conta dos pobres, fazer que o descamisado aprenda a profissão, ensinar o ofício religioso para que o pobre camponês seja obediente e fiel ao sistema, manter a ordem nesses “asilos”, cuidar da alimentação e saúde desses desprovidos sociais, também recebiam a incumbência de procurar trabalhos remunerados para os carentes que não tinham ocupações, viviam nas ruas perambulando causando danos sociais as cidades inglesas.  As igrejas se tornavam instituições religiosas e ao mesmo tempo estatal com a finalidade de dar abrigo ao súdito inglês que estivesse sem trabalho, alguns hospitais também foram criados e muitos possuíam a estrutura de asilo para abrigar os pobres que viviam perambulando pelas ruas das cidades sem trabalho remunerado.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32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Carbúnculo ou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anthrax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 geral, apresenta-se como uma infecção na pele que pode começar com uma coceira, uma ferida avermelhada pequena que pode se seguir com a formação de pus, vesícula e evoluir para uma úlcera, com sinais de inflamação, calor local e geralmente não apresenta dor. Essa úlcera pode evoluir para uma ferida chamada escara, com formação de uma crosta escura. Pode se transformar numa doença que afetará os gânglios locais e pode levar até a morte. Esses sinais apresentam-se mais frequentemente na região da cabeça e mãos.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19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Nova Lei dos Pobres -  Por meio de reformas legislativas e da construção de um discurso pautado na representação da grande indústria e do livre mercado como mecanismos primordiais de desenvolvimento econômico e social, propõem-se transformações estruturais que visam orientar a sociedade inglesa nessa direção, o que incluía a reforma da Lei dos Pobres. 1830 e 1840, período marcado por um agravamento desses enfrentamentos no plano político, ao mesmo tempo em que indicadores biológicos de padrão de vida se degradavam em relação ao momento anterior3 , deixando evidente que a pobreza e desigualdade observadas eram fenômenos complexos demais para não dedicar a elas olhares mais elaborados.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alterou o sistema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Law, de um que era administrado de forma local a nível das paróquias para um sistema altamente centralizado que favorecia o desenvolvimento em grande escala de 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orkhouse"/>
              </a:rPr>
              <a:t>workhouses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por parte dos Sindicatos 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Law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58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Abraham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Flexner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após seu comissionamento na Carnegie Foundation, em dezembro de 1908, vistoriou pessoalmente todas as 155 escolas médicas dos EUA e do Canadá em um período de 180 dias. Se considerarmos os finais de semanas, deslocamentos e viagens, podemos facilmente perceber que não teve muito tempo para avaliar cada instituição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 fato determinante é que, a partir do final do século XIX, a crescente indústria farmacêutica passa a comprar espaços para propaganda nas publicações da American Medical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fundada em 1847, e em outras publicações ortodoxas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associação entre a corporação médica e o grande capital passa a exercer forte pressão sobre as instituições e os governos para a implantação e extensão da "medicina científica". "Pode-se concluir, pois, que a medicina científica ou o 'sistema médico do capital monopolista' se institucionalizou através da ligação orgânica entre o grande capital, a corporação médica e as universidades"</a:t>
            </a:r>
            <a:r>
              <a:rPr lang="pt-BR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Pagliosa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Da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http://dx.doi.org/10.1590/S0100-55022008000400012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20F703-79C4-4BC6-A299-ADE7CB4128F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21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9AAE7402-1CC8-48E2-BDD8-C632259AB7E7}" type="slidenum">
              <a:rPr lang="pt-BR" altLang="pt-BR" smtClean="0"/>
              <a:pPr>
                <a:spcBef>
                  <a:spcPct val="0"/>
                </a:spcBef>
              </a:pPr>
              <a:t>35</a:t>
            </a:fld>
            <a:endParaRPr lang="pt-BR" alt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115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613F097B-9C22-46E6-BE70-4910FE5FF944}" type="slidenum">
              <a:rPr lang="pt-BR" altLang="pt-BR" smtClean="0"/>
              <a:pPr>
                <a:spcBef>
                  <a:spcPct val="0"/>
                </a:spcBef>
              </a:pPr>
              <a:t>42</a:t>
            </a:fld>
            <a:endParaRPr lang="pt-BR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16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</a:pPr>
            <a:fld id="{65C75D2C-A6EB-482D-89B2-1DF019F9B427}" type="slidenum">
              <a:rPr lang="pt-BR" altLang="pt-BR" smtClean="0"/>
              <a:pPr>
                <a:spcBef>
                  <a:spcPct val="0"/>
                </a:spcBef>
              </a:pPr>
              <a:t>43</a:t>
            </a:fld>
            <a:endParaRPr lang="pt-BR" alt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57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8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35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0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438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81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946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23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768350"/>
            <a:ext cx="7772400" cy="53276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B5FA1-F0C1-41A1-A8C9-5EBEC67ABD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31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8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5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19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31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8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59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A99A-AEF7-4B62-AE50-AF2028DEA3C5}" type="datetimeFigureOut">
              <a:rPr lang="pt-BR" smtClean="0"/>
              <a:t>07/08/2019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64E112-3D12-4FF6-8099-FD9FD330E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Antecedentes, pressupostos e princípios da promoção da saúde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16549" y="5301208"/>
            <a:ext cx="6600451" cy="1126283"/>
          </a:xfrm>
        </p:spPr>
        <p:txBody>
          <a:bodyPr/>
          <a:lstStyle/>
          <a:p>
            <a:r>
              <a:rPr lang="pt-BR" dirty="0"/>
              <a:t>HSP 284 Promoção da Saúde</a:t>
            </a:r>
          </a:p>
          <a:p>
            <a:r>
              <a:rPr lang="pt-BR" dirty="0"/>
              <a:t>Helena Akemi Wada Watanabe</a:t>
            </a:r>
          </a:p>
        </p:txBody>
      </p:sp>
    </p:spTree>
    <p:extLst>
      <p:ext uri="{BB962C8B-B14F-4D97-AF65-F5344CB8AC3E}">
        <p14:creationId xmlns:p14="http://schemas.microsoft.com/office/powerpoint/2010/main" val="229738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87624" y="476672"/>
            <a:ext cx="7772400" cy="51816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dirty="0"/>
              <a:t>Fatores relacionados às doenças: clima, solo, água modo de vida e nutrição. Na colonização a partir de 1000 </a:t>
            </a:r>
            <a:r>
              <a:rPr lang="pt-BR" altLang="pt-BR" sz="2400" dirty="0" err="1"/>
              <a:t>aC</a:t>
            </a:r>
            <a:r>
              <a:rPr lang="pt-BR" altLang="pt-BR" sz="2400" dirty="0"/>
              <a:t>, além das exigências  religiosas e militares, aspectos de salubridade passam a ser considerados.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Aterros e drenagem de pântanos acabavam com as febres, mas a doença era relacionada ao maus odores e não à extinção dos mosquitos (que mais tarde se descobriu serem os transmissores de doenças). Malária = mal ar</a:t>
            </a:r>
          </a:p>
          <a:p>
            <a:r>
              <a:rPr lang="pt-BR" altLang="pt-BR" sz="2400" dirty="0"/>
              <a:t>Ênfase na higiene aristocrática, o ideal de saúde se baseava em nutrição, excreção, exercício e descanso.</a:t>
            </a:r>
          </a:p>
          <a:p>
            <a:r>
              <a:rPr lang="pt-BR" altLang="pt-BR" sz="2400" dirty="0"/>
              <a:t>Arte de curar cabia ao médico. Atividade itinerante, a medicina nas cidades grandes podia ser exercida por médico municipal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62467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332656"/>
            <a:ext cx="7848600" cy="6045696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pt-BR" altLang="pt-BR" sz="2400" dirty="0"/>
              <a:t>Roma conquista o mundo mediterrâneo e assume o legado da cultura grega. Como engenheiros construíram </a:t>
            </a:r>
            <a:r>
              <a:rPr lang="pt-BR" altLang="pt-BR" sz="2400" u="sng" dirty="0"/>
              <a:t>sistemas de esgoto e banhos, de suprimento de água e outras instalações sanitárias</a:t>
            </a:r>
            <a:r>
              <a:rPr lang="pt-BR" altLang="pt-BR" sz="2400" dirty="0"/>
              <a:t>. </a:t>
            </a:r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/>
              <a:t>Como administradores organizaram uma Câmara de Água, comissão específica de saúde, oficiais para supervisão dos banhos públicos (aquecimento, limpeza e policiamento), da limpeza das ruas, o controle do suprimento de alimentos e a fiscalização de mercados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087258"/>
            <a:ext cx="2007096" cy="15053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87258"/>
            <a:ext cx="2106935" cy="157816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DF4D4F-509C-4090-B6F8-99EC56AE8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5855" y="2060979"/>
            <a:ext cx="2218312" cy="166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124744"/>
            <a:ext cx="7772400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Migração intensa para Roma e envio de prisioneiros para o trabalho escravo, gerando problemas urbanos compatíveis com os dias atuais. Crescimento vertical, aglomeração, ruas estreitas.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Comércio Mediterrâneo e por via terrestre = deslocamento de populações e portanto, deslocamento de doentes e portadores de germes provenientes da Ásia e África – malária, varíola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Divisão do Império Romano(</a:t>
            </a:r>
            <a:r>
              <a:rPr lang="pt-BR" altLang="pt-BR" sz="2800" dirty="0" err="1"/>
              <a:t>séc</a:t>
            </a:r>
            <a:r>
              <a:rPr lang="pt-BR" altLang="pt-BR" sz="2800" dirty="0"/>
              <a:t> IV), decadência comercial de Roma</a:t>
            </a:r>
          </a:p>
        </p:txBody>
      </p:sp>
    </p:spTree>
    <p:extLst>
      <p:ext uri="{BB962C8B-B14F-4D97-AF65-F5344CB8AC3E}">
        <p14:creationId xmlns:p14="http://schemas.microsoft.com/office/powerpoint/2010/main" val="154111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60450" y="1724408"/>
            <a:ext cx="7562850" cy="4343017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Indivíduo são era aquele que gozava de emancipação. Visão elitista de saúde. Valorização dos aspectos físicos da saúde pessoal.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Jogos, exercícios, desenvolvimento de todas as faculdades humanas foi o princípio filosófico orientador.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 dirty="0"/>
              <a:t>Primeiras referências à importância das condições de vida – “Ar, águas e lugares” de Hipócrates. Asclépio (Esculápio – deus da medicina e da cura) e suas filhas </a:t>
            </a:r>
            <a:r>
              <a:rPr lang="pt-BR" sz="2400" dirty="0" err="1"/>
              <a:t>Panacéia</a:t>
            </a:r>
            <a:r>
              <a:rPr lang="pt-BR" sz="2400" dirty="0"/>
              <a:t> e </a:t>
            </a:r>
            <a:r>
              <a:rPr lang="pt-BR" sz="2400" dirty="0" err="1"/>
              <a:t>Higéia</a:t>
            </a:r>
            <a:r>
              <a:rPr lang="pt-BR" sz="2400" dirty="0"/>
              <a:t> (prevenção de doenças, moderação no viver)</a:t>
            </a:r>
          </a:p>
        </p:txBody>
      </p:sp>
      <p:sp>
        <p:nvSpPr>
          <p:cNvPr id="819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BCE145-DEDD-4CD2-B122-2316981C69FC}" type="slidenum">
              <a:rPr lang="pt-BR" altLang="pt-BR" smtClean="0"/>
              <a:pPr eaLnBrk="1" hangingPunct="1"/>
              <a:t>13</a:t>
            </a:fld>
            <a:endParaRPr lang="pt-BR" altLang="pt-BR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664" y="58140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Promoção da Saúde na antiguidade</a:t>
            </a:r>
          </a:p>
        </p:txBody>
      </p:sp>
    </p:spTree>
    <p:extLst>
      <p:ext uri="{BB962C8B-B14F-4D97-AF65-F5344CB8AC3E}">
        <p14:creationId xmlns:p14="http://schemas.microsoft.com/office/powerpoint/2010/main" val="407023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123728" y="1540189"/>
            <a:ext cx="6591985" cy="377762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Roma: valorização do Estado e não do indivíduo</a:t>
            </a:r>
          </a:p>
          <a:p>
            <a:pPr eaLnBrk="1" hangingPunct="1"/>
            <a:r>
              <a:rPr lang="pt-BR" altLang="pt-BR" sz="2800" dirty="0"/>
              <a:t>Pré-requisitos para a saúde: liberdade e independência econômica</a:t>
            </a:r>
          </a:p>
          <a:p>
            <a:pPr eaLnBrk="1" hangingPunct="1"/>
            <a:r>
              <a:rPr lang="pt-BR" altLang="pt-BR" sz="2800" dirty="0"/>
              <a:t>Reconhecimento dos determinantes sócio ambientais: desenvolvimento de sistema sanitário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800" dirty="0"/>
          </a:p>
        </p:txBody>
      </p:sp>
      <p:sp>
        <p:nvSpPr>
          <p:cNvPr id="921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508205-B3A5-4C9A-8D9D-ABA31DAE5790}" type="slidenum">
              <a:rPr lang="pt-BR" altLang="pt-BR" smtClean="0"/>
              <a:pPr eaLnBrk="1" hangingPunct="1"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716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4704"/>
            <a:ext cx="77724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Idade Média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772400" cy="45720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Império Bizantino conservou a tradição e a cultura romana. Constantinopla tornou-se a sede da cultura médica da Europa. Os árabes contribuem de forma significativa para o desenvolvimento da medicina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Na Europa instala-se uma vida rural. Volta-se a enfrentar os problemas de saúde em termos mágicos e religiosos. O cristianismo afirmava haver conexão entre doença e pecado. Ao mesmo tempo, sendo o corpo o vaso da alma, cabia o seu fortalecimento para enfrentar o demônio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C67080-D672-42CE-88F8-364EAED7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12129"/>
            <a:ext cx="1245621" cy="16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92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7924800" cy="51816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spcBef>
                <a:spcPct val="35000"/>
              </a:spcBef>
            </a:pPr>
            <a:r>
              <a:rPr lang="pt-BR" altLang="pt-BR" sz="2800" dirty="0"/>
              <a:t>Atividades comunais de saúde são realizadas na Igreja. Conhecimento de higiene e saúde se preservou nos claustros e igrejas</a:t>
            </a:r>
          </a:p>
          <a:p>
            <a:pPr eaLnBrk="1" hangingPunct="1">
              <a:spcBef>
                <a:spcPct val="35000"/>
              </a:spcBef>
            </a:pPr>
            <a:r>
              <a:rPr lang="pt-BR" altLang="pt-BR" sz="2800" dirty="0"/>
              <a:t>Desenvolvimento das cidades, fortificações dificultavam a expansão urbana e levavam à aglomeração. A manutenção de animais grandes e pequenos nas cidades, a falta de calçamento e o a cúmulo de lixo e a falta de sistema de esgoto  levaram a se atribuir as doenças ao ar pestilento e aos maus odores.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F5CBDD-AF9F-43EB-A457-7B0059DF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404664"/>
            <a:ext cx="1353429" cy="129856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BD5724-BC33-4D7B-B7A5-9D24BAB2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0031"/>
            <a:ext cx="2304256" cy="17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4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4196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Medidas sanitárias: limpeza, ventilação enterro dos mortos, abastecimento de água (códigos sanitários municipais)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Policiamento do mercado para proteger os cidadãos de produtos adulterados.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dirty="0"/>
              <a:t>Isolamento dos pacientes com doenças contagiosas: hanseníase, peste, febre </a:t>
            </a:r>
            <a:r>
              <a:rPr lang="pt-BR" altLang="pt-BR" sz="2800" dirty="0" err="1"/>
              <a:t>tifóide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02687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124744"/>
            <a:ext cx="7772400" cy="5257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800" dirty="0"/>
              <a:t>Medicina inicialmente exercida por clérigos, como caridade. Posteriormente há o exercício privado assalariado (senhor ou cidade). Havia separação entre cirurgiões e médicos</a:t>
            </a:r>
          </a:p>
          <a:p>
            <a:pPr eaLnBrk="1" hangingPunct="1"/>
            <a:r>
              <a:rPr lang="pt-BR" altLang="pt-BR" sz="2800" dirty="0"/>
              <a:t>Criação de hospitais no mundo islâmico e hospitais monásticos no Ocidente e ao longo das vias usadas pelos cruzados e instituições beneficentes (asilos e abrigos)</a:t>
            </a:r>
          </a:p>
          <a:p>
            <a:pPr eaLnBrk="1" hangingPunct="1"/>
            <a:r>
              <a:rPr lang="pt-BR" altLang="pt-BR" sz="2800" dirty="0"/>
              <a:t>a partir do </a:t>
            </a:r>
            <a:r>
              <a:rPr lang="pt-BR" altLang="pt-BR" sz="2800" dirty="0" err="1"/>
              <a:t>séc</a:t>
            </a:r>
            <a:r>
              <a:rPr lang="pt-BR" altLang="pt-BR" sz="2800" dirty="0"/>
              <a:t> XIII os hospitais começam a passar para a jurisdição secular</a:t>
            </a:r>
          </a:p>
        </p:txBody>
      </p:sp>
    </p:spTree>
    <p:extLst>
      <p:ext uri="{BB962C8B-B14F-4D97-AF65-F5344CB8AC3E}">
        <p14:creationId xmlns:p14="http://schemas.microsoft.com/office/powerpoint/2010/main" val="168299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81200"/>
            <a:ext cx="7772400" cy="43275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altLang="pt-BR" sz="2800" dirty="0"/>
              <a:t>No Ocidente:</a:t>
            </a:r>
          </a:p>
          <a:p>
            <a:pPr lvl="1"/>
            <a:r>
              <a:rPr lang="pt-BR" altLang="pt-BR" sz="2600" dirty="0"/>
              <a:t>Cuidado com o corpo X espírito como principal elemento da saúde. Corpo é o vaso da alma</a:t>
            </a:r>
          </a:p>
          <a:p>
            <a:pPr lvl="1"/>
            <a:r>
              <a:rPr lang="pt-BR" altLang="pt-BR" sz="2600" dirty="0"/>
              <a:t>Higiene coletiva: banhos </a:t>
            </a:r>
          </a:p>
          <a:p>
            <a:pPr eaLnBrk="1" hangingPunct="1"/>
            <a:r>
              <a:rPr lang="pt-BR" altLang="pt-BR" sz="2800" dirty="0"/>
              <a:t>Árabes: </a:t>
            </a:r>
          </a:p>
          <a:p>
            <a:pPr lvl="1"/>
            <a:r>
              <a:rPr lang="pt-BR" altLang="pt-BR" sz="2600" dirty="0"/>
              <a:t>importância do ar livre. Hospitais contavam com bibliotecas, jardins, contadores de história, música ambiente</a:t>
            </a:r>
          </a:p>
          <a:p>
            <a:pPr lvl="1"/>
            <a:r>
              <a:rPr lang="pt-BR" altLang="pt-BR" sz="2600" dirty="0"/>
              <a:t>Subsídio financeiro para os doentes hospitalizados até estarem recuperados para o trabalho</a:t>
            </a:r>
          </a:p>
        </p:txBody>
      </p:sp>
      <p:sp>
        <p:nvSpPr>
          <p:cNvPr id="1024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1E2142-E810-4931-B044-25A2C3C90575}" type="slidenum">
              <a:rPr lang="pt-BR" altLang="pt-BR" smtClean="0"/>
              <a:pPr eaLnBrk="1" hangingPunct="1"/>
              <a:t>19</a:t>
            </a:fld>
            <a:endParaRPr lang="pt-BR" altLang="pt-BR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Promoção da saúde na Idade Média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D4A834-3E3D-4879-B42D-B4FA4BBBB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115486"/>
            <a:ext cx="1850403" cy="1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6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dirty="0">
                <a:latin typeface="+mn-lt"/>
              </a:rPr>
              <a:t>Saúde-Doença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691681" y="2133600"/>
            <a:ext cx="6842720" cy="3777622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pt-BR" altLang="pt-BR" sz="3200" dirty="0"/>
              <a:t>problemas de saúde ao longo da história estão relacionados à vida em comunidade</a:t>
            </a:r>
          </a:p>
          <a:p>
            <a:pPr eaLnBrk="1" hangingPunct="1"/>
            <a:r>
              <a:rPr lang="pt-BR" altLang="pt-BR" sz="3200" dirty="0"/>
              <a:t>há evidências de atividades ligadas à saúde comunitária na antiguidade: saneamento e habitação, limpeza e religiosidade</a:t>
            </a:r>
          </a:p>
        </p:txBody>
      </p:sp>
    </p:spTree>
    <p:extLst>
      <p:ext uri="{BB962C8B-B14F-4D97-AF65-F5344CB8AC3E}">
        <p14:creationId xmlns:p14="http://schemas.microsoft.com/office/powerpoint/2010/main" val="1506708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7772400" cy="990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Renascimento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1910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Surgimento da burguesia, ligada ao comércio. Rápida evolução e difusão da ciência.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Manutenção dos padrões de saúde pública criados na Idade Média.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Rudolf </a:t>
            </a:r>
            <a:r>
              <a:rPr lang="pt-BR" altLang="pt-BR" sz="2800" dirty="0" err="1"/>
              <a:t>Virchow</a:t>
            </a:r>
            <a:r>
              <a:rPr lang="pt-BR" altLang="pt-BR" sz="2800" dirty="0"/>
              <a:t> - doença epidêmica = manifestação de desajustamento social e cultural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Individualização da doença baseada na observação clínica e epidemiológica. </a:t>
            </a:r>
          </a:p>
        </p:txBody>
      </p:sp>
    </p:spTree>
    <p:extLst>
      <p:ext uri="{BB962C8B-B14F-4D97-AF65-F5344CB8AC3E}">
        <p14:creationId xmlns:p14="http://schemas.microsoft.com/office/powerpoint/2010/main" val="160524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196752"/>
            <a:ext cx="7772400" cy="5486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pt-BR" altLang="pt-BR" sz="2800" dirty="0"/>
              <a:t>Retomada da observação empírica e experimentos. </a:t>
            </a:r>
          </a:p>
          <a:p>
            <a:pPr eaLnBrk="1" hangingPunct="1"/>
            <a:r>
              <a:rPr lang="pt-BR" altLang="pt-BR" sz="2800" dirty="0"/>
              <a:t>Utilização da matemática para estudos de problemas de saúde e para saber a prosperidade e o poder nacionais </a:t>
            </a:r>
          </a:p>
          <a:p>
            <a:pPr eaLnBrk="1" hangingPunct="1"/>
            <a:r>
              <a:rPr lang="pt-BR" altLang="pt-BR" sz="2800" dirty="0"/>
              <a:t>Concebe-se a existência de partículas invisíveis. Doença: presença de “germes” que penetram no corpo e tomam o corpo.</a:t>
            </a:r>
          </a:p>
          <a:p>
            <a:pPr eaLnBrk="1" hangingPunct="1"/>
            <a:r>
              <a:rPr lang="pt-BR" altLang="pt-BR" sz="2800" dirty="0"/>
              <a:t>Intui-se uma teoria lógica da infecção: transmissão pessoa-pessoa, através de </a:t>
            </a:r>
            <a:r>
              <a:rPr lang="pt-BR" altLang="pt-BR" sz="2800" dirty="0" err="1"/>
              <a:t>fômites</a:t>
            </a:r>
            <a:r>
              <a:rPr lang="pt-BR" altLang="pt-BR" sz="2800" dirty="0"/>
              <a:t> e à distância.</a:t>
            </a:r>
          </a:p>
        </p:txBody>
      </p:sp>
    </p:spTree>
    <p:extLst>
      <p:ext uri="{BB962C8B-B14F-4D97-AF65-F5344CB8AC3E}">
        <p14:creationId xmlns:p14="http://schemas.microsoft.com/office/powerpoint/2010/main" val="352839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772400" cy="54864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pt-BR" altLang="pt-BR" sz="2800" dirty="0"/>
              <a:t>Medidas sanitárias: quarentena, isolamento </a:t>
            </a:r>
          </a:p>
          <a:p>
            <a:pPr eaLnBrk="1" hangingPunct="1"/>
            <a:r>
              <a:rPr lang="pt-BR" altLang="pt-BR" sz="2800" dirty="0"/>
              <a:t>Limpeza e drenagem das ruas. </a:t>
            </a:r>
          </a:p>
          <a:p>
            <a:pPr eaLnBrk="1" hangingPunct="1"/>
            <a:r>
              <a:rPr lang="pt-BR" altLang="pt-BR" sz="2800" dirty="0"/>
              <a:t>Suprimento de água: captação em fontes.</a:t>
            </a:r>
          </a:p>
          <a:p>
            <a:pPr eaLnBrk="1" hangingPunct="1"/>
            <a:r>
              <a:rPr lang="pt-BR" altLang="pt-BR" sz="2800" dirty="0"/>
              <a:t>Desenvolvimento da fisiologia e da anatomia</a:t>
            </a:r>
          </a:p>
          <a:p>
            <a:pPr eaLnBrk="1" hangingPunct="1"/>
            <a:r>
              <a:rPr lang="pt-BR" altLang="pt-BR" sz="2800" dirty="0"/>
              <a:t>Século XIX: quarentena e isolamento trazem problemas de ordem política e econômica, levando ao ressurgimento da teoria dos miasmas.</a:t>
            </a:r>
          </a:p>
          <a:p>
            <a:pPr eaLnBrk="1" hangingPunct="1"/>
            <a:r>
              <a:rPr lang="pt-BR" altLang="pt-BR" sz="2800" dirty="0"/>
              <a:t>John </a:t>
            </a:r>
            <a:r>
              <a:rPr lang="pt-BR" altLang="pt-BR" sz="2800" dirty="0" err="1"/>
              <a:t>Snow</a:t>
            </a:r>
            <a:r>
              <a:rPr lang="pt-BR" altLang="pt-BR" sz="2800" dirty="0"/>
              <a:t> - Sobre o modo de transmissão do cólera</a:t>
            </a:r>
          </a:p>
        </p:txBody>
      </p:sp>
    </p:spTree>
    <p:extLst>
      <p:ext uri="{BB962C8B-B14F-4D97-AF65-F5344CB8AC3E}">
        <p14:creationId xmlns:p14="http://schemas.microsoft.com/office/powerpoint/2010/main" val="1529923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125538"/>
            <a:ext cx="79883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800" dirty="0"/>
              <a:t>Através da informação empírica acumulada através de gerações, alguns conceitos foram se moldando, influenciando inclusive a área de alimentação e de </a:t>
            </a:r>
            <a:r>
              <a:rPr lang="pt-BR" sz="2800" dirty="0" err="1"/>
              <a:t>dietoterapia</a:t>
            </a:r>
            <a:r>
              <a:rPr lang="pt-BR" sz="2800" dirty="0"/>
              <a:t> dos sistemas tradicionais. </a:t>
            </a:r>
          </a:p>
          <a:p>
            <a:pPr eaLnBrk="1" hangingPunct="1">
              <a:defRPr/>
            </a:pPr>
            <a:r>
              <a:rPr lang="pt-BR" sz="2800" dirty="0"/>
              <a:t>Por exemplo: a classificação de alimentos, enfermidades e pessoas em “quente” e “frio” (não quantificável) ainda hoje estão bem difundidos; “energia vital” do alimento (</a:t>
            </a:r>
            <a:r>
              <a:rPr lang="pt-BR" sz="2800" dirty="0" err="1"/>
              <a:t>Qi</a:t>
            </a:r>
            <a:r>
              <a:rPr lang="pt-BR" sz="2800" dirty="0"/>
              <a:t> -Med. Tradicional Chinesa) </a:t>
            </a:r>
          </a:p>
          <a:p>
            <a:pPr marL="0" indent="0" eaLnBrk="1" hangingPunct="1">
              <a:buFontTx/>
              <a:buNone/>
              <a:defRPr/>
            </a:pPr>
            <a:r>
              <a:rPr lang="pt-BR" sz="2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3998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Avanços na medicina </a:t>
            </a:r>
          </a:p>
          <a:p>
            <a:pPr eaLnBrk="1" hangingPunct="1"/>
            <a:r>
              <a:rPr lang="pt-BR" altLang="pt-BR" sz="2800" dirty="0"/>
              <a:t>Se considerava que a proteção à saúde devia ser feita pelo Estado que o fazia por meio de leis e regulações políticas</a:t>
            </a:r>
          </a:p>
          <a:p>
            <a:pPr eaLnBrk="1" hangingPunct="1"/>
            <a:r>
              <a:rPr lang="pt-BR" altLang="pt-BR" sz="2800" dirty="0" err="1"/>
              <a:t>Iluminismo:o</a:t>
            </a:r>
            <a:r>
              <a:rPr lang="pt-BR" altLang="pt-BR" sz="2800" dirty="0"/>
              <a:t> homem é bom, o Estado é corrupto, instrumento de tirania e opressão – Educação era a grande </a:t>
            </a:r>
            <a:r>
              <a:rPr lang="pt-BR" altLang="pt-BR" sz="2800" dirty="0" err="1"/>
              <a:t>panacéia</a:t>
            </a:r>
            <a:r>
              <a:rPr lang="pt-BR" altLang="pt-BR" sz="2800" dirty="0"/>
              <a:t> </a:t>
            </a:r>
          </a:p>
        </p:txBody>
      </p:sp>
      <p:sp>
        <p:nvSpPr>
          <p:cNvPr id="1126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8CDA8F-1046-4163-8906-A5012C1F0959}" type="slidenum">
              <a:rPr lang="pt-BR" altLang="pt-BR" smtClean="0"/>
              <a:pPr eaLnBrk="1" hangingPunct="1"/>
              <a:t>24</a:t>
            </a:fld>
            <a:endParaRPr lang="pt-BR" altLang="pt-BR" dirty="0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PS nos Séculos XVII e XVIII</a:t>
            </a:r>
          </a:p>
        </p:txBody>
      </p:sp>
    </p:spTree>
    <p:extLst>
      <p:ext uri="{BB962C8B-B14F-4D97-AF65-F5344CB8AC3E}">
        <p14:creationId xmlns:p14="http://schemas.microsoft.com/office/powerpoint/2010/main" val="2144084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200" dirty="0">
                <a:latin typeface="+mn-lt"/>
              </a:rPr>
              <a:t>Iluminismo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62913" cy="434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pt-BR" altLang="pt-BR" sz="2800" dirty="0"/>
              <a:t>Efeitos sociais das doenças levou mercadores, médicos, clérigos e cidadãos a lutar por melhoramentos. </a:t>
            </a:r>
          </a:p>
          <a:p>
            <a:pPr eaLnBrk="1" hangingPunct="1"/>
            <a:r>
              <a:rPr lang="pt-BR" altLang="pt-BR" sz="2800" dirty="0"/>
              <a:t>Promoção do bem-estar das crianças, cuja mortalidade em alguns lugares chegava a 90%</a:t>
            </a:r>
          </a:p>
          <a:p>
            <a:pPr eaLnBrk="1" hangingPunct="1"/>
            <a:r>
              <a:rPr lang="pt-BR" altLang="pt-BR" sz="2800" dirty="0"/>
              <a:t>Reforma do tratamento de loucos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Criação de hospitais e dispensários</a:t>
            </a:r>
          </a:p>
        </p:txBody>
      </p:sp>
    </p:spTree>
    <p:extLst>
      <p:ext uri="{BB962C8B-B14F-4D97-AF65-F5344CB8AC3E}">
        <p14:creationId xmlns:p14="http://schemas.microsoft.com/office/powerpoint/2010/main" val="2908768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7772400" cy="5105400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Melhoramentos urbanos, filtração da água, sistema de esgoto sanitário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Polícia médica: saúde responsabilidade do Estado</a:t>
            </a:r>
          </a:p>
          <a:p>
            <a:pPr eaLnBrk="1" hangingPunct="1"/>
            <a:r>
              <a:rPr lang="pt-BR" altLang="pt-BR" sz="2800" dirty="0"/>
              <a:t>Direitos do homem. Preocupação com os problemas de saúde de grupos específicos. </a:t>
            </a:r>
          </a:p>
          <a:p>
            <a:pPr eaLnBrk="1" hangingPunct="1"/>
            <a:r>
              <a:rPr lang="pt-BR" altLang="pt-BR" sz="2800" dirty="0"/>
              <a:t>Desenvolvimento da política de saúde das freguesias. Lei dos Pobres de 1601</a:t>
            </a:r>
          </a:p>
          <a:p>
            <a:pPr eaLnBrk="1" hangingPunct="1"/>
            <a:r>
              <a:rPr lang="pt-BR" altLang="pt-BR" sz="2800" dirty="0"/>
              <a:t>Uso da estatística de saúde e da topografia médica</a:t>
            </a:r>
          </a:p>
        </p:txBody>
      </p:sp>
    </p:spTree>
    <p:extLst>
      <p:ext uri="{BB962C8B-B14F-4D97-AF65-F5344CB8AC3E}">
        <p14:creationId xmlns:p14="http://schemas.microsoft.com/office/powerpoint/2010/main" val="3799103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124744"/>
            <a:ext cx="7772400" cy="5473824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Desenvolvimento tecnológico: microbiologia, Koch descobre o agente causador do carbúnculo.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Doença: causada por agente externo ao organismo.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Agente de saúde: médico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 err="1"/>
              <a:t>Jenner</a:t>
            </a:r>
            <a:r>
              <a:rPr lang="pt-BR" altLang="pt-BR" sz="2800" dirty="0"/>
              <a:t> desenvolve vacina contra a varíola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Tratamento e prevenção: vacina, antibiótico</a:t>
            </a:r>
          </a:p>
        </p:txBody>
      </p:sp>
    </p:spTree>
    <p:extLst>
      <p:ext uri="{BB962C8B-B14F-4D97-AF65-F5344CB8AC3E}">
        <p14:creationId xmlns:p14="http://schemas.microsoft.com/office/powerpoint/2010/main" val="221970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7873">
            <a:off x="808435" y="1384698"/>
            <a:ext cx="4262438" cy="287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23" y="1783556"/>
            <a:ext cx="4631531" cy="34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7518">
            <a:off x="2280048" y="1729979"/>
            <a:ext cx="4560094" cy="39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3">
            <a:off x="3781143" y="3089077"/>
            <a:ext cx="4891088" cy="37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542">
            <a:off x="438407" y="126484"/>
            <a:ext cx="5400675" cy="3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5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7772400" cy="49530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pt-BR" altLang="pt-BR" sz="3000" dirty="0">
                <a:latin typeface="Century Gothic" panose="020B0502020202020204" pitchFamily="34" charset="0"/>
              </a:rPr>
              <a:t>A forma como se entende o processo saúde doença reflete a maneira de enxergar a realidade da saúde e define as medidas de intervenção sobre ele.</a:t>
            </a:r>
          </a:p>
          <a:p>
            <a:pPr eaLnBrk="1" hangingPunct="1"/>
            <a:r>
              <a:rPr lang="pt-BR" altLang="pt-BR" sz="3000" dirty="0">
                <a:latin typeface="Century Gothic" panose="020B0502020202020204" pitchFamily="34" charset="0"/>
              </a:rPr>
              <a:t>Esse entendimento não se dissocia do conhecimento dominante da sociedade, num determinado contexto histórico, não significando, entretanto, que seja a única forma existente.</a:t>
            </a:r>
          </a:p>
        </p:txBody>
      </p:sp>
    </p:spTree>
    <p:extLst>
      <p:ext uri="{BB962C8B-B14F-4D97-AF65-F5344CB8AC3E}">
        <p14:creationId xmlns:p14="http://schemas.microsoft.com/office/powerpoint/2010/main" val="288397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Idade Moderna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905000"/>
            <a:ext cx="6589199" cy="4006222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Mobilização da força de trabalho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Nova lei dos Pobres: mais restritiva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Saúde Pública inerente à civilização industrial. Expansão de moradias não acompanha aumento populacional. Há falta de opções de lazer, de sistema de esgoto sanitário.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Concepção sanitária de que o estado do ambiente físico e social afetava a saúde.</a:t>
            </a:r>
          </a:p>
        </p:txBody>
      </p:sp>
    </p:spTree>
    <p:extLst>
      <p:ext uri="{BB962C8B-B14F-4D97-AF65-F5344CB8AC3E}">
        <p14:creationId xmlns:p14="http://schemas.microsoft.com/office/powerpoint/2010/main" val="3071641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Era bacteriológica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45201" y="1905000"/>
            <a:ext cx="6589199" cy="4006222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dirty="0"/>
              <a:t>descoberta de agentes patogênicos de várias doenças</a:t>
            </a:r>
          </a:p>
          <a:p>
            <a:pPr eaLnBrk="1" hangingPunct="1"/>
            <a:r>
              <a:rPr lang="pt-BR" altLang="pt-BR" sz="2800" dirty="0"/>
              <a:t>prevenção de doenças baseadas no conhecimento da patogênese</a:t>
            </a:r>
          </a:p>
          <a:p>
            <a:pPr eaLnBrk="1" hangingPunct="1"/>
            <a:r>
              <a:rPr lang="pt-BR" altLang="pt-BR" sz="2800" dirty="0"/>
              <a:t>introdução da antissepsia e assepsia na cirurgia </a:t>
            </a:r>
          </a:p>
          <a:p>
            <a:pPr eaLnBrk="1" hangingPunct="1"/>
            <a:r>
              <a:rPr lang="pt-BR" altLang="pt-BR" sz="2800" dirty="0"/>
              <a:t>identificação de vetores na transmissão de doenças</a:t>
            </a:r>
          </a:p>
        </p:txBody>
      </p:sp>
    </p:spTree>
    <p:extLst>
      <p:ext uri="{BB962C8B-B14F-4D97-AF65-F5344CB8AC3E}">
        <p14:creationId xmlns:p14="http://schemas.microsoft.com/office/powerpoint/2010/main" val="149686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81200"/>
            <a:ext cx="7918450" cy="4400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Desenvolvimento científico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O movimento higienista: identificação do agente biológico causal.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Polícia sanitária como política de saúde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Lei dos Pobres na Inglaterra – inaugura a Promoção da saúde nos espaços de vida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2800" dirty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/>
              <a:t>“Saúde e doença são resultado do nível de prevenção e das condições sanitárias que rodeiam o indivíduo”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2800" dirty="0"/>
              <a:t>					    </a:t>
            </a:r>
            <a:r>
              <a:rPr lang="pt-BR" altLang="pt-BR" sz="1800" dirty="0"/>
              <a:t>(Arredondo – 1993)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1800" dirty="0"/>
          </a:p>
        </p:txBody>
      </p:sp>
      <p:sp>
        <p:nvSpPr>
          <p:cNvPr id="1229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D655F3-4CFB-4DD8-9868-E48192A97AA0}" type="slidenum">
              <a:rPr lang="pt-BR" altLang="pt-BR" smtClean="0"/>
              <a:pPr eaLnBrk="1" hangingPunct="1"/>
              <a:t>32</a:t>
            </a:fld>
            <a:endParaRPr lang="pt-BR" altLang="pt-BR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Séc XIX – Medicina Social</a:t>
            </a:r>
          </a:p>
        </p:txBody>
      </p:sp>
    </p:spTree>
    <p:extLst>
      <p:ext uri="{BB962C8B-B14F-4D97-AF65-F5344CB8AC3E}">
        <p14:creationId xmlns:p14="http://schemas.microsoft.com/office/powerpoint/2010/main" val="3652944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47664" y="1772816"/>
            <a:ext cx="6986736" cy="377762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Epidemia de Tifo na paupérrima </a:t>
            </a:r>
            <a:r>
              <a:rPr lang="pt-BR" altLang="pt-BR" sz="2800" dirty="0" err="1"/>
              <a:t>Silésia</a:t>
            </a:r>
            <a:r>
              <a:rPr lang="pt-BR" altLang="pt-BR" sz="2800" dirty="0"/>
              <a:t> analisou o contexto sócio cultural</a:t>
            </a:r>
          </a:p>
          <a:p>
            <a:pPr lvl="1" eaLnBrk="1" hangingPunct="1"/>
            <a:r>
              <a:rPr lang="pt-BR" altLang="pt-BR" sz="2800" dirty="0"/>
              <a:t>Relacionou saúde à democracia, educação, liberdade e prosperidade da população pobre da região estudada, melhoria da agricultura, e as vias de acesso, criação de cooperativas</a:t>
            </a:r>
          </a:p>
        </p:txBody>
      </p:sp>
      <p:sp>
        <p:nvSpPr>
          <p:cNvPr id="1331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685DDF-F4FA-4A72-B47D-9F410E61A9C3}" type="slidenum">
              <a:rPr lang="pt-BR" altLang="pt-BR" smtClean="0"/>
              <a:pPr eaLnBrk="1" hangingPunct="1"/>
              <a:t>33</a:t>
            </a:fld>
            <a:endParaRPr lang="pt-BR" altLang="pt-BR"/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Virchow</a:t>
            </a:r>
          </a:p>
        </p:txBody>
      </p:sp>
    </p:spTree>
    <p:extLst>
      <p:ext uri="{BB962C8B-B14F-4D97-AF65-F5344CB8AC3E}">
        <p14:creationId xmlns:p14="http://schemas.microsoft.com/office/powerpoint/2010/main" val="4262334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sz="2800" dirty="0"/>
              <a:t>O ideário hegemônico no campo da saúde que influencia a prática médica até hoje: </a:t>
            </a:r>
          </a:p>
          <a:p>
            <a:pPr lvl="1" eaLnBrk="1" hangingPunct="1"/>
            <a:r>
              <a:rPr lang="pt-BR" altLang="pt-BR" sz="2800" dirty="0" err="1"/>
              <a:t>curativismo</a:t>
            </a:r>
            <a:r>
              <a:rPr lang="pt-BR" altLang="pt-BR" sz="2800" dirty="0"/>
              <a:t> </a:t>
            </a:r>
          </a:p>
          <a:p>
            <a:pPr lvl="1" eaLnBrk="1" hangingPunct="1"/>
            <a:r>
              <a:rPr lang="pt-BR" altLang="pt-BR" sz="2800" dirty="0" err="1"/>
              <a:t>biologismo</a:t>
            </a:r>
            <a:r>
              <a:rPr lang="pt-BR" altLang="pt-BR" sz="2800" dirty="0"/>
              <a:t> </a:t>
            </a:r>
          </a:p>
          <a:p>
            <a:pPr lvl="1" eaLnBrk="1" hangingPunct="1"/>
            <a:r>
              <a:rPr lang="pt-BR" altLang="pt-BR" sz="2800" dirty="0"/>
              <a:t>individualismo </a:t>
            </a:r>
          </a:p>
          <a:p>
            <a:pPr lvl="1" eaLnBrk="1" hangingPunct="1"/>
            <a:r>
              <a:rPr lang="pt-BR" altLang="pt-BR" sz="2800" dirty="0"/>
              <a:t>Especialização</a:t>
            </a:r>
          </a:p>
          <a:p>
            <a:pPr lvl="1" eaLnBrk="1" hangingPunct="1"/>
            <a:r>
              <a:rPr lang="pt-BR" altLang="pt-BR" sz="2800" dirty="0" err="1"/>
              <a:t>Hospitalocêntrica</a:t>
            </a:r>
            <a:endParaRPr lang="pt-BR" altLang="pt-BR" sz="2800" dirty="0"/>
          </a:p>
        </p:txBody>
      </p:sp>
      <p:sp>
        <p:nvSpPr>
          <p:cNvPr id="1433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DFFAA8-1C69-41A9-A8FC-6E275CF3E674}" type="slidenum">
              <a:rPr lang="pt-BR" altLang="pt-BR" smtClean="0"/>
              <a:pPr eaLnBrk="1" hangingPunct="1"/>
              <a:t>34</a:t>
            </a:fld>
            <a:endParaRPr lang="pt-BR" altLang="pt-BR"/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1910 – Relatório Flexner</a:t>
            </a:r>
          </a:p>
        </p:txBody>
      </p:sp>
    </p:spTree>
    <p:extLst>
      <p:ext uri="{BB962C8B-B14F-4D97-AF65-F5344CB8AC3E}">
        <p14:creationId xmlns:p14="http://schemas.microsoft.com/office/powerpoint/2010/main" val="1331689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19163" y="1931988"/>
            <a:ext cx="7566025" cy="3802062"/>
          </a:xfrm>
        </p:spPr>
        <p:txBody>
          <a:bodyPr lIns="92075" tIns="46038" rIns="92075" bIns="46038">
            <a:normAutofit lnSpcReduction="1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/>
              <a:t>1941 – Henry Sigerist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/>
              <a:t>“A saúde se promove proporcionando condições de vida decentes, boas condições de trabalho, educação, cultura física e formas de lazer e descanso”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/>
              <a:t>4 funções da medicina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/>
              <a:t>Promoção da saúde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/>
              <a:t>Prevenção de doenças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/>
              <a:t>Restauração do doente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/>
              <a:t>reabilitação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/>
          </a:p>
        </p:txBody>
      </p:sp>
      <p:sp>
        <p:nvSpPr>
          <p:cNvPr id="1536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09A99C-C1F7-43F5-9EDA-969EDC8F044B}" type="slidenum">
              <a:rPr lang="pt-BR" altLang="pt-BR" smtClean="0"/>
              <a:pPr eaLnBrk="1" hangingPunct="1"/>
              <a:t>35</a:t>
            </a:fld>
            <a:endParaRPr lang="pt-BR" altLang="pt-BR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581408"/>
            <a:ext cx="7772400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Século XX: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81493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pt-BR" altLang="pt-BR" sz="3600">
                <a:latin typeface="+mn-lt"/>
              </a:rPr>
              <a:t>Teoria da </a:t>
            </a:r>
            <a:r>
              <a:rPr lang="pt-BR" altLang="pt-BR" sz="3600" dirty="0" err="1">
                <a:latin typeface="+mn-lt"/>
              </a:rPr>
              <a:t>multicausalidade</a:t>
            </a:r>
            <a:r>
              <a:rPr lang="pt-BR" altLang="pt-BR" sz="3600" dirty="0">
                <a:latin typeface="+mn-lt"/>
              </a:rPr>
              <a:t> do processo saúde-doença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/>
            <a:r>
              <a:rPr lang="pt-BR" altLang="pt-BR" sz="2800" dirty="0" err="1"/>
              <a:t>Leavell</a:t>
            </a:r>
            <a:r>
              <a:rPr lang="pt-BR" altLang="pt-BR" sz="2800" dirty="0"/>
              <a:t> &amp; Clark, 1965: Doença é causada por vários fatores que se ordenam dentro de três possíveis variáveis: 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agente			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hospedeiro</a:t>
            </a:r>
          </a:p>
          <a:p>
            <a:pPr eaLnBrk="1" hangingPunct="1">
              <a:lnSpc>
                <a:spcPct val="70000"/>
              </a:lnSpc>
              <a:buClr>
                <a:srgbClr val="CDAD51"/>
              </a:buClr>
              <a:buFont typeface="Wingdings" panose="05000000000000000000" pitchFamily="2" charset="2"/>
              <a:buChar char="ü"/>
            </a:pPr>
            <a:r>
              <a:rPr lang="pt-BR" altLang="pt-BR" sz="2800" dirty="0"/>
              <a:t>meio ambiente</a:t>
            </a:r>
          </a:p>
          <a:p>
            <a:pPr eaLnBrk="1" hangingPunct="1"/>
            <a:r>
              <a:rPr lang="pt-BR" altLang="pt-BR" sz="2800" dirty="0"/>
              <a:t>Desequilíbrio em uma das categorias leva à doença.</a:t>
            </a:r>
          </a:p>
        </p:txBody>
      </p:sp>
    </p:spTree>
    <p:extLst>
      <p:ext uri="{BB962C8B-B14F-4D97-AF65-F5344CB8AC3E}">
        <p14:creationId xmlns:p14="http://schemas.microsoft.com/office/powerpoint/2010/main" val="3843117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3200"/>
              <a:t>História Natural da doença</a:t>
            </a:r>
          </a:p>
          <a:p>
            <a:pPr lvl="1" eaLnBrk="1" hangingPunct="1"/>
            <a:r>
              <a:rPr lang="pt-BR" altLang="pt-BR" sz="2800"/>
              <a:t>Prevenção primária</a:t>
            </a:r>
          </a:p>
          <a:p>
            <a:pPr lvl="2" eaLnBrk="1" hangingPunct="1"/>
            <a:r>
              <a:rPr lang="pt-BR" altLang="pt-BR"/>
              <a:t>Promoção da saúde</a:t>
            </a:r>
          </a:p>
          <a:p>
            <a:pPr lvl="2" eaLnBrk="1" hangingPunct="1"/>
            <a:r>
              <a:rPr lang="pt-BR" altLang="pt-BR"/>
              <a:t>Prevenção específica</a:t>
            </a:r>
          </a:p>
          <a:p>
            <a:pPr lvl="1" eaLnBrk="1" hangingPunct="1"/>
            <a:r>
              <a:rPr lang="pt-BR" altLang="pt-BR" sz="2800"/>
              <a:t>Prevenção secundária</a:t>
            </a:r>
          </a:p>
          <a:p>
            <a:pPr lvl="2" eaLnBrk="1" hangingPunct="1"/>
            <a:r>
              <a:rPr lang="pt-BR" altLang="pt-BR"/>
              <a:t>diagnóstico e tratamento precoce</a:t>
            </a:r>
          </a:p>
          <a:p>
            <a:pPr lvl="2" eaLnBrk="1" hangingPunct="1"/>
            <a:r>
              <a:rPr lang="pt-BR" altLang="pt-BR"/>
              <a:t>Limitação da invalidez</a:t>
            </a:r>
          </a:p>
          <a:p>
            <a:pPr lvl="1" eaLnBrk="1" hangingPunct="1"/>
            <a:r>
              <a:rPr lang="pt-BR" altLang="pt-BR" sz="2800"/>
              <a:t>Prevenção terciária</a:t>
            </a:r>
          </a:p>
          <a:p>
            <a:pPr lvl="2" eaLnBrk="1" hangingPunct="1"/>
            <a:r>
              <a:rPr lang="pt-BR" altLang="pt-BR"/>
              <a:t>reabilitação</a:t>
            </a:r>
          </a:p>
        </p:txBody>
      </p:sp>
      <p:sp>
        <p:nvSpPr>
          <p:cNvPr id="1638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845534-77AB-4B1F-8490-D48E427CB25F}" type="slidenum">
              <a:rPr lang="pt-BR" altLang="pt-BR" smtClean="0"/>
              <a:pPr eaLnBrk="1" hangingPunct="1"/>
              <a:t>37</a:t>
            </a:fld>
            <a:endParaRPr lang="pt-BR" altLang="pt-BR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1965 – Leavell &amp; Clark</a:t>
            </a:r>
          </a:p>
        </p:txBody>
      </p:sp>
    </p:spTree>
    <p:extLst>
      <p:ext uri="{BB962C8B-B14F-4D97-AF65-F5344CB8AC3E}">
        <p14:creationId xmlns:p14="http://schemas.microsoft.com/office/powerpoint/2010/main" val="121069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600" dirty="0">
                <a:latin typeface="+mn-lt"/>
              </a:rPr>
              <a:t>História natural da doença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/>
            <a:r>
              <a:rPr lang="pt-BR" altLang="pt-BR" sz="2800" dirty="0"/>
              <a:t>Doença  = desequilíbrio entre os fatores de conduta, do hospedeiro, do agente e do ambiente</a:t>
            </a:r>
          </a:p>
          <a:p>
            <a:pPr eaLnBrk="1" hangingPunct="1"/>
            <a:r>
              <a:rPr lang="pt-BR" altLang="pt-BR" sz="2800" dirty="0"/>
              <a:t>Saúde e doença são dinâmicos. Estímulo patológico + reação do homem = processo</a:t>
            </a:r>
          </a:p>
          <a:p>
            <a:pPr eaLnBrk="1" hangingPunct="1"/>
            <a:r>
              <a:rPr lang="pt-BR" altLang="pt-BR" sz="2800" dirty="0"/>
              <a:t>Níveis de prevenção</a:t>
            </a:r>
          </a:p>
          <a:p>
            <a:pPr eaLnBrk="1" hangingPunct="1"/>
            <a:r>
              <a:rPr lang="pt-BR" altLang="pt-BR" sz="2800" dirty="0"/>
              <a:t>Agente de saúde: equipe de saúde</a:t>
            </a:r>
          </a:p>
        </p:txBody>
      </p:sp>
    </p:spTree>
    <p:extLst>
      <p:ext uri="{BB962C8B-B14F-4D97-AF65-F5344CB8AC3E}">
        <p14:creationId xmlns:p14="http://schemas.microsoft.com/office/powerpoint/2010/main" val="3415369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ag07_0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35" y="1240450"/>
            <a:ext cx="7772400" cy="714375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pt-BR" altLang="pt-BR" sz="3200" dirty="0">
                <a:solidFill>
                  <a:schemeClr val="tx1"/>
                </a:solidFill>
                <a:latin typeface="+mn-lt"/>
              </a:rPr>
              <a:t>Concepção Mágica e Sobrenatural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05906"/>
            <a:ext cx="7488832" cy="4031405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/>
              <a:t>saúde = inexistência de doença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2800" dirty="0"/>
              <a:t>doença = causada por fatores exógenos ao indivíduo: espíritos, feitiços, deuses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2400" dirty="0"/>
              <a:t>Punição, maldição, possessão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t-BR" altLang="pt-BR" sz="2800" dirty="0"/>
              <a:t>Agente de saúde: feiticeiros, sacerdotes (categoria à parte da sociedade), com poderes supernaturais; fazem uso de amuletos, feitiços, exorcismo, sangrias e cerimônias de purificação como  medidas preventivas e de cura.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051720" y="332656"/>
            <a:ext cx="5473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dirty="0">
                <a:latin typeface="+mn-lt"/>
              </a:rPr>
              <a:t>Modelo Biológico</a:t>
            </a:r>
          </a:p>
        </p:txBody>
      </p:sp>
    </p:spTree>
    <p:extLst>
      <p:ext uri="{BB962C8B-B14F-4D97-AF65-F5344CB8AC3E}">
        <p14:creationId xmlns:p14="http://schemas.microsoft.com/office/powerpoint/2010/main" val="1239633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ag07_01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0038"/>
            <a:ext cx="9144000" cy="715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5532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908050"/>
            <a:ext cx="7772400" cy="52578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3200" dirty="0"/>
          </a:p>
          <a:p>
            <a:pPr eaLnBrk="1" hangingPunct="1">
              <a:lnSpc>
                <a:spcPct val="90000"/>
              </a:lnSpc>
            </a:pPr>
            <a:r>
              <a:rPr lang="pt-BR" altLang="pt-BR" sz="3200" dirty="0"/>
              <a:t>A compreensão do processo saúde-doença na visão da História Natural da Doença, mostrou-se inapropriada para as Doenças e Agravos Não Transmissíveis (DANT) pois a promoção da saúde, para essas doenças e agravos passou a ser associada a medidas preventivas sobre o ambiente físico e sobre os estilos de vida</a:t>
            </a:r>
          </a:p>
        </p:txBody>
      </p:sp>
      <p:sp>
        <p:nvSpPr>
          <p:cNvPr id="1741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97842-8E67-470B-B1FF-F19CEBCFDF52}" type="slidenum">
              <a:rPr lang="pt-BR" altLang="pt-BR" smtClean="0"/>
              <a:pPr eaLnBrk="1" hangingPunct="1"/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581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0075" y="2564904"/>
            <a:ext cx="6591985" cy="3777622"/>
          </a:xfrm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/>
              <a:t>Verificou que a destinação dos recursos se dava principalmente para a organização e manutenção de serviços assistenciais e não sobre condicionantes das doenças mais prevalentes  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Condicionantes dessas doenças eram o ambiente, e os comportamentos ou estilos de vida, que em conjunto  eram responsáveis por mais de 80%  das causas dessas enfermidades.</a:t>
            </a:r>
          </a:p>
          <a:p>
            <a:pPr>
              <a:lnSpc>
                <a:spcPct val="90000"/>
              </a:lnSpc>
            </a:pPr>
            <a:endParaRPr lang="pt-BR" altLang="pt-BR" sz="2800" dirty="0"/>
          </a:p>
        </p:txBody>
      </p:sp>
      <p:sp>
        <p:nvSpPr>
          <p:cNvPr id="1843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00916-4F03-45A7-9817-ADD7FDE06530}" type="slidenum">
              <a:rPr lang="pt-BR" altLang="pt-BR" smtClean="0"/>
              <a:pPr eaLnBrk="1" hangingPunct="1"/>
              <a:t>42</a:t>
            </a:fld>
            <a:endParaRPr lang="pt-BR" altLang="pt-BR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/>
              <a:t>1974 no Canadá - Informe Lalonde – “Para além da Assistência à Saúde”</a:t>
            </a:r>
          </a:p>
        </p:txBody>
      </p:sp>
    </p:spTree>
    <p:extLst>
      <p:ext uri="{BB962C8B-B14F-4D97-AF65-F5344CB8AC3E}">
        <p14:creationId xmlns:p14="http://schemas.microsoft.com/office/powerpoint/2010/main" val="2706695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06478" y="787783"/>
            <a:ext cx="7772400" cy="5715000"/>
          </a:xfrm>
        </p:spPr>
        <p:txBody>
          <a:bodyPr lIns="92075" tIns="46038" rIns="92075" bIns="46038"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Segundo o Informe </a:t>
            </a:r>
            <a:r>
              <a:rPr lang="pt-BR" sz="2800" dirty="0" err="1"/>
              <a:t>Lalonde</a:t>
            </a:r>
            <a:r>
              <a:rPr lang="pt-BR" sz="2800" dirty="0"/>
              <a:t>, o campo da saúde, que reúne os chamados determinantes da saúde, é composto por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pt-BR" sz="2800" dirty="0"/>
              <a:t> 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Biologia humana:  herança genética, processos de amadurecimento e envelhecimento;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400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2400" dirty="0"/>
              <a:t>Ambiente: fatores relacionados à saúde externos ao organismo humano e sobre os quais as pessoas teriam pouco ou nenhum controle: qualidade dos alimentos, do ar, da água, eliminação de dejetos;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sp>
        <p:nvSpPr>
          <p:cNvPr id="1945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67310-B3F9-4CE1-B3DB-0BD6747D7538}" type="slidenum">
              <a:rPr lang="pt-BR" altLang="pt-BR" smtClean="0"/>
              <a:pPr eaLnBrk="1" hangingPunct="1"/>
              <a:t>43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5080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052513"/>
            <a:ext cx="7772400" cy="5043487"/>
          </a:xfrm>
        </p:spPr>
        <p:txBody>
          <a:bodyPr/>
          <a:lstStyle/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Estilo de vida: conjunto de decisões que o indivíduo toma com relação à sua saúde e sobre os quais exerce certo grau de controle; e </a:t>
            </a:r>
          </a:p>
          <a:p>
            <a:pPr lvl="1" eaLnBrk="1" hangingPunct="1"/>
            <a:endParaRPr lang="pt-BR" altLang="pt-BR" sz="28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pt-BR" altLang="pt-BR" sz="2800" dirty="0"/>
              <a:t>Organização do sistema de saúde: quantidade, qualidade, ordem e relações entre pessoas e os recursos de prestação da atenção à saúde</a:t>
            </a:r>
            <a:r>
              <a:rPr lang="pt-BR" altLang="pt-BR" dirty="0"/>
              <a:t>.</a:t>
            </a:r>
          </a:p>
        </p:txBody>
      </p:sp>
      <p:sp>
        <p:nvSpPr>
          <p:cNvPr id="2048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2A5E04-72CD-4E24-96DA-B218C4A9E220}" type="slidenum">
              <a:rPr lang="pt-BR" altLang="pt-BR" smtClean="0"/>
              <a:pPr eaLnBrk="1" hangingPunct="1"/>
              <a:t>44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894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1"/>
          <p:cNvSpPr>
            <a:spLocks noGrp="1"/>
          </p:cNvSpPr>
          <p:nvPr>
            <p:ph idx="1"/>
          </p:nvPr>
        </p:nvSpPr>
        <p:spPr>
          <a:xfrm>
            <a:off x="928433" y="836712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/>
              <a:t>Destes 4, Carol Buck (1984) aponta que inúmeros fatores relacionados ao meio ambiente são sérios obstáculos à saúde:</a:t>
            </a:r>
          </a:p>
          <a:p>
            <a:pPr lvl="1" eaLnBrk="1" hangingPunct="1"/>
            <a:r>
              <a:rPr lang="pt-BR" altLang="pt-BR" sz="2600" dirty="0"/>
              <a:t>Ambientes perigosos: violência (trânsito, desastres no trabalho, assaltos), poluição – mortalidade, incapacidade</a:t>
            </a:r>
          </a:p>
          <a:p>
            <a:pPr lvl="1" eaLnBrk="1" hangingPunct="1"/>
            <a:r>
              <a:rPr lang="pt-BR" altLang="pt-BR" sz="2600" dirty="0"/>
              <a:t>Necessidades e amenidades não assistidas: alimentação, vestuário, habitação. Amenidades são coisas que tornam a vida mais fácil e agradável: transporte, recreação, beleza e estímulos para o alcance do potencial humano (atividades agradáveis, sons e visões) 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F8D94-A05E-4A85-885A-F8CB28B9D6AD}" type="slidenum">
              <a:rPr lang="pt-BR" altLang="pt-BR" smtClean="0"/>
              <a:pPr eaLnBrk="1" hangingPunct="1"/>
              <a:t>45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9478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2415" y="1484784"/>
            <a:ext cx="6591985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PS com </a:t>
            </a:r>
            <a:r>
              <a:rPr lang="pt-BR" altLang="pt-BR" sz="2800" u="sng" dirty="0"/>
              <a:t>foco na modificação de hábitos e estilo de vida</a:t>
            </a:r>
            <a:r>
              <a:rPr lang="pt-BR" altLang="pt-BR" sz="2800" dirty="0"/>
              <a:t>, centrado na prevenção das doenças crônicas.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Responsabilização individual e </a:t>
            </a:r>
            <a:r>
              <a:rPr lang="pt-BR" altLang="pt-BR" sz="2800" dirty="0" err="1"/>
              <a:t>culpabilização</a:t>
            </a:r>
            <a:r>
              <a:rPr lang="pt-BR" altLang="pt-BR" sz="28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1977 – “Saúde para Todos em 2000”</a:t>
            </a:r>
          </a:p>
          <a:p>
            <a:pPr lvl="1" eaLnBrk="1" hangingPunct="1">
              <a:lnSpc>
                <a:spcPct val="90000"/>
              </a:lnSpc>
            </a:pPr>
            <a:r>
              <a:rPr lang="pt-BR" altLang="pt-BR" sz="2400" dirty="0"/>
              <a:t>Saúde como direito, não só de acesso, mas como trabalho de cooperação entre outros setores da sociedade</a:t>
            </a:r>
          </a:p>
          <a:p>
            <a:pPr eaLnBrk="1" hangingPunct="1">
              <a:lnSpc>
                <a:spcPct val="90000"/>
              </a:lnSpc>
            </a:pPr>
            <a:endParaRPr lang="pt-BR" altLang="pt-BR" sz="2800" dirty="0"/>
          </a:p>
        </p:txBody>
      </p:sp>
      <p:sp>
        <p:nvSpPr>
          <p:cNvPr id="2355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FD77D-2CBD-4FCD-BE02-9E0BB732C301}" type="slidenum">
              <a:rPr lang="pt-BR" altLang="pt-BR" smtClean="0"/>
              <a:pPr eaLnBrk="1" hangingPunct="1"/>
              <a:t>46</a:t>
            </a:fld>
            <a:endParaRPr lang="pt-BR" altLang="pt-BR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Anos 70</a:t>
            </a:r>
          </a:p>
        </p:txBody>
      </p:sp>
    </p:spTree>
    <p:extLst>
      <p:ext uri="{BB962C8B-B14F-4D97-AF65-F5344CB8AC3E}">
        <p14:creationId xmlns:p14="http://schemas.microsoft.com/office/powerpoint/2010/main" val="83168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1415342"/>
            <a:ext cx="7772400" cy="5410200"/>
          </a:xfrm>
          <a:noFill/>
        </p:spPr>
        <p:txBody>
          <a:bodyPr lIns="92075" tIns="46038" rIns="92075" bIns="46038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pt-BR" altLang="pt-BR" sz="2800" dirty="0"/>
              <a:t>Determinação Social  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Processo saúde-doença é diferente para cada grupo social, dependendo do contexto histórico, do modo de produção e de classe social a que pertence.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Tem como variáveis a dimensão histórica, a classe social, o desgaste no trabalho e a produção do indivíduo.</a:t>
            </a:r>
          </a:p>
        </p:txBody>
      </p:sp>
    </p:spTree>
    <p:extLst>
      <p:ext uri="{BB962C8B-B14F-4D97-AF65-F5344CB8AC3E}">
        <p14:creationId xmlns:p14="http://schemas.microsoft.com/office/powerpoint/2010/main" val="675705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7772400" cy="49688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A qualidade de vida de cada grupo social é diferente, sendo também diferente a sua </a:t>
            </a:r>
            <a:r>
              <a:rPr lang="pt-BR" altLang="pt-BR" sz="2800" dirty="0">
                <a:solidFill>
                  <a:srgbClr val="6C0A18"/>
                </a:solidFill>
              </a:rPr>
              <a:t>exposição</a:t>
            </a:r>
            <a:r>
              <a:rPr lang="pt-BR" altLang="pt-BR" sz="2800" dirty="0"/>
              <a:t> </a:t>
            </a:r>
            <a:r>
              <a:rPr lang="pt-BR" altLang="pt-BR" sz="2800" dirty="0">
                <a:solidFill>
                  <a:srgbClr val="6C0A18"/>
                </a:solidFill>
              </a:rPr>
              <a:t>a processos de risco</a:t>
            </a:r>
            <a:r>
              <a:rPr lang="pt-BR" altLang="pt-BR" sz="2800" dirty="0"/>
              <a:t> que produzem o aparecimento de </a:t>
            </a:r>
            <a:r>
              <a:rPr lang="pt-BR" altLang="pt-BR" sz="2800" dirty="0">
                <a:solidFill>
                  <a:srgbClr val="6C0A18"/>
                </a:solidFill>
              </a:rPr>
              <a:t>doenças e formas de morte específicas</a:t>
            </a:r>
            <a:r>
              <a:rPr lang="pt-BR" altLang="pt-BR" sz="2800" dirty="0"/>
              <a:t>, assim como seu </a:t>
            </a:r>
            <a:r>
              <a:rPr lang="pt-BR" altLang="pt-BR" sz="2800" dirty="0">
                <a:solidFill>
                  <a:srgbClr val="6C0A18"/>
                </a:solidFill>
              </a:rPr>
              <a:t>acesso a bens e serviços</a:t>
            </a:r>
            <a:r>
              <a:rPr lang="pt-BR" altLang="pt-BR" sz="2800" dirty="0"/>
              <a:t>. Cada grupo social leva inscrito em sua condição de vida o correspondente perfil de saúde-doença uma complexa trama de processos e formas de determinação, que para fins de estudo, a epidemiologia separou em três dimensões (</a:t>
            </a:r>
            <a:r>
              <a:rPr lang="pt-BR" altLang="pt-BR" sz="2800" dirty="0" err="1"/>
              <a:t>Breilh</a:t>
            </a:r>
            <a:r>
              <a:rPr lang="pt-BR" altLang="pt-BR" sz="2800" dirty="0"/>
              <a:t> e </a:t>
            </a:r>
            <a:r>
              <a:rPr lang="pt-BR" altLang="pt-BR" sz="2800" dirty="0" err="1"/>
              <a:t>Granda</a:t>
            </a:r>
            <a:r>
              <a:rPr lang="pt-BR" altLang="pt-BR" sz="2800" dirty="0"/>
              <a:t>, 1986):</a:t>
            </a:r>
          </a:p>
        </p:txBody>
      </p:sp>
    </p:spTree>
    <p:extLst>
      <p:ext uri="{BB962C8B-B14F-4D97-AF65-F5344CB8AC3E}">
        <p14:creationId xmlns:p14="http://schemas.microsoft.com/office/powerpoint/2010/main" val="4097494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764704"/>
            <a:ext cx="7772400" cy="5043487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dirty="0"/>
              <a:t>A dimensão estrutural: formada pelos processos de desenvolvimento da capacidade produtiva e das relações sociais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dirty="0"/>
              <a:t>A dimensão particular, formada pelos processos de reprodução social, isto é, aqueles processos relativos à forma de produzir e consumir de cada grupo socioeconômico; e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dirty="0"/>
              <a:t>A dimensão individual, formada pelos processos que levam os indivíduos a adoecerem ou morrerem, ou que favorecem a manutenção da saúde e o desenvolvimento somático e psíquico.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pt-BR" altLang="pt-BR" sz="2400" dirty="0"/>
              <a:t>Assim, para cada classe social, definem-se modalidades de trabalhos e de consumo, que permitem destacar os problemas e as idades de impacto mais frequentes, e só então, se estabelecem os processos de saúde associados.</a:t>
            </a:r>
          </a:p>
        </p:txBody>
      </p:sp>
    </p:spTree>
    <p:extLst>
      <p:ext uri="{BB962C8B-B14F-4D97-AF65-F5344CB8AC3E}">
        <p14:creationId xmlns:p14="http://schemas.microsoft.com/office/powerpoint/2010/main" val="12274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341784"/>
            <a:ext cx="5472608" cy="1143000"/>
          </a:xfrm>
        </p:spPr>
        <p:txBody>
          <a:bodyPr/>
          <a:lstStyle/>
          <a:p>
            <a:r>
              <a:rPr lang="pt-BR" dirty="0"/>
              <a:t>Concepção Mágica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5149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51" y="3933825"/>
            <a:ext cx="51720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69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613124" cy="48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7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>
          <a:xfrm>
            <a:off x="803717" y="2060848"/>
            <a:ext cx="8229600" cy="4525962"/>
          </a:xfrm>
          <a:ln>
            <a:pattFill prst="pct5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não é ausência de doença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bem estar físico, mental e social ( hoje até espiritual.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É produto de determinações biológicos, econômicas, sociais, políticas, culturais, educativas e outras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/>
              <a:t>Saúde está relacionada à qualidade de vida.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err="1"/>
              <a:t>Pré</a:t>
            </a:r>
            <a:r>
              <a:rPr lang="pt-BR" altLang="pt-BR" sz="2400" dirty="0"/>
              <a:t> requisitos para QV: paz, acesso a educação, habitação, renda, alimentação, acesso a serviços de saúde, segurança, ecossistema saudável, recursos renováveis, justiça social e equidade    </a:t>
            </a:r>
          </a:p>
        </p:txBody>
      </p:sp>
      <p:sp>
        <p:nvSpPr>
          <p:cNvPr id="2457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F42A7A-B23E-40FC-8F72-4DE27CEEF8F9}" type="slidenum">
              <a:rPr lang="pt-BR" altLang="pt-BR" smtClean="0"/>
              <a:pPr eaLnBrk="1" hangingPunct="1"/>
              <a:t>51</a:t>
            </a:fld>
            <a:endParaRPr lang="pt-BR" altLang="pt-BR"/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696" y="253621"/>
            <a:ext cx="6589199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Conceito de saúde em que a Promoção da Saúde se baseia</a:t>
            </a:r>
          </a:p>
        </p:txBody>
      </p:sp>
    </p:spTree>
    <p:extLst>
      <p:ext uri="{BB962C8B-B14F-4D97-AF65-F5344CB8AC3E}">
        <p14:creationId xmlns:p14="http://schemas.microsoft.com/office/powerpoint/2010/main" val="26331082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z="4000" dirty="0">
                <a:latin typeface="+mn-lt"/>
              </a:rPr>
              <a:t>Paradigma da produção social da saúde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3200" dirty="0"/>
              <a:t>Conceito de campo da saúde envolve quatro elementos: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biologia humana;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meio ambiente;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estilos de vida; e</a:t>
            </a:r>
          </a:p>
          <a:p>
            <a:pPr eaLnBrk="1" hangingPunct="1">
              <a:buClr>
                <a:schemeClr val="hlink"/>
              </a:buClr>
              <a:buFont typeface="Marlett" pitchFamily="2" charset="2"/>
              <a:buChar char="a"/>
            </a:pPr>
            <a:r>
              <a:rPr lang="pt-BR" altLang="pt-BR" sz="2800" dirty="0"/>
              <a:t>organização da atenção sanitária</a:t>
            </a:r>
          </a:p>
        </p:txBody>
      </p:sp>
    </p:spTree>
    <p:extLst>
      <p:ext uri="{BB962C8B-B14F-4D97-AF65-F5344CB8AC3E}">
        <p14:creationId xmlns:p14="http://schemas.microsoft.com/office/powerpoint/2010/main" val="2042923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pt-BR" altLang="pt-BR" sz="2800" dirty="0"/>
              <a:t>ser saudável significa, além de não estar doente, ter a </a:t>
            </a:r>
            <a:r>
              <a:rPr lang="pt-BR" altLang="pt-BR" sz="2800" dirty="0">
                <a:solidFill>
                  <a:srgbClr val="0EAA12"/>
                </a:solidFill>
              </a:rPr>
              <a:t>possibilidade de atuar, de produzir sua própria saúde</a:t>
            </a:r>
            <a:r>
              <a:rPr lang="pt-BR" altLang="pt-BR" sz="2800" dirty="0"/>
              <a:t>, quer por meio de cuidados tradicionalmente conhecidos, quer por ações que influenciem o seu meio</a:t>
            </a:r>
          </a:p>
          <a:p>
            <a:pPr eaLnBrk="1" hangingPunct="1"/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4111407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1700213"/>
            <a:ext cx="7989887" cy="4608512"/>
          </a:xfrm>
        </p:spPr>
        <p:txBody>
          <a:bodyPr lIns="92075" tIns="46038" rIns="92075" bIns="46038">
            <a:normAutofit fontScale="925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/>
              <a:t>Define PS como o “um processo que confere ao povo os meios para segurar um maior controle e melhoria de sua própria saúde, não se limitando a ações de responsabilidade do setor saúde”, propõe a </a:t>
            </a:r>
            <a:r>
              <a:rPr lang="pt-BR" sz="2400">
                <a:solidFill>
                  <a:srgbClr val="B1253C"/>
                </a:solidFill>
              </a:rPr>
              <a:t>capacitação das pessoas</a:t>
            </a:r>
            <a:r>
              <a:rPr lang="pt-BR" sz="2400"/>
              <a:t> para uma </a:t>
            </a:r>
            <a:r>
              <a:rPr lang="pt-BR" sz="2400">
                <a:solidFill>
                  <a:srgbClr val="B1253C"/>
                </a:solidFill>
              </a:rPr>
              <a:t>gestão mais autônoma</a:t>
            </a:r>
            <a:r>
              <a:rPr lang="pt-BR" sz="2400"/>
              <a:t> da saúde e dos determinantes da mesma.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400"/>
              <a:t>“a saúde é o maior recurso para o desenvolvimento social, econômico, pessoal, assim como uma importante dimensão da qualidade de vida “</a:t>
            </a:r>
          </a:p>
          <a:p>
            <a:pPr lvl="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600"/>
              <a:t>	                                          (Carta de Ottawa, 1986)</a:t>
            </a:r>
          </a:p>
        </p:txBody>
      </p:sp>
      <p:sp>
        <p:nvSpPr>
          <p:cNvPr id="2560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8AB20C-B261-414D-928A-F5B0313FD75B}" type="slidenum">
              <a:rPr lang="pt-BR" altLang="pt-BR" smtClean="0"/>
              <a:pPr eaLnBrk="1" hangingPunct="1"/>
              <a:t>54</a:t>
            </a:fld>
            <a:endParaRPr lang="pt-BR" altLang="pt-BR"/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672" y="375635"/>
            <a:ext cx="6913141" cy="1050925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/>
              <a:t>1986 – Primeira Conferência Internacional de 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29770133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2415" y="1905000"/>
            <a:ext cx="6591985" cy="3777622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dirty="0"/>
              <a:t>No contexto da promoção da saúde considera-se a saúde não como um estado abstrato (ideal-utópico) mas como </a:t>
            </a:r>
            <a:r>
              <a:rPr lang="pt-BR" altLang="pt-BR" sz="2800" u="sng" dirty="0"/>
              <a:t>capacidade de desenvolver o projeto potencial pessoal de vida </a:t>
            </a:r>
            <a:r>
              <a:rPr lang="pt-BR" altLang="pt-BR" sz="2800" dirty="0"/>
              <a:t>e responder de forma positiva aos estímulos do ambiente</a:t>
            </a:r>
          </a:p>
        </p:txBody>
      </p:sp>
      <p:sp>
        <p:nvSpPr>
          <p:cNvPr id="26627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EE153D-30FE-44E0-90E9-1A9A3CB58885}" type="slidenum">
              <a:rPr lang="pt-BR" altLang="pt-BR" smtClean="0"/>
              <a:pPr eaLnBrk="1" hangingPunct="1"/>
              <a:t>55</a:t>
            </a:fld>
            <a:endParaRPr lang="pt-BR" altLang="pt-BR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520466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altLang="pt-BR" sz="2800" dirty="0"/>
              <a:t>A saúde passa a ser compreendida dentro de uma perspectiva contextual, histórica e coletiva, socialmente produzida</a:t>
            </a:r>
          </a:p>
        </p:txBody>
      </p:sp>
      <p:sp>
        <p:nvSpPr>
          <p:cNvPr id="27651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D3658-6098-4642-BC1F-1AAD244BD028}" type="slidenum">
              <a:rPr lang="pt-BR" altLang="pt-BR" smtClean="0"/>
              <a:pPr eaLnBrk="1" hangingPunct="1"/>
              <a:t>56</a:t>
            </a:fld>
            <a:endParaRPr lang="pt-BR" altLang="pt-BR"/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7370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818669" y="1152908"/>
            <a:ext cx="8077200" cy="5334000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pPr marL="287338" indent="-28733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dirty="0"/>
              <a:t>  </a:t>
            </a:r>
            <a:r>
              <a:rPr lang="pt-BR" sz="2800" dirty="0"/>
              <a:t>A compreensão da saúde enquanto produção social implica reconhecer que:</a:t>
            </a:r>
          </a:p>
          <a:p>
            <a:pPr marL="287338" indent="-287338" eaLnBrk="1" fontAlgn="auto" hangingPunct="1">
              <a:spcBef>
                <a:spcPct val="3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 determinantes de saúde são </a:t>
            </a:r>
            <a:r>
              <a:rPr lang="pt-BR" sz="2800" dirty="0">
                <a:solidFill>
                  <a:srgbClr val="669900"/>
                </a:solidFill>
              </a:rPr>
              <a:t>mediados pelo sistema social e determinados pelas relações sociais;</a:t>
            </a:r>
          </a:p>
          <a:p>
            <a:pPr marL="287338" indent="-287338" eaLnBrk="1" fontAlgn="auto" hangingPunct="1">
              <a:spcBef>
                <a:spcPct val="3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 as ações que visam a resolução das distorções e desigualdades existentes exigem atos coordenados em várias esferas de governo, </a:t>
            </a:r>
            <a:r>
              <a:rPr lang="pt-BR" sz="2800" dirty="0">
                <a:solidFill>
                  <a:srgbClr val="669900"/>
                </a:solidFill>
              </a:rPr>
              <a:t>ações </a:t>
            </a:r>
            <a:r>
              <a:rPr lang="pt-BR" sz="2800" dirty="0" err="1">
                <a:solidFill>
                  <a:srgbClr val="669900"/>
                </a:solidFill>
              </a:rPr>
              <a:t>intersetoriais</a:t>
            </a:r>
            <a:r>
              <a:rPr lang="pt-BR" sz="2800" dirty="0"/>
              <a:t>;</a:t>
            </a:r>
          </a:p>
          <a:p>
            <a:pPr marL="287338" indent="-287338" eaLnBrk="1" fontAlgn="auto" hangingPunct="1">
              <a:spcBef>
                <a:spcPct val="300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são necessárias </a:t>
            </a:r>
            <a:r>
              <a:rPr lang="pt-BR" sz="2800" dirty="0">
                <a:solidFill>
                  <a:srgbClr val="669900"/>
                </a:solidFill>
              </a:rPr>
              <a:t>mudanças</a:t>
            </a:r>
            <a:r>
              <a:rPr lang="pt-BR" sz="2800" dirty="0"/>
              <a:t> profundas nos </a:t>
            </a:r>
            <a:r>
              <a:rPr lang="pt-BR" sz="2800" dirty="0">
                <a:solidFill>
                  <a:srgbClr val="669900"/>
                </a:solidFill>
              </a:rPr>
              <a:t>padrões econômicos</a:t>
            </a:r>
            <a:r>
              <a:rPr lang="pt-BR" sz="2800" dirty="0"/>
              <a:t> e a intensificação de </a:t>
            </a:r>
            <a:r>
              <a:rPr lang="pt-BR" sz="2800" dirty="0">
                <a:solidFill>
                  <a:srgbClr val="669900"/>
                </a:solidFill>
              </a:rPr>
              <a:t>políticas sociais</a:t>
            </a:r>
            <a:r>
              <a:rPr lang="pt-BR" sz="2800" dirty="0"/>
              <a:t>.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28675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F93ED-934D-4A23-9EC9-454E106D8FDE}" type="slidenum">
              <a:rPr lang="pt-BR" altLang="pt-BR" smtClean="0"/>
              <a:pPr eaLnBrk="1" hangingPunct="1"/>
              <a:t>57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43209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803717" y="1152908"/>
            <a:ext cx="7772400" cy="5638800"/>
          </a:xfrm>
        </p:spPr>
        <p:txBody>
          <a:bodyPr lIns="92075" tIns="46038" rIns="92075" bIns="46038">
            <a:normAutofit fontScale="92500"/>
          </a:bodyPr>
          <a:lstStyle/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a </a:t>
            </a:r>
            <a:r>
              <a:rPr lang="pt-BR" sz="2800" dirty="0">
                <a:solidFill>
                  <a:srgbClr val="669900"/>
                </a:solidFill>
              </a:rPr>
              <a:t>sociedade civil organizada</a:t>
            </a:r>
            <a:r>
              <a:rPr lang="pt-BR" sz="2800" dirty="0"/>
              <a:t> deve exigir das autoridades governamentais a elaboração e a implementação de políticas públicas saudáveis para a superação do quadro de desigualdades e iniquidades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dirty="0"/>
              <a:t>a integração e a articulação de vários saberes e práticas dentro do setor saúde e entre os diversos setores é imprescindível para a proposição de soluções aos problemas existentes em um determinado território (nacional, estadual e/ou local)</a:t>
            </a:r>
          </a:p>
        </p:txBody>
      </p:sp>
      <p:sp>
        <p:nvSpPr>
          <p:cNvPr id="29699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3ED32C-BF90-4381-8245-1473162F3EB0}" type="slidenum">
              <a:rPr lang="pt-BR" altLang="pt-BR" smtClean="0"/>
              <a:pPr eaLnBrk="1" hangingPunct="1"/>
              <a:t>58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7926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981200"/>
            <a:ext cx="835342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/>
              <a:t>Tem várias formas de ser abordada</a:t>
            </a:r>
          </a:p>
          <a:p>
            <a:pPr lvl="1" eaLnBrk="1" hangingPunct="1"/>
            <a:r>
              <a:rPr lang="pt-BR" altLang="pt-BR" sz="2800" dirty="0"/>
              <a:t>Biomédica</a:t>
            </a:r>
          </a:p>
          <a:p>
            <a:pPr lvl="1" eaLnBrk="1" hangingPunct="1"/>
            <a:r>
              <a:rPr lang="pt-BR" altLang="pt-BR" sz="2800" dirty="0"/>
              <a:t>Comportamental</a:t>
            </a:r>
          </a:p>
          <a:p>
            <a:pPr lvl="1" eaLnBrk="1" hangingPunct="1"/>
            <a:r>
              <a:rPr lang="pt-BR" altLang="pt-BR" sz="2800" dirty="0"/>
              <a:t>Sócio ambiental</a:t>
            </a:r>
          </a:p>
        </p:txBody>
      </p:sp>
      <p:sp>
        <p:nvSpPr>
          <p:cNvPr id="30723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125FC7-E7E2-43C0-A599-19307A19EF2B}" type="slidenum">
              <a:rPr lang="pt-BR" altLang="pt-BR" smtClean="0"/>
              <a:pPr eaLnBrk="1" hangingPunct="1"/>
              <a:t>59</a:t>
            </a:fld>
            <a:endParaRPr lang="pt-BR" altLang="pt-BR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/>
              <a:t>Promoção da saúde</a:t>
            </a:r>
          </a:p>
        </p:txBody>
      </p:sp>
    </p:spTree>
    <p:extLst>
      <p:ext uri="{BB962C8B-B14F-4D97-AF65-F5344CB8AC3E}">
        <p14:creationId xmlns:p14="http://schemas.microsoft.com/office/powerpoint/2010/main" val="408958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10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r="11070"/>
          <a:stretch/>
        </p:blipFill>
        <p:spPr>
          <a:xfrm rot="695011">
            <a:off x="5720817" y="1075474"/>
            <a:ext cx="2767012" cy="3833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1441">
            <a:off x="1109062" y="1566592"/>
            <a:ext cx="3783806" cy="36492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DE33A7-67E7-4974-93BD-FA43C7B0C2E9}" type="slidenum">
              <a:rPr lang="pt-BR" altLang="pt-BR" smtClean="0"/>
              <a:pPr eaLnBrk="1" hangingPunct="1"/>
              <a:t>60</a:t>
            </a:fld>
            <a:endParaRPr lang="pt-BR" altLang="pt-BR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95288" y="188913"/>
            <a:ext cx="87487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pt-BR" sz="2800">
                <a:latin typeface="+mn-lt"/>
              </a:rPr>
              <a:t>CONCEPÇÕES DE SAÚDE E DIFERENTES VISÕES DA PROMOÇÃO DA SAÚDE</a:t>
            </a:r>
            <a:endParaRPr lang="pt-BR" altLang="pt-BR" sz="280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058106"/>
              </p:ext>
            </p:extLst>
          </p:nvPr>
        </p:nvGraphicFramePr>
        <p:xfrm>
          <a:off x="808038" y="1159404"/>
          <a:ext cx="7923212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o" r:id="rId3" imgW="8446396" imgH="6366715" progId="Word.Document.8">
                  <p:embed/>
                </p:oleObj>
              </mc:Choice>
              <mc:Fallback>
                <p:oleObj name="Documento" r:id="rId3" imgW="8446396" imgH="63667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159404"/>
                        <a:ext cx="7923212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Porque promover a saúde?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Enfrentar a complexidade da realidade sanitária: predomínio das doenças crônicas não transmissíveis, violência, novas endemias, cultura da medicalização através de ação integrada, multidisciplinar, </a:t>
            </a:r>
            <a:r>
              <a:rPr lang="pt-BR" sz="2800" dirty="0" err="1"/>
              <a:t>intersetorial</a:t>
            </a:r>
            <a:r>
              <a:rPr lang="pt-BR" sz="2800" dirty="0"/>
              <a:t> com participação popular</a:t>
            </a:r>
          </a:p>
        </p:txBody>
      </p:sp>
    </p:spTree>
    <p:extLst>
      <p:ext uri="{BB962C8B-B14F-4D97-AF65-F5344CB8AC3E}">
        <p14:creationId xmlns:p14="http://schemas.microsoft.com/office/powerpoint/2010/main" val="6511551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0B2CB-1162-4489-86A4-15E859BC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do Desenvolvimento Sustentável da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100199-BF5B-4E4C-9430-41FA2656F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pt-BR" b="1" dirty="0"/>
              <a:t>Acabar com a pobreza em todas as suas formas, em todos os lugares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Acabar com a fome, alcançar a segurança alimentar e melhoria da nutrição e promover a agricultura sustentável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Assegurar uma vida saudável e promover o bem-estar para todos, em todas as idades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Assegurar a educação inclusiva, equitativa e de qualidade, e promover oportunidades de aprendizagem ao longo da vida para todos</a:t>
            </a:r>
          </a:p>
          <a:p>
            <a:pPr>
              <a:buFont typeface="+mj-lt"/>
              <a:buAutoNum type="arabicPeriod"/>
            </a:pPr>
            <a:r>
              <a:rPr lang="pt-BR" b="1" dirty="0"/>
              <a:t>Alcançar a igualdade de gênero e empoderar todas as mulheres e meninas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806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D167C-A910-4BC5-AE7C-059B8363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do Desenvolvimento Sustentável da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394D92-25CE-4AD7-81AD-E242A2A9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6"/>
            </a:pPr>
            <a:r>
              <a:rPr lang="pt-BR" b="1" dirty="0"/>
              <a:t>Assegurar a disponibilidade e gestão sustentável da água e saneamento para todos.</a:t>
            </a:r>
          </a:p>
          <a:p>
            <a:pPr>
              <a:buFont typeface="+mj-lt"/>
              <a:buAutoNum type="arabicPeriod" startAt="6"/>
            </a:pPr>
            <a:r>
              <a:rPr lang="pt-BR" b="1" dirty="0"/>
              <a:t>Assegurar o acesso confiável, sustentável, moderno e a preço acessível à energia para todos</a:t>
            </a:r>
          </a:p>
          <a:p>
            <a:pPr>
              <a:buFont typeface="+mj-lt"/>
              <a:buAutoNum type="arabicPeriod" startAt="6"/>
            </a:pPr>
            <a:r>
              <a:rPr lang="pt-BR" b="1" dirty="0"/>
              <a:t>Promover o crescimento econômico sustentado, inclusivo e sustentável, emprego pleno e produtivo e trabalho decente para todos</a:t>
            </a:r>
          </a:p>
          <a:p>
            <a:pPr>
              <a:buFont typeface="+mj-lt"/>
              <a:buAutoNum type="arabicPeriod" startAt="6"/>
            </a:pPr>
            <a:r>
              <a:rPr lang="pt-BR" b="1" dirty="0"/>
              <a:t>Construir infraestruturas resilientes, promover a industrialização inclusiva e sustentável e fomentar a inovação</a:t>
            </a:r>
          </a:p>
          <a:p>
            <a:pPr>
              <a:buFont typeface="+mj-lt"/>
              <a:buAutoNum type="arabicPeriod" startAt="6"/>
            </a:pPr>
            <a:r>
              <a:rPr lang="pt-BR" b="1" dirty="0"/>
              <a:t>Reduzir a desigualdade dentro dos países e entre eles</a:t>
            </a:r>
          </a:p>
          <a:p>
            <a:pPr>
              <a:buFont typeface="+mj-lt"/>
              <a:buAutoNum type="arabicPeriod" startAt="6"/>
            </a:pPr>
            <a:r>
              <a:rPr lang="pt-BR" b="1" dirty="0"/>
              <a:t>Tornar as cidades e os assentamentos humanos inclusivos, seguros, resilientes e sustentáveis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993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143FB-7B80-4F2A-B80D-E0C59FF0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do Desenvolvimento Sustentável da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50571E-C9D8-4A9D-B26E-6FB19459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2"/>
            </a:pPr>
            <a:r>
              <a:rPr lang="pt-BR" b="1" dirty="0"/>
              <a:t>Assegurar padrões de produção e de consumo sustentáveis</a:t>
            </a:r>
          </a:p>
          <a:p>
            <a:pPr>
              <a:buFont typeface="+mj-lt"/>
              <a:buAutoNum type="arabicPeriod" startAt="12"/>
            </a:pPr>
            <a:r>
              <a:rPr lang="pt-BR" b="1" dirty="0"/>
              <a:t>Tomar medidas urgentes para combater a mudança climática e seus impactos</a:t>
            </a:r>
          </a:p>
          <a:p>
            <a:pPr>
              <a:buFont typeface="+mj-lt"/>
              <a:buAutoNum type="arabicPeriod" startAt="12"/>
            </a:pPr>
            <a:r>
              <a:rPr lang="pt-BR" b="1" dirty="0"/>
              <a:t> Conservação e uso sustentável dos oceanos, dos mares e dos recursos marinhos para o desenvolvimento sustentável</a:t>
            </a:r>
          </a:p>
          <a:p>
            <a:pPr>
              <a:buFont typeface="+mj-lt"/>
              <a:buAutoNum type="arabicPeriod" startAt="12"/>
            </a:pPr>
            <a:r>
              <a:rPr lang="pt-BR" b="1" dirty="0"/>
              <a:t>Proteger, recuperar e promover o uso sustentável dos ecossistemas terrestres, gerir de forma sustentável as florestas, combater a desertificação, deter e reverter a degradação da terra e deter a perda de biodiversidade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010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C9CAA-6A1F-4B1A-B0DC-61F0035F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Objetivos do Desenvolvimento Sustentável da ONU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67005A-E874-418D-9D63-B63FCF61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16"/>
            </a:pPr>
            <a:r>
              <a:rPr lang="pt-BR" b="1" dirty="0"/>
              <a:t>Promover sociedades pacíficas e inclusivas para o desenvolvimento sustentável, proporcionar o acesso à justiça para todos e construir instituições eficazes, responsáveis e inclusivas em todos os níveis</a:t>
            </a:r>
          </a:p>
          <a:p>
            <a:pPr>
              <a:buFont typeface="+mj-lt"/>
              <a:buAutoNum type="arabicPeriod" startAt="16"/>
            </a:pPr>
            <a:r>
              <a:rPr lang="pt-BR" b="1" dirty="0"/>
              <a:t>Fortalecer os meios de implementação e revitalizar a parceria global para o desenvolvimento sustentável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536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403648" y="768350"/>
            <a:ext cx="7054552" cy="573088"/>
          </a:xfrm>
        </p:spPr>
        <p:txBody>
          <a:bodyPr>
            <a:normAutofit fontScale="90000"/>
          </a:bodyPr>
          <a:lstStyle/>
          <a:p>
            <a:r>
              <a:rPr lang="pt-BR" altLang="pt-BR" sz="3200" dirty="0"/>
              <a:t>No Egito antigo há cerca de 5000 anos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140988"/>
            <a:ext cx="7772400" cy="4683125"/>
          </a:xfrm>
        </p:spPr>
        <p:txBody>
          <a:bodyPr>
            <a:normAutofit/>
          </a:bodyPr>
          <a:lstStyle/>
          <a:p>
            <a:r>
              <a:rPr lang="pt-BR" altLang="pt-BR" sz="2800" dirty="0"/>
              <a:t>Naturalização da saúde e da doença junto com as crenças mágicas e religiosas. Criam que havia um princípio que aderido à matéria fecal poderia chegar ao sangue, coagulando-o e levando ao apodrecimento do corpo, supuração e abcessos (</a:t>
            </a:r>
            <a:r>
              <a:rPr lang="pt-BR" altLang="pt-BR" sz="2800" dirty="0" err="1"/>
              <a:t>Sevalho</a:t>
            </a:r>
            <a:r>
              <a:rPr lang="pt-BR" altLang="pt-BR" sz="2800" dirty="0"/>
              <a:t>, 1993)</a:t>
            </a:r>
          </a:p>
        </p:txBody>
      </p:sp>
    </p:spTree>
    <p:extLst>
      <p:ext uri="{BB962C8B-B14F-4D97-AF65-F5344CB8AC3E}">
        <p14:creationId xmlns:p14="http://schemas.microsoft.com/office/powerpoint/2010/main" val="89911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3"/>
          <a:stretch>
            <a:fillRect/>
          </a:stretch>
        </p:blipFill>
        <p:spPr bwMode="auto">
          <a:xfrm>
            <a:off x="0" y="1228726"/>
            <a:ext cx="9144000" cy="562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404664"/>
            <a:ext cx="6552728" cy="914400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altLang="pt-BR" sz="3200" dirty="0">
                <a:latin typeface="Comic Sans MS" panose="030F0702030302020204" pitchFamily="66" charset="0"/>
              </a:rPr>
              <a:t>Concepção Empírica</a:t>
            </a:r>
          </a:p>
        </p:txBody>
      </p:sp>
    </p:spTree>
    <p:extLst>
      <p:ext uri="{BB962C8B-B14F-4D97-AF65-F5344CB8AC3E}">
        <p14:creationId xmlns:p14="http://schemas.microsoft.com/office/powerpoint/2010/main" val="176791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7620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pt-BR" altLang="pt-BR" sz="3200" dirty="0">
                <a:latin typeface="+mn-lt"/>
              </a:rPr>
              <a:t>Concepção Empírica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Grécia Antiga - saúde-doença = estrutura de elementos, qualidades, humores, órgãos, temperamentos, horários do dia e períodos do ano.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Saúde = harmonia entre quatro humores básicos - quente, frio, úmido e seco;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Observação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800" dirty="0"/>
              <a:t>doença = resultante da dominância inapropriada de um desses elementos decorrente da relação entre a natureza (clima, estação  do ano, astros, animais) e o homem. </a:t>
            </a:r>
          </a:p>
        </p:txBody>
      </p:sp>
    </p:spTree>
    <p:extLst>
      <p:ext uri="{BB962C8B-B14F-4D97-AF65-F5344CB8AC3E}">
        <p14:creationId xmlns:p14="http://schemas.microsoft.com/office/powerpoint/2010/main" val="408306377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652</TotalTime>
  <Words>3826</Words>
  <Application>Microsoft Office PowerPoint</Application>
  <PresentationFormat>Apresentação na tela (4:3)</PresentationFormat>
  <Paragraphs>291</Paragraphs>
  <Slides>65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Century Gothic</vt:lpstr>
      <vt:lpstr>Comic Sans MS</vt:lpstr>
      <vt:lpstr>Courier New</vt:lpstr>
      <vt:lpstr>Marlett</vt:lpstr>
      <vt:lpstr>Verdana</vt:lpstr>
      <vt:lpstr>Wingdings</vt:lpstr>
      <vt:lpstr>Wingdings 2</vt:lpstr>
      <vt:lpstr>Wingdings 3</vt:lpstr>
      <vt:lpstr>Cacho</vt:lpstr>
      <vt:lpstr>Documento</vt:lpstr>
      <vt:lpstr>Antecedentes, pressupostos e princípios da promoção da saúde</vt:lpstr>
      <vt:lpstr>Saúde-Doença</vt:lpstr>
      <vt:lpstr>Apresentação do PowerPoint</vt:lpstr>
      <vt:lpstr>Concepção Mágica e Sobrenatural</vt:lpstr>
      <vt:lpstr>Concepção Mágica</vt:lpstr>
      <vt:lpstr>Apresentação do PowerPoint</vt:lpstr>
      <vt:lpstr>No Egito antigo há cerca de 5000 anos</vt:lpstr>
      <vt:lpstr>Apresentação do PowerPoint</vt:lpstr>
      <vt:lpstr>Concepção Empírica</vt:lpstr>
      <vt:lpstr>Apresentação do PowerPoint</vt:lpstr>
      <vt:lpstr>Apresentação do PowerPoint</vt:lpstr>
      <vt:lpstr>Apresentação do PowerPoint</vt:lpstr>
      <vt:lpstr>Promoção da Saúde na antiguidade</vt:lpstr>
      <vt:lpstr>Apresentação do PowerPoint</vt:lpstr>
      <vt:lpstr>Idade Média</vt:lpstr>
      <vt:lpstr>Apresentação do PowerPoint</vt:lpstr>
      <vt:lpstr>Apresentação do PowerPoint</vt:lpstr>
      <vt:lpstr>Apresentação do PowerPoint</vt:lpstr>
      <vt:lpstr>Promoção da saúde na Idade Média</vt:lpstr>
      <vt:lpstr>Renascimento</vt:lpstr>
      <vt:lpstr>Apresentação do PowerPoint</vt:lpstr>
      <vt:lpstr>Apresentação do PowerPoint</vt:lpstr>
      <vt:lpstr>Apresentação do PowerPoint</vt:lpstr>
      <vt:lpstr>PS nos Séculos XVII e XVIII</vt:lpstr>
      <vt:lpstr>Iluminismo</vt:lpstr>
      <vt:lpstr>Apresentação do PowerPoint</vt:lpstr>
      <vt:lpstr>Apresentação do PowerPoint</vt:lpstr>
      <vt:lpstr>Apresentação do PowerPoint</vt:lpstr>
      <vt:lpstr>Apresentação do PowerPoint</vt:lpstr>
      <vt:lpstr>Idade Moderna</vt:lpstr>
      <vt:lpstr>Era bacteriológica</vt:lpstr>
      <vt:lpstr>Séc XIX – Medicina Social</vt:lpstr>
      <vt:lpstr>Virchow</vt:lpstr>
      <vt:lpstr>1910 – Relatório Flexner</vt:lpstr>
      <vt:lpstr>Século XX:</vt:lpstr>
      <vt:lpstr>Teoria da multicausalidade do processo saúde-doença</vt:lpstr>
      <vt:lpstr>1965 – Leavell &amp; Clark</vt:lpstr>
      <vt:lpstr>História natural da doença</vt:lpstr>
      <vt:lpstr>Apresentação do PowerPoint</vt:lpstr>
      <vt:lpstr>Apresentação do PowerPoint</vt:lpstr>
      <vt:lpstr>Apresentação do PowerPoint</vt:lpstr>
      <vt:lpstr>1974 no Canadá - Informe Lalonde – “Para além da Assistência à Saúde”</vt:lpstr>
      <vt:lpstr>Apresentação do PowerPoint</vt:lpstr>
      <vt:lpstr>Apresentação do PowerPoint</vt:lpstr>
      <vt:lpstr>Apresentação do PowerPoint</vt:lpstr>
      <vt:lpstr>Anos 70</vt:lpstr>
      <vt:lpstr>Apresentação do PowerPoint</vt:lpstr>
      <vt:lpstr>Apresentação do PowerPoint</vt:lpstr>
      <vt:lpstr>Apresentação do PowerPoint</vt:lpstr>
      <vt:lpstr>Apresentação do PowerPoint</vt:lpstr>
      <vt:lpstr>Conceito de saúde em que a Promoção da Saúde se baseia</vt:lpstr>
      <vt:lpstr>Paradigma da produção social da saúde</vt:lpstr>
      <vt:lpstr>Apresentação do PowerPoint</vt:lpstr>
      <vt:lpstr>1986 – Primeira Conferência Internacional de Promoção da Saúde</vt:lpstr>
      <vt:lpstr>Saúde</vt:lpstr>
      <vt:lpstr>Apresentação do PowerPoint</vt:lpstr>
      <vt:lpstr>Apresentação do PowerPoint</vt:lpstr>
      <vt:lpstr>Apresentação do PowerPoint</vt:lpstr>
      <vt:lpstr>Promoção da saúde</vt:lpstr>
      <vt:lpstr>Apresentação do PowerPoint</vt:lpstr>
      <vt:lpstr>Porque promover a saúde?</vt:lpstr>
      <vt:lpstr>Objetivos do Desenvolvimento Sustentável da ONU</vt:lpstr>
      <vt:lpstr>Objetivos do Desenvolvimento Sustentável da ONU</vt:lpstr>
      <vt:lpstr>Objetivos do Desenvolvimento Sustentável da ONU</vt:lpstr>
      <vt:lpstr>Objetivos do Desenvolvimento Sustentável da 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Antecedentes, pressupostos e princípios da promoção da saúde</dc:title>
  <dc:creator>USUARIO</dc:creator>
  <cp:lastModifiedBy>Helena Akemi Wada</cp:lastModifiedBy>
  <cp:revision>36</cp:revision>
  <dcterms:created xsi:type="dcterms:W3CDTF">2016-08-01T20:38:57Z</dcterms:created>
  <dcterms:modified xsi:type="dcterms:W3CDTF">2019-08-07T23:16:43Z</dcterms:modified>
</cp:coreProperties>
</file>