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2" r:id="rId3"/>
    <p:sldId id="289" r:id="rId4"/>
    <p:sldId id="281" r:id="rId5"/>
    <p:sldId id="275" r:id="rId6"/>
    <p:sldId id="286" r:id="rId7"/>
    <p:sldId id="274" r:id="rId8"/>
    <p:sldId id="285" r:id="rId9"/>
    <p:sldId id="284" r:id="rId10"/>
    <p:sldId id="283" r:id="rId11"/>
    <p:sldId id="287" r:id="rId12"/>
    <p:sldId id="278" r:id="rId13"/>
    <p:sldId id="279" r:id="rId14"/>
    <p:sldId id="280" r:id="rId15"/>
    <p:sldId id="27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1DBE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D4F8-34FD-498E-871D-C21B2B46F5BE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464C-6B86-4430-8B9D-427A5C466D6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F89E-7E93-4BB5-8079-7CDFFCAC9CFE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D12B-576E-4E10-971C-E0EEE65AC843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008C-F065-4404-9309-8883B5B91F05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8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B74C-51C0-45BB-A713-5188CC5026D3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0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67A-CAB3-4478-862A-868155E16604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77CD-9470-4764-8A95-DFA967A503E0}" type="datetime1">
              <a:rPr lang="pt-BR" smtClean="0"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5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5B18-4B64-4B17-A091-96DA60D099BB}" type="datetime1">
              <a:rPr lang="pt-BR" smtClean="0"/>
              <a:t>01/10/2020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DD22-8BE5-40E9-9F8B-9843FA2DC0F4}" type="datetime1">
              <a:rPr lang="pt-BR" smtClean="0"/>
              <a:t>01/10/2020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4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6997-28A5-4A0A-8940-C03F7D28A550}" type="datetime1">
              <a:rPr lang="pt-BR" smtClean="0"/>
              <a:t>01/10/2020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9B05-7F10-43D1-8EE2-27F66E42C7C5}" type="datetime1">
              <a:rPr lang="pt-BR" smtClean="0"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2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A971-5603-4D5A-8F69-84A350A4FBB5}" type="datetime1">
              <a:rPr lang="pt-BR" smtClean="0"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EA75-981C-4727-A872-64A4824AF9FB}" type="datetime1">
              <a:rPr lang="pt-BR" smtClean="0"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15463"/>
            <a:ext cx="7772400" cy="1151792"/>
          </a:xfrm>
        </p:spPr>
        <p:txBody>
          <a:bodyPr>
            <a:normAutofit/>
          </a:bodyPr>
          <a:lstStyle/>
          <a:p>
            <a:r>
              <a:rPr lang="de-DE" dirty="0" smtClean="0"/>
              <a:t>LNIE II</a:t>
            </a:r>
            <a:endParaRPr lang="pt-BR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7392" y="3993358"/>
            <a:ext cx="6858000" cy="1655762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Alexander Yao </a:t>
            </a:r>
            <a:r>
              <a:rPr lang="de-DE" dirty="0" err="1" smtClean="0">
                <a:solidFill>
                  <a:schemeClr val="bg1"/>
                </a:solidFill>
              </a:rPr>
              <a:t>Cobbinah</a:t>
            </a:r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DL/USP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9470" y="1767256"/>
            <a:ext cx="4598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Aula 3</a:t>
            </a:r>
            <a:r>
              <a:rPr lang="de-DE" sz="2000" b="1" dirty="0" smtClean="0"/>
              <a:t>- 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predicação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não</a:t>
            </a:r>
            <a:r>
              <a:rPr lang="de-DE" sz="2000" b="1" dirty="0" smtClean="0"/>
              <a:t>-verbal </a:t>
            </a:r>
            <a:br>
              <a:rPr lang="de-DE" sz="2000" b="1" dirty="0" smtClean="0"/>
            </a:br>
            <a:r>
              <a:rPr lang="de-DE" b="1" dirty="0" smtClean="0"/>
              <a:t>01</a:t>
            </a:r>
            <a:r>
              <a:rPr lang="de-DE" sz="1600" b="1" dirty="0" smtClean="0"/>
              <a:t>.10.2020</a:t>
            </a:r>
            <a:endParaRPr lang="pt-BR" sz="2000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8F8-3ED1-42DA-9F56-0FEEA76DFC41}" type="slidenum">
              <a:rPr lang="pt-BR" smtClean="0"/>
              <a:t>1</a:t>
            </a:fld>
            <a:endParaRPr lang="pt-BR"/>
          </a:p>
        </p:txBody>
      </p:sp>
      <p:sp>
        <p:nvSpPr>
          <p:cNvPr id="4" name="Textfeld 3"/>
          <p:cNvSpPr txBox="1"/>
          <p:nvPr/>
        </p:nvSpPr>
        <p:spPr>
          <a:xfrm>
            <a:off x="2242039" y="6171685"/>
            <a:ext cx="6901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exemplos</a:t>
            </a:r>
            <a:r>
              <a:rPr lang="de-DE" dirty="0" smtClean="0"/>
              <a:t> de: Kastenholz1998. Grundkurs </a:t>
            </a:r>
            <a:r>
              <a:rPr lang="de-DE" dirty="0" err="1" smtClean="0"/>
              <a:t>Bambara</a:t>
            </a:r>
            <a:r>
              <a:rPr lang="de-DE" dirty="0" smtClean="0"/>
              <a:t>. Rüdiger Köppe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10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5360" cy="52730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654" y="5615583"/>
            <a:ext cx="227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Warimisɛn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endParaRPr lang="de-DE" i="1" dirty="0" smtClean="0"/>
          </a:p>
          <a:p>
            <a:r>
              <a:rPr lang="de-DE" dirty="0" err="1" smtClean="0"/>
              <a:t>trocado</a:t>
            </a:r>
            <a:r>
              <a:rPr lang="de-DE" dirty="0" smtClean="0"/>
              <a:t>      </a:t>
            </a:r>
            <a:r>
              <a:rPr lang="de-DE" dirty="0" err="1" smtClean="0"/>
              <a:t>Neg.Exist</a:t>
            </a:r>
            <a:endParaRPr lang="de-DE" dirty="0" smtClean="0"/>
          </a:p>
          <a:p>
            <a:r>
              <a:rPr lang="de-DE" dirty="0" smtClean="0"/>
              <a:t>‚</a:t>
            </a:r>
            <a:r>
              <a:rPr lang="de-DE" dirty="0" err="1" smtClean="0"/>
              <a:t>Não</a:t>
            </a:r>
            <a:r>
              <a:rPr lang="de-DE" dirty="0" smtClean="0"/>
              <a:t> </a:t>
            </a:r>
            <a:r>
              <a:rPr lang="de-DE" dirty="0" err="1" smtClean="0"/>
              <a:t>tem</a:t>
            </a:r>
            <a:r>
              <a:rPr lang="de-DE" dirty="0" smtClean="0"/>
              <a:t> </a:t>
            </a:r>
            <a:r>
              <a:rPr lang="de-DE" dirty="0" err="1" smtClean="0"/>
              <a:t>trocado</a:t>
            </a:r>
            <a:r>
              <a:rPr lang="de-DE" dirty="0" smtClean="0"/>
              <a:t>‘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8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11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8625840" cy="52349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8650" y="5677096"/>
            <a:ext cx="829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wari</a:t>
            </a:r>
            <a:r>
              <a:rPr lang="de-DE" i="1" dirty="0" smtClean="0"/>
              <a:t>       -</a:t>
            </a:r>
            <a:r>
              <a:rPr lang="de-DE" i="1" dirty="0" err="1" smtClean="0"/>
              <a:t>misɛn</a:t>
            </a:r>
            <a:r>
              <a:rPr lang="de-DE" i="1" dirty="0" smtClean="0"/>
              <a:t>     -</a:t>
            </a:r>
            <a:r>
              <a:rPr lang="de-DE" i="1" dirty="0" err="1" smtClean="0"/>
              <a:t>ko</a:t>
            </a:r>
            <a:r>
              <a:rPr lang="de-DE" i="1" dirty="0" smtClean="0"/>
              <a:t>        a     </a:t>
            </a:r>
            <a:r>
              <a:rPr lang="de-DE" i="1" dirty="0" err="1" smtClean="0"/>
              <a:t>bɛ</a:t>
            </a:r>
            <a:r>
              <a:rPr lang="de-DE" i="1" dirty="0" smtClean="0"/>
              <a:t>       </a:t>
            </a:r>
            <a:r>
              <a:rPr lang="de-DE" i="1" dirty="0" err="1" smtClean="0"/>
              <a:t>cogo</a:t>
            </a:r>
            <a:r>
              <a:rPr lang="de-DE" i="1" dirty="0" smtClean="0"/>
              <a:t>        di     </a:t>
            </a:r>
            <a:r>
              <a:rPr lang="de-DE" i="1" dirty="0" err="1" smtClean="0"/>
              <a:t>Bamakɔ</a:t>
            </a:r>
            <a:r>
              <a:rPr lang="de-DE" i="1" dirty="0" smtClean="0"/>
              <a:t>    </a:t>
            </a:r>
            <a:r>
              <a:rPr lang="de-DE" i="1" dirty="0" err="1" smtClean="0"/>
              <a:t>yan</a:t>
            </a:r>
            <a:endParaRPr lang="de-DE" i="1" dirty="0" smtClean="0"/>
          </a:p>
          <a:p>
            <a:r>
              <a:rPr lang="de-DE" dirty="0" err="1" smtClean="0"/>
              <a:t>dinheiro-pequeno-coisa</a:t>
            </a:r>
            <a:r>
              <a:rPr lang="de-DE" dirty="0" smtClean="0"/>
              <a:t>  3Sg EXIST  </a:t>
            </a:r>
            <a:r>
              <a:rPr lang="de-DE" dirty="0" err="1" smtClean="0"/>
              <a:t>maneira</a:t>
            </a:r>
            <a:r>
              <a:rPr lang="de-DE" dirty="0" smtClean="0"/>
              <a:t> </a:t>
            </a:r>
            <a:r>
              <a:rPr lang="de-DE" dirty="0" err="1" smtClean="0"/>
              <a:t>como</a:t>
            </a:r>
            <a:r>
              <a:rPr lang="de-DE" dirty="0" smtClean="0"/>
              <a:t> Bamako  </a:t>
            </a:r>
            <a:r>
              <a:rPr lang="de-DE" dirty="0" err="1" smtClean="0"/>
              <a:t>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9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95778" y="647052"/>
            <a:ext cx="2754192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posse</a:t>
            </a:r>
            <a:r>
              <a:rPr lang="de-DE" sz="2400" dirty="0" smtClean="0"/>
              <a:t> </a:t>
            </a:r>
            <a:r>
              <a:rPr lang="de-DE" sz="2400" dirty="0" err="1" smtClean="0"/>
              <a:t>predicativa</a:t>
            </a:r>
            <a:endParaRPr lang="pt-BR" sz="2400" dirty="0"/>
          </a:p>
        </p:txBody>
      </p:sp>
      <p:sp>
        <p:nvSpPr>
          <p:cNvPr id="6" name="Rechteck 5"/>
          <p:cNvSpPr/>
          <p:nvPr/>
        </p:nvSpPr>
        <p:spPr>
          <a:xfrm>
            <a:off x="1343022" y="1438671"/>
            <a:ext cx="3109569" cy="923330"/>
          </a:xfrm>
          <a:prstGeom prst="rect">
            <a:avLst/>
          </a:prstGeom>
          <a:solidFill>
            <a:srgbClr val="F1DBEA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                   Y </a:t>
            </a:r>
            <a:r>
              <a:rPr lang="de-DE" dirty="0" err="1" smtClean="0"/>
              <a:t>tem</a:t>
            </a:r>
            <a:r>
              <a:rPr lang="de-DE" dirty="0" smtClean="0"/>
              <a:t> X</a:t>
            </a:r>
          </a:p>
          <a:p>
            <a:r>
              <a:rPr lang="de-DE" dirty="0" smtClean="0"/>
              <a:t>Port: 		X </a:t>
            </a:r>
            <a:r>
              <a:rPr lang="de-DE" dirty="0" err="1"/>
              <a:t>está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smtClean="0"/>
              <a:t>Y</a:t>
            </a:r>
          </a:p>
          <a:p>
            <a:r>
              <a:rPr lang="de-DE" dirty="0" err="1" smtClean="0"/>
              <a:t>Bambara</a:t>
            </a:r>
            <a:r>
              <a:rPr lang="de-DE" dirty="0" smtClean="0"/>
              <a:t>: 	X </a:t>
            </a:r>
            <a:r>
              <a:rPr lang="de-DE" i="1" dirty="0" err="1" smtClean="0"/>
              <a:t>bɛ</a:t>
            </a:r>
            <a:r>
              <a:rPr lang="de-DE" i="1" dirty="0" smtClean="0"/>
              <a:t>/</a:t>
            </a:r>
            <a:r>
              <a:rPr lang="de-DE" i="1" dirty="0" err="1" smtClean="0"/>
              <a:t>tɛ</a:t>
            </a:r>
            <a:r>
              <a:rPr lang="de-DE" dirty="0" smtClean="0"/>
              <a:t> Y </a:t>
            </a:r>
            <a:r>
              <a:rPr lang="de-DE" i="1" dirty="0" smtClean="0"/>
              <a:t>la</a:t>
            </a:r>
            <a:endParaRPr lang="pt-BR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149970" y="647052"/>
            <a:ext cx="1977538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propriedades</a:t>
            </a:r>
            <a:endParaRPr lang="pt-BR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497490" y="3267735"/>
            <a:ext cx="266127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kɔngɔ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</a:t>
            </a:r>
            <a:r>
              <a:rPr lang="de-DE" sz="2000" dirty="0" err="1" smtClean="0"/>
              <a:t>anw</a:t>
            </a:r>
            <a:r>
              <a:rPr lang="de-DE" sz="2000" dirty="0" smtClean="0"/>
              <a:t> na</a:t>
            </a:r>
          </a:p>
          <a:p>
            <a:r>
              <a:rPr lang="de-DE" sz="2000" dirty="0" err="1" smtClean="0"/>
              <a:t>minnɔgɔ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a la</a:t>
            </a:r>
          </a:p>
          <a:p>
            <a:r>
              <a:rPr lang="de-DE" sz="2000" dirty="0" err="1" smtClean="0"/>
              <a:t>bana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i la</a:t>
            </a:r>
          </a:p>
          <a:p>
            <a:r>
              <a:rPr lang="de-DE" sz="2000" dirty="0" err="1" smtClean="0"/>
              <a:t>nɛnɛ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n na</a:t>
            </a:r>
          </a:p>
          <a:p>
            <a:r>
              <a:rPr lang="de-DE" sz="2000" dirty="0" err="1" smtClean="0"/>
              <a:t>fanga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</a:t>
            </a:r>
            <a:r>
              <a:rPr lang="de-DE" sz="2000" dirty="0" err="1" smtClean="0"/>
              <a:t>cɛ</a:t>
            </a:r>
            <a:r>
              <a:rPr lang="de-DE" sz="2000" dirty="0" smtClean="0"/>
              <a:t> la</a:t>
            </a:r>
          </a:p>
          <a:p>
            <a:r>
              <a:rPr lang="de-DE" sz="2000" dirty="0" err="1" smtClean="0"/>
              <a:t>sen</a:t>
            </a:r>
            <a:r>
              <a:rPr lang="de-DE" sz="2000" dirty="0" smtClean="0"/>
              <a:t> </a:t>
            </a:r>
            <a:r>
              <a:rPr lang="de-DE" sz="2000" dirty="0" err="1" smtClean="0"/>
              <a:t>naani</a:t>
            </a:r>
            <a:r>
              <a:rPr lang="de-DE" sz="2000" dirty="0" smtClean="0"/>
              <a:t> </a:t>
            </a:r>
            <a:r>
              <a:rPr lang="de-DE" sz="2000" dirty="0" err="1" smtClean="0"/>
              <a:t>bɛ</a:t>
            </a:r>
            <a:r>
              <a:rPr lang="de-DE" sz="2000" dirty="0" smtClean="0"/>
              <a:t> </a:t>
            </a:r>
            <a:r>
              <a:rPr lang="de-DE" sz="2000" dirty="0" err="1" smtClean="0"/>
              <a:t>tabali</a:t>
            </a:r>
            <a:r>
              <a:rPr lang="de-DE" sz="2000" dirty="0" smtClean="0"/>
              <a:t> la </a:t>
            </a:r>
            <a:endParaRPr lang="pt-BR" sz="2000" dirty="0"/>
          </a:p>
        </p:txBody>
      </p:sp>
      <p:sp>
        <p:nvSpPr>
          <p:cNvPr id="24" name="Textfeld 23"/>
          <p:cNvSpPr txBox="1"/>
          <p:nvPr/>
        </p:nvSpPr>
        <p:spPr>
          <a:xfrm>
            <a:off x="5855677" y="1403502"/>
            <a:ext cx="223324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n + la =&gt; n na</a:t>
            </a:r>
          </a:p>
          <a:p>
            <a:r>
              <a:rPr lang="de-DE" dirty="0" smtClean="0"/>
              <a:t>an + la =&gt; an na</a:t>
            </a:r>
            <a:endParaRPr lang="pt-BR" dirty="0"/>
          </a:p>
        </p:txBody>
      </p:sp>
      <p:sp>
        <p:nvSpPr>
          <p:cNvPr id="14" name="Textfeld 13"/>
          <p:cNvSpPr txBox="1"/>
          <p:nvPr/>
        </p:nvSpPr>
        <p:spPr>
          <a:xfrm>
            <a:off x="5483334" y="3244289"/>
            <a:ext cx="266127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kɔngɔ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fome</a:t>
            </a:r>
            <a:endParaRPr lang="de-DE" sz="2000" dirty="0" smtClean="0"/>
          </a:p>
          <a:p>
            <a:r>
              <a:rPr lang="de-DE" sz="2000" dirty="0" err="1" smtClean="0"/>
              <a:t>minnɔgɔ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sede</a:t>
            </a:r>
            <a:endParaRPr lang="de-DE" sz="2000" dirty="0" smtClean="0"/>
          </a:p>
          <a:p>
            <a:r>
              <a:rPr lang="de-DE" sz="2000" dirty="0" err="1" smtClean="0"/>
              <a:t>bana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doença</a:t>
            </a:r>
            <a:endParaRPr lang="de-DE" sz="2000" dirty="0" smtClean="0"/>
          </a:p>
          <a:p>
            <a:r>
              <a:rPr lang="de-DE" sz="2000" dirty="0" err="1" smtClean="0"/>
              <a:t>nɛnɛ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frio</a:t>
            </a:r>
            <a:endParaRPr lang="de-DE" sz="2000" dirty="0" smtClean="0"/>
          </a:p>
          <a:p>
            <a:r>
              <a:rPr lang="de-DE" sz="2000" dirty="0" err="1" smtClean="0"/>
              <a:t>fanga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força</a:t>
            </a:r>
            <a:endParaRPr lang="de-DE" sz="2000" dirty="0" smtClean="0"/>
          </a:p>
          <a:p>
            <a:r>
              <a:rPr lang="de-DE" sz="2000" dirty="0" err="1" smtClean="0"/>
              <a:t>sen</a:t>
            </a:r>
            <a:r>
              <a:rPr lang="de-DE" sz="2000" dirty="0" smtClean="0"/>
              <a:t> </a:t>
            </a:r>
            <a:r>
              <a:rPr lang="de-DE" sz="2000" dirty="0" smtClean="0"/>
              <a:t>= </a:t>
            </a:r>
            <a:r>
              <a:rPr lang="de-DE" sz="2000" dirty="0" err="1" smtClean="0"/>
              <a:t>pe</a:t>
            </a:r>
            <a:r>
              <a:rPr lang="de-DE" sz="2000" dirty="0" smtClean="0"/>
              <a:t>̒ </a:t>
            </a:r>
            <a:endParaRPr lang="pt-BR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9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95778" y="198641"/>
            <a:ext cx="2754192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posse</a:t>
            </a:r>
            <a:r>
              <a:rPr lang="de-DE" sz="2400" dirty="0" smtClean="0"/>
              <a:t> </a:t>
            </a:r>
            <a:r>
              <a:rPr lang="de-DE" sz="2400" dirty="0" err="1" smtClean="0"/>
              <a:t>predicativa</a:t>
            </a:r>
            <a:endParaRPr lang="pt-BR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4149970" y="193872"/>
            <a:ext cx="2124077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posse</a:t>
            </a:r>
            <a:r>
              <a:rPr lang="de-DE" sz="2400" dirty="0" smtClean="0"/>
              <a:t> </a:t>
            </a:r>
            <a:r>
              <a:rPr lang="de-DE" sz="2400" dirty="0" err="1" smtClean="0"/>
              <a:t>alienável</a:t>
            </a:r>
            <a:endParaRPr lang="pt-BR" sz="2400" dirty="0"/>
          </a:p>
        </p:txBody>
      </p:sp>
      <p:sp>
        <p:nvSpPr>
          <p:cNvPr id="19" name="Rechteck 18"/>
          <p:cNvSpPr/>
          <p:nvPr/>
        </p:nvSpPr>
        <p:spPr>
          <a:xfrm>
            <a:off x="2216188" y="1309042"/>
            <a:ext cx="1767215" cy="923330"/>
          </a:xfrm>
          <a:prstGeom prst="rect">
            <a:avLst/>
          </a:prstGeom>
          <a:solidFill>
            <a:srgbClr val="F1DBEA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b="1" dirty="0" smtClean="0"/>
              <a:t>Y </a:t>
            </a:r>
            <a:r>
              <a:rPr lang="de-DE" b="1" dirty="0" err="1" smtClean="0"/>
              <a:t>tem</a:t>
            </a:r>
            <a:r>
              <a:rPr lang="de-DE" b="1" dirty="0" smtClean="0"/>
              <a:t> X</a:t>
            </a:r>
          </a:p>
          <a:p>
            <a:r>
              <a:rPr lang="de-DE" dirty="0" smtClean="0"/>
              <a:t>X </a:t>
            </a:r>
            <a:r>
              <a:rPr lang="de-DE" dirty="0" err="1"/>
              <a:t>está</a:t>
            </a:r>
            <a:r>
              <a:rPr lang="de-DE" dirty="0"/>
              <a:t> </a:t>
            </a:r>
            <a:r>
              <a:rPr lang="de-DE" dirty="0" err="1" smtClean="0"/>
              <a:t>perto</a:t>
            </a:r>
            <a:r>
              <a:rPr lang="de-DE" dirty="0" smtClean="0"/>
              <a:t> de Y</a:t>
            </a:r>
          </a:p>
          <a:p>
            <a:r>
              <a:rPr lang="de-DE" dirty="0" smtClean="0"/>
              <a:t>X </a:t>
            </a:r>
            <a:r>
              <a:rPr lang="de-DE" i="1" dirty="0" err="1" smtClean="0"/>
              <a:t>bɛ</a:t>
            </a:r>
            <a:r>
              <a:rPr lang="de-DE" i="1" dirty="0" smtClean="0"/>
              <a:t>/</a:t>
            </a:r>
            <a:r>
              <a:rPr lang="de-DE" i="1" dirty="0" err="1" smtClean="0"/>
              <a:t>tɛ</a:t>
            </a:r>
            <a:r>
              <a:rPr lang="de-DE" dirty="0" smtClean="0"/>
              <a:t> Y </a:t>
            </a:r>
            <a:r>
              <a:rPr lang="de-DE" i="1" dirty="0" err="1" smtClean="0"/>
              <a:t>fɛ</a:t>
            </a:r>
            <a:endParaRPr lang="pt-BR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619387" y="1017134"/>
            <a:ext cx="24255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wari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n </a:t>
            </a:r>
            <a:r>
              <a:rPr lang="de-DE" i="1" dirty="0" err="1" smtClean="0"/>
              <a:t>fɛ</a:t>
            </a:r>
            <a:endParaRPr lang="de-DE" i="1" dirty="0" smtClean="0"/>
          </a:p>
          <a:p>
            <a:r>
              <a:rPr lang="de-DE" i="1" dirty="0" err="1" smtClean="0"/>
              <a:t>wari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n </a:t>
            </a:r>
            <a:r>
              <a:rPr lang="de-DE" i="1" dirty="0" err="1" smtClean="0"/>
              <a:t>dɔgɔkɛ</a:t>
            </a:r>
            <a:r>
              <a:rPr lang="de-DE" i="1" dirty="0" smtClean="0"/>
              <a:t> </a:t>
            </a:r>
            <a:r>
              <a:rPr lang="de-DE" i="1" dirty="0" err="1" smtClean="0"/>
              <a:t>fɛ</a:t>
            </a:r>
            <a:endParaRPr lang="de-DE" i="1" dirty="0" smtClean="0"/>
          </a:p>
          <a:p>
            <a:r>
              <a:rPr lang="de-DE" i="1" dirty="0" err="1" smtClean="0"/>
              <a:t>sagaw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a </a:t>
            </a:r>
            <a:r>
              <a:rPr lang="de-DE" i="1" dirty="0" err="1" smtClean="0"/>
              <a:t>fɛ</a:t>
            </a:r>
            <a:endParaRPr lang="de-DE" i="1" dirty="0" smtClean="0"/>
          </a:p>
          <a:p>
            <a:r>
              <a:rPr lang="de-DE" i="1" dirty="0" err="1" smtClean="0"/>
              <a:t>sow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</a:t>
            </a:r>
            <a:r>
              <a:rPr lang="de-DE" i="1" dirty="0" err="1" smtClean="0"/>
              <a:t>anw</a:t>
            </a:r>
            <a:r>
              <a:rPr lang="de-DE" i="1" dirty="0" smtClean="0"/>
              <a:t> </a:t>
            </a:r>
            <a:r>
              <a:rPr lang="de-DE" i="1" dirty="0" err="1" smtClean="0"/>
              <a:t>fɛ</a:t>
            </a:r>
            <a:r>
              <a:rPr lang="de-DE" i="1" dirty="0" smtClean="0"/>
              <a:t> </a:t>
            </a:r>
            <a:endParaRPr lang="pt-BR" i="1" dirty="0"/>
          </a:p>
        </p:txBody>
      </p:sp>
      <p:sp>
        <p:nvSpPr>
          <p:cNvPr id="21" name="Rechteck 20"/>
          <p:cNvSpPr/>
          <p:nvPr/>
        </p:nvSpPr>
        <p:spPr>
          <a:xfrm>
            <a:off x="2216188" y="3169174"/>
            <a:ext cx="1955407" cy="646331"/>
          </a:xfrm>
          <a:prstGeom prst="rect">
            <a:avLst/>
          </a:prstGeom>
          <a:solidFill>
            <a:srgbClr val="F1DBEA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X </a:t>
            </a:r>
            <a:r>
              <a:rPr lang="de-DE" dirty="0" err="1"/>
              <a:t>está</a:t>
            </a:r>
            <a:r>
              <a:rPr lang="de-DE" dirty="0"/>
              <a:t> </a:t>
            </a:r>
            <a:r>
              <a:rPr lang="de-DE" dirty="0" smtClean="0"/>
              <a:t>na </a:t>
            </a:r>
            <a:r>
              <a:rPr lang="de-DE" dirty="0" err="1" smtClean="0"/>
              <a:t>mão</a:t>
            </a:r>
            <a:r>
              <a:rPr lang="de-DE" dirty="0" smtClean="0"/>
              <a:t> de Y</a:t>
            </a:r>
          </a:p>
          <a:p>
            <a:r>
              <a:rPr lang="de-DE" dirty="0" smtClean="0"/>
              <a:t>X </a:t>
            </a:r>
            <a:r>
              <a:rPr lang="de-DE" i="1" dirty="0" err="1" smtClean="0"/>
              <a:t>bɛ</a:t>
            </a:r>
            <a:r>
              <a:rPr lang="de-DE" i="1" dirty="0" smtClean="0"/>
              <a:t>/</a:t>
            </a:r>
            <a:r>
              <a:rPr lang="de-DE" i="1" dirty="0" err="1" smtClean="0"/>
              <a:t>tɛ</a:t>
            </a:r>
            <a:r>
              <a:rPr lang="de-DE" dirty="0" smtClean="0"/>
              <a:t> Y </a:t>
            </a:r>
            <a:r>
              <a:rPr lang="de-DE" i="1" dirty="0" err="1" smtClean="0"/>
              <a:t>bolo</a:t>
            </a:r>
            <a:endParaRPr lang="pt-BR" i="1" dirty="0"/>
          </a:p>
        </p:txBody>
      </p:sp>
      <p:sp>
        <p:nvSpPr>
          <p:cNvPr id="22" name="Rechteck 21"/>
          <p:cNvSpPr/>
          <p:nvPr/>
        </p:nvSpPr>
        <p:spPr>
          <a:xfrm>
            <a:off x="2272239" y="4835888"/>
            <a:ext cx="2188804" cy="646331"/>
          </a:xfrm>
          <a:prstGeom prst="rect">
            <a:avLst/>
          </a:prstGeom>
          <a:solidFill>
            <a:srgbClr val="F1DBEA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X </a:t>
            </a:r>
            <a:r>
              <a:rPr lang="de-DE" dirty="0" err="1"/>
              <a:t>está</a:t>
            </a:r>
            <a:r>
              <a:rPr lang="de-DE" dirty="0"/>
              <a:t> </a:t>
            </a:r>
            <a:r>
              <a:rPr lang="de-DE" dirty="0" smtClean="0"/>
              <a:t>na </a:t>
            </a:r>
            <a:r>
              <a:rPr lang="de-DE" dirty="0" err="1" smtClean="0"/>
              <a:t>cabeça</a:t>
            </a:r>
            <a:r>
              <a:rPr lang="de-DE" dirty="0" smtClean="0"/>
              <a:t> de Y</a:t>
            </a:r>
          </a:p>
          <a:p>
            <a:r>
              <a:rPr lang="de-DE" dirty="0" smtClean="0"/>
              <a:t>X </a:t>
            </a:r>
            <a:r>
              <a:rPr lang="de-DE" i="1" dirty="0" err="1" smtClean="0"/>
              <a:t>bɛ</a:t>
            </a:r>
            <a:r>
              <a:rPr lang="de-DE" i="1" dirty="0" smtClean="0"/>
              <a:t>/</a:t>
            </a:r>
            <a:r>
              <a:rPr lang="de-DE" i="1" dirty="0" err="1" smtClean="0"/>
              <a:t>tɛ</a:t>
            </a:r>
            <a:r>
              <a:rPr lang="de-DE" dirty="0" smtClean="0"/>
              <a:t> Y </a:t>
            </a:r>
            <a:r>
              <a:rPr lang="de-DE" i="1" dirty="0" err="1" smtClean="0"/>
              <a:t>kun</a:t>
            </a:r>
            <a:endParaRPr lang="pt-BR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619387" y="3169174"/>
            <a:ext cx="27500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dumunifɛn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a </a:t>
            </a:r>
            <a:r>
              <a:rPr lang="de-DE" i="1" dirty="0" err="1" smtClean="0"/>
              <a:t>denw</a:t>
            </a:r>
            <a:r>
              <a:rPr lang="de-DE" i="1" dirty="0" smtClean="0"/>
              <a:t> </a:t>
            </a:r>
            <a:r>
              <a:rPr lang="de-DE" i="1" dirty="0" err="1" smtClean="0"/>
              <a:t>bolo</a:t>
            </a:r>
            <a:endParaRPr lang="de-DE" i="1" dirty="0" smtClean="0"/>
          </a:p>
          <a:p>
            <a:r>
              <a:rPr lang="de-DE" i="1" dirty="0" err="1" smtClean="0"/>
              <a:t>jɛgɛ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</a:t>
            </a:r>
            <a:r>
              <a:rPr lang="de-DE" i="1" dirty="0" err="1" smtClean="0"/>
              <a:t>feerekɛla</a:t>
            </a:r>
            <a:r>
              <a:rPr lang="de-DE" i="1" dirty="0" smtClean="0"/>
              <a:t> </a:t>
            </a:r>
            <a:r>
              <a:rPr lang="de-DE" i="1" dirty="0" err="1" smtClean="0"/>
              <a:t>bolo</a:t>
            </a:r>
            <a:endParaRPr lang="de-DE" i="1" dirty="0" smtClean="0"/>
          </a:p>
          <a:p>
            <a:r>
              <a:rPr lang="de-DE" i="1" dirty="0" err="1" smtClean="0"/>
              <a:t>malo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u </a:t>
            </a:r>
            <a:r>
              <a:rPr lang="de-DE" i="1" dirty="0" err="1" smtClean="0"/>
              <a:t>bolo</a:t>
            </a:r>
            <a:endParaRPr lang="pt-BR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98587" y="1216710"/>
            <a:ext cx="1545665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</a:t>
            </a:r>
            <a:r>
              <a:rPr lang="de-DE" sz="2400" dirty="0" err="1" smtClean="0"/>
              <a:t>posse</a:t>
            </a:r>
            <a:r>
              <a:rPr lang="de-DE" sz="2400" dirty="0" smtClean="0"/>
              <a:t> </a:t>
            </a:r>
            <a:r>
              <a:rPr lang="de-DE" sz="2400" dirty="0" err="1" smtClean="0"/>
              <a:t>alienável</a:t>
            </a:r>
            <a:endParaRPr lang="pt-BR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83933" y="4710185"/>
            <a:ext cx="1545665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</a:t>
            </a:r>
            <a:r>
              <a:rPr lang="de-DE" sz="2400" dirty="0" err="1" smtClean="0"/>
              <a:t>posse</a:t>
            </a:r>
            <a:r>
              <a:rPr lang="de-DE" sz="2400" dirty="0" smtClean="0"/>
              <a:t> </a:t>
            </a:r>
            <a:r>
              <a:rPr lang="de-DE" sz="2400" dirty="0" err="1" smtClean="0"/>
              <a:t>atual</a:t>
            </a:r>
            <a:endParaRPr lang="pt-BR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5587146" y="4781097"/>
            <a:ext cx="27500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wari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n </a:t>
            </a:r>
            <a:r>
              <a:rPr lang="de-DE" i="1" dirty="0" err="1" smtClean="0"/>
              <a:t>kun</a:t>
            </a:r>
            <a:endParaRPr lang="de-DE" i="1" dirty="0" smtClean="0"/>
          </a:p>
          <a:p>
            <a:r>
              <a:rPr lang="de-DE" i="1" dirty="0" err="1" smtClean="0"/>
              <a:t>muru</a:t>
            </a:r>
            <a:r>
              <a:rPr lang="de-DE" i="1" dirty="0" smtClean="0"/>
              <a:t> </a:t>
            </a:r>
            <a:r>
              <a:rPr lang="de-DE" i="1" dirty="0" err="1" smtClean="0"/>
              <a:t>bɛ</a:t>
            </a:r>
            <a:r>
              <a:rPr lang="de-DE" i="1" dirty="0" smtClean="0"/>
              <a:t> </a:t>
            </a:r>
            <a:r>
              <a:rPr lang="de-DE" i="1" dirty="0" err="1" smtClean="0"/>
              <a:t>muso</a:t>
            </a:r>
            <a:r>
              <a:rPr lang="de-DE" i="1" dirty="0" smtClean="0"/>
              <a:t> </a:t>
            </a:r>
            <a:r>
              <a:rPr lang="de-DE" i="1" dirty="0" err="1" smtClean="0"/>
              <a:t>kun</a:t>
            </a:r>
            <a:endParaRPr lang="de-DE" i="1" dirty="0" smtClean="0"/>
          </a:p>
          <a:p>
            <a:r>
              <a:rPr lang="de-DE" i="1" dirty="0" err="1" smtClean="0"/>
              <a:t>dumunifɛn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i </a:t>
            </a:r>
            <a:r>
              <a:rPr lang="de-DE" i="1" dirty="0" err="1" smtClean="0"/>
              <a:t>kun</a:t>
            </a:r>
            <a:r>
              <a:rPr lang="de-DE" i="1" dirty="0" smtClean="0"/>
              <a:t> </a:t>
            </a:r>
            <a:r>
              <a:rPr lang="de-DE" i="1" dirty="0" err="1" smtClean="0"/>
              <a:t>wa</a:t>
            </a:r>
            <a:r>
              <a:rPr lang="de-DE" i="1" dirty="0" smtClean="0"/>
              <a:t>?</a:t>
            </a:r>
            <a:endParaRPr lang="pt-BR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0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6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306005" y="1309042"/>
            <a:ext cx="122822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X </a:t>
            </a:r>
            <a:r>
              <a:rPr lang="de-DE" dirty="0" err="1" smtClean="0"/>
              <a:t>bɛ</a:t>
            </a:r>
            <a:r>
              <a:rPr lang="de-DE" dirty="0" smtClean="0"/>
              <a:t>/</a:t>
            </a:r>
            <a:r>
              <a:rPr lang="de-DE" dirty="0" err="1" smtClean="0"/>
              <a:t>tɛ</a:t>
            </a:r>
            <a:r>
              <a:rPr lang="de-DE" dirty="0" smtClean="0"/>
              <a:t> Y </a:t>
            </a:r>
            <a:r>
              <a:rPr lang="de-DE" dirty="0" err="1" smtClean="0"/>
              <a:t>fɛ</a:t>
            </a:r>
            <a:endParaRPr lang="de-DE" dirty="0" smtClean="0"/>
          </a:p>
          <a:p>
            <a:r>
              <a:rPr lang="de-DE" dirty="0" smtClean="0"/>
              <a:t>X quer Y</a:t>
            </a:r>
            <a:endParaRPr lang="pt-BR" dirty="0"/>
          </a:p>
        </p:txBody>
      </p:sp>
      <p:sp>
        <p:nvSpPr>
          <p:cNvPr id="20" name="Textfeld 19"/>
          <p:cNvSpPr txBox="1"/>
          <p:nvPr/>
        </p:nvSpPr>
        <p:spPr>
          <a:xfrm>
            <a:off x="5602047" y="1270445"/>
            <a:ext cx="15988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n </a:t>
            </a:r>
            <a:r>
              <a:rPr lang="de-DE" i="1" dirty="0" err="1" smtClean="0"/>
              <a:t>bɛ</a:t>
            </a:r>
            <a:r>
              <a:rPr lang="de-DE" i="1" dirty="0" smtClean="0"/>
              <a:t> i </a:t>
            </a:r>
            <a:r>
              <a:rPr lang="de-DE" i="1" dirty="0" err="1" smtClean="0"/>
              <a:t>fɛ</a:t>
            </a:r>
            <a:endParaRPr lang="de-DE" i="1" dirty="0" smtClean="0"/>
          </a:p>
          <a:p>
            <a:r>
              <a:rPr lang="de-DE" i="1" dirty="0" smtClean="0"/>
              <a:t>i </a:t>
            </a:r>
            <a:r>
              <a:rPr lang="de-DE" i="1" dirty="0" err="1" smtClean="0"/>
              <a:t>terikɛ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</a:t>
            </a:r>
            <a:r>
              <a:rPr lang="de-DE" i="1" dirty="0" err="1" smtClean="0"/>
              <a:t>ji</a:t>
            </a:r>
            <a:r>
              <a:rPr lang="de-DE" i="1" dirty="0" smtClean="0"/>
              <a:t> </a:t>
            </a:r>
            <a:r>
              <a:rPr lang="de-DE" i="1" dirty="0" err="1" smtClean="0"/>
              <a:t>fɛ</a:t>
            </a:r>
            <a:endParaRPr lang="pt-BR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98587" y="1216710"/>
            <a:ext cx="1545665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Querer</a:t>
            </a:r>
            <a:endParaRPr lang="pt-BR" sz="24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3" y="2337683"/>
            <a:ext cx="5379167" cy="33272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83827" y="5786661"/>
            <a:ext cx="536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     </a:t>
            </a:r>
            <a:r>
              <a:rPr lang="de-DE" dirty="0" err="1" smtClean="0"/>
              <a:t>tɛ</a:t>
            </a:r>
            <a:r>
              <a:rPr lang="de-DE" dirty="0" smtClean="0"/>
              <a:t>               </a:t>
            </a:r>
            <a:r>
              <a:rPr lang="de-DE" dirty="0" err="1" smtClean="0"/>
              <a:t>kɔrɔ</a:t>
            </a:r>
            <a:r>
              <a:rPr lang="de-DE" dirty="0" smtClean="0"/>
              <a:t>   -</a:t>
            </a:r>
            <a:r>
              <a:rPr lang="de-DE" dirty="0" err="1" smtClean="0"/>
              <a:t>len</a:t>
            </a:r>
            <a:r>
              <a:rPr lang="de-DE" dirty="0" smtClean="0"/>
              <a:t> </a:t>
            </a:r>
            <a:r>
              <a:rPr lang="de-DE" dirty="0" err="1" smtClean="0"/>
              <a:t>fɛ</a:t>
            </a:r>
            <a:r>
              <a:rPr lang="de-DE" dirty="0" smtClean="0"/>
              <a:t>       </a:t>
            </a:r>
            <a:r>
              <a:rPr lang="de-DE" dirty="0" err="1" smtClean="0"/>
              <a:t>dɛ</a:t>
            </a:r>
            <a:r>
              <a:rPr lang="de-DE" dirty="0" smtClean="0"/>
              <a:t>!</a:t>
            </a:r>
          </a:p>
          <a:p>
            <a:r>
              <a:rPr lang="de-DE" dirty="0" smtClean="0"/>
              <a:t>1Sg </a:t>
            </a:r>
            <a:r>
              <a:rPr lang="de-DE" dirty="0" err="1" smtClean="0"/>
              <a:t>Neg.EXIST</a:t>
            </a:r>
            <a:r>
              <a:rPr lang="de-DE" dirty="0" smtClean="0"/>
              <a:t> </a:t>
            </a:r>
            <a:r>
              <a:rPr lang="de-DE" dirty="0" err="1" smtClean="0"/>
              <a:t>velho</a:t>
            </a:r>
            <a:r>
              <a:rPr lang="de-DE" dirty="0" smtClean="0"/>
              <a:t>-Part </a:t>
            </a:r>
            <a:r>
              <a:rPr lang="de-DE" dirty="0" err="1" smtClean="0"/>
              <a:t>Posp</a:t>
            </a:r>
            <a:r>
              <a:rPr lang="de-DE" dirty="0" smtClean="0"/>
              <a:t> </a:t>
            </a:r>
            <a:r>
              <a:rPr lang="de-DE" dirty="0" err="1" smtClean="0"/>
              <a:t>Foc</a:t>
            </a:r>
            <a:endParaRPr lang="pt-B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8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6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15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94590" y="149471"/>
            <a:ext cx="6805247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Predicação</a:t>
            </a:r>
            <a:r>
              <a:rPr lang="de-DE" sz="2400" dirty="0" smtClean="0"/>
              <a:t> </a:t>
            </a:r>
            <a:r>
              <a:rPr lang="de-DE" sz="2400" dirty="0" err="1" smtClean="0"/>
              <a:t>não</a:t>
            </a:r>
            <a:r>
              <a:rPr lang="de-DE" sz="2400" dirty="0" smtClean="0"/>
              <a:t>-verbal 3: </a:t>
            </a:r>
            <a:r>
              <a:rPr lang="de-DE" sz="2400" dirty="0" err="1"/>
              <a:t>frases</a:t>
            </a:r>
            <a:r>
              <a:rPr lang="de-DE" sz="2400" dirty="0"/>
              <a:t> </a:t>
            </a:r>
            <a:r>
              <a:rPr lang="de-DE" sz="2400" dirty="0" err="1"/>
              <a:t>equativas</a:t>
            </a:r>
            <a:r>
              <a:rPr lang="de-DE" sz="2400" dirty="0"/>
              <a:t>: X = Y</a:t>
            </a:r>
            <a:endParaRPr lang="pt-BR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30571" y="770424"/>
            <a:ext cx="2268415" cy="369332"/>
          </a:xfrm>
          <a:prstGeom prst="rect">
            <a:avLst/>
          </a:prstGeom>
          <a:solidFill>
            <a:srgbClr val="F1DBEA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positivo</a:t>
            </a:r>
            <a:r>
              <a:rPr lang="de-DE" dirty="0" smtClean="0"/>
              <a:t>: X </a:t>
            </a:r>
            <a:r>
              <a:rPr lang="de-DE" dirty="0" err="1" smtClean="0"/>
              <a:t>ye</a:t>
            </a:r>
            <a:r>
              <a:rPr lang="de-DE" dirty="0" smtClean="0"/>
              <a:t>̒ Y </a:t>
            </a:r>
            <a:r>
              <a:rPr lang="de-DE" dirty="0" err="1" smtClean="0"/>
              <a:t>ye</a:t>
            </a:r>
            <a:r>
              <a:rPr lang="de-DE" dirty="0" smtClean="0"/>
              <a:t>̒</a:t>
            </a:r>
            <a:endParaRPr lang="pt-BR" dirty="0"/>
          </a:p>
        </p:txBody>
      </p:sp>
      <p:sp>
        <p:nvSpPr>
          <p:cNvPr id="12" name="Textfeld 11"/>
          <p:cNvSpPr txBox="1"/>
          <p:nvPr/>
        </p:nvSpPr>
        <p:spPr>
          <a:xfrm>
            <a:off x="4952999" y="723897"/>
            <a:ext cx="2268415" cy="369332"/>
          </a:xfrm>
          <a:prstGeom prst="rect">
            <a:avLst/>
          </a:prstGeom>
          <a:solidFill>
            <a:srgbClr val="F1DBEA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negativo</a:t>
            </a:r>
            <a:r>
              <a:rPr lang="de-DE" dirty="0" smtClean="0"/>
              <a:t>: X </a:t>
            </a:r>
            <a:r>
              <a:rPr lang="de-DE" dirty="0" err="1" smtClean="0"/>
              <a:t>tɛ</a:t>
            </a:r>
            <a:r>
              <a:rPr lang="de-DE" dirty="0" smtClean="0"/>
              <a:t> Y </a:t>
            </a:r>
            <a:r>
              <a:rPr lang="de-DE" dirty="0" err="1" smtClean="0"/>
              <a:t>ye</a:t>
            </a:r>
            <a:r>
              <a:rPr lang="de-DE" dirty="0" smtClean="0"/>
              <a:t>̒</a:t>
            </a:r>
            <a:endParaRPr lang="pt-BR" dirty="0"/>
          </a:p>
        </p:txBody>
      </p:sp>
      <p:sp>
        <p:nvSpPr>
          <p:cNvPr id="13" name="Textfeld 12"/>
          <p:cNvSpPr txBox="1"/>
          <p:nvPr/>
        </p:nvSpPr>
        <p:spPr>
          <a:xfrm>
            <a:off x="1330571" y="1269022"/>
            <a:ext cx="30919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N </a:t>
            </a:r>
            <a:r>
              <a:rPr lang="de-DE" i="1" dirty="0" err="1" smtClean="0"/>
              <a:t>fa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̒ </a:t>
            </a:r>
            <a:r>
              <a:rPr lang="de-DE" i="1" dirty="0" err="1" smtClean="0"/>
              <a:t>karamɔgɔ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̒ </a:t>
            </a:r>
          </a:p>
          <a:p>
            <a:r>
              <a:rPr lang="de-DE" i="1" dirty="0" err="1" smtClean="0"/>
              <a:t>Aw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 </a:t>
            </a:r>
            <a:r>
              <a:rPr lang="de-DE" i="1" dirty="0" err="1" smtClean="0"/>
              <a:t>Brezilikaw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i="1" dirty="0" smtClean="0"/>
              <a:t>Nin </a:t>
            </a:r>
            <a:r>
              <a:rPr lang="de-DE" i="1" dirty="0" err="1" smtClean="0"/>
              <a:t>ye</a:t>
            </a:r>
            <a:r>
              <a:rPr lang="de-DE" i="1" dirty="0" smtClean="0"/>
              <a:t> </a:t>
            </a:r>
            <a:r>
              <a:rPr lang="de-DE" i="1" dirty="0" err="1" smtClean="0"/>
              <a:t>muru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i="1" dirty="0" err="1" smtClean="0"/>
              <a:t>Seku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 </a:t>
            </a:r>
            <a:r>
              <a:rPr lang="de-DE" i="1" dirty="0" err="1" smtClean="0"/>
              <a:t>sɛnɛkɛla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i="1" dirty="0" err="1" smtClean="0"/>
              <a:t>Banankoro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 </a:t>
            </a:r>
            <a:r>
              <a:rPr lang="de-DE" i="1" dirty="0" err="1" smtClean="0"/>
              <a:t>dugu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pt-BR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820385" y="1269022"/>
            <a:ext cx="30919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N </a:t>
            </a:r>
            <a:r>
              <a:rPr lang="de-DE" i="1" dirty="0" err="1" smtClean="0"/>
              <a:t>ba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</a:t>
            </a:r>
            <a:r>
              <a:rPr lang="de-DE" i="1" dirty="0" err="1" smtClean="0"/>
              <a:t>karamɔgɔ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r>
              <a:rPr lang="de-DE" i="1" dirty="0" smtClean="0"/>
              <a:t>̒ </a:t>
            </a:r>
          </a:p>
          <a:p>
            <a:r>
              <a:rPr lang="de-DE" i="1" dirty="0" smtClean="0"/>
              <a:t>Ne </a:t>
            </a:r>
            <a:r>
              <a:rPr lang="de-DE" i="1" dirty="0" err="1" smtClean="0"/>
              <a:t>tɛ</a:t>
            </a:r>
            <a:r>
              <a:rPr lang="de-DE" i="1" dirty="0" smtClean="0"/>
              <a:t>  </a:t>
            </a:r>
            <a:r>
              <a:rPr lang="de-DE" i="1" dirty="0" err="1" smtClean="0"/>
              <a:t>Berezilika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i="1" dirty="0" smtClean="0"/>
              <a:t>O </a:t>
            </a:r>
            <a:r>
              <a:rPr lang="de-DE" i="1" dirty="0" err="1" smtClean="0"/>
              <a:t>tɛ</a:t>
            </a:r>
            <a:r>
              <a:rPr lang="de-DE" i="1" dirty="0" smtClean="0"/>
              <a:t> n </a:t>
            </a:r>
            <a:r>
              <a:rPr lang="de-DE" i="1" dirty="0" err="1" smtClean="0"/>
              <a:t>muso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i="1" dirty="0" err="1" smtClean="0"/>
              <a:t>Jara</a:t>
            </a:r>
            <a:r>
              <a:rPr lang="de-DE" i="1" dirty="0" smtClean="0"/>
              <a:t> </a:t>
            </a:r>
            <a:r>
              <a:rPr lang="de-DE" i="1" dirty="0" err="1" smtClean="0"/>
              <a:t>tɛ</a:t>
            </a:r>
            <a:r>
              <a:rPr lang="de-DE" i="1" dirty="0" smtClean="0"/>
              <a:t> </a:t>
            </a:r>
            <a:r>
              <a:rPr lang="de-DE" i="1" dirty="0" err="1" smtClean="0"/>
              <a:t>jɛgɛ</a:t>
            </a:r>
            <a:r>
              <a:rPr lang="de-DE" i="1" dirty="0" smtClean="0"/>
              <a:t> </a:t>
            </a:r>
            <a:r>
              <a:rPr lang="de-DE" i="1" dirty="0" err="1" smtClean="0"/>
              <a:t>ye</a:t>
            </a:r>
            <a:endParaRPr lang="pt-BR" i="1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9" y="2813539"/>
            <a:ext cx="4934536" cy="2998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30571" y="5905695"/>
            <a:ext cx="73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i      b‘      a       </a:t>
            </a:r>
            <a:r>
              <a:rPr lang="de-DE" i="1" dirty="0" err="1" smtClean="0"/>
              <a:t>sɔrɔ</a:t>
            </a:r>
            <a:r>
              <a:rPr lang="de-DE" i="1" dirty="0" smtClean="0"/>
              <a:t>           u    </a:t>
            </a:r>
            <a:r>
              <a:rPr lang="de-DE" i="1" dirty="0" err="1" smtClean="0"/>
              <a:t>ka</a:t>
            </a:r>
            <a:r>
              <a:rPr lang="de-DE" i="1" dirty="0" smtClean="0"/>
              <a:t>     </a:t>
            </a:r>
            <a:r>
              <a:rPr lang="de-DE" i="1" dirty="0" err="1" smtClean="0"/>
              <a:t>wari</a:t>
            </a:r>
            <a:r>
              <a:rPr lang="de-DE" i="1" dirty="0" smtClean="0"/>
              <a:t>        </a:t>
            </a:r>
            <a:r>
              <a:rPr lang="de-DE" i="1" dirty="0" err="1" smtClean="0"/>
              <a:t>ye</a:t>
            </a:r>
            <a:r>
              <a:rPr lang="de-DE" i="1" dirty="0" smtClean="0"/>
              <a:t>   </a:t>
            </a:r>
            <a:r>
              <a:rPr lang="de-DE" i="1" dirty="0" err="1" smtClean="0"/>
              <a:t>wari</a:t>
            </a:r>
            <a:r>
              <a:rPr lang="de-DE" i="1" dirty="0" smtClean="0"/>
              <a:t>         </a:t>
            </a:r>
            <a:r>
              <a:rPr lang="de-DE" i="1" dirty="0" err="1" smtClean="0"/>
              <a:t>kura</a:t>
            </a:r>
            <a:r>
              <a:rPr lang="de-DE" i="1" dirty="0" smtClean="0"/>
              <a:t>   </a:t>
            </a:r>
            <a:r>
              <a:rPr lang="de-DE" i="1" dirty="0" err="1" smtClean="0"/>
              <a:t>ye</a:t>
            </a:r>
            <a:endParaRPr lang="de-DE" i="1" dirty="0" smtClean="0"/>
          </a:p>
          <a:p>
            <a:r>
              <a:rPr lang="de-DE" dirty="0" smtClean="0"/>
              <a:t>2Sg </a:t>
            </a:r>
            <a:r>
              <a:rPr lang="de-DE" dirty="0" err="1" smtClean="0"/>
              <a:t>Pres</a:t>
            </a:r>
            <a:r>
              <a:rPr lang="de-DE" dirty="0" smtClean="0"/>
              <a:t>  3Sg  </a:t>
            </a:r>
            <a:r>
              <a:rPr lang="de-DE" dirty="0" err="1" smtClean="0"/>
              <a:t>encontrar</a:t>
            </a:r>
            <a:r>
              <a:rPr lang="de-DE" dirty="0" smtClean="0"/>
              <a:t> 3Pl </a:t>
            </a:r>
            <a:r>
              <a:rPr lang="de-DE" dirty="0" err="1" smtClean="0"/>
              <a:t>Poss</a:t>
            </a:r>
            <a:r>
              <a:rPr lang="de-DE" dirty="0" smtClean="0"/>
              <a:t> </a:t>
            </a:r>
            <a:r>
              <a:rPr lang="de-DE" dirty="0" err="1" smtClean="0"/>
              <a:t>dinheiro</a:t>
            </a:r>
            <a:r>
              <a:rPr lang="de-DE" dirty="0" smtClean="0"/>
              <a:t> </a:t>
            </a:r>
            <a:r>
              <a:rPr lang="de-DE" dirty="0" err="1" smtClean="0"/>
              <a:t>Equ</a:t>
            </a:r>
            <a:r>
              <a:rPr lang="de-DE" dirty="0" smtClean="0"/>
              <a:t> </a:t>
            </a:r>
            <a:r>
              <a:rPr lang="de-DE" dirty="0" err="1" smtClean="0"/>
              <a:t>dinheiro</a:t>
            </a:r>
            <a:r>
              <a:rPr lang="de-DE" dirty="0" smtClean="0"/>
              <a:t> </a:t>
            </a:r>
            <a:r>
              <a:rPr lang="de-DE" dirty="0" err="1" smtClean="0"/>
              <a:t>novo</a:t>
            </a:r>
            <a:r>
              <a:rPr lang="de-DE" dirty="0" smtClean="0"/>
              <a:t>  </a:t>
            </a:r>
            <a:r>
              <a:rPr lang="de-DE" dirty="0" err="1" smtClean="0"/>
              <a:t>Equat</a:t>
            </a:r>
            <a:r>
              <a:rPr lang="de-DE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1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581" y="310418"/>
            <a:ext cx="4875335" cy="443765"/>
          </a:xfrm>
        </p:spPr>
        <p:txBody>
          <a:bodyPr>
            <a:normAutofit/>
          </a:bodyPr>
          <a:lstStyle/>
          <a:p>
            <a:r>
              <a:rPr lang="pt-BR" sz="1800" b="1" dirty="0"/>
              <a:t>https://www.youtube.com/watch?v=qWK7oSX3uR0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2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1" y="1213338"/>
            <a:ext cx="9216611" cy="56446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65131" y="2303585"/>
            <a:ext cx="42818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wari</a:t>
            </a:r>
            <a:r>
              <a:rPr lang="de-DE" i="1" dirty="0" smtClean="0"/>
              <a:t>       -</a:t>
            </a:r>
            <a:r>
              <a:rPr lang="de-DE" i="1" dirty="0" err="1" smtClean="0"/>
              <a:t>misɛn</a:t>
            </a:r>
            <a:r>
              <a:rPr lang="de-DE" i="1" dirty="0" smtClean="0"/>
              <a:t>      -</a:t>
            </a:r>
            <a:r>
              <a:rPr lang="de-DE" i="1" dirty="0" err="1" smtClean="0"/>
              <a:t>sɔrɔ</a:t>
            </a:r>
            <a:r>
              <a:rPr lang="de-DE" i="1" dirty="0" smtClean="0"/>
              <a:t>  -bali  -</a:t>
            </a:r>
            <a:r>
              <a:rPr lang="de-DE" i="1" dirty="0" err="1" smtClean="0"/>
              <a:t>ya</a:t>
            </a:r>
            <a:endParaRPr lang="de-DE" i="1" dirty="0" smtClean="0"/>
          </a:p>
          <a:p>
            <a:r>
              <a:rPr lang="de-DE" dirty="0" err="1" smtClean="0"/>
              <a:t>dinheiro-pequeno-achar</a:t>
            </a:r>
            <a:r>
              <a:rPr lang="de-DE" dirty="0" smtClean="0"/>
              <a:t>- </a:t>
            </a:r>
            <a:r>
              <a:rPr lang="de-DE" dirty="0" err="1" smtClean="0"/>
              <a:t>Neg</a:t>
            </a:r>
            <a:r>
              <a:rPr lang="de-DE" dirty="0" smtClean="0"/>
              <a:t>- </a:t>
            </a:r>
            <a:r>
              <a:rPr lang="de-DE" dirty="0" err="1" smtClean="0"/>
              <a:t>Nom</a:t>
            </a:r>
            <a:endParaRPr lang="de-DE" dirty="0" smtClean="0"/>
          </a:p>
          <a:p>
            <a:r>
              <a:rPr lang="de-DE" dirty="0" smtClean="0"/>
              <a:t>‚</a:t>
            </a:r>
            <a:r>
              <a:rPr lang="de-DE" dirty="0" err="1" smtClean="0"/>
              <a:t>inencontrabilidade.de.dinheiro</a:t>
            </a:r>
            <a:r>
              <a:rPr lang="de-DE" dirty="0" smtClean="0"/>
              <a:t>‘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9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308" y="154110"/>
            <a:ext cx="5899642" cy="947544"/>
          </a:xfrm>
        </p:spPr>
        <p:txBody>
          <a:bodyPr/>
          <a:lstStyle/>
          <a:p>
            <a:r>
              <a:rPr lang="de-DE" dirty="0" err="1" smtClean="0"/>
              <a:t>Composição</a:t>
            </a:r>
            <a:r>
              <a:rPr lang="de-DE" dirty="0" smtClean="0"/>
              <a:t> e </a:t>
            </a:r>
            <a:r>
              <a:rPr lang="de-DE" dirty="0" err="1" smtClean="0"/>
              <a:t>derivação</a:t>
            </a:r>
            <a:endParaRPr lang="pt-B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3</a:t>
            </a:fld>
            <a:endParaRPr lang="pt-BR"/>
          </a:p>
        </p:txBody>
      </p:sp>
      <p:sp>
        <p:nvSpPr>
          <p:cNvPr id="6" name="Textfeld 5"/>
          <p:cNvSpPr txBox="1"/>
          <p:nvPr/>
        </p:nvSpPr>
        <p:spPr>
          <a:xfrm>
            <a:off x="2110154" y="1512276"/>
            <a:ext cx="77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nɛgɛ</a:t>
            </a:r>
            <a:endParaRPr lang="de-DE" i="1" dirty="0" smtClean="0"/>
          </a:p>
          <a:p>
            <a:r>
              <a:rPr lang="de-DE" dirty="0" err="1" smtClean="0"/>
              <a:t>ferro</a:t>
            </a:r>
            <a:endParaRPr lang="pt-BR" dirty="0"/>
          </a:p>
        </p:txBody>
      </p:sp>
      <p:sp>
        <p:nvSpPr>
          <p:cNvPr id="7" name="Textfeld 6"/>
          <p:cNvSpPr txBox="1"/>
          <p:nvPr/>
        </p:nvSpPr>
        <p:spPr>
          <a:xfrm>
            <a:off x="3622431" y="151227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</a:t>
            </a:r>
          </a:p>
          <a:p>
            <a:r>
              <a:rPr lang="de-DE" dirty="0" err="1" smtClean="0"/>
              <a:t>cavalo</a:t>
            </a:r>
            <a:endParaRPr lang="pt-BR" dirty="0"/>
          </a:p>
        </p:txBody>
      </p:sp>
      <p:sp>
        <p:nvSpPr>
          <p:cNvPr id="8" name="Textfeld 7"/>
          <p:cNvSpPr txBox="1"/>
          <p:nvPr/>
        </p:nvSpPr>
        <p:spPr>
          <a:xfrm>
            <a:off x="5416061" y="1512275"/>
            <a:ext cx="15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nɛgɛso</a:t>
            </a:r>
            <a:endParaRPr lang="de-DE" i="1" dirty="0" smtClean="0"/>
          </a:p>
          <a:p>
            <a:r>
              <a:rPr lang="de-DE" dirty="0" err="1" smtClean="0"/>
              <a:t>bicicleta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2121877" y="2350477"/>
            <a:ext cx="77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da</a:t>
            </a:r>
          </a:p>
          <a:p>
            <a:r>
              <a:rPr lang="de-DE" dirty="0" err="1" smtClean="0"/>
              <a:t>boca</a:t>
            </a:r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3634154" y="2350476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wolo</a:t>
            </a:r>
            <a:endParaRPr lang="de-DE" i="1" dirty="0" smtClean="0"/>
          </a:p>
          <a:p>
            <a:r>
              <a:rPr lang="de-DE" dirty="0" err="1" smtClean="0"/>
              <a:t>pele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5427784" y="2350476"/>
            <a:ext cx="15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dawolo</a:t>
            </a:r>
            <a:endParaRPr lang="de-DE" i="1" dirty="0" smtClean="0"/>
          </a:p>
          <a:p>
            <a:r>
              <a:rPr lang="de-DE" dirty="0" err="1" smtClean="0"/>
              <a:t>lábio</a:t>
            </a:r>
            <a:endParaRPr lang="pt-BR" dirty="0"/>
          </a:p>
        </p:txBody>
      </p:sp>
      <p:sp>
        <p:nvSpPr>
          <p:cNvPr id="12" name="Textfeld 11"/>
          <p:cNvSpPr txBox="1"/>
          <p:nvPr/>
        </p:nvSpPr>
        <p:spPr>
          <a:xfrm>
            <a:off x="766078" y="3385039"/>
            <a:ext cx="1228285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dá</a:t>
            </a:r>
            <a:r>
              <a:rPr lang="de-DE" dirty="0" smtClean="0">
                <a:solidFill>
                  <a:schemeClr val="bg1"/>
                </a:solidFill>
              </a:rPr>
              <a:t>   -  </a:t>
            </a:r>
            <a:r>
              <a:rPr lang="de-DE" dirty="0" err="1" smtClean="0">
                <a:solidFill>
                  <a:schemeClr val="bg1"/>
                </a:solidFill>
              </a:rPr>
              <a:t>beira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64863" y="3387972"/>
            <a:ext cx="1208921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ko</a:t>
            </a:r>
            <a:r>
              <a:rPr lang="de-DE" dirty="0" smtClean="0">
                <a:solidFill>
                  <a:schemeClr val="bg1"/>
                </a:solidFill>
              </a:rPr>
              <a:t>   -  </a:t>
            </a:r>
            <a:r>
              <a:rPr lang="de-DE" dirty="0" err="1" smtClean="0">
                <a:solidFill>
                  <a:schemeClr val="bg1"/>
                </a:solidFill>
              </a:rPr>
              <a:t>coisa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9831" y="3329357"/>
            <a:ext cx="1548501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den   -  </a:t>
            </a:r>
            <a:r>
              <a:rPr lang="de-DE" dirty="0" err="1" smtClean="0">
                <a:solidFill>
                  <a:schemeClr val="bg1"/>
                </a:solidFill>
              </a:rPr>
              <a:t>criança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81529" y="3346941"/>
            <a:ext cx="1940211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tigi</a:t>
            </a:r>
            <a:r>
              <a:rPr lang="de-DE" dirty="0" smtClean="0">
                <a:solidFill>
                  <a:schemeClr val="bg1"/>
                </a:solidFill>
              </a:rPr>
              <a:t>   -  </a:t>
            </a:r>
            <a:r>
              <a:rPr lang="de-DE" dirty="0" err="1" smtClean="0">
                <a:solidFill>
                  <a:schemeClr val="bg1"/>
                </a:solidFill>
              </a:rPr>
              <a:t>proprietário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1662" y="4217372"/>
            <a:ext cx="172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ɲɛ</a:t>
            </a:r>
            <a:r>
              <a:rPr lang="de-DE" sz="1600" i="1" dirty="0" smtClean="0"/>
              <a:t>-da</a:t>
            </a:r>
          </a:p>
          <a:p>
            <a:r>
              <a:rPr lang="de-DE" sz="1600" dirty="0" err="1" smtClean="0"/>
              <a:t>olho-beira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rosto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950065" y="3886199"/>
            <a:ext cx="172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di-den</a:t>
            </a:r>
          </a:p>
          <a:p>
            <a:r>
              <a:rPr lang="de-DE" sz="1600" dirty="0" err="1" smtClean="0"/>
              <a:t>mel-criança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abelha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935410" y="4865078"/>
            <a:ext cx="172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ɲɛ</a:t>
            </a:r>
            <a:r>
              <a:rPr lang="de-DE" sz="1600" i="1" dirty="0" smtClean="0"/>
              <a:t>-den</a:t>
            </a:r>
          </a:p>
          <a:p>
            <a:r>
              <a:rPr lang="de-DE" sz="1600" dirty="0" err="1" smtClean="0"/>
              <a:t>olho-criança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pupila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5008681" y="5738445"/>
            <a:ext cx="172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saga</a:t>
            </a:r>
            <a:r>
              <a:rPr lang="de-DE" sz="1600" i="1" dirty="0" smtClean="0"/>
              <a:t>-den</a:t>
            </a:r>
          </a:p>
          <a:p>
            <a:r>
              <a:rPr lang="de-DE" sz="1600" dirty="0" err="1" smtClean="0"/>
              <a:t>ovelha-criança</a:t>
            </a:r>
            <a:endParaRPr lang="de-DE" sz="1600" dirty="0" smtClean="0"/>
          </a:p>
          <a:p>
            <a:r>
              <a:rPr lang="de-DE" sz="1600" dirty="0" smtClean="0"/>
              <a:t>‚‘</a:t>
            </a:r>
            <a:endParaRPr lang="pt-BR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7107110" y="3941884"/>
            <a:ext cx="23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dugu-tigi</a:t>
            </a:r>
            <a:endParaRPr lang="de-DE" sz="1600" i="1" dirty="0" smtClean="0"/>
          </a:p>
          <a:p>
            <a:r>
              <a:rPr lang="de-DE" sz="1600" dirty="0" err="1" smtClean="0"/>
              <a:t>aldeia-proprietàrio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chefe</a:t>
            </a:r>
            <a:r>
              <a:rPr lang="de-DE" sz="1600" dirty="0" smtClean="0"/>
              <a:t> de </a:t>
            </a:r>
            <a:r>
              <a:rPr lang="de-DE" sz="1600" dirty="0" err="1" smtClean="0"/>
              <a:t>aldeia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7162796" y="5105400"/>
            <a:ext cx="23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sogo-tigi</a:t>
            </a:r>
            <a:endParaRPr lang="de-DE" sz="1600" i="1" dirty="0" smtClean="0"/>
          </a:p>
          <a:p>
            <a:r>
              <a:rPr lang="de-DE" sz="1600" dirty="0" err="1" smtClean="0"/>
              <a:t>carne-proprietàrio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açougue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2675789" y="4240822"/>
            <a:ext cx="227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wari-ko</a:t>
            </a:r>
            <a:endParaRPr lang="de-DE" sz="1600" i="1" dirty="0" smtClean="0"/>
          </a:p>
          <a:p>
            <a:r>
              <a:rPr lang="de-DE" sz="1600" dirty="0" err="1" smtClean="0"/>
              <a:t>dinheiro-coisa</a:t>
            </a:r>
            <a:endParaRPr lang="de-DE" sz="1600" dirty="0" smtClean="0"/>
          </a:p>
          <a:p>
            <a:r>
              <a:rPr lang="de-DE" sz="1600" dirty="0" smtClean="0"/>
              <a:t>‚o </a:t>
            </a:r>
            <a:r>
              <a:rPr lang="de-DE" sz="1600" dirty="0" err="1" smtClean="0"/>
              <a:t>assunto</a:t>
            </a:r>
            <a:r>
              <a:rPr lang="de-DE" sz="1600" dirty="0" smtClean="0"/>
              <a:t> do </a:t>
            </a:r>
            <a:r>
              <a:rPr lang="de-DE" sz="1600" dirty="0" err="1" smtClean="0"/>
              <a:t>dinheiro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5797" y="5372099"/>
            <a:ext cx="192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bo</a:t>
            </a:r>
            <a:r>
              <a:rPr lang="de-DE" sz="1600" i="1" dirty="0" smtClean="0"/>
              <a:t>-da</a:t>
            </a:r>
          </a:p>
          <a:p>
            <a:r>
              <a:rPr lang="de-DE" sz="1600" dirty="0" err="1" smtClean="0"/>
              <a:t>excremento-beira</a:t>
            </a:r>
            <a:endParaRPr lang="de-DE" sz="1600" dirty="0" smtClean="0"/>
          </a:p>
          <a:p>
            <a:r>
              <a:rPr lang="de-DE" sz="1600" dirty="0" smtClean="0"/>
              <a:t>‚??‘</a:t>
            </a:r>
            <a:endParaRPr lang="pt-BR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2636224" y="5352257"/>
            <a:ext cx="227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yɛlɛ-ko</a:t>
            </a:r>
            <a:endParaRPr lang="de-DE" sz="1600" i="1" dirty="0" smtClean="0"/>
          </a:p>
          <a:p>
            <a:r>
              <a:rPr lang="de-DE" sz="1600" dirty="0" err="1" smtClean="0"/>
              <a:t>rir-coisa</a:t>
            </a:r>
            <a:endParaRPr lang="de-DE" sz="1600" dirty="0" smtClean="0"/>
          </a:p>
          <a:p>
            <a:r>
              <a:rPr lang="de-DE" sz="1600" dirty="0" smtClean="0"/>
              <a:t>‚</a:t>
            </a:r>
            <a:r>
              <a:rPr lang="de-DE" sz="1600" dirty="0" err="1" smtClean="0"/>
              <a:t>coisa</a:t>
            </a:r>
            <a:r>
              <a:rPr lang="de-DE" sz="1600" dirty="0" smtClean="0"/>
              <a:t> </a:t>
            </a:r>
            <a:r>
              <a:rPr lang="de-DE" sz="1600" dirty="0" err="1" smtClean="0"/>
              <a:t>engraçada</a:t>
            </a:r>
            <a:r>
              <a:rPr lang="de-DE" sz="1600" dirty="0" smtClean="0"/>
              <a:t>/</a:t>
            </a:r>
            <a:r>
              <a:rPr lang="de-DE" sz="1600" dirty="0" err="1" smtClean="0"/>
              <a:t>piada</a:t>
            </a:r>
            <a:r>
              <a:rPr lang="de-DE" sz="1600" dirty="0" smtClean="0"/>
              <a:t>‘</a:t>
            </a:r>
            <a:endParaRPr lang="pt-BR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2975625" y="1681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pt-BR" dirty="0"/>
          </a:p>
        </p:txBody>
      </p:sp>
      <p:sp>
        <p:nvSpPr>
          <p:cNvPr id="27" name="Textfeld 26"/>
          <p:cNvSpPr txBox="1"/>
          <p:nvPr/>
        </p:nvSpPr>
        <p:spPr>
          <a:xfrm>
            <a:off x="3066479" y="23970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pt-BR" dirty="0"/>
          </a:p>
        </p:txBody>
      </p:sp>
      <p:sp>
        <p:nvSpPr>
          <p:cNvPr id="28" name="Textfeld 27"/>
          <p:cNvSpPr txBox="1"/>
          <p:nvPr/>
        </p:nvSpPr>
        <p:spPr>
          <a:xfrm>
            <a:off x="4763394" y="16584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</a:t>
            </a:r>
            <a:endParaRPr lang="pt-BR" dirty="0"/>
          </a:p>
        </p:txBody>
      </p:sp>
      <p:sp>
        <p:nvSpPr>
          <p:cNvPr id="29" name="Textfeld 28"/>
          <p:cNvSpPr txBox="1"/>
          <p:nvPr/>
        </p:nvSpPr>
        <p:spPr>
          <a:xfrm>
            <a:off x="4757533" y="23823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0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Tipos</a:t>
            </a:r>
            <a:r>
              <a:rPr lang="de-DE" dirty="0" smtClean="0"/>
              <a:t> de </a:t>
            </a:r>
            <a:r>
              <a:rPr lang="de-DE" dirty="0" err="1" smtClean="0"/>
              <a:t>frases</a:t>
            </a:r>
            <a:endParaRPr lang="pt-B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24444"/>
          </a:xfrm>
        </p:spPr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frase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não</a:t>
            </a:r>
            <a:r>
              <a:rPr lang="de-DE" dirty="0" smtClean="0">
                <a:solidFill>
                  <a:schemeClr val="tx2"/>
                </a:solidFill>
              </a:rPr>
              <a:t>-verbal </a:t>
            </a:r>
            <a:r>
              <a:rPr lang="de-DE" dirty="0" err="1" smtClean="0">
                <a:solidFill>
                  <a:schemeClr val="tx2"/>
                </a:solidFill>
              </a:rPr>
              <a:t>locativa</a:t>
            </a:r>
            <a:r>
              <a:rPr lang="de-DE" dirty="0" smtClean="0">
                <a:solidFill>
                  <a:schemeClr val="tx2"/>
                </a:solidFill>
              </a:rPr>
              <a:t>/</a:t>
            </a:r>
            <a:r>
              <a:rPr lang="de-DE" dirty="0" err="1" smtClean="0">
                <a:solidFill>
                  <a:schemeClr val="tx2"/>
                </a:solidFill>
              </a:rPr>
              <a:t>existencial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err="1" smtClean="0">
                <a:solidFill>
                  <a:schemeClr val="tx2"/>
                </a:solidFill>
              </a:rPr>
              <a:t>frase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não</a:t>
            </a:r>
            <a:r>
              <a:rPr lang="de-DE" dirty="0" smtClean="0">
                <a:solidFill>
                  <a:schemeClr val="tx2"/>
                </a:solidFill>
              </a:rPr>
              <a:t> verbal </a:t>
            </a:r>
            <a:r>
              <a:rPr lang="de-DE" dirty="0" err="1" smtClean="0">
                <a:solidFill>
                  <a:schemeClr val="tx2"/>
                </a:solidFill>
              </a:rPr>
              <a:t>equativa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err="1" smtClean="0">
                <a:solidFill>
                  <a:schemeClr val="tx2"/>
                </a:solidFill>
              </a:rPr>
              <a:t>frase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não</a:t>
            </a:r>
            <a:r>
              <a:rPr lang="de-DE" dirty="0" smtClean="0">
                <a:solidFill>
                  <a:schemeClr val="tx2"/>
                </a:solidFill>
              </a:rPr>
              <a:t>-verbal </a:t>
            </a:r>
            <a:r>
              <a:rPr lang="de-DE" dirty="0" err="1" smtClean="0">
                <a:solidFill>
                  <a:schemeClr val="tx2"/>
                </a:solidFill>
              </a:rPr>
              <a:t>presentativa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err="1">
                <a:solidFill>
                  <a:srgbClr val="C00000"/>
                </a:solidFill>
              </a:rPr>
              <a:t>frase</a:t>
            </a:r>
            <a:r>
              <a:rPr lang="de-DE" dirty="0">
                <a:solidFill>
                  <a:srgbClr val="C00000"/>
                </a:solidFill>
              </a:rPr>
              <a:t> verbal </a:t>
            </a:r>
            <a:r>
              <a:rPr lang="de-DE" dirty="0" err="1">
                <a:solidFill>
                  <a:srgbClr val="C00000"/>
                </a:solidFill>
              </a:rPr>
              <a:t>transitiva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err="1">
                <a:solidFill>
                  <a:srgbClr val="C00000"/>
                </a:solidFill>
              </a:rPr>
              <a:t>frase</a:t>
            </a:r>
            <a:r>
              <a:rPr lang="de-DE" dirty="0">
                <a:solidFill>
                  <a:srgbClr val="C00000"/>
                </a:solidFill>
              </a:rPr>
              <a:t> verbal </a:t>
            </a:r>
            <a:r>
              <a:rPr lang="de-DE" dirty="0" err="1">
                <a:solidFill>
                  <a:srgbClr val="C00000"/>
                </a:solidFill>
              </a:rPr>
              <a:t>intransitiva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err="1">
                <a:solidFill>
                  <a:srgbClr val="C00000"/>
                </a:solidFill>
              </a:rPr>
              <a:t>frase</a:t>
            </a:r>
            <a:r>
              <a:rPr lang="de-DE" dirty="0">
                <a:solidFill>
                  <a:srgbClr val="C00000"/>
                </a:solidFill>
              </a:rPr>
              <a:t> verbal </a:t>
            </a:r>
            <a:r>
              <a:rPr lang="de-DE" dirty="0" err="1">
                <a:solidFill>
                  <a:srgbClr val="C00000"/>
                </a:solidFill>
              </a:rPr>
              <a:t>estativa</a:t>
            </a:r>
            <a:endParaRPr lang="de-DE" dirty="0">
              <a:solidFill>
                <a:srgbClr val="C00000"/>
              </a:solidFill>
            </a:endParaRPr>
          </a:p>
          <a:p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4</a:t>
            </a:fld>
            <a:endParaRPr lang="pt-BR"/>
          </a:p>
        </p:txBody>
      </p:sp>
      <p:sp>
        <p:nvSpPr>
          <p:cNvPr id="5" name="Textfeld 4"/>
          <p:cNvSpPr txBox="1"/>
          <p:nvPr/>
        </p:nvSpPr>
        <p:spPr>
          <a:xfrm rot="20827074" flipH="1">
            <a:off x="4805347" y="3513200"/>
            <a:ext cx="1700677" cy="369332"/>
          </a:xfrm>
          <a:prstGeom prst="homePlate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próxima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aula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9813"/>
            <a:ext cx="8065946" cy="1325563"/>
          </a:xfrm>
        </p:spPr>
        <p:txBody>
          <a:bodyPr/>
          <a:lstStyle/>
          <a:p>
            <a:endParaRPr lang="pt-BR" sz="54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00312"/>
            <a:ext cx="8065946" cy="4351338"/>
          </a:xfrm>
        </p:spPr>
        <p:txBody>
          <a:bodyPr/>
          <a:lstStyle/>
          <a:p>
            <a:endParaRPr lang="pt-BR" sz="3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031038"/>
            <a:ext cx="2104160" cy="365125"/>
          </a:xfrm>
        </p:spPr>
        <p:txBody>
          <a:bodyPr/>
          <a:lstStyle/>
          <a:p>
            <a:fld id="{D0DFE418-6666-43CA-BB2B-F9666BC2A64D}" type="slidenum">
              <a:rPr lang="pt-BR" sz="1600" smtClean="0"/>
              <a:t>5</a:t>
            </a:fld>
            <a:endParaRPr lang="pt-BR" sz="16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4590" y="149471"/>
            <a:ext cx="7754817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Predicação</a:t>
            </a:r>
            <a:r>
              <a:rPr lang="de-DE" sz="2400" dirty="0" smtClean="0"/>
              <a:t> </a:t>
            </a:r>
            <a:r>
              <a:rPr lang="de-DE" sz="2400" dirty="0" err="1" smtClean="0"/>
              <a:t>não</a:t>
            </a:r>
            <a:r>
              <a:rPr lang="de-DE" sz="2400" dirty="0" smtClean="0"/>
              <a:t>-verbal 1: </a:t>
            </a:r>
            <a:r>
              <a:rPr lang="de-DE" sz="2400" dirty="0" err="1"/>
              <a:t>frases</a:t>
            </a:r>
            <a:r>
              <a:rPr lang="de-DE" sz="2400" dirty="0"/>
              <a:t> </a:t>
            </a:r>
            <a:r>
              <a:rPr lang="de-DE" sz="2400" dirty="0" err="1"/>
              <a:t>presentativas</a:t>
            </a:r>
            <a:r>
              <a:rPr lang="de-DE" sz="2400" dirty="0"/>
              <a:t>: </a:t>
            </a:r>
            <a:r>
              <a:rPr lang="de-DE" sz="2400" dirty="0" smtClean="0"/>
              <a:t>„(</a:t>
            </a:r>
            <a:r>
              <a:rPr lang="de-DE" sz="2400" dirty="0" err="1" smtClean="0"/>
              <a:t>Isso</a:t>
            </a:r>
            <a:r>
              <a:rPr lang="de-DE" sz="2400" dirty="0" smtClean="0"/>
              <a:t>) e</a:t>
            </a:r>
            <a:r>
              <a:rPr lang="de-DE" sz="2400" dirty="0"/>
              <a:t>̒ … </a:t>
            </a:r>
            <a:r>
              <a:rPr lang="de-DE" sz="2400" dirty="0" smtClean="0"/>
              <a:t>“</a:t>
            </a:r>
            <a:endParaRPr lang="pt-BR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664675" y="1403547"/>
            <a:ext cx="234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positivo</a:t>
            </a:r>
            <a:r>
              <a:rPr lang="de-DE" sz="2400" dirty="0" smtClean="0"/>
              <a:t>: N + </a:t>
            </a:r>
            <a:r>
              <a:rPr lang="de-DE" sz="2400" i="1" dirty="0" err="1" smtClean="0"/>
              <a:t>dòn</a:t>
            </a:r>
            <a:endParaRPr lang="pt-BR" sz="24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5609488" y="1403547"/>
            <a:ext cx="217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negativo</a:t>
            </a:r>
            <a:r>
              <a:rPr lang="de-DE" sz="2400" dirty="0" smtClean="0"/>
              <a:t>: N + </a:t>
            </a:r>
            <a:r>
              <a:rPr lang="de-DE" sz="2400" i="1" dirty="0" err="1" smtClean="0"/>
              <a:t>tɛ</a:t>
            </a:r>
            <a:endParaRPr lang="pt-BR" sz="24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1664675" y="1976177"/>
            <a:ext cx="16882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só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mùso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kɔ̀nɔ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jàkuma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553804" y="2058238"/>
            <a:ext cx="142919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só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tɛ</a:t>
            </a:r>
            <a:r>
              <a:rPr lang="de-DE" sz="2400" i="1" dirty="0" smtClean="0"/>
              <a:t>̒</a:t>
            </a:r>
          </a:p>
          <a:p>
            <a:r>
              <a:rPr lang="de-DE" sz="2400" i="1" dirty="0" err="1" smtClean="0"/>
              <a:t>mùso</a:t>
            </a:r>
            <a:r>
              <a:rPr lang="de-DE" sz="2400" i="1" dirty="0" smtClean="0"/>
              <a:t> </a:t>
            </a:r>
            <a:r>
              <a:rPr lang="de-DE" sz="2400" i="1" dirty="0" err="1"/>
              <a:t>tɛ</a:t>
            </a:r>
            <a:r>
              <a:rPr lang="de-DE" sz="2400" i="1" dirty="0"/>
              <a:t>̒</a:t>
            </a:r>
            <a:endParaRPr lang="de-DE" sz="2400" i="1" dirty="0" smtClean="0"/>
          </a:p>
          <a:p>
            <a:r>
              <a:rPr lang="de-DE" sz="2400" i="1" dirty="0" err="1" smtClean="0"/>
              <a:t>kɔ̀nɔ</a:t>
            </a:r>
            <a:r>
              <a:rPr lang="de-DE" sz="2400" i="1" dirty="0" smtClean="0"/>
              <a:t> </a:t>
            </a:r>
            <a:r>
              <a:rPr lang="de-DE" sz="2400" i="1" dirty="0" err="1"/>
              <a:t>tɛ</a:t>
            </a:r>
            <a:r>
              <a:rPr lang="de-DE" sz="2400" i="1" dirty="0"/>
              <a:t>̒</a:t>
            </a:r>
            <a:endParaRPr lang="de-DE" sz="2400" i="1" dirty="0" smtClean="0"/>
          </a:p>
          <a:p>
            <a:r>
              <a:rPr lang="de-DE" sz="2400" i="1" dirty="0" err="1" smtClean="0"/>
              <a:t>jàkuma</a:t>
            </a:r>
            <a:r>
              <a:rPr lang="de-DE" sz="2400" i="1" dirty="0" smtClean="0"/>
              <a:t> </a:t>
            </a:r>
            <a:r>
              <a:rPr lang="de-DE" sz="2400" i="1" dirty="0" err="1"/>
              <a:t>tɛ</a:t>
            </a:r>
            <a:r>
              <a:rPr lang="de-DE" sz="2400" i="1" dirty="0" smtClean="0"/>
              <a:t>̒</a:t>
            </a:r>
            <a:endParaRPr lang="pt-BR" sz="2400" i="1" dirty="0"/>
          </a:p>
        </p:txBody>
      </p:sp>
      <p:sp>
        <p:nvSpPr>
          <p:cNvPr id="12" name="Rechteck 11"/>
          <p:cNvSpPr/>
          <p:nvPr/>
        </p:nvSpPr>
        <p:spPr>
          <a:xfrm>
            <a:off x="1575467" y="4193905"/>
            <a:ext cx="2868356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800" b="1" dirty="0" err="1" smtClean="0"/>
              <a:t>Outros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exemplos</a:t>
            </a:r>
            <a:r>
              <a:rPr lang="de-DE" sz="2800" b="1" i="1" dirty="0" smtClean="0"/>
              <a:t>:</a:t>
            </a:r>
          </a:p>
          <a:p>
            <a:endParaRPr lang="de-DE" sz="2800" b="1" i="1" dirty="0" smtClean="0"/>
          </a:p>
          <a:p>
            <a:r>
              <a:rPr lang="de-DE" sz="2400" i="1" dirty="0" err="1" smtClean="0"/>
              <a:t>cɛ</a:t>
            </a:r>
            <a:r>
              <a:rPr lang="de-DE" sz="2400" i="1" dirty="0" smtClean="0"/>
              <a:t>̀ </a:t>
            </a:r>
            <a:r>
              <a:rPr lang="de-DE" sz="2400" i="1" dirty="0" err="1"/>
              <a:t>ní</a:t>
            </a:r>
            <a:r>
              <a:rPr lang="de-DE" sz="2400" i="1" dirty="0"/>
              <a:t> </a:t>
            </a:r>
            <a:r>
              <a:rPr lang="de-DE" sz="2400" i="1" dirty="0" err="1"/>
              <a:t>mùso</a:t>
            </a:r>
            <a:r>
              <a:rPr lang="de-DE" sz="2400" i="1" dirty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sàga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wala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bà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jàkuma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tɛ</a:t>
            </a:r>
            <a:r>
              <a:rPr lang="de-DE" sz="2400" i="1" dirty="0" smtClean="0"/>
              <a:t>̒, </a:t>
            </a:r>
            <a:r>
              <a:rPr lang="de-DE" sz="2400" i="1" dirty="0" err="1" smtClean="0"/>
              <a:t>wùlu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dòn</a:t>
            </a:r>
            <a:endParaRPr lang="de-DE" sz="2400" i="1" dirty="0" smtClean="0"/>
          </a:p>
          <a:p>
            <a:r>
              <a:rPr lang="de-DE" sz="2400" i="1" dirty="0" err="1" smtClean="0"/>
              <a:t>sigilanw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don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343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6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1"/>
            <a:ext cx="8580120" cy="53035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085" y="5750169"/>
            <a:ext cx="276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baara</a:t>
            </a:r>
            <a:r>
              <a:rPr lang="de-DE" i="1" dirty="0" smtClean="0"/>
              <a:t>      de      </a:t>
            </a:r>
            <a:r>
              <a:rPr lang="de-DE" i="1" dirty="0" err="1" smtClean="0"/>
              <a:t>don</a:t>
            </a:r>
            <a:endParaRPr lang="de-DE" i="1" dirty="0" smtClean="0"/>
          </a:p>
          <a:p>
            <a:r>
              <a:rPr lang="de-DE" dirty="0" err="1" smtClean="0"/>
              <a:t>trabalho</a:t>
            </a:r>
            <a:r>
              <a:rPr lang="de-DE" dirty="0" smtClean="0"/>
              <a:t> FOC   </a:t>
            </a:r>
            <a:r>
              <a:rPr lang="de-DE" dirty="0" err="1" smtClean="0"/>
              <a:t>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7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z="1400" smtClean="0"/>
              <a:t>7</a:t>
            </a:fld>
            <a:endParaRPr lang="pt-BR" sz="14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61745" y="1296238"/>
            <a:ext cx="314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positivo</a:t>
            </a:r>
            <a:r>
              <a:rPr lang="de-DE" sz="2400" dirty="0" smtClean="0"/>
              <a:t>: N + </a:t>
            </a:r>
            <a:r>
              <a:rPr lang="de-DE" sz="2400" i="1" dirty="0" err="1" smtClean="0"/>
              <a:t>bɛ</a:t>
            </a:r>
            <a:r>
              <a:rPr lang="de-DE" sz="2400" dirty="0" smtClean="0"/>
              <a:t> (+X)</a:t>
            </a:r>
            <a:endParaRPr lang="pt-BR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5609488" y="1280455"/>
            <a:ext cx="290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negativo</a:t>
            </a:r>
            <a:r>
              <a:rPr lang="de-DE" sz="2400" dirty="0" smtClean="0"/>
              <a:t>: N + </a:t>
            </a:r>
            <a:r>
              <a:rPr lang="de-DE" sz="2400" i="1" dirty="0" err="1" smtClean="0"/>
              <a:t>tɛ</a:t>
            </a:r>
            <a:r>
              <a:rPr lang="de-DE" sz="2400" dirty="0" smtClean="0"/>
              <a:t> (+X)</a:t>
            </a:r>
            <a:endParaRPr lang="pt-BR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94590" y="105509"/>
            <a:ext cx="6805247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Predicação</a:t>
            </a:r>
            <a:r>
              <a:rPr lang="de-DE" sz="2400" dirty="0" smtClean="0"/>
              <a:t> </a:t>
            </a:r>
            <a:r>
              <a:rPr lang="de-DE" sz="2400" dirty="0" err="1" smtClean="0"/>
              <a:t>não</a:t>
            </a:r>
            <a:r>
              <a:rPr lang="de-DE" sz="2400" dirty="0" smtClean="0"/>
              <a:t>-verbal </a:t>
            </a:r>
            <a:r>
              <a:rPr lang="de-DE" sz="2400" dirty="0" smtClean="0"/>
              <a:t>2: </a:t>
            </a:r>
            <a:r>
              <a:rPr lang="de-DE" sz="2400" dirty="0" err="1" smtClean="0"/>
              <a:t>frases</a:t>
            </a:r>
            <a:r>
              <a:rPr lang="de-DE" sz="2400" dirty="0" smtClean="0"/>
              <a:t> </a:t>
            </a:r>
            <a:r>
              <a:rPr lang="de-DE" sz="2400" dirty="0" err="1" smtClean="0"/>
              <a:t>locativas</a:t>
            </a:r>
            <a:r>
              <a:rPr lang="de-DE" sz="2400" dirty="0" smtClean="0"/>
              <a:t>/</a:t>
            </a:r>
            <a:r>
              <a:rPr lang="de-DE" sz="2400" dirty="0" err="1" smtClean="0"/>
              <a:t>existenciais</a:t>
            </a:r>
            <a:endParaRPr lang="de-DE" sz="2400" dirty="0"/>
          </a:p>
          <a:p>
            <a:r>
              <a:rPr lang="de-DE" sz="2400" dirty="0" err="1"/>
              <a:t>tem</a:t>
            </a:r>
            <a:r>
              <a:rPr lang="de-DE" sz="2400" dirty="0"/>
              <a:t>/</a:t>
            </a:r>
            <a:r>
              <a:rPr lang="de-DE" sz="2400" dirty="0" err="1"/>
              <a:t>não</a:t>
            </a:r>
            <a:r>
              <a:rPr lang="de-DE" sz="2400" dirty="0"/>
              <a:t> </a:t>
            </a:r>
            <a:r>
              <a:rPr lang="de-DE" sz="2400" dirty="0" err="1"/>
              <a:t>tem</a:t>
            </a:r>
            <a:r>
              <a:rPr lang="de-DE" sz="2400" dirty="0"/>
              <a:t>; </a:t>
            </a:r>
            <a:r>
              <a:rPr lang="de-DE" sz="2400" dirty="0" err="1"/>
              <a:t>está</a:t>
            </a:r>
            <a:r>
              <a:rPr lang="de-DE" sz="2400" dirty="0"/>
              <a:t>/</a:t>
            </a:r>
            <a:r>
              <a:rPr lang="de-DE" sz="2400" dirty="0" err="1"/>
              <a:t>não</a:t>
            </a:r>
            <a:r>
              <a:rPr lang="de-DE" sz="2400" dirty="0"/>
              <a:t> </a:t>
            </a:r>
            <a:r>
              <a:rPr lang="de-DE" sz="2400" dirty="0" err="1" smtClean="0"/>
              <a:t>está</a:t>
            </a:r>
            <a:endParaRPr lang="pt-BR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863969" y="2136531"/>
            <a:ext cx="1354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err="1" smtClean="0"/>
              <a:t>hɛrɛ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endParaRPr lang="pt-BR" sz="20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682760" y="2104292"/>
            <a:ext cx="1354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err="1" smtClean="0"/>
              <a:t>tɔɔrɔ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tɛ</a:t>
            </a:r>
            <a:endParaRPr lang="pt-BR" sz="2000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863969" y="2602909"/>
            <a:ext cx="185297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err="1" smtClean="0"/>
              <a:t>nɛnɛ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endParaRPr lang="de-DE" sz="2000" i="1" dirty="0" smtClean="0"/>
          </a:p>
          <a:p>
            <a:r>
              <a:rPr lang="de-DE" sz="2000" i="1" dirty="0" err="1" smtClean="0"/>
              <a:t>funteni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endParaRPr lang="de-DE" sz="2000" i="1" dirty="0" smtClean="0"/>
          </a:p>
          <a:p>
            <a:r>
              <a:rPr lang="de-DE" sz="2000" i="1" dirty="0" err="1" smtClean="0"/>
              <a:t>dibi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endParaRPr lang="pt-BR" sz="20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828801" y="4443968"/>
            <a:ext cx="243546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semântica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locativa</a:t>
            </a:r>
            <a:r>
              <a:rPr lang="de-DE" sz="2000" b="1" dirty="0" smtClean="0"/>
              <a:t>:</a:t>
            </a:r>
          </a:p>
          <a:p>
            <a:r>
              <a:rPr lang="de-DE" sz="2000" i="1" dirty="0" err="1" smtClean="0"/>
              <a:t>muso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yan</a:t>
            </a:r>
            <a:endParaRPr lang="de-DE" sz="2000" i="1" dirty="0" smtClean="0"/>
          </a:p>
          <a:p>
            <a:r>
              <a:rPr lang="de-DE" sz="2000" i="1" dirty="0" smtClean="0"/>
              <a:t>a </a:t>
            </a:r>
            <a:r>
              <a:rPr lang="de-DE" sz="2000" i="1" dirty="0" err="1" smtClean="0"/>
              <a:t>dɔgɔmuso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yan</a:t>
            </a:r>
            <a:endParaRPr lang="de-DE" sz="2000" i="1" dirty="0" smtClean="0"/>
          </a:p>
          <a:p>
            <a:r>
              <a:rPr lang="de-DE" sz="2000" i="1" dirty="0" smtClean="0"/>
              <a:t>a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yan</a:t>
            </a:r>
            <a:endParaRPr lang="de-DE" sz="2000" i="1" dirty="0" smtClean="0"/>
          </a:p>
          <a:p>
            <a:r>
              <a:rPr lang="de-DE" sz="2000" i="1" dirty="0" err="1" smtClean="0"/>
              <a:t>mobili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yen</a:t>
            </a:r>
            <a:endParaRPr lang="de-DE" sz="2000" i="1" dirty="0" smtClean="0"/>
          </a:p>
          <a:p>
            <a:r>
              <a:rPr lang="de-DE" sz="2000" i="1" dirty="0" smtClean="0"/>
              <a:t>i </a:t>
            </a:r>
            <a:r>
              <a:rPr lang="de-DE" sz="2000" i="1" dirty="0" err="1" smtClean="0"/>
              <a:t>kɔrɔmuso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yen</a:t>
            </a:r>
            <a:endParaRPr lang="de-DE" sz="2000" i="1" dirty="0" smtClean="0"/>
          </a:p>
          <a:p>
            <a:r>
              <a:rPr lang="de-DE" sz="2000" i="1" dirty="0"/>
              <a:t>a </a:t>
            </a:r>
            <a:r>
              <a:rPr lang="de-DE" sz="2000" i="1" dirty="0" err="1"/>
              <a:t>bɛ</a:t>
            </a:r>
            <a:r>
              <a:rPr lang="de-DE" sz="2000" i="1" dirty="0"/>
              <a:t> di?</a:t>
            </a:r>
          </a:p>
          <a:p>
            <a:endParaRPr lang="pt-BR" sz="20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735513" y="2667386"/>
            <a:ext cx="185297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err="1" smtClean="0"/>
              <a:t>nɛnɛ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tɛ</a:t>
            </a:r>
            <a:endParaRPr lang="de-DE" sz="2000" i="1" dirty="0" smtClean="0"/>
          </a:p>
          <a:p>
            <a:r>
              <a:rPr lang="de-DE" sz="2000" i="1" dirty="0" err="1" smtClean="0"/>
              <a:t>funteni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tɛ</a:t>
            </a:r>
            <a:endParaRPr lang="de-DE" sz="2000" i="1" dirty="0" smtClean="0"/>
          </a:p>
          <a:p>
            <a:r>
              <a:rPr lang="de-DE" sz="2000" i="1" dirty="0" err="1" smtClean="0"/>
              <a:t>dibi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tɛ</a:t>
            </a:r>
            <a:endParaRPr lang="pt-BR" sz="2000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051181" y="4461558"/>
            <a:ext cx="243546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com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pósposições</a:t>
            </a:r>
            <a:r>
              <a:rPr lang="de-DE" sz="2000" b="1" dirty="0" smtClean="0"/>
              <a:t>:</a:t>
            </a:r>
          </a:p>
          <a:p>
            <a:r>
              <a:rPr lang="de-DE" sz="2000" i="1" dirty="0" smtClean="0"/>
              <a:t>n </a:t>
            </a:r>
            <a:r>
              <a:rPr lang="de-DE" sz="2000" i="1" dirty="0" err="1" smtClean="0"/>
              <a:t>dɔgɔkɛ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kungo</a:t>
            </a:r>
            <a:r>
              <a:rPr lang="de-DE" sz="2000" i="1" dirty="0" smtClean="0"/>
              <a:t> la</a:t>
            </a:r>
          </a:p>
          <a:p>
            <a:r>
              <a:rPr lang="de-DE" sz="2000" i="1" dirty="0" err="1" smtClean="0"/>
              <a:t>jakuma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tabali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kan</a:t>
            </a:r>
            <a:endParaRPr lang="de-DE" sz="2000" i="1" dirty="0" smtClean="0"/>
          </a:p>
          <a:p>
            <a:r>
              <a:rPr lang="de-DE" sz="2000" i="1" dirty="0" err="1" smtClean="0"/>
              <a:t>kɔnɔ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san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fɛ</a:t>
            </a:r>
            <a:endParaRPr lang="de-DE" sz="2000" i="1" dirty="0" smtClean="0"/>
          </a:p>
          <a:p>
            <a:r>
              <a:rPr lang="de-DE" sz="2000" i="1" dirty="0" err="1" smtClean="0"/>
              <a:t>wulu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sigilan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kɔrɔ</a:t>
            </a:r>
            <a:endParaRPr lang="de-DE" sz="2000" i="1" dirty="0" smtClean="0"/>
          </a:p>
          <a:p>
            <a:r>
              <a:rPr lang="de-DE" sz="2000" i="1" dirty="0" smtClean="0"/>
              <a:t>a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jiri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fila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cɛma</a:t>
            </a:r>
            <a:endParaRPr lang="de-DE" sz="2000" i="1" dirty="0" smtClean="0"/>
          </a:p>
          <a:p>
            <a:r>
              <a:rPr lang="de-DE" sz="2000" i="1" dirty="0" smtClean="0"/>
              <a:t>n </a:t>
            </a:r>
            <a:r>
              <a:rPr lang="de-DE" sz="2000" i="1" dirty="0" err="1" smtClean="0"/>
              <a:t>ɲɛ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bɛ</a:t>
            </a:r>
            <a:r>
              <a:rPr lang="de-DE" sz="2000" i="1" dirty="0" smtClean="0"/>
              <a:t> a la</a:t>
            </a:r>
            <a:endParaRPr lang="de-DE" sz="2000" i="1" dirty="0" smtClean="0"/>
          </a:p>
          <a:p>
            <a:endParaRPr lang="de-DE" sz="2000" i="1" dirty="0"/>
          </a:p>
          <a:p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0876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8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61"/>
            <a:ext cx="8572500" cy="48539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86862" y="5583115"/>
            <a:ext cx="750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tiɲɛ</a:t>
            </a:r>
            <a:r>
              <a:rPr lang="de-DE" i="1" dirty="0" smtClean="0"/>
              <a:t>         </a:t>
            </a:r>
            <a:r>
              <a:rPr lang="de-DE" i="1" dirty="0" err="1" smtClean="0"/>
              <a:t>ka</a:t>
            </a:r>
            <a:r>
              <a:rPr lang="de-DE" i="1" dirty="0" smtClean="0"/>
              <a:t>     </a:t>
            </a:r>
            <a:r>
              <a:rPr lang="de-DE" i="1" dirty="0" err="1" smtClean="0"/>
              <a:t>fisa</a:t>
            </a:r>
            <a:r>
              <a:rPr lang="de-DE" i="1" dirty="0" smtClean="0"/>
              <a:t>,         </a:t>
            </a:r>
            <a:r>
              <a:rPr lang="de-DE" i="1" dirty="0" err="1" smtClean="0"/>
              <a:t>ni</a:t>
            </a:r>
            <a:r>
              <a:rPr lang="de-DE" i="1" dirty="0" smtClean="0"/>
              <a:t>   n       </a:t>
            </a:r>
            <a:r>
              <a:rPr lang="de-DE" i="1" dirty="0" err="1" smtClean="0"/>
              <a:t>ko</a:t>
            </a:r>
            <a:r>
              <a:rPr lang="de-DE" i="1" dirty="0" smtClean="0"/>
              <a:t>       </a:t>
            </a:r>
            <a:r>
              <a:rPr lang="de-DE" i="1" dirty="0" err="1" smtClean="0"/>
              <a:t>nɛnɛ</a:t>
            </a:r>
            <a:r>
              <a:rPr lang="de-DE" i="1" dirty="0" smtClean="0"/>
              <a:t>    </a:t>
            </a:r>
            <a:r>
              <a:rPr lang="de-DE" i="1" dirty="0" err="1" smtClean="0"/>
              <a:t>tɛ</a:t>
            </a:r>
            <a:r>
              <a:rPr lang="de-DE" i="1" dirty="0" smtClean="0"/>
              <a:t>                       </a:t>
            </a:r>
            <a:r>
              <a:rPr lang="de-DE" dirty="0" smtClean="0"/>
              <a:t>……</a:t>
            </a:r>
          </a:p>
          <a:p>
            <a:r>
              <a:rPr lang="de-DE" dirty="0" err="1" smtClean="0"/>
              <a:t>verdade</a:t>
            </a:r>
            <a:r>
              <a:rPr lang="de-DE" dirty="0" smtClean="0"/>
              <a:t> </a:t>
            </a:r>
            <a:r>
              <a:rPr lang="de-DE" dirty="0" err="1" smtClean="0"/>
              <a:t>Pred</a:t>
            </a:r>
            <a:r>
              <a:rPr lang="de-DE" dirty="0" smtClean="0"/>
              <a:t> </a:t>
            </a:r>
            <a:r>
              <a:rPr lang="de-DE" dirty="0" err="1" smtClean="0"/>
              <a:t>melhor</a:t>
            </a:r>
            <a:r>
              <a:rPr lang="de-DE" dirty="0" smtClean="0"/>
              <a:t>   se   1Sg   </a:t>
            </a:r>
            <a:r>
              <a:rPr lang="de-DE" dirty="0" err="1" smtClean="0"/>
              <a:t>dizer</a:t>
            </a:r>
            <a:r>
              <a:rPr lang="de-DE" dirty="0" smtClean="0"/>
              <a:t>   </a:t>
            </a:r>
            <a:r>
              <a:rPr lang="de-DE" dirty="0" err="1" smtClean="0"/>
              <a:t>frio</a:t>
            </a:r>
            <a:r>
              <a:rPr lang="de-DE" dirty="0" smtClean="0"/>
              <a:t>      </a:t>
            </a:r>
            <a:r>
              <a:rPr lang="de-DE" dirty="0" err="1" smtClean="0"/>
              <a:t>Neg.Exist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6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9</a:t>
            </a:fld>
            <a:endParaRPr lang="pt-B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2"/>
            <a:ext cx="8595360" cy="52197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2898" y="5574324"/>
            <a:ext cx="784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…. </a:t>
            </a:r>
            <a:r>
              <a:rPr lang="de-DE" i="1" dirty="0" err="1" smtClean="0"/>
              <a:t>nin</a:t>
            </a:r>
            <a:r>
              <a:rPr lang="de-DE" i="1" dirty="0" smtClean="0"/>
              <a:t>     </a:t>
            </a:r>
            <a:r>
              <a:rPr lang="de-DE" i="1" dirty="0" err="1" smtClean="0"/>
              <a:t>kalo</a:t>
            </a:r>
            <a:r>
              <a:rPr lang="de-DE" i="1" dirty="0" smtClean="0"/>
              <a:t>   </a:t>
            </a:r>
            <a:r>
              <a:rPr lang="de-DE" i="1" dirty="0" err="1" smtClean="0"/>
              <a:t>nin</a:t>
            </a:r>
            <a:r>
              <a:rPr lang="de-DE" i="1" dirty="0" smtClean="0"/>
              <a:t>   na,       n       </a:t>
            </a:r>
            <a:r>
              <a:rPr lang="de-DE" i="1" dirty="0" err="1" smtClean="0"/>
              <a:t>ye</a:t>
            </a:r>
            <a:r>
              <a:rPr lang="de-DE" i="1" dirty="0" smtClean="0"/>
              <a:t>      </a:t>
            </a:r>
            <a:r>
              <a:rPr lang="de-DE" i="1" dirty="0" err="1" smtClean="0"/>
              <a:t>nkalon</a:t>
            </a:r>
            <a:r>
              <a:rPr lang="de-DE" i="1" dirty="0" smtClean="0"/>
              <a:t>      </a:t>
            </a:r>
            <a:r>
              <a:rPr lang="de-DE" i="1" dirty="0" err="1" smtClean="0"/>
              <a:t>tigɛ</a:t>
            </a:r>
            <a:r>
              <a:rPr lang="de-DE" i="1" dirty="0" smtClean="0"/>
              <a:t>.        </a:t>
            </a:r>
            <a:r>
              <a:rPr lang="de-DE" i="1" dirty="0" err="1" smtClean="0"/>
              <a:t>Nɛnɛ</a:t>
            </a:r>
            <a:r>
              <a:rPr lang="de-DE" i="1" dirty="0" smtClean="0"/>
              <a:t>   </a:t>
            </a:r>
            <a:r>
              <a:rPr lang="de-DE" i="1" dirty="0" err="1" smtClean="0"/>
              <a:t>bɛ</a:t>
            </a:r>
            <a:r>
              <a:rPr lang="de-DE" i="1" dirty="0" smtClean="0"/>
              <a:t>     </a:t>
            </a:r>
            <a:r>
              <a:rPr lang="de-DE" i="1" dirty="0" err="1" smtClean="0"/>
              <a:t>yan</a:t>
            </a:r>
            <a:endParaRPr lang="de-DE" i="1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este</a:t>
            </a:r>
            <a:r>
              <a:rPr lang="de-DE" dirty="0" smtClean="0"/>
              <a:t>   </a:t>
            </a:r>
            <a:r>
              <a:rPr lang="de-DE" dirty="0" err="1" smtClean="0"/>
              <a:t>mes</a:t>
            </a:r>
            <a:r>
              <a:rPr lang="de-DE" dirty="0" smtClean="0"/>
              <a:t>   </a:t>
            </a:r>
            <a:r>
              <a:rPr lang="de-DE" dirty="0" err="1" smtClean="0"/>
              <a:t>este</a:t>
            </a:r>
            <a:r>
              <a:rPr lang="de-DE" dirty="0" smtClean="0"/>
              <a:t> </a:t>
            </a:r>
            <a:r>
              <a:rPr lang="de-DE" dirty="0" err="1" smtClean="0"/>
              <a:t>Posp</a:t>
            </a:r>
            <a:r>
              <a:rPr lang="de-DE" dirty="0" smtClean="0"/>
              <a:t>,   1Sg   </a:t>
            </a:r>
            <a:r>
              <a:rPr lang="de-DE" dirty="0" err="1" smtClean="0"/>
              <a:t>Perf</a:t>
            </a:r>
            <a:r>
              <a:rPr lang="de-DE" dirty="0" smtClean="0"/>
              <a:t>    </a:t>
            </a:r>
            <a:r>
              <a:rPr lang="de-DE" dirty="0" err="1" smtClean="0"/>
              <a:t>mentira</a:t>
            </a:r>
            <a:r>
              <a:rPr lang="de-DE" dirty="0" smtClean="0"/>
              <a:t>    </a:t>
            </a:r>
            <a:r>
              <a:rPr lang="de-DE" dirty="0" err="1" smtClean="0"/>
              <a:t>cortar</a:t>
            </a:r>
            <a:r>
              <a:rPr lang="de-DE" dirty="0" smtClean="0"/>
              <a:t>    </a:t>
            </a:r>
            <a:r>
              <a:rPr lang="de-DE" dirty="0" err="1" smtClean="0"/>
              <a:t>frio</a:t>
            </a:r>
            <a:r>
              <a:rPr lang="de-DE" dirty="0" smtClean="0"/>
              <a:t>     EX      </a:t>
            </a:r>
            <a:r>
              <a:rPr lang="de-DE" dirty="0" err="1" smtClean="0"/>
              <a:t>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14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667</Words>
  <Application>Microsoft Office PowerPoint</Application>
  <PresentationFormat>Bildschirmpräsentation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LNIE II</vt:lpstr>
      <vt:lpstr>https://www.youtube.com/watch?v=qWK7oSX3uR0</vt:lpstr>
      <vt:lpstr>Composição e derivação</vt:lpstr>
      <vt:lpstr>Tipos de frases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LNIE II</dc:title>
  <dc:creator>anon.</dc:creator>
  <cp:lastModifiedBy>anon.</cp:lastModifiedBy>
  <cp:revision>63</cp:revision>
  <dcterms:created xsi:type="dcterms:W3CDTF">2020-09-20T12:05:55Z</dcterms:created>
  <dcterms:modified xsi:type="dcterms:W3CDTF">2020-10-02T15:54:47Z</dcterms:modified>
</cp:coreProperties>
</file>