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1445" r:id="rId3"/>
    <p:sldId id="1452" r:id="rId4"/>
    <p:sldId id="1490" r:id="rId5"/>
    <p:sldId id="1441" r:id="rId6"/>
    <p:sldId id="1453" r:id="rId7"/>
    <p:sldId id="1442" r:id="rId8"/>
    <p:sldId id="1454" r:id="rId9"/>
    <p:sldId id="1455" r:id="rId10"/>
    <p:sldId id="1456" r:id="rId11"/>
    <p:sldId id="303" r:id="rId12"/>
    <p:sldId id="1457" r:id="rId13"/>
    <p:sldId id="1459" r:id="rId14"/>
    <p:sldId id="1159" r:id="rId15"/>
    <p:sldId id="1460" r:id="rId16"/>
    <p:sldId id="1164" r:id="rId17"/>
    <p:sldId id="1462" r:id="rId18"/>
    <p:sldId id="1165" r:id="rId19"/>
    <p:sldId id="1464" r:id="rId20"/>
    <p:sldId id="1166" r:id="rId21"/>
    <p:sldId id="1465" r:id="rId22"/>
    <p:sldId id="304" r:id="rId23"/>
    <p:sldId id="315" r:id="rId24"/>
    <p:sldId id="1497" r:id="rId25"/>
    <p:sldId id="1466" r:id="rId26"/>
    <p:sldId id="1467" r:id="rId27"/>
    <p:sldId id="1458" r:id="rId28"/>
    <p:sldId id="1499" r:id="rId29"/>
    <p:sldId id="318" r:id="rId30"/>
    <p:sldId id="1469" r:id="rId31"/>
    <p:sldId id="1468" r:id="rId32"/>
    <p:sldId id="1491" r:id="rId33"/>
    <p:sldId id="1492" r:id="rId34"/>
    <p:sldId id="1493" r:id="rId35"/>
    <p:sldId id="1494" r:id="rId36"/>
    <p:sldId id="1495" r:id="rId37"/>
    <p:sldId id="1496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106A6D9-0B28-4B57-B658-F7AE498F7272}">
          <p14:sldIdLst>
            <p14:sldId id="256"/>
            <p14:sldId id="1445"/>
            <p14:sldId id="1452"/>
            <p14:sldId id="1490"/>
            <p14:sldId id="1441"/>
            <p14:sldId id="1453"/>
            <p14:sldId id="1442"/>
            <p14:sldId id="1454"/>
            <p14:sldId id="1455"/>
            <p14:sldId id="1456"/>
            <p14:sldId id="303"/>
            <p14:sldId id="1457"/>
            <p14:sldId id="1459"/>
            <p14:sldId id="1159"/>
            <p14:sldId id="1460"/>
            <p14:sldId id="1164"/>
            <p14:sldId id="1462"/>
            <p14:sldId id="1165"/>
            <p14:sldId id="1464"/>
            <p14:sldId id="1166"/>
            <p14:sldId id="1465"/>
            <p14:sldId id="304"/>
            <p14:sldId id="315"/>
            <p14:sldId id="1497"/>
            <p14:sldId id="1466"/>
            <p14:sldId id="1467"/>
            <p14:sldId id="1458"/>
            <p14:sldId id="1499"/>
            <p14:sldId id="318"/>
            <p14:sldId id="1469"/>
            <p14:sldId id="1468"/>
            <p14:sldId id="1491"/>
            <p14:sldId id="1492"/>
            <p14:sldId id="1493"/>
            <p14:sldId id="1494"/>
            <p14:sldId id="1495"/>
            <p14:sldId id="14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4" autoAdjust="0"/>
    <p:restoredTop sz="93801" autoAdjust="0"/>
  </p:normalViewPr>
  <p:slideViewPr>
    <p:cSldViewPr snapToGrid="0">
      <p:cViewPr>
        <p:scale>
          <a:sx n="59" d="100"/>
          <a:sy n="59" d="100"/>
        </p:scale>
        <p:origin x="10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Rezende" userId="c59635310fe207ff" providerId="LiveId" clId="{F8F09BF7-D320-4223-82EC-94E52BEDC30D}"/>
    <pc:docChg chg="custSel delSld modSld modSection">
      <pc:chgData name="Amaury Rezende" userId="c59635310fe207ff" providerId="LiveId" clId="{F8F09BF7-D320-4223-82EC-94E52BEDC30D}" dt="2020-06-04T22:42:06.190" v="6" actId="47"/>
      <pc:docMkLst>
        <pc:docMk/>
      </pc:docMkLst>
      <pc:sldChg chg="del">
        <pc:chgData name="Amaury Rezende" userId="c59635310fe207ff" providerId="LiveId" clId="{F8F09BF7-D320-4223-82EC-94E52BEDC30D}" dt="2020-06-04T22:42:06.190" v="6" actId="47"/>
        <pc:sldMkLst>
          <pc:docMk/>
          <pc:sldMk cId="2357228848" sldId="1448"/>
        </pc:sldMkLst>
      </pc:sldChg>
      <pc:sldChg chg="modSp mod">
        <pc:chgData name="Amaury Rezende" userId="c59635310fe207ff" providerId="LiveId" clId="{F8F09BF7-D320-4223-82EC-94E52BEDC30D}" dt="2020-06-04T22:41:58.475" v="5" actId="6549"/>
        <pc:sldMkLst>
          <pc:docMk/>
          <pc:sldMk cId="879599868" sldId="1452"/>
        </pc:sldMkLst>
        <pc:spChg chg="mod">
          <ac:chgData name="Amaury Rezende" userId="c59635310fe207ff" providerId="LiveId" clId="{F8F09BF7-D320-4223-82EC-94E52BEDC30D}" dt="2020-06-04T22:41:58.475" v="5" actId="6549"/>
          <ac:spMkLst>
            <pc:docMk/>
            <pc:sldMk cId="879599868" sldId="1452"/>
            <ac:spMk id="3" creationId="{66489E1A-50A3-451B-B140-5676EBCDB673}"/>
          </ac:spMkLst>
        </pc:spChg>
      </pc:sldChg>
      <pc:sldChg chg="del">
        <pc:chgData name="Amaury Rezende" userId="c59635310fe207ff" providerId="LiveId" clId="{F8F09BF7-D320-4223-82EC-94E52BEDC30D}" dt="2020-06-04T22:41:39.971" v="0" actId="47"/>
        <pc:sldMkLst>
          <pc:docMk/>
          <pc:sldMk cId="833647219" sldId="1486"/>
        </pc:sldMkLst>
      </pc:sldChg>
      <pc:sldChg chg="del">
        <pc:chgData name="Amaury Rezende" userId="c59635310fe207ff" providerId="LiveId" clId="{F8F09BF7-D320-4223-82EC-94E52BEDC30D}" dt="2020-06-04T22:41:41.300" v="1" actId="47"/>
        <pc:sldMkLst>
          <pc:docMk/>
          <pc:sldMk cId="65658769" sldId="1487"/>
        </pc:sldMkLst>
      </pc:sldChg>
      <pc:sldChg chg="del">
        <pc:chgData name="Amaury Rezende" userId="c59635310fe207ff" providerId="LiveId" clId="{F8F09BF7-D320-4223-82EC-94E52BEDC30D}" dt="2020-06-04T22:41:41.872" v="2" actId="47"/>
        <pc:sldMkLst>
          <pc:docMk/>
          <pc:sldMk cId="3271391827" sldId="148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8CDD9-2D46-4536-AD9B-562D7FC8D3FD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8113-5EB9-45E7-976D-8B4E560125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390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D3BBF5B-0DFE-44D1-B802-CD40AEDDD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C0E338-ACE2-47D7-AAB5-BA627B44E63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DDD7393-0246-4075-ADAC-A796D4D10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4FC3A91-F16C-4FB4-AE62-E79B42F72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01A3B50-9767-4621-957D-13A79132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1552B1-1FD3-4875-B3D4-199D958EC5C0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EC264C9-24AF-459E-9956-88BC848E8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EB197F5-ABEE-4FD3-93FB-1345A0E8B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0D8C8C0-0723-44BD-B808-95A05D6DD8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CBAED1-F94F-4A02-AAF0-E1301BEBCF0C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9987B61-E371-4CCB-B22B-8A48DC97A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5BC0D13-2C93-442A-B11C-0C2EC89CD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289A4AD-C391-4A4A-9F22-864A98FB7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8324B8-071A-4AC4-B7C9-7B551A4B4857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4BF75CB-F183-471E-AF46-E58EAEE32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BFA7F9C-3EDA-4E83-94C0-BE67517BC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0A12F-E511-47AE-A8CD-C4C59063998B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82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92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54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09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14314"/>
            <a:ext cx="11315700" cy="70008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335088"/>
            <a:ext cx="5562600" cy="47609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375400" y="1335088"/>
            <a:ext cx="5564717" cy="23034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375400" y="3790950"/>
            <a:ext cx="5564717" cy="230505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722D79E-40D6-4686-95C9-C29A539F25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9880-A52A-4E10-8692-648A8BEBB5F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680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621" y="0"/>
            <a:ext cx="9259828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621" y="1517715"/>
            <a:ext cx="10962289" cy="459383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1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45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44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33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48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65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9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87694" y="0"/>
            <a:ext cx="96027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7693" y="1517715"/>
            <a:ext cx="11608837" cy="459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87693" y="62965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47C6-CCA8-404D-912F-A33D86D8C6D3}" type="datetimeFigureOut">
              <a:rPr lang="pt-BR" smtClean="0"/>
              <a:t>04/06/2020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2965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32306" y="6303703"/>
            <a:ext cx="164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7888-8427-44B6-86DA-87DA66418D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86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9629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pt-BR" sz="4000" dirty="0"/>
              <a:t>Análise Contábil e Fiscal das Demonstrações Contábeis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40793" y="5740030"/>
            <a:ext cx="358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Prof. Dr. Amaury J. Rezende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4FEF2C-8A03-4CED-9479-635E4354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86" y="3863300"/>
            <a:ext cx="3011707" cy="10778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9E4F7D-67AE-4504-9B58-90DF3A104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93" y="3509963"/>
            <a:ext cx="3951219" cy="17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170D7D1D-2D3D-44CF-B380-8450398DAB8B}"/>
              </a:ext>
            </a:extLst>
          </p:cNvPr>
          <p:cNvSpPr/>
          <p:nvPr/>
        </p:nvSpPr>
        <p:spPr>
          <a:xfrm>
            <a:off x="8457501" y="4711065"/>
            <a:ext cx="1270897" cy="731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0F09D1C7-3BBD-4CBE-A6BF-3A49CDA576D7}"/>
              </a:ext>
            </a:extLst>
          </p:cNvPr>
          <p:cNvSpPr/>
          <p:nvPr/>
        </p:nvSpPr>
        <p:spPr>
          <a:xfrm>
            <a:off x="8332373" y="3063240"/>
            <a:ext cx="1270897" cy="731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A93644E3-99C2-4FBB-8E1A-5AD4E229CCBC}"/>
              </a:ext>
            </a:extLst>
          </p:cNvPr>
          <p:cNvSpPr/>
          <p:nvPr/>
        </p:nvSpPr>
        <p:spPr>
          <a:xfrm>
            <a:off x="8457501" y="1273030"/>
            <a:ext cx="1270897" cy="731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85FFD8E-765C-412C-A30E-6CF5A013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4" y="389522"/>
            <a:ext cx="77057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: Linha Dobrada com Borda e Ênfase 3">
            <a:extLst>
              <a:ext uri="{FF2B5EF4-FFF2-40B4-BE49-F238E27FC236}">
                <a16:creationId xmlns:a16="http://schemas.microsoft.com/office/drawing/2014/main" id="{396C22DB-39E0-4BEA-9F9B-A27B213E0B07}"/>
              </a:ext>
            </a:extLst>
          </p:cNvPr>
          <p:cNvSpPr/>
          <p:nvPr/>
        </p:nvSpPr>
        <p:spPr>
          <a:xfrm>
            <a:off x="9597395" y="1293135"/>
            <a:ext cx="2297195" cy="236687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543"/>
              <a:gd name="adj6" fmla="val -2039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Despesas Vendas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Despesas Financeiras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47CB3E-8EE3-49AE-8F70-F4EF6B15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0" y="294472"/>
            <a:ext cx="8826498" cy="57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ADBE4C7-AAD6-4785-80DF-8D97CB9DB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25" y="1385887"/>
            <a:ext cx="106394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2FAD8-7ECD-4E31-91AB-FF4877819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Cálculo dos Indicadores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999E97-FD93-4844-B2FA-EDCB0A059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84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>
            <a:extLst>
              <a:ext uri="{FF2B5EF4-FFF2-40B4-BE49-F238E27FC236}">
                <a16:creationId xmlns:a16="http://schemas.microsoft.com/office/drawing/2014/main" id="{23741187-DA84-436B-BAC9-8588B07F6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60350"/>
            <a:ext cx="8486775" cy="70008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- Liquidez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162A0D-4A2E-4D92-B784-1D8BB25EBD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25663" y="1206501"/>
            <a:ext cx="5986462" cy="4937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2000" dirty="0"/>
              <a:t>Principais índices de liquidez:</a:t>
            </a:r>
          </a:p>
          <a:p>
            <a:pPr eaLnBrk="1" hangingPunct="1"/>
            <a:endParaRPr lang="pt-BR" altLang="pt-BR" sz="2000" dirty="0"/>
          </a:p>
        </p:txBody>
      </p:sp>
      <p:graphicFrame>
        <p:nvGraphicFramePr>
          <p:cNvPr id="2074" name="Group 26">
            <a:extLst>
              <a:ext uri="{FF2B5EF4-FFF2-40B4-BE49-F238E27FC236}">
                <a16:creationId xmlns:a16="http://schemas.microsoft.com/office/drawing/2014/main" id="{C79D5B18-6C2F-4FF8-9796-2D64165604A6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048624" y="1754189"/>
          <a:ext cx="7163514" cy="4044951"/>
        </p:xfrm>
        <a:graphic>
          <a:graphicData uri="http://schemas.openxmlformats.org/drawingml/2006/table">
            <a:tbl>
              <a:tblPr/>
              <a:tblGrid>
                <a:gridCol w="279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Liquidez Corrente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Liquidez Seca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Liquidez Imediata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Liquidez Geral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573" name="Object 2">
            <a:extLst>
              <a:ext uri="{FF2B5EF4-FFF2-40B4-BE49-F238E27FC236}">
                <a16:creationId xmlns:a16="http://schemas.microsoft.com/office/drawing/2014/main" id="{AC48841E-DE66-473F-AEB2-730F8696CF0D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73739" y="1912938"/>
          <a:ext cx="11779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647419" imgH="393529" progId="Equation.3">
                  <p:embed/>
                </p:oleObj>
              </mc:Choice>
              <mc:Fallback>
                <p:oleObj name="Equation" r:id="rId4" imgW="647419" imgH="393529" progId="Equation.3">
                  <p:embed/>
                  <p:pic>
                    <p:nvPicPr>
                      <p:cNvPr id="23573" name="Object 2">
                        <a:extLst>
                          <a:ext uri="{FF2B5EF4-FFF2-40B4-BE49-F238E27FC236}">
                            <a16:creationId xmlns:a16="http://schemas.microsoft.com/office/drawing/2014/main" id="{AC48841E-DE66-473F-AEB2-730F8696C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9" y="1912938"/>
                        <a:ext cx="11779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3">
            <a:extLst>
              <a:ext uri="{FF2B5EF4-FFF2-40B4-BE49-F238E27FC236}">
                <a16:creationId xmlns:a16="http://schemas.microsoft.com/office/drawing/2014/main" id="{64A43E8C-62EC-4D9A-B24F-63D9D9A29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3019425"/>
          <a:ext cx="34623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ção" r:id="rId6" imgW="2184400" imgH="393700" progId="Equation.3">
                  <p:embed/>
                </p:oleObj>
              </mc:Choice>
              <mc:Fallback>
                <p:oleObj name="Equação" r:id="rId6" imgW="2184400" imgH="393700" progId="Equation.3">
                  <p:embed/>
                  <p:pic>
                    <p:nvPicPr>
                      <p:cNvPr id="23574" name="Object 3">
                        <a:extLst>
                          <a:ext uri="{FF2B5EF4-FFF2-40B4-BE49-F238E27FC236}">
                            <a16:creationId xmlns:a16="http://schemas.microsoft.com/office/drawing/2014/main" id="{64A43E8C-62EC-4D9A-B24F-63D9D9A29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019425"/>
                        <a:ext cx="34623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5" name="Object 4">
            <a:extLst>
              <a:ext uri="{FF2B5EF4-FFF2-40B4-BE49-F238E27FC236}">
                <a16:creationId xmlns:a16="http://schemas.microsoft.com/office/drawing/2014/main" id="{33D24802-F4A3-45D2-8A3F-9EBAFA94E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8126" y="4937125"/>
          <a:ext cx="21510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ção" r:id="rId8" imgW="1167893" imgH="393529" progId="Equation.3">
                  <p:embed/>
                </p:oleObj>
              </mc:Choice>
              <mc:Fallback>
                <p:oleObj name="Equação" r:id="rId8" imgW="1167893" imgH="393529" progId="Equation.3">
                  <p:embed/>
                  <p:pic>
                    <p:nvPicPr>
                      <p:cNvPr id="23575" name="Object 4">
                        <a:extLst>
                          <a:ext uri="{FF2B5EF4-FFF2-40B4-BE49-F238E27FC236}">
                            <a16:creationId xmlns:a16="http://schemas.microsoft.com/office/drawing/2014/main" id="{33D24802-F4A3-45D2-8A3F-9EBAFA94E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6" y="4937125"/>
                        <a:ext cx="21510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5">
            <a:extLst>
              <a:ext uri="{FF2B5EF4-FFF2-40B4-BE49-F238E27FC236}">
                <a16:creationId xmlns:a16="http://schemas.microsoft.com/office/drawing/2014/main" id="{4C73EA73-381D-4E3C-A57B-CAF19C3D2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6088" y="3927476"/>
          <a:ext cx="1555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901309" imgH="355446" progId="Equation.3">
                  <p:embed/>
                </p:oleObj>
              </mc:Choice>
              <mc:Fallback>
                <p:oleObj name="Equation" r:id="rId10" imgW="901309" imgH="355446" progId="Equation.3">
                  <p:embed/>
                  <p:pic>
                    <p:nvPicPr>
                      <p:cNvPr id="23576" name="Object 5">
                        <a:extLst>
                          <a:ext uri="{FF2B5EF4-FFF2-40B4-BE49-F238E27FC236}">
                            <a16:creationId xmlns:a16="http://schemas.microsoft.com/office/drawing/2014/main" id="{4C73EA73-381D-4E3C-A57B-CAF19C3D2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927476"/>
                        <a:ext cx="15557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3">
            <a:extLst>
              <a:ext uri="{FF2B5EF4-FFF2-40B4-BE49-F238E27FC236}">
                <a16:creationId xmlns:a16="http://schemas.microsoft.com/office/drawing/2014/main" id="{C6138B0B-EE59-4D4A-89DA-33C157BD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6030913"/>
            <a:ext cx="7848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pt-BR" altLang="pt-BR" sz="2800" b="1" i="1" dirty="0"/>
              <a:t>Interpretação: quanto maior, melhor</a:t>
            </a:r>
            <a:r>
              <a:rPr lang="pt-BR" altLang="pt-BR" sz="2800" dirty="0"/>
              <a:t> </a:t>
            </a:r>
            <a:endParaRPr lang="pt-BR" altLang="pt-BR" sz="2000" dirty="0"/>
          </a:p>
          <a:p>
            <a:pPr eaLnBrk="1" hangingPunct="1"/>
            <a:endParaRPr lang="pt-BR" altLang="pt-BR" sz="2000" dirty="0"/>
          </a:p>
        </p:txBody>
      </p:sp>
      <p:sp>
        <p:nvSpPr>
          <p:cNvPr id="1051" name="Text Box 27">
            <a:extLst>
              <a:ext uri="{FF2B5EF4-FFF2-40B4-BE49-F238E27FC236}">
                <a16:creationId xmlns:a16="http://schemas.microsoft.com/office/drawing/2014/main" id="{25AD375C-FE50-43D6-A784-0A74DBD2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1844676"/>
            <a:ext cx="2266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Proporção entre os bens e direitos apenas de curto prazo e as obrigações de CP com terceiros</a:t>
            </a:r>
          </a:p>
        </p:txBody>
      </p:sp>
      <p:sp>
        <p:nvSpPr>
          <p:cNvPr id="23579" name="Rectangle 3">
            <a:extLst>
              <a:ext uri="{FF2B5EF4-FFF2-40B4-BE49-F238E27FC236}">
                <a16:creationId xmlns:a16="http://schemas.microsoft.com/office/drawing/2014/main" id="{42512321-24C6-4C05-949D-1757B612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1196976"/>
            <a:ext cx="23050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000" dirty="0"/>
              <a:t>Indica:</a:t>
            </a:r>
          </a:p>
        </p:txBody>
      </p:sp>
      <p:sp>
        <p:nvSpPr>
          <p:cNvPr id="1053" name="Text Box 29">
            <a:extLst>
              <a:ext uri="{FF2B5EF4-FFF2-40B4-BE49-F238E27FC236}">
                <a16:creationId xmlns:a16="http://schemas.microsoft.com/office/drawing/2014/main" id="{D926779C-030A-4CC3-BCFE-0B173646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4911726"/>
            <a:ext cx="2266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Proporção entre os bens e direitos de curto e longo prazos e as obrigações totais com terceiros</a:t>
            </a:r>
          </a:p>
        </p:txBody>
      </p:sp>
      <p:sp>
        <p:nvSpPr>
          <p:cNvPr id="1054" name="Text Box 30">
            <a:extLst>
              <a:ext uri="{FF2B5EF4-FFF2-40B4-BE49-F238E27FC236}">
                <a16:creationId xmlns:a16="http://schemas.microsoft.com/office/drawing/2014/main" id="{28DDB547-2158-4A76-86D1-BC873152D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2786064"/>
            <a:ext cx="2266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Semelhante à liquidez corrente, porém do ativo circulante, são excluídos os estoques e as despesas pagas antecipadamente</a:t>
            </a:r>
          </a:p>
        </p:txBody>
      </p:sp>
      <p:sp>
        <p:nvSpPr>
          <p:cNvPr id="1055" name="Text Box 31">
            <a:extLst>
              <a:ext uri="{FF2B5EF4-FFF2-40B4-BE49-F238E27FC236}">
                <a16:creationId xmlns:a16="http://schemas.microsoft.com/office/drawing/2014/main" id="{B14525FA-7B3B-4A4B-8518-82BDBE98E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3902076"/>
            <a:ext cx="2266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Semelhante à liquidez corrente, porém só consideram-se as disponibilidades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A5153D0-B2F4-468D-935F-A3655562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3" y="1472665"/>
            <a:ext cx="11068422" cy="343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B3F41FC5-691A-4BFE-B981-3B342D487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27" y="207964"/>
            <a:ext cx="9904450" cy="700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Índices – Estrutura de Capital</a:t>
            </a:r>
            <a:b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Quanto menor melhor!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90AA025-69ED-4ABF-91DC-89EB20D292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6545" y="979822"/>
            <a:ext cx="5184775" cy="4175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2000" dirty="0"/>
              <a:t>Principais índices de estrutura de capital:</a:t>
            </a:r>
          </a:p>
          <a:p>
            <a:pPr algn="ctr" eaLnBrk="1" hangingPunct="1"/>
            <a:endParaRPr lang="pt-BR" altLang="pt-BR" sz="2000" dirty="0"/>
          </a:p>
        </p:txBody>
      </p:sp>
      <p:graphicFrame>
        <p:nvGraphicFramePr>
          <p:cNvPr id="44036" name="Object 3">
            <a:extLst>
              <a:ext uri="{FF2B5EF4-FFF2-40B4-BE49-F238E27FC236}">
                <a16:creationId xmlns:a16="http://schemas.microsoft.com/office/drawing/2014/main" id="{D161F539-6DC1-47DD-856C-50ECFEF1B2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8569" y="1616409"/>
          <a:ext cx="117951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634725" imgH="393529" progId="Equation.3">
                  <p:embed/>
                </p:oleObj>
              </mc:Choice>
              <mc:Fallback>
                <p:oleObj name="Equation" r:id="rId4" imgW="634725" imgH="393529" progId="Equation.3">
                  <p:embed/>
                  <p:pic>
                    <p:nvPicPr>
                      <p:cNvPr id="44036" name="Object 3">
                        <a:extLst>
                          <a:ext uri="{FF2B5EF4-FFF2-40B4-BE49-F238E27FC236}">
                            <a16:creationId xmlns:a16="http://schemas.microsoft.com/office/drawing/2014/main" id="{D161F539-6DC1-47DD-856C-50ECFEF1B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569" y="1616409"/>
                        <a:ext cx="117951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4">
            <a:extLst>
              <a:ext uri="{FF2B5EF4-FFF2-40B4-BE49-F238E27FC236}">
                <a16:creationId xmlns:a16="http://schemas.microsoft.com/office/drawing/2014/main" id="{72794DC8-E771-4FED-A3FD-04B545B830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6019" y="2680035"/>
          <a:ext cx="12239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634725" imgH="393529" progId="Equation.3">
                  <p:embed/>
                </p:oleObj>
              </mc:Choice>
              <mc:Fallback>
                <p:oleObj name="Equation" r:id="rId6" imgW="634725" imgH="393529" progId="Equation.3">
                  <p:embed/>
                  <p:pic>
                    <p:nvPicPr>
                      <p:cNvPr id="44037" name="Object 4">
                        <a:extLst>
                          <a:ext uri="{FF2B5EF4-FFF2-40B4-BE49-F238E27FC236}">
                            <a16:creationId xmlns:a16="http://schemas.microsoft.com/office/drawing/2014/main" id="{72794DC8-E771-4FED-A3FD-04B545B83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019" y="2680035"/>
                        <a:ext cx="122396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5">
            <a:extLst>
              <a:ext uri="{FF2B5EF4-FFF2-40B4-BE49-F238E27FC236}">
                <a16:creationId xmlns:a16="http://schemas.microsoft.com/office/drawing/2014/main" id="{80E774CB-7E7C-4B0C-8697-F760C71B9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4582" y="4651709"/>
          <a:ext cx="12795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660113" imgH="393529" progId="Equation.3">
                  <p:embed/>
                </p:oleObj>
              </mc:Choice>
              <mc:Fallback>
                <p:oleObj name="Equation" r:id="rId8" imgW="660113" imgH="393529" progId="Equation.3">
                  <p:embed/>
                  <p:pic>
                    <p:nvPicPr>
                      <p:cNvPr id="44038" name="Object 5">
                        <a:extLst>
                          <a:ext uri="{FF2B5EF4-FFF2-40B4-BE49-F238E27FC236}">
                            <a16:creationId xmlns:a16="http://schemas.microsoft.com/office/drawing/2014/main" id="{80E774CB-7E7C-4B0C-8697-F760C71B95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582" y="4651709"/>
                        <a:ext cx="12795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Oval 23">
            <a:extLst>
              <a:ext uri="{FF2B5EF4-FFF2-40B4-BE49-F238E27FC236}">
                <a16:creationId xmlns:a16="http://schemas.microsoft.com/office/drawing/2014/main" id="{7858A657-5EBC-48BA-B043-9D8AD0219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469" y="4651709"/>
            <a:ext cx="544512" cy="31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graphicFrame>
        <p:nvGraphicFramePr>
          <p:cNvPr id="2123" name="Group 75">
            <a:extLst>
              <a:ext uri="{FF2B5EF4-FFF2-40B4-BE49-F238E27FC236}">
                <a16:creationId xmlns:a16="http://schemas.microsoft.com/office/drawing/2014/main" id="{5F9DD88B-3CDA-4151-A73E-EC12882E03AA}"/>
              </a:ext>
            </a:extLst>
          </p:cNvPr>
          <p:cNvGraphicFramePr>
            <a:graphicFrameLocks noGrp="1"/>
          </p:cNvGraphicFramePr>
          <p:nvPr/>
        </p:nvGraphicFramePr>
        <p:xfrm>
          <a:off x="804494" y="1483059"/>
          <a:ext cx="5111750" cy="4995864"/>
        </p:xfrm>
        <a:graphic>
          <a:graphicData uri="http://schemas.openxmlformats.org/drawingml/2006/table">
            <a:tbl>
              <a:tblPr/>
              <a:tblGrid>
                <a:gridCol w="273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Participação de Capital de Terceiros ou Grau de Endividamento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Composição do Endividamento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Endividamento Geral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Imobilização do Pat. Líquido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Imobilização dos Recursos Não Correntes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4060" name="Object 5">
            <a:extLst>
              <a:ext uri="{FF2B5EF4-FFF2-40B4-BE49-F238E27FC236}">
                <a16:creationId xmlns:a16="http://schemas.microsoft.com/office/drawing/2014/main" id="{88B4E2A6-B5C8-4C68-A2DA-768F5C252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2782" y="5731210"/>
          <a:ext cx="2232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218671" imgH="393529" progId="Equation.3">
                  <p:embed/>
                </p:oleObj>
              </mc:Choice>
              <mc:Fallback>
                <p:oleObj name="Equation" r:id="rId10" imgW="1218671" imgH="393529" progId="Equation.3">
                  <p:embed/>
                  <p:pic>
                    <p:nvPicPr>
                      <p:cNvPr id="44060" name="Object 5">
                        <a:extLst>
                          <a:ext uri="{FF2B5EF4-FFF2-40B4-BE49-F238E27FC236}">
                            <a16:creationId xmlns:a16="http://schemas.microsoft.com/office/drawing/2014/main" id="{88B4E2A6-B5C8-4C68-A2DA-768F5C252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782" y="5731210"/>
                        <a:ext cx="2232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Oval 23">
            <a:extLst>
              <a:ext uri="{FF2B5EF4-FFF2-40B4-BE49-F238E27FC236}">
                <a16:creationId xmlns:a16="http://schemas.microsoft.com/office/drawing/2014/main" id="{34F803DE-0266-4959-8FF0-F5D1D559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394" y="5731210"/>
            <a:ext cx="514350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2103" name="Text Box 55">
            <a:extLst>
              <a:ext uri="{FF2B5EF4-FFF2-40B4-BE49-F238E27FC236}">
                <a16:creationId xmlns:a16="http://schemas.microsoft.com/office/drawing/2014/main" id="{1D09780F-0034-40DB-B332-AC15BEE4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093" y="1670385"/>
            <a:ext cx="3840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Quanto a empresa obteve de capital de terceiros em relação ao capital próprio</a:t>
            </a:r>
          </a:p>
        </p:txBody>
      </p:sp>
      <p:sp>
        <p:nvSpPr>
          <p:cNvPr id="44063" name="Rectangle 3">
            <a:extLst>
              <a:ext uri="{FF2B5EF4-FFF2-40B4-BE49-F238E27FC236}">
                <a16:creationId xmlns:a16="http://schemas.microsoft.com/office/drawing/2014/main" id="{378601D6-211F-4877-8D55-BD198001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144" y="979822"/>
            <a:ext cx="2305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000" dirty="0"/>
              <a:t>Indica:</a:t>
            </a:r>
          </a:p>
        </p:txBody>
      </p:sp>
      <p:sp>
        <p:nvSpPr>
          <p:cNvPr id="2105" name="Text Box 57">
            <a:extLst>
              <a:ext uri="{FF2B5EF4-FFF2-40B4-BE49-F238E27FC236}">
                <a16:creationId xmlns:a16="http://schemas.microsoft.com/office/drawing/2014/main" id="{FEF9F196-9759-4638-90F4-8FB5E6BD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093" y="4507248"/>
            <a:ext cx="4308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O percentual de recursos próprios destinados à aplicação no “ativo permanente” – Investimentos, Imobilizado e Intangível</a:t>
            </a:r>
          </a:p>
        </p:txBody>
      </p:sp>
      <p:sp>
        <p:nvSpPr>
          <p:cNvPr id="2106" name="Text Box 58">
            <a:extLst>
              <a:ext uri="{FF2B5EF4-FFF2-40B4-BE49-F238E27FC236}">
                <a16:creationId xmlns:a16="http://schemas.microsoft.com/office/drawing/2014/main" id="{4621E90F-36B3-47A4-8748-58B515927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018" y="2635585"/>
            <a:ext cx="3938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Quanto a empresa possui de dívidas de curto prazo em relação ao total de dívidas</a:t>
            </a:r>
          </a:p>
        </p:txBody>
      </p:sp>
      <p:sp>
        <p:nvSpPr>
          <p:cNvPr id="2107" name="Text Box 59">
            <a:extLst>
              <a:ext uri="{FF2B5EF4-FFF2-40B4-BE49-F238E27FC236}">
                <a16:creationId xmlns:a16="http://schemas.microsoft.com/office/drawing/2014/main" id="{29188EEC-D628-471E-9525-9F2D15FF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169" y="3643648"/>
            <a:ext cx="3694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A dependência do capital de terceiros no financiamento das atividades da empresa</a:t>
            </a:r>
          </a:p>
        </p:txBody>
      </p:sp>
      <p:graphicFrame>
        <p:nvGraphicFramePr>
          <p:cNvPr id="44067" name="Object 6">
            <a:extLst>
              <a:ext uri="{FF2B5EF4-FFF2-40B4-BE49-F238E27FC236}">
                <a16:creationId xmlns:a16="http://schemas.microsoft.com/office/drawing/2014/main" id="{9FD48F90-F278-483A-976E-588FE782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2532" y="3630948"/>
          <a:ext cx="12033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647419" imgH="393529" progId="Equation.3">
                  <p:embed/>
                </p:oleObj>
              </mc:Choice>
              <mc:Fallback>
                <p:oleObj name="Equation" r:id="rId12" imgW="647419" imgH="393529" progId="Equation.3">
                  <p:embed/>
                  <p:pic>
                    <p:nvPicPr>
                      <p:cNvPr id="44067" name="Object 6">
                        <a:extLst>
                          <a:ext uri="{FF2B5EF4-FFF2-40B4-BE49-F238E27FC236}">
                            <a16:creationId xmlns:a16="http://schemas.microsoft.com/office/drawing/2014/main" id="{9FD48F90-F278-483A-976E-588FE782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532" y="3630948"/>
                        <a:ext cx="12033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2" name="Text Box 74">
            <a:extLst>
              <a:ext uri="{FF2B5EF4-FFF2-40B4-BE49-F238E27FC236}">
                <a16:creationId xmlns:a16="http://schemas.microsoft.com/office/drawing/2014/main" id="{A4813F69-3E4D-45AB-BD56-7F23C64F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093" y="5634373"/>
            <a:ext cx="39738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O percentual de recursos não correntes destinados à aplicação no “ativo permanente” – Investimentos, Imobilizado e Intangível</a:t>
            </a:r>
          </a:p>
        </p:txBody>
      </p:sp>
      <p:sp>
        <p:nvSpPr>
          <p:cNvPr id="44069" name="CaixaDeTexto 17">
            <a:extLst>
              <a:ext uri="{FF2B5EF4-FFF2-40B4-BE49-F238E27FC236}">
                <a16:creationId xmlns:a16="http://schemas.microsoft.com/office/drawing/2014/main" id="{08001936-4597-4291-AB46-CBCBC4BF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319" y="1854535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X 100</a:t>
            </a:r>
          </a:p>
        </p:txBody>
      </p:sp>
      <p:sp>
        <p:nvSpPr>
          <p:cNvPr id="44070" name="CaixaDeTexto 18">
            <a:extLst>
              <a:ext uri="{FF2B5EF4-FFF2-40B4-BE49-F238E27FC236}">
                <a16:creationId xmlns:a16="http://schemas.microsoft.com/office/drawing/2014/main" id="{CF5287DC-3E13-4E4D-8DF8-F6C1FE01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319" y="2926098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X 100</a:t>
            </a:r>
          </a:p>
        </p:txBody>
      </p:sp>
      <p:sp>
        <p:nvSpPr>
          <p:cNvPr id="44071" name="CaixaDeTexto 19">
            <a:extLst>
              <a:ext uri="{FF2B5EF4-FFF2-40B4-BE49-F238E27FC236}">
                <a16:creationId xmlns:a16="http://schemas.microsoft.com/office/drawing/2014/main" id="{3E12CA6A-8DB2-4F89-93DF-4AE7C36E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319" y="3864310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X 100</a:t>
            </a:r>
          </a:p>
        </p:txBody>
      </p:sp>
      <p:sp>
        <p:nvSpPr>
          <p:cNvPr id="44072" name="CaixaDeTexto 20">
            <a:extLst>
              <a:ext uri="{FF2B5EF4-FFF2-40B4-BE49-F238E27FC236}">
                <a16:creationId xmlns:a16="http://schemas.microsoft.com/office/drawing/2014/main" id="{D1254F2B-37BC-4134-BE46-4F457250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319" y="4935873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X 100</a:t>
            </a:r>
          </a:p>
        </p:txBody>
      </p:sp>
      <p:sp>
        <p:nvSpPr>
          <p:cNvPr id="44073" name="CaixaDeTexto 21">
            <a:extLst>
              <a:ext uri="{FF2B5EF4-FFF2-40B4-BE49-F238E27FC236}">
                <a16:creationId xmlns:a16="http://schemas.microsoft.com/office/drawing/2014/main" id="{477C62F8-7656-4740-9159-A6520417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381" y="6007435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X 100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3566AEE-9CCD-4DC7-BF68-89F2F3E0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3" y="1214787"/>
            <a:ext cx="10549834" cy="29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0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>
            <a:extLst>
              <a:ext uri="{FF2B5EF4-FFF2-40B4-BE49-F238E27FC236}">
                <a16:creationId xmlns:a16="http://schemas.microsoft.com/office/drawing/2014/main" id="{3D892C8A-91ED-4C71-B5C6-EB88A093C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60350"/>
            <a:ext cx="8486775" cy="70008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- Rentabilidade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E1D9765-08F6-4128-88C7-104006CD70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13368" y="1292558"/>
            <a:ext cx="5770563" cy="341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1800" dirty="0"/>
              <a:t>Principais índices de rentabilidade: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1800" dirty="0"/>
          </a:p>
        </p:txBody>
      </p:sp>
      <p:graphicFrame>
        <p:nvGraphicFramePr>
          <p:cNvPr id="3099" name="Group 27">
            <a:extLst>
              <a:ext uri="{FF2B5EF4-FFF2-40B4-BE49-F238E27FC236}">
                <a16:creationId xmlns:a16="http://schemas.microsoft.com/office/drawing/2014/main" id="{A273CE7E-F66C-4891-96F5-31137EF0809A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524480" y="1802145"/>
          <a:ext cx="5759450" cy="3905250"/>
        </p:xfrm>
        <a:graphic>
          <a:graphicData uri="http://schemas.openxmlformats.org/drawingml/2006/table">
            <a:tbl>
              <a:tblPr/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Giro do Ativo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Margem Líquida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Rentabilidade do Ativo (ROA)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Rentabilidade do PL (ROE)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293" name="Object 2">
            <a:extLst>
              <a:ext uri="{FF2B5EF4-FFF2-40B4-BE49-F238E27FC236}">
                <a16:creationId xmlns:a16="http://schemas.microsoft.com/office/drawing/2014/main" id="{086765C7-A5CB-4B14-9781-32C3808789A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80467" y="1946608"/>
          <a:ext cx="1828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ção" r:id="rId4" imgW="952087" imgH="393529" progId="Equation.3">
                  <p:embed/>
                </p:oleObj>
              </mc:Choice>
              <mc:Fallback>
                <p:oleObj name="Equação" r:id="rId4" imgW="952087" imgH="393529" progId="Equation.3">
                  <p:embed/>
                  <p:pic>
                    <p:nvPicPr>
                      <p:cNvPr id="54293" name="Object 2">
                        <a:extLst>
                          <a:ext uri="{FF2B5EF4-FFF2-40B4-BE49-F238E27FC236}">
                            <a16:creationId xmlns:a16="http://schemas.microsoft.com/office/drawing/2014/main" id="{086765C7-A5CB-4B14-9781-32C380878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467" y="1946608"/>
                        <a:ext cx="1828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4" name="Object 3">
            <a:extLst>
              <a:ext uri="{FF2B5EF4-FFF2-40B4-BE49-F238E27FC236}">
                <a16:creationId xmlns:a16="http://schemas.microsoft.com/office/drawing/2014/main" id="{FE0DE652-CFE0-444F-8572-40D983921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7580" y="2829258"/>
          <a:ext cx="23161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ção" r:id="rId6" imgW="1205977" imgH="393529" progId="Equation.3">
                  <p:embed/>
                </p:oleObj>
              </mc:Choice>
              <mc:Fallback>
                <p:oleObj name="Equação" r:id="rId6" imgW="1205977" imgH="393529" progId="Equation.3">
                  <p:embed/>
                  <p:pic>
                    <p:nvPicPr>
                      <p:cNvPr id="54294" name="Object 3">
                        <a:extLst>
                          <a:ext uri="{FF2B5EF4-FFF2-40B4-BE49-F238E27FC236}">
                            <a16:creationId xmlns:a16="http://schemas.microsoft.com/office/drawing/2014/main" id="{FE0DE652-CFE0-444F-8572-40D983921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580" y="2829258"/>
                        <a:ext cx="23161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5" name="Object 4">
            <a:extLst>
              <a:ext uri="{FF2B5EF4-FFF2-40B4-BE49-F238E27FC236}">
                <a16:creationId xmlns:a16="http://schemas.microsoft.com/office/drawing/2014/main" id="{F5740F70-993A-4684-B39D-E72B1FB0A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2356" y="3891295"/>
          <a:ext cx="2046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ção" r:id="rId8" imgW="1066337" imgH="393529" progId="Equation.3">
                  <p:embed/>
                </p:oleObj>
              </mc:Choice>
              <mc:Fallback>
                <p:oleObj name="Equação" r:id="rId8" imgW="1066337" imgH="393529" progId="Equation.3">
                  <p:embed/>
                  <p:pic>
                    <p:nvPicPr>
                      <p:cNvPr id="54295" name="Object 4">
                        <a:extLst>
                          <a:ext uri="{FF2B5EF4-FFF2-40B4-BE49-F238E27FC236}">
                            <a16:creationId xmlns:a16="http://schemas.microsoft.com/office/drawing/2014/main" id="{F5740F70-993A-4684-B39D-E72B1FB0A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356" y="3891295"/>
                        <a:ext cx="2046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6" name="Object 5">
            <a:extLst>
              <a:ext uri="{FF2B5EF4-FFF2-40B4-BE49-F238E27FC236}">
                <a16:creationId xmlns:a16="http://schemas.microsoft.com/office/drawing/2014/main" id="{A6DDDB81-7928-49F3-83DA-F865C811DD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3943" y="4899358"/>
          <a:ext cx="2022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ção" r:id="rId10" imgW="1054100" imgH="393700" progId="Equation.3">
                  <p:embed/>
                </p:oleObj>
              </mc:Choice>
              <mc:Fallback>
                <p:oleObj name="Equação" r:id="rId10" imgW="1054100" imgH="393700" progId="Equation.3">
                  <p:embed/>
                  <p:pic>
                    <p:nvPicPr>
                      <p:cNvPr id="54296" name="Object 5">
                        <a:extLst>
                          <a:ext uri="{FF2B5EF4-FFF2-40B4-BE49-F238E27FC236}">
                            <a16:creationId xmlns:a16="http://schemas.microsoft.com/office/drawing/2014/main" id="{A6DDDB81-7928-49F3-83DA-F865C811D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943" y="4899358"/>
                        <a:ext cx="20224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0" name="Text Box 28">
            <a:extLst>
              <a:ext uri="{FF2B5EF4-FFF2-40B4-BE49-F238E27FC236}">
                <a16:creationId xmlns:a16="http://schemas.microsoft.com/office/drawing/2014/main" id="{C6B93BF8-CB95-484B-AB6D-2321F5D58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980" y="1921209"/>
            <a:ext cx="2266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Quanto a empresa vendeu em relação ao seu investimento total</a:t>
            </a:r>
          </a:p>
        </p:txBody>
      </p:sp>
      <p:sp>
        <p:nvSpPr>
          <p:cNvPr id="54298" name="Rectangle 3">
            <a:extLst>
              <a:ext uri="{FF2B5EF4-FFF2-40B4-BE49-F238E27FC236}">
                <a16:creationId xmlns:a16="http://schemas.microsoft.com/office/drawing/2014/main" id="{48697AAA-D63F-423A-84F7-2B0638D0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2030" y="1230646"/>
            <a:ext cx="23050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000" dirty="0"/>
              <a:t>Indica: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6057E5FE-4FE7-40CC-84C9-5FBBE091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980" y="4869196"/>
            <a:ext cx="2266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Representa o rendimento do capital próprio. Quanto a empresa lucrou em relação ao investimento dos sócios</a:t>
            </a: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id="{09C90DF5-37D9-4E26-8377-79F445C9A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905" y="2886409"/>
            <a:ext cx="2266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O percentual de lucro que a empresa obteve em relação às suas vendas</a:t>
            </a:r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id="{1110BBD2-DCD3-4CCF-8A8E-6428D7E4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392" y="3891296"/>
            <a:ext cx="2266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Quanto a empresa lucrou em relação ao seu investimento total</a:t>
            </a:r>
          </a:p>
        </p:txBody>
      </p:sp>
      <p:sp>
        <p:nvSpPr>
          <p:cNvPr id="54302" name="Rectangle 3">
            <a:extLst>
              <a:ext uri="{FF2B5EF4-FFF2-40B4-BE49-F238E27FC236}">
                <a16:creationId xmlns:a16="http://schemas.microsoft.com/office/drawing/2014/main" id="{81EDF1DA-3361-43FC-AF94-AB0231EA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480" y="5988383"/>
            <a:ext cx="7848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pt-BR" altLang="pt-BR" sz="2800" b="1" i="1" dirty="0"/>
              <a:t>Interpretação: quanto maior, melhor</a:t>
            </a:r>
            <a:r>
              <a:rPr lang="pt-BR" altLang="pt-BR" sz="2800" dirty="0"/>
              <a:t> </a:t>
            </a:r>
            <a:endParaRPr lang="pt-BR" altLang="pt-BR" sz="2000" dirty="0"/>
          </a:p>
          <a:p>
            <a:pPr eaLnBrk="1" hangingPunct="1"/>
            <a:endParaRPr lang="pt-BR" altLang="pt-B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5372F6-E9B1-4C9A-BB01-D1D408FC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66" y="848025"/>
            <a:ext cx="10935347" cy="27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F634B-FDD2-4F45-9B17-96D4D859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do Processo de Análise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F01E4-0A2A-465A-993F-FEC3CA47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1. Análise e Avaliação do Parecer dos Auditores</a:t>
            </a:r>
          </a:p>
          <a:p>
            <a:r>
              <a:rPr lang="pt-PT" dirty="0"/>
              <a:t>2. Análise do Modelo de Negócio (Relatório Anual)</a:t>
            </a:r>
          </a:p>
          <a:p>
            <a:r>
              <a:rPr lang="pt-PT" dirty="0"/>
              <a:t>3. Analise Horizontal e Vertidal das Demonstrações</a:t>
            </a:r>
          </a:p>
          <a:p>
            <a:r>
              <a:rPr lang="pt-PT" dirty="0"/>
              <a:t>4. Análise da Grau de Liquidez</a:t>
            </a:r>
          </a:p>
          <a:p>
            <a:r>
              <a:rPr lang="pt-PT" dirty="0"/>
              <a:t>5. Análise da </a:t>
            </a:r>
            <a:r>
              <a:rPr lang="pt-BR" dirty="0"/>
              <a:t>Estrutura de Capital</a:t>
            </a:r>
          </a:p>
          <a:p>
            <a:r>
              <a:rPr lang="pt-BR" dirty="0"/>
              <a:t>6. Analise da Nível de Rentabilidade</a:t>
            </a:r>
          </a:p>
          <a:p>
            <a:r>
              <a:rPr lang="pt-BR" dirty="0"/>
              <a:t>7. Analise dos índices de atividade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23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4B464352-C56B-4ACC-BC6D-CA942FDE4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60350"/>
            <a:ext cx="8486775" cy="70008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- Atividade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C047A16-7A7C-41B4-AD64-3EA1FF5CA5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9964" y="1022350"/>
            <a:ext cx="5986463" cy="341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1800" dirty="0"/>
              <a:t>Principais índices de atividade:</a:t>
            </a:r>
          </a:p>
          <a:p>
            <a:pPr eaLnBrk="1" hangingPunct="1">
              <a:lnSpc>
                <a:spcPct val="90000"/>
              </a:lnSpc>
            </a:pPr>
            <a:endParaRPr lang="pt-BR" altLang="pt-BR" sz="1800" dirty="0"/>
          </a:p>
        </p:txBody>
      </p:sp>
      <p:graphicFrame>
        <p:nvGraphicFramePr>
          <p:cNvPr id="4133" name="Group 37">
            <a:extLst>
              <a:ext uri="{FF2B5EF4-FFF2-40B4-BE49-F238E27FC236}">
                <a16:creationId xmlns:a16="http://schemas.microsoft.com/office/drawing/2014/main" id="{44B110B0-4BD8-4A40-8FE9-97F0524B90B0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058052" y="1592262"/>
          <a:ext cx="6048375" cy="3810000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1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Prazo médio de Renovação de Estoques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Prazo Médio Recebimento de Vendas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Prazo médio de Pagamento de Compras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0434" name="Object 2">
            <a:extLst>
              <a:ext uri="{FF2B5EF4-FFF2-40B4-BE49-F238E27FC236}">
                <a16:creationId xmlns:a16="http://schemas.microsoft.com/office/drawing/2014/main" id="{6F906CDA-DAE8-4D56-BC4D-53D03BC2323D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82201" y="2933700"/>
          <a:ext cx="30797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ção" r:id="rId4" imgW="1459866" imgH="393529" progId="Equation.3">
                  <p:embed/>
                </p:oleObj>
              </mc:Choice>
              <mc:Fallback>
                <p:oleObj name="Equação" r:id="rId4" imgW="1459866" imgH="393529" progId="Equation.3">
                  <p:embed/>
                  <p:pic>
                    <p:nvPicPr>
                      <p:cNvPr id="60434" name="Object 2">
                        <a:extLst>
                          <a:ext uri="{FF2B5EF4-FFF2-40B4-BE49-F238E27FC236}">
                            <a16:creationId xmlns:a16="http://schemas.microsoft.com/office/drawing/2014/main" id="{6F906CDA-DAE8-4D56-BC4D-53D03BC23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201" y="2933700"/>
                        <a:ext cx="30797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Object 3">
            <a:extLst>
              <a:ext uri="{FF2B5EF4-FFF2-40B4-BE49-F238E27FC236}">
                <a16:creationId xmlns:a16="http://schemas.microsoft.com/office/drawing/2014/main" id="{A155DAEB-81D3-4652-93B1-29F0618574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3751" y="4240213"/>
          <a:ext cx="34655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ção" r:id="rId6" imgW="1803400" imgH="419100" progId="Equation.3">
                  <p:embed/>
                </p:oleObj>
              </mc:Choice>
              <mc:Fallback>
                <p:oleObj name="Equação" r:id="rId6" imgW="1803400" imgH="419100" progId="Equation.3">
                  <p:embed/>
                  <p:pic>
                    <p:nvPicPr>
                      <p:cNvPr id="60435" name="Object 3">
                        <a:extLst>
                          <a:ext uri="{FF2B5EF4-FFF2-40B4-BE49-F238E27FC236}">
                            <a16:creationId xmlns:a16="http://schemas.microsoft.com/office/drawing/2014/main" id="{A155DAEB-81D3-4652-93B1-29F061857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751" y="4240213"/>
                        <a:ext cx="3465512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6" name="Object 4">
            <a:extLst>
              <a:ext uri="{FF2B5EF4-FFF2-40B4-BE49-F238E27FC236}">
                <a16:creationId xmlns:a16="http://schemas.microsoft.com/office/drawing/2014/main" id="{B02BC436-E378-492F-A934-96811841A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6013" y="1811338"/>
          <a:ext cx="29972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ção" r:id="rId8" imgW="1562100" imgH="419100" progId="Equation.3">
                  <p:embed/>
                </p:oleObj>
              </mc:Choice>
              <mc:Fallback>
                <p:oleObj name="Equação" r:id="rId8" imgW="1562100" imgH="419100" progId="Equation.3">
                  <p:embed/>
                  <p:pic>
                    <p:nvPicPr>
                      <p:cNvPr id="60436" name="Object 4">
                        <a:extLst>
                          <a:ext uri="{FF2B5EF4-FFF2-40B4-BE49-F238E27FC236}">
                            <a16:creationId xmlns:a16="http://schemas.microsoft.com/office/drawing/2014/main" id="{B02BC436-E378-492F-A934-96811841A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013" y="1811338"/>
                        <a:ext cx="29972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Text Box 26">
            <a:extLst>
              <a:ext uri="{FF2B5EF4-FFF2-40B4-BE49-F238E27FC236}">
                <a16:creationId xmlns:a16="http://schemas.microsoft.com/office/drawing/2014/main" id="{7AE27356-28A4-4071-9DB7-1A12CC8D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063" y="1820863"/>
            <a:ext cx="2266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Quantos dias, em média, a empresa levou para vender os seus estoques</a:t>
            </a:r>
          </a:p>
        </p:txBody>
      </p:sp>
      <p:sp>
        <p:nvSpPr>
          <p:cNvPr id="60438" name="Rectangle 3">
            <a:extLst>
              <a:ext uri="{FF2B5EF4-FFF2-40B4-BE49-F238E27FC236}">
                <a16:creationId xmlns:a16="http://schemas.microsoft.com/office/drawing/2014/main" id="{B2F08082-71F4-4BD2-BAEF-8602711F6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113" y="960438"/>
            <a:ext cx="23050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000" dirty="0"/>
              <a:t>Indica:</a:t>
            </a: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E3F1BB12-BB51-4D5C-B8D1-9374B503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326" y="3052763"/>
            <a:ext cx="2266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Quantos dias, em média, a empresa esperou para receber dos seus clientes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1E3FE50B-3A01-4DF8-A07E-69F7D296B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476" y="4421188"/>
            <a:ext cx="2266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200" dirty="0"/>
              <a:t>Quantos dias, em média, a empresa levou para pagar seus fornecedores</a:t>
            </a:r>
          </a:p>
        </p:txBody>
      </p:sp>
      <p:sp>
        <p:nvSpPr>
          <p:cNvPr id="60441" name="Rectangle 3">
            <a:extLst>
              <a:ext uri="{FF2B5EF4-FFF2-40B4-BE49-F238E27FC236}">
                <a16:creationId xmlns:a16="http://schemas.microsoft.com/office/drawing/2014/main" id="{0D16D1F0-4971-4366-A150-DB8B578AC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77" y="5727700"/>
            <a:ext cx="37433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1800" dirty="0"/>
              <a:t>CMV = EI + </a:t>
            </a:r>
            <a:r>
              <a:rPr lang="pt-BR" altLang="pt-BR" sz="1800" dirty="0">
                <a:solidFill>
                  <a:srgbClr val="FF0000"/>
                </a:solidFill>
              </a:rPr>
              <a:t>Compras</a:t>
            </a:r>
            <a:r>
              <a:rPr lang="pt-BR" altLang="pt-BR" sz="1800" dirty="0"/>
              <a:t> – EF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</a:rPr>
              <a:t>Compras</a:t>
            </a:r>
            <a:r>
              <a:rPr lang="pt-BR" altLang="pt-BR" sz="1800" dirty="0"/>
              <a:t> = CMV – EI + EF</a:t>
            </a:r>
          </a:p>
          <a:p>
            <a:pPr eaLnBrk="1" hangingPunct="1">
              <a:lnSpc>
                <a:spcPct val="90000"/>
              </a:lnSpc>
            </a:pPr>
            <a:endParaRPr lang="pt-BR" altLang="pt-BR" sz="1800" dirty="0"/>
          </a:p>
        </p:txBody>
      </p:sp>
      <p:sp>
        <p:nvSpPr>
          <p:cNvPr id="60442" name="CaixaDeTexto 1">
            <a:extLst>
              <a:ext uri="{FF2B5EF4-FFF2-40B4-BE49-F238E27FC236}">
                <a16:creationId xmlns:a16="http://schemas.microsoft.com/office/drawing/2014/main" id="{10FE2B41-08AA-4288-A9D4-A62396B7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302" y="5492751"/>
            <a:ext cx="4213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/>
              <a:t>Sempre que possível utilizar </a:t>
            </a:r>
            <a:r>
              <a:rPr lang="pt-BR" altLang="pt-BR" sz="1800" dirty="0">
                <a:solidFill>
                  <a:srgbClr val="FF0000"/>
                </a:solidFill>
              </a:rPr>
              <a:t>valores médios </a:t>
            </a:r>
            <a:r>
              <a:rPr lang="pt-BR" altLang="pt-BR" sz="1800" dirty="0"/>
              <a:t>(Estoques, Clientes, Fornecedores)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5D06AE-3213-4B91-8875-080A390D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6" y="1085449"/>
            <a:ext cx="10994722" cy="49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A15C3B-C6BF-44BF-8037-4C6698D3EFEC}"/>
              </a:ext>
            </a:extLst>
          </p:cNvPr>
          <p:cNvSpPr txBox="1"/>
          <p:nvPr/>
        </p:nvSpPr>
        <p:spPr>
          <a:xfrm>
            <a:off x="809815" y="6014192"/>
            <a:ext cx="7395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Transações e riscos potenciais não reconhecidos no lucro, mas no PL. 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FF0000"/>
                </a:solidFill>
              </a:rPr>
              <a:t>Variação Cambial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1F061F-DB8B-4267-9A95-29E38939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6" y="294055"/>
            <a:ext cx="9120436" cy="52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6E5E351-200D-491C-8681-65A7C5A9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Decomposição das receitas e despesas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6E1FCF-72A2-4B03-8473-8E33C227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0" y="1325563"/>
            <a:ext cx="11645620" cy="43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85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6E5E351-200D-491C-8681-65A7C5A9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Decomposição das receitas e despesas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69873D-5DCF-4EB8-B03A-CF85DF05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08" y="1072214"/>
            <a:ext cx="9334500" cy="2095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C7E32E5-4AEF-4D10-86C8-52B768C3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49" y="3360670"/>
            <a:ext cx="93249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43002-2D6F-4B77-8A12-5CA8387F0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Red</a:t>
            </a:r>
            <a:r>
              <a:rPr lang="pt-BR" dirty="0"/>
              <a:t> Flags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679508-E092-49EB-A85D-EFC9BA5C7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Pontos de atenção</a:t>
            </a:r>
          </a:p>
        </p:txBody>
      </p:sp>
    </p:spTree>
    <p:extLst>
      <p:ext uri="{BB962C8B-B14F-4D97-AF65-F5344CB8AC3E}">
        <p14:creationId xmlns:p14="http://schemas.microsoft.com/office/powerpoint/2010/main" val="286370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A4B03AB-33FC-484B-ACEB-E2CB6438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619125"/>
            <a:ext cx="74771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FF8DF-09A0-4F81-AB0F-1B0CEA873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Indicadores Tributários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0DD511-97B1-46FA-A9B6-E731C6F99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257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B629C-6B5F-49F9-B679-DD9A1675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DVA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9C08A0-64BE-4F4C-B1BB-EE5BACBBC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9" r="79504" b="3756"/>
          <a:stretch/>
        </p:blipFill>
        <p:spPr>
          <a:xfrm>
            <a:off x="154005" y="818569"/>
            <a:ext cx="3080084" cy="26262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DFC42B2-1550-494C-B698-26A91B260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8" t="17394" r="32076" b="4649"/>
          <a:stretch/>
        </p:blipFill>
        <p:spPr>
          <a:xfrm>
            <a:off x="264861" y="3429000"/>
            <a:ext cx="2632343" cy="23966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D45EFC-0055-4607-840C-B1BB28FA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431" y="1502527"/>
            <a:ext cx="5869060" cy="32716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955BF63-AE8B-4E3B-BF92-93C0CE3AC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5" t="10819" r="50488" b="3756"/>
          <a:stretch/>
        </p:blipFill>
        <p:spPr>
          <a:xfrm>
            <a:off x="3043347" y="818569"/>
            <a:ext cx="2868328" cy="26262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E0873F-EA7D-4B6C-9C26-2F3817A9A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77" t="17394" r="736" b="4649"/>
          <a:stretch/>
        </p:blipFill>
        <p:spPr>
          <a:xfrm>
            <a:off x="3022320" y="3444852"/>
            <a:ext cx="2868328" cy="23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: Linha com Borda e Ênfase 4">
            <a:extLst>
              <a:ext uri="{FF2B5EF4-FFF2-40B4-BE49-F238E27FC236}">
                <a16:creationId xmlns:a16="http://schemas.microsoft.com/office/drawing/2014/main" id="{C955F61D-EE0C-481E-A838-D3F1B3D0691B}"/>
              </a:ext>
            </a:extLst>
          </p:cNvPr>
          <p:cNvSpPr/>
          <p:nvPr/>
        </p:nvSpPr>
        <p:spPr>
          <a:xfrm flipH="1">
            <a:off x="10155176" y="2201258"/>
            <a:ext cx="1931767" cy="1918252"/>
          </a:xfrm>
          <a:prstGeom prst="accentBorderCallout1">
            <a:avLst>
              <a:gd name="adj1" fmla="val 22093"/>
              <a:gd name="adj2" fmla="val 104306"/>
              <a:gd name="adj3" fmla="val -8673"/>
              <a:gd name="adj4" fmla="val 1288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pt-BR" b="1" dirty="0">
                <a:solidFill>
                  <a:srgbClr val="FF0000"/>
                </a:solidFill>
              </a:rPr>
              <a:t>Qual é a Liquidez desses ativos 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EA8F67-A5F3-4BB2-BA61-2565A1E51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2587"/>
            <a:ext cx="9551078" cy="49402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698284F-2945-4894-B385-02A440119260}"/>
              </a:ext>
            </a:extLst>
          </p:cNvPr>
          <p:cNvSpPr/>
          <p:nvPr/>
        </p:nvSpPr>
        <p:spPr>
          <a:xfrm flipH="1">
            <a:off x="6096000" y="816683"/>
            <a:ext cx="3455078" cy="200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4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01317-D93E-4FB7-A1CD-FB6EAB70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potenciais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489E1A-50A3-451B-B140-5676EBCDB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1232034"/>
            <a:ext cx="10962289" cy="5159141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599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F9E774-B38B-42AB-9901-2130D605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17" y="269608"/>
            <a:ext cx="8522021" cy="57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F7B558-FC32-45B2-B4DD-86ABD7F6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56" y="97757"/>
            <a:ext cx="8624588" cy="60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5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A27319-A9B0-43A9-A55E-1F5BC37E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6565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9BC60D-C208-40D8-A6D7-DBD3EF711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19" y="1357163"/>
            <a:ext cx="6132067" cy="39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2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DE7EB94-8025-44E4-81D4-2FD99548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5" y="261085"/>
            <a:ext cx="9202610" cy="21562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888949D-4CAB-45ED-BF97-830B0753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5" y="2417344"/>
            <a:ext cx="8118259" cy="41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1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3E92EC-6F59-4D0C-906F-419BC847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6" y="1227822"/>
            <a:ext cx="10404909" cy="44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36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E7254D-3B5F-4568-8BB8-671856F7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2" y="154005"/>
            <a:ext cx="10460543" cy="61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406C19-9FA1-47CB-9888-E0E4C2A5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24" y="0"/>
            <a:ext cx="10029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8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1AD60CB-21B5-4ACA-94B5-6DE22D1E1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04" y="0"/>
            <a:ext cx="10532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AF354AC-22F5-4490-8984-6F25EE0E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92152"/>
            <a:ext cx="9259828" cy="1325563"/>
          </a:xfrm>
        </p:spPr>
        <p:txBody>
          <a:bodyPr/>
          <a:lstStyle/>
          <a:p>
            <a:r>
              <a:rPr lang="pt-PT"/>
              <a:t>2. Análise do Modelo de Negócio(Relatório Anual)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519E00-38CC-42A8-BA39-CB36627D7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2" y="1305627"/>
            <a:ext cx="6573503" cy="47822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7798D1-240F-4E33-8AD4-ACD587EA1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6" r="15300"/>
          <a:stretch/>
        </p:blipFill>
        <p:spPr>
          <a:xfrm>
            <a:off x="9380659" y="1305627"/>
            <a:ext cx="2464068" cy="16140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1B8848F-DCF9-40DC-9AEB-372499C8E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45" y="4164983"/>
            <a:ext cx="5057629" cy="19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9212D1A-8DC0-4F12-9791-9E7250F1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Primeiras Impressões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CD639E-FC0B-4E7D-9265-8F00704DF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200"/>
            <a:ext cx="5029200" cy="47037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Empresa atuante no setor ativos biológicos:</a:t>
            </a:r>
          </a:p>
          <a:p>
            <a:pPr lvl="1"/>
            <a:r>
              <a:rPr lang="pt-BR" dirty="0"/>
              <a:t>Aves (In Natura) </a:t>
            </a:r>
          </a:p>
          <a:p>
            <a:pPr lvl="1"/>
            <a:r>
              <a:rPr lang="pt-BR" dirty="0"/>
              <a:t>Suínos e outros (In Natura)</a:t>
            </a:r>
          </a:p>
          <a:p>
            <a:pPr lvl="1"/>
            <a:r>
              <a:rPr lang="pt-BR" dirty="0"/>
              <a:t>Bovinos</a:t>
            </a:r>
          </a:p>
          <a:p>
            <a:pPr lvl="1"/>
            <a:r>
              <a:rPr lang="pt-BR" dirty="0"/>
              <a:t>Processados</a:t>
            </a:r>
          </a:p>
          <a:p>
            <a:r>
              <a:rPr lang="pt-BR" dirty="0"/>
              <a:t>Diversas participações societárias</a:t>
            </a:r>
          </a:p>
          <a:p>
            <a:r>
              <a:rPr lang="pt-BR" dirty="0"/>
              <a:t>Operações internacionais (Investimentos e produção)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C99DBF3-8B8E-4C85-870E-E5FB8EC77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473200"/>
            <a:ext cx="4686300" cy="47037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Ativos Biológicos</a:t>
            </a:r>
          </a:p>
          <a:p>
            <a:pPr lvl="1"/>
            <a:r>
              <a:rPr lang="pt-BR" dirty="0"/>
              <a:t>Créditos Tributarias (ICMS) e benefícios fiscais</a:t>
            </a:r>
          </a:p>
          <a:p>
            <a:r>
              <a:rPr lang="pt-BR" dirty="0"/>
              <a:t>Ágio Combinação de Negócios</a:t>
            </a:r>
          </a:p>
          <a:p>
            <a:r>
              <a:rPr lang="pt-BR" dirty="0"/>
              <a:t>Impostos a Recuperar</a:t>
            </a:r>
          </a:p>
          <a:p>
            <a:r>
              <a:rPr lang="pt-BR" dirty="0"/>
              <a:t>Lucro no exterior</a:t>
            </a:r>
          </a:p>
          <a:p>
            <a:r>
              <a:rPr lang="pt-BR" dirty="0"/>
              <a:t>Preço de Transferência</a:t>
            </a:r>
          </a:p>
          <a:p>
            <a:r>
              <a:rPr lang="pt-BR" dirty="0"/>
              <a:t>Operação em economias inflacionárias</a:t>
            </a:r>
          </a:p>
          <a:p>
            <a:r>
              <a:rPr lang="pt-BR" dirty="0"/>
              <a:t>Variação cambial</a:t>
            </a:r>
          </a:p>
          <a:p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733ACD3-EDA7-45EF-B919-892AC690B413}"/>
              </a:ext>
            </a:extLst>
          </p:cNvPr>
          <p:cNvSpPr/>
          <p:nvPr/>
        </p:nvSpPr>
        <p:spPr>
          <a:xfrm>
            <a:off x="5524500" y="2565400"/>
            <a:ext cx="1041400" cy="223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45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AB6D7E2-3168-4DDB-8771-70D17EDCA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3. Análise Horizontal e Vertidal das Demonstrações</a:t>
            </a:r>
            <a:endParaRPr lang="pt-BR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0236FB0A-6547-4CD7-B4BE-E0FBD90AA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51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: Linha Dobrada com Borda e Ênfase 5">
            <a:extLst>
              <a:ext uri="{FF2B5EF4-FFF2-40B4-BE49-F238E27FC236}">
                <a16:creationId xmlns:a16="http://schemas.microsoft.com/office/drawing/2014/main" id="{B56B7524-6E2D-464D-95A3-E832B3C6A843}"/>
              </a:ext>
            </a:extLst>
          </p:cNvPr>
          <p:cNvSpPr/>
          <p:nvPr/>
        </p:nvSpPr>
        <p:spPr>
          <a:xfrm>
            <a:off x="9463308" y="1062128"/>
            <a:ext cx="2206487" cy="416585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063"/>
              <a:gd name="adj6" fmla="val -430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Estoques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Ativos biológicos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Impostos a Recuperar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Impostos diferidos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/>
              <a:t>Agio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Valor de ativo intangível</a:t>
            </a:r>
            <a:endParaRPr lang="pt-BR" sz="3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480C82-4D61-4606-ADEE-1C1EC56F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8" y="910188"/>
            <a:ext cx="8079646" cy="46050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EC4C50C-D431-4021-B365-60891CFFC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56" y="552350"/>
            <a:ext cx="84391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EC3E357C-87DA-4F95-8ED1-5E6524FFB3BA}"/>
              </a:ext>
            </a:extLst>
          </p:cNvPr>
          <p:cNvSpPr/>
          <p:nvPr/>
        </p:nvSpPr>
        <p:spPr>
          <a:xfrm>
            <a:off x="9692640" y="2275840"/>
            <a:ext cx="1463040" cy="883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91ED56-3BAB-4953-8D80-8FDD8DA99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1" y="719788"/>
            <a:ext cx="8575358" cy="51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: Linha Dobrada com Borda e Ênfase 5">
            <a:extLst>
              <a:ext uri="{FF2B5EF4-FFF2-40B4-BE49-F238E27FC236}">
                <a16:creationId xmlns:a16="http://schemas.microsoft.com/office/drawing/2014/main" id="{B56B7524-6E2D-464D-95A3-E832B3C6A843}"/>
              </a:ext>
            </a:extLst>
          </p:cNvPr>
          <p:cNvSpPr/>
          <p:nvPr/>
        </p:nvSpPr>
        <p:spPr>
          <a:xfrm>
            <a:off x="9702264" y="1062128"/>
            <a:ext cx="2227413" cy="419326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157"/>
              <a:gd name="adj6" fmla="val -483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Empréstimos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Fornecedores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Obrigações Fiscais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Provisões Fiscais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Financiamentos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1C7C85-F747-4BD9-B01D-BDF3EFB5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2" y="1062128"/>
            <a:ext cx="8588551" cy="49752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DDCF4E-E0AC-4366-B40E-E6205826E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56" y="552350"/>
            <a:ext cx="8439150" cy="3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86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629</Words>
  <Application>Microsoft Office PowerPoint</Application>
  <PresentationFormat>Widescreen</PresentationFormat>
  <Paragraphs>114</Paragraphs>
  <Slides>37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Tahoma</vt:lpstr>
      <vt:lpstr>Wingdings</vt:lpstr>
      <vt:lpstr>Tema do Office</vt:lpstr>
      <vt:lpstr>Equation</vt:lpstr>
      <vt:lpstr>Equação</vt:lpstr>
      <vt:lpstr>Análise Contábil e Fiscal das Demonstrações Contábeis</vt:lpstr>
      <vt:lpstr>Etapas do Processo de Análise</vt:lpstr>
      <vt:lpstr>Riscos potenciais </vt:lpstr>
      <vt:lpstr>2. Análise do Modelo de Negócio(Relatório Anual)</vt:lpstr>
      <vt:lpstr>Primeiras Impressões</vt:lpstr>
      <vt:lpstr>3. Análise Horizontal e Vertidal das Demonstrações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Cálculo dos Indicadores</vt:lpstr>
      <vt:lpstr>Índices - Liquidez</vt:lpstr>
      <vt:lpstr>Apresentação do PowerPoint</vt:lpstr>
      <vt:lpstr>Índices – Estrutura de Capital Quanto menor melhor!</vt:lpstr>
      <vt:lpstr>Apresentação do PowerPoint</vt:lpstr>
      <vt:lpstr>Índices - Rentabilidade</vt:lpstr>
      <vt:lpstr>Apresentação do PowerPoint</vt:lpstr>
      <vt:lpstr>Índices - Atividade</vt:lpstr>
      <vt:lpstr>Apresentação do PowerPoint</vt:lpstr>
      <vt:lpstr>Apresentação do PowerPoint</vt:lpstr>
      <vt:lpstr>Decomposição das receitas e despesas</vt:lpstr>
      <vt:lpstr>Decomposição das receitas e despesas</vt:lpstr>
      <vt:lpstr>Red Flags</vt:lpstr>
      <vt:lpstr>Apresentação do PowerPoint</vt:lpstr>
      <vt:lpstr>Indicadores Tributários</vt:lpstr>
      <vt:lpstr>DVA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Péricles Barbosa Alves</dc:creator>
  <cp:lastModifiedBy>Amaury Rezende</cp:lastModifiedBy>
  <cp:revision>153</cp:revision>
  <dcterms:created xsi:type="dcterms:W3CDTF">2018-08-13T19:49:34Z</dcterms:created>
  <dcterms:modified xsi:type="dcterms:W3CDTF">2020-06-04T22:42:06Z</dcterms:modified>
</cp:coreProperties>
</file>