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9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1" r:id="rId19"/>
    <p:sldId id="280" r:id="rId20"/>
    <p:sldId id="281" r:id="rId21"/>
    <p:sldId id="282" r:id="rId22"/>
    <p:sldId id="276" r:id="rId23"/>
    <p:sldId id="283" r:id="rId24"/>
    <p:sldId id="284" r:id="rId25"/>
    <p:sldId id="285" r:id="rId26"/>
    <p:sldId id="286" r:id="rId27"/>
    <p:sldId id="278" r:id="rId28"/>
    <p:sldId id="287" r:id="rId29"/>
    <p:sldId id="288" r:id="rId30"/>
    <p:sldId id="289" r:id="rId31"/>
    <p:sldId id="290" r:id="rId32"/>
    <p:sldId id="273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F801-8E69-448B-988B-3A9FE6EEFC9B}" type="datetimeFigureOut">
              <a:rPr lang="pt-BR" smtClean="0"/>
              <a:pPr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2DC1-4B35-4DC2-8F88-9AADCAE89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96944" cy="2882751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DA RENDA (I)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ANÁLISE DA TRIBUTAÇÃO DA RENDA DO TRABALHO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2" y="-99392"/>
            <a:ext cx="9180512" cy="648072"/>
          </a:xfrm>
        </p:spPr>
        <p:txBody>
          <a:bodyPr>
            <a:no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FUNDAMENTAÇÃO DO EFEITOS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 E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 SUBSTITUIÇÃO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GERADOS PEL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DA RENDA TRABALHO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000" b="1" dirty="0" smtClean="0"/>
              <a:t>O IMPACTO DE UM TRIBUTO SOBRE O ESFORÇO DE TRABALHO DEPENDE DOS EFEITOS RENDA E SUBSTITUIÇÃO INDUZIDOS PELA REDUÇÃO DO SALÁRIO LÍQUIDO RECEBIDO PELO TRABALHADOR.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NOTE QUE UM TRIBUTO  SOBRE RENDA-TRABALHO, AO REDUZIR O SALÁRIO LÍQUIDO,  PODE SER VISTO COMO REDUZINDO O CUSTO DE OPORTUNIDADE DE UMA HORA DE LAZER.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/>
              <a:t>UM TRIBUTO SOBRE RENDA TRABALHO RESULTA NUM EFEITO SUBSTITUIÇÃO </a:t>
            </a:r>
            <a:r>
              <a:rPr lang="en-US" sz="2000" b="1" dirty="0" smtClean="0"/>
              <a:t>QUE É DESFAVORÁVEL AO ESFORÇO DE TRABALHO, POIS REDUZ O RETORNO DO TRABALHO  E, ASSIM, TORNA O LAZER MAIS ATRATIVO.</a:t>
            </a:r>
            <a:r>
              <a:rPr lang="en-US" sz="2000" dirty="0" smtClean="0"/>
              <a:t> PORTANTO, A TRIBUTAÇÃO DO SALÁRIO GERA UM INCENTIVO QUE ATUA NO SENTIDO DE SUBSTITUIR PARTE  DO ESFORÇO DE TRABALHO POR MAIS LAZER.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/>
              <a:t>UM TRIBUTO SOBRE RENDA TRABALHO, AO REDUZIR O SALÁRIO LÍQUIDO, TAMBÉM GERA UM EFEITO RENDA </a:t>
            </a:r>
            <a:r>
              <a:rPr lang="en-US" sz="2000" b="1" dirty="0" smtClean="0"/>
              <a:t>QUE TENDE A SER FAVORÁVEL AO ESFORÇO DE TRABALHO, DESDE QUE LAZER SEJA UM BEM NORMAL</a:t>
            </a:r>
            <a:r>
              <a:rPr lang="en-US" sz="2000" dirty="0" smtClean="0"/>
              <a:t>. O TRIBUTO SOBRE RENDA TRABALHO REDUZ A RENDA  A TODOS OS NÍVEIS DE ESFORÇO DE TRABALHO, O QUE REDUZ A RENDA AO NÍVEL DE TRABALHO INICIAL (L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  ASSIM SENDO, O EFEITO DA REDUÇÃO DA RENDA RESULTA NUM DECRÉSCIMO DE CONSUMO DE TODOS OS BENS NORMAIS, INCLUSO O LAZER. OU SEJA, O EFEITO RENDA DA TRIBUTAÇÃO DO SALÁRIO  INDUZ  O AUMENTO DO ESFORÇO DE TRABALHO. PORTANTO,  O EFEITO RENDA DA TRIBUTAÇÃO DA RENDA TRABALHO ATUA NO SENTIDO DE AUMENTAR O ESFORÇO DE TRABALHO, DESDE QUE LAZER SEJA UM BEM NORMAL.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smtClean="0"/>
              <a:t>O EFEITO LÍQUIDO DA TRIBUTAÇÃO DA RENDA TRABALHO SOBRE O ESFORÇO DE TRABALHO DE UM INDIVÍDUO DEPENDE DA MAGNITUDE RELATIVA DO EFEITO SUBSTITUIÇÃO VIS À VIS  O EFEITO RENDA</a:t>
            </a:r>
            <a:r>
              <a:rPr lang="en-US" sz="2000" dirty="0" smtClean="0"/>
              <a:t>. </a:t>
            </a:r>
            <a:r>
              <a:rPr lang="en-US" sz="2000" b="1" dirty="0" smtClean="0"/>
              <a:t>QUANTO MAIOR É O EFEITO SUBSTITUIÇÃO EM RELAÇÃO AO EFEITO RENDA, TANTO MAIS HAVERÁ UMA REDUÇÃO DA OFERTA DE TRABALHO EM RESPOSTA À UMA TRIBUTAÇÃO DA RENDA DO TRABALHO.</a:t>
            </a:r>
            <a:r>
              <a:rPr lang="en-US" sz="2000" dirty="0" smtClean="0"/>
              <a:t>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ALÉM DISSO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 smtClean="0"/>
              <a:t> </a:t>
            </a:r>
            <a:r>
              <a:rPr lang="en-US" sz="2000" b="1" dirty="0" smtClean="0"/>
              <a:t>A CURVA DE OFERTA DE TRABALHO É TANTO MAIS INELÁSTICA COM RELAÇÃO À RENDA APROPRIADA PELO TRABALHADOR (“SALÁRIO LÍQUIDO”), QUANTO MAIS OS EFEITOS SUBSTITUIÇÃO E EFEITO RENDA TIVEREM  MAGNITUDES  EQUIVALENTES.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CARACTERIZAÇÃO GRÁFICA DOS EFEITOS RENDA E SUBSTITUIÇÃO NA TRIBUTAÇÃO DA RENDA-TRABALHO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PARA </a:t>
            </a:r>
            <a:r>
              <a:rPr lang="en-US" sz="2000" b="1" dirty="0" smtClean="0"/>
              <a:t>ISOLAR O EFEITO SUBSTITUIÇÃO DO EFEITO RENDA </a:t>
            </a:r>
            <a:r>
              <a:rPr lang="en-US" sz="2000" b="1" dirty="0" smtClean="0"/>
              <a:t>DECORRENTES DE </a:t>
            </a:r>
            <a:r>
              <a:rPr lang="en-US" sz="2000" b="1" dirty="0" smtClean="0"/>
              <a:t>UMA REDUÇÃO DO SALÁRIO LÍQUIDO DEVIDO AO AUMENTO DA TRIBUTAÇÃO DA RENDA-TRABALHO, DEVEMOS DAR UM INCREMENTO COMPENSATÓRIO DE RENDA (AOS NOVOS PREÇOS) DE FORMA A QUE O INDIVÍDUO ESTEJA COM O MESMO NÍVEL DE BEM-ESTAR QUE TINHA ANTES DA TRIBUTAÇÃO</a:t>
            </a:r>
            <a:r>
              <a:rPr lang="en-US" sz="2000" dirty="0" smtClean="0"/>
              <a:t>. NESTE CASO, DADO O AUMENTO COMPENSATÓRIO DE RENDA, A RETA DE RENDA AOS NOVOS PREÇOS MOSTRA NA TANGÊNCIA COM A CURVA DE INDIFERENÇA INICIAL O EFEITO </a:t>
            </a:r>
            <a:r>
              <a:rPr lang="en-US" sz="2000" dirty="0" smtClean="0"/>
              <a:t>SUSBTITUIÇÃO.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u="sng" dirty="0" smtClean="0"/>
              <a:t>O EFEITO TOTAL DA TRIBUTAÇÃO DA RENDA-TRABALHO CONSTITUI-SE DE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 TOTAL = EFEITO SUBSTITUIÇÃO (INDUZ AUMENTO DE LAZER)   + 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EFEITO RENDA (INDUZ REDUÇÃO DE LAZER).</a:t>
            </a:r>
          </a:p>
          <a:p>
            <a:pPr algn="just"/>
            <a:endParaRPr lang="en-US" sz="2000" b="1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OBSERVAÇÃO:</a:t>
            </a:r>
          </a:p>
          <a:p>
            <a:pPr algn="just"/>
            <a:r>
              <a:rPr lang="en-US" sz="2000" b="1" dirty="0" smtClean="0"/>
              <a:t>NAS </a:t>
            </a:r>
            <a:r>
              <a:rPr lang="en-US" sz="2000" b="1" dirty="0" smtClean="0"/>
              <a:t>DUAS FIGURAS ABAIXO REPRESENTAMOS UMA SITUAÇÃO  ESPECIAL,</a:t>
            </a:r>
            <a:r>
              <a:rPr lang="en-US" sz="2000" dirty="0" smtClean="0"/>
              <a:t>  NA  QUAL A TRIBUTAÇÃO GERA UM  </a:t>
            </a:r>
            <a:r>
              <a:rPr lang="en-US" sz="2000" b="1" u="sng" dirty="0" smtClean="0"/>
              <a:t>FORTE EFEITO RENDA &gt; EFEITO SUBSTITUIÇÃO</a:t>
            </a:r>
            <a:r>
              <a:rPr lang="en-US" sz="2000" dirty="0" smtClean="0"/>
              <a:t>, DE FORMA QUE O </a:t>
            </a:r>
            <a:r>
              <a:rPr lang="en-US" sz="2000" b="1" u="sng" dirty="0" smtClean="0"/>
              <a:t>EFEITO LÍQUIDO (TOTAL) É DE UMA REDUÇÃO DO LAZER DA L1 PARA L2</a:t>
            </a:r>
            <a:r>
              <a:rPr lang="en-US" sz="2000" b="1" dirty="0" smtClean="0"/>
              <a:t>.</a:t>
            </a:r>
            <a:r>
              <a:rPr lang="en-US" sz="2000" dirty="0" smtClean="0"/>
              <a:t> OU SEJA, ESTE CASO (ESPECIAL) É DISTINTO DO CASO TRADICIONAL, NO QUAL O EFEITO SUBSTITUIÇÃO É MAIOR DO QUE EFEITO RENDA, GERANDO A CURVA DE OFERTA DE TRABALHO POSITIVAMENTE INCLINADA. NO CASO ESPECIAL, ABAIXO REPRESENTADO, A TRIBUTAÇÃO  DA RENDA-TRABALHO GERA EFEITO RENDA MAIOR DO QUE O EFEITO SUBSTITUIÇÃO E ELEVA A OFERTA DE TRABALHO, ISTO É, A CURVA DE OFERTA DE TRABALHO SERIA NEGATIVAMENTE INCLINADA.</a:t>
            </a:r>
          </a:p>
          <a:p>
            <a:endParaRPr lang="en-US" sz="2000" b="1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DERIVAÇÃO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EFEITO RENDA E EFEITO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SUBSTITUIÇÃO: CASO ESPECIAL COM EFEITO RENDA &gt; EFEITO SUBSTITUIÇÃO</a:t>
            </a:r>
          </a:p>
          <a:p>
            <a:pPr marL="0" indent="0" algn="just">
              <a:buNone/>
            </a:pPr>
            <a:r>
              <a:rPr lang="en-US" sz="1800" b="1" dirty="0" smtClean="0"/>
              <a:t>(</a:t>
            </a:r>
            <a:r>
              <a:rPr lang="en-US" sz="1800" b="1" u="sng" dirty="0" smtClean="0"/>
              <a:t>DERIVAÇÃO (I)</a:t>
            </a:r>
            <a:r>
              <a:rPr lang="en-US" sz="1800" b="1" dirty="0" smtClean="0"/>
              <a:t>: PELO MODO PREÇO COMPENSADO, I.E., A RENDA REAL DE REFERÊNCIA É A INICIAL, MAS OS PREÇOS SÃO OS FINAIS)</a:t>
            </a:r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431540" y="3392202"/>
            <a:ext cx="410445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483768" y="5435932"/>
            <a:ext cx="6552728" cy="77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>
            <a:off x="2483768" y="1700807"/>
            <a:ext cx="5184576" cy="3744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0800000">
            <a:off x="2483768" y="3356991"/>
            <a:ext cx="5112568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283968" y="6309320"/>
            <a:ext cx="1152128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SUBSTITUIÇÃO</a:t>
            </a:r>
            <a:endParaRPr lang="pt-BR" sz="1200" b="1" dirty="0"/>
          </a:p>
        </p:txBody>
      </p:sp>
      <p:sp>
        <p:nvSpPr>
          <p:cNvPr id="13" name="Arco 12"/>
          <p:cNvSpPr/>
          <p:nvPr/>
        </p:nvSpPr>
        <p:spPr>
          <a:xfrm rot="9667034">
            <a:off x="4021757" y="9204"/>
            <a:ext cx="5688632" cy="34563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co 13"/>
          <p:cNvSpPr/>
          <p:nvPr/>
        </p:nvSpPr>
        <p:spPr>
          <a:xfrm rot="10800000">
            <a:off x="3203848" y="1656184"/>
            <a:ext cx="5544616" cy="27089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 rot="5400000">
            <a:off x="3563888" y="4365104"/>
            <a:ext cx="216024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>
            <a:off x="3419872" y="4725144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2482974" y="2492896"/>
            <a:ext cx="5617418" cy="216024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004048" y="3397642"/>
            <a:ext cx="0" cy="2047582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have direita 29"/>
          <p:cNvSpPr/>
          <p:nvPr/>
        </p:nvSpPr>
        <p:spPr>
          <a:xfrm rot="16200000">
            <a:off x="4355976" y="4725144"/>
            <a:ext cx="432048" cy="864096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995936" y="4664169"/>
            <a:ext cx="1224136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RENDA</a:t>
            </a:r>
            <a:endParaRPr lang="pt-BR" sz="12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499992" y="53639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860032" y="53639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SUBS.</a:t>
            </a:r>
            <a:endParaRPr lang="pt-BR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995936" y="53639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35" name="Chave direita 34"/>
          <p:cNvSpPr/>
          <p:nvPr/>
        </p:nvSpPr>
        <p:spPr>
          <a:xfrm rot="5400000">
            <a:off x="4391981" y="5913277"/>
            <a:ext cx="864094" cy="360039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4499992" y="29876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37077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915816" y="1475492"/>
            <a:ext cx="1512168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Y</a:t>
            </a:r>
            <a:r>
              <a:rPr lang="en-US" b="1" dirty="0" smtClean="0"/>
              <a:t> = W.(24 – L)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 rot="1320620">
            <a:off x="6187180" y="4306606"/>
            <a:ext cx="3024336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r>
              <a:rPr lang="en-US" b="1" baseline="30000" dirty="0" smtClean="0"/>
              <a:t>COMPEN.SUBST.</a:t>
            </a:r>
            <a:r>
              <a:rPr lang="en-US" b="1" dirty="0" smtClean="0"/>
              <a:t> = (1-t).W.(24 – L)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331640" y="3851756"/>
            <a:ext cx="1944216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 = (1-t).W.(24 – L)</a:t>
            </a:r>
            <a:endParaRPr lang="pt-BR" b="1" dirty="0"/>
          </a:p>
        </p:txBody>
      </p:sp>
      <p:cxnSp>
        <p:nvCxnSpPr>
          <p:cNvPr id="4" name="Conector de seta reta 3"/>
          <p:cNvCxnSpPr>
            <a:stCxn id="38" idx="2"/>
          </p:cNvCxnSpPr>
          <p:nvPr/>
        </p:nvCxnSpPr>
        <p:spPr>
          <a:xfrm flipH="1">
            <a:off x="3347864" y="1844824"/>
            <a:ext cx="324036" cy="4947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40" idx="0"/>
          </p:cNvCxnSpPr>
          <p:nvPr/>
        </p:nvCxnSpPr>
        <p:spPr>
          <a:xfrm flipV="1">
            <a:off x="2303748" y="3563724"/>
            <a:ext cx="612068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>
            <a:off x="4139955" y="5301208"/>
            <a:ext cx="86409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644008" y="5733256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932040" y="3131676"/>
            <a:ext cx="175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</a:t>
            </a:r>
            <a:r>
              <a:rPr lang="pt-BR" b="1" baseline="30000" dirty="0" smtClean="0"/>
              <a:t>EFEITO SUBSTITUIÇÃO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624815" y="1691516"/>
            <a:ext cx="858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973893" y="5445224"/>
            <a:ext cx="7745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949242" y="543593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24HORAS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0"/>
            <a:ext cx="9180512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 ALTERNATIVO DE DERIVAÇÃO DO EFEITO RENDA E EFEITO SUBSTITUIÇÃO: CASO ESPECIAL COM EFEITO RENDA </a:t>
            </a:r>
            <a:r>
              <a:rPr lang="pt-BR" sz="2400" b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 </a:t>
            </a:r>
            <a:r>
              <a:rPr lang="pt-BR" sz="2400" b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 SUBSTITUIÇÃO</a:t>
            </a:r>
            <a:r>
              <a:rPr lang="pt-BR" sz="2400" spc="-150" dirty="0" smtClean="0"/>
              <a:t> </a:t>
            </a:r>
          </a:p>
          <a:p>
            <a:pPr marL="0" indent="0" algn="just">
              <a:buNone/>
            </a:pPr>
            <a:r>
              <a:rPr lang="pt-BR" sz="2000" b="1" dirty="0" smtClean="0"/>
              <a:t>(</a:t>
            </a:r>
            <a:r>
              <a:rPr lang="pt-BR" sz="2000" b="1" u="sng" dirty="0" smtClean="0"/>
              <a:t>DERIVAÇÃO (II)</a:t>
            </a:r>
            <a:r>
              <a:rPr lang="pt-BR" sz="2000" b="1" dirty="0" smtClean="0"/>
              <a:t>: PELA VARIAÇÃO EQUIVALENTE, I.E., A RENDA REAL DE REFERÊNCIA É A FINAL, MAS OS PREÇOS SÃO OS INICIAIS)</a:t>
            </a:r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cxnSp>
        <p:nvCxnSpPr>
          <p:cNvPr id="28" name="Conector de seta reta 27"/>
          <p:cNvCxnSpPr/>
          <p:nvPr/>
        </p:nvCxnSpPr>
        <p:spPr>
          <a:xfrm rot="5400000" flipH="1" flipV="1">
            <a:off x="-72516" y="3507395"/>
            <a:ext cx="410445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1979712" y="5559623"/>
            <a:ext cx="712879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10800000">
            <a:off x="1979712" y="1815207"/>
            <a:ext cx="5184576" cy="3744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rot="10800000">
            <a:off x="1979712" y="3471391"/>
            <a:ext cx="5112568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843808" y="6237312"/>
            <a:ext cx="1152128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SUBSTITUIÇÃO</a:t>
            </a:r>
            <a:endParaRPr lang="pt-BR" sz="1200" b="1" dirty="0"/>
          </a:p>
        </p:txBody>
      </p:sp>
      <p:sp>
        <p:nvSpPr>
          <p:cNvPr id="33" name="Arco 32"/>
          <p:cNvSpPr/>
          <p:nvPr/>
        </p:nvSpPr>
        <p:spPr>
          <a:xfrm rot="10800000">
            <a:off x="2627785" y="1412776"/>
            <a:ext cx="5112567" cy="30235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Conector reto 33"/>
          <p:cNvCxnSpPr/>
          <p:nvPr/>
        </p:nvCxnSpPr>
        <p:spPr>
          <a:xfrm rot="5400000">
            <a:off x="3059832" y="4479503"/>
            <a:ext cx="216024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rot="5400000">
            <a:off x="2915816" y="4839543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have direita 37"/>
          <p:cNvSpPr/>
          <p:nvPr/>
        </p:nvSpPr>
        <p:spPr>
          <a:xfrm rot="16200000">
            <a:off x="3455876" y="4803539"/>
            <a:ext cx="432048" cy="93610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3059832" y="4767535"/>
            <a:ext cx="1116124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RENDA</a:t>
            </a:r>
            <a:endParaRPr lang="pt-BR" sz="120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995936" y="55079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563888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43" name="Chave direita 42"/>
          <p:cNvSpPr/>
          <p:nvPr/>
        </p:nvSpPr>
        <p:spPr>
          <a:xfrm rot="5400000">
            <a:off x="3024622" y="5740437"/>
            <a:ext cx="790500" cy="432048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4067944" y="310205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3563888" y="382213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2411759" y="1527175"/>
            <a:ext cx="2160239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r>
              <a:rPr lang="en-US" b="1" baseline="30000" dirty="0" smtClean="0"/>
              <a:t>INICIAL</a:t>
            </a:r>
            <a:r>
              <a:rPr lang="en-US" b="1" dirty="0" smtClean="0"/>
              <a:t> = W.(24 – L)</a:t>
            </a:r>
            <a:endParaRPr lang="pt-BR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4283968" y="5157192"/>
            <a:ext cx="1728192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Y</a:t>
            </a:r>
            <a:r>
              <a:rPr lang="en-US" sz="1400" b="1" baseline="30000" dirty="0" smtClean="0"/>
              <a:t>EF. RENDA</a:t>
            </a:r>
            <a:r>
              <a:rPr lang="en-US" sz="1400" b="1" dirty="0" smtClean="0"/>
              <a:t> = W.(24 – L)</a:t>
            </a:r>
            <a:endParaRPr lang="pt-BR" sz="1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95536" y="3975447"/>
            <a:ext cx="237626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r>
              <a:rPr lang="en-US" b="1" baseline="30000" dirty="0" smtClean="0"/>
              <a:t>FINAL</a:t>
            </a:r>
            <a:r>
              <a:rPr lang="en-US" b="1" dirty="0" smtClean="0"/>
              <a:t> = (1-t).W.(24 – L)</a:t>
            </a:r>
            <a:endParaRPr lang="pt-BR" b="1" dirty="0"/>
          </a:p>
        </p:txBody>
      </p:sp>
      <p:cxnSp>
        <p:nvCxnSpPr>
          <p:cNvPr id="49" name="Conector de seta reta 48"/>
          <p:cNvCxnSpPr>
            <a:stCxn id="46" idx="2"/>
          </p:cNvCxnSpPr>
          <p:nvPr/>
        </p:nvCxnSpPr>
        <p:spPr>
          <a:xfrm flipH="1">
            <a:off x="2843809" y="1896507"/>
            <a:ext cx="648070" cy="4947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48" idx="0"/>
          </p:cNvCxnSpPr>
          <p:nvPr/>
        </p:nvCxnSpPr>
        <p:spPr>
          <a:xfrm flipV="1">
            <a:off x="1583668" y="3687415"/>
            <a:ext cx="828092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o 50"/>
          <p:cNvSpPr/>
          <p:nvPr/>
        </p:nvSpPr>
        <p:spPr>
          <a:xfrm rot="9075961">
            <a:off x="3236735" y="-430269"/>
            <a:ext cx="4110690" cy="4122517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reto 52"/>
          <p:cNvCxnSpPr/>
          <p:nvPr/>
        </p:nvCxnSpPr>
        <p:spPr>
          <a:xfrm>
            <a:off x="1978918" y="2996952"/>
            <a:ext cx="2917118" cy="223224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3059832" y="3563724"/>
            <a:ext cx="123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</a:t>
            </a:r>
            <a:r>
              <a:rPr lang="pt-BR" b="1" baseline="30000" dirty="0" smtClean="0"/>
              <a:t>EFEITO</a:t>
            </a:r>
            <a:r>
              <a:rPr lang="pt-BR" b="1" dirty="0" smtClean="0"/>
              <a:t> </a:t>
            </a:r>
            <a:r>
              <a:rPr lang="pt-BR" b="1" baseline="30000" dirty="0" smtClean="0"/>
              <a:t>RENDA</a:t>
            </a:r>
            <a:endParaRPr lang="pt-BR" b="1" dirty="0"/>
          </a:p>
        </p:txBody>
      </p:sp>
      <p:cxnSp>
        <p:nvCxnSpPr>
          <p:cNvPr id="66" name="Conector reto 65"/>
          <p:cNvCxnSpPr/>
          <p:nvPr/>
        </p:nvCxnSpPr>
        <p:spPr>
          <a:xfrm>
            <a:off x="3203848" y="3831431"/>
            <a:ext cx="0" cy="172978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 flipH="1">
            <a:off x="3275856" y="537321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>
            <a:endCxn id="42" idx="1"/>
          </p:cNvCxnSpPr>
          <p:nvPr/>
        </p:nvCxnSpPr>
        <p:spPr>
          <a:xfrm>
            <a:off x="3203848" y="5692606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115616" y="1763524"/>
            <a:ext cx="858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045901" y="5579948"/>
            <a:ext cx="7745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83081" y="551723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24HORAS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7906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EXCESSO DE CARGA E A OFERTA DE TRABALHO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052736"/>
            <a:ext cx="9108504" cy="576064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 ASSIM COMO PARA QUALQUER TRIBUTO, </a:t>
            </a:r>
            <a:r>
              <a:rPr lang="en-US" sz="2000" b="1" dirty="0" smtClean="0"/>
              <a:t>O EXCESSO DE CARGA GERADO PELA TRIBUTAÇÃO (DISTORCIVA) DA RENDA-TRABALHO DEPENDE DO EFEITO SUBSTITUIÇÃO QUE ELA GERA AO REDUZIR O SALÁRIO LÍQUIDO APROPRIADO PELO TRABALHADOR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PORTANTO, </a:t>
            </a:r>
            <a:r>
              <a:rPr lang="en-US" sz="2000" b="1" dirty="0" smtClean="0"/>
              <a:t>A DISTORÇÃO INDUZIDA PELO TRIBUTO NA ESCOLHA RENDA-LAZER A SER UTILIZADA PARA MENSURAR O EXCESSO DE CARGA DO TRIBUTO DEVE ESTAR BASEADA SOMENTE NO EFEITO SUBSTITUIÇÃO CAUSADO PELA TRIBUTAÇÃO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ASSIM SENDO, </a:t>
            </a:r>
            <a:r>
              <a:rPr lang="en-US" sz="2000" b="1" dirty="0" smtClean="0"/>
              <a:t>A OFERTA DE TRABALHO DE MERCADO DEVE SER AJUSTADA PARA REMOÇÃO DO EFEITO RENDA GERADO COM A ALTERAÇÃO DE SALÁRIO LÍQUIDO INDUZIDA PELA TRIBUTAÇÃO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CURVA DE OFERTA DE TRABALHO RESULTANTE DESTE AJUSTAMENTO É CHAMADA DE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DE TRABALHO COMPENSADA E REFLETE SOMENTE OS EFEITOS SUBSTITUIÇÃO DECORRENTES DE ALTERAÇÕES NO SALÁRIO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</a:t>
            </a:r>
            <a:endParaRPr lang="pt-B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1400" b="1" dirty="0" smtClean="0"/>
              <a:t>DISTO CONCLUIMOS QUE, MESMO QUE A OFERTA DE TRABALHO DE MERCADO </a:t>
            </a:r>
            <a:r>
              <a:rPr lang="en-US" sz="1400" b="1" dirty="0" smtClean="0"/>
              <a:t>(</a:t>
            </a:r>
            <a:r>
              <a:rPr lang="en-US" sz="1400" b="1" dirty="0" smtClean="0"/>
              <a:t>I.E.,</a:t>
            </a:r>
            <a:r>
              <a:rPr lang="en-US" sz="1400" b="1" dirty="0" smtClean="0"/>
              <a:t> </a:t>
            </a:r>
            <a:r>
              <a:rPr lang="en-US" sz="1400" b="1" dirty="0" smtClean="0"/>
              <a:t>NÃO COMPENSADA)  SEJA PERFEITAMENTE INELÁSTICA (E, PORTANTO, EFEITO RENDA = EFEITO SUBSTITUIÇÃO), ISTO NÃO IMPLICA QUE O EXCESSO DE CARGA SEJA ZERO, POIS A OFERTA DE TRABALHO COMPENSADA, POR REFLETIR SOMENTE O EFEITO SUBSTITUIÇÃO, É SEMPRE POSITIVAMENTE INCLINADA.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          </a:t>
            </a:r>
            <a:r>
              <a:rPr lang="en-US" sz="1400" b="1" u="sng" dirty="0" smtClean="0"/>
              <a:t>A CURVA DE OFERTA DE TRABALHO COMPENSADA</a:t>
            </a:r>
            <a:r>
              <a:rPr lang="en-US" sz="1400" dirty="0" smtClean="0"/>
              <a:t>, POR REFLETIR SOMENTE O EFEITO SUBSTITUIÇÃO, </a:t>
            </a:r>
          </a:p>
          <a:p>
            <a:r>
              <a:rPr lang="en-US" sz="1400" dirty="0" smtClean="0"/>
              <a:t>                 MOSTRA REDUÇÃO DE ESFORÇO DE TRABALHO COM A REDUÇÃO DO SALÁRIO LÍQUIDO APROPRIADO PELO </a:t>
            </a:r>
          </a:p>
          <a:p>
            <a:r>
              <a:rPr lang="en-US" sz="1400" dirty="0" smtClean="0"/>
              <a:t>                 TRABALHADOR.  OU SEJA, É SEMPRE POSITIVAMENTE INCLINADA NO PLANO W x TRABALHO. </a:t>
            </a:r>
            <a:r>
              <a:rPr lang="en-US" sz="1400" b="1" dirty="0" smtClean="0"/>
              <a:t>EM SUMA,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 SEMPRE HÁ EXCESSO DE CARGA GERADO PELA TRIBUTAÇÃO, INDEPENDENTE DA FORMA DA OFERTA DE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MERCADO (I.E., SE POSITIVAMENTE INCLINADA , OU SE INELÁSTICA: VERTICAL).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          </a:t>
            </a:r>
            <a:r>
              <a:rPr lang="en-US" sz="1400" b="1" u="sng" dirty="0" smtClean="0"/>
              <a:t>O CASO DE OFERTA DE TRABALHO PERFEITAMENTE INELÁSTICA APENAS MOSTRA QUE TODA A CARGA DO </a:t>
            </a:r>
          </a:p>
          <a:p>
            <a:r>
              <a:rPr lang="en-US" sz="1400" b="1" dirty="0" smtClean="0"/>
              <a:t>                  </a:t>
            </a:r>
            <a:r>
              <a:rPr lang="en-US" sz="1400" b="1" u="sng" dirty="0" smtClean="0"/>
              <a:t>TRIBUTO INCIDE SOBRE O TRABALHADOR</a:t>
            </a:r>
            <a:r>
              <a:rPr lang="en-US" sz="1400" dirty="0" smtClean="0"/>
              <a:t>, O QUAL EXPERIMENTA UMA REDUÇÃO DO SALÁRIO LÍQUIDO NA </a:t>
            </a:r>
          </a:p>
          <a:p>
            <a:r>
              <a:rPr lang="en-US" sz="1400" dirty="0" smtClean="0"/>
              <a:t>                  EXATA MAGNITUDE DO TRIBUTO IMPOSTO SOBRE A RENDA-TRABALHO:</a:t>
            </a:r>
            <a:r>
              <a:rPr lang="en-US" sz="1400" b="1" dirty="0" smtClean="0"/>
              <a:t>[W(BRUTO) – W(LÍQ) = </a:t>
            </a:r>
            <a:r>
              <a:rPr lang="en-US" sz="1400" b="1" dirty="0" err="1" smtClean="0"/>
              <a:t>t.W</a:t>
            </a:r>
            <a:r>
              <a:rPr lang="en-US" sz="1400" b="1" dirty="0" smtClean="0"/>
              <a:t>(BRUTO)].</a:t>
            </a:r>
          </a:p>
          <a:p>
            <a:endParaRPr lang="en-US" sz="1400" dirty="0" smtClean="0"/>
          </a:p>
          <a:p>
            <a:endParaRPr lang="pt-BR" sz="14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69912" y="5048386"/>
            <a:ext cx="28083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475656" y="6453336"/>
            <a:ext cx="32403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5400000" flipH="1" flipV="1">
            <a:off x="4103154" y="5120394"/>
            <a:ext cx="28083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508104" y="6523756"/>
            <a:ext cx="32403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5400000" flipH="1" flipV="1">
            <a:off x="1583668" y="5265204"/>
            <a:ext cx="2376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835696" y="4077072"/>
            <a:ext cx="180020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763688" y="4869160"/>
            <a:ext cx="1872208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051720" y="3687415"/>
            <a:ext cx="1728192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OFERTA DE MERCADO INELÁSTICA</a:t>
            </a:r>
            <a:endParaRPr lang="pt-BR" sz="1200" b="1" dirty="0"/>
          </a:p>
        </p:txBody>
      </p:sp>
      <p:cxnSp>
        <p:nvCxnSpPr>
          <p:cNvPr id="23" name="Conector reto 22"/>
          <p:cNvCxnSpPr/>
          <p:nvPr/>
        </p:nvCxnSpPr>
        <p:spPr>
          <a:xfrm rot="10800000">
            <a:off x="1475656" y="4725143"/>
            <a:ext cx="576064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H="1">
            <a:off x="1475656" y="5517232"/>
            <a:ext cx="489654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V="1">
            <a:off x="5940152" y="4293096"/>
            <a:ext cx="1800200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7164288" y="3831431"/>
            <a:ext cx="1152128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OFERTA COMPENSADA</a:t>
            </a:r>
            <a:endParaRPr lang="pt-BR" sz="12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51520" y="4387170"/>
            <a:ext cx="1224136" cy="55399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 (MERCADO) =  W (LÍQUIDO) ANTES DA TRIBUT.</a:t>
            </a:r>
            <a:endParaRPr lang="pt-BR" sz="1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2008" y="5343019"/>
            <a:ext cx="1403648" cy="24622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W(LÍQ.) = (1-t)W</a:t>
            </a:r>
            <a:r>
              <a:rPr lang="en-US" sz="1000" b="1" baseline="-25000" dirty="0" smtClean="0"/>
              <a:t>MERC.</a:t>
            </a:r>
            <a:endParaRPr lang="pt-BR" sz="10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635896" y="4983559"/>
            <a:ext cx="936104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DEMANDA MERCADO</a:t>
            </a:r>
            <a:endParaRPr lang="pt-BR" sz="12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635896" y="5662989"/>
            <a:ext cx="122413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DEMANDA PERCEBIDA:</a:t>
            </a:r>
          </a:p>
          <a:p>
            <a:r>
              <a:rPr lang="en-US" sz="1200" b="1" dirty="0" smtClean="0"/>
              <a:t>W(LÍQ) = (1-t)W</a:t>
            </a:r>
            <a:endParaRPr lang="pt-BR" sz="12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195736" y="646436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TRABALHO (HT)</a:t>
            </a:r>
            <a:endParaRPr lang="pt-BR" sz="1200" b="1" dirty="0"/>
          </a:p>
        </p:txBody>
      </p:sp>
      <p:cxnSp>
        <p:nvCxnSpPr>
          <p:cNvPr id="40" name="Conector reto 39"/>
          <p:cNvCxnSpPr/>
          <p:nvPr/>
        </p:nvCxnSpPr>
        <p:spPr>
          <a:xfrm rot="5400000">
            <a:off x="6336195" y="5625244"/>
            <a:ext cx="1800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6372200" y="4760277"/>
            <a:ext cx="0" cy="17650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have direita 48"/>
          <p:cNvSpPr/>
          <p:nvPr/>
        </p:nvSpPr>
        <p:spPr>
          <a:xfrm>
            <a:off x="1547664" y="4725144"/>
            <a:ext cx="288032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1763688" y="5013176"/>
            <a:ext cx="936104" cy="2880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 = </a:t>
            </a:r>
            <a:r>
              <a:rPr lang="en-US" sz="1200" b="1" dirty="0" err="1" smtClean="0"/>
              <a:t>t.W</a:t>
            </a:r>
            <a:r>
              <a:rPr lang="en-US" sz="1200" b="1" baseline="-25000" dirty="0" err="1" smtClean="0"/>
              <a:t>MERC</a:t>
            </a:r>
            <a:r>
              <a:rPr lang="en-US" sz="1200" b="1" baseline="-25000" dirty="0" smtClean="0"/>
              <a:t>.</a:t>
            </a:r>
            <a:endParaRPr lang="pt-BR" sz="1200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7020272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HT</a:t>
            </a:r>
            <a:r>
              <a:rPr lang="en-US" sz="1200" b="1" baseline="-25000" dirty="0" smtClean="0"/>
              <a:t>1</a:t>
            </a:r>
            <a:endParaRPr lang="pt-BR" sz="1200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6156176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HT</a:t>
            </a:r>
            <a:r>
              <a:rPr lang="en-US" sz="1200" b="1" baseline="-25000" dirty="0" smtClean="0"/>
              <a:t>2</a:t>
            </a:r>
            <a:endParaRPr lang="pt-BR" sz="1200" b="1" dirty="0"/>
          </a:p>
        </p:txBody>
      </p:sp>
      <p:sp>
        <p:nvSpPr>
          <p:cNvPr id="54" name="Chave direita 53"/>
          <p:cNvSpPr/>
          <p:nvPr/>
        </p:nvSpPr>
        <p:spPr>
          <a:xfrm rot="16200000">
            <a:off x="6516216" y="5841268"/>
            <a:ext cx="540060" cy="82809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6156176" y="5847075"/>
            <a:ext cx="1800200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EFE.SUBST. = (HT</a:t>
            </a:r>
            <a:r>
              <a:rPr lang="en-US" sz="1000" b="1" baseline="-25000" dirty="0" smtClean="0"/>
              <a:t>2</a:t>
            </a:r>
            <a:r>
              <a:rPr lang="en-US" sz="1000" b="1" dirty="0" smtClean="0"/>
              <a:t> – HT</a:t>
            </a:r>
            <a:r>
              <a:rPr lang="en-US" sz="1000" b="1" baseline="-25000" dirty="0" smtClean="0"/>
              <a:t>1</a:t>
            </a:r>
            <a:r>
              <a:rPr lang="en-US" sz="1000" b="1" dirty="0" smtClean="0"/>
              <a:t> )  &lt;  0</a:t>
            </a:r>
            <a:endParaRPr lang="pt-BR" sz="1000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7596336" y="4695527"/>
            <a:ext cx="1008112" cy="4616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EXCESSO DE</a:t>
            </a:r>
          </a:p>
          <a:p>
            <a:r>
              <a:rPr lang="en-US" sz="1200" b="1" dirty="0" smtClean="0"/>
              <a:t> CARGA</a:t>
            </a:r>
            <a:endParaRPr lang="pt-BR" sz="1200" b="1" dirty="0"/>
          </a:p>
        </p:txBody>
      </p:sp>
      <p:cxnSp>
        <p:nvCxnSpPr>
          <p:cNvPr id="59" name="Conector de seta reta 58"/>
          <p:cNvCxnSpPr>
            <a:stCxn id="57" idx="1"/>
          </p:cNvCxnSpPr>
          <p:nvPr/>
        </p:nvCxnSpPr>
        <p:spPr>
          <a:xfrm flipH="1">
            <a:off x="6588224" y="4926360"/>
            <a:ext cx="1008112" cy="1292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have direita 59"/>
          <p:cNvSpPr/>
          <p:nvPr/>
        </p:nvSpPr>
        <p:spPr>
          <a:xfrm rot="10800000">
            <a:off x="5292081" y="4725144"/>
            <a:ext cx="216024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/>
          <p:cNvSpPr txBox="1"/>
          <p:nvPr/>
        </p:nvSpPr>
        <p:spPr>
          <a:xfrm>
            <a:off x="4211960" y="3862789"/>
            <a:ext cx="1152128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REDUÇÃO SALÁRIO PELO TRIBUTO</a:t>
            </a:r>
            <a:endParaRPr lang="pt-BR" sz="1200" b="1" dirty="0"/>
          </a:p>
        </p:txBody>
      </p:sp>
      <p:cxnSp>
        <p:nvCxnSpPr>
          <p:cNvPr id="63" name="Conector de seta reta 62"/>
          <p:cNvCxnSpPr/>
          <p:nvPr/>
        </p:nvCxnSpPr>
        <p:spPr>
          <a:xfrm>
            <a:off x="4860032" y="4451919"/>
            <a:ext cx="432048" cy="7052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n-US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DE TRABALHO COM A OFERTA DE TRABALHO TRADICIONAL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(“POSITIVAMENTE INCLINADA NO PLANO W x TRAB.”)</a:t>
            </a:r>
            <a:endParaRPr lang="pt-BR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A OFERTA DE TRABALHO DE MERCADO TRADICIONAL É POSITIVAMENTE INCLINADA NO PLANO “W x LAZER” E IMPLICA QUE:</a:t>
            </a:r>
          </a:p>
          <a:p>
            <a:r>
              <a:rPr lang="en-US" sz="2000" dirty="0" smtClean="0"/>
              <a:t>            </a:t>
            </a:r>
            <a:r>
              <a:rPr lang="en-US" sz="2000" b="1" dirty="0" smtClean="0"/>
              <a:t>                            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 SUBSTITUIÇÃO  &gt;  EFEITO RENDA</a:t>
            </a:r>
          </a:p>
          <a:p>
            <a:endParaRPr lang="en-US" sz="2000" dirty="0" smtClean="0"/>
          </a:p>
          <a:p>
            <a:r>
              <a:rPr lang="en-US" sz="2000" b="1" dirty="0" smtClean="0"/>
              <a:t>A TRIBUTAÇÃO</a:t>
            </a:r>
            <a:r>
              <a:rPr lang="en-US" sz="2000" dirty="0" smtClean="0"/>
              <a:t> </a:t>
            </a:r>
            <a:r>
              <a:rPr lang="en-US" sz="2000" b="1" dirty="0" smtClean="0"/>
              <a:t>ELEVA O SALÁRIO (“BRUTO”) DE EQUILÍBRIO DE MERCADO (MAS NÃO PELO MONTANTE DO TRIBUTO) E REDUZ O SALÁRIO (“LÍQUIDO”) APROPRIADO PELO TRABALHADOR (MAS NÃO PELO MONTANTE DO TRIBUTO). DE FORMA QUE PARTE DA CARGA DO TRIBUTO SOBRE RENDA-TRABALHO É SUPORTADA PELO EMPREGADOR E PARTE PELO EMPREGADO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A CURVA DE OFERTA DE TRABALHO COMPENSADA</a:t>
            </a:r>
            <a:r>
              <a:rPr lang="en-US" sz="2000" dirty="0" smtClean="0"/>
              <a:t>, PORQUE SOMENTE REFLETE O EFEITO SUBSTITUIÇÃO, É MENOS POSITIVAMENTE </a:t>
            </a:r>
            <a:r>
              <a:rPr lang="en-US" sz="2000" dirty="0" smtClean="0"/>
              <a:t>INCLINADA, ISTO É, É MAIS ELÁSTICA DO </a:t>
            </a:r>
            <a:r>
              <a:rPr lang="en-US" sz="2000" dirty="0" smtClean="0"/>
              <a:t>QUE A OFERTA DE TRABALHO DE MERCADO </a:t>
            </a:r>
            <a:r>
              <a:rPr lang="en-US" sz="2000" dirty="0" smtClean="0"/>
              <a:t>(NÃO </a:t>
            </a:r>
            <a:r>
              <a:rPr lang="en-US" sz="2000" dirty="0" smtClean="0"/>
              <a:t>COMPENSADA</a:t>
            </a:r>
            <a:r>
              <a:rPr lang="en-US" sz="2000" dirty="0" smtClean="0"/>
              <a:t>), </a:t>
            </a:r>
            <a:r>
              <a:rPr lang="en-US" sz="2000" dirty="0" smtClean="0"/>
              <a:t>POIS </a:t>
            </a:r>
            <a:r>
              <a:rPr lang="en-US" sz="2000" dirty="0" smtClean="0"/>
              <a:t>A OFERTA DE MERCADO</a:t>
            </a:r>
            <a:r>
              <a:rPr lang="en-US" sz="2000" dirty="0" smtClean="0"/>
              <a:t> </a:t>
            </a:r>
            <a:r>
              <a:rPr lang="en-US" sz="2000" dirty="0" smtClean="0"/>
              <a:t>INCLUI O EFEITO </a:t>
            </a:r>
            <a:r>
              <a:rPr lang="en-US" sz="2000" dirty="0" smtClean="0"/>
              <a:t>RENDA E O EFEITO SUBSTITUIÇÃO, ENQUANTO QUE A OFERTA COMPENSADA SÓ INCLUI O EFEITO SUBSTITUIÇÃO.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u="sng" dirty="0" smtClean="0"/>
              <a:t>NA FIGURA ABAIXO</a:t>
            </a:r>
            <a:r>
              <a:rPr lang="en-US" sz="2000" dirty="0" smtClean="0"/>
              <a:t>, A TRIBUTAÇÃO ALTERA O EQUILÍBRIO DE (E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PARA (E</a:t>
            </a:r>
            <a:r>
              <a:rPr lang="en-US" sz="2000" baseline="-25000" dirty="0" smtClean="0"/>
              <a:t>2</a:t>
            </a:r>
            <a:r>
              <a:rPr lang="en-US" sz="2000" dirty="0"/>
              <a:t>)</a:t>
            </a:r>
            <a:r>
              <a:rPr lang="en-US" sz="2000" dirty="0" smtClean="0"/>
              <a:t>, REDUZINDO A OFERTA DE TRABALHO DE MERCADO DE HT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PARA HT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. O SALÁRIO RECEBIDO  (LÍQUIDO) SE REDUZ DE W</a:t>
            </a:r>
            <a:r>
              <a:rPr lang="en-US" sz="2000" baseline="-25000" dirty="0" smtClean="0"/>
              <a:t>MERC. (1) </a:t>
            </a:r>
            <a:r>
              <a:rPr lang="en-US" sz="2000" dirty="0" smtClean="0"/>
              <a:t> PARA W</a:t>
            </a:r>
            <a:r>
              <a:rPr lang="en-US" sz="2000" baseline="-25000" dirty="0" smtClean="0"/>
              <a:t>LÍQ. (2)</a:t>
            </a:r>
            <a:r>
              <a:rPr lang="en-US" sz="2000" dirty="0" smtClean="0"/>
              <a:t>  E O  SALÁRIO DE MERCADO  (BRUTO) SE ELEVA DE W</a:t>
            </a:r>
            <a:r>
              <a:rPr lang="en-US" sz="2000" baseline="-25000" dirty="0" smtClean="0"/>
              <a:t>MERC.(1)</a:t>
            </a:r>
            <a:r>
              <a:rPr lang="en-US" sz="2000" dirty="0" smtClean="0"/>
              <a:t> PARA W</a:t>
            </a:r>
            <a:r>
              <a:rPr lang="en-US" sz="2000" baseline="-25000" dirty="0" smtClean="0"/>
              <a:t>MERC.(2) </a:t>
            </a:r>
            <a:r>
              <a:rPr lang="en-US" sz="2000" dirty="0" smtClean="0"/>
              <a:t> COM:</a:t>
            </a:r>
          </a:p>
          <a:p>
            <a:r>
              <a:rPr lang="en-US" sz="2000" dirty="0" smtClean="0"/>
              <a:t>          - ∆W RECEBIDO = [W</a:t>
            </a:r>
            <a:r>
              <a:rPr lang="en-US" sz="2000" baseline="-25000" dirty="0" smtClean="0"/>
              <a:t>MERC. (1)</a:t>
            </a:r>
            <a:r>
              <a:rPr lang="en-US" sz="2000" dirty="0" smtClean="0"/>
              <a:t>  -  W</a:t>
            </a:r>
            <a:r>
              <a:rPr lang="en-US" sz="2000" baseline="-25000" dirty="0" smtClean="0"/>
              <a:t>LÍQ. (2)</a:t>
            </a:r>
            <a:r>
              <a:rPr lang="en-US" sz="2000" dirty="0" smtClean="0"/>
              <a:t>  ]  &lt;  TRIBUTAÇÃO  =  </a:t>
            </a:r>
            <a:r>
              <a:rPr lang="en-US" sz="2000" dirty="0" err="1" smtClean="0"/>
              <a:t>t.W</a:t>
            </a:r>
            <a:r>
              <a:rPr lang="en-US" sz="2000" baseline="-25000" dirty="0" err="1" smtClean="0"/>
              <a:t>MERC</a:t>
            </a:r>
            <a:r>
              <a:rPr lang="en-US" sz="2000" baseline="-25000" dirty="0" smtClean="0"/>
              <a:t>.(2)</a:t>
            </a:r>
            <a:r>
              <a:rPr lang="en-US" sz="2000" dirty="0" smtClean="0"/>
              <a:t> . </a:t>
            </a:r>
          </a:p>
          <a:p>
            <a:r>
              <a:rPr lang="en-US" sz="2000" dirty="0" smtClean="0"/>
              <a:t>            ∆W MERCADO = [W</a:t>
            </a:r>
            <a:r>
              <a:rPr lang="en-US" sz="2000" baseline="-25000" dirty="0" smtClean="0"/>
              <a:t>MERC.(2)  </a:t>
            </a:r>
            <a:r>
              <a:rPr lang="en-US" sz="2000" dirty="0" smtClean="0"/>
              <a:t> -  W</a:t>
            </a:r>
            <a:r>
              <a:rPr lang="en-US" sz="2000" baseline="-25000" dirty="0" smtClean="0"/>
              <a:t>MERC.(1)</a:t>
            </a:r>
            <a:r>
              <a:rPr lang="en-US" sz="2000" dirty="0" smtClean="0"/>
              <a:t> ]  &lt;  TRIBUTAÇÃO  =  </a:t>
            </a:r>
            <a:r>
              <a:rPr lang="en-US" sz="2000" dirty="0" err="1" smtClean="0"/>
              <a:t>t.W</a:t>
            </a:r>
            <a:r>
              <a:rPr lang="en-US" sz="2000" baseline="-25000" dirty="0" err="1" smtClean="0"/>
              <a:t>MERC</a:t>
            </a:r>
            <a:r>
              <a:rPr lang="en-US" sz="2000" baseline="-25000" dirty="0" smtClean="0"/>
              <a:t>.(2)</a:t>
            </a:r>
            <a:r>
              <a:rPr lang="en-US" sz="2000" dirty="0" smtClean="0"/>
              <a:t> .</a:t>
            </a: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2267744" y="0"/>
            <a:ext cx="72008" cy="378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339752" y="3787452"/>
            <a:ext cx="5472608" cy="158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5400000" flipH="1" flipV="1">
            <a:off x="3023828" y="584684"/>
            <a:ext cx="2592288" cy="2232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131840" y="404664"/>
            <a:ext cx="2264274" cy="2294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0800000" flipV="1">
            <a:off x="2339752" y="1628799"/>
            <a:ext cx="2016224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16200000" flipH="1">
            <a:off x="3311860" y="2672916"/>
            <a:ext cx="2160240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2555776" y="908720"/>
            <a:ext cx="3384376" cy="151216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860032" y="87015"/>
            <a:ext cx="1800200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OFERTA DE </a:t>
            </a:r>
            <a:endParaRPr lang="en-US" sz="1200" b="1" dirty="0"/>
          </a:p>
          <a:p>
            <a:r>
              <a:rPr lang="en-US" sz="1200" b="1" dirty="0" smtClean="0"/>
              <a:t>MERCADO DE TRABALHO</a:t>
            </a:r>
            <a:endParaRPr lang="pt-BR" sz="12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940152" y="735087"/>
            <a:ext cx="1872208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OFERTA DE TRABALHO COMPENSADA</a:t>
            </a:r>
            <a:endParaRPr lang="pt-BR" sz="1200" b="1" dirty="0"/>
          </a:p>
        </p:txBody>
      </p:sp>
      <p:cxnSp>
        <p:nvCxnSpPr>
          <p:cNvPr id="27" name="Conector reto 26"/>
          <p:cNvCxnSpPr/>
          <p:nvPr/>
        </p:nvCxnSpPr>
        <p:spPr>
          <a:xfrm>
            <a:off x="2623820" y="1401743"/>
            <a:ext cx="2524244" cy="1811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364088" y="2463279"/>
            <a:ext cx="1440160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DEMANDA MERCADO (</a:t>
            </a:r>
            <a:r>
              <a:rPr lang="en-US" sz="1200" b="1" dirty="0" err="1" smtClean="0"/>
              <a:t>PMgL</a:t>
            </a:r>
            <a:r>
              <a:rPr lang="en-US" sz="1200" b="1" dirty="0" smtClean="0"/>
              <a:t>)</a:t>
            </a:r>
            <a:endParaRPr lang="pt-BR" sz="12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148064" y="2978368"/>
            <a:ext cx="1656184" cy="7386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DEMANDA PERCEBIDA</a:t>
            </a:r>
            <a:r>
              <a:rPr lang="en-US" sz="1200" b="1" dirty="0" smtClean="0"/>
              <a:t>:</a:t>
            </a:r>
          </a:p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LIQ</a:t>
            </a:r>
            <a:r>
              <a:rPr lang="en-US" sz="1200" b="1" dirty="0" smtClean="0"/>
              <a:t> = (1-t)W</a:t>
            </a:r>
            <a:r>
              <a:rPr lang="en-US" sz="1200" b="1" baseline="-25000" dirty="0" smtClean="0"/>
              <a:t>MERC.</a:t>
            </a:r>
            <a:endParaRPr lang="en-US" sz="1200" b="1" dirty="0" smtClean="0"/>
          </a:p>
          <a:p>
            <a:endParaRPr lang="pt-BR" dirty="0"/>
          </a:p>
        </p:txBody>
      </p:sp>
      <p:cxnSp>
        <p:nvCxnSpPr>
          <p:cNvPr id="38" name="Conector reto 37"/>
          <p:cNvCxnSpPr/>
          <p:nvPr/>
        </p:nvCxnSpPr>
        <p:spPr>
          <a:xfrm flipH="1" flipV="1">
            <a:off x="3851920" y="1124745"/>
            <a:ext cx="72008" cy="266429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>
            <a:off x="2339752" y="1191235"/>
            <a:ext cx="1584176" cy="55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H="1" flipV="1">
            <a:off x="2339752" y="2204864"/>
            <a:ext cx="1548172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4196576" y="133147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3692520" y="197954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E</a:t>
            </a:r>
            <a:r>
              <a:rPr lang="en-US" sz="2800" b="1" baseline="-25000" dirty="0" smtClean="0">
                <a:latin typeface="Arial Black" panose="020B0A04020102020204" pitchFamily="34" charset="0"/>
              </a:rPr>
              <a:t>2</a:t>
            </a:r>
            <a:endParaRPr lang="pt-BR" sz="2800" b="1" dirty="0">
              <a:latin typeface="Arial Black" panose="020B0A040201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3707904" y="140348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pt-BR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753434" y="9087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pt-BR" b="1" dirty="0"/>
          </a:p>
        </p:txBody>
      </p:sp>
      <p:sp>
        <p:nvSpPr>
          <p:cNvPr id="51" name="Chave direita 50"/>
          <p:cNvSpPr/>
          <p:nvPr/>
        </p:nvSpPr>
        <p:spPr>
          <a:xfrm>
            <a:off x="2411760" y="1196752"/>
            <a:ext cx="216024" cy="100811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2339754" y="764704"/>
            <a:ext cx="1152126" cy="27699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 = </a:t>
            </a:r>
            <a:r>
              <a:rPr lang="en-US" sz="1200" b="1" dirty="0" err="1" smtClean="0"/>
              <a:t>t.W</a:t>
            </a:r>
            <a:r>
              <a:rPr lang="en-US" sz="1200" b="1" baseline="-25000" dirty="0" err="1" smtClean="0"/>
              <a:t>MERC</a:t>
            </a:r>
            <a:r>
              <a:rPr lang="en-US" sz="1200" b="1" baseline="-25000" dirty="0" smtClean="0"/>
              <a:t>. (2)</a:t>
            </a:r>
            <a:endParaRPr lang="pt-BR" sz="1200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827584" y="1484784"/>
            <a:ext cx="1440160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MERC.(1)</a:t>
            </a:r>
            <a:r>
              <a:rPr lang="en-US" sz="1200" b="1" dirty="0" smtClean="0"/>
              <a:t>  =  W</a:t>
            </a:r>
            <a:r>
              <a:rPr lang="en-US" sz="1200" b="1" baseline="-25000" dirty="0" smtClean="0"/>
              <a:t>LÍQ. (1)</a:t>
            </a:r>
            <a:endParaRPr lang="pt-BR" sz="1200" b="1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619672" y="2060848"/>
            <a:ext cx="648072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LÍQ. (2)</a:t>
            </a:r>
            <a:endParaRPr lang="pt-BR" sz="1200" b="1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1475656" y="1052736"/>
            <a:ext cx="792088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MERC. (2) </a:t>
            </a:r>
            <a:endParaRPr lang="pt-BR" sz="12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4211960" y="378904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HT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3689060" y="378904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HT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2987824" y="1628800"/>
            <a:ext cx="0" cy="211959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2623820" y="3789040"/>
            <a:ext cx="724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HT</a:t>
            </a:r>
            <a:r>
              <a:rPr lang="en-US" sz="1400" b="1" baseline="-25000" dirty="0" smtClean="0"/>
              <a:t>SUBST.</a:t>
            </a:r>
            <a:endParaRPr lang="pt-BR" sz="1400" b="1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5436096" y="1484784"/>
            <a:ext cx="3600400" cy="73866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EXCESSO DE CARGA TOTAL (COM OFERTA COMPENSADA E DEMANDA DE MERCADO)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dirty="0" smtClean="0"/>
              <a:t>TRIÂNGULO </a:t>
            </a:r>
            <a:r>
              <a:rPr lang="en-US" sz="1400" b="1" dirty="0"/>
              <a:t>[A,  B</a:t>
            </a:r>
            <a:r>
              <a:rPr lang="en-US" sz="1400" b="1" dirty="0" smtClean="0"/>
              <a:t>,  </a:t>
            </a:r>
            <a:r>
              <a:rPr lang="en-US" sz="1400" b="1" dirty="0"/>
              <a:t>E</a:t>
            </a:r>
            <a:r>
              <a:rPr lang="en-US" sz="1400" b="1" baseline="-25000" dirty="0"/>
              <a:t>1</a:t>
            </a:r>
            <a:r>
              <a:rPr lang="en-US" sz="1400" b="1" dirty="0" smtClean="0"/>
              <a:t>] + TRIÂNGULO [C, D, E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]</a:t>
            </a:r>
            <a:endParaRPr lang="pt-BR" sz="1400" b="1" dirty="0"/>
          </a:p>
        </p:txBody>
      </p:sp>
      <p:sp>
        <p:nvSpPr>
          <p:cNvPr id="63" name="Chave direita 62"/>
          <p:cNvSpPr/>
          <p:nvPr/>
        </p:nvSpPr>
        <p:spPr>
          <a:xfrm rot="5400000">
            <a:off x="3365866" y="3699031"/>
            <a:ext cx="756084" cy="151216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3131840" y="4725144"/>
            <a:ext cx="1152128" cy="4616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SUBSTITUIÇÃO</a:t>
            </a:r>
            <a:endParaRPr lang="pt-BR" sz="1200" b="1" dirty="0"/>
          </a:p>
        </p:txBody>
      </p:sp>
      <p:sp>
        <p:nvSpPr>
          <p:cNvPr id="65" name="Chave direita 64"/>
          <p:cNvSpPr/>
          <p:nvPr/>
        </p:nvSpPr>
        <p:spPr>
          <a:xfrm rot="16200000">
            <a:off x="3962255" y="3282661"/>
            <a:ext cx="427402" cy="5040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851920" y="3068960"/>
            <a:ext cx="1152128" cy="27699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EFEITO TOTAL </a:t>
            </a:r>
            <a:endParaRPr lang="pt-BR" sz="1200" b="1" dirty="0"/>
          </a:p>
        </p:txBody>
      </p:sp>
      <p:sp>
        <p:nvSpPr>
          <p:cNvPr id="67" name="Chave direita 66"/>
          <p:cNvSpPr/>
          <p:nvPr/>
        </p:nvSpPr>
        <p:spPr>
          <a:xfrm rot="13827698">
            <a:off x="488163" y="648187"/>
            <a:ext cx="801505" cy="82067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/>
          <p:cNvSpPr txBox="1"/>
          <p:nvPr/>
        </p:nvSpPr>
        <p:spPr>
          <a:xfrm>
            <a:off x="179512" y="559713"/>
            <a:ext cx="1440160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∆W (MERCADO) &gt; 0 </a:t>
            </a:r>
            <a:endParaRPr lang="pt-BR" sz="1200" b="1" dirty="0"/>
          </a:p>
        </p:txBody>
      </p:sp>
      <p:sp>
        <p:nvSpPr>
          <p:cNvPr id="69" name="Chave esquerda 68"/>
          <p:cNvSpPr/>
          <p:nvPr/>
        </p:nvSpPr>
        <p:spPr>
          <a:xfrm rot="18617737">
            <a:off x="365513" y="1884142"/>
            <a:ext cx="1026902" cy="96336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107504" y="2708920"/>
            <a:ext cx="1368152" cy="2880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∆W (LÍQUIDO) &lt; 0</a:t>
            </a:r>
            <a:endParaRPr lang="pt-BR" sz="1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6114" y="3789040"/>
            <a:ext cx="198419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/>
              <a:t>HORAS-TRABALHO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3940" y="116632"/>
            <a:ext cx="101380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/>
              <a:t>SALÁRIO</a:t>
            </a:r>
            <a:endParaRPr lang="pt-BR" b="1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3005872" y="4221088"/>
            <a:ext cx="149412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ve direita 11"/>
          <p:cNvSpPr/>
          <p:nvPr/>
        </p:nvSpPr>
        <p:spPr>
          <a:xfrm rot="16200000">
            <a:off x="3175441" y="3037890"/>
            <a:ext cx="540931" cy="88007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669993" y="3068960"/>
            <a:ext cx="1109919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EFEITO RENDA</a:t>
            </a:r>
            <a:endParaRPr lang="pt-BR" sz="1200" b="1" dirty="0"/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3005872" y="3645024"/>
            <a:ext cx="882052" cy="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3952240" y="3645024"/>
            <a:ext cx="4757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467544" y="5264040"/>
            <a:ext cx="84667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TRIBUTÁRIA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[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t.W</a:t>
            </a:r>
            <a:r>
              <a:rPr lang="pt-B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.(2)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.HT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= RETÂNGULO: [W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MERC.(2)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LÍQ.(2)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</a:t>
            </a: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INCIDÊNCIA DA CARGA (RECEITA TRIBUTÁRIA) DA TRIBUTAÇÃO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TRABALHADOR: RETÂNGULO [W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.(2)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MERC.(1)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EMPREGADOR: RETÂNGULO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.(1)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W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LÍQ.(2)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</a:t>
            </a:r>
          </a:p>
        </p:txBody>
      </p:sp>
      <p:cxnSp>
        <p:nvCxnSpPr>
          <p:cNvPr id="21" name="Conector de seta reta 20"/>
          <p:cNvCxnSpPr>
            <a:stCxn id="62" idx="1"/>
          </p:cNvCxnSpPr>
          <p:nvPr/>
        </p:nvCxnSpPr>
        <p:spPr>
          <a:xfrm flipH="1" flipV="1">
            <a:off x="3913896" y="1710100"/>
            <a:ext cx="1522200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62" idx="1"/>
          </p:cNvCxnSpPr>
          <p:nvPr/>
        </p:nvCxnSpPr>
        <p:spPr>
          <a:xfrm flipH="1" flipV="1">
            <a:off x="3952240" y="1484784"/>
            <a:ext cx="1483856" cy="3693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52" idx="2"/>
            <a:endCxn id="51" idx="1"/>
          </p:cNvCxnSpPr>
          <p:nvPr/>
        </p:nvCxnSpPr>
        <p:spPr>
          <a:xfrm flipH="1">
            <a:off x="2627784" y="1041703"/>
            <a:ext cx="288033" cy="6591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2843808" y="19795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Conector de seta reta 31"/>
          <p:cNvCxnSpPr>
            <a:endCxn id="55" idx="1"/>
          </p:cNvCxnSpPr>
          <p:nvPr/>
        </p:nvCxnSpPr>
        <p:spPr>
          <a:xfrm flipV="1">
            <a:off x="827584" y="1191236"/>
            <a:ext cx="648072" cy="2935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54" idx="1"/>
          </p:cNvCxnSpPr>
          <p:nvPr/>
        </p:nvCxnSpPr>
        <p:spPr>
          <a:xfrm>
            <a:off x="878964" y="1772816"/>
            <a:ext cx="740708" cy="4265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2843808" y="14034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ector de seta reta 8"/>
          <p:cNvCxnSpPr>
            <a:stCxn id="62" idx="1"/>
          </p:cNvCxnSpPr>
          <p:nvPr/>
        </p:nvCxnSpPr>
        <p:spPr>
          <a:xfrm flipH="1">
            <a:off x="3445906" y="1854116"/>
            <a:ext cx="19901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62" idx="1"/>
          </p:cNvCxnSpPr>
          <p:nvPr/>
        </p:nvCxnSpPr>
        <p:spPr>
          <a:xfrm flipH="1">
            <a:off x="3174348" y="1854116"/>
            <a:ext cx="2261748" cy="1319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FIGURA ACIMA, DO MERCADO DE TRABALHO, PODEMOS CONCLUIR QUE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(1)</a:t>
            </a:r>
            <a:r>
              <a:rPr lang="en-US" sz="2000" dirty="0" smtClean="0"/>
              <a:t> </a:t>
            </a:r>
            <a:r>
              <a:rPr lang="en-US" sz="2000" u="sng" dirty="0" smtClean="0"/>
              <a:t>ESTIMAR O EXCESSO DE CARGA TOTAL COM OFERTA DE MERCADO RESULTA EM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          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OFERTA DE MERCADO: TRIÂNGULO (A, 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+ NA DEMANDA DE MERCADO: TRIÂNGULO (A, B, 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OU SEJA, NÃO ESTIMAR O EXCESSO DE CARGA COM A </a:t>
            </a:r>
            <a:r>
              <a:rPr lang="en-US" sz="2000" dirty="0"/>
              <a:t>OFERTA </a:t>
            </a:r>
            <a:r>
              <a:rPr lang="en-US" sz="2000" dirty="0" smtClean="0"/>
              <a:t>COMPENSADA, RESULTA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EM SUBESTIMAR  O VALOR DO EXCESSO DE CARGA TOTAL. POIS A MENSURAÇÃO DO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u="sng" dirty="0" smtClean="0"/>
              <a:t>EXCESSO DE CARGA TOTAL UTILIZANDO A OFERTA COMPENSADA CORRESPONDE A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               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OFERTA COMPENSADA: TRIÂNGULO (C, D, 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+ NA DEMANDA DE MERCADO: TRIÂNGULO (A, B, 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(2)</a:t>
            </a:r>
            <a:r>
              <a:rPr lang="en-US" sz="2000" dirty="0" smtClean="0"/>
              <a:t> </a:t>
            </a:r>
            <a:r>
              <a:rPr lang="en-US" sz="2000" u="sng" dirty="0" smtClean="0"/>
              <a:t>O EXCESSO DE CARGA GERADO PELA TRIBUTAÇÃO E INCIDENTE NA OFERTA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</a:t>
            </a:r>
            <a:r>
              <a:rPr lang="en-US" sz="2000" u="sng" dirty="0" smtClean="0"/>
              <a:t>COMPENSADA </a:t>
            </a:r>
            <a:r>
              <a:rPr lang="en-US" sz="2000" dirty="0" smtClean="0"/>
              <a:t>(ISTO É, INCIDENTE AO TRABALHADOR) CORRESPONDE AO TRIÂNGULO [C, D, 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], O QUAL É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MAIOR DO QUE O TRIÂNGULO [A, 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 (NA OFERTA DE MERCADO). OU SEJA,ESTIMAR O EXCESSO DE CARGA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PELA OFERTA DE MERCADO (E NÃO PELA OFERTA COMPENSADA) RESULTA EM SUBESTIMAR O VALOR DO </a:t>
            </a:r>
          </a:p>
          <a:p>
            <a:r>
              <a:rPr lang="en-US" sz="2000"/>
              <a:t> </a:t>
            </a:r>
            <a:r>
              <a:rPr lang="en-US" sz="2000" smtClean="0"/>
              <a:t>                EXCESSO </a:t>
            </a:r>
            <a:r>
              <a:rPr lang="en-US" sz="2000" dirty="0" smtClean="0"/>
              <a:t>DE CARGA.</a:t>
            </a:r>
          </a:p>
          <a:p>
            <a:endParaRPr lang="en-US" sz="2000" dirty="0"/>
          </a:p>
          <a:p>
            <a:r>
              <a:rPr lang="en-US" sz="2000" dirty="0"/>
              <a:t>           </a:t>
            </a:r>
            <a:r>
              <a:rPr lang="en-US" sz="2000" b="1" dirty="0" smtClean="0"/>
              <a:t>(3)</a:t>
            </a:r>
            <a:r>
              <a:rPr lang="en-US" sz="2000" dirty="0" smtClean="0"/>
              <a:t> </a:t>
            </a:r>
            <a:r>
              <a:rPr lang="en-US" sz="2000" u="sng" dirty="0"/>
              <a:t>O </a:t>
            </a:r>
            <a:r>
              <a:rPr lang="en-US" sz="2000" u="sng" dirty="0" smtClean="0"/>
              <a:t>EXCESSO DE CARGA OU PESO </a:t>
            </a:r>
            <a:r>
              <a:rPr lang="en-US" sz="2000" u="sng" dirty="0"/>
              <a:t>MORTO GERADO PELA TRIBUTAÇÃO </a:t>
            </a:r>
            <a:r>
              <a:rPr lang="en-US" sz="2000" u="sng" dirty="0" smtClean="0"/>
              <a:t>E INCIDENTE NA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</a:t>
            </a:r>
            <a:r>
              <a:rPr lang="en-US" sz="2000" u="sng" dirty="0" smtClean="0"/>
              <a:t>DEMANDA DE </a:t>
            </a:r>
            <a:r>
              <a:rPr lang="en-US" sz="2000" u="sng" dirty="0"/>
              <a:t>MERCADO DE TRABALHO</a:t>
            </a:r>
            <a:r>
              <a:rPr lang="en-US" sz="2000" dirty="0"/>
              <a:t> </a:t>
            </a:r>
            <a:r>
              <a:rPr lang="en-US" sz="2000" dirty="0" smtClean="0"/>
              <a:t>CONSTITUI-SE </a:t>
            </a:r>
            <a:r>
              <a:rPr lang="en-US" sz="2000" dirty="0"/>
              <a:t>DO TRIÂNGULO </a:t>
            </a:r>
            <a:r>
              <a:rPr lang="en-US" sz="2000" dirty="0" smtClean="0"/>
              <a:t>[A, B, 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].</a:t>
            </a:r>
          </a:p>
          <a:p>
            <a:endParaRPr lang="en-US" sz="2000" dirty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(4)</a:t>
            </a:r>
            <a:r>
              <a:rPr lang="en-US" sz="2000" dirty="0" smtClean="0"/>
              <a:t> </a:t>
            </a:r>
            <a:r>
              <a:rPr lang="en-US" sz="2000" u="sng" dirty="0" smtClean="0"/>
              <a:t>O EXCESSO DE CARGA TOTAL (OU PESO MORTO TOTAL)</a:t>
            </a:r>
            <a:r>
              <a:rPr lang="en-US" sz="2000" dirty="0" smtClean="0"/>
              <a:t> GERADO PELA TRIBUTAÇÃO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CONSTITUI-SE  DA SOMA DOS TRIÂNGULOS:  TRIÂNGULO (A</a:t>
            </a:r>
            <a:r>
              <a:rPr lang="en-US" sz="2000" dirty="0"/>
              <a:t>, B, </a:t>
            </a:r>
            <a:r>
              <a:rPr lang="en-US" sz="2000" dirty="0" smtClean="0"/>
              <a:t>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+ TRIÂNGULO (C, D, 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r>
              <a:rPr lang="en-US" sz="2000" dirty="0" smtClean="0"/>
              <a:t>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r>
              <a:rPr lang="en-US" sz="2000" dirty="0" smtClean="0"/>
              <a:t> </a:t>
            </a:r>
            <a:r>
              <a:rPr lang="en-US" sz="2000" u="sng" dirty="0" smtClean="0"/>
              <a:t>A RECEITA TRIBUTÁRIA DO TRIBUTO SOBRE A RENDA, OU CARGA DO TRIBUTO</a:t>
            </a:r>
            <a:r>
              <a:rPr lang="en-US" sz="2000" dirty="0" smtClean="0"/>
              <a:t>, CORRESPONDE AO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RETÂNGULO </a:t>
            </a:r>
            <a:r>
              <a:rPr lang="pt-BR" sz="2100" dirty="0"/>
              <a:t>[W</a:t>
            </a:r>
            <a:r>
              <a:rPr lang="pt-BR" sz="2100" baseline="-25000" dirty="0"/>
              <a:t>MERC.(2)</a:t>
            </a:r>
            <a:r>
              <a:rPr lang="pt-BR" sz="2100" dirty="0"/>
              <a:t> , </a:t>
            </a:r>
            <a:r>
              <a:rPr lang="pt-BR" sz="2100" dirty="0" smtClean="0"/>
              <a:t>B, </a:t>
            </a:r>
            <a:r>
              <a:rPr lang="pt-BR" sz="2100" dirty="0"/>
              <a:t>E</a:t>
            </a:r>
            <a:r>
              <a:rPr lang="pt-BR" sz="2100" baseline="-25000" dirty="0"/>
              <a:t>2</a:t>
            </a:r>
            <a:r>
              <a:rPr lang="pt-BR" sz="2100" dirty="0"/>
              <a:t> , W</a:t>
            </a:r>
            <a:r>
              <a:rPr lang="pt-BR" sz="2100" baseline="-25000" dirty="0"/>
              <a:t>LÍQ.(2)</a:t>
            </a:r>
            <a:r>
              <a:rPr lang="pt-BR" sz="2100" dirty="0"/>
              <a:t> </a:t>
            </a:r>
            <a:r>
              <a:rPr lang="pt-BR" sz="2100" dirty="0" smtClean="0"/>
              <a:t>]</a:t>
            </a:r>
            <a:r>
              <a:rPr lang="pt-BR" sz="2000" dirty="0" smtClean="0"/>
              <a:t> E ESSA CARGA É SUPORTADA PELO TRABALHADOR E EMPREGADOR: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                                                                                       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u="sng" dirty="0" smtClean="0"/>
              <a:t>QUANDO </a:t>
            </a:r>
            <a:r>
              <a:rPr lang="en-US" sz="2000" u="sng" dirty="0"/>
              <a:t>A CURVA DE OFERTA DE MERCADO NÃO É PERFEITAMENTE </a:t>
            </a:r>
            <a:r>
              <a:rPr lang="en-US" sz="2000" u="sng" dirty="0" smtClean="0"/>
              <a:t>INELÁSTICA</a:t>
            </a:r>
            <a:r>
              <a:rPr lang="en-US" sz="2000" dirty="0" smtClean="0"/>
              <a:t>, OS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TRABALHADORES </a:t>
            </a:r>
            <a:r>
              <a:rPr lang="en-US" sz="2000" dirty="0"/>
              <a:t>PODEM DESLOCAR PARTE DA CARGA DO TRIBUTO </a:t>
            </a:r>
            <a:r>
              <a:rPr lang="en-US" sz="2000" dirty="0" smtClean="0"/>
              <a:t>(I.E., A RECEITA TRIBUTÁRIA</a:t>
            </a:r>
            <a:r>
              <a:rPr lang="en-US" sz="2000" dirty="0"/>
              <a:t>) AO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EMPREGADOR</a:t>
            </a:r>
            <a:r>
              <a:rPr lang="en-US" sz="2000" dirty="0"/>
              <a:t>, O QUAL, POR SUA VEZ, EVENTUALMENTE CONSEGUE </a:t>
            </a:r>
            <a:r>
              <a:rPr lang="en-US" sz="2000" dirty="0" smtClean="0"/>
              <a:t>TRANSFERIR </a:t>
            </a:r>
            <a:r>
              <a:rPr lang="en-US" sz="2000" dirty="0"/>
              <a:t>PARTE AO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CONSUMIDOR FINAL </a:t>
            </a:r>
            <a:r>
              <a:rPr lang="en-US" sz="2000" dirty="0"/>
              <a:t>SE </a:t>
            </a:r>
            <a:r>
              <a:rPr lang="en-US" sz="2000" dirty="0" smtClean="0"/>
              <a:t>CONSEGUE ELEVAR OS </a:t>
            </a:r>
            <a:r>
              <a:rPr lang="en-US" sz="2000" dirty="0"/>
              <a:t>PREÇOS DE </a:t>
            </a:r>
            <a:r>
              <a:rPr lang="en-US" sz="2000" dirty="0" smtClean="0"/>
              <a:t>MERCADO (I.E., SE TEM ALGUM PODER DE MERCADO).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NO CASO BÁSICO COMPETITIVO (I.E., SEM PODER DE MERCADO), </a:t>
            </a:r>
            <a:r>
              <a:rPr lang="pt-BR" sz="2000" dirty="0" smtClean="0"/>
              <a:t>PARTE DESTA RECEITA OU CARGA DO TRIBUTO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INCIDE SOBRE O TRABALHADOR: RETÂNGULO: </a:t>
            </a:r>
            <a:r>
              <a:rPr lang="pt-BR" sz="2000" dirty="0"/>
              <a:t>[W</a:t>
            </a:r>
            <a:r>
              <a:rPr lang="pt-BR" sz="2000" baseline="-25000" dirty="0"/>
              <a:t>MERC.(2)</a:t>
            </a:r>
            <a:r>
              <a:rPr lang="pt-BR" sz="2000" dirty="0"/>
              <a:t> , B, A, W</a:t>
            </a:r>
            <a:r>
              <a:rPr lang="pt-BR" sz="2000" baseline="-25000" dirty="0"/>
              <a:t>MERC.(1)</a:t>
            </a:r>
            <a:r>
              <a:rPr lang="pt-BR" sz="2000" dirty="0"/>
              <a:t> ]   </a:t>
            </a:r>
            <a:r>
              <a:rPr lang="pt-BR" sz="2000" dirty="0" smtClean="0"/>
              <a:t>E  PARTE DA CARGA DO TRIBUTO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INCIDE SOBRE O EMPREGADOR:  RETÂNGULO:</a:t>
            </a:r>
            <a:r>
              <a:rPr lang="pt-BR" sz="2000" dirty="0"/>
              <a:t> [W</a:t>
            </a:r>
            <a:r>
              <a:rPr lang="pt-BR" sz="2000" baseline="-25000" dirty="0"/>
              <a:t>MERC.(1)</a:t>
            </a:r>
            <a:r>
              <a:rPr lang="pt-BR" sz="2000" dirty="0"/>
              <a:t> , A, E</a:t>
            </a:r>
            <a:r>
              <a:rPr lang="pt-BR" sz="2000" baseline="-25000" dirty="0"/>
              <a:t>2</a:t>
            </a:r>
            <a:r>
              <a:rPr lang="pt-BR" sz="2000" dirty="0"/>
              <a:t> , W</a:t>
            </a:r>
            <a:r>
              <a:rPr lang="pt-BR" sz="2000" baseline="-25000" dirty="0"/>
              <a:t>LÍQ.(2)</a:t>
            </a:r>
            <a:r>
              <a:rPr lang="pt-BR" sz="2000" dirty="0"/>
              <a:t> </a:t>
            </a:r>
            <a:r>
              <a:rPr lang="pt-BR" sz="2000" dirty="0" smtClean="0"/>
              <a:t>].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DE NÍVEL DE ISENÇÃO DE RENDA E DE TRIBUTAÇÃO PROGRESSIVA 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ESTE MODELO DE OFERTA DE TRABALHO PELA ESCOLHA ENTRE RENDA E LAZER PODE SER UTILIZADO PARA ABORDAR SISTEMAS TRIBUTÁRIOS MAIS COMPLEXOS. UMA CARACTERÍSTICA PARTICULAR DA TRIBUTAÇÃO DA RENDA EM MUITOS PAÍSES É DE QUE EXISTE UM NÍVEL DE RENDA Y*, ABAIXO DA QUAL A TRIBUTAÇÃO É ISENTA. A IMPORTÂNCIA ECONÔMICA DESTE NÍVEL DE ISENÇÃO DE RENDA É QUE A MESMA INSERE UMA “QUINA” NA RESTRIÇÃO ORÇAMENTÁRIA DO INDIVÍDUO AO NÍVEL: Y* = W.(H – L*), ONDE: W= SALÁRIO/HORA, H = 24 HORAS, L = HORAS-LAZER.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835696" y="3212976"/>
            <a:ext cx="0" cy="30963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1835696" y="6304674"/>
            <a:ext cx="6336704" cy="464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35696" y="3573016"/>
            <a:ext cx="3852428" cy="1512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688124" y="5085184"/>
            <a:ext cx="972108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5688124" y="5085184"/>
            <a:ext cx="0" cy="1224136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>
            <a:off x="3511946" y="5085184"/>
            <a:ext cx="217617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/>
          <p:cNvSpPr/>
          <p:nvPr/>
        </p:nvSpPr>
        <p:spPr>
          <a:xfrm rot="9950221">
            <a:off x="4936090" y="2002794"/>
            <a:ext cx="3240360" cy="331236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Arco 23"/>
          <p:cNvSpPr/>
          <p:nvPr/>
        </p:nvSpPr>
        <p:spPr>
          <a:xfrm rot="9612384">
            <a:off x="2443907" y="1286999"/>
            <a:ext cx="3384376" cy="29523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Arco 24"/>
          <p:cNvSpPr/>
          <p:nvPr/>
        </p:nvSpPr>
        <p:spPr>
          <a:xfrm rot="11440253">
            <a:off x="5948807" y="3686509"/>
            <a:ext cx="2232248" cy="244827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6084168" y="544522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625642" y="478786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203848" y="38610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542286" y="623731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L*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372200" y="62373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L=H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419872" y="630002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&lt; L*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 rot="20289207">
            <a:off x="798783" y="4871879"/>
            <a:ext cx="271580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r>
              <a:rPr lang="en-US" b="1" baseline="30000" dirty="0" smtClean="0"/>
              <a:t>NÃO</a:t>
            </a:r>
            <a:r>
              <a:rPr lang="en-US" b="1" baseline="30000" dirty="0"/>
              <a:t> </a:t>
            </a:r>
            <a:r>
              <a:rPr lang="en-US" b="1" baseline="30000" dirty="0" smtClean="0"/>
              <a:t>ISENTA</a:t>
            </a:r>
            <a:r>
              <a:rPr lang="en-US" b="1" dirty="0" smtClean="0"/>
              <a:t> </a:t>
            </a:r>
            <a:r>
              <a:rPr lang="en-US" b="1" dirty="0"/>
              <a:t>= (1-t).W.(24 – L</a:t>
            </a:r>
            <a:r>
              <a:rPr lang="en-US" b="1" dirty="0" smtClean="0"/>
              <a:t>)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 rot="20799593">
            <a:off x="3425812" y="5598340"/>
            <a:ext cx="199458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r>
              <a:rPr lang="en-US" b="1" baseline="30000" dirty="0" smtClean="0"/>
              <a:t>ISENTA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W</a:t>
            </a:r>
            <a:r>
              <a:rPr lang="en-US" b="1" dirty="0"/>
              <a:t>.(24 – L</a:t>
            </a:r>
            <a:r>
              <a:rPr lang="en-US" b="1" dirty="0" smtClean="0"/>
              <a:t>)</a:t>
            </a:r>
            <a:endParaRPr lang="pt-BR" b="1" dirty="0"/>
          </a:p>
        </p:txBody>
      </p:sp>
      <p:cxnSp>
        <p:nvCxnSpPr>
          <p:cNvPr id="35" name="Conector de seta reta 34"/>
          <p:cNvCxnSpPr>
            <a:stCxn id="33" idx="3"/>
          </p:cNvCxnSpPr>
          <p:nvPr/>
        </p:nvCxnSpPr>
        <p:spPr>
          <a:xfrm flipV="1">
            <a:off x="5393488" y="5373216"/>
            <a:ext cx="546664" cy="1796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32" idx="3"/>
          </p:cNvCxnSpPr>
          <p:nvPr/>
        </p:nvCxnSpPr>
        <p:spPr>
          <a:xfrm flipV="1">
            <a:off x="3417071" y="4329100"/>
            <a:ext cx="434849" cy="2221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3554032" y="4581128"/>
            <a:ext cx="1717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INCLINAÇÃO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(1-t).W  &lt;  W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5276644" y="5805264"/>
            <a:ext cx="1167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INCLINAÇÃO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W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71600" y="3501008"/>
            <a:ext cx="858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7064931" y="6300028"/>
            <a:ext cx="7745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36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800" dirty="0"/>
              <a:t>O</a:t>
            </a:r>
            <a:r>
              <a:rPr lang="pt-BR" sz="1800" dirty="0" smtClean="0"/>
              <a:t> TRIBUTO SOBRE A RENDA FOI INTRODUZIDO PELA PRIMEIRA VEZ EM 1799 NA INGLATERRA PARA COBRIR DESPESAS DA GUERRA NAPOLEÔNICA. ESSE TRIBUTO FOI INTRODUZIDO A 10% SOBRE A RENDA A CIMA DA 60£ E SOBREVIVEU ATÉ 1816, QUANDO FOI EXCLUIDO DEVIDO A GRANDE OPOSIÇÃO POPULAR A ELE. TODAVIA, ESSE TRIBUTO VOLTOU EM 1842, COMO UM TRIBUTO TEMPORÁRIO (POR TRÊS ANOS E COM A POSSIBILIDADE DE EXTENSÃO ADICIONAL POR MAIS DOIS ANOS) PARA COBRIR GRANDES DÉFICIT FISCAIS CONTÍNUADOS.  DESDE ENTÃO, O TRIBUTO SOBRE A RENDA TEM PERMANECIDO NA INGLATERRA, MAS COMO UM TRIBUTO TEMPORÁRIO E RE-INSTITUÍDO PELO PARLAMENTO A CADA ANO. 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NOS EUA, A TRIBUTAÇÃO (DIRETA) DA RENDA É RELATIVAMENTE UM FENÔMENO RECENTE, EMBORA TENHA SIDO UTILIZADO DE FORMA EMERGENCIAL DE 1861 A 1872, PARA COBRIR DESPESAS DA GUERRA CIVIL. ANTES DE 1913, A MAIOR FONTE DE RECEITA TRIBUTÁRIA PROVINHA DE ENCARGOS E TARIFAS ALFANDEGÁRIAS. EM 1913, UMA EMENDA CONSTITUCIONAL FOI ADOTADA E DELEGOU PODERES AO CONGRESSO PARA INSTITUIR O TRIBUTO SOBRE A RENDA (PESSOAL E CORPORATIVA). NA FORMA INICIAL, ESSE TRIBUTO ISENTAVA A RENDA ATÉ 3.000,00$ (E ATÉ 4.000,00$ PARA CASADOS), TRIBUTAVA À ALÍQUOTA DE 1% A RENDA ATÉ 20.000,00$ E ALÍQUOTA DE 7% PARA RENDAS ACIMA DE 20.000,00$.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ATUALMENTE, A TRIBUTAÇÃO DA RENDA É A MAIOR FONTE DE RECEITA DE GOVERNOS EM PAÍSES DESENVOLVIDOS, CONSTITUINDO POR VOLTA DE 50% DO TOTAL DAS RECEITAS FEDERAIS NOS EUA EM 2001, ONDE, INCLUSIVE, DESDE 1960 A TRIBUTAÇÃO DA RENDA PESSOAL TEM SE TORNADO FONTE IMPORTANTE E CRESCENTE DE RECEITAS DE GOVERNOS ESTADUAIS, ALCANÇANDO 30% DESSAS RECEITAS ESTADUAIS EM 2003. 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1800" dirty="0"/>
          </a:p>
          <a:p>
            <a:pPr algn="just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TRIBUTAÇÃO (DIRETA) SOBRE A RENDA É BASTANTE CONTROVERSA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ESTÁ SUJEITA À OBSERVAÇÃO DIRETA PELOS CONTRIBUINTES. DISSO RESULTA QUE A TRIBUTAÇÃO DA RENDA ESTEJA SUJEITA A FORTES DEBATES POLÍTICOS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sz="1800" dirty="0" smtClean="0"/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HÁ, ESSENCIALMENTE, DUAS POSIÇÕES EM CONFLITO SOBRE ESSA TRIBUTAÇÃO: </a:t>
            </a:r>
            <a:r>
              <a:rPr lang="pt-BR" sz="1800" u="heavy" dirty="0" smtClean="0"/>
              <a:t>A PRIMEIRA</a:t>
            </a:r>
            <a:r>
              <a:rPr lang="pt-BR" sz="1800" dirty="0" smtClean="0"/>
              <a:t> POSIÇÃO ARGUMENTA QUE ESSE TRIBUTO AGE FUNDAMENTALMENTE COMO UM DESINCENTIVO AO ESFORÇO DE TRABALHO E EMPREENDIMENTO. DESTA PERSPECTIVA SEGUE-SE QUE A ALÍQUOTA DESTE IMPOSTO DEVERIA SER MANTIDA A MAIS BAIXA POSSÍVEL, PARA EVITAR TAIS DESENCORAJAMENTOS. </a:t>
            </a:r>
            <a:r>
              <a:rPr lang="pt-BR" sz="1800" u="heavy" dirty="0" smtClean="0"/>
              <a:t>A OUTRA POSIÇÃO </a:t>
            </a:r>
            <a:r>
              <a:rPr lang="pt-BR" sz="1800" dirty="0" smtClean="0"/>
              <a:t>CONFLITANTE É QUE A TRIBUTAÇÃO DA RENDA É BEM ADAPTADA PARA A TAREFA DE REDISTRIBUIÇÃO DA RENDA. DE FORMA QUE, A NOÇÃO DE EQUIDADE REQUER QUE RENDIMENTOS MAIS ELEVADOS SEJAM TRIBUTADOS PROPORCIONALMENTE EM GRAU MAIOR DO QUE OS RENDIMENTOS MENORES. ASSIM SENDO, A DETERMINAÇÃO DA ESTRUTURA ÓTIMA DE TRIBUTAÇÃO DA RENDA ENVOLVE A RESOLUÇÃO DESTAS DUAS POSIÇÕES CONFLITANTES. 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911917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pt-BR" sz="1400" dirty="0" smtClean="0"/>
              <a:t> SE CONSIDERARMOS INDIVÍDUOS COM PREFERÊNCIAS DISTINTAS, ALGUNS PODEM ESTAR LOCALIZADOS COMO NO </a:t>
            </a:r>
            <a:r>
              <a:rPr lang="pt-BR" sz="1400" b="1" u="sng" dirty="0" smtClean="0"/>
              <a:t>PONTO A</a:t>
            </a:r>
            <a:r>
              <a:rPr lang="pt-BR" sz="1400" dirty="0" smtClean="0"/>
              <a:t> (DE ISENÇÃO COMPLETA; UMA SOLUÇÃO INTERIOR) E ALGUNS COMO NO</a:t>
            </a:r>
            <a:r>
              <a:rPr lang="pt-BR" sz="1400" u="sng" dirty="0" smtClean="0"/>
              <a:t> </a:t>
            </a:r>
            <a:r>
              <a:rPr lang="pt-BR" sz="1400" b="1" u="sng" dirty="0" smtClean="0"/>
              <a:t>PONTO C</a:t>
            </a:r>
            <a:r>
              <a:rPr lang="pt-BR" sz="1400" dirty="0" smtClean="0"/>
              <a:t> (DE NÃO ISENÇÃO; UMA SOLUÇÃO INTERIOR). TODAVIA, ALGUNS ESTARÃO AMONTOADOS NO VALOR LIMITE DE ISENÇÃO, ISTO É, ESTARÃO NA QUINA, COMO O </a:t>
            </a:r>
            <a:r>
              <a:rPr lang="pt-BR" sz="1400" b="1" u="sng" dirty="0" smtClean="0"/>
              <a:t>PONTO B</a:t>
            </a:r>
            <a:r>
              <a:rPr lang="pt-BR" sz="1400" dirty="0" smtClean="0"/>
              <a:t> COM L* (DE ISENÇÃO COMPLETA; UMA SOLUÇÃO DE CANTO). A ESCOLHA DE SOLUÇÃO DE CANTO L* REFLETE O FATO DE QUE UMA UNIDADE EXTRA DE RENDA RECEBERÁ UM PAGAMENTO LÍQUIDO DE (1 –t).W, ENQUANTO A UNIDADE PRÉVIA DE RENDA RECEBE W. 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O INDIVÍDUO CUJA ESCOLHA É UMA SOLUÇÃO INTERIOR E DE NÃO ISENÇÃO (PONTO C), RESPONDERÁ A UMA ALTERAÇÃO  DE AUMENTO NA ALÍQUOTA TRIBUTÁRIA (DE </a:t>
            </a:r>
            <a:r>
              <a:rPr lang="pt-BR" sz="1400" dirty="0"/>
              <a:t>t</a:t>
            </a:r>
            <a:r>
              <a:rPr lang="pt-BR" sz="1400" baseline="-25000" dirty="0"/>
              <a:t>1</a:t>
            </a:r>
            <a:r>
              <a:rPr lang="pt-BR" sz="1400" dirty="0"/>
              <a:t> &lt; t</a:t>
            </a:r>
            <a:r>
              <a:rPr lang="pt-BR" sz="1400" baseline="-25000" dirty="0"/>
              <a:t>2</a:t>
            </a:r>
            <a:r>
              <a:rPr lang="pt-BR" sz="1400" dirty="0" smtClean="0"/>
              <a:t>) AUMENTANDO O LAZER (I.E., SE EFE.SUBSTITUIÇÃO &gt; EFE.RENDA), OU SEJA, REDUZINDO A </a:t>
            </a:r>
            <a:r>
              <a:rPr lang="pt-BR" sz="1400" dirty="0"/>
              <a:t>OFERTA DE </a:t>
            </a:r>
            <a:r>
              <a:rPr lang="pt-BR" sz="1400" dirty="0" smtClean="0"/>
              <a:t>TRABALHO, TAL COMO É MOSTRADA A ALTERAÇÃO DE C</a:t>
            </a:r>
            <a:r>
              <a:rPr lang="pt-BR" sz="1400" baseline="-25000" dirty="0" smtClean="0"/>
              <a:t>1</a:t>
            </a:r>
            <a:r>
              <a:rPr lang="pt-BR" sz="1400" dirty="0" smtClean="0"/>
              <a:t> PARA C</a:t>
            </a:r>
            <a:r>
              <a:rPr lang="pt-BR" sz="1400" baseline="-25000" dirty="0" smtClean="0"/>
              <a:t>2</a:t>
            </a:r>
            <a:r>
              <a:rPr lang="pt-BR" sz="1400" dirty="0"/>
              <a:t> </a:t>
            </a:r>
            <a:r>
              <a:rPr lang="pt-BR" sz="1400" dirty="0" smtClean="0"/>
              <a:t>COM AUMENTO DA TRIBUTAÇÃO. AO PASSO QUE, UM INDIVÍDUO CUJA ESCOLHA  É UMA SOLUÇÃO DE CANTO (PONTO B) OU UMA SOLUÇÃO INTERIOR DE ISENÇÃO (PONTO A) NÃO É AFETADO PELO AUMENTO DA ALÍQUOTA MARGINAL DO TRIBUTO. ENTRETANTO, CASO HAJA UMA ALTERAÇÃO (REDUÇÃO) NO NÍVEL DE ISENÇÃO (DE L</a:t>
            </a:r>
            <a:r>
              <a:rPr lang="pt-BR" sz="1400" baseline="-25000" dirty="0" smtClean="0"/>
              <a:t>1</a:t>
            </a:r>
            <a:r>
              <a:rPr lang="pt-BR" sz="1400" dirty="0" smtClean="0"/>
              <a:t>* PARA L</a:t>
            </a:r>
            <a:r>
              <a:rPr lang="pt-BR" sz="1400" baseline="-25000" dirty="0" smtClean="0"/>
              <a:t>2</a:t>
            </a:r>
            <a:r>
              <a:rPr lang="pt-BR" sz="1400" dirty="0" smtClean="0"/>
              <a:t>*), ISSO, ENTÃO, PODE AFETAR O INDIVÍDUO NA SOLUÇÃO DE CANTO (PONTO B) E, EVENTUALMENTE, PODE AFETAR O INDIVÍDUO COM SOLUÇÃO INTERIOR DE ISENÇÃO, COMO É MOSTRADO DE A</a:t>
            </a:r>
            <a:r>
              <a:rPr lang="pt-BR" sz="1400" baseline="-25000" dirty="0" smtClean="0"/>
              <a:t>1</a:t>
            </a:r>
            <a:r>
              <a:rPr lang="pt-BR" sz="1400" dirty="0" smtClean="0"/>
              <a:t> PARA A</a:t>
            </a:r>
            <a:r>
              <a:rPr lang="pt-BR" sz="1400" baseline="-25000" dirty="0" smtClean="0"/>
              <a:t>2</a:t>
            </a:r>
            <a:r>
              <a:rPr lang="pt-BR" sz="1400" dirty="0" smtClean="0"/>
              <a:t>, OU NÃO AFETAR COMO EM A</a:t>
            </a:r>
            <a:r>
              <a:rPr lang="pt-BR" sz="1400" baseline="-25000" dirty="0" smtClean="0"/>
              <a:t>0</a:t>
            </a:r>
            <a:r>
              <a:rPr lang="pt-BR" sz="1400" dirty="0" smtClean="0"/>
              <a:t>. </a:t>
            </a:r>
            <a:endParaRPr lang="pt-BR" sz="1400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539552" y="3429000"/>
            <a:ext cx="0" cy="28083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539552" y="6237312"/>
            <a:ext cx="38164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 flipV="1">
            <a:off x="4644008" y="3223816"/>
            <a:ext cx="72008" cy="30134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4716016" y="6237312"/>
            <a:ext cx="42484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39552" y="3789040"/>
            <a:ext cx="2376264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2915816" y="5013176"/>
            <a:ext cx="792088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 flipV="1">
            <a:off x="539552" y="4437112"/>
            <a:ext cx="2376264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o 20"/>
          <p:cNvSpPr/>
          <p:nvPr/>
        </p:nvSpPr>
        <p:spPr>
          <a:xfrm rot="9370003">
            <a:off x="693899" y="1996127"/>
            <a:ext cx="2232248" cy="230425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Arco 21"/>
          <p:cNvSpPr/>
          <p:nvPr/>
        </p:nvSpPr>
        <p:spPr>
          <a:xfrm rot="8692831">
            <a:off x="653285" y="2334422"/>
            <a:ext cx="2304256" cy="237626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reto 23"/>
          <p:cNvCxnSpPr/>
          <p:nvPr/>
        </p:nvCxnSpPr>
        <p:spPr>
          <a:xfrm>
            <a:off x="1331640" y="4221088"/>
            <a:ext cx="0" cy="201622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1619672" y="4653136"/>
            <a:ext cx="0" cy="15841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o 28"/>
          <p:cNvSpPr/>
          <p:nvPr/>
        </p:nvSpPr>
        <p:spPr>
          <a:xfrm rot="10800000">
            <a:off x="3131840" y="3861048"/>
            <a:ext cx="1728192" cy="216024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Arco 29"/>
          <p:cNvSpPr/>
          <p:nvPr/>
        </p:nvSpPr>
        <p:spPr>
          <a:xfrm rot="10800000">
            <a:off x="2627784" y="2924944"/>
            <a:ext cx="1800200" cy="237626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115616" y="616530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spc="-15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437830" y="616530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spc="-15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Conector reto 33"/>
          <p:cNvCxnSpPr/>
          <p:nvPr/>
        </p:nvCxnSpPr>
        <p:spPr>
          <a:xfrm>
            <a:off x="2915816" y="5013176"/>
            <a:ext cx="36004" cy="1224136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3296518" y="5625244"/>
            <a:ext cx="15342" cy="61206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239760" y="536392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43808" y="47158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187624" y="386104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475656" y="435581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Seta para baixo 43"/>
          <p:cNvSpPr/>
          <p:nvPr/>
        </p:nvSpPr>
        <p:spPr>
          <a:xfrm>
            <a:off x="611560" y="3861048"/>
            <a:ext cx="144016" cy="46733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2771800" y="616530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L*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3059832" y="6165304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&lt; L*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3525808" y="616530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L=H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" name="Conector reto 48"/>
          <p:cNvCxnSpPr/>
          <p:nvPr/>
        </p:nvCxnSpPr>
        <p:spPr>
          <a:xfrm>
            <a:off x="4644008" y="3895043"/>
            <a:ext cx="1872208" cy="93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7344308" y="5715254"/>
            <a:ext cx="468052" cy="5220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6520198" y="4833156"/>
            <a:ext cx="788106" cy="39604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o 61"/>
          <p:cNvSpPr/>
          <p:nvPr/>
        </p:nvSpPr>
        <p:spPr>
          <a:xfrm rot="9736637">
            <a:off x="4972222" y="2050008"/>
            <a:ext cx="1872208" cy="244827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Arco 62"/>
          <p:cNvSpPr/>
          <p:nvPr/>
        </p:nvSpPr>
        <p:spPr>
          <a:xfrm rot="9761810">
            <a:off x="6001865" y="2835248"/>
            <a:ext cx="1656184" cy="21195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Arco 65"/>
          <p:cNvSpPr/>
          <p:nvPr/>
        </p:nvSpPr>
        <p:spPr>
          <a:xfrm rot="9922182">
            <a:off x="7274459" y="4538943"/>
            <a:ext cx="1008112" cy="157194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8" name="Conector reto 77"/>
          <p:cNvCxnSpPr/>
          <p:nvPr/>
        </p:nvCxnSpPr>
        <p:spPr>
          <a:xfrm>
            <a:off x="7308304" y="5229200"/>
            <a:ext cx="72008" cy="100811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6516216" y="4833156"/>
            <a:ext cx="49402" cy="1404156"/>
          </a:xfrm>
          <a:prstGeom prst="line">
            <a:avLst/>
          </a:prstGeom>
          <a:ln w="19050" cmpd="tri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rco 84"/>
          <p:cNvSpPr/>
          <p:nvPr/>
        </p:nvSpPr>
        <p:spPr>
          <a:xfrm rot="9223908">
            <a:off x="6560482" y="3445061"/>
            <a:ext cx="1135606" cy="176663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Arco 85"/>
          <p:cNvSpPr/>
          <p:nvPr/>
        </p:nvSpPr>
        <p:spPr>
          <a:xfrm rot="10320327">
            <a:off x="6618857" y="3883018"/>
            <a:ext cx="1598900" cy="153046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8" name="Conector reto 87"/>
          <p:cNvCxnSpPr/>
          <p:nvPr/>
        </p:nvCxnSpPr>
        <p:spPr>
          <a:xfrm>
            <a:off x="6516216" y="4833156"/>
            <a:ext cx="828092" cy="88209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ixaDeTexto 95"/>
          <p:cNvSpPr txBox="1"/>
          <p:nvPr/>
        </p:nvSpPr>
        <p:spPr>
          <a:xfrm>
            <a:off x="6372200" y="615601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CaixaDeTexto 96"/>
          <p:cNvSpPr txBox="1"/>
          <p:nvPr/>
        </p:nvSpPr>
        <p:spPr>
          <a:xfrm>
            <a:off x="7236296" y="615601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Conector reto 98"/>
          <p:cNvCxnSpPr/>
          <p:nvPr/>
        </p:nvCxnSpPr>
        <p:spPr>
          <a:xfrm>
            <a:off x="6804248" y="5157192"/>
            <a:ext cx="40184" cy="105552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/>
          <p:cNvCxnSpPr/>
          <p:nvPr/>
        </p:nvCxnSpPr>
        <p:spPr>
          <a:xfrm>
            <a:off x="7092280" y="5085184"/>
            <a:ext cx="80364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ixaDeTexto 103"/>
          <p:cNvSpPr txBox="1"/>
          <p:nvPr/>
        </p:nvSpPr>
        <p:spPr>
          <a:xfrm>
            <a:off x="6660232" y="615601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spc="-15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6977638" y="615601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spc="-15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6732240" y="493187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7020272" y="479715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7409686" y="557994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Seta para baixo 108"/>
          <p:cNvSpPr/>
          <p:nvPr/>
        </p:nvSpPr>
        <p:spPr>
          <a:xfrm flipH="1" flipV="1">
            <a:off x="7092280" y="5157192"/>
            <a:ext cx="144016" cy="338494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CaixaDeTexto 109"/>
          <p:cNvSpPr txBox="1"/>
          <p:nvPr/>
        </p:nvSpPr>
        <p:spPr>
          <a:xfrm>
            <a:off x="6372200" y="449982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5580112" y="41397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CaixaDeTexto 111"/>
          <p:cNvSpPr txBox="1"/>
          <p:nvPr/>
        </p:nvSpPr>
        <p:spPr>
          <a:xfrm>
            <a:off x="609996" y="5435932"/>
            <a:ext cx="252184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(1-t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)W(24 –L), 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CaixaDeTexto 112"/>
          <p:cNvSpPr txBox="1"/>
          <p:nvPr/>
        </p:nvSpPr>
        <p:spPr>
          <a:xfrm>
            <a:off x="1465491" y="3505379"/>
            <a:ext cx="195438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(1–t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)W(24 - L)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Conector de seta reta 114"/>
          <p:cNvCxnSpPr/>
          <p:nvPr/>
        </p:nvCxnSpPr>
        <p:spPr>
          <a:xfrm flipH="1">
            <a:off x="2123728" y="3874711"/>
            <a:ext cx="432048" cy="6657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>
            <a:stCxn id="112" idx="0"/>
          </p:cNvCxnSpPr>
          <p:nvPr/>
        </p:nvCxnSpPr>
        <p:spPr>
          <a:xfrm flipV="1">
            <a:off x="1870918" y="4797152"/>
            <a:ext cx="108794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19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pt-BR" sz="1600" dirty="0" smtClean="0"/>
              <a:t>DE MODO MAIS GERAL, UM SISTEMA TRIBUTÁRIO SOBRE A RENDA PODE TER VÁRIOS NÍVEIS DE CORTE (“QUINAS”) COM TAXA MARGINAL DE TRIBUTO CRESCENTE A CADA CORTE, BUSCANDO UMA MAIOR PROGRESSIVIDADE NA TRIBUTAÇÃO. COM PREFERÊNCIAS DISTINTAS ENTRE INDIVÍDUOS, O RESULTADO ESPERADO É O DE QUE HAVERÁ UMA COLEÇÃO DE AMONTOADO DE INDIVÍDUOS  EM CADA QUINA (OU PONTO DE CORTE) E INDIVÍDUOS COM SOLUÇÕES INTERIORES DE NÃO ISENÇÃO E DE ISENÇÃO.</a:t>
            </a:r>
            <a:endParaRPr lang="pt-BR" sz="1600" dirty="0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1583668" y="1052736"/>
            <a:ext cx="36004" cy="39604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1619672" y="5003884"/>
            <a:ext cx="6048672" cy="92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583668" y="1412776"/>
            <a:ext cx="1692188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275856" y="1844824"/>
            <a:ext cx="1368152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644008" y="2636912"/>
            <a:ext cx="864096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5508104" y="3645024"/>
            <a:ext cx="576064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5508104" y="3645024"/>
            <a:ext cx="72008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4644008" y="2636912"/>
            <a:ext cx="72008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3275856" y="1844824"/>
            <a:ext cx="72008" cy="31683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/>
          <p:cNvSpPr/>
          <p:nvPr/>
        </p:nvSpPr>
        <p:spPr>
          <a:xfrm rot="9473988">
            <a:off x="1749800" y="105382"/>
            <a:ext cx="1872208" cy="144016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Arco 23"/>
          <p:cNvSpPr/>
          <p:nvPr/>
        </p:nvSpPr>
        <p:spPr>
          <a:xfrm rot="9404562">
            <a:off x="2647659" y="-410405"/>
            <a:ext cx="2196244" cy="237626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Arco 24"/>
          <p:cNvSpPr/>
          <p:nvPr/>
        </p:nvSpPr>
        <p:spPr>
          <a:xfrm rot="9631335">
            <a:off x="3389218" y="43781"/>
            <a:ext cx="2124236" cy="234026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Arco 25"/>
          <p:cNvSpPr/>
          <p:nvPr/>
        </p:nvSpPr>
        <p:spPr>
          <a:xfrm rot="9839696">
            <a:off x="4197367" y="140079"/>
            <a:ext cx="2664296" cy="28803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Arco 26"/>
          <p:cNvSpPr/>
          <p:nvPr/>
        </p:nvSpPr>
        <p:spPr>
          <a:xfrm rot="10105371">
            <a:off x="4808525" y="1020122"/>
            <a:ext cx="2088232" cy="256884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Arco 27"/>
          <p:cNvSpPr/>
          <p:nvPr/>
        </p:nvSpPr>
        <p:spPr>
          <a:xfrm rot="10800000">
            <a:off x="5292081" y="1556792"/>
            <a:ext cx="2263254" cy="259228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Arco 28"/>
          <p:cNvSpPr/>
          <p:nvPr/>
        </p:nvSpPr>
        <p:spPr>
          <a:xfrm rot="10800000">
            <a:off x="5724129" y="2420888"/>
            <a:ext cx="1296144" cy="244827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3210780" y="500388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4499992" y="501317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364088" y="500388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spc="-15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pt-BR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868144" y="501317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L=H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547664" y="2060848"/>
            <a:ext cx="192392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(1–t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)W(24 - 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11760" y="2699628"/>
            <a:ext cx="192392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(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1–t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)W(24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275856" y="3429000"/>
            <a:ext cx="1923925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(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1–t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)W(24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39952" y="4293096"/>
            <a:ext cx="138852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W(24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763688" y="3356992"/>
            <a:ext cx="1103187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t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t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Conector de seta reta 39"/>
          <p:cNvCxnSpPr>
            <a:stCxn id="34" idx="0"/>
          </p:cNvCxnSpPr>
          <p:nvPr/>
        </p:nvCxnSpPr>
        <p:spPr>
          <a:xfrm flipV="1">
            <a:off x="2509627" y="1700808"/>
            <a:ext cx="46149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V="1">
            <a:off x="3635896" y="2240868"/>
            <a:ext cx="216024" cy="4587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flipV="1">
            <a:off x="4716016" y="3068960"/>
            <a:ext cx="20909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37" idx="3"/>
          </p:cNvCxnSpPr>
          <p:nvPr/>
        </p:nvCxnSpPr>
        <p:spPr>
          <a:xfrm>
            <a:off x="5528474" y="4477762"/>
            <a:ext cx="31436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760719" y="1340768"/>
            <a:ext cx="858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533733" y="5003884"/>
            <a:ext cx="7745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850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91571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“SUPPLY SIDE ECONOMICS”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66209"/>
            <a:ext cx="9144000" cy="6021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 smtClean="0"/>
              <a:t>OS EFEITOS DA TRIBUTAÇÃO SOBRE INCENTIVOS AOS AGENTES ECONÔMICOS TEM ATRAIDO BASTANTE INTERESSE DE ANALISTAS SOBRE A TRIBUTAÇÃO. EM PARTICULAR, ECONOMISTAS DE “SUPPLY SIDE ECONOMICS” TEM ARGUMENTADO QUE UM CORTE NOS TRIBUTOS SOBRE A RENDA AUMENTARÁ O ESFORÇO DE TRABALHO, EMPREENDIMENTO E POUPANÇA.  PARA MUITOS, ESSA INDUÇÃO BENÉFICA AO COMPORTAMENTO GERADA PELO CORTE DE TRIBUTOS É ÓVIA: “SE OS INDIVÍDUOS PASSAM A SE APROPRIAR DE MAIS DA RENDA DO TRABALHO, ISSO TERÁ O EFEITO DE AUMENTAR A DISPOSIÇÃO DOS MESMOS AO TRABALHO, UMA VEZ QUE UM TRIBUTO SOBRE A RENDA NADA MAIS É DO QUE UM CONFISCO DE RENDA QUE REDUZ A DISPOSIÇÃO AO TRABALHO ÁRDUO E REDUZ A PROPENSÃO A POUPAR PARA O FUTURO, POIS O CONSUMO PRESENTE É SEMPRE MAIS BARATO”. DESTE MODO, ESSA VISÃO SUSTENTA QUE UMA REDUÇÃO DOS TRIBUTOS, EM PARTICULAR DO TRIBUTO SOBRE A RENDA, AUMENTARÁ O ESFORÇO DE TRABALHO, AUMENTARÁ OS INCENTIVOS AO EMPREENDIMENTO E POUPANÇA, RESULTANDO EM MAIOR PRODUTO E CRESCIMENTO ECONÔMICO E, POR ISSO, EM MAIOR RECEITA TRIBUTÁRIA.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NOS ANOS 1980, ESSA VISÃO SE TORNOU POLITICAMENTE FORTE NOS EUA E NA INGLATERRA E REFORMAS TRIBUTÁRIAS FORAM INTRODUZIDAS QUE REDUZIRAM EXPRESSIVAMENTE TODA A ESTRUTURA DE ALÍQUOTAS DE IMPOSTO DE RENDA. POR EXEMPLO, EM 1979 (INÍCIO DO GOVERNO THATCHER), A ALÍQUOTA BÁSICA ERA DE 33% E A MAIS ELEVADA ERA 83%. AO INÍCIO DOS ANOS 1990 A ALÍQUOTA BÁSIA REDUZIU-SE PARA 25% E A MAIS ELEVADA ERA 40%. JÁ NOS EUA</a:t>
            </a:r>
            <a:r>
              <a:rPr lang="pt-BR" sz="1800" dirty="0"/>
              <a:t>, AO FINAL DOS ANOS 1970 A </a:t>
            </a:r>
            <a:r>
              <a:rPr lang="pt-BR" sz="1800" dirty="0" smtClean="0"/>
              <a:t>ALÍQUOTA MAIS ELEVADA ERA DE 70% E FOI REDUZIDA NA ERA REAGAN PARA 50% EM 1981 E PARA 28% EM 1986, MAS SENDO NOVAMENTE ELEVADA (UM POUCO) PARA 39,6% AO INÍCIO DOS ANOS 1990 NO GOVERNO CLINTON. ENTRETANTO, EM 2001 UMA NOVA LEI TRIBUTÁRIA DEMANDOU QUE O TRIBUTO SOBRE A RENDA FOSSE GRADUALMENTE REDUZIDO PARA 35% EM  2010.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6704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 TODAVIA, A ANÁLISE TEÓRICA SOBRE A OFERTA DE TRABALHO </a:t>
            </a:r>
            <a:r>
              <a:rPr lang="pt-BR" sz="1800" dirty="0"/>
              <a:t>QUE EFETUAMOS </a:t>
            </a:r>
            <a:r>
              <a:rPr lang="pt-BR" sz="1800" dirty="0" smtClean="0"/>
              <a:t>NÃO FORNECE UMA RESPOSTA A PRIORI CONCLUSIVA SOBRE O EFEITO DA REDUÇÃO DA TRIBUTAÇÃO (REDUÇÃO DE ALÍQUOTAS E AUMENTO DE ISENÇÕES) SOBRE A RENDA COM RELAÇÃO AO ESFORÇO DE TRABALHO. 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COMO </a:t>
            </a:r>
            <a:r>
              <a:rPr lang="pt-BR" sz="1800" dirty="0" smtClean="0"/>
              <a:t>VIMOS, HÁ O CONFLITO POTENCIAL ENTRE EFEITO RENDA E EFEITO SUBSTITUIÇÃO QUE TORNA IMPOSSÍVEL PREDIZER UM RESULTADO INEQUÍVOCO PARA AQUELES INDIVÍDUOS NUMA SOLUÇÃO INTERIOR. ASSIM COMO, HÁ AS ‘QUINAS” NA RESTRIÇÃO ORÇAMENTÁRIA E QUE TORNAM O COMPORTAMENTO DOS INDIVÍDUOS ALI LOCALIZADOS INSENSÍVEL A ALTERAÇÕES TRIBUTÁRIAS (SALÁRIO LÍQUIDO). ENFIM, TUDO DEPENDE DA MAGNITUDE DOS EFEITOS RENDA E SUBSTITUIÇÃO NAS SOLUÇÕES INTERIORES, ENQUANTO AS SOLUÇÕES DE CANTO NÃO REAGEM A ALTERAÇÕES DE PREÇO. A OFERTA DE TRABALHO, PORTANTO, TANTO PODE AUMENTAR, COMO PODE REDUZIR-SE E A EVIDÊNCIA EMPÍRICA É CRUCIAL PARA UMA RESPOSTA FUNDAMENTADA SOBRE ESSA QUESTÃO.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 ANÁLISE ECONÔMICA E EMPÍRICA DOS EFEITOS DAS REDUÇÕES TRIBUTÁRIAS DOS ANOS 1980 SUGERE QUE HOUVE UM AUMENTO NA OFERTA DE TRABALHO, MAS FOI MODESTO. HOUVE AUMENTOS MODESTOS NAS HORAS TRABALHADAS EM RESPOSTA À REDUÇÃO NAS ALÍQUOTAS MARGINAIS DE </a:t>
            </a:r>
            <a:r>
              <a:rPr lang="pt-BR" sz="1800" dirty="0" smtClean="0"/>
              <a:t>TRIBUTO: </a:t>
            </a:r>
            <a:r>
              <a:rPr lang="pt-BR" sz="1800" dirty="0" smtClean="0"/>
              <a:t>EM MÉDIA O AUMENTO FOI EM TORNO DE 8%. A MAIOR RESPOSTA À REDUÇÃO TRIBUTÁRIA PARECE TER SIDO DE MULHERES CASADAS SUJEITAS ÀS MAIS ELEVADAS ALÍQUOTAS, CUJA OFERTA DE TRABALHO ELEVOU-SE EM TORNO DE 18%. A CONCLUSÃO GERAL É DE QUE AS REDUÇÕES TRIBUTÁRIAS INTRODUZIDAS NOS ANOS 1980 TIVERAM IMPACTO MODESTO SOBRE A OFERTA DE TRABALHO.</a:t>
            </a:r>
          </a:p>
        </p:txBody>
      </p:sp>
    </p:spTree>
    <p:extLst>
      <p:ext uri="{BB962C8B-B14F-4D97-AF65-F5344CB8AC3E}">
        <p14:creationId xmlns:p14="http://schemas.microsoft.com/office/powerpoint/2010/main" val="2894722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800" b="1" dirty="0"/>
              <a:t>A TEORIA DA TRIBUTAÇÃO NOS DIZ QUE A INCIDÊNCIA TRIBUTÁRIA E A EFICIÊNCIA DO SISTEMA TRIBUTÁRIO DEPENDEM DE COMO OS TRIBUTOS AFETAM O COMPORTAMENTO DOS AGENTES ECONÔMICOS. COM RELAÇÃO À OFERTA DE TRABALHO, A TEORIA SUGERE QUE A DECISÃO DE OFERTA DE TRABALHO </a:t>
            </a:r>
            <a:r>
              <a:rPr lang="pt-BR" sz="1800" b="1" dirty="0" smtClean="0"/>
              <a:t>DEPENDE DE</a:t>
            </a:r>
            <a:r>
              <a:rPr lang="pt-BR" sz="1800" b="1" dirty="0" smtClean="0"/>
              <a:t>:</a:t>
            </a:r>
          </a:p>
          <a:p>
            <a:pPr algn="just"/>
            <a:r>
              <a:rPr lang="pt-BR" sz="1800" b="1" dirty="0" smtClean="0"/>
              <a:t> </a:t>
            </a:r>
            <a:r>
              <a:rPr lang="pt-BR" sz="1800" b="1" dirty="0"/>
              <a:t>(A) DE VARIÁVEIS QUE AFETAM A POSIÇÃO E FORMATO (“QUINAS”) DA RESTRIÇÃO ORÇAMENTÁRIA </a:t>
            </a:r>
            <a:r>
              <a:rPr lang="pt-BR" sz="1800" b="1" dirty="0" smtClean="0"/>
              <a:t>E</a:t>
            </a:r>
          </a:p>
          <a:p>
            <a:pPr algn="just"/>
            <a:r>
              <a:rPr lang="pt-BR" sz="1800" b="1" dirty="0" smtClean="0"/>
              <a:t> </a:t>
            </a:r>
            <a:r>
              <a:rPr lang="pt-BR" sz="1800" b="1" dirty="0"/>
              <a:t>(B) DE VARIÁVEIS QUE AFETAM AS CURVAS DE INDIFERENÇA INDIVIDUAL, TAIS COMO: IDADE, SEXO, ESTADO CIVIL, NÍVEL EDUCACIONAL, SAÚDE PESSOAL, ETC</a:t>
            </a:r>
            <a:r>
              <a:rPr lang="pt-BR" sz="1800" b="1" dirty="0" smtClean="0"/>
              <a:t>.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r>
              <a:rPr lang="pt-BR" sz="1800" u="sng" dirty="0"/>
              <a:t>OS ESTUDOS ECONOMÉTRICOS SE DIFERENCIAM PELAS TÉCNICAS UTILIZADAS, PELOS PERÍODOS E AMOSTRAS </a:t>
            </a:r>
            <a:r>
              <a:rPr lang="pt-BR" sz="1800" u="sng" dirty="0" smtClean="0"/>
              <a:t>ABORDADAS</a:t>
            </a:r>
            <a:r>
              <a:rPr lang="pt-BR" sz="1800" u="sng" dirty="0"/>
              <a:t>, PELAS VARIÁVEIS CONSIDERADAS, ENTRETANTO ALGUMAS TENDÊNCIAS IMPORTANTES TEM SIDO OBSERVADAS</a:t>
            </a:r>
            <a:r>
              <a:rPr lang="pt-BR" sz="1800" dirty="0" smtClean="0"/>
              <a:t>: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pt-BR" sz="1800" dirty="0"/>
              <a:t>PARA INDIVÍDUOS DO SEXO MASCULINO, DE IDADE ENTRE 20 E 60 ANOS, O EFEITO DE ALTERAÇÕES NO SALÁRIO LÍQUIDO É PEQUENO EM VALOR ABSOLUTO E FREQUENTEMENTE INSIGNIFICANTE EM TERMOS ESTATÍSTICOS, COM VALOR DE ELASTICIDADE EM TORNO </a:t>
            </a:r>
            <a:r>
              <a:rPr lang="pt-BR" sz="1800" dirty="0" smtClean="0"/>
              <a:t>DO INTERVALO [0,05 E 0,03]. </a:t>
            </a:r>
            <a:r>
              <a:rPr lang="pt-BR" sz="1800" dirty="0"/>
              <a:t>OU SEJA, </a:t>
            </a:r>
            <a:r>
              <a:rPr lang="pt-BR" sz="1800" dirty="0" smtClean="0"/>
              <a:t>PARA TODOS OS EFEITOS O </a:t>
            </a:r>
            <a:r>
              <a:rPr lang="pt-BR" sz="1800" dirty="0"/>
              <a:t>EFEITO RENDA É SEMELHANTE AO EFEITO SUBSTITUIÇÃO, RESULTANDO NUMA ELASTICIDADE GERAL DA OFERTA DE TRABALHO A SALÁRIO PRÓXIMA DE </a:t>
            </a:r>
            <a:r>
              <a:rPr lang="pt-BR" sz="1800" dirty="0" smtClean="0"/>
              <a:t>ZERO. </a:t>
            </a:r>
            <a:r>
              <a:rPr lang="pt-BR" sz="1800" dirty="0"/>
              <a:t>ISTO É, A OFERTA DE TRABALHO É INELÁSTICA E, PORTANTO, A INCIDÊNCIA DA TRIBUTAÇÃO DA RENDA DO TRABALHO É SUPORTADA PELO TRABALHADOR COMO REDUÇÃO DE SALÁRIO LÍQUIDO.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pt-BR" sz="1800" dirty="0"/>
              <a:t> EMBORA AS ESTIMATIVAS PARA O SEXO FEMININO </a:t>
            </a:r>
            <a:r>
              <a:rPr lang="pt-BR" sz="1800" dirty="0" smtClean="0"/>
              <a:t>VARIEM </a:t>
            </a:r>
            <a:r>
              <a:rPr lang="pt-BR" sz="1800" dirty="0"/>
              <a:t>BASTANTE, A DECISÃO DE OFERTA DE TRABALHO PARA AS CASADAS É SENSÍVEL A ALTERAÇÕES NO SALÁRIO LÍQUIDO, COM UMA ELASTICIDADE EM TORNO DE 0,4.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r>
              <a:rPr lang="pt-BR" sz="1800" dirty="0"/>
              <a:t> ESTUDOS EMPÍRICOS SUGEREM QUE O EFEITO SUBSTITUIÇÃO </a:t>
            </a:r>
            <a:r>
              <a:rPr lang="pt-BR" sz="1800" dirty="0" smtClean="0"/>
              <a:t>DECORRENTE </a:t>
            </a:r>
            <a:r>
              <a:rPr lang="pt-BR" sz="1800" dirty="0"/>
              <a:t>DE REDUÇÕES DE SALÁRIO É BASTANTE APRECIÁVEL,  MAS SENDO CONTRABALANÇADO POR EFEITO RENDA IGUALMENTE </a:t>
            </a:r>
            <a:r>
              <a:rPr lang="pt-BR" sz="1800" dirty="0" smtClean="0"/>
              <a:t>APRECIÁVEL </a:t>
            </a:r>
            <a:r>
              <a:rPr lang="pt-BR" sz="1800" dirty="0"/>
              <a:t>E, PORTANTO, RESULTANDO NUM EFEITO TOTAL PEQUENO E CONSISTENTE COM AS RESPOSTAS DA OFERTA DE TRABALHO A ALTERAÇÕES TRIBUTÁRIAS </a:t>
            </a:r>
            <a:r>
              <a:rPr lang="pt-BR" sz="1800" dirty="0" smtClean="0"/>
              <a:t>EMPIRICAMENTE VERIFICADAS </a:t>
            </a:r>
            <a:r>
              <a:rPr lang="pt-BR" sz="1800" dirty="0"/>
              <a:t>NAS ECONOMIAS. ENTRETANTO, COMO NA APRECIAÇÃO DO EXCESSO DE CARGA O QUE IMPORTA É O EFEITO SUBSTITUIÇÃO, ISTO IMPLICA QUE A TRIBUTAÇÃO DA RENDA PROVOCA PERDAS DE EFICIÊNCIA (PESO MORTO TOTAL) IMPORTANTES NO MERCADO DE TRABALHO, MESMO CONSIDERADO QUE A ELASTICIDADE TOTAL DA OFERTA DE TRABLHO À SALÁRIO SEJA PRÓXIMA DE ZERO.</a:t>
            </a:r>
          </a:p>
        </p:txBody>
      </p:sp>
    </p:spTree>
    <p:extLst>
      <p:ext uri="{BB962C8B-B14F-4D97-AF65-F5344CB8AC3E}">
        <p14:creationId xmlns:p14="http://schemas.microsoft.com/office/powerpoint/2010/main" val="3144485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800" dirty="0" smtClean="0"/>
              <a:t>HINDRICKS E MYLES NOS FONECEM UMA TABELA SUMÁRIO DE ESTIMAÇÕES ECONOMÉTRICAS DE ELASTICIDADES DA CURVA DE OFERTA E QUE FOI ELABORADA POR BLUNDELL (1992):</a:t>
            </a:r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b="1" u="sng" dirty="0" smtClean="0"/>
              <a:t>OBSERVAÇÕES</a:t>
            </a:r>
            <a:r>
              <a:rPr lang="pt-BR" sz="1800" b="1" dirty="0" smtClean="0"/>
              <a:t>:</a:t>
            </a:r>
          </a:p>
          <a:p>
            <a:pPr algn="just"/>
            <a:r>
              <a:rPr lang="pt-BR" sz="1800" dirty="0" smtClean="0"/>
              <a:t>AS ESTIMAÇÕES COM RELAÇÃO AO EFEITO SUBSTITUIÇÃO DE UM AUMENTO DE SALÁRIO SÃO TODAS POSITIVAS, TAL COMO PREDITO PELA TEORIA.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QUANTO AO EFEITO RENDA DE UM AUMENTO DE SALÁRIO, QUE PELA TEORIA PODE SER POSITIVO OU NEGATIVO, </a:t>
            </a:r>
            <a:r>
              <a:rPr lang="pt-BR" sz="1800" dirty="0"/>
              <a:t>TODAS AS </a:t>
            </a:r>
            <a:r>
              <a:rPr lang="pt-BR" sz="1800" dirty="0" smtClean="0"/>
              <a:t>ESTIMAÇÕES ENCONTRARAM SEMPRE UM EFEITO NEGATIVO.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CONSEQUENTEMENTE, O EFEITO RENDA ESTIMADO (SEMPRE NEGATIVO) SEMPRE SE CONTRAPÕE AO EFEITO SUBSTITUIÇÃO (SEMPRE POSITIVO), LEVANDO A QUE NA MAIOR PARTE DAS VEZES (EXCETO NA UK, PARA HOMENS CASADOS) RESULTE NUMA ELASTICIDADE TOTAL (NÃO COMPENSADA) POSITIVA FRENTE A UM AUMENTO DE SALÁRIOS. ISTO É, EFEITO SUBSTITUIÇÃO QUASE SEMPRE É MAIOR DO QUE EFEITO RENDA. ESSA ELASTICIDADE TOTAL É MAIS SIGNIFICATIVA PARA MULHERES (SOLTEIRAS E CASADAS) DO QUE NO CASO DOS HOMENS CASADOS, REFLETINDO EFEITOS DE DECISÃO DE PARTICIPAÇÃO. JÁ NO CASO DOS HOMENS CASADOS, A ELASTICIDADE TOTAL (NÃO COMPENSADA) NOS EUA ELA É PRÓXIMA DE ZERO E NA UK É NEGATIVA, IMPLICANDO QUE A CURVA DE OFERTA DE TRABALHO DE HOMENS CASADOS É INELÁSTICA NOS EUA </a:t>
            </a:r>
            <a:r>
              <a:rPr lang="pt-BR" sz="1800" dirty="0"/>
              <a:t>E</a:t>
            </a:r>
            <a:r>
              <a:rPr lang="pt-BR" sz="1800" dirty="0" smtClean="0"/>
              <a:t> É NEGATIVAMENTE INCLINADA NA INGLATERRA.   </a:t>
            </a:r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4987"/>
              </p:ext>
            </p:extLst>
          </p:nvPr>
        </p:nvGraphicFramePr>
        <p:xfrm>
          <a:off x="755576" y="908720"/>
          <a:ext cx="7877175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Planilha" r:id="rId3" imgW="7877041" imgH="1724189" progId="Excel.Sheet.12">
                  <p:embed/>
                </p:oleObj>
              </mc:Choice>
              <mc:Fallback>
                <p:oleObj name="Planilha" r:id="rId3" imgW="7877041" imgH="17241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908720"/>
                        <a:ext cx="7877175" cy="17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206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pt-BR" sz="1800" b="1" dirty="0" smtClean="0"/>
              <a:t>EMBORA AS ELASTICIDADES VARIEM SIGNIFICATIVAMENTE ENTRE GRUPOS E DENTRO DOS GRUPOS, INDICANDO ALGUMA IMPRECISÃO NAS ESTIMATIVAS, ALGUMAS CONCLUSÕES GERAIS PODEM SER EFETUADAS</a:t>
            </a:r>
            <a:r>
              <a:rPr lang="pt-BR" sz="1800" dirty="0" smtClean="0"/>
              <a:t>: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pt-BR" sz="1800" dirty="0" smtClean="0"/>
              <a:t> A ELASTICIDADE DA OFERTA DE TRABALHO NÃO É UNIFORME ENTRE OS TRÊS GRUPOS IDENTIFICADOS E PROVAVELMENTE TAMBÉM VARIA INTERNAMENTE AOS GRUPOS;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pt-BR" sz="1800" dirty="0" smtClean="0"/>
              <a:t> A DESPEITO DESTA VARIAÇÃO, É APARENTEMENTE CLARO QUE A ELASTICIDADE NÃO COMPENSADA DA OFERTA DE TRABALHO DE HOMENS CASADOS É PEQUENA, COM AS ESTIMATIVAS SE AGRUPANDO EM TORNO DE ZERO;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r>
              <a:rPr lang="pt-BR" sz="1800" dirty="0" smtClean="0"/>
              <a:t> A ELASTICIDADE NÃO COMPENSADA DA OFERTA DE TRABALHO DAS MULHERES É MAIOR E REFLETE EFEITOS DE PARTICIPAÇÃO E MAIOR FLEXIBILIDADE QUE ELAS POSSUEM NA ESCOLHA DE HORAS DE TRABALHO. PARA ELAS, O TRABALHO EM TEMPO PARCIAL É BASTANTE COMUM E ISTO GERA MAIOR FLEXIBLIDADE NA ESCOLHA DE TEMPO DE TRABALHO.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04301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ÓTIMA DA 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AQUI TRATAREMOS DA QUESTÃO SOBRE COMO FORMULAR A ESTRUTURA DE TRIBUTAÇÃO DA RENDA. ESPECIFICAMENTE, TRATAREMOS DA QUESTÃO SOBRE QUÃO PROGRESSIVA DEVE SER A TRIBUTAÇÃO DA RENDA.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                   O ECONOMISTA DO SÉCULO 19 JOHN </a:t>
            </a:r>
            <a:r>
              <a:rPr lang="pt-BR" sz="1800" dirty="0" err="1" smtClean="0"/>
              <a:t>McCULLOCH</a:t>
            </a:r>
            <a:r>
              <a:rPr lang="pt-BR" sz="1800" dirty="0" smtClean="0"/>
              <a:t> SE OPUNHA VIGOROSAMENTE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À TRIBUTAÇÃO PROGRESSIVA DA RENDA, ARGUMENTANDO QUE AO ABANDONAR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A TRIBUTAÇÃO PROPORCIONAL “ESTARIAMOS NO OCEANO SEM LEME E 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COMPASSO E NÃO HÁ MONTANTE DE INJUSTIÇA E DESATINO QUE VOCÊ NÃO 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POSSA COMETER NESSE TIPO DE SITUAÇÃO”.</a:t>
            </a:r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O OBJETIVO DA TEORIA DE TRIBUTAÇÃO ÓTIMA DA RENDA É, JUSTAMENTE, O DE PROVER UM LEME (E COMPASSO), ISTO É, DE PROVER UM MODO DE PENSAR SISTEMÁTICO SOBRE O MONTANTE “CERTO” DE PROGRESSIVIDADE TRIBUTÁRIA.</a:t>
            </a:r>
          </a:p>
          <a:p>
            <a:pPr algn="just"/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81126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 smtClean="0"/>
              <a:t>EDGEWORTH, AO FINAL DO SÉCULO 19 EXAMINOU ESSA QUESTÃO DA TRIBUTAÇÃO ÓTIMA DA RENDA MEDIANTE UM MODELO SIMPLES COM OS SEGUINTES SUPOSTOS: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               A UTILIDADE DO INDIVÍDUO (i) E A FUNÇÃO DE BEM-ESTAR SOCIAL W (ADOTA A “FUNÇÃO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BEM-ESTAR UTILITARISTA”) DEVEM SER MAXIMIZADAS PELO SISTEMA TRIBUTÁRIO, COM:</a:t>
            </a:r>
          </a:p>
          <a:p>
            <a:pPr algn="just"/>
            <a:r>
              <a:rPr lang="pt-BR" sz="1800" dirty="0" smtClean="0"/>
              <a:t>                   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= 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.... =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 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   ONDE: i = 1,......, n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               OS INDIVÍDUOS TEM A MESMA FUNÇÃO DE UTILIDADE, A QUAL DEPENDE DA RENDA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PESSOAL, E ESSA FUNÇÃO APRESENTA UTILIDADE MARGINAL POSITIVA E DECRESCENTE: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                   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U(Y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 COM: 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0;   d</a:t>
            </a:r>
            <a:r>
              <a:rPr lang="pt-BR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U/dY</a:t>
            </a:r>
            <a:r>
              <a:rPr lang="pt-BR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0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               O MONTANTE TOTAL DE RENDA DISPONÍVEL É FIXO (ECONOMIA DE DOTAÇÃO)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SEGUNDO ESSES SUPOSTOS , PORTANTO, A MAXIMIZAÇÃO DA FUNÇÃO DE BEM-ESTAR SOCIAL REQUER QUE A UTILIDADE MARGINAL DE CADA INDIVÍDUO SEJA A MESMA. TODAVIA, QUANDO AS UTILIDADES INDIVIDUAIS SÃO IDÊNTICAS, AS UTILIDADES MARGINAIS SERÃO IGUAIS SOMENTE QUANDO AS RENDAS PESSOAIS SÃO AS MESMAS. A IMPLICAÇÃO ÓBVIA DESTE RESULTADO PARA A POLÍTICA TRIBUTÁRIA É EVIDENTE: OS TRIBUTOS DEVEM SER POSICIONADOS DE FORMA QUE A DISTRIBUIÇÃO DE RENDA PÓS-TRIBUTO SEJA PERFEITAMENTE IGUALITÁRIA. EM PARTICULAR, A RENDA DEVERIA SER TOMADA PRIMEIRAMENTE DOS MAIS RICOS, OS QUAIS TEM UMA MENOR PERDA DE UTILIDADE MARGINAL DO QUE OS POBRES. ASSIM SENDO, E SE O GOVERNO PRECISA OBTER AINDA MAIS DE RECEITA TRIBUTÁRIA, APÓS O ALCANCE DA SITUAÇÃO IGUALITÁRIA DE RENDA PÓS-TRIBUTO, ENTÃO A CARGA TRIBUTÁRIA ADICIONAL DEVE SER DISTRIBUIDA IGUALMENTE ENTRE TODOS OS INDIVÍDUOS.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5216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 smtClean="0"/>
              <a:t>UM DOS PROBLEMAS MAIS GRAVES DO MODELO DE EDGEWORTH É O SUPOSTO DE RENDA TOTAL FIXA. NESTE CASO, TRIBUTOS CONFISCATÓRIOS (“100% DA RENDA”) NÃO TEM QUALQUER EFEITO  SOBRE O MONTANTE DE PRODUTO PRODUZIDO. PORTANTO, CONSIDERANDO UMA FORMA MAIS REALISTA,  SUPONHA QUE A UTILIDADE DEPENDA NÃO SOMENTE DA RENDA, MAS TAMBÉM DO LAZER. ASSIM SENDO, UMA SOCIEDADE MESMO COM UMA FUNÇÃO DE BEM-ESTAR SOCIAL UTILITARISTA </a:t>
            </a:r>
            <a:r>
              <a:rPr lang="pt-BR" sz="1800" dirty="0"/>
              <a:t>TERÁ QUE IRREVOGAVELMENTE </a:t>
            </a:r>
            <a:r>
              <a:rPr lang="pt-BR" sz="1800" dirty="0" smtClean="0"/>
              <a:t>ENFRENTAR UM DILEMA: EFICIÊNCIA x EQUIDADE. DE UM LADO, HÁ O DESEJO DE ALOCAR A CARGA DO TRIBUTO DE FORMA A EQUALIZAR A DISTRIBUIÇÃO DA RENDA PÓS-TRIBUTO. TODAVIA, NO PROCESSO DESSA EQUALIZAÇÃO DE RENDA, A PERDA DE EFICIÊNCIA PROVOCADA PELA TRIBUTAÇÃO REDUZ O TOTAL DA RENDA DISPONÍVEL. UM SISTEMA ÓTIMO DE TRIBUTAÇÃO DA RENDA, PORTANTO, DEVE CONSIDERAR OS CUSTOS (I.E., O EXCESSO DE CARGA) DE SE ALCANÇAR UMA MAIOR IGUALDADE DISTRIBUTIVA. NO MODELO DE EDGEWORTH, O CUSTO DE OBTER A IGUALDADE DISTRIBUTIVA É ZERO, O QUE EXPLICA A SUA PRESCRIÇÃO POR IGUALDADE PERFEITA. </a:t>
            </a:r>
          </a:p>
          <a:p>
            <a:endParaRPr lang="pt-BR" sz="1800" dirty="0"/>
          </a:p>
          <a:p>
            <a:pPr algn="just"/>
            <a:r>
              <a:rPr lang="pt-BR" sz="1800" dirty="0" smtClean="0"/>
              <a:t>ASSIM SENDO E ADOTADA ESSA NOVA FORMULAÇÃO DA UTILIDADE, COLOCA-SE A QUESTÃO DE QUE FORMA O RESULTADO DE EDGEWORTH SE ALTERA QUANDO OS INCENTIVOS AO TRABALHO SÃO LEVADOS EM CONSIDERAÇÃO?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ESSA QUESTÃO FOI ANALISADA POR STERN (1987), COM BASE NUM MODELO SIMILAR AO DE EDGEWORTH, EXCETO QUE A UTILIDADE DOS INDIVÍDUOS E A SOCIAL CONSIDERA A ESCOLHA ENTRE RENDA E LAZER. ALÉM DISSO, PARA SIMPLIFICAR A ANÁLISE STERN ASSUMIU QUE AS RECEITAS TRIBUTÁRIAS COLETADAS DE UM INDIVÍDUO (i) SÃO DADOS POR UMA FUNÇÃO LINEAR DE TRIBUTAÇÃO DA RENDA DO SEGUINTE TIPO: 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TRIBUTÁRIA (i) = -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t.Y</a:t>
            </a:r>
            <a:r>
              <a:rPr lang="pt-BR" sz="1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 smtClean="0"/>
              <a:t>,   ONDE: t = ALÍQUOTA MARGINAL DO TRIBUTO</a:t>
            </a:r>
          </a:p>
          <a:p>
            <a:pPr algn="just"/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                                 </a:t>
            </a:r>
            <a:r>
              <a:rPr lang="pt-BR" sz="1800" dirty="0" smtClean="0">
                <a:sym typeface="Symbol"/>
              </a:rPr>
              <a:t> &gt;  0</a:t>
            </a:r>
          </a:p>
          <a:p>
            <a:pPr algn="just"/>
            <a:r>
              <a:rPr lang="pt-BR" sz="1800" dirty="0">
                <a:sym typeface="Symbol"/>
              </a:rPr>
              <a:t> </a:t>
            </a:r>
            <a:r>
              <a:rPr lang="pt-BR" sz="1800" dirty="0" smtClean="0">
                <a:sym typeface="Symbol"/>
              </a:rPr>
              <a:t>                                                                                              Y</a:t>
            </a:r>
            <a:r>
              <a:rPr lang="pt-BR" sz="1800" baseline="-25000" dirty="0" smtClean="0">
                <a:sym typeface="Symbol"/>
              </a:rPr>
              <a:t>i</a:t>
            </a:r>
            <a:r>
              <a:rPr lang="pt-BR" sz="1800" dirty="0" smtClean="0">
                <a:sym typeface="Symbol"/>
              </a:rPr>
              <a:t> = RENDA PESSOAL (i)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2908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EQUIDADE E EFICIÊNCIA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800" u="sng" dirty="0" smtClean="0"/>
              <a:t>COMO MENCIONAMOS, HÁ DUAS QUESTÕES PRINCIPAIS COM RELAÇÃO À TRIBUTAÇÃO DA </a:t>
            </a:r>
            <a:r>
              <a:rPr lang="pt-BR" sz="1800" u="sng" dirty="0" smtClean="0"/>
              <a:t>RENDA</a:t>
            </a:r>
            <a:r>
              <a:rPr lang="pt-BR" sz="1800" dirty="0" smtClean="0"/>
              <a:t>: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PRIMEIRA</a:t>
            </a:r>
            <a:r>
              <a:rPr lang="pt-BR" sz="1800" dirty="0" smtClean="0"/>
              <a:t> É O EFEITO DESSA TRIBUTAÇÃO SOBRE A CURVA DE OFERTA DE TRABALHO. ESSA TRIBUTAÇÃO ALTERA AS ESCOLHAS ENTRE RENDA E LAZER DOS INDIVÍDUOS. ASSIM SENDO, UMA QUESTÃO IMPORTANTE NESSE ASPECTO É SE UM AUMENTO DESSA TRIBUTAÇÃO NECESSARIAMENTE REDUZ A OFERTA DE TRABALHO, OU NÃO? SE ASSIM O FOR, ENTÃO A TRIBUTAÇÃO DA RENDA DEVERIA SER MANTIDA MAIS BAIXA POSSÍVEL POR RAZÕES DE EFICIÊNCIA. </a:t>
            </a:r>
            <a:endParaRPr lang="pt-BR" sz="1800" dirty="0" smtClean="0"/>
          </a:p>
          <a:p>
            <a:pPr algn="just"/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QUESTÃO</a:t>
            </a:r>
            <a:r>
              <a:rPr lang="pt-BR" sz="1800" dirty="0" smtClean="0"/>
              <a:t> É COM RELAÇÃO À DETERMINAÇÃO DA ESTRUTURA ÓTIMA DE TRIBUTAÇÃO DA RENDA. ESSE PROBLEMA É COMPLEXO, POIS ENVOLVE O DILEMA ENTRE EFICIÊNCIA E EQUIDADE  E SUA RESOLUÇÃO SÓ PODE SER TRATADA A PARTIR DE UM MODELO COM INCORPORAÇÃO EXPLÍCITA E RAZOÁVEL DESTE DILEMA. A IDÉIA É ENCONTRAR A ESTRUTURA DE ALÍQUOTAS DE TRIBUTAÇÃO DA RENDA QUE ATENDA OS OBJETIVOS SOCIAIS, TAIS COMO CAPTURADOS POR ALGUMA FUNÇÃO DE BEM-ESTAR. ESTE ESQUEMA TRIBUTÁRIO É DITO ÓTIMO, CONDICIONADO AOS DADOS OBJETIVOS.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 IDÉIA ESSENCIAL COM RELAÇÃO À TRIBUTAÇÃO ÓTIMA DA RENDA É QUE DEVE-SE CONSIDERAR AS QUESTÕES DE EQUIDADE. TODAVIA, JAMAIS DEVE-SE DESCONSIDERAR O IMPACTO DA TRIBUTAÇÃO DA RENDA SOBRE O ESFORÇO DE TRABALHO E A POUPANÇA.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POR EXEMPLO, CONSIDERE O CASO DE TRIBUTAÇÃO MARGINAL DA RENDA EM 100% (TRIBUTAÇÃO CONFISCATÓRIA) PARA A RENDA QUE EXCEDA UM VALOR LIMITE ACIMA DE Y* E ALÍQUOTA ZERO PARA RENDAS ABAIXO DE Y*. PODERÍAMOS ESPERAR QUE ESSA TRIBUTAÇÃO MAXIMIZE A REDISTRIBUIÇÃO DA RENDA DE RICOS (COM RENDAS ACIMA DE Y*) PARA POBRES (COM RENDAS ABAIXO DE Y*). TODAVIA, A TRIBUTAÇÃO CONFISCATÓRIA PARA RENDAS ACIMA DE Y* REMOVERIA TODO O INCENTIVO PARA GANHAR (E TRABALHAR) MAIS DO QUE Y*, DE MODO QUE TODOS OS INDIVÍDUOS QUE PREVIAMENTE ESTAVAM ACIMA DE Y* ESCOLHERÃO GANHAR (E TRABALHAR) EXATAMENTE Y*. ISTO INTRODUZ UM CÍRCULO VICIOSO: PARA REDISTRIBUIR RENDA, O GOVERNO DEVERÁ REDUZIR O VALOR LIMITE DE ISENÇÃO DE Y* E, ASSIM, INDUZINDO A TODOS  QUE ESTAVAM COM Y* A GANHAR O NOVO VALOR DE ISENÇÃO MAIS BAIXO E ASSIM POR DIANTE, ATÉ QUE NINGUÉM MAIS ESCOLHA TRABALHAR E A RENDA SERÁ A MÍNIMA ACIMA DA POBREZA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85474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800" dirty="0" smtClean="0"/>
              <a:t>NOTE QUE, MESMO QUE A ALÍQUOTA MARGINAL DE TRIBUTAÇÃO LINEAR DA RENDA (“t”) SEJA CONSTANTE E, APESAR DESSA TRIBUTAÇÃO LINEAR À TAXA CONSTANTE TER SIDO POPULARMENTE DENOMINADA DE: “FLAT INCOME TAX”, A TRIBUTAÇÃO DA RENDA É PROGRESSIVA, NO SENTIDO DE QUE QUANTO MAIOR FOR A RENDA DE UM INDIVÍDUO, UMA MAIOR A PROPORÇÃO DE SUA RENDA É PAGA EM IMPOSTO. TODAVIA, O GRAU DE PROGRESSIVIDADE DA TRIBUTAÇÃO DA RENDA DEPENDE DOS VALORES DE (</a:t>
            </a:r>
            <a:r>
              <a:rPr lang="pt-BR" sz="1800" dirty="0" smtClean="0">
                <a:sym typeface="Symbol"/>
              </a:rPr>
              <a:t>, t): QUANTO MAIOR (“t”), MAIOR SERÁ A PROGRESSIVIDADE.</a:t>
            </a:r>
          </a:p>
          <a:p>
            <a:pPr algn="just"/>
            <a:endParaRPr lang="pt-BR" sz="1800" dirty="0">
              <a:sym typeface="Symbol"/>
            </a:endParaRPr>
          </a:p>
          <a:p>
            <a:pPr algn="just"/>
            <a:r>
              <a:rPr lang="pt-BR" sz="1800" dirty="0" smtClean="0">
                <a:sym typeface="Symbol"/>
              </a:rPr>
              <a:t>O PROBLEMA DA TRIBUTAÇÃO ÓTIMA DA RENDA É, ENTÃO, ENCONTRAR A MELHOR COMBINAÇÃO </a:t>
            </a:r>
            <a:r>
              <a:rPr lang="pt-BR" sz="1800" dirty="0"/>
              <a:t>(</a:t>
            </a:r>
            <a:r>
              <a:rPr lang="pt-BR" sz="1800" dirty="0">
                <a:sym typeface="Symbol"/>
              </a:rPr>
              <a:t>, t</a:t>
            </a:r>
            <a:r>
              <a:rPr lang="pt-BR" sz="1800" dirty="0" smtClean="0">
                <a:sym typeface="Symbol"/>
              </a:rPr>
              <a:t>), TAL QUE MAXIMIZE O BEM-ESTAR SOCIAL: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W =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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U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(Y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, L</a:t>
            </a:r>
            <a:r>
              <a:rPr lang="pt-BR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)</a:t>
            </a:r>
            <a:r>
              <a:rPr lang="pt-BR" sz="1800" dirty="0" smtClean="0">
                <a:sym typeface="Symbol"/>
              </a:rPr>
              <a:t>, SUJEITO À RESTRIÇÃO DE OBTENÇÃO DE DETERMINADA RECEITA TRIBUTÁRIA.</a:t>
            </a:r>
          </a:p>
          <a:p>
            <a:pPr algn="just"/>
            <a:endParaRPr lang="pt-BR" sz="1800" dirty="0">
              <a:sym typeface="Symbol"/>
            </a:endParaRPr>
          </a:p>
          <a:p>
            <a:pPr algn="just"/>
            <a:r>
              <a:rPr lang="pt-BR" sz="1800" dirty="0" smtClean="0">
                <a:sym typeface="Symbol"/>
              </a:rPr>
              <a:t>O RESULTADO QUE STERN ENCONTROU FOI O DE QUE, PERMITINDO UMA PEQUENA SUBSTITUIÇÃO ENTRE RENDA E LAZER E COM O REQUERIMENTO DE O MONTANTE DE RECEITA TRIBUTÁRIA SER IGUAL A 20% DA RENDA, O VALOR DA ALÍQUOTA TRIBUTÁRIA QUE MAXIMIZA ESSA FUNÇÃO DE BEM-ESTAR SOCIAL É:  t = 19%. ESSE RESULTADO DE TRIBUTAÇÃO ÓTIMA É CONSIDERAVELMENTE MENOR DO QUE O VALOR DE t = 100%, O QUAL É IMPLICADO PELA ANÁLISE DE EDGEWORTH. ASSIM COMO, ESSE VALOR É BEM MENOR DO QUE AS ALÍQUOTAS MARGINAIS DO TRIBUTO SOBRE A RENDA EM MUITOS PAÍSES DA OCDE. POR EXEMPLO, A ALÍQUOTA MARGINAL MAIS ELEVADA NOS EUA EM 2003 ERA DE 38,65%, E JÁ CHEGOU A SER 90%. </a:t>
            </a:r>
          </a:p>
          <a:p>
            <a:pPr algn="just"/>
            <a:endParaRPr lang="pt-BR" sz="1800" dirty="0">
              <a:sym typeface="Symbol"/>
            </a:endParaRPr>
          </a:p>
          <a:p>
            <a:pPr algn="just"/>
            <a:r>
              <a:rPr lang="pt-BR" sz="1800" dirty="0" smtClean="0">
                <a:sym typeface="Symbol"/>
              </a:rPr>
              <a:t>DE MODO MAIS GERAL, STERN MOSTROU QUE UMA OFERTA DE TRABALHO MAIS ELÁSTICA IMPLICA NUMA ALÍQUOTA ÓTIMA (“t”) MENOR. INTUITIVAMENTE, O CUSTO DA REDISTRIBUIÇÃO DE RENDA É O EXCESSO DE CARGA QUE A TRIBUTAÇÃO (PARA VIABILIZAR A REDISTRIBUIÇÃO) GERA. ASSIM SENDO, QUANTO MAIS ELÁSTICA FOR A CURVA DE OFERTA DE TRABALHO, MAIOR SERÁ A GERAÇÃO DE EXCESSO DE CARGA PELA TRIBUTAÇÃO DOS RENDIMENTOS DO TRABALHO, ISTO É, MAIORES SERÃO OS CUSTOS DA REDISTRIBUIÇÃO DA RENDA E, PORTANTO, MENOR DEVE SER A TRIBUTAÇÃO (E REDISTRIBUIÇÃO) DA RENDA DO TRABALHO.</a:t>
            </a:r>
          </a:p>
          <a:p>
            <a:endParaRPr lang="pt-BR" sz="1800" dirty="0">
              <a:sym typeface="Symbol"/>
            </a:endParaRP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71544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 smtClean="0"/>
              <a:t>STERN TAMBÉM INVESTIGOU FUNÇÕES DE BEM-ESTAR ALTERNATIVAS, APLICANDO PONDERAÇÕES DIFERENCIADAS A POBRES E RICOS: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W =  </a:t>
            </a: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β</a:t>
            </a:r>
            <a:r>
              <a:rPr lang="pt-BR" sz="1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.U</a:t>
            </a:r>
            <a:r>
              <a:rPr lang="pt-BR" sz="1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(Y</a:t>
            </a:r>
            <a:r>
              <a:rPr lang="pt-BR" sz="1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, L</a:t>
            </a:r>
            <a:r>
              <a:rPr lang="pt-BR" sz="1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i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)</a:t>
            </a:r>
            <a:r>
              <a:rPr lang="pt-BR" sz="1800" dirty="0" smtClean="0">
                <a:sym typeface="Symbol"/>
              </a:rPr>
              <a:t>, ONDE: </a:t>
            </a:r>
            <a:r>
              <a:rPr lang="el-GR" sz="1800" dirty="0">
                <a:sym typeface="Symbol"/>
              </a:rPr>
              <a:t>β</a:t>
            </a:r>
            <a:r>
              <a:rPr lang="pt-BR" sz="1800" baseline="-25000" dirty="0">
                <a:sym typeface="Symbol"/>
              </a:rPr>
              <a:t>i</a:t>
            </a:r>
            <a:r>
              <a:rPr lang="pt-BR" sz="1800" dirty="0" smtClean="0">
                <a:sym typeface="Symbol"/>
              </a:rPr>
              <a:t> = PONDERAÇÃO APLICADA AO INDIVÍDUO (i). UM CASO EXTREMO DESSA FORMULAÇÃO CONSISTE DO CRITÉRIO MAXIMIN, SEGUNDO O QUAL, O ÚNICO INDIVÍDUO QUE RECEBE ALGUM PESO NA FUNÇÃO DE UTILIDADE SOCIAL É AQUELE COM A MENOR UTILIDADE (I.E., A MENOR RENDA), OU SEJA, É A “FUNÇÃO UTILIDADE SOCIAL DE RAWLS”. NESTE CASO EXTREMO, STERN ENCONTROU QUE A ALÍQUOTA MARGINAL ÓTIMA É: t = 80%. OU SEJA, DE FORMA NÃO SURPREENDENTE, SE A SOCIEDADE TEM ASPIRAÇÕES EXTREMAS POR IGUALDADE DISTRIBUTIVA, ISSO REQUER ALÍQUOTAS TRIBUTÁRIAS BASTANTE ELEVADAS SOBRE A RENDA. MAS, MESMO NESTE CASO EXTREMO, A ALÍQUOTA TRIBUTÁRIA ÓTIMA É SIGNIFICATIVAMENTE MENOR DO QUE 100%, PORQUE HÁ GERAÇÃO DE CUSTO (EXCESSO DE CARGA) NA REDISTRIBUIÇÃO DE RENDA.</a:t>
            </a:r>
          </a:p>
          <a:p>
            <a:pPr algn="just"/>
            <a:endParaRPr lang="pt-BR" sz="1800" dirty="0">
              <a:sym typeface="Symbol"/>
            </a:endParaRPr>
          </a:p>
          <a:p>
            <a:pPr algn="just"/>
            <a:r>
              <a:rPr lang="pt-BR" sz="1800" dirty="0" smtClean="0">
                <a:sym typeface="Symbol"/>
              </a:rPr>
              <a:t>UMA LIMITAÇÃO IMPORTANTE DA ANÁLISE DE STERN FOI A DE QUE ESTÁ RESTRITA A UMA ÚNICA ALÍQUOTA MARGINAL DE IMPOSTO, COMO DADO PELA FUNÇÃO LINEAR DE TRIBUTAÇÃO DA RENDA ÚNICA: </a:t>
            </a:r>
            <a:r>
              <a:rPr lang="pt-BR" sz="1800" dirty="0" smtClean="0"/>
              <a:t>RECEITA </a:t>
            </a:r>
            <a:r>
              <a:rPr lang="pt-BR" sz="1800" dirty="0"/>
              <a:t>TRIBUTÁRIA (i) = -</a:t>
            </a:r>
            <a:r>
              <a:rPr lang="pt-BR" sz="1800" dirty="0">
                <a:sym typeface="Symbol"/>
              </a:rPr>
              <a:t></a:t>
            </a:r>
            <a:r>
              <a:rPr lang="pt-BR" sz="1800" dirty="0"/>
              <a:t> + </a:t>
            </a:r>
            <a:r>
              <a:rPr lang="pt-BR" sz="1800" dirty="0" err="1" smtClean="0"/>
              <a:t>t.Y</a:t>
            </a:r>
            <a:r>
              <a:rPr lang="pt-BR" sz="1800" baseline="-25000" dirty="0" err="1" smtClean="0"/>
              <a:t>i</a:t>
            </a:r>
            <a:r>
              <a:rPr lang="pt-BR" sz="1800" dirty="0" smtClean="0">
                <a:sym typeface="Symbol"/>
              </a:rPr>
              <a:t>. GRUBER E SAEZ (2000) UTILIZARAM UM MODELO MAIS GERAL, O QUAL PERMITE QUATRO ALÍQUOTAS MARGINAIS DE TRIBUTO SOBRE A RENDA. O RESULTADO MAIS INTERESSANTE QUE OBTIVERAM FOI O DE QUE OS INDIVÍDUOS NAS FAIXAS DE RENDA MAIS ELEVADA DEVERIAM ENFRENTAR UMA ALÍQUOTA MARGINAL DE TRIBUTO MENOR DO QUE OS INDIVÍDUOS NAS FAIXAS DE RENDA MENORES. A INTUIÇÃO DESTE RESULTADO É QUE, AO REDUZIR A ALÍQUOTA MARGINAL DO TRIBUTO PARA INDIVÍDUOS DE RENDA ELEVADA, ISTO INDUZ AOS MESMOS A UMA MAIOR OFERTA DE TRABALHO E, ASSIM, O AUMENTO DA RECEITA TRIBUTÁRIA DAÍ DECORRENTE PODE SER UTILIZADO PARA REDUZIR A CARGA DO TRIBUTO DOS INDIVÍDUOS DE MENOR RENDA. TODAVIA, EMBORA AS ALÍQUOTAS MARGINAIS DO TRIBUTO SOBRE A RENDA SE REDUZAM COM O AUMENTO DA RENDA, AS ALÍQUOTAS MÉDIAS SE ELEVAM COM A RENDA, DE MODO QUE O SISTEMA TRIBUTÁRIO ÓTIMO AINDA É PROGRESSIVO.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74460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1662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CONNOLLY </a:t>
            </a:r>
            <a:r>
              <a:rPr lang="pt-BR" sz="2000" dirty="0"/>
              <a:t>&amp; MUNRO, CAP. </a:t>
            </a:r>
            <a:r>
              <a:rPr lang="pt-BR" sz="2000" dirty="0" smtClean="0"/>
              <a:t>13</a:t>
            </a:r>
          </a:p>
          <a:p>
            <a:endParaRPr lang="pt-BR" sz="2000" dirty="0" smtClean="0"/>
          </a:p>
          <a:p>
            <a:r>
              <a:rPr lang="pt-BR" sz="2000" dirty="0" smtClean="0"/>
              <a:t>JOSEPH STGLITZ, CAP. 19, 20</a:t>
            </a:r>
          </a:p>
          <a:p>
            <a:endParaRPr lang="pt-BR" sz="2000" dirty="0"/>
          </a:p>
          <a:p>
            <a:r>
              <a:rPr lang="pt-BR" sz="2000" dirty="0" smtClean="0"/>
              <a:t>HARVEY ROSEN, CAP. 13, 14.</a:t>
            </a:r>
          </a:p>
          <a:p>
            <a:endParaRPr lang="pt-BR" sz="2000" dirty="0" smtClean="0"/>
          </a:p>
          <a:p>
            <a:r>
              <a:rPr lang="pt-BR" sz="2000" dirty="0" smtClean="0"/>
              <a:t>JEAN HINDRIKS E GARETH D. MYLES, CAP. 15</a:t>
            </a:r>
          </a:p>
          <a:p>
            <a:endParaRPr lang="pt-BR" sz="2000" dirty="0" smtClean="0"/>
          </a:p>
          <a:p>
            <a:r>
              <a:rPr lang="pt-BR" sz="2000" dirty="0" smtClean="0"/>
              <a:t>DAVID HYMAN, CAP.13</a:t>
            </a:r>
          </a:p>
          <a:p>
            <a:endParaRPr lang="pt-BR" sz="2000" dirty="0" smtClean="0"/>
          </a:p>
          <a:p>
            <a:r>
              <a:rPr lang="pt-BR" sz="2000" dirty="0" smtClean="0"/>
              <a:t>JOHN CULLIS E PHILIP JONES, CAP.13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6681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78098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DEFINIÇÕES DE 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1800" b="1" dirty="0"/>
              <a:t>A TRIBUTAÇÃO DA RENDA ENVOLVE DOIS PASSOS INICIAIS, QUAIS SEJAM, O DE DEFINIR ECONOMICAMENTE A RENDA  E SEU PERÍODO DE APROPRIAÇÃO E O DE DEFINIR O CONTRIBUINTE RESPONSÁVEL DA RENDA.</a:t>
            </a:r>
          </a:p>
          <a:p>
            <a:pPr algn="just"/>
            <a:r>
              <a:rPr lang="en-US" sz="1800" dirty="0"/>
              <a:t> </a:t>
            </a:r>
          </a:p>
          <a:p>
            <a:pPr algn="just"/>
            <a:r>
              <a:rPr lang="en-US" sz="1800" u="sng" dirty="0"/>
              <a:t>EM TERMOS ECONÔMICOS</a:t>
            </a:r>
            <a:r>
              <a:rPr lang="en-US" sz="1800" dirty="0"/>
              <a:t>, </a:t>
            </a:r>
            <a:r>
              <a:rPr lang="en-US" sz="1800" b="1" dirty="0"/>
              <a:t>A RENDA É USUALMENTE VISTA COMO UMA MEDIDA DO PODER DE COMPRA SOBRE BENS E SERVIÇOS</a:t>
            </a:r>
            <a:r>
              <a:rPr lang="en-US" sz="1800" dirty="0"/>
              <a:t> </a:t>
            </a:r>
            <a:r>
              <a:rPr lang="en-US" sz="1800" b="1" dirty="0"/>
              <a:t>QUE UM INDIVÍDUO TEM EM DADO ANO.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u="sng" dirty="0"/>
              <a:t>NA DEFINIÇÃO DE HENRY SIMONS</a:t>
            </a:r>
            <a:r>
              <a:rPr lang="en-US" sz="1800" dirty="0"/>
              <a:t>, </a:t>
            </a:r>
            <a:r>
              <a:rPr lang="en-US" sz="1800" b="1" dirty="0" smtClean="0"/>
              <a:t>A RENDA </a:t>
            </a:r>
            <a:r>
              <a:rPr lang="en-US" sz="1800" b="1" dirty="0"/>
              <a:t>É UM INDICADOR DO EXERCÍCIO DE CONTROLE SOBRE O USO DOS RECURSOS ESCASSOS DA SOCIEDADE</a:t>
            </a:r>
            <a:r>
              <a:rPr lang="en-US" sz="1800" dirty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u="sng" dirty="0"/>
              <a:t>A RENDA TEM DOIS USOS DISTINTOS</a:t>
            </a:r>
            <a:r>
              <a:rPr lang="en-US" sz="1800" dirty="0"/>
              <a:t>: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/>
              <a:t>ELA PODE SER GASTA E, POR ESTE INTERMÉDIO, CONVERTE PODER DE COMPRA EM CONSUMO E OUTROS GASTOS (COMO IMPOSTOS E DONATIVOS &amp; PRESENTES), OU ELA PODE SER POUPADA PARA USOS FUTUROS.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u="sng" dirty="0"/>
              <a:t>A RENDA PODE SER MENSURADA DE ACORDO COM AS FONTES </a:t>
            </a:r>
            <a:r>
              <a:rPr lang="en-US" sz="1800" u="sng" dirty="0" smtClean="0"/>
              <a:t>E, ALTERNATIVAMENTE, COM </a:t>
            </a:r>
            <a:r>
              <a:rPr lang="en-US" sz="1800" u="sng" dirty="0"/>
              <a:t>OS USOS</a:t>
            </a:r>
            <a:r>
              <a:rPr lang="en-US" sz="1800" b="1" dirty="0"/>
              <a:t>:</a:t>
            </a:r>
          </a:p>
          <a:p>
            <a:pPr algn="just"/>
            <a:r>
              <a:rPr lang="en-US" sz="1800" dirty="0"/>
              <a:t>       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FONTES DE RENDA</a:t>
            </a:r>
            <a:r>
              <a:rPr lang="en-US" sz="1800" dirty="0"/>
              <a:t> SÃO OS RENDIMENTOS COM VENDA DE SERVIÇOS DE FATORES,</a:t>
            </a:r>
          </a:p>
          <a:p>
            <a:pPr algn="just"/>
            <a:r>
              <a:rPr lang="en-US" sz="1800" dirty="0"/>
              <a:t>                TRANSFERÊNCIAS DO GOVERNO E INDIVÍDUOS, E AUMENTOS DOS VALORES DE ATIVOS</a:t>
            </a:r>
          </a:p>
          <a:p>
            <a:pPr algn="just"/>
            <a:r>
              <a:rPr lang="en-US" sz="1800" dirty="0"/>
              <a:t>                POSSUÍDOS PELO INDIVÍDUO (AUMENTOS DE POSSE DE ATIVOS - EXIGIBILIDADES E DE</a:t>
            </a:r>
          </a:p>
          <a:p>
            <a:pPr algn="just"/>
            <a:r>
              <a:rPr lang="en-US" sz="1800" dirty="0"/>
              <a:t>                ATIVOS REAIS, REPRESENTANDO AUMENTO NA RIQUEZA LÍQUIDA DO INDIVÍDUO E </a:t>
            </a:r>
          </a:p>
          <a:p>
            <a:pPr algn="just"/>
            <a:r>
              <a:rPr lang="en-US" sz="1800" dirty="0"/>
              <a:t>                INCLUI GANHOS E PERDAS DE CAPITAL SOBRE O VALOR DE MERCADO DOS MESMOS).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       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USOS DA RENDA</a:t>
            </a:r>
            <a:r>
              <a:rPr lang="en-US" sz="1800" dirty="0"/>
              <a:t> INCLUEM O CONSUMO (OU COMPRA DE BENS E SERVICOS), </a:t>
            </a:r>
          </a:p>
          <a:p>
            <a:pPr algn="just"/>
            <a:r>
              <a:rPr lang="en-US" sz="1800" dirty="0"/>
              <a:t>               OS IMPOSTOS, DONATIVOS, E A POUPANÇA (OU RENDA NÃO GASTA). 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en-US" sz="1800" dirty="0"/>
          </a:p>
          <a:p>
            <a:pPr algn="just"/>
            <a:r>
              <a:rPr lang="en-US" sz="1800" b="1" u="sng" dirty="0"/>
              <a:t>AUMENTOS DE ATIVOS (SOBRE EXIGIBILIDADES) REPRESENTA POUPANÇA</a:t>
            </a:r>
            <a:r>
              <a:rPr lang="en-US" sz="1800" dirty="0"/>
              <a:t>, A QUAL, POR SUA VEZ, “ACUMULA RENDA” PARA USOS FUTUROS </a:t>
            </a:r>
            <a:r>
              <a:rPr lang="en-US" sz="1800" b="1" dirty="0"/>
              <a:t>E</a:t>
            </a:r>
            <a:r>
              <a:rPr lang="en-US" sz="1800" dirty="0"/>
              <a:t> </a:t>
            </a:r>
            <a:r>
              <a:rPr lang="en-US" sz="1800" b="1" dirty="0"/>
              <a:t>REPRESENTA AUMENTO DA RIQUEZA LÍQUIDA PESSOAL (“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∆NW &gt; 0”)</a:t>
            </a:r>
            <a:r>
              <a:rPr lang="en-US" sz="1800" dirty="0"/>
              <a:t>. OU SEJA, </a:t>
            </a:r>
            <a:r>
              <a:rPr lang="en-US" sz="1800" u="sng" dirty="0" smtClean="0"/>
              <a:t>A RIQUEZA </a:t>
            </a:r>
            <a:r>
              <a:rPr lang="en-US" sz="1800" u="sng" dirty="0"/>
              <a:t>LÍQUIDA PESSOAL É O VALOR DE SEUS ATIVOS MENOS AS SUAS EXIGIBILIDADES (OU DÍVIDAS) EM DADO MOMENTO DO TEMPO</a:t>
            </a:r>
            <a:r>
              <a:rPr lang="en-US" sz="1800" dirty="0"/>
              <a:t>.</a:t>
            </a:r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0700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 DE RENDA ABRANGENTE EM TERMOS DE SEUS USOS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GASTO TOTAL QUE SE CONSTITUI  DO DISPÊNDIO DE CONSUMO (TOTAL DE DESPESAS VOLUNTÁRIAS DE CONSUMO, INCLUSO DONATIVOS, DOAÇÕES, E PRESENTES)  E A VARIAÇÃO NA RIQUEZA LÍQUIDA PESSOAL (∆NW = POUPANÇA/DESPOUPANÇA)</a:t>
            </a:r>
            <a:r>
              <a:rPr lang="en-US" sz="2000" dirty="0" smtClean="0"/>
              <a:t>:</a:t>
            </a:r>
            <a:endParaRPr lang="en-US" sz="2000" dirty="0"/>
          </a:p>
          <a:p>
            <a:pPr algn="just"/>
            <a:r>
              <a:rPr lang="en-US" sz="2000" dirty="0" smtClean="0"/>
              <a:t>        PORTANTO: </a:t>
            </a:r>
            <a:r>
              <a:rPr lang="en-US" sz="2000" b="1" u="sng" dirty="0" smtClean="0"/>
              <a:t>RENDA ABRANGENTE</a:t>
            </a:r>
            <a:r>
              <a:rPr lang="en-US" sz="2000" b="1" dirty="0" smtClean="0"/>
              <a:t>:  </a:t>
            </a:r>
            <a:r>
              <a:rPr lang="en-US" sz="2000" dirty="0" smtClean="0"/>
              <a:t>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C + ∆NW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RENDA ABRANGENTE TAMBÉM PODE SER DEFINIDA EM TERMOS DE SUAS FONTES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 CASO, A RENDA ABRANGENTE CONSTITUI-SE DE QUALQUER PAGAMENTO OU AUMENTO  NA RIQUEZA LÍQUIDA DO INDIVÍDUO QUE O CAPACITE A COMPRAR OU UTILIZAR BENS E SERVIÇOS.</a:t>
            </a:r>
            <a:r>
              <a:rPr lang="en-US" sz="2000" dirty="0" smtClean="0"/>
              <a:t> </a:t>
            </a:r>
            <a:r>
              <a:rPr lang="en-US" sz="2000" b="1" u="sng" dirty="0" smtClean="0"/>
              <a:t>AS TRÊS MAIORES FONTES  SÃO</a:t>
            </a:r>
            <a:r>
              <a:rPr lang="en-US" sz="2000" b="1" dirty="0" smtClean="0"/>
              <a:t>:</a:t>
            </a:r>
            <a:r>
              <a:rPr lang="en-US" sz="2000" dirty="0" smtClean="0"/>
              <a:t> (1) </a:t>
            </a:r>
            <a:r>
              <a:rPr lang="en-US" sz="2000" u="sng" dirty="0" smtClean="0"/>
              <a:t>RENDIMENTOS DA VENDA DE SERVIÇOS PRODUTIVOS</a:t>
            </a:r>
            <a:r>
              <a:rPr lang="en-US" sz="2000" dirty="0" smtClean="0"/>
              <a:t> (“RENDAS DO TRABALHO E RENDAS DO CAPITAL”), (2) </a:t>
            </a:r>
            <a:r>
              <a:rPr lang="en-US" sz="2000" u="sng" dirty="0" smtClean="0"/>
              <a:t>RECEBIMENTOS DE TRANSFERÊNCIA</a:t>
            </a:r>
            <a:r>
              <a:rPr lang="en-US" sz="2000" dirty="0" smtClean="0"/>
              <a:t> DO GOVERNO/OUTROS, E (3) </a:t>
            </a:r>
            <a:r>
              <a:rPr lang="en-US" sz="2000" u="sng" dirty="0" smtClean="0"/>
              <a:t>GANHOS DE CAPITAL</a:t>
            </a:r>
            <a:r>
              <a:rPr lang="en-US" sz="2000" dirty="0" smtClean="0"/>
              <a:t> SOBRE ATIVOS QUE SE POSSUI.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 </a:t>
            </a:r>
            <a:r>
              <a:rPr lang="en-US" sz="2000" b="1" u="sng" dirty="0" smtClean="0"/>
              <a:t>A RENDA DO TRABALHO</a:t>
            </a:r>
            <a:r>
              <a:rPr lang="en-US" sz="2000" u="sng" dirty="0" smtClean="0"/>
              <a:t> </a:t>
            </a:r>
            <a:r>
              <a:rPr lang="en-US" sz="2000" dirty="0" smtClean="0"/>
              <a:t>É MENSURADA POR SALÁRIOS E ORDENADOS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RECEBIDOS PELA VENDA DOS SERVIÇOS DO FATOR TRABALHO: </a:t>
            </a:r>
            <a:r>
              <a:rPr lang="en-US" sz="2000" b="1" dirty="0" smtClean="0"/>
              <a:t>(“Y</a:t>
            </a:r>
            <a:r>
              <a:rPr lang="en-US" sz="2000" b="1" baseline="-25000" dirty="0" smtClean="0"/>
              <a:t>L</a:t>
            </a:r>
            <a:r>
              <a:rPr lang="en-US" sz="2000" b="1" dirty="0" smtClean="0"/>
              <a:t>”)</a:t>
            </a:r>
            <a:r>
              <a:rPr lang="en-US" sz="2000" dirty="0" smtClean="0"/>
              <a:t> 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</a:t>
            </a:r>
            <a:r>
              <a:rPr lang="en-US" sz="2000" b="1" u="sng" dirty="0" smtClean="0"/>
              <a:t>A RENDA DO CAPITAL</a:t>
            </a:r>
            <a:r>
              <a:rPr lang="en-US" sz="2000" u="sng" dirty="0" smtClean="0"/>
              <a:t> </a:t>
            </a:r>
            <a:r>
              <a:rPr lang="en-US" sz="2000" dirty="0" smtClean="0"/>
              <a:t>REPRESENTA A SOMA DOS RECEBIMENTOS DE JUROS,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DIVIDENDOS E OUTRAS RENDAS DE ATIVOS (EX.: ALUGUÉIS), ALÉM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GANHOS DE CAPITAL SOBRE ATIVOS POSSUIDOS, INDEPENDENTEMENTE 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ELES TEREM SIDO REALIZADOS OU NÃO: </a:t>
            </a:r>
            <a:r>
              <a:rPr lang="en-US" sz="2000" b="1" dirty="0"/>
              <a:t>(“</a:t>
            </a:r>
            <a:r>
              <a:rPr lang="en-US" sz="2000" b="1" dirty="0" smtClean="0"/>
              <a:t>Y</a:t>
            </a:r>
            <a:r>
              <a:rPr lang="en-US" sz="2000" b="1" baseline="-25000" dirty="0" smtClean="0"/>
              <a:t>K</a:t>
            </a:r>
            <a:r>
              <a:rPr lang="en-US" sz="2000" b="1" dirty="0" smtClean="0"/>
              <a:t>”)</a:t>
            </a:r>
            <a:r>
              <a:rPr lang="en-US" sz="2000" dirty="0" smtClean="0"/>
              <a:t> </a:t>
            </a:r>
            <a:r>
              <a:rPr lang="en-US" sz="2000" dirty="0"/>
              <a:t>.    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</a:t>
            </a:r>
            <a:r>
              <a:rPr lang="en-US" sz="2000" b="1" u="sng" dirty="0" smtClean="0"/>
              <a:t>AS TRANSFERÊNCIAS</a:t>
            </a:r>
            <a:r>
              <a:rPr lang="en-US" sz="2000" dirty="0" smtClean="0"/>
              <a:t> SÃO PAGAMENTOS RECEBIDOS SEM A EXIGÊNCIA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QUALQUER TIPO DE CONTRAPARTIDA: </a:t>
            </a:r>
            <a:r>
              <a:rPr lang="en-US" sz="2000" b="1" dirty="0" smtClean="0"/>
              <a:t>(“</a:t>
            </a:r>
            <a:r>
              <a:rPr lang="en-US" sz="2000" b="1" dirty="0" err="1" smtClean="0"/>
              <a:t>Trf</a:t>
            </a:r>
            <a:r>
              <a:rPr lang="en-US" sz="2000" b="1" dirty="0" smtClean="0"/>
              <a:t>”)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DEFINIÇÃO APROPRIADA DE RENDA ABRANGENTE :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DEDUZ OS CUSTOS DE TRANSAÇÃO INCORRIDOS </a:t>
            </a:r>
          </a:p>
          <a:p>
            <a:pPr marL="0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GANHO DA RENDA</a:t>
            </a:r>
            <a:r>
              <a:rPr lang="en-US" sz="2000" dirty="0" smtClean="0"/>
              <a:t>. PORTANTO, CUSTOS DE CORRETAGEM, CUSTOS DE FERRAMENTAS DE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TRABALHO, UNIFORMES, VIAGENS E OUTROS CUSTOS INCORRIDOS NA OBTENÇÃO DA RENDA SERIAM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AS ÚNICAS DEDUÇÕES LEGÍTIMAS PARA DEFINIR O CONCEITO DE RENDA ABRANGENTE.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 ABRANGENTE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FONTES: (Y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Y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Trf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DEDUÇÕES: (CUSTOS DE AQUISIÇÃO)  = Y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ABRANGENTE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USOS:</a:t>
            </a:r>
          </a:p>
          <a:p>
            <a:pPr marL="0" indent="0">
              <a:buNone/>
            </a:pP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(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+ ∆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NW)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DA RENDA DO TRABALHO</a:t>
            </a:r>
            <a:endParaRPr lang="pt-B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548680"/>
            <a:ext cx="9180512" cy="63093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000" u="sng" dirty="0" smtClean="0"/>
              <a:t>HÁ  DUAS  QUESTÕES  ENVOLVIDAS  NA TRIBUTAÇÃO DA </a:t>
            </a:r>
            <a:r>
              <a:rPr lang="en-US" sz="2000" u="sng" dirty="0" smtClean="0"/>
              <a:t>RENDA-TRABALHO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r>
              <a:rPr lang="en-US" sz="2000" u="sng" dirty="0" smtClean="0"/>
              <a:t>A PRIMEIRA QUESTÃO</a:t>
            </a:r>
            <a:r>
              <a:rPr lang="en-US" sz="2000" b="1" dirty="0" smtClean="0"/>
              <a:t> É O EFEITO DA TRIBUTAÇÃO SOBRE A OFERTA DE TRABALHO, POIS A TRIBUTAÇÃO ALTERA A ESCOLHA ENTRE RENDA-LAZER DOS INDIVÍDUOS.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NESSE SENTIDO, </a:t>
            </a:r>
            <a:r>
              <a:rPr lang="en-US" sz="2000" b="1" dirty="0" smtClean="0"/>
              <a:t>UMA QUESTÃO IMPORTANTE É SOBRE  SE UM AUMENTO NA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TAXA TRIBUTÁRIA NECESSÁRIAMENTE REDUZ A OFERTA DE TRABALHO</a:t>
            </a:r>
            <a:r>
              <a:rPr lang="en-US" sz="2000" dirty="0" smtClean="0"/>
              <a:t>. EM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CASO AFIRMATIVO, A TRIBUTAÇÃO DA RENDA-TRABALHO DEVERIA SER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MANTIDA BAIXA PARA ATENDER AS QUESTÕES DE EFICIÊNCIA ECONÔMICA. </a:t>
            </a:r>
          </a:p>
          <a:p>
            <a:endParaRPr lang="en-US" sz="2000" dirty="0"/>
          </a:p>
          <a:p>
            <a:r>
              <a:rPr lang="en-US" sz="2000" dirty="0" smtClean="0"/>
              <a:t>                  POR EXEMPLO, TEM SIDO SUGERIDO QUE UM TRIBUTO PROPORCIONAL SOBRE RENDA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ABRANGENTE (I.E., SOBRE TODAS AS RENDAS INDEPENDENTEMENTE DE SUA FONTE OU USO),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TAL COMO O </a:t>
            </a:r>
            <a:r>
              <a:rPr lang="en-US" sz="2000" b="1" dirty="0" smtClean="0"/>
              <a:t>“FLAT TAX”</a:t>
            </a:r>
            <a:r>
              <a:rPr lang="en-US" sz="2000" dirty="0" smtClean="0"/>
              <a:t> </a:t>
            </a:r>
            <a:r>
              <a:rPr lang="en-US" sz="2000" b="1" dirty="0" smtClean="0"/>
              <a:t>(DE ALÍQUOTA ÚNICA) SOBRE A RENDA</a:t>
            </a:r>
            <a:r>
              <a:rPr lang="en-US" sz="2000" dirty="0" smtClean="0"/>
              <a:t>, É MAIS EFICIENTE. A RAZÃO DISTO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É QUE NÃO AFETA O PREÇO RELATIVO ENTRE BENS E SERVIÇOS, PORQUE O TRIBUTO É O MESMO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INDEPENDENTE DO USO DA RENDA, ASSIM COMO NÃO AFETA O PREÇO RELATIVO ENTRE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TRABALHO E CAPITAL, PORQUE O TRIBUTO É O MESMO PARA TODAS AS FONTES DE RENDA.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OU SEJA, ESSE TRIBUTO NÃO DISTORCE AS ESCOLHAS DE OBTENÇÃO DE RENDA ENTRE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ATIVIDADES PRODUTIVAS E NEM DISTORCE O PADRÃO DE CONSUMO DOS CONTRIBUINTES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/>
          </a:p>
          <a:p>
            <a:pPr algn="just"/>
            <a:r>
              <a:rPr lang="en-US" sz="2000" dirty="0" smtClean="0"/>
              <a:t>ENTRETANTO, MESMO QUE PERDAS DE EFICIÊNCIA NÃO SEJA INCORRIDAS NO MODO QUE OS INDIVÍDUOS DISPENDEM OU GANHAM SUA RENDA, UM </a:t>
            </a:r>
            <a:r>
              <a:rPr lang="en-US" sz="2000" dirty="0"/>
              <a:t>TRIBUTO </a:t>
            </a:r>
            <a:r>
              <a:rPr lang="en-US" sz="2000" dirty="0" smtClean="0"/>
              <a:t>(ÚNICO) QUE SEJA</a:t>
            </a:r>
            <a:r>
              <a:rPr lang="en-US" sz="2000" dirty="0"/>
              <a:t> </a:t>
            </a:r>
            <a:r>
              <a:rPr lang="en-US" sz="2000" dirty="0" smtClean="0"/>
              <a:t>PROPORCIONAL À RENDA COMO O FLAT TAX, ELE AINDA ASSIM GERA DISTORÇÕES QUE AFETAM AS ESCOLHAS ENTRE RENDA E LAZER E ENTRE CONSUMO PRESENTE</a:t>
            </a:r>
            <a:r>
              <a:rPr lang="en-US" sz="2000" dirty="0"/>
              <a:t> </a:t>
            </a:r>
            <a:r>
              <a:rPr lang="en-US" sz="2000" dirty="0" smtClean="0"/>
              <a:t>E FUTURO (I.E., ENTRE CONSUMO E POUPANÇA OU INVESTIMENTO PRODUTIVO), EMBORA NÃO AFETE OS PREÇOS RELATIVOS DE BENS E </a:t>
            </a:r>
            <a:r>
              <a:rPr lang="en-US" sz="2000" dirty="0"/>
              <a:t> </a:t>
            </a:r>
            <a:r>
              <a:rPr lang="en-US" sz="2000" dirty="0" smtClean="0"/>
              <a:t>SERVIÇOS E ENTRE TRABALHO E CAPITAL. OU SEJA, UM “FLAT TAX” SOBRE RENDA ABRANGENTE PODE IMPEDIR QUE OS MERCADOS DE TRABALHO E DE INVESTIMENTO ALCANCEM A EFICIÊNCIA.</a:t>
            </a:r>
          </a:p>
          <a:p>
            <a:pPr algn="just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/>
          </a:p>
          <a:p>
            <a:r>
              <a:rPr lang="en-US" sz="2000" u="sng" dirty="0" smtClean="0"/>
              <a:t>A SEGUNDA QUESTÃO</a:t>
            </a:r>
            <a:r>
              <a:rPr lang="en-US" sz="2000" b="1" dirty="0" smtClean="0"/>
              <a:t> É A DA DETERMINAÇÃO DO NÍVEL ÓTIMO  DE TRIBUTAÇÃO DA RENDA E ELA SÓ PODE SER RESPONDIDA POR UM MODELO COM UM DILEMA PLAUSÍVEL ENTRE EFICIÊNCIA E EQUIDADE. 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IMPACTO DE TRIBUTO PROPORCIONAL SOBRE RENDA NA ESCOLHA RENDA-LAZER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TRADICIONAL</a:t>
            </a:r>
            <a:r>
              <a:rPr lang="en-US" sz="2000" b="1" dirty="0" smtClean="0"/>
              <a:t> </a:t>
            </a:r>
            <a:endParaRPr lang="pt-BR" sz="2000" b="1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2050926" y="332656"/>
            <a:ext cx="1589" cy="42492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051720" y="4581128"/>
            <a:ext cx="62646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>
            <a:off x="2051720" y="764704"/>
            <a:ext cx="4968552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0800000">
            <a:off x="2051720" y="2348880"/>
            <a:ext cx="4968552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 rot="11338277">
            <a:off x="2909128" y="-528469"/>
            <a:ext cx="4896544" cy="306896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/>
          <p:cNvSpPr/>
          <p:nvPr/>
        </p:nvSpPr>
        <p:spPr>
          <a:xfrm rot="10482657">
            <a:off x="3059832" y="-171399"/>
            <a:ext cx="4536504" cy="367240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3030051"/>
            <a:ext cx="2520280" cy="83099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RENDA TRABALHO (SEM TRIBUTO):</a:t>
            </a:r>
          </a:p>
          <a:p>
            <a:r>
              <a:rPr lang="en-US" sz="1200" b="1" dirty="0" smtClean="0"/>
              <a:t>              </a:t>
            </a:r>
            <a:r>
              <a:rPr lang="en-US" sz="1200" b="1" dirty="0"/>
              <a:t>Y</a:t>
            </a:r>
            <a:r>
              <a:rPr lang="en-US" sz="1200" b="1" dirty="0" smtClean="0"/>
              <a:t> = W.(24 – L)</a:t>
            </a:r>
          </a:p>
          <a:p>
            <a:endParaRPr lang="en-US" sz="1200" b="1" dirty="0" smtClean="0"/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   INCLINAÇÃO: (</a:t>
            </a:r>
            <a:r>
              <a:rPr lang="en-US" sz="1200" b="1" dirty="0" err="1" smtClean="0"/>
              <a:t>dY</a:t>
            </a:r>
            <a:r>
              <a:rPr lang="en-US" sz="1200" b="1" dirty="0" smtClean="0"/>
              <a:t>/</a:t>
            </a:r>
            <a:r>
              <a:rPr lang="en-US" sz="1200" b="1" dirty="0" err="1" smtClean="0"/>
              <a:t>dL</a:t>
            </a:r>
            <a:r>
              <a:rPr lang="en-US" sz="1200" b="1" dirty="0" smtClean="0"/>
              <a:t>) =  - W</a:t>
            </a:r>
            <a:endParaRPr lang="pt-BR" sz="1200" b="1" dirty="0"/>
          </a:p>
        </p:txBody>
      </p:sp>
      <p:cxnSp>
        <p:nvCxnSpPr>
          <p:cNvPr id="16" name="Conector reto 15"/>
          <p:cNvCxnSpPr/>
          <p:nvPr/>
        </p:nvCxnSpPr>
        <p:spPr>
          <a:xfrm rot="5400000">
            <a:off x="2231740" y="3248980"/>
            <a:ext cx="266429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5400000" flipH="1" flipV="1">
            <a:off x="3023828" y="3465004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10800000">
            <a:off x="2051720" y="1844824"/>
            <a:ext cx="1512168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2051720" y="3212976"/>
            <a:ext cx="2088232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0800000">
            <a:off x="2051720" y="2276872"/>
            <a:ext cx="2088232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491880" y="1628800"/>
            <a:ext cx="3754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067944" y="2987660"/>
            <a:ext cx="3754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995936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827584" y="1711841"/>
            <a:ext cx="1224136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Y</a:t>
            </a:r>
            <a:r>
              <a:rPr lang="en-US" sz="1200" b="1" baseline="-25000" dirty="0"/>
              <a:t>1</a:t>
            </a:r>
            <a:r>
              <a:rPr lang="en-US" sz="1200" b="1" dirty="0" smtClean="0"/>
              <a:t> = W.(24 – L</a:t>
            </a:r>
            <a:r>
              <a:rPr lang="en-US" sz="1200" b="1" baseline="-25000" dirty="0" smtClean="0"/>
              <a:t>1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51520" y="3068960"/>
            <a:ext cx="1800200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Y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(LÍQ.) = (1-t)W.(24 – L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51520" y="2132856"/>
            <a:ext cx="1800200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Y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(BRUTO) =  W.(24 – L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418916" y="458112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995936" y="458112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r>
              <a:rPr lang="en-US" b="1" baseline="-25000" dirty="0" smtClean="0"/>
              <a:t>2</a:t>
            </a:r>
            <a:endParaRPr lang="pt-BR" b="1" dirty="0"/>
          </a:p>
        </p:txBody>
      </p:sp>
      <p:sp>
        <p:nvSpPr>
          <p:cNvPr id="38" name="Chave direita 37"/>
          <p:cNvSpPr/>
          <p:nvPr/>
        </p:nvSpPr>
        <p:spPr>
          <a:xfrm>
            <a:off x="4211960" y="2348880"/>
            <a:ext cx="360040" cy="9361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2195736" y="3573016"/>
            <a:ext cx="2520280" cy="76944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 smtClean="0"/>
              <a:t>RENDA TRABALHO (COM TRIBUTO):</a:t>
            </a:r>
          </a:p>
          <a:p>
            <a:r>
              <a:rPr lang="en-US" sz="1100" b="1" dirty="0" smtClean="0"/>
              <a:t>              Y =  (1-t) W.(24 – L)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             INCLINAÇÃO: (</a:t>
            </a:r>
            <a:r>
              <a:rPr lang="en-US" sz="1100" b="1" dirty="0" err="1" smtClean="0"/>
              <a:t>dY</a:t>
            </a:r>
            <a:r>
              <a:rPr lang="en-US" sz="1100" b="1" dirty="0" smtClean="0"/>
              <a:t>/</a:t>
            </a:r>
            <a:r>
              <a:rPr lang="en-US" sz="1100" b="1" dirty="0" err="1" smtClean="0"/>
              <a:t>dL</a:t>
            </a:r>
            <a:r>
              <a:rPr lang="en-US" sz="1100" b="1" dirty="0" smtClean="0"/>
              <a:t>) =  - (1-t).W</a:t>
            </a:r>
            <a:endParaRPr lang="pt-BR" sz="110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660232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24H</a:t>
            </a:r>
            <a:endParaRPr lang="pt-BR" b="1" dirty="0"/>
          </a:p>
        </p:txBody>
      </p:sp>
      <p:cxnSp>
        <p:nvCxnSpPr>
          <p:cNvPr id="43" name="Conector de seta reta 42"/>
          <p:cNvCxnSpPr>
            <a:stCxn id="40" idx="3"/>
          </p:cNvCxnSpPr>
          <p:nvPr/>
        </p:nvCxnSpPr>
        <p:spPr>
          <a:xfrm flipV="1">
            <a:off x="4716016" y="3789040"/>
            <a:ext cx="432048" cy="1686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4499992" y="2647945"/>
            <a:ext cx="1800200" cy="27699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REC.TRIB. = </a:t>
            </a:r>
            <a:r>
              <a:rPr lang="en-US" sz="1200" b="1" dirty="0" err="1" smtClean="0"/>
              <a:t>t.W</a:t>
            </a:r>
            <a:r>
              <a:rPr lang="en-US" sz="1200" b="1" dirty="0" smtClean="0"/>
              <a:t>.(24 – L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cxnSp>
        <p:nvCxnSpPr>
          <p:cNvPr id="46" name="Conector de seta reta 45"/>
          <p:cNvCxnSpPr>
            <a:stCxn id="14" idx="1"/>
          </p:cNvCxnSpPr>
          <p:nvPr/>
        </p:nvCxnSpPr>
        <p:spPr>
          <a:xfrm rot="10800000" flipV="1">
            <a:off x="5796136" y="3445549"/>
            <a:ext cx="504056" cy="2325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7325821" y="4581128"/>
            <a:ext cx="7745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87624" y="683404"/>
            <a:ext cx="858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624"/>
            <a:ext cx="9108504" cy="6813376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NO GRÁFICO ACIMA, O </a:t>
            </a:r>
            <a:r>
              <a:rPr lang="en-US" sz="2000" b="1" dirty="0" smtClean="0"/>
              <a:t>EQUILÍBRIO </a:t>
            </a:r>
            <a:r>
              <a:rPr lang="en-US" sz="2000" b="1" dirty="0" smtClean="0"/>
              <a:t>INICIAL </a:t>
            </a:r>
            <a:r>
              <a:rPr lang="en-US" sz="2000" b="1" dirty="0" smtClean="0"/>
              <a:t>(E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  <a:r>
              <a:rPr lang="en-US" sz="2000" b="1" dirty="0" smtClean="0"/>
              <a:t>– SEM TRIBUTAÇÃO -</a:t>
            </a:r>
            <a:r>
              <a:rPr lang="en-US" sz="2000" dirty="0" smtClean="0"/>
              <a:t> EXPRESSA </a:t>
            </a:r>
            <a:r>
              <a:rPr lang="en-US" sz="2000" dirty="0" smtClean="0"/>
              <a:t>A CONDIÇÃO DE QUE A ESCOLHA ENTRE RENDA-LAZER GARANTE  MAXIMIZAÇÃO DE UTILIDADE FAZENDO COM QUE A TAXA MARGINAL DE SUBSTITUIÇÃO RENDA-LAZER SEJA: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W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COM INTRODUÇÃO DA TRIBUTAÇÃO</a:t>
            </a:r>
            <a:r>
              <a:rPr lang="en-US" sz="2000" dirty="0" smtClean="0"/>
              <a:t>, O </a:t>
            </a:r>
            <a:r>
              <a:rPr lang="en-US" sz="2000" dirty="0" smtClean="0"/>
              <a:t>IMPOSTO DE ALÍQUOTA ÚNICA “t” SOBRE A RENDA-TRABALHO REDUZ O RETORNO DO ESFORÇO DE TRABALHO E MODIFICA  A ESCOLHA ÓTIMA DE RENDA-LAZER PARA O </a:t>
            </a:r>
            <a:r>
              <a:rPr lang="en-US" sz="2000" b="1" dirty="0" smtClean="0"/>
              <a:t>NOVO EQUILÍBRIO (E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)</a:t>
            </a:r>
            <a:r>
              <a:rPr lang="en-US" sz="2000" dirty="0" smtClean="0"/>
              <a:t>, ONDE O NOVO SALÁRIO LÍQUIDO POR HORA TRABALHO É [(1-t).W] E RESULTANDO QUE A NOVA CONDIÇÃO DE ÓTIMO SERÁ: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     </a:t>
            </a:r>
            <a:r>
              <a:rPr lang="en-US" sz="2800" dirty="0" smtClean="0"/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TMS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(1-t).W</a:t>
            </a:r>
            <a:r>
              <a:rPr lang="en-US" sz="2000" dirty="0" smtClean="0"/>
              <a:t>                        </a:t>
            </a:r>
          </a:p>
          <a:p>
            <a:endParaRPr lang="en-US" sz="2000" dirty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IMPOSIÇÃO DE UM TRIBUTO PROPORCIONAL SOBRE A RENDA-TRABALHO COMO REPRESENTADA NO GRÁFICO ACIMA TEM OS SEGUINTES EFEITOS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(1)</a:t>
            </a:r>
            <a:r>
              <a:rPr lang="en-US" sz="2000" dirty="0" smtClean="0"/>
              <a:t> </a:t>
            </a:r>
            <a:r>
              <a:rPr lang="en-US" sz="2000" b="1" dirty="0" smtClean="0"/>
              <a:t>HÁ UMA REDUÇÃO DA UTILIDADE DE U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PARA U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 (IGNORANDO OS BENEFÍCIOS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DO GASTO GOVERNAMENTAL COM A ARRECADAÇÃO TRIBUTÁRIA, A EXEMPLO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DE TRANSFERÊNCIAS AO INDIVÍDUO  QUE ATUARIAM COMO UMA FORMA 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RENDA COMPENSADA, MAS AINDA ASSIM HAVERIA O EXCESSO DE CARGA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DEVIDO AO EFEITO SUBSTITUIÇÃO DA ALTERAÇÃO DO PREÇO RELATIVO DA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RENDA-TRABALHO).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(2)</a:t>
            </a:r>
            <a:r>
              <a:rPr lang="en-US" sz="2000" dirty="0" smtClean="0"/>
              <a:t> </a:t>
            </a:r>
            <a:r>
              <a:rPr lang="en-US" sz="2000" b="1" dirty="0" smtClean="0"/>
              <a:t>HÁ UM AUMENTO DAS HORAS DE LAZER DE L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PARA L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</a:t>
            </a:r>
            <a:r>
              <a:rPr lang="en-US" sz="2000" dirty="0" smtClean="0"/>
              <a:t>, COMO RESPOSTA À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TRIBUTAÇÃO QUE REDUZ O SALÁRIO LÍQUIDO APROPRIADO PELO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TRABALHADOR. COMO VEREMOS, ISTO REPRESENTA O CASO TRADICIONAL,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NO QUAL O EFEITO SUBSTITUIÇÃO É MAIOR DO QUE O EFEITO RENDA.   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(3)</a:t>
            </a:r>
            <a:r>
              <a:rPr lang="en-US" sz="2000" dirty="0" smtClean="0"/>
              <a:t> </a:t>
            </a:r>
            <a:r>
              <a:rPr lang="en-US" sz="2000" b="1" dirty="0" smtClean="0"/>
              <a:t>HÁ REDUÇÃO NO RENDIMENTO BRUTO DO TRABALHO DE Y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PARA Y</a:t>
            </a:r>
            <a:r>
              <a:rPr lang="en-US" sz="2000" b="1" baseline="-25000" dirty="0" smtClean="0"/>
              <a:t>2 </a:t>
            </a:r>
            <a:r>
              <a:rPr lang="en-US" sz="2000" b="1" dirty="0" smtClean="0"/>
              <a:t>(BRUTO)</a:t>
            </a:r>
            <a:r>
              <a:rPr lang="en-US" sz="2000" dirty="0" smtClean="0"/>
              <a:t>,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COMO RESULTADO DA REDUÇÃO DE HORAS TRABALHADAS COM A TRIBUTAÇÃO.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ALÉM DISSO</a:t>
            </a:r>
            <a:r>
              <a:rPr lang="en-US" sz="2000" dirty="0" smtClean="0"/>
              <a:t>, </a:t>
            </a:r>
            <a:r>
              <a:rPr lang="en-US" sz="2000" b="1" dirty="0" smtClean="0"/>
              <a:t>A TRIBUTAÇÃO REDUZ O SALÁRIO LÍQUIDO APROPRIADO PELO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TRABALHADOR PARA Y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(LÍQUIDO).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</a:t>
            </a:r>
            <a:r>
              <a:rPr lang="en-US" sz="2000" b="1" dirty="0" smtClean="0"/>
              <a:t>(4)</a:t>
            </a:r>
            <a:r>
              <a:rPr lang="en-US" sz="2000" dirty="0" smtClean="0"/>
              <a:t> </a:t>
            </a:r>
            <a:r>
              <a:rPr lang="en-US" sz="2000" b="1" dirty="0" smtClean="0"/>
              <a:t>O GOVERNO ARRECADA UM TOTAL DE IMPOSTO: T = 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.B = </a:t>
            </a:r>
            <a:r>
              <a:rPr lang="en-US" sz="2000" b="1" dirty="0" err="1" smtClean="0"/>
              <a:t>t.W</a:t>
            </a:r>
            <a:r>
              <a:rPr lang="en-US" sz="2000" b="1" dirty="0" smtClean="0"/>
              <a:t>.(24 – L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).</a:t>
            </a:r>
            <a:endParaRPr lang="pt-B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7884</Words>
  <Application>Microsoft Office PowerPoint</Application>
  <PresentationFormat>Apresentação na tela (4:3)</PresentationFormat>
  <Paragraphs>461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Symbol</vt:lpstr>
      <vt:lpstr>Tema do Office</vt:lpstr>
      <vt:lpstr>Planilha</vt:lpstr>
      <vt:lpstr>TRIBUTAÇÃO DA RENDA (I): UMA ANÁLISE DA TRIBUTAÇÃO DA RENDA DO TRABALHO</vt:lpstr>
      <vt:lpstr>INTRODUÇÃO</vt:lpstr>
      <vt:lpstr>EQUIDADE E EFICIÊNCIA</vt:lpstr>
      <vt:lpstr>DEFINIÇÕES DE RENDA</vt:lpstr>
      <vt:lpstr>Apresentação do PowerPoint</vt:lpstr>
      <vt:lpstr>TRIBUTAÇÃO DA RENDA DO TRABALHO</vt:lpstr>
      <vt:lpstr>Apresentação do PowerPoint</vt:lpstr>
      <vt:lpstr>Apresentação do PowerPoint</vt:lpstr>
      <vt:lpstr>Apresentação do PowerPoint</vt:lpstr>
      <vt:lpstr>FUNDAMENTAÇÃO DO EFEITOS RENDA E EFEITO SUBSTITUIÇÃO  GERADOS PELA TRIBUTAÇÃO DA RENDA TRABALHO</vt:lpstr>
      <vt:lpstr>Apresentação do PowerPoint</vt:lpstr>
      <vt:lpstr>Apresentação do PowerPoint</vt:lpstr>
      <vt:lpstr>Apresentação do PowerPoint</vt:lpstr>
      <vt:lpstr>O EXCESSO DE CARGA E A OFERTA DE TRABALHO</vt:lpstr>
      <vt:lpstr>Apresentação do PowerPoint</vt:lpstr>
      <vt:lpstr>MERCADO DE TRABALHO COM A OFERTA DE TRABALHO TRADICIONAL (“POSITIVAMENTE INCLINADA NO PLANO W x TRAB.”)</vt:lpstr>
      <vt:lpstr>Apresentação do PowerPoint</vt:lpstr>
      <vt:lpstr>Apresentação do PowerPoint</vt:lpstr>
      <vt:lpstr>EFEITOS DE NÍVEL DE ISENÇÃO DE RENDA E DE TRIBUTAÇÃO PROGRESSIVA  </vt:lpstr>
      <vt:lpstr>Apresentação do PowerPoint</vt:lpstr>
      <vt:lpstr>Apresentação do PowerPoint</vt:lpstr>
      <vt:lpstr>“SUPPLY SIDE ECONOMICS”</vt:lpstr>
      <vt:lpstr>Apresentação do PowerPoint</vt:lpstr>
      <vt:lpstr>Apresentação do PowerPoint</vt:lpstr>
      <vt:lpstr>Apresentação do PowerPoint</vt:lpstr>
      <vt:lpstr>Apresentação do PowerPoint</vt:lpstr>
      <vt:lpstr>TRIBUTAÇÃO ÓTIMA DA RENDA</vt:lpstr>
      <vt:lpstr>Apresentação do PowerPoint</vt:lpstr>
      <vt:lpstr>Apresentação do PowerPoint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TRIBUTACÃO DA RENDA</dc:title>
  <dc:creator>sbender</dc:creator>
  <cp:lastModifiedBy>vanusa Santos</cp:lastModifiedBy>
  <cp:revision>364</cp:revision>
  <dcterms:created xsi:type="dcterms:W3CDTF">2010-10-07T17:57:22Z</dcterms:created>
  <dcterms:modified xsi:type="dcterms:W3CDTF">2017-06-07T14:04:18Z</dcterms:modified>
</cp:coreProperties>
</file>