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1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5" r:id="rId29"/>
    <p:sldId id="287" r:id="rId30"/>
    <p:sldId id="284" r:id="rId31"/>
    <p:sldId id="286" r:id="rId32"/>
    <p:sldId id="288" r:id="rId33"/>
    <p:sldId id="289" r:id="rId34"/>
    <p:sldId id="290" r:id="rId35"/>
    <p:sldId id="293" r:id="rId36"/>
    <p:sldId id="294" r:id="rId37"/>
    <p:sldId id="292" r:id="rId38"/>
    <p:sldId id="291" r:id="rId39"/>
    <p:sldId id="303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5" r:id="rId48"/>
    <p:sldId id="302" r:id="rId49"/>
    <p:sldId id="304" r:id="rId50"/>
    <p:sldId id="306" r:id="rId51"/>
    <p:sldId id="307" r:id="rId52"/>
    <p:sldId id="308" r:id="rId53"/>
    <p:sldId id="309" r:id="rId54"/>
    <p:sldId id="310" r:id="rId55"/>
    <p:sldId id="311" r:id="rId5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667DAA-BAE7-847B-EB72-8635E4118A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92676BF-DFB7-135F-A4DA-F86FEFDD31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3B964DD-A312-0506-2A80-50589A050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3D5E-D6DE-4C06-AFE0-0EBCB56A711C}" type="datetimeFigureOut">
              <a:rPr lang="pt-BR" smtClean="0"/>
              <a:t>13/03/2025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7066C1F-962A-1F46-BB39-AD006121A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6283768-1BBF-1138-0A36-3A907318F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F3662-DA8A-472B-801A-C72ED1E65C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0537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B70A21-0EF8-21BE-F538-1BD3184B0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74EAD0B-5F82-2775-C9CE-DCF4483A3B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2839C34-0C26-1D80-391E-43C8C91D8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3D5E-D6DE-4C06-AFE0-0EBCB56A711C}" type="datetimeFigureOut">
              <a:rPr lang="pt-BR" smtClean="0"/>
              <a:t>13/03/2025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33FB4E8-0380-4356-5B29-0B2EAB79B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23AF357-928D-149A-7CC5-0AE2E11A7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F3662-DA8A-472B-801A-C72ED1E65C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421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DC8D301-30A0-B70F-75E9-743C3329DE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622E717-408F-FC3C-42B0-47C4CF8688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13D8D88-42CD-109B-CC53-EC1B47F71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3D5E-D6DE-4C06-AFE0-0EBCB56A711C}" type="datetimeFigureOut">
              <a:rPr lang="pt-BR" smtClean="0"/>
              <a:t>13/03/2025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ABF3250-2C81-A757-4688-CC8B872A8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777E346-7D0D-CB99-46EF-458E6C9E4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F3662-DA8A-472B-801A-C72ED1E65C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5692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7F9336-1EF6-C6E2-85C0-985309A7F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068FA07-7079-B5EA-9E3C-0E05010E9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12293AB-48A4-FA52-9572-269FCB100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3D5E-D6DE-4C06-AFE0-0EBCB56A711C}" type="datetimeFigureOut">
              <a:rPr lang="pt-BR" smtClean="0"/>
              <a:t>13/03/2025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1E44411-0D49-C29E-F27D-AC6003BB2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2E6DD43-BD5B-5F48-BCAF-A52CE67C0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F3662-DA8A-472B-801A-C72ED1E65C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0022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8AAA0E-E9E0-C2C3-869B-C27255871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F22BA40-688F-8F9E-83FC-729195A90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0E67913-D39F-58FA-5893-2FD511C22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3D5E-D6DE-4C06-AFE0-0EBCB56A711C}" type="datetimeFigureOut">
              <a:rPr lang="pt-BR" smtClean="0"/>
              <a:t>13/03/2025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5FB0AB9-FE6E-DAD0-68DD-CF079BB34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0021D1D-0EBE-4236-030D-7DBD43091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F3662-DA8A-472B-801A-C72ED1E65C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7912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D3A0B9-8879-EF12-BD27-41640FE0D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8CF75AD-4EEA-ACB9-684D-1A5F75B97A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0503A2B-FC15-5203-839E-FEA243CB63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7998551-3012-4CF1-F1EC-C20DD425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3D5E-D6DE-4C06-AFE0-0EBCB56A711C}" type="datetimeFigureOut">
              <a:rPr lang="pt-BR" smtClean="0"/>
              <a:t>13/03/2025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8281B37-B41A-94E0-4ECC-A4D75CCFE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DB71245-05C0-A814-7033-FD6F83221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F3662-DA8A-472B-801A-C72ED1E65C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6660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38EE1B-B564-A48F-E852-B46739D19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137054D-8FB2-5A24-DDC8-6183CEC41E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D4D06F5-7C19-A75D-F82D-BEA610B9EC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9F0AC5A-6363-F987-5280-76B268742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B673F1F-8915-1CD6-782B-A8277385CC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334A0AD-6040-304E-0E0A-735965B56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3D5E-D6DE-4C06-AFE0-0EBCB56A711C}" type="datetimeFigureOut">
              <a:rPr lang="pt-BR" smtClean="0"/>
              <a:t>13/03/2025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030D66C-0C82-9D89-4663-FF50020C9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26C9282-E01E-61CF-C7A8-B9B404D87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F3662-DA8A-472B-801A-C72ED1E65C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7223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A0B93C-42AF-E2F0-B736-EC9DC2642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C3817AF-8CDE-5078-B215-774D926AA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3D5E-D6DE-4C06-AFE0-0EBCB56A711C}" type="datetimeFigureOut">
              <a:rPr lang="pt-BR" smtClean="0"/>
              <a:t>13/03/2025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D0C51E7-253F-2EBE-6186-473A69661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FBE613F-3846-250E-186F-8F9523711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F3662-DA8A-472B-801A-C72ED1E65C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0935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DEFF1C7-9A1A-2C3A-367D-AFA1D01E3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3D5E-D6DE-4C06-AFE0-0EBCB56A711C}" type="datetimeFigureOut">
              <a:rPr lang="pt-BR" smtClean="0"/>
              <a:t>13/03/2025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A239FF8-2F12-F080-FF51-288D3DB7D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7B9B46D-03A3-008D-382E-4B9B5429A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F3662-DA8A-472B-801A-C72ED1E65C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4513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C01F5D-A0A4-1E4D-C8A1-C2EC7A6D5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7DECBEB-4AAB-8730-2826-305838143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EF0CB89-CBB6-A224-1A37-87B8E3A3AC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A212B3E-540C-8A5A-3E2E-BB71AC9B3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3D5E-D6DE-4C06-AFE0-0EBCB56A711C}" type="datetimeFigureOut">
              <a:rPr lang="pt-BR" smtClean="0"/>
              <a:t>13/03/2025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5FEAED3-89AC-5448-95CF-71C0B54A7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820941B-6CA0-2060-2FD6-9FF1A18FA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F3662-DA8A-472B-801A-C72ED1E65C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7125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E3DBE5-A250-280D-2556-A49AB46F7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7F6ABC5-106A-6EF0-E91D-27A94A7971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041D6A0-1380-99C7-4C84-5574F4B38F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0C43054-3F59-5031-9847-02CDEA48F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3D5E-D6DE-4C06-AFE0-0EBCB56A711C}" type="datetimeFigureOut">
              <a:rPr lang="pt-BR" smtClean="0"/>
              <a:t>13/03/2025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9BAE37C-71D1-98EA-198A-48026D5BD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2CCBD26-E80F-D4AE-FD05-D16350AD5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F3662-DA8A-472B-801A-C72ED1E65C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1067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71AE3EB-02F4-FBB0-2DBE-41071C6AA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D68D427-DE6E-0C2A-0530-8507B39DC8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A0B6327-CBB8-5532-DFC9-E7B659FE15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C3D5E-D6DE-4C06-AFE0-0EBCB56A711C}" type="datetimeFigureOut">
              <a:rPr lang="pt-BR" smtClean="0"/>
              <a:t>13/03/2025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2B398E5-5391-8719-479A-29482E76AE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976C6CE-2FBD-BFC8-C44E-C4DDEFFE23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F3662-DA8A-472B-801A-C72ED1E65C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4249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680C6D-2006-6106-D0A4-D96F629621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Aprendizado de máquina aplicado à Fluido Dinâmica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ECC523E-6D5B-A95C-B554-830B8634FE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Aula 1</a:t>
            </a:r>
          </a:p>
          <a:p>
            <a:pPr algn="r"/>
            <a:r>
              <a:rPr lang="pt-BR" sz="2000" dirty="0"/>
              <a:t>Professor: Dr. Vítor A. A. Bortolin</a:t>
            </a:r>
          </a:p>
        </p:txBody>
      </p:sp>
    </p:spTree>
    <p:extLst>
      <p:ext uri="{BB962C8B-B14F-4D97-AF65-F5344CB8AC3E}">
        <p14:creationId xmlns:p14="http://schemas.microsoft.com/office/powerpoint/2010/main" val="15319033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52570C-5F6A-DF92-85B1-73FECCC8B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Revisão: Álgebra Linear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53D0108-43E4-5976-E712-509DB036DC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Vetores: estruturas dos dados</a:t>
            </a:r>
          </a:p>
          <a:p>
            <a:r>
              <a:rPr lang="pt-BR" dirty="0"/>
              <a:t>Espaços vetoriais: Conjuntos de vetores com propriedades (R</a:t>
            </a:r>
            <a:r>
              <a:rPr lang="pt-BR" baseline="30000" dirty="0"/>
              <a:t>3</a:t>
            </a:r>
            <a:r>
              <a:rPr lang="pt-BR" dirty="0"/>
              <a:t>, funções contínuas, etc.)</a:t>
            </a:r>
          </a:p>
          <a:p>
            <a:r>
              <a:rPr lang="pt-BR" dirty="0"/>
              <a:t>Dependência Linear </a:t>
            </a:r>
          </a:p>
          <a:p>
            <a:r>
              <a:rPr lang="pt-BR" dirty="0"/>
              <a:t>Base desse espaço</a:t>
            </a:r>
          </a:p>
          <a:p>
            <a:r>
              <a:rPr lang="pt-BR" dirty="0"/>
              <a:t>Mudança de base</a:t>
            </a:r>
          </a:p>
          <a:p>
            <a:r>
              <a:rPr lang="pt-BR" dirty="0"/>
              <a:t>POD, PCA, </a:t>
            </a:r>
            <a:r>
              <a:rPr lang="pt-BR" dirty="0" err="1"/>
              <a:t>SVD,etc</a:t>
            </a: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D63EADE-4AD0-814F-F08A-DE39D5967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784" y="3779103"/>
            <a:ext cx="5732016" cy="151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585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52570C-5F6A-DF92-85B1-73FECCC8B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Revisão: Álgebra Linear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53D0108-43E4-5976-E712-509DB036DC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/>
              <a:t>Matrizes Especiais:</a:t>
            </a:r>
          </a:p>
          <a:p>
            <a:pPr lvl="1"/>
            <a:r>
              <a:rPr lang="pt-BR" dirty="0"/>
              <a:t>Matriz quadrada (m=n): Importante para autovalores e decomposições.</a:t>
            </a:r>
          </a:p>
          <a:p>
            <a:pPr lvl="1"/>
            <a:r>
              <a:rPr lang="pt-BR" dirty="0"/>
              <a:t>Matriz identidade (I): Matriz diagonal com elementos iguais a 1 na diagonal principal.</a:t>
            </a:r>
          </a:p>
          <a:p>
            <a:pPr lvl="1"/>
            <a:r>
              <a:rPr lang="pt-BR" dirty="0"/>
              <a:t>Matriz diagonal: Apenas a diagonal principal contém valores diferentes de zero.</a:t>
            </a:r>
          </a:p>
          <a:p>
            <a:pPr lvl="1"/>
            <a:r>
              <a:rPr lang="pt-BR" dirty="0"/>
              <a:t>Matriz simétrica: A= A</a:t>
            </a:r>
            <a:r>
              <a:rPr lang="pt-BR" baseline="30000" dirty="0"/>
              <a:t>T</a:t>
            </a:r>
            <a:r>
              <a:rPr lang="pt-BR" dirty="0"/>
              <a:t>(importante para análise espectral).</a:t>
            </a:r>
          </a:p>
          <a:p>
            <a:pPr lvl="1"/>
            <a:r>
              <a:rPr lang="pt-BR" dirty="0"/>
              <a:t>Matriz ortogonal: A</a:t>
            </a:r>
            <a:r>
              <a:rPr lang="pt-BR" baseline="30000" dirty="0"/>
              <a:t>T</a:t>
            </a:r>
            <a:r>
              <a:rPr lang="pt-BR" dirty="0"/>
              <a:t>A=I (preserva normas e ângulos).</a:t>
            </a:r>
          </a:p>
          <a:p>
            <a:pPr lvl="1"/>
            <a:r>
              <a:rPr lang="pt-BR" dirty="0"/>
              <a:t>Matriz esparsa: Contém muitos zeros (fundamental para aprendizado de máquina com grandes volumes de dados).</a:t>
            </a:r>
          </a:p>
          <a:p>
            <a:r>
              <a:rPr lang="pt-BR" dirty="0"/>
              <a:t>Sistemas Lineares </a:t>
            </a:r>
          </a:p>
          <a:p>
            <a:pPr marL="0" indent="0" algn="ctr">
              <a:buNone/>
            </a:pPr>
            <a:r>
              <a:rPr lang="pt-BR" dirty="0" err="1"/>
              <a:t>Ax</a:t>
            </a:r>
            <a:r>
              <a:rPr lang="pt-BR" dirty="0"/>
              <a:t> = b</a:t>
            </a:r>
          </a:p>
          <a:p>
            <a:r>
              <a:rPr lang="pt-BR" dirty="0"/>
              <a:t>Matriz inversa: x = A</a:t>
            </a:r>
            <a:r>
              <a:rPr lang="pt-BR" baseline="30000" dirty="0"/>
              <a:t>-1</a:t>
            </a:r>
            <a:r>
              <a:rPr lang="pt-BR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134024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205A48-2680-1997-2600-0547C1831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Revisão: Álgebra Linear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AE7A2A5C-CE3B-9022-7E69-FBE876B357E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pt-BR" dirty="0"/>
                  <a:t>Condições para um sistema ter inversa (quadrada e determinante não nulo)</a:t>
                </a:r>
              </a:p>
              <a:p>
                <a:r>
                  <a:rPr lang="pt-BR" dirty="0"/>
                  <a:t>Sistema determinado </a:t>
                </a:r>
              </a:p>
              <a:p>
                <a:r>
                  <a:rPr lang="pt-BR" dirty="0"/>
                  <a:t>Autovalores e autovetores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                              </m:t>
                      </m:r>
                      <m:r>
                        <a:rPr lang="pt-BR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pt-BR" dirty="0"/>
              </a:p>
              <a:p>
                <a:r>
                  <a:rPr lang="pt-BR" dirty="0"/>
                  <a:t>Base natural do sistema </a:t>
                </a:r>
              </a:p>
              <a:p>
                <a:r>
                  <a:rPr lang="pt-BR" dirty="0"/>
                  <a:t>Dinâmica</a:t>
                </a:r>
              </a:p>
            </p:txBody>
          </p:sp>
        </mc:Choice>
        <mc:Fallback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AE7A2A5C-CE3B-9022-7E69-FBE876B357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 r="-139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m 4">
            <a:extLst>
              <a:ext uri="{FF2B5EF4-FFF2-40B4-BE49-F238E27FC236}">
                <a16:creationId xmlns:a16="http://schemas.microsoft.com/office/drawing/2014/main" id="{294C9987-6A0D-603B-ED96-3C059BA9A4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2" t="10660" r="5969" b="4036"/>
          <a:stretch/>
        </p:blipFill>
        <p:spPr>
          <a:xfrm>
            <a:off x="6354619" y="3451751"/>
            <a:ext cx="4999181" cy="278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79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38CC3C-D962-458A-AF94-FD5D1DBD4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Revisão: Álgebra Linear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E8A6488-CD4F-F5ED-E678-2ADC38569B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Problemas reais não são determinados</a:t>
            </a:r>
          </a:p>
          <a:p>
            <a:r>
              <a:rPr lang="pt-BR" dirty="0"/>
              <a:t>Mais dados: problemas sobre determinados -&gt; não existe solução</a:t>
            </a:r>
          </a:p>
          <a:p>
            <a:r>
              <a:rPr lang="pt-BR" dirty="0"/>
              <a:t>Menos dados: problemas subdeterminados -&gt; infinitas soluções </a:t>
            </a:r>
          </a:p>
          <a:p>
            <a:r>
              <a:rPr lang="pt-BR" dirty="0"/>
              <a:t>Transformar em um problema de otimização</a:t>
            </a:r>
          </a:p>
          <a:p>
            <a:r>
              <a:rPr lang="pt-BR" i="1" dirty="0" err="1"/>
              <a:t>Loss</a:t>
            </a:r>
            <a:r>
              <a:rPr lang="pt-BR" i="1" dirty="0"/>
              <a:t> </a:t>
            </a:r>
            <a:r>
              <a:rPr lang="pt-BR" i="1" dirty="0" err="1"/>
              <a:t>function</a:t>
            </a:r>
            <a:r>
              <a:rPr lang="pt-BR" i="1" dirty="0"/>
              <a:t> -&gt; </a:t>
            </a:r>
            <a:r>
              <a:rPr lang="pt-BR" dirty="0"/>
              <a:t>função objetivo </a:t>
            </a:r>
          </a:p>
        </p:txBody>
      </p:sp>
    </p:spTree>
    <p:extLst>
      <p:ext uri="{BB962C8B-B14F-4D97-AF65-F5344CB8AC3E}">
        <p14:creationId xmlns:p14="http://schemas.microsoft.com/office/powerpoint/2010/main" val="2245734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9F5F8E-4F93-DB5B-B286-A81029827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Revisão: Álgebra Linear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2658EC0F-BA5D-63BB-5821-FCE65B4393F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pt-BR" dirty="0"/>
                  <a:t>Métrica para avaliar a função objetivo. </a:t>
                </a:r>
              </a:p>
              <a:p>
                <a:r>
                  <a:rPr lang="pt-BR" dirty="0"/>
                  <a:t>Mínimos quadrados (norma L</a:t>
                </a:r>
                <a:r>
                  <a:rPr lang="pt-BR" baseline="30000" dirty="0"/>
                  <a:t>2</a:t>
                </a:r>
                <a:r>
                  <a:rPr lang="pt-BR" dirty="0"/>
                  <a:t>)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=∑</m:t>
                      </m:r>
                      <m:sSup>
                        <m:sSup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̂"/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pt-BR" dirty="0"/>
              </a:p>
              <a:p>
                <a:r>
                  <a:rPr lang="pt-BR" dirty="0"/>
                  <a:t>Função convexa e diferenciável -&gt;  Mínimo global, eficiência computacional e facilidade na análise teórica</a:t>
                </a:r>
              </a:p>
              <a:p>
                <a:r>
                  <a:rPr lang="pt-BR" dirty="0"/>
                  <a:t>Primeira a ser desenvolvida</a:t>
                </a:r>
              </a:p>
              <a:p>
                <a:r>
                  <a:rPr lang="pt-BR" dirty="0"/>
                  <a:t>Penaliza mais erros grandes</a:t>
                </a:r>
              </a:p>
              <a:p>
                <a:r>
                  <a:rPr lang="pt-BR" dirty="0"/>
                  <a:t>Sensível a outliers</a:t>
                </a:r>
              </a:p>
              <a:p>
                <a:endParaRPr lang="pt-BR" dirty="0"/>
              </a:p>
              <a:p>
                <a:endParaRPr lang="pt-BR" dirty="0"/>
              </a:p>
            </p:txBody>
          </p:sp>
        </mc:Choice>
        <mc:Fallback xmlns="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2658EC0F-BA5D-63BB-5821-FCE65B4393F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6598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53258D-911A-1B1E-7BC5-C0BA8EA34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Revisão: Álgebra Linear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9DE7C7EF-7871-AFD5-130A-77581383624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pt-BR" dirty="0"/>
                  <a:t>Métrica L</a:t>
                </a:r>
                <a:r>
                  <a:rPr lang="pt-BR" baseline="30000" dirty="0"/>
                  <a:t>1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=∑</m:t>
                      </m:r>
                      <m:d>
                        <m:dPr>
                          <m:begChr m:val="|"/>
                          <m:endChr m:val="|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̂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</m:e>
                      </m:d>
                    </m:oMath>
                  </m:oMathPara>
                </a14:m>
                <a:endParaRPr lang="pt-BR" dirty="0"/>
              </a:p>
              <a:p>
                <a:r>
                  <a:rPr lang="pt-BR" dirty="0"/>
                  <a:t>Não diferenciável </a:t>
                </a:r>
              </a:p>
              <a:p>
                <a:r>
                  <a:rPr lang="pt-BR" dirty="0"/>
                  <a:t>Nem sempre convexa </a:t>
                </a:r>
              </a:p>
              <a:p>
                <a:r>
                  <a:rPr lang="pt-BR" dirty="0"/>
                  <a:t>Menos sensível a outliers</a:t>
                </a:r>
              </a:p>
              <a:p>
                <a:r>
                  <a:rPr lang="pt-BR" dirty="0"/>
                  <a:t>Mais custosa computacionalmente </a:t>
                </a:r>
              </a:p>
              <a:p>
                <a:r>
                  <a:rPr lang="pt-BR" dirty="0"/>
                  <a:t>Mais recente</a:t>
                </a:r>
              </a:p>
              <a:p>
                <a:r>
                  <a:rPr lang="pt-BR" dirty="0"/>
                  <a:t>Métodos robustos</a:t>
                </a:r>
              </a:p>
              <a:p>
                <a:endParaRPr lang="pt-BR" dirty="0"/>
              </a:p>
              <a:p>
                <a:endParaRPr lang="pt-BR" dirty="0"/>
              </a:p>
            </p:txBody>
          </p:sp>
        </mc:Choice>
        <mc:Fallback xmlns="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9DE7C7EF-7871-AFD5-130A-77581383624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m 3">
            <a:extLst>
              <a:ext uri="{FF2B5EF4-FFF2-40B4-BE49-F238E27FC236}">
                <a16:creationId xmlns:a16="http://schemas.microsoft.com/office/drawing/2014/main" id="{2CD93DC5-57BA-85D2-AB7D-9196FEB813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297" y="3077875"/>
            <a:ext cx="3701204" cy="309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197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53258D-911A-1B1E-7BC5-C0BA8EA34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Revisão: Álgebra Linear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DE7C7EF-7871-AFD5-130A-7758138362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B272E4A-2339-0991-19CE-093AC7A359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58"/>
          <a:stretch/>
        </p:blipFill>
        <p:spPr bwMode="auto">
          <a:xfrm>
            <a:off x="517995" y="2487985"/>
            <a:ext cx="5366497" cy="3026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0FFB9E0-6938-8754-E2D3-6D08E443CD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1"/>
          <a:stretch/>
        </p:blipFill>
        <p:spPr>
          <a:xfrm>
            <a:off x="6945956" y="1342254"/>
            <a:ext cx="4407844" cy="531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3926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8E066B-AFCE-ACE2-F5CC-499396B60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Revisão: Álgebra Linear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07A5F87-D0D3-7E7D-C4F8-9C4FFA79F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Processo de regularização: evitar </a:t>
            </a:r>
            <a:r>
              <a:rPr lang="pt-BR" dirty="0" err="1"/>
              <a:t>overfitting</a:t>
            </a:r>
            <a:r>
              <a:rPr lang="pt-BR" dirty="0"/>
              <a:t>, adicionando um termo de penalização à função de custo para controlar a complexidade do modelo.</a:t>
            </a:r>
          </a:p>
          <a:p>
            <a:r>
              <a:rPr lang="pt-BR" dirty="0"/>
              <a:t>Regularização L</a:t>
            </a:r>
            <a:r>
              <a:rPr lang="pt-BR" baseline="30000" dirty="0"/>
              <a:t>2 </a:t>
            </a:r>
            <a:r>
              <a:rPr lang="pt-BR" dirty="0"/>
              <a:t>​ (Ridge </a:t>
            </a:r>
            <a:r>
              <a:rPr lang="pt-BR" dirty="0" err="1"/>
              <a:t>Regression</a:t>
            </a:r>
            <a:r>
              <a:rPr lang="pt-BR" dirty="0"/>
              <a:t> ou Tikhonov </a:t>
            </a:r>
            <a:r>
              <a:rPr lang="pt-BR" dirty="0" err="1"/>
              <a:t>Regularization</a:t>
            </a:r>
            <a:r>
              <a:rPr lang="pt-BR" dirty="0"/>
              <a:t>)</a:t>
            </a:r>
          </a:p>
          <a:p>
            <a:pPr lvl="1"/>
            <a:r>
              <a:rPr lang="pt-BR" dirty="0"/>
              <a:t>Suaviza a solução</a:t>
            </a:r>
          </a:p>
          <a:p>
            <a:r>
              <a:rPr lang="en-US" dirty="0" err="1"/>
              <a:t>Regularização</a:t>
            </a:r>
            <a:r>
              <a:rPr lang="en-US" dirty="0"/>
              <a:t> </a:t>
            </a:r>
            <a:r>
              <a:rPr lang="pt-BR" dirty="0"/>
              <a:t>L</a:t>
            </a:r>
            <a:r>
              <a:rPr lang="pt-BR" baseline="30000" dirty="0"/>
              <a:t>1 </a:t>
            </a:r>
            <a:r>
              <a:rPr lang="en-US" dirty="0"/>
              <a:t>​ (LASSO - Least Absolute Shrinkage and Selection Operator)</a:t>
            </a:r>
          </a:p>
          <a:p>
            <a:pPr lvl="1"/>
            <a:r>
              <a:rPr lang="en-US" dirty="0" err="1"/>
              <a:t>Promove</a:t>
            </a:r>
            <a:r>
              <a:rPr lang="en-US" dirty="0"/>
              <a:t> a </a:t>
            </a:r>
            <a:r>
              <a:rPr lang="en-US" dirty="0" err="1"/>
              <a:t>esparsidade</a:t>
            </a:r>
            <a:endParaRPr lang="en-US" dirty="0"/>
          </a:p>
          <a:p>
            <a:r>
              <a:rPr lang="pt-BR" dirty="0"/>
              <a:t>Regularização </a:t>
            </a:r>
            <a:r>
              <a:rPr lang="pt-BR" dirty="0" err="1"/>
              <a:t>Elastic</a:t>
            </a:r>
            <a:r>
              <a:rPr lang="pt-BR" dirty="0"/>
              <a:t> Net (L</a:t>
            </a:r>
            <a:r>
              <a:rPr lang="pt-BR" baseline="30000" dirty="0"/>
              <a:t>2 </a:t>
            </a:r>
            <a:r>
              <a:rPr lang="pt-BR" dirty="0"/>
              <a:t>​+ L</a:t>
            </a:r>
            <a:r>
              <a:rPr lang="pt-BR" baseline="30000" dirty="0"/>
              <a:t>1</a:t>
            </a:r>
            <a:r>
              <a:rPr lang="pt-BR" dirty="0"/>
              <a:t>)</a:t>
            </a:r>
          </a:p>
          <a:p>
            <a:pPr lvl="1"/>
            <a:r>
              <a:rPr lang="pt-BR" dirty="0"/>
              <a:t>Combinação </a:t>
            </a:r>
          </a:p>
        </p:txBody>
      </p:sp>
    </p:spTree>
    <p:extLst>
      <p:ext uri="{BB962C8B-B14F-4D97-AF65-F5344CB8AC3E}">
        <p14:creationId xmlns:p14="http://schemas.microsoft.com/office/powerpoint/2010/main" val="39345352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53258D-911A-1B1E-7BC5-C0BA8EA34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Revisão: Otimização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9DE7C7EF-7871-AFD5-130A-77581383624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4087592" cy="4351338"/>
              </a:xfrm>
            </p:spPr>
            <p:txBody>
              <a:bodyPr/>
              <a:lstStyle/>
              <a:p>
                <a:r>
                  <a:rPr lang="pt-BR" dirty="0"/>
                  <a:t>Método dos gradientes</a:t>
                </a:r>
              </a:p>
              <a:p>
                <a:r>
                  <a:rPr lang="pt-BR" dirty="0"/>
                  <a:t>Escapar de uma montanha com névoa</a:t>
                </a:r>
              </a:p>
              <a:p>
                <a:pPr marL="0" indent="0">
                  <a:buNone/>
                </a:pPr>
                <a:endParaRPr lang="pt-BR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l-GR" smtClean="0"/>
                        <m:t>θ</m:t>
                      </m:r>
                      <m:r>
                        <m:rPr>
                          <m:nor/>
                        </m:rPr>
                        <a:rPr lang="el-GR" smtClean="0"/>
                        <m:t>(</m:t>
                      </m:r>
                      <m:r>
                        <m:rPr>
                          <m:nor/>
                        </m:rPr>
                        <a:rPr lang="pt-BR" smtClean="0"/>
                        <m:t>t</m:t>
                      </m:r>
                      <m:r>
                        <m:rPr>
                          <m:nor/>
                        </m:rPr>
                        <a:rPr lang="pt-BR" smtClean="0"/>
                        <m:t>+1)=</m:t>
                      </m:r>
                      <m:r>
                        <m:rPr>
                          <m:nor/>
                        </m:rPr>
                        <a:rPr lang="el-GR" smtClean="0"/>
                        <m:t>θ</m:t>
                      </m:r>
                      <m:r>
                        <m:rPr>
                          <m:nor/>
                        </m:rPr>
                        <a:rPr lang="el-GR" smtClean="0"/>
                        <m:t>(</m:t>
                      </m:r>
                      <m:r>
                        <m:rPr>
                          <m:nor/>
                        </m:rPr>
                        <a:rPr lang="pt-BR" smtClean="0"/>
                        <m:t>t</m:t>
                      </m:r>
                      <m:r>
                        <m:rPr>
                          <m:nor/>
                        </m:rPr>
                        <a:rPr lang="pt-BR" smtClean="0"/>
                        <m:t>)−</m:t>
                      </m:r>
                      <m:r>
                        <m:rPr>
                          <m:nor/>
                        </m:rPr>
                        <a:rPr lang="el-GR" smtClean="0"/>
                        <m:t>η∇</m:t>
                      </m:r>
                      <m:r>
                        <m:rPr>
                          <m:nor/>
                        </m:rPr>
                        <a:rPr lang="pt-BR" smtClean="0"/>
                        <m:t>J</m:t>
                      </m:r>
                      <m:r>
                        <m:rPr>
                          <m:nor/>
                        </m:rPr>
                        <a:rPr lang="pt-BR" smtClean="0"/>
                        <m:t>(</m:t>
                      </m:r>
                      <m:r>
                        <m:rPr>
                          <m:nor/>
                        </m:rPr>
                        <a:rPr lang="el-GR" smtClean="0"/>
                        <m:t>θ</m:t>
                      </m:r>
                      <m:r>
                        <m:rPr>
                          <m:nor/>
                        </m:rPr>
                        <a:rPr lang="el-GR" smtClean="0"/>
                        <m:t>(</m:t>
                      </m:r>
                      <m:r>
                        <m:rPr>
                          <m:nor/>
                        </m:rPr>
                        <a:rPr lang="pt-BR" smtClean="0"/>
                        <m:t>t</m:t>
                      </m:r>
                      <m:r>
                        <m:rPr>
                          <m:nor/>
                        </m:rPr>
                        <a:rPr lang="pt-BR" smtClean="0"/>
                        <m:t>))</m:t>
                      </m:r>
                    </m:oMath>
                  </m:oMathPara>
                </a14:m>
                <a:endParaRPr lang="pt-BR" dirty="0"/>
              </a:p>
              <a:p>
                <a:endParaRPr lang="pt-BR" dirty="0"/>
              </a:p>
            </p:txBody>
          </p:sp>
        </mc:Choice>
        <mc:Fallback xmlns="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9DE7C7EF-7871-AFD5-130A-77581383624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4087592" cy="4351338"/>
              </a:xfrm>
              <a:blipFill>
                <a:blip r:embed="rId2"/>
                <a:stretch>
                  <a:fillRect l="-2687" t="-224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m 7">
            <a:extLst>
              <a:ext uri="{FF2B5EF4-FFF2-40B4-BE49-F238E27FC236}">
                <a16:creationId xmlns:a16="http://schemas.microsoft.com/office/drawing/2014/main" id="{1F2414F8-F327-E072-D13E-4220AE5048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426" y="1690688"/>
            <a:ext cx="7415387" cy="493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0068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05B61C-0848-EDBB-D8DC-9787A5501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Revisão: Otimização</a:t>
            </a:r>
          </a:p>
        </p:txBody>
      </p:sp>
      <p:pic>
        <p:nvPicPr>
          <p:cNvPr id="4" name="Gradient_Descent_in_2D.webm.720p.vp9">
            <a:hlinkClick r:id="" action="ppaction://media"/>
            <a:extLst>
              <a:ext uri="{FF2B5EF4-FFF2-40B4-BE49-F238E27FC236}">
                <a16:creationId xmlns:a16="http://schemas.microsoft.com/office/drawing/2014/main" id="{2EBC0385-E8B3-7BC7-FA47-CD6A11A6D3B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20331" y="1825625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3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68CC28-41B1-628C-2297-C2AB55CB6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Organização do curso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BF7CD8F-FC78-C012-9239-5578A27697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Professores</a:t>
            </a:r>
          </a:p>
          <a:p>
            <a:r>
              <a:rPr lang="pt-BR" dirty="0"/>
              <a:t>Material didático, artigos e livros</a:t>
            </a:r>
          </a:p>
          <a:p>
            <a:r>
              <a:rPr lang="pt-BR" dirty="0"/>
              <a:t>Presença</a:t>
            </a:r>
          </a:p>
          <a:p>
            <a:r>
              <a:rPr lang="pt-BR" dirty="0"/>
              <a:t>Atividades</a:t>
            </a:r>
          </a:p>
          <a:p>
            <a:pPr lvl="1"/>
            <a:r>
              <a:rPr lang="pt-BR" dirty="0"/>
              <a:t>Python</a:t>
            </a:r>
          </a:p>
          <a:p>
            <a:r>
              <a:rPr lang="pt-BR" dirty="0"/>
              <a:t>Avaliação</a:t>
            </a:r>
          </a:p>
        </p:txBody>
      </p:sp>
    </p:spTree>
    <p:extLst>
      <p:ext uri="{BB962C8B-B14F-4D97-AF65-F5344CB8AC3E}">
        <p14:creationId xmlns:p14="http://schemas.microsoft.com/office/powerpoint/2010/main" val="23491479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87F794-D135-E1A6-34E5-97BB08B03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Revisão: Otimização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E22C050-D685-DA01-B5B5-7EC167C9B7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Inúmeras variações</a:t>
            </a:r>
          </a:p>
          <a:p>
            <a:pPr lvl="1"/>
            <a:r>
              <a:rPr lang="pt-BR" dirty="0"/>
              <a:t>Batch </a:t>
            </a:r>
            <a:r>
              <a:rPr lang="pt-BR" dirty="0" err="1"/>
              <a:t>Gradient</a:t>
            </a:r>
            <a:r>
              <a:rPr lang="pt-BR" dirty="0"/>
              <a:t> </a:t>
            </a:r>
            <a:r>
              <a:rPr lang="pt-BR" dirty="0" err="1"/>
              <a:t>Descent</a:t>
            </a:r>
            <a:r>
              <a:rPr lang="pt-BR" dirty="0"/>
              <a:t> – BGD</a:t>
            </a:r>
          </a:p>
          <a:p>
            <a:pPr lvl="1"/>
            <a:r>
              <a:rPr lang="pt-BR" dirty="0" err="1"/>
              <a:t>Stochastic</a:t>
            </a:r>
            <a:r>
              <a:rPr lang="pt-BR" dirty="0"/>
              <a:t> </a:t>
            </a:r>
            <a:r>
              <a:rPr lang="pt-BR" dirty="0" err="1"/>
              <a:t>Gradient</a:t>
            </a:r>
            <a:r>
              <a:rPr lang="pt-BR" dirty="0"/>
              <a:t> </a:t>
            </a:r>
            <a:r>
              <a:rPr lang="pt-BR" dirty="0" err="1"/>
              <a:t>Descent</a:t>
            </a:r>
            <a:r>
              <a:rPr lang="pt-BR" dirty="0"/>
              <a:t> – SGD</a:t>
            </a:r>
          </a:p>
          <a:p>
            <a:pPr lvl="1"/>
            <a:r>
              <a:rPr lang="pt-BR" dirty="0" err="1"/>
              <a:t>Mini-Batch</a:t>
            </a:r>
            <a:r>
              <a:rPr lang="pt-BR" dirty="0"/>
              <a:t> </a:t>
            </a:r>
            <a:r>
              <a:rPr lang="pt-BR" dirty="0" err="1"/>
              <a:t>Gradient</a:t>
            </a:r>
            <a:r>
              <a:rPr lang="pt-BR" dirty="0"/>
              <a:t> </a:t>
            </a:r>
            <a:r>
              <a:rPr lang="pt-BR" dirty="0" err="1"/>
              <a:t>Descent</a:t>
            </a:r>
            <a:endParaRPr lang="pt-BR" dirty="0"/>
          </a:p>
          <a:p>
            <a:pPr lvl="1"/>
            <a:r>
              <a:rPr lang="pt-BR" dirty="0"/>
              <a:t>Adam (</a:t>
            </a:r>
            <a:r>
              <a:rPr lang="pt-BR" dirty="0" err="1"/>
              <a:t>Adaptive</a:t>
            </a:r>
            <a:r>
              <a:rPr lang="pt-BR" dirty="0"/>
              <a:t> </a:t>
            </a:r>
            <a:r>
              <a:rPr lang="pt-BR" dirty="0" err="1"/>
              <a:t>Moment</a:t>
            </a:r>
            <a:r>
              <a:rPr lang="pt-BR" dirty="0"/>
              <a:t> </a:t>
            </a:r>
            <a:r>
              <a:rPr lang="pt-BR" dirty="0" err="1"/>
              <a:t>Estimation</a:t>
            </a:r>
            <a:r>
              <a:rPr lang="pt-BR" dirty="0"/>
              <a:t>)</a:t>
            </a:r>
          </a:p>
          <a:p>
            <a:pPr lvl="1"/>
            <a:r>
              <a:rPr lang="pt-BR" dirty="0" err="1"/>
              <a:t>Etc</a:t>
            </a:r>
            <a:endParaRPr lang="pt-BR" dirty="0"/>
          </a:p>
          <a:p>
            <a:r>
              <a:rPr lang="pt-BR" dirty="0"/>
              <a:t>Estabilidade</a:t>
            </a:r>
          </a:p>
          <a:p>
            <a:r>
              <a:rPr lang="pt-BR" dirty="0"/>
              <a:t>Convergência </a:t>
            </a:r>
          </a:p>
          <a:p>
            <a:r>
              <a:rPr lang="pt-BR" dirty="0"/>
              <a:t>Custo computacional </a:t>
            </a:r>
          </a:p>
        </p:txBody>
      </p:sp>
    </p:spTree>
    <p:extLst>
      <p:ext uri="{BB962C8B-B14F-4D97-AF65-F5344CB8AC3E}">
        <p14:creationId xmlns:p14="http://schemas.microsoft.com/office/powerpoint/2010/main" val="3143273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42A7CD-2E9D-CFAA-6C11-5D64FA133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Revisão: Otimização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1A5F8691-FC88-6EC4-03DE-0E92BE55477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5331864" cy="435133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pt-BR" dirty="0"/>
                  <a:t>Optimização por enxame de partículas</a:t>
                </a:r>
              </a:p>
              <a:p>
                <a:r>
                  <a:rPr lang="pt-BR" dirty="0"/>
                  <a:t>Sem cálculo do gradiente</a:t>
                </a:r>
              </a:p>
              <a:p>
                <a:r>
                  <a:rPr lang="pt-BR" dirty="0"/>
                  <a:t>Cada partícula tem uma velocidade e posição</a:t>
                </a:r>
              </a:p>
              <a:p>
                <a:r>
                  <a:rPr lang="pt-BR" dirty="0"/>
                  <a:t>Inércia e centro social</a:t>
                </a:r>
              </a:p>
              <a:p>
                <a:r>
                  <a:rPr lang="pt-BR" dirty="0"/>
                  <a:t>Aceleração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𝑑𝑡</m:t>
                      </m:r>
                    </m:oMath>
                  </m:oMathPara>
                </a14:m>
                <a:endParaRPr lang="pt-BR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̅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d>
                            <m:d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1A5F8691-FC88-6EC4-03DE-0E92BE55477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5331864" cy="4351338"/>
              </a:xfrm>
              <a:blipFill>
                <a:blip r:embed="rId2"/>
                <a:stretch>
                  <a:fillRect l="-2059" t="-308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m 4">
            <a:extLst>
              <a:ext uri="{FF2B5EF4-FFF2-40B4-BE49-F238E27FC236}">
                <a16:creationId xmlns:a16="http://schemas.microsoft.com/office/drawing/2014/main" id="{C77A66EB-6312-A717-D645-AAAC77C881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965" y="2044374"/>
            <a:ext cx="5690035" cy="426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3310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D14B2F-A7A6-2063-9DC8-A80647B23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Revisão: Otimização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5E8E2B5-E16E-296A-B438-FFA63D7F1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40506" cy="4351338"/>
          </a:xfrm>
        </p:spPr>
        <p:txBody>
          <a:bodyPr/>
          <a:lstStyle/>
          <a:p>
            <a:r>
              <a:rPr lang="pt-BR" dirty="0"/>
              <a:t>Algoritmo genético</a:t>
            </a:r>
          </a:p>
          <a:p>
            <a:r>
              <a:rPr lang="pt-BR" dirty="0"/>
              <a:t>Semelhante ao processo evolutivo  </a:t>
            </a:r>
          </a:p>
          <a:p>
            <a:r>
              <a:rPr lang="pt-BR" dirty="0"/>
              <a:t>Definir método de seleção</a:t>
            </a:r>
          </a:p>
          <a:p>
            <a:r>
              <a:rPr lang="pt-BR" dirty="0"/>
              <a:t>Definir método de reprodução</a:t>
            </a:r>
          </a:p>
          <a:p>
            <a:r>
              <a:rPr lang="pt-BR" dirty="0"/>
              <a:t>Definir método de mutação</a:t>
            </a:r>
          </a:p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1EEBD53-766A-E017-DB02-5EA5C1A2A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706" y="1825625"/>
            <a:ext cx="6119590" cy="463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7470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D88276-7B41-7A80-322E-A5CF05A03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Revisão: Otimização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B5C20F0-3074-88C4-22EF-7CBB52749E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Muitos outros:</a:t>
            </a:r>
          </a:p>
          <a:p>
            <a:pPr lvl="1"/>
            <a:r>
              <a:rPr lang="pt-BR" dirty="0" err="1"/>
              <a:t>Simulated</a:t>
            </a:r>
            <a:r>
              <a:rPr lang="pt-BR" dirty="0"/>
              <a:t> </a:t>
            </a:r>
            <a:r>
              <a:rPr lang="pt-BR" dirty="0" err="1"/>
              <a:t>annealing</a:t>
            </a:r>
            <a:endParaRPr lang="pt-BR" dirty="0"/>
          </a:p>
          <a:p>
            <a:pPr lvl="1"/>
            <a:r>
              <a:rPr lang="pt-BR" dirty="0" err="1"/>
              <a:t>Bayesian</a:t>
            </a:r>
            <a:r>
              <a:rPr lang="pt-BR" dirty="0"/>
              <a:t> </a:t>
            </a:r>
            <a:r>
              <a:rPr lang="pt-BR" dirty="0" err="1"/>
              <a:t>Optimization</a:t>
            </a:r>
            <a:endParaRPr lang="pt-BR" dirty="0"/>
          </a:p>
          <a:p>
            <a:pPr lvl="1"/>
            <a:r>
              <a:rPr lang="pt-BR" dirty="0" err="1"/>
              <a:t>Differential</a:t>
            </a:r>
            <a:r>
              <a:rPr lang="pt-BR" dirty="0"/>
              <a:t> Evolution</a:t>
            </a:r>
          </a:p>
          <a:p>
            <a:pPr lvl="1"/>
            <a:r>
              <a:rPr lang="pt-BR" dirty="0"/>
              <a:t>Branch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Bound</a:t>
            </a:r>
            <a:endParaRPr lang="pt-BR" dirty="0"/>
          </a:p>
          <a:p>
            <a:pPr lvl="1"/>
            <a:r>
              <a:rPr lang="pt-BR" dirty="0" err="1"/>
              <a:t>Newton's</a:t>
            </a:r>
            <a:r>
              <a:rPr lang="pt-BR" dirty="0"/>
              <a:t> </a:t>
            </a:r>
            <a:r>
              <a:rPr lang="pt-BR" dirty="0" err="1"/>
              <a:t>Method</a:t>
            </a:r>
            <a:endParaRPr lang="pt-BR" dirty="0"/>
          </a:p>
          <a:p>
            <a:pPr lvl="1"/>
            <a:r>
              <a:rPr lang="pt-BR" dirty="0" err="1"/>
              <a:t>etc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702551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F06F53-B3AA-2CCC-3BFC-CB3159C55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Revisão: Estatística e probabilidade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3FA6631-A8F9-D81C-EB32-A34CDA553B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 que é probabilidade?</a:t>
            </a:r>
          </a:p>
          <a:p>
            <a:r>
              <a:rPr lang="pt-BR" dirty="0"/>
              <a:t>Conceito primitivo </a:t>
            </a:r>
          </a:p>
          <a:p>
            <a:r>
              <a:rPr lang="pt-BR" dirty="0"/>
              <a:t>Axiomas de </a:t>
            </a:r>
            <a:r>
              <a:rPr lang="pt-BR" dirty="0" err="1"/>
              <a:t>kolmogorov</a:t>
            </a:r>
            <a:r>
              <a:rPr lang="pt-BR" dirty="0"/>
              <a:t>:</a:t>
            </a:r>
          </a:p>
          <a:p>
            <a:pPr lvl="1"/>
            <a:r>
              <a:rPr lang="pt-BR" dirty="0"/>
              <a:t>Um número real entre 0 e 1</a:t>
            </a:r>
          </a:p>
          <a:p>
            <a:pPr lvl="1"/>
            <a:r>
              <a:rPr lang="pt-BR" dirty="0"/>
              <a:t>A soma de todas é igual a 1</a:t>
            </a:r>
          </a:p>
          <a:p>
            <a:pPr lvl="1"/>
            <a:r>
              <a:rPr lang="pt-BR" dirty="0"/>
              <a:t>Se temos eventos mutualmente exclusivos a probabilidade de pelo menos 1 acontecer é soma deles</a:t>
            </a:r>
          </a:p>
          <a:p>
            <a:r>
              <a:rPr lang="pt-BR" dirty="0"/>
              <a:t>Diversas interpretações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2204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8FA48E-7022-778A-C148-3428B9578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Revisão: Estatística e probabilidade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FD93D133-2772-D8FF-5876-348AFAC0246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pt-BR" dirty="0"/>
                  <a:t>Clássica (teórica)/</a:t>
                </a:r>
                <a:r>
                  <a:rPr lang="pt-BR" dirty="0" err="1"/>
                  <a:t>Frequentista</a:t>
                </a:r>
                <a:r>
                  <a:rPr lang="pt-BR" dirty="0"/>
                  <a:t> (empírica): A probabilidade de um evento é a frequência relativa de sua ocorrência em experimentos repetidos (Lei dos grandes números).</a:t>
                </a:r>
              </a:p>
              <a:p>
                <a:r>
                  <a:rPr lang="pt-BR" dirty="0"/>
                  <a:t>Bayesiana (subjetiva): A probabilidade é um grau de crença que pode ser atualizado conforme novas evidências são observadas</a:t>
                </a:r>
              </a:p>
              <a:p>
                <a:r>
                  <a:rPr lang="pt-BR" dirty="0"/>
                  <a:t>Teorema de </a:t>
                </a:r>
                <a:r>
                  <a:rPr lang="pt-BR" dirty="0" err="1"/>
                  <a:t>Bayes</a:t>
                </a:r>
                <a:r>
                  <a:rPr lang="pt-BR" dirty="0"/>
                  <a:t>:</a:t>
                </a:r>
                <a:br>
                  <a:rPr lang="pt-BR" dirty="0"/>
                </a:br>
                <a14:m>
                  <m:oMath xmlns:m="http://schemas.openxmlformats.org/officeDocument/2006/math">
                    <m:r>
                      <m:rPr>
                        <m:nor/>
                      </m:rPr>
                      <a:rPr lang="pt-BR"/>
                      <m:t>P</m:t>
                    </m:r>
                    <m:r>
                      <m:rPr>
                        <m:nor/>
                      </m:rPr>
                      <a:rPr lang="pt-BR"/>
                      <m:t>(</m:t>
                    </m:r>
                    <m:r>
                      <m:rPr>
                        <m:nor/>
                      </m:rPr>
                      <a:rPr lang="el-GR"/>
                      <m:t>θ</m:t>
                    </m:r>
                    <m:r>
                      <m:rPr>
                        <m:nor/>
                      </m:rPr>
                      <a:rPr lang="el-GR"/>
                      <m:t>∣</m:t>
                    </m:r>
                    <m:r>
                      <m:rPr>
                        <m:nor/>
                      </m:rPr>
                      <a:rPr lang="pt-BR"/>
                      <m:t>D</m:t>
                    </m:r>
                    <m:r>
                      <m:rPr>
                        <m:nor/>
                      </m:rPr>
                      <a:rPr lang="pt-BR"/>
                      <m:t>)=</m:t>
                    </m:r>
                    <m:f>
                      <m:fPr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pt-BR"/>
                          <m:t>P</m:t>
                        </m:r>
                        <m:r>
                          <m:rPr>
                            <m:nor/>
                          </m:rPr>
                          <a:rPr lang="pt-BR"/>
                          <m:t>(</m:t>
                        </m:r>
                        <m:r>
                          <m:rPr>
                            <m:nor/>
                          </m:rPr>
                          <a:rPr lang="pt-BR"/>
                          <m:t>D</m:t>
                        </m:r>
                        <m:r>
                          <m:rPr>
                            <m:nor/>
                          </m:rPr>
                          <a:rPr lang="pt-BR"/>
                          <m:t>)</m:t>
                        </m:r>
                        <m:r>
                          <m:rPr>
                            <m:nor/>
                          </m:rPr>
                          <a:rPr lang="pt-BR"/>
                          <m:t>P</m:t>
                        </m:r>
                        <m:r>
                          <m:rPr>
                            <m:nor/>
                          </m:rPr>
                          <a:rPr lang="pt-BR"/>
                          <m:t>(</m:t>
                        </m:r>
                        <m:r>
                          <m:rPr>
                            <m:nor/>
                          </m:rPr>
                          <a:rPr lang="pt-BR"/>
                          <m:t>D</m:t>
                        </m:r>
                        <m:r>
                          <m:rPr>
                            <m:nor/>
                          </m:rPr>
                          <a:rPr lang="pt-BR"/>
                          <m:t>∣</m:t>
                        </m:r>
                        <m:r>
                          <m:rPr>
                            <m:nor/>
                          </m:rPr>
                          <a:rPr lang="el-GR"/>
                          <m:t>θ</m:t>
                        </m:r>
                        <m:r>
                          <m:rPr>
                            <m:nor/>
                          </m:rPr>
                          <a:rPr lang="el-GR"/>
                          <m:t>)</m:t>
                        </m:r>
                      </m:num>
                      <m:den>
                        <m:r>
                          <m:rPr>
                            <m:nor/>
                          </m:rPr>
                          <a:rPr lang="pt-BR"/>
                          <m:t>P</m:t>
                        </m:r>
                        <m:r>
                          <m:rPr>
                            <m:nor/>
                          </m:rPr>
                          <a:rPr lang="pt-BR"/>
                          <m:t>(</m:t>
                        </m:r>
                        <m:r>
                          <m:rPr>
                            <m:nor/>
                          </m:rPr>
                          <a:rPr lang="el-GR"/>
                          <m:t>θ</m:t>
                        </m:r>
                        <m:r>
                          <m:rPr>
                            <m:nor/>
                          </m:rPr>
                          <a:rPr lang="el-GR"/>
                          <m:t>)</m:t>
                        </m:r>
                      </m:den>
                    </m:f>
                    <m:r>
                      <m:rPr>
                        <m:nor/>
                      </m:rPr>
                      <a:rPr lang="pt-BR" b="0" i="0" smtClean="0"/>
                      <m:t>  </m:t>
                    </m:r>
                    <m:r>
                      <m:rPr>
                        <m:nor/>
                      </m:rPr>
                      <a:rPr lang="el-GR"/>
                      <m:t>​</m:t>
                    </m:r>
                  </m:oMath>
                </a14:m>
                <a:endParaRPr lang="pt-BR" dirty="0"/>
              </a:p>
            </p:txBody>
          </p:sp>
        </mc:Choice>
        <mc:Fallback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FD93D133-2772-D8FF-5876-348AFAC024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 r="-58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14362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8FA48E-7022-778A-C148-3428B9578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Revisão: Estatística e probabilidade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D93D133-2772-D8FF-5876-348AFAC024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Exemplo: Big </a:t>
            </a:r>
            <a:r>
              <a:rPr lang="pt-BR" dirty="0" err="1"/>
              <a:t>alien</a:t>
            </a:r>
            <a:r>
              <a:rPr lang="pt-BR" dirty="0"/>
              <a:t> </a:t>
            </a:r>
            <a:r>
              <a:rPr lang="pt-BR" dirty="0" err="1"/>
              <a:t>theory</a:t>
            </a:r>
            <a:r>
              <a:rPr lang="pt-BR" dirty="0"/>
              <a:t> </a:t>
            </a:r>
          </a:p>
          <a:p>
            <a:endParaRPr lang="pt-BR" dirty="0"/>
          </a:p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749D370-86DE-DBE3-AE39-0AEA9579F9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58" y="2688482"/>
            <a:ext cx="5547119" cy="376858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A152F82-1541-5606-961C-E34AF7F499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022" y="2688482"/>
            <a:ext cx="5141720" cy="385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2039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8FA48E-7022-778A-C148-3428B9578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Revisão: Estatística e probabilidade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D93D133-2772-D8FF-5876-348AFAC024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Não existe axiomas universais definidos para a estatística</a:t>
            </a:r>
          </a:p>
          <a:p>
            <a:r>
              <a:rPr lang="pt-BR" dirty="0"/>
              <a:t>The </a:t>
            </a:r>
            <a:r>
              <a:rPr lang="pt-BR" dirty="0" err="1"/>
              <a:t>foundations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statistics</a:t>
            </a:r>
            <a:endParaRPr lang="pt-BR" dirty="0"/>
          </a:p>
          <a:p>
            <a:r>
              <a:rPr lang="pt-BR" dirty="0"/>
              <a:t>Deriva de probabilidade?</a:t>
            </a:r>
          </a:p>
          <a:p>
            <a:r>
              <a:rPr lang="pt-BR" dirty="0"/>
              <a:t>Importante</a:t>
            </a:r>
          </a:p>
        </p:txBody>
      </p:sp>
    </p:spTree>
    <p:extLst>
      <p:ext uri="{BB962C8B-B14F-4D97-AF65-F5344CB8AC3E}">
        <p14:creationId xmlns:p14="http://schemas.microsoft.com/office/powerpoint/2010/main" val="4774804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118069-58BE-0D52-0A5F-53D0D505C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Revisão: Estatística e probabilidade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23580F62-0270-C00D-FDB0-A0E59A4C33A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pt-BR" dirty="0"/>
                  <a:t>Termos estatísticos:</a:t>
                </a:r>
              </a:p>
              <a:p>
                <a:r>
                  <a:rPr lang="pt-BR" dirty="0"/>
                  <a:t>Média</a:t>
                </a:r>
              </a:p>
              <a:p>
                <a:r>
                  <a:rPr lang="pt-BR" dirty="0"/>
                  <a:t>Moda</a:t>
                </a:r>
              </a:p>
              <a:p>
                <a:r>
                  <a:rPr lang="pt-BR"/>
                  <a:t>mediana</a:t>
                </a:r>
                <a:endParaRPr lang="pt-BR" dirty="0"/>
              </a:p>
              <a:p>
                <a:r>
                  <a:rPr lang="pt-BR" dirty="0"/>
                  <a:t>Variância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pt-BR" dirty="0"/>
                  <a:t>)</a:t>
                </a:r>
              </a:p>
              <a:p>
                <a:r>
                  <a:rPr lang="pt-BR" dirty="0" err="1"/>
                  <a:t>Skewness</a:t>
                </a:r>
                <a:r>
                  <a:rPr lang="pt-BR" dirty="0"/>
                  <a:t>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pt-BR" dirty="0"/>
                  <a:t>)</a:t>
                </a:r>
              </a:p>
              <a:p>
                <a:r>
                  <a:rPr lang="pt-BR" dirty="0" err="1"/>
                  <a:t>Kurtose</a:t>
                </a:r>
                <a:r>
                  <a:rPr lang="pt-BR" dirty="0"/>
                  <a:t>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pt-BR" dirty="0"/>
                  <a:t>)</a:t>
                </a:r>
              </a:p>
              <a:p>
                <a:endParaRPr lang="pt-BR" dirty="0"/>
              </a:p>
            </p:txBody>
          </p:sp>
        </mc:Choice>
        <mc:Fallback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23580F62-0270-C00D-FDB0-A0E59A4C33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26381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118069-58BE-0D52-0A5F-53D0D505C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Revisão: Estatística e probabilidade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3580F62-0270-C00D-FDB0-A0E59A4C33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Distribuições</a:t>
            </a:r>
          </a:p>
          <a:p>
            <a:pPr lvl="1"/>
            <a:r>
              <a:rPr lang="pt-BR" dirty="0"/>
              <a:t>Uniforme </a:t>
            </a:r>
          </a:p>
          <a:p>
            <a:pPr lvl="1"/>
            <a:r>
              <a:rPr lang="pt-BR" dirty="0"/>
              <a:t>Binomial </a:t>
            </a:r>
          </a:p>
          <a:p>
            <a:pPr lvl="1"/>
            <a:r>
              <a:rPr lang="pt-BR" dirty="0"/>
              <a:t>Poisson </a:t>
            </a:r>
          </a:p>
          <a:p>
            <a:pPr lvl="1"/>
            <a:r>
              <a:rPr lang="pt-BR" dirty="0"/>
              <a:t>Gaussiana ou normal </a:t>
            </a:r>
          </a:p>
          <a:p>
            <a:pPr lvl="1"/>
            <a:r>
              <a:rPr lang="pt-BR" dirty="0" err="1"/>
              <a:t>etc</a:t>
            </a: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80C8737-19A0-976B-E4FF-78D79ABAD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881" y="1690688"/>
            <a:ext cx="7072201" cy="492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999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E18421-BC7D-1246-15C3-F132F676A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Objetivos do curso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F2E927F-ABC6-5E66-279C-A4548793B8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endParaRPr lang="pt-BR" dirty="0"/>
          </a:p>
          <a:p>
            <a:r>
              <a:rPr lang="pt-BR" dirty="0"/>
              <a:t>Conhecer as diversas técnicas de AM.</a:t>
            </a:r>
          </a:p>
          <a:p>
            <a:r>
              <a:rPr lang="pt-BR" dirty="0"/>
              <a:t>Entender quando aplicá-las </a:t>
            </a:r>
          </a:p>
          <a:p>
            <a:pPr algn="just"/>
            <a:r>
              <a:rPr lang="pt-BR" dirty="0"/>
              <a:t>Entender as limitações</a:t>
            </a:r>
          </a:p>
          <a:p>
            <a:pPr algn="just"/>
            <a:r>
              <a:rPr lang="pt-BR" dirty="0"/>
              <a:t>Desenvolver o senso crítico </a:t>
            </a:r>
          </a:p>
          <a:p>
            <a:pPr algn="just"/>
            <a:r>
              <a:rPr lang="pt-BR" dirty="0"/>
              <a:t>Acompanhar a literatura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573417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8FA48E-7022-778A-C148-3428B9578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Revisão: Estatística e probabilidade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D93D133-2772-D8FF-5876-348AFAC024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Teorema do limite central: quando o tamanho da amostra aumenta, a distribuição amostral da sua média aproxima-se cada vez mais de uma distribuição normal.</a:t>
            </a:r>
          </a:p>
          <a:p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A1C7E79-C0DC-60B2-3DEC-A64D95488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289" y="3360633"/>
            <a:ext cx="5964964" cy="335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5282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118069-58BE-0D52-0A5F-53D0D505C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Revisão: Estatística e probabilidade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3580F62-0270-C00D-FDB0-A0E59A4C33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Independência das Variáveis Aleatórias: As variáveis devem ser independentes ou, pelo menos, fracamente dependentes</a:t>
            </a:r>
          </a:p>
          <a:p>
            <a:r>
              <a:rPr lang="pt-BR" dirty="0"/>
              <a:t>Variância finita</a:t>
            </a:r>
          </a:p>
          <a:p>
            <a:r>
              <a:rPr lang="pt-BR" dirty="0"/>
              <a:t>Identicamente Distribuídas </a:t>
            </a:r>
          </a:p>
        </p:txBody>
      </p:sp>
    </p:spTree>
    <p:extLst>
      <p:ext uri="{BB962C8B-B14F-4D97-AF65-F5344CB8AC3E}">
        <p14:creationId xmlns:p14="http://schemas.microsoft.com/office/powerpoint/2010/main" val="21825766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3392AC-B1CF-F0EB-FE74-AD697BCDB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Revisão: Estatística e probabilidade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DF1C49E-1E81-0433-B865-2B91E6A9C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75487" cy="4351338"/>
          </a:xfrm>
        </p:spPr>
        <p:txBody>
          <a:bodyPr/>
          <a:lstStyle/>
          <a:p>
            <a:r>
              <a:rPr lang="pt-BR" dirty="0"/>
              <a:t>Métodos estocásticos </a:t>
            </a:r>
          </a:p>
          <a:p>
            <a:r>
              <a:rPr lang="pt-BR" dirty="0"/>
              <a:t>Movimento Browniano</a:t>
            </a:r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Mercado de ações, turbulência e </a:t>
            </a:r>
            <a:r>
              <a:rPr lang="pt-BR" dirty="0" err="1"/>
              <a:t>etc</a:t>
            </a:r>
            <a:endParaRPr lang="pt-BR" dirty="0"/>
          </a:p>
          <a:p>
            <a:r>
              <a:rPr lang="pt-BR" dirty="0"/>
              <a:t>Benoit </a:t>
            </a:r>
            <a:r>
              <a:rPr lang="pt-BR" dirty="0" err="1"/>
              <a:t>Mandelbrot</a:t>
            </a:r>
            <a:r>
              <a:rPr lang="pt-BR" dirty="0"/>
              <a:t> </a:t>
            </a:r>
          </a:p>
          <a:p>
            <a:endParaRPr lang="pt-BR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CB00853E-1CAF-73C1-4AF9-B87AB046A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7970" y="2840053"/>
            <a:ext cx="3734068" cy="42074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F007833-6B11-E23B-A5AD-7FB91B81E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9325" y="1657940"/>
            <a:ext cx="6367518" cy="483493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EFE3BD0-F35B-5E87-E109-70400C779E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124" y="681037"/>
            <a:ext cx="3618871" cy="558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19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3392AC-B1CF-F0EB-FE74-AD697BCDB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Revisão: Estatística e probabilidade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DF1C49E-1E81-0433-B865-2B91E6A9C8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Correlação: Ela é um indicador de como uma variável se comporta em relação à outra ao longo do tempo.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A </a:t>
            </a:r>
            <a:r>
              <a:rPr lang="pt-BR" b="1" dirty="0"/>
              <a:t>autocorrelação</a:t>
            </a:r>
            <a:r>
              <a:rPr lang="pt-BR" dirty="0"/>
              <a:t> é um caso específico de correlação onde a variável é correlacionada consigo mesma, mas em diferentes instantes de tempo. Ela é usada para entender a </a:t>
            </a:r>
            <a:r>
              <a:rPr lang="pt-BR" b="1" dirty="0"/>
              <a:t>dependência temporal</a:t>
            </a:r>
            <a:r>
              <a:rPr lang="pt-BR" dirty="0"/>
              <a:t> em uma série temporal.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6DA70EF-8635-132D-61F9-A9A04C6E7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3119" y="5310067"/>
            <a:ext cx="4867954" cy="86689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E7A836E-91A7-D429-5385-5A18CC790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035" y="2762378"/>
            <a:ext cx="2257740" cy="73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099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A87CC1-9DF1-DFD6-5F4C-2D74CD8D3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Revisão: Estatística e probabilidade </a:t>
            </a: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2CF1DF92-C6B2-19AE-FE9C-D83951A572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Turbulência</a:t>
            </a:r>
          </a:p>
          <a:p>
            <a:r>
              <a:rPr lang="pt-BR" dirty="0"/>
              <a:t>Redes neurais </a:t>
            </a:r>
          </a:p>
          <a:p>
            <a:r>
              <a:rPr lang="pt-BR" dirty="0"/>
              <a:t>Redução de dimensão</a:t>
            </a:r>
          </a:p>
          <a:p>
            <a:r>
              <a:rPr lang="pt-BR" dirty="0"/>
              <a:t>Pré-processamento </a:t>
            </a:r>
          </a:p>
          <a:p>
            <a:r>
              <a:rPr lang="pt-BR" dirty="0" err="1"/>
              <a:t>etc</a:t>
            </a:r>
            <a:r>
              <a:rPr lang="pt-BR" dirty="0"/>
              <a:t> 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87737512-FFD6-1A30-1295-F47BF71F2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294" y="2305292"/>
            <a:ext cx="6237394" cy="400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3733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7DBCEF-18E6-C2AF-F3B1-C67B737F2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Métodos de aprendizado de máquina</a:t>
            </a: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D62708AA-B7B4-4C6D-50AA-C74F43062F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9531" y="1842717"/>
            <a:ext cx="7870424" cy="4351338"/>
          </a:xfrm>
        </p:spPr>
      </p:pic>
    </p:spTree>
    <p:extLst>
      <p:ext uri="{BB962C8B-B14F-4D97-AF65-F5344CB8AC3E}">
        <p14:creationId xmlns:p14="http://schemas.microsoft.com/office/powerpoint/2010/main" val="19126665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757886-D9FF-D43B-21B0-1B6734EA0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Métodos de aprendizado de máquina: Não supervisionado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0D55875-6208-282B-31CB-297C41757A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Ajustar um modelo </a:t>
            </a:r>
          </a:p>
          <a:p>
            <a:r>
              <a:rPr lang="pt-BR" dirty="0"/>
              <a:t>Agrupar os seus dados por semelhança </a:t>
            </a:r>
          </a:p>
          <a:p>
            <a:r>
              <a:rPr lang="pt-BR" dirty="0"/>
              <a:t>Segregar seus dados</a:t>
            </a:r>
          </a:p>
          <a:p>
            <a:r>
              <a:rPr lang="pt-BR" dirty="0"/>
              <a:t>Encontrar padrões</a:t>
            </a:r>
          </a:p>
        </p:txBody>
      </p:sp>
    </p:spTree>
    <p:extLst>
      <p:ext uri="{BB962C8B-B14F-4D97-AF65-F5344CB8AC3E}">
        <p14:creationId xmlns:p14="http://schemas.microsoft.com/office/powerpoint/2010/main" val="13438675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7DBCEF-18E6-C2AF-F3B1-C67B737F2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Métodos de aprendizado de máquina: Não supervisionado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3B37EB0-1EFE-A563-717F-E002581FF3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Regressão Linear e polinomial</a:t>
            </a:r>
          </a:p>
          <a:p>
            <a:r>
              <a:rPr lang="pt-BR" dirty="0"/>
              <a:t>Efeito de </a:t>
            </a:r>
            <a:r>
              <a:rPr lang="pt-BR" dirty="0" err="1"/>
              <a:t>Runge</a:t>
            </a:r>
            <a:r>
              <a:rPr lang="pt-BR" dirty="0"/>
              <a:t> </a:t>
            </a:r>
          </a:p>
          <a:p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2B5D5D8-EA46-D0AE-AD4E-A45421B74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40" y="3238335"/>
            <a:ext cx="4556357" cy="325454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1DBD0B1-2853-98B5-953E-3608AB8C1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479" y="2141537"/>
            <a:ext cx="543917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9860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7DBCEF-18E6-C2AF-F3B1-C67B737F2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Métodos de aprendizado de máquina: Não supervisionado 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8FFBC19-08CB-4619-47AA-183D3ABEC6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53059" y="2141537"/>
            <a:ext cx="5798630" cy="4351338"/>
          </a:xfrm>
        </p:spPr>
      </p:pic>
    </p:spTree>
    <p:extLst>
      <p:ext uri="{BB962C8B-B14F-4D97-AF65-F5344CB8AC3E}">
        <p14:creationId xmlns:p14="http://schemas.microsoft.com/office/powerpoint/2010/main" val="20106026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7DBCEF-18E6-C2AF-F3B1-C67B737F2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Métodos de aprendizado de máquina: Não supervisionado 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4D124A6-755F-ECE0-03BE-8C6BAFFC9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52734" cy="4351338"/>
          </a:xfrm>
        </p:spPr>
        <p:txBody>
          <a:bodyPr/>
          <a:lstStyle/>
          <a:p>
            <a:r>
              <a:rPr lang="pt-BR" dirty="0"/>
              <a:t>Regressão Gaussiana</a:t>
            </a:r>
          </a:p>
          <a:p>
            <a:r>
              <a:rPr lang="pt-BR" dirty="0"/>
              <a:t>Processo estocástico </a:t>
            </a:r>
          </a:p>
          <a:p>
            <a:r>
              <a:rPr lang="pt-BR" dirty="0"/>
              <a:t>Todas as possíveis funções </a:t>
            </a:r>
          </a:p>
          <a:p>
            <a:r>
              <a:rPr lang="pt-BR" dirty="0"/>
              <a:t>Modelar funções complexas e não lineares</a:t>
            </a:r>
          </a:p>
          <a:p>
            <a:r>
              <a:rPr lang="pt-BR" dirty="0"/>
              <a:t>Estimativa da incerteza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5F34B16-4935-1986-DF9C-47575C5272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934" y="1825625"/>
            <a:ext cx="700087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436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F46DB9-6D1A-D752-D088-3C05E8C19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Estrutura da aula de hoje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51E91DD-AE6C-F1E8-4761-9406935ED3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Introdução</a:t>
            </a:r>
          </a:p>
          <a:p>
            <a:r>
              <a:rPr lang="pt-BR" dirty="0"/>
              <a:t>Revisão de alguns fundamentos teóricos</a:t>
            </a:r>
          </a:p>
          <a:p>
            <a:pPr lvl="1"/>
            <a:r>
              <a:rPr lang="pt-BR" dirty="0"/>
              <a:t>Álgebra Linear</a:t>
            </a:r>
          </a:p>
          <a:p>
            <a:pPr lvl="1"/>
            <a:r>
              <a:rPr lang="pt-BR" dirty="0"/>
              <a:t>Otimização</a:t>
            </a:r>
          </a:p>
          <a:p>
            <a:pPr lvl="1"/>
            <a:r>
              <a:rPr lang="pt-BR" dirty="0"/>
              <a:t>Estatística e probabilidade</a:t>
            </a:r>
          </a:p>
          <a:p>
            <a:r>
              <a:rPr lang="pt-BR" dirty="0"/>
              <a:t>Métodos de aprendizado de máquina</a:t>
            </a:r>
          </a:p>
          <a:p>
            <a:pPr lvl="1"/>
            <a:r>
              <a:rPr lang="pt-BR" dirty="0"/>
              <a:t>Não-supervisionado </a:t>
            </a:r>
          </a:p>
          <a:p>
            <a:pPr lvl="1"/>
            <a:r>
              <a:rPr lang="pt-BR" dirty="0"/>
              <a:t>Supervisionado</a:t>
            </a:r>
          </a:p>
          <a:p>
            <a:pPr marL="457200" lvl="1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671824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7DBCEF-18E6-C2AF-F3B1-C67B737F2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Métodos de aprendizado de máquina: Não supervisionado 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C4003C2-558D-D307-BD25-6C9F8A819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65150" cy="4351338"/>
          </a:xfrm>
        </p:spPr>
        <p:txBody>
          <a:bodyPr/>
          <a:lstStyle/>
          <a:p>
            <a:r>
              <a:rPr lang="pt-BR" dirty="0"/>
              <a:t>Regressão Logística, classificador </a:t>
            </a:r>
          </a:p>
          <a:p>
            <a:r>
              <a:rPr lang="pt-BR" dirty="0"/>
              <a:t>Classificação binária: Ela estima a probabilidade de um evento ocorrer com base em uma ou mais variáveis independentes, usando a função logística (ou sigmoide) para transformar a saída da equação linear em uma probabilidade entre 0 e 1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28CE8860-A2AA-6565-0BF9-43A0313284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5"/>
          <a:stretch/>
        </p:blipFill>
        <p:spPr>
          <a:xfrm>
            <a:off x="6939185" y="1428831"/>
            <a:ext cx="4845465" cy="514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6279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7DBCEF-18E6-C2AF-F3B1-C67B737F2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Métodos de aprendizado de máquina: Não supervisionado 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C4003C2-558D-D307-BD25-6C9F8A8190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k-</a:t>
            </a:r>
            <a:r>
              <a:rPr lang="pt-BR" dirty="0" err="1"/>
              <a:t>nearest</a:t>
            </a:r>
            <a:r>
              <a:rPr lang="pt-BR" dirty="0"/>
              <a:t> </a:t>
            </a:r>
            <a:r>
              <a:rPr lang="pt-BR" dirty="0" err="1"/>
              <a:t>neighbors</a:t>
            </a:r>
            <a:r>
              <a:rPr lang="pt-BR" dirty="0"/>
              <a:t> </a:t>
            </a:r>
            <a:r>
              <a:rPr lang="pt-BR" dirty="0" err="1"/>
              <a:t>algorithm</a:t>
            </a:r>
            <a:r>
              <a:rPr lang="pt-BR" dirty="0"/>
              <a:t> (KNN)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ACCF7E0-3582-06E3-F322-2E012097F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3" y="2581883"/>
            <a:ext cx="8746101" cy="410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9442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587A9A-E7BA-6875-0B4E-0418B0601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Métodos de aprendizado de máquina: Não supervisionado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A0F55A-F86A-9EA0-0503-A0CCBA772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30966" cy="4351338"/>
          </a:xfrm>
        </p:spPr>
        <p:txBody>
          <a:bodyPr/>
          <a:lstStyle/>
          <a:p>
            <a:r>
              <a:rPr lang="pt-BR" dirty="0" err="1"/>
              <a:t>Support</a:t>
            </a:r>
            <a:r>
              <a:rPr lang="pt-BR" dirty="0"/>
              <a:t> vector </a:t>
            </a:r>
            <a:r>
              <a:rPr lang="pt-BR" dirty="0" err="1"/>
              <a:t>machines</a:t>
            </a:r>
            <a:r>
              <a:rPr lang="pt-BR" dirty="0"/>
              <a:t> </a:t>
            </a:r>
          </a:p>
          <a:p>
            <a:r>
              <a:rPr lang="pt-BR" dirty="0"/>
              <a:t>Classificador</a:t>
            </a:r>
          </a:p>
          <a:p>
            <a:r>
              <a:rPr lang="pt-BR" dirty="0"/>
              <a:t>O objetivo do SVM é encontrar um hiperplano de separação que maximize a margem entre as classes, ou seja, o espaço entre os pontos de dados mais próximos de cada classe (chamados de vetores de suporte).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E95D905-C33B-3131-E278-84A832381A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780" y="1996541"/>
            <a:ext cx="5476699" cy="4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7571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ED91C8-5723-F8D8-D755-04ED6A1A4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Métodos de aprendizado de máquina: Não supervisionado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28A9894-67A0-5D8B-0720-C33045AF5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25112" cy="4351338"/>
          </a:xfrm>
        </p:spPr>
        <p:txBody>
          <a:bodyPr/>
          <a:lstStyle/>
          <a:p>
            <a:r>
              <a:rPr lang="pt-BR" dirty="0"/>
              <a:t>Classes desconhecidas </a:t>
            </a:r>
          </a:p>
          <a:p>
            <a:r>
              <a:rPr lang="pt-BR" dirty="0" err="1"/>
              <a:t>Clustering</a:t>
            </a:r>
            <a:r>
              <a:rPr lang="pt-BR" dirty="0"/>
              <a:t> </a:t>
            </a:r>
          </a:p>
          <a:p>
            <a:r>
              <a:rPr lang="pt-BR" dirty="0"/>
              <a:t>K-</a:t>
            </a:r>
            <a:r>
              <a:rPr lang="pt-BR" dirty="0" err="1"/>
              <a:t>means</a:t>
            </a:r>
            <a:endParaRPr lang="pt-BR" dirty="0"/>
          </a:p>
          <a:p>
            <a:r>
              <a:rPr lang="pt-BR" dirty="0"/>
              <a:t>O objetivo do K-</a:t>
            </a:r>
            <a:r>
              <a:rPr lang="pt-BR" dirty="0" err="1"/>
              <a:t>means</a:t>
            </a:r>
            <a:r>
              <a:rPr lang="pt-BR" dirty="0"/>
              <a:t> é minimizar a variância </a:t>
            </a:r>
            <a:r>
              <a:rPr lang="pt-BR" dirty="0" err="1"/>
              <a:t>intra-cluster</a:t>
            </a: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EFC89C8-799E-6556-AC95-1242C9094D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025" y="2451513"/>
            <a:ext cx="6937975" cy="347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5044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23C6CD-8CD5-A707-9B48-5671C7F3C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Métodos de aprendizado de máquina: Não supervisionado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53C3739-1C52-B2CE-DDBA-DDEEDF92F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27520" cy="4351338"/>
          </a:xfrm>
        </p:spPr>
        <p:txBody>
          <a:bodyPr/>
          <a:lstStyle/>
          <a:p>
            <a:r>
              <a:rPr lang="pt-BR" dirty="0"/>
              <a:t>POD/PCA/SVD</a:t>
            </a:r>
          </a:p>
          <a:p>
            <a:r>
              <a:rPr lang="pt-BR" dirty="0"/>
              <a:t>Dados contínuos</a:t>
            </a:r>
          </a:p>
          <a:p>
            <a:r>
              <a:rPr lang="pt-BR" dirty="0"/>
              <a:t>Minimizar variância</a:t>
            </a:r>
          </a:p>
          <a:p>
            <a:r>
              <a:rPr lang="pt-BR" dirty="0"/>
              <a:t>Modos espaço-temporais</a:t>
            </a:r>
          </a:p>
          <a:p>
            <a:r>
              <a:rPr lang="pt-BR" dirty="0"/>
              <a:t>Inúmeras variantes (DMD,SPOD, </a:t>
            </a:r>
            <a:r>
              <a:rPr lang="pt-BR" dirty="0" err="1"/>
              <a:t>etc</a:t>
            </a:r>
            <a:r>
              <a:rPr lang="pt-BR" dirty="0"/>
              <a:t>)</a:t>
            </a:r>
          </a:p>
          <a:p>
            <a:r>
              <a:rPr lang="pt-BR" dirty="0"/>
              <a:t>Modelos de ordem reduzida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08AAF70-A4E0-D4AE-AB3B-597E61BBA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119" y="1606268"/>
            <a:ext cx="5624385" cy="479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0998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23C6CD-8CD5-A707-9B48-5671C7F3C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Métodos de aprendizado de máquina: Não supervisionado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53C3739-1C52-B2CE-DDBA-DDEEDF92F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861135" cy="4351338"/>
          </a:xfrm>
        </p:spPr>
        <p:txBody>
          <a:bodyPr/>
          <a:lstStyle/>
          <a:p>
            <a:r>
              <a:rPr lang="pt-BR" dirty="0" err="1"/>
              <a:t>SINDy</a:t>
            </a:r>
            <a:endParaRPr lang="pt-BR" dirty="0"/>
          </a:p>
          <a:p>
            <a:r>
              <a:rPr lang="pt-BR" dirty="0"/>
              <a:t>Método de aprendizado de máquina usado para identificar equações diferenciais não lineares que governam sistemas dinâmicos a partir de dados. O objetivo do </a:t>
            </a:r>
            <a:r>
              <a:rPr lang="pt-BR" dirty="0" err="1"/>
              <a:t>SINDy</a:t>
            </a:r>
            <a:r>
              <a:rPr lang="pt-BR" dirty="0"/>
              <a:t> é descobrir a estrutura subjacente do sistema dinâmico, representada por um conjunto de equações diferenciais de forma esparsa (com poucos termos não nulos).</a:t>
            </a:r>
          </a:p>
        </p:txBody>
      </p:sp>
    </p:spTree>
    <p:extLst>
      <p:ext uri="{BB962C8B-B14F-4D97-AF65-F5344CB8AC3E}">
        <p14:creationId xmlns:p14="http://schemas.microsoft.com/office/powerpoint/2010/main" val="39809096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5AFB34-1A99-CEB0-0824-903B5FCAE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Métodos de aprendizado de máquina: Não supervisionado 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FBA5A9C0-0348-76DA-0D0B-8F98A9B03D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084" y="1834925"/>
            <a:ext cx="7954857" cy="5023075"/>
          </a:xfrm>
        </p:spPr>
      </p:pic>
    </p:spTree>
    <p:extLst>
      <p:ext uri="{BB962C8B-B14F-4D97-AF65-F5344CB8AC3E}">
        <p14:creationId xmlns:p14="http://schemas.microsoft.com/office/powerpoint/2010/main" val="27540952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C8F45D-29D0-AFC2-EDC5-BBBDE3361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Métodos de aprendizado de máquina: Supervisionado 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2BABB5ED-A561-F647-D747-24F0E52ACD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124" y="2601230"/>
            <a:ext cx="9555751" cy="3153398"/>
          </a:xfrm>
        </p:spPr>
      </p:pic>
    </p:spTree>
    <p:extLst>
      <p:ext uri="{BB962C8B-B14F-4D97-AF65-F5344CB8AC3E}">
        <p14:creationId xmlns:p14="http://schemas.microsoft.com/office/powerpoint/2010/main" val="37160102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A19F1A-7C7A-4BA7-FC2B-3FA4A3700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Métodos de aprendizado de máquina: Supervisionado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7246BB6-1F28-CBED-EC74-1B2F6A9B3E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Redes neurais</a:t>
            </a:r>
          </a:p>
          <a:p>
            <a:r>
              <a:rPr lang="pt-BR" dirty="0"/>
              <a:t>Neurônio</a:t>
            </a:r>
          </a:p>
          <a:p>
            <a:r>
              <a:rPr lang="pt-BR" dirty="0"/>
              <a:t>Probabilístico</a:t>
            </a:r>
          </a:p>
          <a:p>
            <a:r>
              <a:rPr lang="pt-BR" dirty="0" err="1"/>
              <a:t>Backpropagation</a:t>
            </a:r>
            <a:r>
              <a:rPr lang="pt-BR" dirty="0"/>
              <a:t> </a:t>
            </a:r>
          </a:p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D047A3D-2045-BD17-C526-194B1373DB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216" y="2141537"/>
            <a:ext cx="7446783" cy="425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0565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A19F1A-7C7A-4BA7-FC2B-3FA4A3700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Métodos de aprendizado de máquina: Supervisionado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7246BB6-1F28-CBED-EC74-1B2F6A9B3E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Camadas </a:t>
            </a:r>
          </a:p>
          <a:p>
            <a:r>
              <a:rPr lang="pt-BR" dirty="0"/>
              <a:t>Arquiteturas (</a:t>
            </a:r>
            <a:r>
              <a:rPr lang="pt-BR" dirty="0" err="1"/>
              <a:t>fully</a:t>
            </a:r>
            <a:r>
              <a:rPr lang="pt-BR" dirty="0"/>
              <a:t> </a:t>
            </a:r>
            <a:r>
              <a:rPr lang="pt-BR" dirty="0" err="1"/>
              <a:t>connected</a:t>
            </a:r>
            <a:r>
              <a:rPr lang="pt-BR" dirty="0"/>
              <a:t>, CNN, </a:t>
            </a:r>
            <a:r>
              <a:rPr lang="pt-BR" dirty="0" err="1"/>
              <a:t>Recurrent</a:t>
            </a:r>
            <a:r>
              <a:rPr lang="pt-BR" dirty="0"/>
              <a:t>, </a:t>
            </a:r>
            <a:r>
              <a:rPr lang="pt-BR" dirty="0" err="1"/>
              <a:t>etc</a:t>
            </a:r>
            <a:r>
              <a:rPr lang="pt-BR" dirty="0"/>
              <a:t>)</a:t>
            </a:r>
          </a:p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F5FB0A2-5AB7-BEB3-553D-FED7DB56ED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10" y="2851625"/>
            <a:ext cx="9077882" cy="346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218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F28E1D-531B-E9A7-BE6A-21B886992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Introdução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B4A22E3-6528-6AED-42AB-7F97265525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 que aprender?</a:t>
            </a:r>
          </a:p>
          <a:p>
            <a:r>
              <a:rPr lang="pt-BR" dirty="0"/>
              <a:t>O que é conhecimento?</a:t>
            </a:r>
          </a:p>
        </p:txBody>
      </p:sp>
      <p:sp>
        <p:nvSpPr>
          <p:cNvPr id="6" name="Seta: para a Direita 5">
            <a:extLst>
              <a:ext uri="{FF2B5EF4-FFF2-40B4-BE49-F238E27FC236}">
                <a16:creationId xmlns:a16="http://schemas.microsoft.com/office/drawing/2014/main" id="{FD3F65BC-6D73-712A-9B37-25CB39ED6ABC}"/>
              </a:ext>
            </a:extLst>
          </p:cNvPr>
          <p:cNvSpPr/>
          <p:nvPr/>
        </p:nvSpPr>
        <p:spPr>
          <a:xfrm>
            <a:off x="4687600" y="4238670"/>
            <a:ext cx="957129" cy="3931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FA6673C-18F0-FF94-5774-534707BEA376}"/>
              </a:ext>
            </a:extLst>
          </p:cNvPr>
          <p:cNvSpPr txBox="1"/>
          <p:nvPr/>
        </p:nvSpPr>
        <p:spPr>
          <a:xfrm>
            <a:off x="4650558" y="3680356"/>
            <a:ext cx="1179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Medições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3CE7844A-FBE9-EC1C-DB3B-135F3957FF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44" y="3645470"/>
            <a:ext cx="3426706" cy="1801784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ACD5F13C-C606-9538-5959-A6A36A813A11}"/>
              </a:ext>
            </a:extLst>
          </p:cNvPr>
          <p:cNvSpPr txBox="1"/>
          <p:nvPr/>
        </p:nvSpPr>
        <p:spPr>
          <a:xfrm>
            <a:off x="4557442" y="3999959"/>
            <a:ext cx="1179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Dados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5E8BBC1F-E157-A100-8219-659FC45C6B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704179"/>
            <a:ext cx="2619375" cy="1743075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19FFD0E4-5738-92C7-7E86-7E06FF23E049}"/>
              </a:ext>
            </a:extLst>
          </p:cNvPr>
          <p:cNvSpPr txBox="1"/>
          <p:nvPr/>
        </p:nvSpPr>
        <p:spPr>
          <a:xfrm>
            <a:off x="2219946" y="5447254"/>
            <a:ext cx="1179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Realidade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4CC8BC2-FF58-F6DD-0643-7DC03D897557}"/>
              </a:ext>
            </a:extLst>
          </p:cNvPr>
          <p:cNvSpPr txBox="1"/>
          <p:nvPr/>
        </p:nvSpPr>
        <p:spPr>
          <a:xfrm>
            <a:off x="6816027" y="5447254"/>
            <a:ext cx="1179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Modelo</a:t>
            </a:r>
          </a:p>
        </p:txBody>
      </p:sp>
      <p:sp>
        <p:nvSpPr>
          <p:cNvPr id="15" name="Seta: para a Direita 14">
            <a:extLst>
              <a:ext uri="{FF2B5EF4-FFF2-40B4-BE49-F238E27FC236}">
                <a16:creationId xmlns:a16="http://schemas.microsoft.com/office/drawing/2014/main" id="{3C9D8C05-43F7-AEA2-0E29-E2E356A9E128}"/>
              </a:ext>
            </a:extLst>
          </p:cNvPr>
          <p:cNvSpPr/>
          <p:nvPr/>
        </p:nvSpPr>
        <p:spPr>
          <a:xfrm>
            <a:off x="8938900" y="4409631"/>
            <a:ext cx="880217" cy="33328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BDD1587-7C3B-43E9-1B08-F3E0B6F6AD27}"/>
              </a:ext>
            </a:extLst>
          </p:cNvPr>
          <p:cNvSpPr txBox="1"/>
          <p:nvPr/>
        </p:nvSpPr>
        <p:spPr>
          <a:xfrm>
            <a:off x="9912233" y="3961522"/>
            <a:ext cx="1906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Previsões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Interpretações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Novos modelos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Controle da realidade</a:t>
            </a:r>
          </a:p>
        </p:txBody>
      </p:sp>
      <p:sp>
        <p:nvSpPr>
          <p:cNvPr id="19" name="Seta: para a Direita 18">
            <a:extLst>
              <a:ext uri="{FF2B5EF4-FFF2-40B4-BE49-F238E27FC236}">
                <a16:creationId xmlns:a16="http://schemas.microsoft.com/office/drawing/2014/main" id="{EAB3425D-E308-C23C-CF3D-449493A206CE}"/>
              </a:ext>
            </a:extLst>
          </p:cNvPr>
          <p:cNvSpPr/>
          <p:nvPr/>
        </p:nvSpPr>
        <p:spPr>
          <a:xfrm>
            <a:off x="4731038" y="4962886"/>
            <a:ext cx="957129" cy="39310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C03351F4-A355-043F-22D6-5D9900EE098F}"/>
              </a:ext>
            </a:extLst>
          </p:cNvPr>
          <p:cNvSpPr txBox="1"/>
          <p:nvPr/>
        </p:nvSpPr>
        <p:spPr>
          <a:xfrm>
            <a:off x="4810816" y="5338710"/>
            <a:ext cx="865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Ruídos e erros</a:t>
            </a:r>
          </a:p>
        </p:txBody>
      </p:sp>
      <p:sp>
        <p:nvSpPr>
          <p:cNvPr id="21" name="Seta: para a Direita 20">
            <a:extLst>
              <a:ext uri="{FF2B5EF4-FFF2-40B4-BE49-F238E27FC236}">
                <a16:creationId xmlns:a16="http://schemas.microsoft.com/office/drawing/2014/main" id="{E04E2BC0-F15F-57FB-B8CD-D0BF00436593}"/>
              </a:ext>
            </a:extLst>
          </p:cNvPr>
          <p:cNvSpPr/>
          <p:nvPr/>
        </p:nvSpPr>
        <p:spPr>
          <a:xfrm rot="5400000">
            <a:off x="7119135" y="3086138"/>
            <a:ext cx="573101" cy="39310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7A5AD154-30CC-8A52-E413-ADA9A03DAD18}"/>
              </a:ext>
            </a:extLst>
          </p:cNvPr>
          <p:cNvSpPr txBox="1"/>
          <p:nvPr/>
        </p:nvSpPr>
        <p:spPr>
          <a:xfrm>
            <a:off x="6816027" y="2635764"/>
            <a:ext cx="1201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Limitações</a:t>
            </a:r>
          </a:p>
        </p:txBody>
      </p:sp>
    </p:spTree>
    <p:extLst>
      <p:ext uri="{BB962C8B-B14F-4D97-AF65-F5344CB8AC3E}">
        <p14:creationId xmlns:p14="http://schemas.microsoft.com/office/powerpoint/2010/main" val="6773224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235CD8-6033-5DFA-95E2-137B532B1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Métodos de aprendizado de máquina: Supervisionado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DBC4E96-8731-2115-F297-1D5DBDE1A1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3827804" cy="4351338"/>
          </a:xfrm>
        </p:spPr>
        <p:txBody>
          <a:bodyPr/>
          <a:lstStyle/>
          <a:p>
            <a:r>
              <a:rPr lang="pt-BR" dirty="0"/>
              <a:t>Redes </a:t>
            </a:r>
            <a:r>
              <a:rPr lang="pt-BR" dirty="0" err="1"/>
              <a:t>convolucionais</a:t>
            </a:r>
            <a:r>
              <a:rPr lang="pt-BR" dirty="0"/>
              <a:t> (CNN)</a:t>
            </a:r>
          </a:p>
          <a:p>
            <a:r>
              <a:rPr lang="pt-BR" dirty="0"/>
              <a:t>Levar em consideração movimentação e rotação de características</a:t>
            </a:r>
          </a:p>
          <a:p>
            <a:r>
              <a:rPr lang="pt-BR" dirty="0"/>
              <a:t>Camada </a:t>
            </a:r>
            <a:r>
              <a:rPr lang="pt-BR" dirty="0" err="1"/>
              <a:t>convolucional</a:t>
            </a: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63BE784-7862-362D-172F-6EFB92691B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20"/>
          <a:stretch/>
        </p:blipFill>
        <p:spPr>
          <a:xfrm>
            <a:off x="4666005" y="1825625"/>
            <a:ext cx="7735712" cy="391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6854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4F36A9-9802-9852-4410-398E947E1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Métodos de aprendizado de máquina: Supervisionado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6974082-F2BC-F62D-D208-B703D7A31B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Adicionar memória aos neurônios.</a:t>
            </a:r>
          </a:p>
          <a:p>
            <a:r>
              <a:rPr lang="pt-BR" dirty="0" err="1"/>
              <a:t>Recurrent</a:t>
            </a:r>
            <a:r>
              <a:rPr lang="pt-BR" dirty="0"/>
              <a:t> NN </a:t>
            </a:r>
          </a:p>
          <a:p>
            <a:r>
              <a:rPr lang="pt-BR" dirty="0"/>
              <a:t>LSTM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F901FAB-CDFD-6DED-E167-0E36AB2813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49" y="3429000"/>
            <a:ext cx="6286500" cy="314325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7967DBC-2972-FC5C-4EE2-12EF664035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5" r="32851"/>
          <a:stretch/>
        </p:blipFill>
        <p:spPr>
          <a:xfrm>
            <a:off x="7512999" y="3234112"/>
            <a:ext cx="4059252" cy="353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6046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C62905-F250-15BD-D690-EC1150EB0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Métodos de aprendizado de máquina: Supervisionado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6A8C5E4-74C9-DEDC-778B-165262D9A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 err="1"/>
              <a:t>Encoders</a:t>
            </a:r>
            <a:r>
              <a:rPr lang="pt-BR" dirty="0"/>
              <a:t> </a:t>
            </a:r>
          </a:p>
          <a:p>
            <a:r>
              <a:rPr lang="pt-BR" dirty="0" err="1"/>
              <a:t>Decoders</a:t>
            </a:r>
            <a:r>
              <a:rPr lang="pt-BR" dirty="0"/>
              <a:t> </a:t>
            </a:r>
          </a:p>
          <a:p>
            <a:r>
              <a:rPr lang="pt-BR" dirty="0" err="1"/>
              <a:t>Autoencoders</a:t>
            </a:r>
            <a:endParaRPr lang="pt-BR" dirty="0"/>
          </a:p>
          <a:p>
            <a:r>
              <a:rPr lang="pt-BR" dirty="0"/>
              <a:t>Base</a:t>
            </a:r>
          </a:p>
          <a:p>
            <a:r>
              <a:rPr lang="pt-BR" dirty="0"/>
              <a:t>Filtros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505F034-3D78-0761-B6C2-8A072621D2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347" y="2283447"/>
            <a:ext cx="8968653" cy="362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073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BEC118-6E3E-D6B8-AC21-D2762828C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Métodos de aprendizado de máquina: Supervisionado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C809239-96FF-55FD-8A70-54E97C996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60948" cy="4351338"/>
          </a:xfrm>
        </p:spPr>
        <p:txBody>
          <a:bodyPr/>
          <a:lstStyle/>
          <a:p>
            <a:r>
              <a:rPr lang="pt-BR" dirty="0"/>
              <a:t>PINN (</a:t>
            </a:r>
            <a:r>
              <a:rPr lang="pt-BR" dirty="0" err="1"/>
              <a:t>Physics-informed</a:t>
            </a:r>
            <a:r>
              <a:rPr lang="pt-BR" dirty="0"/>
              <a:t> neural networks) </a:t>
            </a:r>
          </a:p>
          <a:p>
            <a:r>
              <a:rPr lang="pt-BR" dirty="0"/>
              <a:t>Adicionar mais conhecimento na rede</a:t>
            </a:r>
          </a:p>
          <a:p>
            <a:r>
              <a:rPr lang="pt-BR" dirty="0"/>
              <a:t>Equações de primeiros princípios</a:t>
            </a:r>
          </a:p>
          <a:p>
            <a:endParaRPr lang="pt-BR" dirty="0"/>
          </a:p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07F297C-5656-2349-EBA1-5CFF66E1CF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961" y="2164970"/>
            <a:ext cx="6269039" cy="367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811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ADA8DD-94DE-13D7-26F6-2BBFFF26A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Dúvidas?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897B72D-EE28-FFD9-EC6C-1117DAF27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endParaRPr lang="pt-BR" dirty="0"/>
          </a:p>
          <a:p>
            <a:r>
              <a:rPr lang="pt-BR" dirty="0"/>
              <a:t>Próxima aula</a:t>
            </a:r>
          </a:p>
          <a:p>
            <a:r>
              <a:rPr lang="pt-BR" dirty="0"/>
              <a:t>Atividades de programação</a:t>
            </a:r>
          </a:p>
          <a:p>
            <a:pPr marL="0" indent="0">
              <a:buNone/>
            </a:pP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715800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218B86B-EB6A-8892-845D-B8615BFCAA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t-BR" sz="6000" dirty="0"/>
          </a:p>
          <a:p>
            <a:pPr marL="0" indent="0" algn="ctr">
              <a:buNone/>
            </a:pPr>
            <a:r>
              <a:rPr lang="pt-BR" sz="6000" dirty="0"/>
              <a:t>Obrigado </a:t>
            </a:r>
          </a:p>
        </p:txBody>
      </p:sp>
    </p:spTree>
    <p:extLst>
      <p:ext uri="{BB962C8B-B14F-4D97-AF65-F5344CB8AC3E}">
        <p14:creationId xmlns:p14="http://schemas.microsoft.com/office/powerpoint/2010/main" val="252521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9029BB-322F-3140-230F-EA43E4AA1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Introdução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E3A9842-83AD-0A2F-478F-EEC1F5E734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Aprendizado de máquina</a:t>
            </a:r>
          </a:p>
          <a:p>
            <a:r>
              <a:rPr lang="pt-BR" dirty="0"/>
              <a:t>Explosão nos últimos anos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0F6673E-0070-F0B0-4B7B-DDE4043F0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637" y="3230536"/>
            <a:ext cx="5288363" cy="330522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A8C3EAF-B605-63FB-BF6E-AC373E1D9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230536"/>
            <a:ext cx="5796897" cy="326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92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136F34-DBF2-2401-2EF0-D6A185F3A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Introdução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002E9EB-A5F2-526F-761D-D50AE8A476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Etapas do AM: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t-BR" dirty="0"/>
              <a:t>Definir o problema (o que vais ser modelado) 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t-BR" dirty="0"/>
              <a:t>Preparar os dados (Forma, qualidade, quantidade)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t-BR" dirty="0"/>
              <a:t>Qual método será utilizado?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t-BR" dirty="0"/>
              <a:t>Qual o impacto do ruído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t-BR" dirty="0"/>
              <a:t>Processo de otimização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t-BR" dirty="0"/>
              <a:t>Avaliar o seu modelo (capacidade preditiva)</a:t>
            </a:r>
          </a:p>
        </p:txBody>
      </p:sp>
    </p:spTree>
    <p:extLst>
      <p:ext uri="{BB962C8B-B14F-4D97-AF65-F5344CB8AC3E}">
        <p14:creationId xmlns:p14="http://schemas.microsoft.com/office/powerpoint/2010/main" val="1697568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19087D-1FA7-E815-5D6C-3F4A2E998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Introdução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FE5CA59-E4DB-D796-E30B-A3B33DA89A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Universo de métodos</a:t>
            </a:r>
          </a:p>
          <a:p>
            <a:r>
              <a:rPr lang="pt-BR" dirty="0"/>
              <a:t>Classificação baseada nos dados:</a:t>
            </a:r>
          </a:p>
          <a:p>
            <a:pPr marL="457200" lvl="1" indent="0">
              <a:buNone/>
            </a:pPr>
            <a:r>
              <a:rPr lang="pt-BR" dirty="0"/>
              <a:t>Métodos não-supervisionados                 X           Método supervisionados                  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3320C10-B170-7A66-F274-423D1FE622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7" r="52100"/>
          <a:stretch/>
        </p:blipFill>
        <p:spPr>
          <a:xfrm>
            <a:off x="1406133" y="3611698"/>
            <a:ext cx="3140230" cy="251701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D565269-0AC2-5C15-BF4D-A2291101CD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567" y="3429000"/>
            <a:ext cx="5516570" cy="288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477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F8CC2F-0C23-BE97-2C85-CF0FD8C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Introdução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66B040-531A-A63B-7703-AC2AD1BE4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Aprendizado de máquina é álgebra linear é estatística aplicada</a:t>
            </a:r>
          </a:p>
          <a:p>
            <a:r>
              <a:rPr lang="pt-BR" dirty="0"/>
              <a:t>Revisar alguns conceitos fundamentais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261D8F9-DF1A-48B0-3D42-001ECA9AE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28" y="3148044"/>
            <a:ext cx="3220740" cy="334483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8970E74B-9900-3947-3BCD-0D15C45FA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088" y="3392080"/>
            <a:ext cx="4621772" cy="285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86067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</TotalTime>
  <Words>1455</Words>
  <Application>Microsoft Office PowerPoint</Application>
  <PresentationFormat>Widescreen</PresentationFormat>
  <Paragraphs>293</Paragraphs>
  <Slides>55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55</vt:i4>
      </vt:variant>
    </vt:vector>
  </HeadingPairs>
  <TitlesOfParts>
    <vt:vector size="60" baseType="lpstr">
      <vt:lpstr>Arial</vt:lpstr>
      <vt:lpstr>Calibri</vt:lpstr>
      <vt:lpstr>Calibri Light</vt:lpstr>
      <vt:lpstr>Cambria Math</vt:lpstr>
      <vt:lpstr>Tema do Office</vt:lpstr>
      <vt:lpstr>Aprendizado de máquina aplicado à Fluido Dinâmica</vt:lpstr>
      <vt:lpstr>Organização do curso</vt:lpstr>
      <vt:lpstr>Objetivos do curso</vt:lpstr>
      <vt:lpstr>Estrutura da aula de hoje</vt:lpstr>
      <vt:lpstr>Introdução</vt:lpstr>
      <vt:lpstr>Introdução</vt:lpstr>
      <vt:lpstr>Introdução</vt:lpstr>
      <vt:lpstr>Introdução</vt:lpstr>
      <vt:lpstr>Introdução</vt:lpstr>
      <vt:lpstr>Revisão: Álgebra Linear</vt:lpstr>
      <vt:lpstr>Revisão: Álgebra Linear</vt:lpstr>
      <vt:lpstr>Revisão: Álgebra Linear</vt:lpstr>
      <vt:lpstr>Revisão: Álgebra Linear</vt:lpstr>
      <vt:lpstr>Revisão: Álgebra Linear</vt:lpstr>
      <vt:lpstr>Revisão: Álgebra Linear</vt:lpstr>
      <vt:lpstr>Revisão: Álgebra Linear</vt:lpstr>
      <vt:lpstr>Revisão: Álgebra Linear</vt:lpstr>
      <vt:lpstr>Revisão: Otimização</vt:lpstr>
      <vt:lpstr>Revisão: Otimização</vt:lpstr>
      <vt:lpstr>Revisão: Otimização</vt:lpstr>
      <vt:lpstr>Revisão: Otimização</vt:lpstr>
      <vt:lpstr>Revisão: Otimização </vt:lpstr>
      <vt:lpstr>Revisão: Otimização </vt:lpstr>
      <vt:lpstr>Revisão: Estatística e probabilidade </vt:lpstr>
      <vt:lpstr>Revisão: Estatística e probabilidade </vt:lpstr>
      <vt:lpstr>Revisão: Estatística e probabilidade </vt:lpstr>
      <vt:lpstr>Revisão: Estatística e probabilidade </vt:lpstr>
      <vt:lpstr>Revisão: Estatística e probabilidade </vt:lpstr>
      <vt:lpstr>Revisão: Estatística e probabilidade </vt:lpstr>
      <vt:lpstr>Revisão: Estatística e probabilidade </vt:lpstr>
      <vt:lpstr>Revisão: Estatística e probabilidade </vt:lpstr>
      <vt:lpstr>Revisão: Estatística e probabilidade </vt:lpstr>
      <vt:lpstr>Revisão: Estatística e probabilidade </vt:lpstr>
      <vt:lpstr>Revisão: Estatística e probabilidade </vt:lpstr>
      <vt:lpstr>Métodos de aprendizado de máquina</vt:lpstr>
      <vt:lpstr>Métodos de aprendizado de máquina: Não supervisionado </vt:lpstr>
      <vt:lpstr>Métodos de aprendizado de máquina: Não supervisionado </vt:lpstr>
      <vt:lpstr>Métodos de aprendizado de máquina: Não supervisionado </vt:lpstr>
      <vt:lpstr>Métodos de aprendizado de máquina: Não supervisionado </vt:lpstr>
      <vt:lpstr>Métodos de aprendizado de máquina: Não supervisionado </vt:lpstr>
      <vt:lpstr>Métodos de aprendizado de máquina: Não supervisionado </vt:lpstr>
      <vt:lpstr>Métodos de aprendizado de máquina: Não supervisionado </vt:lpstr>
      <vt:lpstr>Métodos de aprendizado de máquina: Não supervisionado </vt:lpstr>
      <vt:lpstr>Métodos de aprendizado de máquina: Não supervisionado </vt:lpstr>
      <vt:lpstr>Métodos de aprendizado de máquina: Não supervisionado </vt:lpstr>
      <vt:lpstr>Métodos de aprendizado de máquina: Não supervisionado </vt:lpstr>
      <vt:lpstr>Métodos de aprendizado de máquina: Supervisionado </vt:lpstr>
      <vt:lpstr>Métodos de aprendizado de máquina: Supervisionado </vt:lpstr>
      <vt:lpstr>Métodos de aprendizado de máquina: Supervisionado </vt:lpstr>
      <vt:lpstr>Métodos de aprendizado de máquina: Supervisionado </vt:lpstr>
      <vt:lpstr>Métodos de aprendizado de máquina: Supervisionado </vt:lpstr>
      <vt:lpstr>Métodos de aprendizado de máquina: Supervisionado </vt:lpstr>
      <vt:lpstr>Métodos de aprendizado de máquina: Supervisionado </vt:lpstr>
      <vt:lpstr>Dúvidas?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Vitor_PC</dc:creator>
  <cp:lastModifiedBy>Vitor_PC</cp:lastModifiedBy>
  <cp:revision>208</cp:revision>
  <dcterms:created xsi:type="dcterms:W3CDTF">2025-03-13T14:49:23Z</dcterms:created>
  <dcterms:modified xsi:type="dcterms:W3CDTF">2025-03-13T22:41:15Z</dcterms:modified>
</cp:coreProperties>
</file>