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8" r:id="rId8"/>
    <p:sldId id="269" r:id="rId9"/>
    <p:sldId id="262" r:id="rId10"/>
    <p:sldId id="266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C3FC863-36A1-4D0A-A26C-1554587B9B7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6008CA-E264-4479-877F-54C1B9A474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C863-36A1-4D0A-A26C-1554587B9B7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08CA-E264-4479-877F-54C1B9A474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C3FC863-36A1-4D0A-A26C-1554587B9B7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56008CA-E264-4479-877F-54C1B9A474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C863-36A1-4D0A-A26C-1554587B9B7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6008CA-E264-4479-877F-54C1B9A474F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C863-36A1-4D0A-A26C-1554587B9B7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56008CA-E264-4479-877F-54C1B9A474F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3FC863-36A1-4D0A-A26C-1554587B9B7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56008CA-E264-4479-877F-54C1B9A474F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3FC863-36A1-4D0A-A26C-1554587B9B7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56008CA-E264-4479-877F-54C1B9A474F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C863-36A1-4D0A-A26C-1554587B9B7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6008CA-E264-4479-877F-54C1B9A474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C863-36A1-4D0A-A26C-1554587B9B7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6008CA-E264-4479-877F-54C1B9A474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FC863-36A1-4D0A-A26C-1554587B9B7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6008CA-E264-4479-877F-54C1B9A474F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3FC863-36A1-4D0A-A26C-1554587B9B7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56008CA-E264-4479-877F-54C1B9A474F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3FC863-36A1-4D0A-A26C-1554587B9B7C}" type="datetimeFigureOut">
              <a:rPr lang="pt-BR" smtClean="0"/>
              <a:pPr/>
              <a:t>22/09/2016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6008CA-E264-4479-877F-54C1B9A474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2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836613"/>
            <a:ext cx="8724900" cy="56896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t-BR" sz="1800" b="1" u="sng" dirty="0" smtClean="0">
                <a:latin typeface="Times New Roman" charset="0"/>
              </a:rPr>
              <a:t>Características comuns de um Estado Federado</a:t>
            </a:r>
            <a:endParaRPr lang="pt-BR" sz="1800" u="sng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</a:pPr>
            <a:endParaRPr lang="pt-BR" sz="18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8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 smtClean="0">
                <a:latin typeface="Times New Roman" charset="0"/>
              </a:rPr>
              <a:t> </a:t>
            </a:r>
            <a:r>
              <a:rPr lang="pt-BR" sz="1800" dirty="0" smtClean="0">
                <a:latin typeface="Times New Roman" charset="0"/>
              </a:rPr>
              <a:t>1) SOBERANIA E AUTONOMIA </a:t>
            </a:r>
          </a:p>
          <a:p>
            <a:pPr algn="just">
              <a:lnSpc>
                <a:spcPct val="80000"/>
              </a:lnSpc>
            </a:pPr>
            <a:endParaRPr lang="pt-BR" sz="18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 smtClean="0">
                <a:latin typeface="Times New Roman" charset="0"/>
              </a:rPr>
              <a:t>	Soberania significa poder de autodeterminação plena, não condicionado a nenhum outro poder, externo ou interno. A soberania, no federalismo, é atributo do Estado Federal como um todo. Os Estados-membros dispõem de outra característica -a característica da autonomia, que não se confunde com o conceito de soberania. A autonomia de que gozam os Estados-membros significa capacidade de </a:t>
            </a:r>
            <a:r>
              <a:rPr lang="pt-BR" sz="1800" dirty="0" err="1" smtClean="0">
                <a:latin typeface="Times New Roman" charset="0"/>
              </a:rPr>
              <a:t>auto-determinação</a:t>
            </a:r>
            <a:r>
              <a:rPr lang="pt-BR" sz="1800" dirty="0" smtClean="0">
                <a:latin typeface="Times New Roman" charset="0"/>
              </a:rPr>
              <a:t> dentro do círculo de competências traçado pelo poder soberano, que lhes garante a auto-organização, autogoverno, autolegislação e </a:t>
            </a:r>
            <a:r>
              <a:rPr lang="pt-BR" sz="1800" dirty="0" err="1" smtClean="0">
                <a:latin typeface="Times New Roman" charset="0"/>
              </a:rPr>
              <a:t>auto-administração</a:t>
            </a:r>
            <a:r>
              <a:rPr lang="pt-BR" sz="1800" dirty="0" smtClean="0">
                <a:latin typeface="Times New Roman" charset="0"/>
              </a:rPr>
              <a:t>, tudo isso exercitável sem subordinação hierárquica aos poderes da União.</a:t>
            </a:r>
          </a:p>
          <a:p>
            <a:pPr algn="just">
              <a:lnSpc>
                <a:spcPct val="80000"/>
              </a:lnSpc>
            </a:pPr>
            <a:endParaRPr lang="pt-BR" sz="18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 smtClean="0">
                <a:latin typeface="Times New Roman" charset="0"/>
              </a:rPr>
              <a:t>2) EXISTÊNCIA DE UMA CONSTITUIÇÃO FEDERAL</a:t>
            </a:r>
          </a:p>
          <a:p>
            <a:pPr algn="just">
              <a:lnSpc>
                <a:spcPct val="80000"/>
              </a:lnSpc>
            </a:pPr>
            <a:endParaRPr lang="pt-BR" sz="18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 smtClean="0">
                <a:latin typeface="Times New Roman" charset="0"/>
              </a:rPr>
              <a:t>	A Constituição Federal atua como fundamento de validade das ordens jurídicas parciais e central. Ela confere unidade à ordem jurídica do Estado Federal, buscando traçar um compromisso entre as aspirações de cada região e os interesses comuns às esferas locais em conjunto.</a:t>
            </a:r>
          </a:p>
          <a:p>
            <a:pPr algn="just">
              <a:lnSpc>
                <a:spcPct val="80000"/>
              </a:lnSpc>
            </a:pPr>
            <a:endParaRPr lang="pt-BR" sz="20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  <a:endParaRPr lang="pt-BR" sz="2400" dirty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6613"/>
            <a:ext cx="8763000" cy="5832475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t-BR" sz="1900" b="1" dirty="0" smtClean="0">
                <a:latin typeface="Times New Roman" charset="0"/>
              </a:rPr>
              <a:t>Criação e funcionamento dos Municípios</a:t>
            </a: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A CF, em sua redação original, previa a criação, incorporação, fusão ou desmembramento dos municípios tão somente a partir da preservação da unidade histórico-cultural do ambiente urbano, a serem feitas por Lei Estadual, com requisitos previstos em Lei Complementar – também estadual – mediante plebiscito à população diretamente interessada.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b="1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b="1" dirty="0" smtClean="0">
                <a:latin typeface="Times New Roman" charset="0"/>
              </a:rPr>
              <a:t>	</a:t>
            </a:r>
            <a:endParaRPr lang="pt-BR" sz="1900" dirty="0" smtClean="0">
              <a:latin typeface="Times New Roman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75656" y="3284984"/>
          <a:ext cx="609600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728192">
                <a:tc>
                  <a:txBody>
                    <a:bodyPr/>
                    <a:lstStyle/>
                    <a:p>
                      <a:endParaRPr lang="pt-BR" sz="19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Requisitos: </a:t>
                      </a:r>
                    </a:p>
                    <a:p>
                      <a:r>
                        <a:rPr lang="pt-BR" sz="1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– preservação da unidade histórico</a:t>
                      </a:r>
                      <a:r>
                        <a:rPr lang="pt-BR" sz="1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-cultural; </a:t>
                      </a:r>
                    </a:p>
                    <a:p>
                      <a:r>
                        <a:rPr lang="pt-BR" sz="1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– consulta popular mediante plebiscito</a:t>
                      </a:r>
                    </a:p>
                    <a:p>
                      <a:r>
                        <a:rPr lang="pt-BR" sz="1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3 -  Aprovação de Lei Estadual regulamentada</a:t>
                      </a:r>
                      <a:endParaRPr lang="pt-BR" sz="1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  <a:endParaRPr lang="pt-BR" sz="2400" dirty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6613"/>
            <a:ext cx="8763000" cy="5832475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t-BR" sz="1900" b="1" dirty="0" smtClean="0">
                <a:latin typeface="Times New Roman" charset="0"/>
              </a:rPr>
              <a:t>Criação e funcionamento dos Municípios</a:t>
            </a: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</a:t>
            </a:r>
            <a:r>
              <a:rPr lang="pt-BR" sz="1900" b="1" dirty="0" smtClean="0">
                <a:latin typeface="Times New Roman" charset="0"/>
              </a:rPr>
              <a:t> EC 15/1996: </a:t>
            </a:r>
            <a:r>
              <a:rPr lang="pt-BR" sz="1900" dirty="0" smtClean="0">
                <a:latin typeface="Times New Roman" charset="0"/>
              </a:rPr>
              <a:t>Os Municípios podem ser criados fundidos ou desmembrados na forma do art.18, §4º, com a redação da Emenda Constitucional n. 15/96. Exige-se, portanto, lei estadual para essas ocorrências, plebiscito que escutará tanto a população do eventual novo Município como dos demais envolvidos, estudos de viabilidade do novo ente e que se respeitem as limitações de calendário dispostas em lei complementar federal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b="1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b="1" dirty="0" smtClean="0">
                <a:latin typeface="Times New Roman" charset="0"/>
              </a:rPr>
              <a:t>	</a:t>
            </a:r>
            <a:endParaRPr lang="pt-BR" sz="1900" dirty="0" smtClean="0">
              <a:latin typeface="Times New Roman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47664" y="3789040"/>
          <a:ext cx="6096000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2304256">
                <a:tc>
                  <a:txBody>
                    <a:bodyPr/>
                    <a:lstStyle/>
                    <a:p>
                      <a:endParaRPr lang="pt-BR" sz="19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Requisitos: </a:t>
                      </a:r>
                    </a:p>
                    <a:p>
                      <a:r>
                        <a:rPr lang="pt-BR" sz="1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– preservação da unidade histórico</a:t>
                      </a:r>
                      <a:r>
                        <a:rPr lang="pt-BR" sz="1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-cultural; </a:t>
                      </a:r>
                    </a:p>
                    <a:p>
                      <a:r>
                        <a:rPr lang="pt-BR" sz="1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– consulta popular mediante plebiscito;</a:t>
                      </a:r>
                    </a:p>
                    <a:p>
                      <a:r>
                        <a:rPr lang="pt-BR" sz="1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3 -  Aprovação de Lei Estadual regulamentada;</a:t>
                      </a:r>
                    </a:p>
                    <a:p>
                      <a:r>
                        <a:rPr lang="pt-BR" sz="1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– Necessidade de Estudo de Viabilidade Municipal a ser criada por lei FEDERAL</a:t>
                      </a:r>
                      <a:endParaRPr lang="pt-BR" sz="1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  <a:endParaRPr lang="pt-BR" sz="2400" dirty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6613"/>
            <a:ext cx="8763000" cy="5832475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t-BR" sz="1900" b="1" dirty="0" smtClean="0">
                <a:latin typeface="Times New Roman" charset="0"/>
              </a:rPr>
              <a:t>Criação e funcionamento dos Municípios</a:t>
            </a: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</a:t>
            </a:r>
            <a:r>
              <a:rPr lang="pt-BR" sz="1900" b="1" dirty="0" smtClean="0">
                <a:latin typeface="Times New Roman" charset="0"/>
              </a:rPr>
              <a:t>Impactos sobre a criação de Municípios após a CF 1988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b="1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b="1" dirty="0" smtClean="0">
                <a:latin typeface="Times New Roman" charset="0"/>
              </a:rPr>
              <a:t>	</a:t>
            </a:r>
            <a:endParaRPr lang="pt-BR" sz="1900" dirty="0" smtClean="0">
              <a:latin typeface="Times New Roman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2420888"/>
          <a:ext cx="7992888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432048">
                <a:tc>
                  <a:txBody>
                    <a:bodyPr/>
                    <a:lstStyle/>
                    <a:p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Até</a:t>
                      </a:r>
                      <a:r>
                        <a:rPr lang="pt-BR" sz="19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1987 – 4.180 municípios </a:t>
                      </a:r>
                      <a:endParaRPr lang="pt-BR" sz="19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552" y="3140968"/>
          <a:ext cx="7992888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432048">
                <a:tc>
                  <a:txBody>
                    <a:bodyPr/>
                    <a:lstStyle/>
                    <a:p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pt-BR" sz="19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1988 até a vigência da EC 15/96 – 5.507 municípios (31,7% a mais)</a:t>
                      </a:r>
                      <a:endParaRPr lang="pt-BR" sz="19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39552" y="3789040"/>
          <a:ext cx="7992888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432048">
                <a:tc>
                  <a:txBody>
                    <a:bodyPr/>
                    <a:lstStyle/>
                    <a:p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Atualmente: </a:t>
                      </a:r>
                      <a:r>
                        <a:rPr lang="pt-BR" sz="1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5.570</a:t>
                      </a:r>
                      <a:endParaRPr lang="pt-BR" sz="19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  <a:endParaRPr lang="pt-BR" sz="2400" dirty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6613"/>
            <a:ext cx="8763000" cy="5832475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t-BR" sz="1900" b="1" dirty="0" smtClean="0">
                <a:latin typeface="Times New Roman" charset="0"/>
              </a:rPr>
              <a:t>As receitas Municipais </a:t>
            </a: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b="1" dirty="0" smtClean="0">
                <a:latin typeface="Times New Roman" charset="0"/>
              </a:rPr>
              <a:t>» </a:t>
            </a:r>
            <a:r>
              <a:rPr lang="pt-BR" sz="1900" dirty="0" smtClean="0">
                <a:latin typeface="Times New Roman" charset="0"/>
              </a:rPr>
              <a:t>Impostos constitucionalmente previstos e diretamente arrecadados: IPTU / ISS / ITBI;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b="1" dirty="0" smtClean="0">
                <a:latin typeface="Times New Roman" charset="0"/>
              </a:rPr>
              <a:t>»  </a:t>
            </a:r>
            <a:r>
              <a:rPr lang="pt-BR" sz="1900" dirty="0" smtClean="0">
                <a:latin typeface="Times New Roman" charset="0"/>
              </a:rPr>
              <a:t>Transferências tributárias obrigatória da União: FPM / ITR / IOF / ICMS Exp. </a:t>
            </a: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b="1" dirty="0" smtClean="0">
                <a:latin typeface="Times New Roman" charset="0"/>
              </a:rPr>
              <a:t>» </a:t>
            </a:r>
            <a:r>
              <a:rPr lang="pt-BR" sz="1900" dirty="0" smtClean="0">
                <a:latin typeface="Times New Roman" charset="0"/>
              </a:rPr>
              <a:t>Transferências tributárias </a:t>
            </a:r>
            <a:r>
              <a:rPr lang="pt-BR" sz="1900" dirty="0" smtClean="0">
                <a:latin typeface="Times New Roman" charset="0"/>
              </a:rPr>
              <a:t>obrigatória dos Estados: ICMS (25%) / IPI exp. (25%) / IPVA (50%) / FUNDEB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dirty="0" smtClean="0">
                <a:latin typeface="Times New Roman" charset="0"/>
              </a:rPr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b="1" dirty="0" smtClean="0">
                <a:latin typeface="Times New Roman" charset="0"/>
              </a:rPr>
              <a:t>» </a:t>
            </a:r>
            <a:r>
              <a:rPr lang="pt-BR" sz="2000" dirty="0" smtClean="0">
                <a:latin typeface="Times New Roman" charset="0"/>
              </a:rPr>
              <a:t>Transferências voluntárias: acomodação política </a:t>
            </a:r>
            <a:endParaRPr lang="pt-BR" sz="20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  <a:endParaRPr lang="pt-BR" sz="2400" dirty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6613"/>
            <a:ext cx="8763000" cy="5832475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t-BR" sz="3800" b="1" dirty="0" smtClean="0">
                <a:latin typeface="Times New Roman" charset="0"/>
              </a:rPr>
              <a:t>As receitas </a:t>
            </a:r>
            <a:r>
              <a:rPr lang="pt-BR" sz="3800" b="1" dirty="0" smtClean="0">
                <a:latin typeface="Times New Roman" charset="0"/>
              </a:rPr>
              <a:t>Municipais:  o F</a:t>
            </a:r>
            <a:r>
              <a:rPr lang="pt-BR" sz="3800" b="1" dirty="0" smtClean="0">
                <a:latin typeface="Times New Roman" pitchFamily="18" charset="0"/>
                <a:cs typeface="Times New Roman" pitchFamily="18" charset="0"/>
              </a:rPr>
              <a:t>undo de Participação do Município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Previsto no § 2º do art. 91 da Lei 5.172/66 (Código Tributário Nacional), estipula-se um quociente de distribuição entre os diferentes municípios de forma mais equilib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rada, a saber: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b="1" u="sng" dirty="0" smtClean="0">
                <a:latin typeface="Times New Roman" pitchFamily="18" charset="0"/>
                <a:cs typeface="Times New Roman" pitchFamily="18" charset="0"/>
              </a:rPr>
              <a:t>Categoria </a:t>
            </a:r>
            <a:r>
              <a:rPr lang="pt-BR" b="1" u="sng" dirty="0" smtClean="0">
                <a:latin typeface="Times New Roman" pitchFamily="18" charset="0"/>
                <a:cs typeface="Times New Roman" pitchFamily="18" charset="0"/>
              </a:rPr>
              <a:t>do Município, segundo seu número de </a:t>
            </a:r>
            <a:r>
              <a:rPr lang="pt-BR" b="1" u="sng" dirty="0" smtClean="0">
                <a:latin typeface="Times New Roman" pitchFamily="18" charset="0"/>
                <a:cs typeface="Times New Roman" pitchFamily="18" charset="0"/>
              </a:rPr>
              <a:t>habitantes 		Coeficiente</a:t>
            </a:r>
            <a:endParaRPr lang="pt-BR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 Até 16.980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900" dirty="0" smtClean="0">
                <a:latin typeface="Times New Roman" pitchFamily="18" charset="0"/>
                <a:cs typeface="Times New Roman" pitchFamily="18" charset="0"/>
              </a:rPr>
              <a:t>			a.1) Pelos </a:t>
            </a:r>
            <a:r>
              <a:rPr lang="pt-BR" sz="2900" dirty="0" smtClean="0">
                <a:latin typeface="Times New Roman" pitchFamily="18" charset="0"/>
                <a:cs typeface="Times New Roman" pitchFamily="18" charset="0"/>
              </a:rPr>
              <a:t>primeiros </a:t>
            </a:r>
            <a:r>
              <a:rPr lang="pt-BR" sz="2900" dirty="0" smtClean="0">
                <a:latin typeface="Times New Roman" pitchFamily="18" charset="0"/>
                <a:cs typeface="Times New Roman" pitchFamily="18" charset="0"/>
              </a:rPr>
              <a:t>10.188			0,6</a:t>
            </a:r>
            <a:endParaRPr lang="pt-BR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900" dirty="0" smtClean="0">
                <a:latin typeface="Times New Roman" pitchFamily="18" charset="0"/>
                <a:cs typeface="Times New Roman" pitchFamily="18" charset="0"/>
              </a:rPr>
              <a:t>			a.2) Para </a:t>
            </a:r>
            <a:r>
              <a:rPr lang="pt-BR" sz="2900" dirty="0" smtClean="0">
                <a:latin typeface="Times New Roman" pitchFamily="18" charset="0"/>
                <a:cs typeface="Times New Roman" pitchFamily="18" charset="0"/>
              </a:rPr>
              <a:t>cada 3.396, ou fração excedente, </a:t>
            </a:r>
            <a:r>
              <a:rPr lang="pt-BR" sz="2900" dirty="0" smtClean="0">
                <a:latin typeface="Times New Roman" pitchFamily="18" charset="0"/>
                <a:cs typeface="Times New Roman" pitchFamily="18" charset="0"/>
              </a:rPr>
              <a:t>mais		0,2</a:t>
            </a:r>
            <a:endParaRPr lang="pt-BR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	b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 Acima de 16.980 até 50.940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		b.1) Pelos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primeiros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16.980			1,0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900" dirty="0" smtClean="0">
                <a:latin typeface="Times New Roman" pitchFamily="18" charset="0"/>
                <a:cs typeface="Times New Roman" pitchFamily="18" charset="0"/>
              </a:rPr>
              <a:t>			b.2) Para </a:t>
            </a:r>
            <a:r>
              <a:rPr lang="pt-BR" sz="2900" dirty="0" smtClean="0">
                <a:latin typeface="Times New Roman" pitchFamily="18" charset="0"/>
                <a:cs typeface="Times New Roman" pitchFamily="18" charset="0"/>
              </a:rPr>
              <a:t>cada 6.792 ou fração excedente, </a:t>
            </a:r>
            <a:r>
              <a:rPr lang="pt-BR" sz="2900" dirty="0" smtClean="0">
                <a:latin typeface="Times New Roman" pitchFamily="18" charset="0"/>
                <a:cs typeface="Times New Roman" pitchFamily="18" charset="0"/>
              </a:rPr>
              <a:t>mais		0,2</a:t>
            </a:r>
            <a:endParaRPr lang="pt-BR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 Acima de 50.940 até 101,880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       		c.1) Pelos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primeiros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50.940			2,0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         		c.2) Para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cada 10.188 ou fração excedente,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mais		0,2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 Acima de 101.880 até 156.216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		d.1) Pelos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primeiros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101.880			3,0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          		d.2) Para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cada 13.584 ou fração excedente,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mais		0,2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 Acima 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156.216					4,0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pt-BR" sz="19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  <a:endParaRPr lang="pt-BR" sz="2400" dirty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6613"/>
            <a:ext cx="8763000" cy="5832475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FontTx/>
              <a:buNone/>
            </a:pPr>
            <a:r>
              <a:rPr lang="pt-BR" sz="1600" b="1" dirty="0" smtClean="0">
                <a:latin typeface="Times New Roman" charset="0"/>
              </a:rPr>
              <a:t>As receitas </a:t>
            </a:r>
            <a:r>
              <a:rPr lang="pt-BR" sz="1600" b="1" dirty="0" smtClean="0">
                <a:latin typeface="Times New Roman" charset="0"/>
              </a:rPr>
              <a:t>Municipais: o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 Fundo 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de Participação do Município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FontTx/>
              <a:buNone/>
            </a:pP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É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possível constatar que o coeficiente de participação dos municípios depende de seu tamanho e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organização. Na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medida em que são maiores, mais recebem, obedecendo ao princípio da distribuição equânime. 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acordo com o economista e geógrafo François </a:t>
            </a:r>
            <a:r>
              <a:rPr lang="pt-BR" sz="1600" dirty="0" err="1" smtClean="0">
                <a:latin typeface="Times New Roman" pitchFamily="18" charset="0"/>
                <a:cs typeface="Times New Roman" pitchFamily="18" charset="0"/>
              </a:rPr>
              <a:t>Bremaerker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(in </a:t>
            </a:r>
            <a:r>
              <a:rPr lang="pt-BR" sz="1600" i="1" dirty="0" smtClean="0">
                <a:latin typeface="Times New Roman" pitchFamily="18" charset="0"/>
                <a:cs typeface="Times New Roman" pitchFamily="18" charset="0"/>
              </a:rPr>
              <a:t>Necessidades </a:t>
            </a:r>
            <a:r>
              <a:rPr lang="pt-BR" sz="1600" i="1" dirty="0" smtClean="0">
                <a:latin typeface="Times New Roman" pitchFamily="18" charset="0"/>
                <a:cs typeface="Times New Roman" pitchFamily="18" charset="0"/>
              </a:rPr>
              <a:t>Financeiras para fazer face à pressão demográfica sobre os municípios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, IBAM/APMC/IBANCO, Série Estudos Especiais 19, Rio de Janeiro, janeiro de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2001), os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municípios brasileiros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eram, naquele ano, 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distribuídos da seguinte forma: 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- 2.711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são de pequeno porte, com menos de 10 mil habitantes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49,3% dos municípios); 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- 2.310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são de médio porte, entre 10 e 50 mil habitantes (41,9% do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total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) e 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- 486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municípios são de grande porte, ou seja, possuem mais de 50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mil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habitantes (8,8% do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total).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pt-BR" sz="1600" dirty="0" smtClean="0">
                <a:latin typeface="Times New Roman" charset="0"/>
              </a:rPr>
              <a:t>	</a:t>
            </a:r>
            <a:r>
              <a:rPr lang="pt-BR" sz="1600" dirty="0" smtClean="0">
                <a:latin typeface="Times New Roman" charset="0"/>
              </a:rPr>
              <a:t> </a:t>
            </a:r>
            <a:endParaRPr lang="pt-BR" sz="16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600" dirty="0" smtClean="0">
                <a:latin typeface="Times New Roman" charset="0"/>
              </a:rPr>
              <a:t>	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  <a:endParaRPr lang="pt-BR" sz="2400" dirty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6613"/>
            <a:ext cx="8763000" cy="5832475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FontTx/>
              <a:buNone/>
            </a:pP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As receitas 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Municipais: O 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fundo de Participação do Município </a:t>
            </a:r>
          </a:p>
          <a:p>
            <a:pPr algn="just">
              <a:spcBef>
                <a:spcPts val="0"/>
              </a:spcBef>
              <a:buFontTx/>
              <a:buNone/>
            </a:pP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realidade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brasileira nos demonstra que grande parte dos municípios brasileiros, em virtude de sua baixa capacidade </a:t>
            </a:r>
            <a:r>
              <a:rPr lang="pt-BR" sz="1600" dirty="0" err="1" smtClean="0">
                <a:latin typeface="Times New Roman" pitchFamily="18" charset="0"/>
                <a:cs typeface="Times New Roman" pitchFamily="18" charset="0"/>
              </a:rPr>
              <a:t>arrecadatória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e pouca eficiência administrativa, aliada a uma estagnação econômica têm vivido, em sua quase totalidade, dos recursos destinados pelo Fundo de Participação dos Municípios. 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proliferação desses entes federados, do período da promulgação da Constituição até o advento da Emenda Constitucional 16/96 foi uma das principais causas para a dificuldade financeira vivida hodiernamente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criação de novos municípios acarreta um considerável gasto para a mera manutenção de sua estrutura. O pagamento de novos servidores componentes das Câmaras Municipais e Poder Executivo, a estruturação dos órgãos da Administração Pública nesse novo espaço, aliados à necessidade de planejamento e organização desses novos entes da federação gerariam um gasto tamanho que,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consequentemente,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seria arcado, em grande parte, pela própria União.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. 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federalismo, para se manter forte e coeso, necessita de entes com estrutura mínima, capazes de garantir essa força dos estados, União, Distrito Federal e principalmente dos municípios. O enfraquecimento e fragmentação excessiva de um desses entes das esferas da federação traz prejuízos consideráveis ao próprio pacto federativo. 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836613"/>
            <a:ext cx="8724900" cy="56896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t-BR" sz="1800" b="1" u="sng" dirty="0" smtClean="0">
                <a:latin typeface="Times New Roman" charset="0"/>
              </a:rPr>
              <a:t>Características comuns de um Estado Federado</a:t>
            </a:r>
            <a:endParaRPr lang="pt-BR" sz="1800" u="sng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</a:pPr>
            <a:endParaRPr lang="pt-BR" sz="18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 smtClean="0">
                <a:latin typeface="Times New Roman" charset="0"/>
              </a:rPr>
              <a:t> </a:t>
            </a:r>
            <a:endParaRPr lang="pt-BR" sz="18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 smtClean="0">
                <a:latin typeface="Times New Roman" charset="0"/>
              </a:rPr>
              <a:t>3</a:t>
            </a:r>
            <a:r>
              <a:rPr lang="pt-BR" sz="1800" dirty="0" smtClean="0">
                <a:latin typeface="Times New Roman" charset="0"/>
              </a:rPr>
              <a:t>) PARTICIPAÇÃO DOS ESTADOS-MEMBROS NA VONTADE FEDERAL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 smtClean="0">
                <a:latin typeface="Times New Roman" charset="0"/>
              </a:rPr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 smtClean="0">
                <a:latin typeface="Times New Roman" charset="0"/>
              </a:rPr>
              <a:t>	Para que os Estados-membros possam ter voz ativa na formação da vontade da União </a:t>
            </a:r>
            <a:r>
              <a:rPr lang="pt-BR" sz="1800" dirty="0" smtClean="0">
                <a:latin typeface="Times New Roman" charset="0"/>
              </a:rPr>
              <a:t>⎯ vontade </a:t>
            </a:r>
            <a:r>
              <a:rPr lang="pt-BR" sz="1800" dirty="0" smtClean="0">
                <a:latin typeface="Times New Roman" charset="0"/>
              </a:rPr>
              <a:t>que se expressa sobretudo por meio das leis é que, historicamente, foi concebido o Senado Federal, com representação paritária, em homenagem ao princípio da igualdade jurídica dos Estados-membros.</a:t>
            </a:r>
          </a:p>
          <a:p>
            <a:pPr algn="just">
              <a:lnSpc>
                <a:spcPct val="80000"/>
              </a:lnSpc>
            </a:pPr>
            <a:endParaRPr lang="pt-BR" sz="18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 smtClean="0">
                <a:latin typeface="Times New Roman" charset="0"/>
              </a:rPr>
              <a:t>4) INEXISTÊNCIA DE DIREITO DE SECESSÃO</a:t>
            </a:r>
          </a:p>
          <a:p>
            <a:pPr algn="just">
              <a:lnSpc>
                <a:spcPct val="80000"/>
              </a:lnSpc>
            </a:pPr>
            <a:endParaRPr lang="pt-BR" sz="18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 smtClean="0">
                <a:latin typeface="Times New Roman" charset="0"/>
              </a:rPr>
              <a:t>	Na medida em que os Estados-membros não são soberanos e que o que os une não é um tratado de direito internacional, de que podem se desligar, no exercício da soberania, mas uma Constituição Federal, é natural que se impeça aos Estados o direito de se desligarem da União. Daí ser comum aos Estados Federais –no que se distinguem das confederações –a afirmativa, nos textos constitucionais, de ser indissolúvel o laço federal ou mesmo a proibição expressa de desligamento dos entes federados.</a:t>
            </a:r>
          </a:p>
          <a:p>
            <a:pPr>
              <a:lnSpc>
                <a:spcPct val="80000"/>
              </a:lnSpc>
            </a:pPr>
            <a:endParaRPr lang="pt-BR" sz="12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</a:pPr>
            <a:endParaRPr lang="pt-BR" sz="20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  <a:endParaRPr lang="pt-BR" sz="2400" dirty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6712"/>
            <a:ext cx="8229600" cy="561647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t-BR" sz="1800" b="1" u="sng" dirty="0" smtClean="0">
                <a:latin typeface="Times New Roman" charset="0"/>
                <a:cs typeface="Times New Roman" charset="0"/>
              </a:rPr>
              <a:t>A evolução político-institucional do Estado Brasileiro </a:t>
            </a:r>
          </a:p>
          <a:p>
            <a:pPr algn="just">
              <a:lnSpc>
                <a:spcPct val="80000"/>
              </a:lnSpc>
            </a:pPr>
            <a:endParaRPr lang="pt-BR" sz="1800" b="1" dirty="0" smtClean="0">
              <a:latin typeface="Times New Roman" charset="0"/>
              <a:cs typeface="Times New Roman" charset="0"/>
            </a:endParaRP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t-BR" sz="1800" b="1" dirty="0" smtClean="0">
              <a:latin typeface="Times New Roman" charset="0"/>
              <a:cs typeface="Times New Roman" charset="0"/>
            </a:endParaRP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r>
              <a:rPr lang="pt-BR" sz="1800" b="1" dirty="0" smtClean="0">
                <a:latin typeface="Times New Roman" charset="0"/>
                <a:cs typeface="Times New Roman" charset="0"/>
              </a:rPr>
              <a:t>Fase </a:t>
            </a:r>
            <a:r>
              <a:rPr lang="pt-BR" sz="1800" b="1" dirty="0" smtClean="0">
                <a:latin typeface="Times New Roman" charset="0"/>
                <a:cs typeface="Times New Roman" charset="0"/>
              </a:rPr>
              <a:t>Colonial</a:t>
            </a: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t-BR" sz="1800" b="1" dirty="0" smtClean="0">
              <a:latin typeface="Times New Roman" charset="0"/>
              <a:cs typeface="Times New Roman" charset="0"/>
            </a:endParaRPr>
          </a:p>
          <a:p>
            <a:pPr algn="just">
              <a:lnSpc>
                <a:spcPct val="80000"/>
              </a:lnSpc>
              <a:buFont typeface="Wingdings" charset="2"/>
              <a:buNone/>
            </a:pPr>
            <a:r>
              <a:rPr lang="pt-BR" sz="1800" b="1" dirty="0" smtClean="0">
                <a:latin typeface="Times New Roman" charset="0"/>
                <a:cs typeface="Times New Roman" charset="0"/>
              </a:rPr>
              <a:t>	</a:t>
            </a:r>
            <a:r>
              <a:rPr lang="pt-BR" sz="1800" dirty="0" smtClean="0">
                <a:latin typeface="Times New Roman" charset="0"/>
              </a:rPr>
              <a:t> »	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Sistema de Capitanias Hereditárias: Divisão do território brasileiro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em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12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	áreas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, governadas por donatários;</a:t>
            </a:r>
          </a:p>
          <a:p>
            <a:pPr algn="just">
              <a:lnSpc>
                <a:spcPct val="80000"/>
              </a:lnSpc>
              <a:buFont typeface="Wingdings" charset="2"/>
              <a:buNone/>
            </a:pPr>
            <a:endParaRPr lang="pt-BR" sz="1800" dirty="0" smtClean="0">
              <a:latin typeface="Times New Roman" charset="0"/>
              <a:cs typeface="Times New Roman" charset="0"/>
            </a:endParaRPr>
          </a:p>
          <a:p>
            <a:pPr algn="just">
              <a:lnSpc>
                <a:spcPct val="80000"/>
              </a:lnSpc>
              <a:buFont typeface="Wingdings" charset="2"/>
              <a:buNone/>
            </a:pPr>
            <a:r>
              <a:rPr lang="pt-BR" sz="1800" dirty="0" smtClean="0">
                <a:latin typeface="Times New Roman" charset="0"/>
                <a:cs typeface="Times New Roman" charset="0"/>
              </a:rPr>
              <a:t>	</a:t>
            </a:r>
            <a:r>
              <a:rPr lang="pt-BR" sz="1800" dirty="0" smtClean="0">
                <a:latin typeface="Times New Roman" charset="0"/>
              </a:rPr>
              <a:t> »	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Os Governadores Gerais (1549): Regimento do Governador Geral,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e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início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	de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uma unificação político-institucional;</a:t>
            </a:r>
          </a:p>
          <a:p>
            <a:pPr algn="just">
              <a:lnSpc>
                <a:spcPct val="80000"/>
              </a:lnSpc>
              <a:buFont typeface="Wingdings" charset="2"/>
              <a:buNone/>
            </a:pPr>
            <a:r>
              <a:rPr lang="pt-BR" sz="1800" dirty="0" smtClean="0">
                <a:latin typeface="Times New Roman" charset="0"/>
                <a:cs typeface="Times New Roman" charset="0"/>
              </a:rPr>
              <a:t>		</a:t>
            </a:r>
          </a:p>
          <a:p>
            <a:pPr algn="just">
              <a:lnSpc>
                <a:spcPct val="80000"/>
              </a:lnSpc>
              <a:buFont typeface="Wingdings" charset="2"/>
              <a:buNone/>
            </a:pPr>
            <a:r>
              <a:rPr lang="pt-BR" sz="1800" dirty="0" smtClean="0">
                <a:latin typeface="Times New Roman" charset="0"/>
                <a:cs typeface="Times New Roman" charset="0"/>
              </a:rPr>
              <a:t>	</a:t>
            </a:r>
            <a:r>
              <a:rPr lang="pt-BR" sz="1800" dirty="0" smtClean="0">
                <a:latin typeface="Times New Roman" charset="0"/>
              </a:rPr>
              <a:t> »	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Esfacelamento do poder das capitanias e surgimento de poderes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locais 	autônomos, mesmo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após o advento da Carta Régia de 1664,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que 	obrigava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o poder local a reconhecer a autoridade dos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governadores gerais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;</a:t>
            </a:r>
          </a:p>
          <a:p>
            <a:pPr algn="just">
              <a:lnSpc>
                <a:spcPct val="80000"/>
              </a:lnSpc>
              <a:buFont typeface="Wingdings" charset="2"/>
              <a:buNone/>
            </a:pPr>
            <a:endParaRPr lang="pt-BR" sz="1800" dirty="0" smtClean="0">
              <a:latin typeface="Times New Roman" charset="0"/>
              <a:cs typeface="Times New Roman" charset="0"/>
            </a:endParaRPr>
          </a:p>
          <a:p>
            <a:pPr algn="just">
              <a:lnSpc>
                <a:spcPct val="80000"/>
              </a:lnSpc>
              <a:buFont typeface="Wingdings" charset="2"/>
              <a:buNone/>
            </a:pPr>
            <a:r>
              <a:rPr lang="pt-BR" sz="1800" dirty="0" smtClean="0">
                <a:latin typeface="Times New Roman" charset="0"/>
                <a:cs typeface="Times New Roman" charset="0"/>
              </a:rPr>
              <a:t>	</a:t>
            </a:r>
            <a:r>
              <a:rPr lang="pt-BR" sz="1800" dirty="0" smtClean="0">
                <a:latin typeface="Times New Roman" charset="0"/>
              </a:rPr>
              <a:t> »	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Criação e proliferação das </a:t>
            </a:r>
            <a:r>
              <a:rPr lang="pt-BR" sz="1800" i="1" dirty="0" smtClean="0">
                <a:latin typeface="Times New Roman" charset="0"/>
                <a:cs typeface="Times New Roman" charset="0"/>
              </a:rPr>
              <a:t>Câmaras Municipais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em áreas rurais 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onde 	havia 	poder político</a:t>
            </a:r>
            <a:r>
              <a:rPr lang="pt-BR" sz="1800" dirty="0" smtClean="0">
                <a:latin typeface="Times New Roman" charset="0"/>
                <a:cs typeface="Times New Roman" charset="0"/>
              </a:rPr>
              <a:t>: “</a:t>
            </a:r>
            <a:r>
              <a:rPr lang="pt-BR" sz="1800" i="1" dirty="0" smtClean="0">
                <a:latin typeface="Times New Roman" charset="0"/>
                <a:cs typeface="Times New Roman" charset="0"/>
              </a:rPr>
              <a:t>poder de criar arraiais, convocar as </a:t>
            </a:r>
            <a:r>
              <a:rPr lang="pt-BR" sz="1800" i="1" dirty="0" smtClean="0">
                <a:latin typeface="Times New Roman" charset="0"/>
                <a:cs typeface="Times New Roman" charset="0"/>
              </a:rPr>
              <a:t>juntas </a:t>
            </a:r>
            <a:r>
              <a:rPr lang="pt-BR" sz="1800" i="1" dirty="0" smtClean="0">
                <a:latin typeface="Times New Roman" charset="0"/>
                <a:cs typeface="Times New Roman" charset="0"/>
              </a:rPr>
              <a:t>do povo, </a:t>
            </a:r>
            <a:r>
              <a:rPr lang="pt-BR" sz="1800" i="1" dirty="0" smtClean="0">
                <a:latin typeface="Times New Roman" charset="0"/>
                <a:cs typeface="Times New Roman" charset="0"/>
              </a:rPr>
              <a:t>	para 	que </a:t>
            </a:r>
            <a:r>
              <a:rPr lang="pt-BR" sz="1800" i="1" dirty="0" smtClean="0">
                <a:latin typeface="Times New Roman" charset="0"/>
                <a:cs typeface="Times New Roman" charset="0"/>
              </a:rPr>
              <a:t>fossem decididos assuntos de interesses </a:t>
            </a:r>
            <a:r>
              <a:rPr lang="pt-BR" sz="1800" i="1" dirty="0" smtClean="0">
                <a:latin typeface="Times New Roman" charset="0"/>
                <a:cs typeface="Times New Roman" charset="0"/>
              </a:rPr>
              <a:t>locais</a:t>
            </a:r>
            <a:r>
              <a:rPr lang="pt-BR" sz="1800" i="1" dirty="0" smtClean="0">
                <a:latin typeface="Times New Roman" charset="0"/>
                <a:cs typeface="Times New Roman" charset="0"/>
              </a:rPr>
              <a:t>”.</a:t>
            </a:r>
            <a:endParaRPr lang="pt-BR" sz="1800" dirty="0" smtClean="0">
              <a:latin typeface="Times New Roman" charset="0"/>
              <a:cs typeface="Times New Roman" charset="0"/>
            </a:endParaRPr>
          </a:p>
          <a:p>
            <a:pPr algn="just">
              <a:lnSpc>
                <a:spcPct val="80000"/>
              </a:lnSpc>
              <a:buFont typeface="Wingdings" charset="2"/>
              <a:buNone/>
            </a:pPr>
            <a:endParaRPr lang="pt-BR" sz="2000" dirty="0" smtClean="0">
              <a:latin typeface="Times New Roman" charset="0"/>
              <a:cs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2000" b="1" dirty="0" smtClean="0">
              <a:latin typeface="Times New Roman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t-BR" sz="16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  <a:endParaRPr lang="pt-BR" sz="2400" dirty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908050"/>
            <a:ext cx="8435280" cy="5761038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sz="2200" b="1" u="sng" dirty="0" smtClean="0">
                <a:latin typeface="Times New Roman" charset="0"/>
                <a:cs typeface="Times New Roman" charset="0"/>
              </a:rPr>
              <a:t>A evolução político-institucional do Estado Brasileiro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t-BR" sz="2200" b="1" u="sng" dirty="0" smtClean="0">
              <a:latin typeface="Times New Roman" charset="0"/>
              <a:cs typeface="Times New Roman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sz="2200" b="1" dirty="0" smtClean="0">
              <a:latin typeface="Times New Roman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sz="2200" b="1" dirty="0" smtClean="0">
                <a:latin typeface="Times New Roman" charset="0"/>
              </a:rPr>
              <a:t>Fase Monárquica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sz="2200" b="1" dirty="0" smtClean="0">
              <a:latin typeface="Times New Roman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sz="2200" dirty="0" smtClean="0">
                <a:latin typeface="Times New Roman" charset="0"/>
              </a:rPr>
              <a:t>	</a:t>
            </a:r>
            <a:r>
              <a:rPr lang="pt-BR" sz="2200" b="1" dirty="0" smtClean="0">
                <a:latin typeface="Times New Roman" charset="0"/>
              </a:rPr>
              <a:t>»</a:t>
            </a:r>
            <a:r>
              <a:rPr lang="pt-BR" sz="2200" dirty="0" smtClean="0">
                <a:latin typeface="Times New Roman" charset="0"/>
              </a:rPr>
              <a:t> Chegada de D. João VI ao Brasil (1808) e elevação do Brasil do status de </a:t>
            </a:r>
            <a:r>
              <a:rPr lang="pt-BR" sz="2200" dirty="0" smtClean="0">
                <a:latin typeface="Times New Roman" charset="0"/>
              </a:rPr>
              <a:t>Colônia </a:t>
            </a:r>
            <a:r>
              <a:rPr lang="pt-BR" sz="2200" dirty="0" smtClean="0">
                <a:latin typeface="Times New Roman" charset="0"/>
              </a:rPr>
              <a:t>a Reino Unido de Portugal (1815);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sz="2200" dirty="0" smtClean="0">
              <a:latin typeface="Times New Roman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sz="2200" dirty="0" smtClean="0">
                <a:latin typeface="Times New Roman" charset="0"/>
              </a:rPr>
              <a:t>	</a:t>
            </a:r>
            <a:r>
              <a:rPr lang="pt-BR" sz="2200" b="1" dirty="0" smtClean="0">
                <a:latin typeface="Times New Roman" charset="0"/>
              </a:rPr>
              <a:t>»</a:t>
            </a:r>
            <a:r>
              <a:rPr lang="pt-BR" sz="2200" dirty="0" smtClean="0">
                <a:latin typeface="Times New Roman" charset="0"/>
              </a:rPr>
              <a:t> Proclamação da independência (1822) e a transferência dos órgãos de Governo para o Brasil;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sz="2200" dirty="0" smtClean="0">
              <a:latin typeface="Times New Roman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sz="2200" dirty="0" smtClean="0">
                <a:latin typeface="Times New Roman" charset="0"/>
              </a:rPr>
              <a:t>	</a:t>
            </a:r>
            <a:r>
              <a:rPr lang="pt-BR" sz="2200" b="1" dirty="0" smtClean="0">
                <a:latin typeface="Times New Roman" charset="0"/>
              </a:rPr>
              <a:t>»</a:t>
            </a:r>
            <a:r>
              <a:rPr lang="pt-BR" sz="2200" dirty="0" smtClean="0">
                <a:latin typeface="Times New Roman" charset="0"/>
              </a:rPr>
              <a:t> Constituição de 1824, </a:t>
            </a:r>
            <a:r>
              <a:rPr lang="pt-BR" sz="2200" dirty="0" err="1" smtClean="0">
                <a:latin typeface="Times New Roman" charset="0"/>
              </a:rPr>
              <a:t>arts</a:t>
            </a:r>
            <a:r>
              <a:rPr lang="pt-BR" sz="2200" dirty="0" smtClean="0">
                <a:latin typeface="Times New Roman" charset="0"/>
              </a:rPr>
              <a:t>. 167 a 169: papel das Câmaras Municipais e organização administrativa das cidades e vilas e transformação das capitanias em províncias;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sz="2200" dirty="0" smtClean="0">
              <a:latin typeface="Times New Roman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sz="2200" dirty="0" smtClean="0">
                <a:latin typeface="Times New Roman" charset="0"/>
              </a:rPr>
              <a:t>	</a:t>
            </a:r>
            <a:r>
              <a:rPr lang="pt-BR" sz="2200" b="1" dirty="0" smtClean="0">
                <a:latin typeface="Times New Roman" charset="0"/>
              </a:rPr>
              <a:t>»</a:t>
            </a:r>
            <a:r>
              <a:rPr lang="pt-BR" sz="2200" dirty="0" smtClean="0">
                <a:latin typeface="Times New Roman" charset="0"/>
              </a:rPr>
              <a:t> Teoria Constitucional com o surgimento, no Brasil influenciado pelo Liberalismo/Positivismo,da ideia do Parlamentarismo, Constitucionalismo, Federalismo, Democracia e República;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sz="2200" dirty="0" smtClean="0">
              <a:latin typeface="Times New Roman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sz="2200" dirty="0" smtClean="0">
                <a:latin typeface="Times New Roman" charset="0"/>
              </a:rPr>
              <a:t>	</a:t>
            </a:r>
            <a:r>
              <a:rPr lang="pt-BR" sz="2200" b="1" dirty="0" smtClean="0">
                <a:latin typeface="Times New Roman" charset="0"/>
              </a:rPr>
              <a:t>»</a:t>
            </a:r>
            <a:r>
              <a:rPr lang="pt-BR" sz="2200" dirty="0" smtClean="0">
                <a:latin typeface="Times New Roman" charset="0"/>
              </a:rPr>
              <a:t> Ato Adicional de 1834: tentativa de fortalecimento das Câmaras Municipais no rompante liberal/federalista, em virtude da consolidação do Federalismo americano desde 1787.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sz="1800" dirty="0" smtClean="0">
              <a:latin typeface="Times New Roman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sz="1800" dirty="0" smtClean="0">
                <a:latin typeface="Times New Roman" charset="0"/>
              </a:rPr>
              <a:t>		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sz="1800" dirty="0" smtClean="0">
                <a:latin typeface="Times New Roman" charset="0"/>
              </a:rPr>
              <a:t>		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pt-BR" sz="1600" dirty="0" smtClean="0">
              <a:latin typeface="Times New Roman" charset="0"/>
              <a:cs typeface="Times New Roman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t-BR" sz="1600" b="1" dirty="0" smtClean="0">
              <a:latin typeface="Times New Roman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t-BR" sz="16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  <a:endParaRPr lang="pt-BR" sz="2400" dirty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08050"/>
            <a:ext cx="8229600" cy="5218113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 3" pitchFamily="18" charset="2"/>
              <a:buNone/>
            </a:pPr>
            <a:r>
              <a:rPr lang="pt-BR" sz="2000" b="1" dirty="0" smtClean="0">
                <a:latin typeface="Times New Roman" charset="0"/>
                <a:cs typeface="Times New Roman" charset="0"/>
              </a:rPr>
              <a:t>A evolução político-institucional do Estado Brasileiro </a:t>
            </a:r>
          </a:p>
          <a:p>
            <a:pPr algn="just">
              <a:buFontTx/>
              <a:buNone/>
            </a:pPr>
            <a:endParaRPr lang="pt-BR" sz="2000" b="1" dirty="0" smtClean="0">
              <a:latin typeface="Times New Roman" charset="0"/>
              <a:cs typeface="Times New Roman" charset="0"/>
            </a:endParaRPr>
          </a:p>
          <a:p>
            <a:pPr algn="just">
              <a:buFontTx/>
              <a:buNone/>
            </a:pPr>
            <a:r>
              <a:rPr lang="pt-BR" sz="2000" b="1" dirty="0" smtClean="0">
                <a:latin typeface="Times New Roman" charset="0"/>
                <a:cs typeface="Times New Roman" charset="0"/>
              </a:rPr>
              <a:t>Fase Republicana</a:t>
            </a:r>
            <a:r>
              <a:rPr lang="pt-BR" sz="2000" dirty="0" smtClean="0">
                <a:latin typeface="Times New Roman" charset="0"/>
                <a:cs typeface="Times New Roman" charset="0"/>
              </a:rPr>
              <a:t> </a:t>
            </a:r>
          </a:p>
          <a:p>
            <a:pPr algn="just">
              <a:buFontTx/>
              <a:buNone/>
            </a:pPr>
            <a:endParaRPr lang="pt-BR" sz="2000" dirty="0" smtClean="0">
              <a:latin typeface="Times New Roman" charset="0"/>
              <a:cs typeface="Times New Roman" charset="0"/>
            </a:endParaRPr>
          </a:p>
          <a:p>
            <a:pPr algn="just">
              <a:buFontTx/>
              <a:buNone/>
            </a:pPr>
            <a:r>
              <a:rPr lang="pt-BR" sz="2000" dirty="0" smtClean="0">
                <a:latin typeface="Times New Roman" charset="0"/>
                <a:cs typeface="Times New Roman" charset="0"/>
              </a:rPr>
              <a:t>	</a:t>
            </a:r>
            <a:r>
              <a:rPr lang="pt-BR" sz="2000" dirty="0" smtClean="0">
                <a:latin typeface="Times New Roman" charset="0"/>
              </a:rPr>
              <a:t>»</a:t>
            </a:r>
            <a:r>
              <a:rPr lang="pt-BR" sz="2000" dirty="0" smtClean="0">
                <a:latin typeface="Times New Roman" charset="0"/>
                <a:cs typeface="Times New Roman" charset="0"/>
              </a:rPr>
              <a:t> Liberalismo e ideal federalista; </a:t>
            </a:r>
          </a:p>
          <a:p>
            <a:pPr algn="just">
              <a:buFontTx/>
              <a:buNone/>
            </a:pPr>
            <a:r>
              <a:rPr lang="pt-BR" sz="2000" dirty="0" smtClean="0">
                <a:latin typeface="Times New Roman" charset="0"/>
                <a:cs typeface="Times New Roman" charset="0"/>
              </a:rPr>
              <a:t>	</a:t>
            </a:r>
            <a:r>
              <a:rPr lang="pt-BR" sz="2000" dirty="0" smtClean="0">
                <a:latin typeface="Times New Roman" charset="0"/>
              </a:rPr>
              <a:t>»</a:t>
            </a:r>
            <a:r>
              <a:rPr lang="pt-BR" sz="2000" dirty="0" smtClean="0">
                <a:latin typeface="Times New Roman" charset="0"/>
                <a:cs typeface="Times New Roman" charset="0"/>
              </a:rPr>
              <a:t> Criação dos “</a:t>
            </a:r>
            <a:r>
              <a:rPr lang="pt-BR" sz="2000" i="1" dirty="0" smtClean="0">
                <a:latin typeface="Times New Roman" charset="0"/>
                <a:cs typeface="Times New Roman" charset="0"/>
              </a:rPr>
              <a:t>Estados Unidos do Brasil</a:t>
            </a:r>
            <a:r>
              <a:rPr lang="pt-BR" sz="2000" dirty="0" smtClean="0">
                <a:latin typeface="Times New Roman" charset="0"/>
                <a:cs typeface="Times New Roman" charset="0"/>
              </a:rPr>
              <a:t>”; </a:t>
            </a:r>
          </a:p>
          <a:p>
            <a:pPr algn="just">
              <a:buFontTx/>
              <a:buNone/>
            </a:pPr>
            <a:r>
              <a:rPr lang="pt-BR" sz="2000" dirty="0" smtClean="0">
                <a:latin typeface="Times New Roman" charset="0"/>
                <a:cs typeface="Times New Roman" charset="0"/>
              </a:rPr>
              <a:t>	</a:t>
            </a:r>
            <a:r>
              <a:rPr lang="pt-BR" sz="2000" dirty="0" smtClean="0">
                <a:latin typeface="Times New Roman" charset="0"/>
              </a:rPr>
              <a:t>»</a:t>
            </a:r>
            <a:r>
              <a:rPr lang="pt-BR" sz="2000" dirty="0" smtClean="0">
                <a:latin typeface="Times New Roman" charset="0"/>
                <a:cs typeface="Times New Roman" charset="0"/>
              </a:rPr>
              <a:t> Fim da Monarquia e Instituição da República; </a:t>
            </a:r>
          </a:p>
          <a:p>
            <a:pPr algn="just">
              <a:buFontTx/>
              <a:buNone/>
            </a:pPr>
            <a:r>
              <a:rPr lang="pt-BR" sz="2000" dirty="0" smtClean="0">
                <a:latin typeface="Times New Roman" charset="0"/>
                <a:cs typeface="Times New Roman" charset="0"/>
              </a:rPr>
              <a:t>	</a:t>
            </a:r>
            <a:r>
              <a:rPr lang="pt-BR" sz="2000" dirty="0" smtClean="0">
                <a:latin typeface="Times New Roman" charset="0"/>
              </a:rPr>
              <a:t>»</a:t>
            </a:r>
            <a:r>
              <a:rPr lang="pt-BR" sz="2000" dirty="0" smtClean="0">
                <a:latin typeface="Times New Roman" charset="0"/>
                <a:cs typeface="Times New Roman" charset="0"/>
              </a:rPr>
              <a:t> Constituição de 1891:</a:t>
            </a:r>
          </a:p>
          <a:p>
            <a:pPr algn="just">
              <a:buFontTx/>
              <a:buNone/>
            </a:pPr>
            <a:r>
              <a:rPr lang="pt-BR" sz="2000" dirty="0" smtClean="0">
                <a:latin typeface="Times New Roman" charset="0"/>
                <a:cs typeface="Times New Roman" charset="0"/>
              </a:rPr>
              <a:t>		- Sistema Presidencialista;</a:t>
            </a:r>
          </a:p>
          <a:p>
            <a:pPr algn="just">
              <a:buFontTx/>
              <a:buNone/>
            </a:pPr>
            <a:r>
              <a:rPr lang="pt-BR" sz="2000" dirty="0" smtClean="0">
                <a:latin typeface="Times New Roman" charset="0"/>
                <a:cs typeface="Times New Roman" charset="0"/>
              </a:rPr>
              <a:t>		- Separação de Poderes em três esferas apenas</a:t>
            </a:r>
          </a:p>
          <a:p>
            <a:pPr algn="just">
              <a:buFontTx/>
              <a:buNone/>
            </a:pPr>
            <a:r>
              <a:rPr lang="pt-BR" sz="2000" dirty="0" smtClean="0">
                <a:latin typeface="Times New Roman" charset="0"/>
                <a:cs typeface="Times New Roman" charset="0"/>
              </a:rPr>
              <a:t>		- Política do “</a:t>
            </a:r>
            <a:r>
              <a:rPr lang="pt-BR" sz="2000" i="1" dirty="0" smtClean="0">
                <a:latin typeface="Times New Roman" charset="0"/>
                <a:cs typeface="Times New Roman" charset="0"/>
              </a:rPr>
              <a:t>coronelismo</a:t>
            </a:r>
            <a:r>
              <a:rPr lang="pt-BR" sz="2000" dirty="0" smtClean="0">
                <a:latin typeface="Times New Roman" charset="0"/>
                <a:cs typeface="Times New Roman" charset="0"/>
              </a:rPr>
              <a:t>”</a:t>
            </a:r>
            <a:endParaRPr lang="pt-BR" sz="2000" i="1" dirty="0" smtClean="0">
              <a:latin typeface="Times New Roman" charset="0"/>
              <a:cs typeface="Times New Roman" charset="0"/>
            </a:endParaRPr>
          </a:p>
          <a:p>
            <a:pPr algn="just">
              <a:buFontTx/>
              <a:buNone/>
            </a:pPr>
            <a:r>
              <a:rPr lang="pt-BR" sz="2000" i="1" dirty="0" smtClean="0">
                <a:latin typeface="Times New Roman" charset="0"/>
                <a:cs typeface="Times New Roman" charset="0"/>
              </a:rPr>
              <a:t>		</a:t>
            </a:r>
            <a:r>
              <a:rPr lang="pt-BR" sz="2000" dirty="0" smtClean="0">
                <a:latin typeface="Times New Roman" charset="0"/>
                <a:cs typeface="Times New Roman" charset="0"/>
              </a:rPr>
              <a:t>- República do </a:t>
            </a:r>
            <a:r>
              <a:rPr lang="pt-BR" sz="2000" i="1" dirty="0" smtClean="0">
                <a:latin typeface="Times New Roman" charset="0"/>
                <a:cs typeface="Times New Roman" charset="0"/>
              </a:rPr>
              <a:t>“Café com Leite</a:t>
            </a:r>
            <a:r>
              <a:rPr lang="pt-BR" sz="2000" dirty="0" smtClean="0">
                <a:latin typeface="Times New Roman" charset="0"/>
                <a:cs typeface="Times New Roman" charset="0"/>
              </a:rPr>
              <a:t>” </a:t>
            </a:r>
          </a:p>
          <a:p>
            <a:pPr algn="just">
              <a:buFontTx/>
              <a:buNone/>
            </a:pPr>
            <a:r>
              <a:rPr lang="pt-BR" sz="2000" dirty="0" smtClean="0">
                <a:latin typeface="Times New Roman" charset="0"/>
                <a:cs typeface="Times New Roman" charset="0"/>
              </a:rPr>
              <a:t>	</a:t>
            </a:r>
            <a:r>
              <a:rPr lang="pt-BR" sz="2000" dirty="0" smtClean="0">
                <a:latin typeface="Times New Roman" charset="0"/>
              </a:rPr>
              <a:t>» </a:t>
            </a:r>
            <a:r>
              <a:rPr lang="pt-BR" sz="2000" dirty="0" smtClean="0">
                <a:latin typeface="Times New Roman" charset="0"/>
                <a:cs typeface="Times New Roman" charset="0"/>
              </a:rPr>
              <a:t>Revolução de Trinta e a queda da República Velha </a:t>
            </a:r>
          </a:p>
          <a:p>
            <a:pPr algn="just">
              <a:buFontTx/>
              <a:buNone/>
            </a:pPr>
            <a:r>
              <a:rPr lang="pt-BR" sz="2000" dirty="0" smtClean="0">
                <a:latin typeface="Times New Roman" charset="0"/>
              </a:rPr>
              <a:t>	» Federalismo </a:t>
            </a:r>
            <a:r>
              <a:rPr lang="pt-BR" sz="2000" u="sng" dirty="0" smtClean="0">
                <a:latin typeface="Times New Roman" charset="0"/>
              </a:rPr>
              <a:t>Cooperativo</a:t>
            </a:r>
            <a:r>
              <a:rPr lang="pt-BR" sz="2000" dirty="0" smtClean="0">
                <a:latin typeface="Times New Roman" charset="0"/>
              </a:rPr>
              <a:t> e </a:t>
            </a:r>
            <a:r>
              <a:rPr lang="pt-BR" sz="2000" u="sng" dirty="0" smtClean="0">
                <a:latin typeface="Times New Roman" charset="0"/>
              </a:rPr>
              <a:t>Integrado</a:t>
            </a:r>
            <a:r>
              <a:rPr lang="pt-BR" sz="2000" dirty="0" smtClean="0">
                <a:latin typeface="Times New Roman" charset="0"/>
              </a:rPr>
              <a:t> (SUS)</a:t>
            </a:r>
            <a:endParaRPr lang="pt-BR" sz="2000" u="sng" dirty="0" smtClean="0">
              <a:latin typeface="Times New Roman" charset="0"/>
              <a:cs typeface="Times New Roman" charset="0"/>
            </a:endParaRPr>
          </a:p>
          <a:p>
            <a:pPr>
              <a:buFontTx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Autofit/>
          </a:bodyPr>
          <a:lstStyle/>
          <a:p>
            <a:pPr algn="ctr"/>
            <a:r>
              <a:rPr lang="pt-BR" sz="22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836712"/>
            <a:ext cx="8784976" cy="5687913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pt-BR" sz="1900" b="1" dirty="0" smtClean="0">
                <a:latin typeface="Times New Roman" charset="0"/>
              </a:rPr>
              <a:t>Competências constitucionais referentes aos Municípios no Sistema Federativo </a:t>
            </a:r>
          </a:p>
          <a:p>
            <a:pPr algn="ctr" eaLnBrk="1" hangingPunct="1">
              <a:lnSpc>
                <a:spcPct val="80000"/>
              </a:lnSpc>
              <a:buNone/>
            </a:pPr>
            <a:endParaRPr lang="pt-BR" sz="1900" b="1" dirty="0" smtClean="0">
              <a:latin typeface="Times New Roman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Todos os entes federais têm deveres de ordem institucional: de “zelar pela guarda da Constituição, das leis e das instituições democráticas e conservar o patrimônio público”(art. 23, I). Além disso a eles estão incumbidas competências comuns: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Em relação à saúde e assistência: art. 23, II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Em relação a bens, monumentos e obras de arte: art. 23, III e IV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Em relação ao acesso à educação e cultura: art. 23, V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Em relação à proteção do meio ambiente: art. 23, VI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Em relação ao bem estar social: art. 23, VII, VIII, IX, X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Em relação a registro e fiscalização de concessões: art. 23, XI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Em relação à segurança do trânsito: art. 23, XII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Autofit/>
          </a:bodyPr>
          <a:lstStyle/>
          <a:p>
            <a:pPr algn="ctr"/>
            <a:r>
              <a:rPr lang="pt-BR" sz="22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908050"/>
            <a:ext cx="8435280" cy="568960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b="1" dirty="0" smtClean="0">
                <a:latin typeface="Times New Roman" charset="0"/>
              </a:rPr>
              <a:t>Competências constitucionais referentes aos Municípios no Sistema Federativo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Aos Municípios reconhece-se o poder de auto-organização, o que significa reconhecer-lhes poder constituinte, expresso nas suas leis orgânicas, limitadas tanto por princípios da Constituição Federal como da Constituição Estadual, nos termos do art. 29 da CF.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Uma parte das competências reservadas dos Municípios foi explicitamente enumerada pela CF, como por exemplo, a de criar distritos (art. 29, IV, CF) e a de instituir guardas municipais para a proteção de seus bens, serviços e instalações (art. 144, §8º, CF) e outra é implícita.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As competências implícitas decorrem da cláusula do art. 30, I, da CF, que atribui aos Municípios "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legislar sobre assuntos de interesse local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", que há de significar interesse predominantemente municipal, já que não há fato local que não repercuta, de alguma forma, igualmente, sobre as demais esferas da Federação. </a:t>
            </a: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Considera-se de interesse local as atividades e a respectiva regulação legislativa, pertinente a transportes coletivos municipais (embora seja da competência da União editar diretrizes para os transportes urbanos), coleta de lixo, ordenação do solo urbano, fiscalização das condições de higiene de restaurantes e similares, polícia das edificações, entre outros.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sz="2100" dirty="0" smtClean="0">
              <a:latin typeface="Times New Roman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BR" sz="2100" dirty="0" smtClean="0">
                <a:latin typeface="Times New Roman" charset="0"/>
              </a:rPr>
              <a:t>	</a:t>
            </a:r>
            <a:endParaRPr lang="pt-BR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Autofit/>
          </a:bodyPr>
          <a:lstStyle/>
          <a:p>
            <a:pPr algn="ctr"/>
            <a:r>
              <a:rPr lang="pt-BR" sz="22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908050"/>
            <a:ext cx="8712968" cy="56896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pt-BR" sz="1900" b="1" dirty="0" smtClean="0">
                <a:latin typeface="Times New Roman" charset="0"/>
              </a:rPr>
              <a:t>Competências constitucionais referentes aos Municípios no Sistema Federativo 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pt-BR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BR" sz="1900" dirty="0" smtClean="0">
                <a:latin typeface="Times New Roman" pitchFamily="18" charset="0"/>
                <a:cs typeface="Times New Roman" pitchFamily="18" charset="0"/>
              </a:rPr>
              <a:t>	É claro que a legislação municipal, mesmo que ao pretender proteger interesse local, deve guardar respeito a princípios constitucionais. O horário de funcionamento das farmácias, como do comércio em geral é matéria de cunho municipal, conforme reconheceu o STF no RE 167.995 (DJ 12.9.97). O horário de funcionamento de instituições bancárias, entretanto, já transcende o interesse predominante dos Municípios, recaindo sobre a esfera federal, conforme assentou o STF no RE 130.683, DJ 9.10.92, em que se seguiu antigo precedente do plenário da Corte, o RE 77.254, julgado em 20.2.74.</a:t>
            </a:r>
          </a:p>
          <a:p>
            <a:pPr algn="just">
              <a:lnSpc>
                <a:spcPct val="80000"/>
              </a:lnSpc>
              <a:buNone/>
            </a:pPr>
            <a:endParaRPr lang="pt-BR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BR" sz="1900" dirty="0" smtClean="0">
                <a:latin typeface="Times New Roman" pitchFamily="18" charset="0"/>
                <a:cs typeface="Times New Roman" pitchFamily="18" charset="0"/>
              </a:rPr>
              <a:t>	Aos Municípios é dado legislar para suplementar a legislação estadual e federal, desde que isso seja necessário ao interesse local. A </a:t>
            </a:r>
            <a:r>
              <a:rPr lang="pt-BR" sz="1900" dirty="0" err="1" smtClean="0">
                <a:latin typeface="Times New Roman" pitchFamily="18" charset="0"/>
                <a:cs typeface="Times New Roman" pitchFamily="18" charset="0"/>
              </a:rPr>
              <a:t>normativização</a:t>
            </a:r>
            <a:r>
              <a:rPr lang="pt-BR" sz="1900" dirty="0" smtClean="0">
                <a:latin typeface="Times New Roman" pitchFamily="18" charset="0"/>
                <a:cs typeface="Times New Roman" pitchFamily="18" charset="0"/>
              </a:rPr>
              <a:t> municipal, no exercício dessa competência, há de respeitar as normas federais e estaduais existentes. A superveniência de lei federal ou estadual contrária à municipal, suspende a eficácia desta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Times New Roman" charset="0"/>
              </a:rPr>
              <a:t>O MUNICÍPIO NO FEDERALISMO BRASILEIRO</a:t>
            </a:r>
            <a:endParaRPr lang="pt-BR" sz="2400" dirty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6613"/>
            <a:ext cx="8763000" cy="583247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t-BR" sz="1900" b="1" dirty="0" smtClean="0">
                <a:latin typeface="Times New Roman" charset="0"/>
              </a:rPr>
              <a:t>Criação e funcionamento dos Municípios</a:t>
            </a: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Muitos sustentam que, a partir da Constituição de 1988, os Municípios passaram a gozar do status de integrantes da Federação, uma vez que, agora, além de autonomia, contando com executivo e legislativo próprios, contam também com o poder de auto-organização, por meio de lei orgânica (art. 29).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É tido como definitivo para corroborar essa tese, o artigo inaugural da Carta da República, em que se afirma que a República Federativa do Brasil é formada pela união indissolúvel dos Estados e Municípios e do Distrito Federal.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Embora seja essa a corrente predominante, há ponderosas razões em contrário, baseada no fato de ser típico do Estado Federal a participação das entidades federadas na formação da vontade federal, do que resulta a criação do Senado Federal, que, entre nós, não tem, na sua composição, representantes de Municípios.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900" dirty="0" smtClean="0">
                <a:latin typeface="Times New Roman" charset="0"/>
              </a:rPr>
              <a:t>	Os Municípios tampouco mantêm um poder Judiciário, como ocorre com os Estados e com a União.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t-BR" sz="1900" dirty="0" smtClean="0">
              <a:latin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dirty="0" smtClean="0">
                <a:latin typeface="Times New Roman" charset="0"/>
              </a:rPr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dirty="0" smtClean="0">
                <a:latin typeface="Times New Roman" charset="0"/>
              </a:rPr>
              <a:t>	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292</TotalTime>
  <Words>348</Words>
  <Application>Microsoft Office PowerPoint</Application>
  <PresentationFormat>Apresentação na tela (4:3)</PresentationFormat>
  <Paragraphs>228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Mediano</vt:lpstr>
      <vt:lpstr>O MUNICÍPIO NO FEDERALISMO BRASILEIRO</vt:lpstr>
      <vt:lpstr>O MUNICÍPIO NO FEDERALISMO BRASILEIRO</vt:lpstr>
      <vt:lpstr>O MUNICÍPIO NO FEDERALISMO BRASILEIRO</vt:lpstr>
      <vt:lpstr>O MUNICÍPIO NO FEDERALISMO BRASILEIRO</vt:lpstr>
      <vt:lpstr>O MUNICÍPIO NO FEDERALISMO BRASILEIRO</vt:lpstr>
      <vt:lpstr>O MUNICÍPIO NO FEDERALISMO BRASILEIRO</vt:lpstr>
      <vt:lpstr>O MUNICÍPIO NO FEDERALISMO BRASILEIRO</vt:lpstr>
      <vt:lpstr>O MUNICÍPIO NO FEDERALISMO BRASILEIRO</vt:lpstr>
      <vt:lpstr>O MUNICÍPIO NO FEDERALISMO BRASILEIRO</vt:lpstr>
      <vt:lpstr>O MUNICÍPIO NO FEDERALISMO BRASILEIRO</vt:lpstr>
      <vt:lpstr>O MUNICÍPIO NO FEDERALISMO BRASILEIRO</vt:lpstr>
      <vt:lpstr>O MUNICÍPIO NO FEDERALISMO BRASILEIRO</vt:lpstr>
      <vt:lpstr>O MUNICÍPIO NO FEDERALISMO BRASILEIRO</vt:lpstr>
      <vt:lpstr>O MUNICÍPIO NO FEDERALISMO BRASILEIRO</vt:lpstr>
      <vt:lpstr>O MUNICÍPIO NO FEDERALISMO BRASILEIRO</vt:lpstr>
      <vt:lpstr>O MUNICÍPIO NO FEDERALISMO BRASILEIRO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30022872</dc:creator>
  <cp:lastModifiedBy>30022872</cp:lastModifiedBy>
  <cp:revision>37</cp:revision>
  <dcterms:created xsi:type="dcterms:W3CDTF">2016-09-21T17:49:44Z</dcterms:created>
  <dcterms:modified xsi:type="dcterms:W3CDTF">2016-09-22T22:05:48Z</dcterms:modified>
</cp:coreProperties>
</file>