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68" r:id="rId5"/>
    <p:sldId id="269" r:id="rId6"/>
    <p:sldId id="270" r:id="rId7"/>
    <p:sldId id="261" r:id="rId8"/>
    <p:sldId id="271" r:id="rId9"/>
    <p:sldId id="259" r:id="rId10"/>
    <p:sldId id="267" r:id="rId11"/>
    <p:sldId id="277" r:id="rId12"/>
    <p:sldId id="263" r:id="rId13"/>
    <p:sldId id="273" r:id="rId14"/>
    <p:sldId id="274" r:id="rId15"/>
    <p:sldId id="275" r:id="rId16"/>
    <p:sldId id="276" r:id="rId17"/>
    <p:sldId id="262" r:id="rId18"/>
    <p:sldId id="278" r:id="rId19"/>
    <p:sldId id="266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83" autoAdjust="0"/>
  </p:normalViewPr>
  <p:slideViewPr>
    <p:cSldViewPr>
      <p:cViewPr varScale="1">
        <p:scale>
          <a:sx n="60" d="100"/>
          <a:sy n="60" d="100"/>
        </p:scale>
        <p:origin x="-165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FC55-58BD-44BA-B81D-977D6A1693D9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AB5DD3-3BCE-456D-9613-0FCA653997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84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Foi uma preocupação</a:t>
            </a:r>
            <a:r>
              <a:rPr lang="pt-BR" baseline="0" dirty="0" smtClean="0"/>
              <a:t> minha, pessoal,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 </a:t>
            </a:r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34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59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Ainda que seja difícil encontrar documentos oficiais, há histórias de homens que tinham como função gerar filhos com escravas. Eram conhecidos como reprodutores, escolhidos pelo porte físico. </a:t>
            </a: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B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t-BR" dirty="0" smtClean="0"/>
              <a:t>Eram para estupros, realizar</a:t>
            </a:r>
            <a:r>
              <a:rPr lang="pt-BR" baseline="0" dirty="0" smtClean="0"/>
              <a:t> os prazeres do senhor. </a:t>
            </a:r>
            <a:r>
              <a:rPr lang="pt-BR" dirty="0" smtClean="0"/>
              <a:t>Dela, eram atributos exigidos pelo mercado comprador de escravos e hoje exaltados no estereótipo das "mulatas tipo exportação" que figuram em espetáculos musicais de casas noturnas, em grupos folclóricos e folhetos de propaganda de órgãos governamentais e empresas de turismo. a mulher negra é vista como escrava de prazeres sexuais, com notável poder de volúpia e sedução, simbolizada na lendária </a:t>
            </a:r>
            <a:r>
              <a:rPr lang="pt-BR" dirty="0" err="1" smtClean="0"/>
              <a:t>Xica</a:t>
            </a:r>
            <a:r>
              <a:rPr lang="pt-BR" dirty="0" smtClean="0"/>
              <a:t> da Silva, 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Interfere não somente em relações</a:t>
            </a:r>
            <a:r>
              <a:rPr lang="pt-BR" baseline="0" dirty="0" smtClean="0"/>
              <a:t> heterossexuais mas também em </a:t>
            </a:r>
            <a:r>
              <a:rPr lang="pt-BR" baseline="0" dirty="0" err="1" smtClean="0"/>
              <a:t>relaões</a:t>
            </a:r>
            <a:r>
              <a:rPr lang="pt-BR" baseline="0" dirty="0" smtClean="0"/>
              <a:t> homossexuais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59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 dai eu fui pesquisar e vi que</a:t>
            </a:r>
            <a:r>
              <a:rPr lang="pt-BR" baseline="0" dirty="0" smtClean="0"/>
              <a:t> a Psicologia Evolutiva  ela também se preocupa com esse tipo de coisa, tanto na compreensão do comportamento com bases neurais como sociais, mas que também há cuidados com o tipo de pensamento que ela pode gerar. Não é porque há pesquisas com tal foco que a gente deve aplicar em tudo como base de 100%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03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A abordagem evolucionista ajuda a explicar o contexto e a probabilidade de ocorrência desses e outros comportamentos, e a desenvolver meios de prevenção caso necessário. </a:t>
            </a:r>
          </a:p>
          <a:p>
            <a:r>
              <a:rPr lang="pt-BR" dirty="0" smtClean="0"/>
              <a:t>------------------------------------------------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Nenhuma descoberta cientifica </a:t>
            </a:r>
            <a:r>
              <a:rPr lang="pt-BR" dirty="0" err="1" smtClean="0"/>
              <a:t>podera</a:t>
            </a:r>
            <a:r>
              <a:rPr lang="pt-BR" dirty="0" smtClean="0"/>
              <a:t> justifica-la. Afinal, as pessoas não precisam ser clones </a:t>
            </a:r>
            <a:r>
              <a:rPr lang="pt-BR" dirty="0" err="1" smtClean="0"/>
              <a:t>identicos</a:t>
            </a:r>
            <a:r>
              <a:rPr lang="pt-BR" dirty="0" smtClean="0"/>
              <a:t> para terem direitos iguais.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descoberta de diferenças entre homens e mulheres na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propensao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traiçao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promiscuidade não significa que a abordagem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aporva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tais comportamentos, nem que todos os homens são diferentes de todas as mulheres, nem que é recomendável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ulgar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desqualificar uma pessoa segundo os atributos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medicos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seu grupo, e nem pode ser usada para oprimir as liberdades e direitos sexuais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rerodutivos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mulheres ou outros grupos. Portanto, assumir que pessoas diferentes sexos e etnias teriam na mente estruturas inatas diferentes, e que isso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justificria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preconceito, desigualdade e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opressao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é um equivoco. </a:t>
            </a:r>
            <a:r>
              <a:rPr lang="pt-B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68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16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Falar sobre os trabalhos que acabam levando</a:t>
            </a:r>
            <a:r>
              <a:rPr lang="pt-BR" baseline="0" dirty="0" smtClean="0"/>
              <a:t> para um pensamento preconceituoso, uma vez que a maioria dos trabalhos falam sobre </a:t>
            </a:r>
            <a:r>
              <a:rPr lang="pt-BR" baseline="0" dirty="0" err="1" smtClean="0"/>
              <a:t>quesoes</a:t>
            </a:r>
            <a:r>
              <a:rPr lang="pt-BR" baseline="0" dirty="0" smtClean="0"/>
              <a:t> de </a:t>
            </a:r>
            <a:r>
              <a:rPr lang="pt-BR" baseline="0" dirty="0" err="1" smtClean="0"/>
              <a:t>saude</a:t>
            </a:r>
            <a:r>
              <a:rPr lang="pt-BR" baseline="0" dirty="0" smtClean="0"/>
              <a:t>, transmissão de HIV, falta de uso de camisinha, </a:t>
            </a:r>
            <a:r>
              <a:rPr lang="pt-BR" baseline="0" dirty="0" err="1" smtClean="0"/>
              <a:t>etc</a:t>
            </a:r>
            <a:r>
              <a:rPr lang="pt-BR" baseline="0" dirty="0" smtClean="0"/>
              <a:t>, e não levam a uma discussão de comportamento sexual propriamente dito.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03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trabalho é bem interessante </a:t>
            </a:r>
            <a:r>
              <a:rPr lang="pt-BR" baseline="0" dirty="0" err="1" smtClean="0"/>
              <a:t>orque</a:t>
            </a:r>
            <a:r>
              <a:rPr lang="pt-BR" baseline="0" dirty="0" smtClean="0"/>
              <a:t> no </a:t>
            </a:r>
            <a:r>
              <a:rPr lang="pt-BR" baseline="0" dirty="0" err="1" smtClean="0"/>
              <a:t>proprio</a:t>
            </a:r>
            <a:r>
              <a:rPr lang="pt-BR" baseline="0" dirty="0" smtClean="0"/>
              <a:t> discorrer ele revela um apelo ara por mais </a:t>
            </a:r>
            <a:r>
              <a:rPr lang="pt-BR" baseline="0" dirty="0" err="1" smtClean="0"/>
              <a:t>conteudo</a:t>
            </a:r>
            <a:r>
              <a:rPr lang="pt-BR" baseline="0" dirty="0" smtClean="0"/>
              <a:t> sexual mesmo e não tanto sobre </a:t>
            </a:r>
            <a:r>
              <a:rPr lang="pt-BR" baseline="0" dirty="0" err="1" smtClean="0"/>
              <a:t>saude</a:t>
            </a:r>
            <a:r>
              <a:rPr lang="pt-BR" baseline="0" dirty="0" smtClean="0"/>
              <a:t> na pesquisa quando se falar de negros </a:t>
            </a:r>
          </a:p>
          <a:p>
            <a:endParaRPr lang="pt-BR" baseline="0" dirty="0" smtClean="0"/>
          </a:p>
          <a:p>
            <a:r>
              <a:rPr lang="pt-BR" baseline="0" dirty="0" smtClean="0"/>
              <a:t>N=168 negros do estudo </a:t>
            </a:r>
            <a:r>
              <a:rPr lang="pt-BR" baseline="0" dirty="0" err="1" smtClean="0"/>
              <a:t>MaBwana</a:t>
            </a:r>
            <a:r>
              <a:rPr lang="pt-BR" baseline="0" dirty="0" smtClean="0"/>
              <a:t> realizado em Toronto no período 2006-2009 era sobre riscos de HIV e na pesquisa tinha pontos sobre relatar quais parceiros (africanos, caribenhos e negros) ficaram com quais (x etnias)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503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</a:t>
            </a:r>
            <a:r>
              <a:rPr lang="pt-BR" baseline="0" dirty="0" smtClean="0"/>
              <a:t> vezes a gente fica </a:t>
            </a:r>
            <a:r>
              <a:rPr lang="pt-BR" baseline="0" dirty="0" err="1" smtClean="0"/>
              <a:t>tao</a:t>
            </a:r>
            <a:r>
              <a:rPr lang="pt-BR" baseline="0" dirty="0" smtClean="0"/>
              <a:t> centrado em estudar, estudar, estudar, que acaba esquecendo de por o individuo como um ser único e deixando brechas para que pensamentos ultrapassados e preconceituosos venham a </a:t>
            </a:r>
            <a:r>
              <a:rPr lang="pt-BR" baseline="0" dirty="0" err="1" smtClean="0"/>
              <a:t>perpeturar</a:t>
            </a:r>
            <a:r>
              <a:rPr lang="pt-BR" baseline="0" dirty="0" smtClean="0"/>
              <a:t> a cabecinha.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B5DD3-3BCE-456D-9613-0FCA6539977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42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53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13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75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32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74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69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90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37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59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2630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96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A875-3D80-420F-B8C8-53362DA7CDA3}" type="datetimeFigureOut">
              <a:rPr lang="pt-BR" smtClean="0"/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9E2D3-8A28-41E4-9F8A-49FA6698E2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de cantos arredondados 9"/>
          <p:cNvSpPr/>
          <p:nvPr/>
        </p:nvSpPr>
        <p:spPr>
          <a:xfrm>
            <a:off x="155575" y="2276872"/>
            <a:ext cx="8786413" cy="2232248"/>
          </a:xfrm>
          <a:prstGeom prst="roundRect">
            <a:avLst/>
          </a:prstGeom>
          <a:solidFill>
            <a:srgbClr val="C9A4E4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40730"/>
            <a:ext cx="8062664" cy="1748110"/>
          </a:xfrm>
        </p:spPr>
        <p:txBody>
          <a:bodyPr>
            <a:noAutofit/>
          </a:bodyPr>
          <a:lstStyle/>
          <a:p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Universidade de São Paulo </a:t>
            </a:r>
            <a:br>
              <a:rPr lang="pt-BR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pt-BR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PSE5907 – </a:t>
            </a:r>
            <a:br>
              <a:rPr lang="pt-BR" sz="2400" b="1" dirty="0" smtClean="0">
                <a:latin typeface="Arial Narrow" pitchFamily="34" charset="0"/>
                <a:cs typeface="Arial" pitchFamily="34" charset="0"/>
              </a:rPr>
            </a:br>
            <a:r>
              <a:rPr lang="pt-BR" sz="2400" b="1" dirty="0" smtClean="0">
                <a:latin typeface="Arial Narrow" pitchFamily="34" charset="0"/>
                <a:cs typeface="Arial" pitchFamily="34" charset="0"/>
              </a:rPr>
              <a:t>Atratividade e Sexualidade Humana na Perspectiva Evolucionista </a:t>
            </a:r>
            <a:endParaRPr lang="pt-BR" sz="24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2900536"/>
            <a:ext cx="8762476" cy="124854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/>
                </a:solidFill>
                <a:latin typeface="Arial Narrow" pitchFamily="34" charset="0"/>
                <a:cs typeface="Arial" pitchFamily="34" charset="0"/>
              </a:rPr>
              <a:t>Melanina e Sexualidade: influências na construção do pensamento social, estereótipos e racismo </a:t>
            </a:r>
            <a:endParaRPr lang="pt-BR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95536" y="5014917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 Narrow" pitchFamily="34" charset="0"/>
                <a:cs typeface="Arial" pitchFamily="34" charset="0"/>
              </a:rPr>
              <a:t>Olívia Alves da Costa Sousa Neta </a:t>
            </a: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3140"/>
            <a:ext cx="937746" cy="127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Resultado de imagem para simbolo icb us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6" descr="Resultado de imagem para simbolo icb us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75856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 Narrow" pitchFamily="34" charset="0"/>
                <a:cs typeface="Arial" pitchFamily="34" charset="0"/>
              </a:rPr>
              <a:t>São Paulo, 2019 </a:t>
            </a:r>
            <a:endParaRPr lang="pt-BR" b="1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90" y="2492896"/>
            <a:ext cx="5229842" cy="415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-180528" y="44624"/>
            <a:ext cx="8568952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Estudos de sexualidade em diferentes etnias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73152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232410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512" y="367986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Arial Narrow" pitchFamily="34" charset="0"/>
              </a:rPr>
              <a:t>Dados sugerem que o gênero é dependente da etnia e que a variação entre os grupos étnicos é maior para homens que para mulheres </a:t>
            </a:r>
            <a:endParaRPr lang="pt-BR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1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925144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Compreensão do comportamento com bases neurais e sociais/ambiente 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algn="just"/>
            <a:r>
              <a:rPr lang="pt-BR" dirty="0" smtClean="0"/>
              <a:t>Cuidados com mal entendidos 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Psicologia evolutiva e seus estudos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1187624" y="2940252"/>
            <a:ext cx="6981368" cy="2144932"/>
            <a:chOff x="614967" y="3091745"/>
            <a:chExt cx="5886986" cy="2463580"/>
          </a:xfrm>
        </p:grpSpPr>
        <p:pic>
          <p:nvPicPr>
            <p:cNvPr id="5" name="Imagem 4"/>
            <p:cNvPicPr/>
            <p:nvPr/>
          </p:nvPicPr>
          <p:blipFill rotWithShape="1">
            <a:blip r:embed="rId3"/>
            <a:srcRect t="41153"/>
            <a:stretch/>
          </p:blipFill>
          <p:spPr>
            <a:xfrm>
              <a:off x="614967" y="3091745"/>
              <a:ext cx="5886986" cy="2463580"/>
            </a:xfrm>
            <a:prstGeom prst="rect">
              <a:avLst/>
            </a:prstGeom>
          </p:spPr>
        </p:pic>
        <p:sp>
          <p:nvSpPr>
            <p:cNvPr id="7" name="Retângulo 6"/>
            <p:cNvSpPr/>
            <p:nvPr/>
          </p:nvSpPr>
          <p:spPr>
            <a:xfrm>
              <a:off x="614967" y="3212976"/>
              <a:ext cx="644665" cy="5040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8316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Dimensão Evolucionista </a:t>
            </a:r>
          </a:p>
          <a:p>
            <a:pPr algn="just"/>
            <a:r>
              <a:rPr lang="pt-BR" dirty="0" smtClean="0"/>
              <a:t>Dimensão Individual </a:t>
            </a:r>
          </a:p>
          <a:p>
            <a:pPr algn="just"/>
            <a:r>
              <a:rPr lang="pt-BR" dirty="0" smtClean="0"/>
              <a:t>Dimensão Social </a:t>
            </a:r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Mal entendidos da PE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Dimensão Evolucionista </a:t>
            </a:r>
          </a:p>
          <a:p>
            <a:pPr algn="just"/>
            <a:r>
              <a:rPr lang="pt-BR" dirty="0" smtClean="0"/>
              <a:t>Dimensão Individual   – entender </a:t>
            </a:r>
            <a:r>
              <a:rPr lang="pt-BR" dirty="0"/>
              <a:t>como o fator </a:t>
            </a:r>
            <a:r>
              <a:rPr lang="pt-BR" dirty="0" smtClean="0"/>
              <a:t>biológico </a:t>
            </a:r>
            <a:r>
              <a:rPr lang="pt-BR" dirty="0"/>
              <a:t>se </a:t>
            </a:r>
            <a:r>
              <a:rPr lang="pt-BR" dirty="0" smtClean="0"/>
              <a:t>manifesta </a:t>
            </a:r>
            <a:r>
              <a:rPr lang="pt-BR" dirty="0"/>
              <a:t>no </a:t>
            </a:r>
            <a:r>
              <a:rPr lang="pt-BR" dirty="0" smtClean="0"/>
              <a:t>indivíduo</a:t>
            </a:r>
          </a:p>
          <a:p>
            <a:pPr algn="just"/>
            <a:r>
              <a:rPr lang="pt-BR" dirty="0" smtClean="0"/>
              <a:t>Dimensão Social    – entender implicações </a:t>
            </a:r>
            <a:r>
              <a:rPr lang="pt-BR" dirty="0"/>
              <a:t>sociais do fator </a:t>
            </a:r>
            <a:r>
              <a:rPr lang="pt-BR" dirty="0" smtClean="0"/>
              <a:t>biológico </a:t>
            </a:r>
            <a:r>
              <a:rPr lang="pt-BR" dirty="0"/>
              <a:t>sobre a mente e o comportamento humano </a:t>
            </a:r>
          </a:p>
          <a:p>
            <a:endParaRPr lang="pt-BR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Mal entendidos da PE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9532" y="2204864"/>
            <a:ext cx="40684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59532" y="3284984"/>
            <a:ext cx="40684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3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Dimensão Individual  </a:t>
            </a:r>
          </a:p>
          <a:p>
            <a:pPr marL="0" indent="0" algn="just">
              <a:buNone/>
            </a:pPr>
            <a:r>
              <a:rPr lang="pt-BR" dirty="0" smtClean="0"/>
              <a:t>1) Natureza imutável </a:t>
            </a:r>
            <a:r>
              <a:rPr lang="pt-BR" dirty="0"/>
              <a:t>e </a:t>
            </a:r>
            <a:r>
              <a:rPr lang="pt-BR" dirty="0" smtClean="0"/>
              <a:t>inevitável: </a:t>
            </a:r>
            <a:r>
              <a:rPr lang="pt-BR" dirty="0"/>
              <a:t>achar que o funcionamento e o desenvolvimento da natureza humana são estereotipados, sendo, </a:t>
            </a:r>
            <a:r>
              <a:rPr lang="pt-BR" dirty="0" smtClean="0"/>
              <a:t>inevitáveis </a:t>
            </a:r>
            <a:r>
              <a:rPr lang="pt-BR" dirty="0"/>
              <a:t>e </a:t>
            </a:r>
            <a:r>
              <a:rPr lang="pt-BR" dirty="0" smtClean="0"/>
              <a:t>inflexíveis. </a:t>
            </a:r>
            <a:endParaRPr lang="pt-BR" dirty="0"/>
          </a:p>
          <a:p>
            <a:pPr marL="0" indent="0" algn="just">
              <a:buNone/>
            </a:pPr>
            <a:r>
              <a:rPr lang="pt-BR" dirty="0" smtClean="0"/>
              <a:t>2) Determinismo genético: achar </a:t>
            </a:r>
            <a:r>
              <a:rPr lang="pt-BR" dirty="0"/>
              <a:t>que nossas </a:t>
            </a:r>
            <a:r>
              <a:rPr lang="pt-BR" dirty="0" smtClean="0"/>
              <a:t>tendências </a:t>
            </a:r>
            <a:r>
              <a:rPr lang="pt-BR" dirty="0"/>
              <a:t>comportamentais </a:t>
            </a:r>
            <a:r>
              <a:rPr lang="pt-BR" dirty="0" smtClean="0"/>
              <a:t>evoluídas </a:t>
            </a:r>
            <a:r>
              <a:rPr lang="pt-BR" dirty="0"/>
              <a:t>seriam controladas exclusivamente pelos genes e não pelo ambiente é </a:t>
            </a:r>
            <a:r>
              <a:rPr lang="pt-BR" dirty="0" smtClean="0"/>
              <a:t>tão </a:t>
            </a:r>
            <a:r>
              <a:rPr lang="pt-BR" dirty="0"/>
              <a:t>errado quanto achar o </a:t>
            </a:r>
            <a:r>
              <a:rPr lang="pt-BR" dirty="0" smtClean="0"/>
              <a:t>contrário</a:t>
            </a:r>
            <a:r>
              <a:rPr lang="pt-BR" dirty="0"/>
              <a:t>. </a:t>
            </a:r>
            <a:endParaRPr lang="pt-BR" dirty="0" smtClean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Mal entendidos da PE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22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 smtClean="0"/>
              <a:t>Dimensão Social  </a:t>
            </a:r>
          </a:p>
          <a:p>
            <a:pPr marL="0" lvl="0" indent="0" algn="just">
              <a:buNone/>
            </a:pPr>
            <a:r>
              <a:rPr lang="pt-BR" dirty="0" smtClean="0"/>
              <a:t>1)</a:t>
            </a:r>
            <a:r>
              <a:rPr lang="pt-BR" dirty="0"/>
              <a:t> </a:t>
            </a:r>
            <a:r>
              <a:rPr lang="pt-BR" dirty="0" smtClean="0"/>
              <a:t>Falácia </a:t>
            </a:r>
            <a:r>
              <a:rPr lang="pt-BR" dirty="0"/>
              <a:t>naturalista: </a:t>
            </a:r>
            <a:r>
              <a:rPr lang="pt-BR" dirty="0" smtClean="0"/>
              <a:t>permitir a abordagem </a:t>
            </a:r>
            <a:r>
              <a:rPr lang="pt-BR" dirty="0"/>
              <a:t>do valor adaptativo de </a:t>
            </a:r>
            <a:r>
              <a:rPr lang="pt-BR" dirty="0" smtClean="0"/>
              <a:t>algumas </a:t>
            </a:r>
            <a:r>
              <a:rPr lang="pt-BR" dirty="0"/>
              <a:t>atitudes </a:t>
            </a:r>
            <a:r>
              <a:rPr lang="pt-BR" dirty="0" smtClean="0"/>
              <a:t>(estupro/violência doméstica) como maneira de justificá-los como </a:t>
            </a:r>
            <a:r>
              <a:rPr lang="pt-BR" dirty="0"/>
              <a:t>moralmente </a:t>
            </a:r>
            <a:r>
              <a:rPr lang="pt-BR" dirty="0" smtClean="0"/>
              <a:t>adequados.  </a:t>
            </a:r>
          </a:p>
          <a:p>
            <a:pPr marL="0" lv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2) Racismo e sexismo: discriminação com base em sexo, etnia ou outra qualquer natureza.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Mal entendidos da PE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912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b="1" dirty="0" smtClean="0"/>
              <a:t>Fatores de risco: </a:t>
            </a:r>
          </a:p>
          <a:p>
            <a:pPr lvl="0"/>
            <a:r>
              <a:rPr lang="pt-BR" dirty="0"/>
              <a:t>D</a:t>
            </a:r>
            <a:r>
              <a:rPr lang="pt-BR" dirty="0" smtClean="0"/>
              <a:t>esconhecimento </a:t>
            </a:r>
            <a:endParaRPr lang="pt-BR" dirty="0"/>
          </a:p>
          <a:p>
            <a:pPr lvl="0"/>
            <a:r>
              <a:rPr lang="pt-BR" dirty="0"/>
              <a:t>S</a:t>
            </a:r>
            <a:r>
              <a:rPr lang="pt-BR" dirty="0" smtClean="0"/>
              <a:t>implicidade teórica </a:t>
            </a:r>
            <a:r>
              <a:rPr lang="pt-BR" dirty="0"/>
              <a:t>aparente </a:t>
            </a:r>
          </a:p>
          <a:p>
            <a:pPr lvl="0"/>
            <a:r>
              <a:rPr lang="pt-BR" dirty="0"/>
              <a:t>D</a:t>
            </a:r>
            <a:r>
              <a:rPr lang="pt-BR" dirty="0" smtClean="0"/>
              <a:t>istorção </a:t>
            </a:r>
            <a:r>
              <a:rPr lang="pt-BR" dirty="0"/>
              <a:t>sensacionalista </a:t>
            </a:r>
          </a:p>
          <a:p>
            <a:pPr lvl="0"/>
            <a:r>
              <a:rPr lang="pt-BR" dirty="0"/>
              <a:t>E</a:t>
            </a:r>
            <a:r>
              <a:rPr lang="pt-BR" dirty="0" smtClean="0"/>
              <a:t>ntusiasmo ganancioso</a:t>
            </a:r>
            <a:endParaRPr lang="pt-BR" dirty="0"/>
          </a:p>
          <a:p>
            <a:pPr lvl="0"/>
            <a:r>
              <a:rPr lang="pt-BR" dirty="0"/>
              <a:t>V</a:t>
            </a:r>
            <a:r>
              <a:rPr lang="pt-BR" dirty="0" smtClean="0"/>
              <a:t>ieses </a:t>
            </a:r>
            <a:r>
              <a:rPr lang="pt-BR" dirty="0"/>
              <a:t>cognitivos e </a:t>
            </a:r>
            <a:r>
              <a:rPr lang="pt-BR" dirty="0" smtClean="0"/>
              <a:t>falácias </a:t>
            </a:r>
            <a:r>
              <a:rPr lang="pt-BR" dirty="0"/>
              <a:t>logicas </a:t>
            </a:r>
          </a:p>
          <a:p>
            <a:pPr lvl="0"/>
            <a:r>
              <a:rPr lang="pt-BR" dirty="0"/>
              <a:t>I</a:t>
            </a:r>
            <a:r>
              <a:rPr lang="pt-BR" dirty="0" smtClean="0"/>
              <a:t>ncompatibilidade </a:t>
            </a:r>
            <a:r>
              <a:rPr lang="pt-BR" dirty="0"/>
              <a:t>de filosofias </a:t>
            </a:r>
          </a:p>
          <a:p>
            <a:pPr lvl="0"/>
            <a:r>
              <a:rPr lang="pt-BR" dirty="0" smtClean="0"/>
              <a:t>Motivação histórica</a:t>
            </a:r>
            <a:endParaRPr lang="pt-BR" dirty="0"/>
          </a:p>
          <a:p>
            <a:r>
              <a:rPr lang="pt-BR" dirty="0"/>
              <a:t>R</a:t>
            </a:r>
            <a:r>
              <a:rPr lang="pt-BR" dirty="0" smtClean="0"/>
              <a:t>eceios </a:t>
            </a:r>
            <a:r>
              <a:rPr lang="pt-BR" dirty="0"/>
              <a:t>infundados </a:t>
            </a:r>
            <a:r>
              <a:rPr lang="pt-BR" b="1" dirty="0" smtClean="0"/>
              <a:t> 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Mal entendidos da PE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33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Trabalhos nessa perspectiva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" y="1484784"/>
            <a:ext cx="89344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45" y="4005064"/>
            <a:ext cx="6956740" cy="2225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8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424936" cy="2027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Trabalhos nessa perspectiva 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6832"/>
            <a:ext cx="7651778" cy="498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de cantos arredondados 2"/>
          <p:cNvSpPr/>
          <p:nvPr/>
        </p:nvSpPr>
        <p:spPr>
          <a:xfrm>
            <a:off x="6300192" y="2066263"/>
            <a:ext cx="2376264" cy="14347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67,2% + negros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50,8% + brancos </a:t>
            </a:r>
          </a:p>
          <a:p>
            <a:pPr algn="ctr"/>
            <a:r>
              <a:rPr lang="pt-B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36,6% + etnia X</a:t>
            </a:r>
            <a:endParaRPr lang="pt-B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9672" y="440912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37,8%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131840" y="406778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58,8%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44008" y="37797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61,2%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33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O campo de investigações e debates sobre </a:t>
            </a:r>
            <a:r>
              <a:rPr lang="pt-BR" dirty="0" smtClean="0"/>
              <a:t>as sociedades faz-se necessário, no entanto, devemos ter cuidado ao revelar pesquisas para que tais resultados não sejam usados para fins deturpados. Ao mesmo passo que contribuímos para o avanço da sociedade, podemos, ainda fortalecer conceitos preconceituosos e ultrapassados, sobretudo em relação a etnia no contexto nacional. Devemos, assim, “respeitar a multiplicidade social com suas contribuições, paradoxos e padrões”.  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-180528" y="44624"/>
            <a:ext cx="3456384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b="1" dirty="0" smtClean="0">
                <a:solidFill>
                  <a:schemeClr val="tx1"/>
                </a:solidFill>
                <a:latin typeface="Arial Narrow" pitchFamily="34" charset="0"/>
              </a:rPr>
              <a:t>  Conclusão </a:t>
            </a:r>
            <a:endParaRPr lang="pt-BR" sz="40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/>
              <a:t>Cenário brasileiro </a:t>
            </a:r>
          </a:p>
          <a:p>
            <a:r>
              <a:rPr lang="pt-BR" b="1" dirty="0" smtClean="0"/>
              <a:t>Embasamento </a:t>
            </a:r>
            <a:r>
              <a:rPr lang="pt-BR" b="1" dirty="0" smtClean="0"/>
              <a:t>teórico </a:t>
            </a:r>
          </a:p>
          <a:p>
            <a:r>
              <a:rPr lang="pt-BR" b="1" dirty="0" smtClean="0"/>
              <a:t>Psicologia </a:t>
            </a:r>
            <a:r>
              <a:rPr lang="pt-BR" b="1" dirty="0" smtClean="0"/>
              <a:t>Evolutiva e Mal entendidos </a:t>
            </a:r>
          </a:p>
          <a:p>
            <a:r>
              <a:rPr lang="pt-BR" b="1" dirty="0" smtClean="0"/>
              <a:t>Conclusão </a:t>
            </a:r>
            <a:endParaRPr lang="pt-BR" b="1" dirty="0"/>
          </a:p>
        </p:txBody>
      </p:sp>
      <p:sp>
        <p:nvSpPr>
          <p:cNvPr id="2" name="Retângulo de cantos arredondados 1"/>
          <p:cNvSpPr/>
          <p:nvPr/>
        </p:nvSpPr>
        <p:spPr>
          <a:xfrm>
            <a:off x="-180528" y="44624"/>
            <a:ext cx="5616624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Roteiro de Apresentação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3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algn="just"/>
            <a:r>
              <a:rPr lang="pt-BR" sz="3000" dirty="0" smtClean="0">
                <a:latin typeface="Arial" pitchFamily="34" charset="0"/>
                <a:cs typeface="Arial" pitchFamily="34" charset="0"/>
              </a:rPr>
              <a:t>Pesquisa Nacional por Amostras de Domicílios, IBGE, 2016 – </a:t>
            </a:r>
          </a:p>
          <a:p>
            <a:pPr marL="0" indent="0" algn="just">
              <a:buNone/>
            </a:pP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No critério de declaração de cor ou raça, a maior parte da população brasileira residente é parda, representando 46,7% do total. Em 2012, início da Pnad Contínua, esse percentual era 45,3%.</a:t>
            </a:r>
            <a:r>
              <a:rPr lang="pt-BR" sz="3000" dirty="0">
                <a:latin typeface="Arial" pitchFamily="34" charset="0"/>
                <a:cs typeface="Arial" pitchFamily="34" charset="0"/>
              </a:rPr>
              <a:t> </a:t>
            </a:r>
            <a:endParaRPr lang="pt-BR" sz="3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30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3000" dirty="0" smtClean="0">
                <a:latin typeface="Arial" pitchFamily="34" charset="0"/>
                <a:cs typeface="Arial" pitchFamily="34" charset="0"/>
              </a:rPr>
              <a:t>&gt;&gt;&gt; aumento de 6,6% </a:t>
            </a:r>
          </a:p>
          <a:p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8568952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Composição étnica do Brasil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Pesquisa Nacional por Amostras de Domicílios, IBGE, 2016 –  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8568952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Composição étnica do Brasil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5" b="4092"/>
          <a:stretch/>
        </p:blipFill>
        <p:spPr bwMode="auto">
          <a:xfrm>
            <a:off x="179512" y="2799480"/>
            <a:ext cx="8687397" cy="350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Pesquisa Nacional por Amostras de Domicílios, IBGE, 2016 – 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8568952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Composição étnica do Brasil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3"/>
          <a:stretch/>
        </p:blipFill>
        <p:spPr bwMode="auto">
          <a:xfrm>
            <a:off x="2987824" y="205083"/>
            <a:ext cx="5885514" cy="653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38913" y="3068960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 Narrow" pitchFamily="34" charset="0"/>
              </a:rPr>
              <a:t>Em 2012: </a:t>
            </a:r>
          </a:p>
          <a:p>
            <a:endParaRPr lang="pt-BR" b="1" dirty="0">
              <a:latin typeface="Arial Narrow" pitchFamily="34" charset="0"/>
            </a:endParaRPr>
          </a:p>
          <a:p>
            <a:r>
              <a:rPr lang="pt-BR" b="1" dirty="0" smtClean="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46,6% Brancos </a:t>
            </a:r>
          </a:p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45,3% Pardos </a:t>
            </a:r>
          </a:p>
          <a:p>
            <a:r>
              <a:rPr lang="pt-B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7,4% Pretos</a:t>
            </a:r>
            <a:r>
              <a:rPr lang="pt-BR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itchFamily="34" charset="0"/>
              </a:rPr>
              <a:t> </a:t>
            </a:r>
            <a:endParaRPr lang="pt-BR" dirty="0">
              <a:solidFill>
                <a:schemeClr val="accent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47864" y="2996952"/>
            <a:ext cx="5184576" cy="775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12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s://www.revistaforum.com.br/wp-content/uploads/2017/07/erotizacao-da-mulher-neg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600" y="1135685"/>
            <a:ext cx="5193136" cy="299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Estereótipos e expressões </a:t>
            </a:r>
            <a:r>
              <a:rPr lang="pt-BR" sz="3600" b="1" dirty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acistas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" b="-2840"/>
          <a:stretch/>
        </p:blipFill>
        <p:spPr bwMode="auto">
          <a:xfrm>
            <a:off x="4499992" y="3102848"/>
            <a:ext cx="4819822" cy="41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estereÃ³tipo negro bom de c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4989512" cy="26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8936"/>
            <a:ext cx="2560978" cy="38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1" y="3356992"/>
            <a:ext cx="2941214" cy="21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Estereótipos e expressões </a:t>
            </a:r>
            <a:r>
              <a:rPr lang="pt-BR" sz="3600" b="1" dirty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acistas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" b="-2840"/>
          <a:stretch/>
        </p:blipFill>
        <p:spPr bwMode="auto">
          <a:xfrm>
            <a:off x="4360690" y="2780928"/>
            <a:ext cx="4819822" cy="41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m para estereÃ³tipo negro bom de ca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989512" cy="269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Projeção de exuberância e sexualidade </a:t>
            </a:r>
          </a:p>
          <a:p>
            <a:pPr algn="just"/>
            <a:r>
              <a:rPr lang="pt-BR" dirty="0" smtClean="0"/>
              <a:t>Projeção de virilidade, diversão, libido, apetite sexual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-180528" y="44624"/>
            <a:ext cx="9145016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 Estereótipos e expressões </a:t>
            </a:r>
            <a:r>
              <a:rPr lang="pt-BR" sz="3600" b="1" dirty="0">
                <a:solidFill>
                  <a:schemeClr val="tx1"/>
                </a:solidFill>
                <a:latin typeface="Arial Narrow" pitchFamily="34" charset="0"/>
              </a:rPr>
              <a:t>r</a:t>
            </a:r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acistas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4100" name="Picture 4" descr="Imagem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5" t="1" b="-2840"/>
          <a:stretch/>
        </p:blipFill>
        <p:spPr bwMode="auto">
          <a:xfrm>
            <a:off x="4360690" y="2780928"/>
            <a:ext cx="4819822" cy="414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Projeção de exuberância e sexualidade </a:t>
            </a:r>
          </a:p>
          <a:p>
            <a:pPr algn="just"/>
            <a:r>
              <a:rPr lang="pt-BR" dirty="0" smtClean="0"/>
              <a:t>Projeção de virilidade, diversão, libido, apetite sexual  </a:t>
            </a:r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107504" y="3573016"/>
            <a:ext cx="4952352" cy="1544322"/>
            <a:chOff x="583822" y="3269673"/>
            <a:chExt cx="4952352" cy="1544322"/>
          </a:xfrm>
        </p:grpSpPr>
        <p:sp>
          <p:nvSpPr>
            <p:cNvPr id="5" name="Retângulo 4"/>
            <p:cNvSpPr/>
            <p:nvPr/>
          </p:nvSpPr>
          <p:spPr>
            <a:xfrm>
              <a:off x="589114" y="3269673"/>
              <a:ext cx="49470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"Você deve ser um furacão na cama."</a:t>
              </a:r>
              <a:endParaRPr lang="pt-BR" sz="2400" b="1" dirty="0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583822" y="3613666"/>
              <a:ext cx="420788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400" b="1" dirty="0" smtClean="0"/>
                <a:t>"Moreninha </a:t>
              </a:r>
              <a:r>
                <a:rPr lang="pt-BR" sz="2400" b="1" dirty="0"/>
                <a:t>da cor do pecado."</a:t>
              </a: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89114" y="3982998"/>
              <a:ext cx="4572000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pt-BR" sz="2400" b="1" dirty="0" smtClean="0"/>
                <a:t>"Você </a:t>
              </a:r>
              <a:r>
                <a:rPr lang="pt-BR" sz="2400" b="1" dirty="0"/>
                <a:t>deve pegar todas porque tem o pau grande, né?"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6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600200"/>
            <a:ext cx="8918648" cy="4781128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Smith EA;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Udry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JR, 1985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negras apresentaram menor tempo sem sexo quando comparadas a caucasianas (41,4%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28%)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Hayes C., 1987</a:t>
            </a:r>
            <a:r>
              <a:rPr lang="pt-BR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início mais precoce da vida sexual em adolescentes (aos 17anos)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afroamericanas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: 40%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25%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euroamericanas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vs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24%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latinoamericanas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-180528" y="44624"/>
            <a:ext cx="8568952" cy="1080120"/>
          </a:xfrm>
          <a:prstGeom prst="roundRect">
            <a:avLst/>
          </a:prstGeom>
          <a:solidFill>
            <a:srgbClr val="C9A4E4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Estudos de sexualidade em diferentes etnias  </a:t>
            </a:r>
            <a:endParaRPr lang="pt-BR" sz="36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26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1135</Words>
  <Application>Microsoft Office PowerPoint</Application>
  <PresentationFormat>Apresentação na tela (4:3)</PresentationFormat>
  <Paragraphs>112</Paragraphs>
  <Slides>19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Universidade de São Paulo   PSE5907 –  Atratividade e Sexualidade Humana na Perspectiva Evolucionista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Olivia</dc:creator>
  <cp:lastModifiedBy>Olivia</cp:lastModifiedBy>
  <cp:revision>109</cp:revision>
  <dcterms:created xsi:type="dcterms:W3CDTF">2019-05-29T15:56:04Z</dcterms:created>
  <dcterms:modified xsi:type="dcterms:W3CDTF">2019-06-06T02:38:49Z</dcterms:modified>
</cp:coreProperties>
</file>