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87" r:id="rId4"/>
    <p:sldId id="290" r:id="rId5"/>
    <p:sldId id="291" r:id="rId6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DA9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12" autoAdjust="0"/>
    <p:restoredTop sz="96000" autoAdjust="0"/>
  </p:normalViewPr>
  <p:slideViewPr>
    <p:cSldViewPr>
      <p:cViewPr varScale="1">
        <p:scale>
          <a:sx n="99" d="100"/>
          <a:sy n="99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7CAAF-0AB3-4148-BC4C-1480B014494C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7930C-C97B-4B26-86B3-5D24EB1575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930C-C97B-4B26-86B3-5D24EB1575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930C-C97B-4B26-86B3-5D24EB1575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7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F547-C070-4FB4-81AF-00AAC1243E88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D444A0C-4D9F-48B1-9E8B-95050EAF166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F547-C070-4FB4-81AF-00AAC1243E88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4A0C-4D9F-48B1-9E8B-95050EAF16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F547-C070-4FB4-81AF-00AAC1243E88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4A0C-4D9F-48B1-9E8B-95050EAF16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F547-C070-4FB4-81AF-00AAC1243E88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4A0C-4D9F-48B1-9E8B-95050EAF166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F547-C070-4FB4-81AF-00AAC1243E88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444A0C-4D9F-48B1-9E8B-95050EAF16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F547-C070-4FB4-81AF-00AAC1243E88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4A0C-4D9F-48B1-9E8B-95050EAF166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F547-C070-4FB4-81AF-00AAC1243E88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4A0C-4D9F-48B1-9E8B-95050EAF166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F547-C070-4FB4-81AF-00AAC1243E88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4A0C-4D9F-48B1-9E8B-95050EAF16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F547-C070-4FB4-81AF-00AAC1243E88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4A0C-4D9F-48B1-9E8B-95050EAF16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F547-C070-4FB4-81AF-00AAC1243E88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4A0C-4D9F-48B1-9E8B-95050EAF166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F547-C070-4FB4-81AF-00AAC1243E88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444A0C-4D9F-48B1-9E8B-95050EAF166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31F547-C070-4FB4-81AF-00AAC1243E88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D444A0C-4D9F-48B1-9E8B-95050EAF16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urilo.@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7772400" cy="3287733"/>
          </a:xfrm>
        </p:spPr>
        <p:txBody>
          <a:bodyPr>
            <a:normAutofit/>
          </a:bodyPr>
          <a:lstStyle/>
          <a:p>
            <a:pPr marR="0" eaLnBrk="1" hangingPunct="1">
              <a:lnSpc>
                <a:spcPct val="80000"/>
              </a:lnSpc>
            </a:pPr>
            <a:endParaRPr lang="en-US" sz="1800" b="1" dirty="0"/>
          </a:p>
          <a:p>
            <a:pPr marR="0" eaLnBrk="1" hangingPunct="1">
              <a:lnSpc>
                <a:spcPct val="80000"/>
              </a:lnSpc>
            </a:pPr>
            <a:endParaRPr lang="en-US" sz="1800" b="1" dirty="0"/>
          </a:p>
          <a:p>
            <a:pPr marR="0" eaLnBrk="1" hangingPunct="1">
              <a:lnSpc>
                <a:spcPct val="80000"/>
              </a:lnSpc>
            </a:pPr>
            <a:r>
              <a:rPr lang="en-US" sz="1800" b="1" dirty="0" err="1"/>
              <a:t>Escola</a:t>
            </a:r>
            <a:r>
              <a:rPr lang="en-US" sz="1800" b="1" dirty="0"/>
              <a:t> de </a:t>
            </a:r>
            <a:r>
              <a:rPr lang="en-US" sz="1800" b="1" dirty="0" err="1"/>
              <a:t>Engenharia</a:t>
            </a:r>
            <a:r>
              <a:rPr lang="en-US" sz="1800" b="1" dirty="0"/>
              <a:t> de São Carlos - USP</a:t>
            </a:r>
          </a:p>
          <a:p>
            <a:pPr marR="0" eaLnBrk="1" hangingPunct="1">
              <a:lnSpc>
                <a:spcPct val="80000"/>
              </a:lnSpc>
            </a:pPr>
            <a:endParaRPr lang="en-US" sz="1800" dirty="0"/>
          </a:p>
          <a:p>
            <a:pPr marR="0" eaLnBrk="1" hangingPunct="1">
              <a:lnSpc>
                <a:spcPct val="80000"/>
              </a:lnSpc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AULA 1 - INTRODUÇÃO</a:t>
            </a:r>
          </a:p>
          <a:p>
            <a:pPr marR="0" eaLnBrk="1" hangingPunct="1">
              <a:lnSpc>
                <a:spcPct val="80000"/>
              </a:lnSpc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80000"/>
              </a:lnSpc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Prof. Murilo A. Romero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1900" dirty="0">
                <a:latin typeface="Times New Roman" pitchFamily="18" charset="0"/>
                <a:cs typeface="Times New Roman" pitchFamily="18" charset="0"/>
                <a:hlinkClick r:id="rId3"/>
              </a:rPr>
              <a:t>murilo.romero@usp.br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0034" y="1124744"/>
            <a:ext cx="8132440" cy="1828800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pt-BR" sz="3600" dirty="0"/>
            </a:br>
            <a:r>
              <a:rPr lang="pt-BR" sz="3600" dirty="0"/>
              <a:t>Fundamentos de Semicondutores</a:t>
            </a:r>
            <a:endParaRPr sz="3600" dirty="0"/>
          </a:p>
        </p:txBody>
      </p:sp>
      <p:pic>
        <p:nvPicPr>
          <p:cNvPr id="9" name="Imagem 8" descr="usp_log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522096" cy="1143008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142852"/>
            <a:ext cx="1214446" cy="115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-27384"/>
            <a:ext cx="7772400" cy="1143000"/>
          </a:xfrm>
        </p:spPr>
        <p:txBody>
          <a:bodyPr/>
          <a:lstStyle/>
          <a:p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iniciais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196752"/>
            <a:ext cx="8786874" cy="3357586"/>
          </a:xfrm>
        </p:spPr>
        <p:txBody>
          <a:bodyPr>
            <a:noAutofit/>
          </a:bodyPr>
          <a:lstStyle/>
          <a:p>
            <a:r>
              <a:rPr lang="en-US" sz="2400" b="1" dirty="0" err="1"/>
              <a:t>Horário</a:t>
            </a:r>
            <a:r>
              <a:rPr lang="en-US" sz="2400" dirty="0"/>
              <a:t>: 2as </a:t>
            </a:r>
            <a:r>
              <a:rPr lang="en-US" sz="2400" dirty="0" err="1"/>
              <a:t>feiras</a:t>
            </a:r>
            <a:r>
              <a:rPr lang="en-US" sz="2400" dirty="0"/>
              <a:t>, 14:20 </a:t>
            </a:r>
            <a:r>
              <a:rPr lang="en-US" sz="2400" dirty="0" err="1"/>
              <a:t>às</a:t>
            </a:r>
            <a:r>
              <a:rPr lang="en-US" sz="2400" dirty="0"/>
              <a:t> 16:00</a:t>
            </a:r>
            <a:endParaRPr lang="en-US" sz="2400" dirty="0">
              <a:solidFill>
                <a:srgbClr val="FF0000"/>
              </a:solidFill>
              <a:latin typeface="Perpetua" panose="02020502060401020303" pitchFamily="18" charset="0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sz="1200" b="1" i="1" dirty="0"/>
          </a:p>
          <a:p>
            <a:pPr algn="just"/>
            <a:r>
              <a:rPr lang="en-US" sz="2400" b="1" dirty="0" err="1"/>
              <a:t>Programa</a:t>
            </a:r>
            <a:r>
              <a:rPr lang="en-US" sz="2400" b="1" dirty="0"/>
              <a:t> </a:t>
            </a:r>
            <a:r>
              <a:rPr lang="en-US" sz="2400" b="1" dirty="0" err="1"/>
              <a:t>completo</a:t>
            </a:r>
            <a:r>
              <a:rPr lang="en-US" sz="2400" dirty="0"/>
              <a:t>: </a:t>
            </a:r>
            <a:r>
              <a:rPr lang="pt-BR" sz="2400" dirty="0"/>
              <a:t> Átomos e Elétrons: fundamentos básicos de mecânica quântica e física do estado sólido. Propriedades cristalinas, bandas de energia e portadores de carga em semicondutores. Princípio físico de operação de dispositivos eletrônicos semicondutores: diodos, transistores bipolares e </a:t>
            </a:r>
            <a:r>
              <a:rPr lang="pt-BR" sz="2400" dirty="0" err="1"/>
              <a:t>FETs</a:t>
            </a:r>
            <a:r>
              <a:rPr lang="pt-BR" sz="2400" dirty="0"/>
              <a:t>. Lasers e fotodetectores. Introdução a técnicas de fabricação microeletrônica.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-243408"/>
            <a:ext cx="7772400" cy="1143000"/>
          </a:xfrm>
        </p:spPr>
        <p:txBody>
          <a:bodyPr/>
          <a:lstStyle/>
          <a:p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iniciais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908720"/>
            <a:ext cx="8786874" cy="4786346"/>
          </a:xfrm>
        </p:spPr>
        <p:txBody>
          <a:bodyPr>
            <a:noAutofit/>
          </a:bodyPr>
          <a:lstStyle/>
          <a:p>
            <a:r>
              <a:rPr lang="en-US" sz="2400" b="1" dirty="0" err="1"/>
              <a:t>Bibliografia</a:t>
            </a:r>
            <a:r>
              <a:rPr lang="en-US" sz="2400" dirty="0"/>
              <a:t> (</a:t>
            </a:r>
            <a:r>
              <a:rPr lang="en-US" sz="2400" dirty="0" err="1"/>
              <a:t>básica</a:t>
            </a:r>
            <a:r>
              <a:rPr lang="en-US" sz="2400" dirty="0"/>
              <a:t>): </a:t>
            </a:r>
          </a:p>
          <a:p>
            <a:endParaRPr lang="en-US"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1. H. A. de Mello e R. S. de </a:t>
            </a:r>
            <a:r>
              <a:rPr lang="en-US" sz="2000" dirty="0" err="1"/>
              <a:t>Biasi</a:t>
            </a:r>
            <a:r>
              <a:rPr lang="en-US" sz="2000" dirty="0"/>
              <a:t>, </a:t>
            </a:r>
            <a:r>
              <a:rPr lang="en-US" sz="2000" i="1" dirty="0" err="1"/>
              <a:t>Introdução</a:t>
            </a:r>
            <a:r>
              <a:rPr lang="en-US" sz="2000" i="1" dirty="0"/>
              <a:t> à </a:t>
            </a:r>
            <a:r>
              <a:rPr lang="en-US" sz="2000" i="1" dirty="0" err="1"/>
              <a:t>Física</a:t>
            </a:r>
            <a:r>
              <a:rPr lang="en-US" sz="2000" i="1" dirty="0"/>
              <a:t> dos </a:t>
            </a:r>
            <a:r>
              <a:rPr lang="en-US" sz="2000" i="1" dirty="0" err="1"/>
              <a:t>Semicondutores</a:t>
            </a:r>
            <a:r>
              <a:rPr lang="en-US" sz="2000" dirty="0"/>
              <a:t>, MEC, Ed. </a:t>
            </a:r>
            <a:r>
              <a:rPr lang="en-US" sz="2000" dirty="0" err="1"/>
              <a:t>Edgard</a:t>
            </a:r>
            <a:r>
              <a:rPr lang="en-US" sz="2000" dirty="0"/>
              <a:t> </a:t>
            </a:r>
            <a:r>
              <a:rPr lang="en-US" sz="2000" dirty="0" err="1"/>
              <a:t>Blücher</a:t>
            </a:r>
            <a:r>
              <a:rPr lang="en-US" sz="2000" dirty="0"/>
              <a:t>, 1975.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2. B. J. Streetman e S.K. Banerjee, </a:t>
            </a:r>
            <a:r>
              <a:rPr lang="en-US" sz="2000" i="1" dirty="0"/>
              <a:t>Solid State Electronic Devices</a:t>
            </a:r>
            <a:r>
              <a:rPr lang="en-US" sz="2000" dirty="0"/>
              <a:t>, 6a. </a:t>
            </a:r>
            <a:r>
              <a:rPr lang="en-US" sz="2000" dirty="0" err="1"/>
              <a:t>edição</a:t>
            </a:r>
            <a:r>
              <a:rPr lang="en-US" sz="2000" dirty="0"/>
              <a:t>, Prentice-Hall.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iniciais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786874" cy="4786346"/>
          </a:xfrm>
        </p:spPr>
        <p:txBody>
          <a:bodyPr>
            <a:noAutofit/>
          </a:bodyPr>
          <a:lstStyle/>
          <a:p>
            <a:r>
              <a:rPr lang="en-US" sz="2000" b="1" dirty="0" err="1"/>
              <a:t>Bibliografia</a:t>
            </a:r>
            <a:r>
              <a:rPr lang="en-US" sz="2000" dirty="0"/>
              <a:t> (</a:t>
            </a:r>
            <a:r>
              <a:rPr lang="en-US" sz="2000" dirty="0" err="1"/>
              <a:t>básica</a:t>
            </a:r>
            <a:r>
              <a:rPr lang="en-US" sz="2000" dirty="0"/>
              <a:t>): 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2640039" cy="395586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901" y="2348880"/>
            <a:ext cx="2795379" cy="397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53580"/>
            <a:ext cx="8353828" cy="674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50" b="1" dirty="0">
                <a:latin typeface="Times New Roman" panose="02020603050405020304" pitchFamily="18" charset="0"/>
              </a:rPr>
              <a:t>Programa:</a:t>
            </a:r>
          </a:p>
          <a:p>
            <a:pPr algn="just">
              <a:lnSpc>
                <a:spcPct val="150000"/>
              </a:lnSpc>
            </a:pPr>
            <a:r>
              <a:rPr lang="pt-BR" sz="1450" dirty="0">
                <a:latin typeface="Times New Roman" panose="02020603050405020304" pitchFamily="18" charset="0"/>
              </a:rPr>
              <a:t>07/08 - Aula #1: Introdução</a:t>
            </a:r>
          </a:p>
          <a:p>
            <a:pPr algn="just">
              <a:lnSpc>
                <a:spcPct val="150000"/>
              </a:lnSpc>
            </a:pPr>
            <a:r>
              <a:rPr lang="pt-BR" sz="1450" dirty="0">
                <a:latin typeface="Times New Roman" panose="02020603050405020304" pitchFamily="18" charset="0"/>
              </a:rPr>
              <a:t> </a:t>
            </a:r>
            <a:r>
              <a:rPr lang="pt-BR" sz="14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14</a:t>
            </a:r>
            <a:r>
              <a:rPr lang="pt-BR" sz="145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/08 – Feriado</a:t>
            </a:r>
            <a:endParaRPr lang="pt-BR" sz="145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450" dirty="0">
                <a:latin typeface="Times New Roman" panose="02020603050405020304" pitchFamily="18" charset="0"/>
              </a:rPr>
              <a:t>21/08 – Aula #2: Estrutura cristalina (e Processo de fabricação de semicondutores, material gravado) </a:t>
            </a:r>
          </a:p>
          <a:p>
            <a:pPr>
              <a:lnSpc>
                <a:spcPct val="150000"/>
              </a:lnSpc>
            </a:pPr>
            <a:r>
              <a:rPr lang="pt-BR" sz="1450" dirty="0">
                <a:latin typeface="Times New Roman" panose="02020603050405020304" pitchFamily="18" charset="0"/>
              </a:rPr>
              <a:t>28/08 – Aula #3: Estrutura atômica </a:t>
            </a:r>
          </a:p>
          <a:p>
            <a:pPr>
              <a:lnSpc>
                <a:spcPct val="150000"/>
              </a:lnSpc>
            </a:pPr>
            <a:r>
              <a:rPr lang="pt-BR" sz="145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04/09 – Feriado</a:t>
            </a:r>
          </a:p>
          <a:p>
            <a:pPr>
              <a:lnSpc>
                <a:spcPct val="150000"/>
              </a:lnSpc>
            </a:pPr>
            <a:r>
              <a:rPr lang="pt-BR" sz="1450" dirty="0">
                <a:solidFill>
                  <a:srgbClr val="000000"/>
                </a:solidFill>
                <a:latin typeface="Times New Roman" panose="02020603050405020304" pitchFamily="18" charset="0"/>
              </a:rPr>
              <a:t>11/09 - </a:t>
            </a:r>
            <a:r>
              <a:rPr lang="pt-BR" sz="1450" dirty="0">
                <a:latin typeface="Times New Roman" panose="02020603050405020304" pitchFamily="18" charset="0"/>
              </a:rPr>
              <a:t>Aula #4: Átomo de Bohr e introdução à mecânica quântica</a:t>
            </a:r>
          </a:p>
          <a:p>
            <a:pPr>
              <a:lnSpc>
                <a:spcPct val="150000"/>
              </a:lnSpc>
            </a:pPr>
            <a:r>
              <a:rPr lang="pt-BR" sz="1450" dirty="0">
                <a:latin typeface="Times New Roman" panose="02020603050405020304" pitchFamily="18" charset="0"/>
              </a:rPr>
              <a:t>18/09 – Aula #5: Átomo de Hidrogênio e elementos de Computação Quântica</a:t>
            </a:r>
          </a:p>
          <a:p>
            <a:pPr>
              <a:lnSpc>
                <a:spcPct val="150000"/>
              </a:lnSpc>
            </a:pPr>
            <a:r>
              <a:rPr lang="pt-BR" sz="1450" dirty="0">
                <a:latin typeface="Times New Roman" panose="02020603050405020304" pitchFamily="18" charset="0"/>
              </a:rPr>
              <a:t>25/09 – Aula #6: Formação de sólidos, ligações iônicas, covalentes, formação de bandas</a:t>
            </a:r>
          </a:p>
          <a:p>
            <a:pPr>
              <a:lnSpc>
                <a:spcPct val="150000"/>
              </a:lnSpc>
            </a:pPr>
            <a:r>
              <a:rPr lang="pt-BR" sz="14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02/10 - PROVA I</a:t>
            </a:r>
          </a:p>
          <a:p>
            <a:pPr>
              <a:lnSpc>
                <a:spcPct val="150000"/>
              </a:lnSpc>
            </a:pPr>
            <a:r>
              <a:rPr lang="pt-BR" sz="1450" dirty="0">
                <a:solidFill>
                  <a:srgbClr val="000000"/>
                </a:solidFill>
                <a:latin typeface="Times New Roman" panose="02020603050405020304" pitchFamily="18" charset="0"/>
              </a:rPr>
              <a:t>09/10: </a:t>
            </a:r>
            <a:r>
              <a:rPr lang="pt-BR" sz="145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Aula #7: Fundamentos de semicondutores e  portadores de carga</a:t>
            </a:r>
            <a:endParaRPr lang="pt-BR" sz="145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1450" dirty="0">
                <a:latin typeface="Times New Roman" panose="02020603050405020304" pitchFamily="18" charset="0"/>
              </a:rPr>
              <a:t>16/10 - Aula #8: Concentração de portadores</a:t>
            </a:r>
          </a:p>
          <a:p>
            <a:pPr>
              <a:lnSpc>
                <a:spcPct val="150000"/>
              </a:lnSpc>
            </a:pPr>
            <a:r>
              <a:rPr lang="pt-BR" sz="1450" b="1" dirty="0">
                <a:latin typeface="Times New Roman" panose="02020603050405020304" pitchFamily="18" charset="0"/>
              </a:rPr>
              <a:t>23/10 – Não haverá aula (participação na conferência </a:t>
            </a:r>
            <a:r>
              <a:rPr lang="pt-BR" sz="1450" b="1" dirty="0" err="1">
                <a:latin typeface="Times New Roman" panose="02020603050405020304" pitchFamily="18" charset="0"/>
              </a:rPr>
              <a:t>NMDC</a:t>
            </a:r>
            <a:r>
              <a:rPr lang="pt-BR" sz="1450" b="1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1450" dirty="0">
                <a:latin typeface="Times New Roman" panose="02020603050405020304" pitchFamily="18" charset="0"/>
              </a:rPr>
              <a:t>30/10 - Aula #9: Transporte e recombinação de portadores</a:t>
            </a:r>
          </a:p>
          <a:p>
            <a:pPr>
              <a:lnSpc>
                <a:spcPct val="150000"/>
              </a:lnSpc>
            </a:pPr>
            <a:r>
              <a:rPr lang="pt-BR" sz="1450" dirty="0">
                <a:latin typeface="Times New Roman" panose="02020603050405020304" pitchFamily="18" charset="0"/>
              </a:rPr>
              <a:t>06/11 - Aula #10: Junções </a:t>
            </a:r>
            <a:r>
              <a:rPr lang="pt-BR" sz="1450" dirty="0" err="1">
                <a:latin typeface="Times New Roman" panose="02020603050405020304" pitchFamily="18" charset="0"/>
              </a:rPr>
              <a:t>PN</a:t>
            </a:r>
            <a:endParaRPr lang="pt-BR" sz="145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1450" b="1" dirty="0">
                <a:latin typeface="Times New Roman" panose="02020603050405020304" pitchFamily="18" charset="0"/>
              </a:rPr>
              <a:t>13/11 – Não haverá aula – Semana da Computação</a:t>
            </a:r>
            <a:endParaRPr lang="pt-BR" sz="145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1450" dirty="0">
                <a:latin typeface="Times New Roman" panose="02020603050405020304" pitchFamily="18" charset="0"/>
              </a:rPr>
              <a:t>20/11- Aula #11 Transistores</a:t>
            </a:r>
          </a:p>
          <a:p>
            <a:pPr>
              <a:lnSpc>
                <a:spcPct val="150000"/>
              </a:lnSpc>
            </a:pPr>
            <a:r>
              <a:rPr lang="pt-BR" sz="1450" dirty="0">
                <a:latin typeface="Times New Roman" panose="02020603050405020304" pitchFamily="18" charset="0"/>
              </a:rPr>
              <a:t>27/11 Aula #12: </a:t>
            </a:r>
            <a:r>
              <a:rPr lang="pt-BR" sz="145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Lasers</a:t>
            </a:r>
            <a:endParaRPr lang="pt-BR" sz="145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1450" dirty="0">
                <a:latin typeface="Times New Roman" panose="02020603050405020304" pitchFamily="18" charset="0"/>
              </a:rPr>
              <a:t>04/12 - Aula #13: </a:t>
            </a:r>
            <a:r>
              <a:rPr lang="pt-BR" sz="145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Fotodetectores</a:t>
            </a:r>
            <a:endParaRPr lang="pt-BR" sz="145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14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11/12 - PROVA II</a:t>
            </a:r>
            <a:endParaRPr lang="pt-BR" sz="145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68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11692</TotalTime>
  <Words>343</Words>
  <Application>Microsoft Office PowerPoint</Application>
  <PresentationFormat>Apresentação na tela (4:3)</PresentationFormat>
  <Paragraphs>43</Paragraphs>
  <Slides>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Calibri</vt:lpstr>
      <vt:lpstr>Franklin Gothic Book</vt:lpstr>
      <vt:lpstr>Perpetua</vt:lpstr>
      <vt:lpstr>Times New Roman</vt:lpstr>
      <vt:lpstr>Wingdings 2</vt:lpstr>
      <vt:lpstr>Patrimônio Líquido</vt:lpstr>
      <vt:lpstr> Fundamentos de Semicondutores</vt:lpstr>
      <vt:lpstr>Informações iniciais</vt:lpstr>
      <vt:lpstr>Informações iniciais</vt:lpstr>
      <vt:lpstr>Informações iniciais</vt:lpstr>
      <vt:lpstr>Apresentação do PowerPoint</vt:lpstr>
    </vt:vector>
  </TitlesOfParts>
  <Company>Unicamp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SEL0344 - Antenas</dc:title>
  <dc:creator>Leo</dc:creator>
  <cp:lastModifiedBy>Murilo Araujo Romero</cp:lastModifiedBy>
  <cp:revision>243</cp:revision>
  <dcterms:created xsi:type="dcterms:W3CDTF">2013-11-11T22:51:56Z</dcterms:created>
  <dcterms:modified xsi:type="dcterms:W3CDTF">2023-08-07T20:09:26Z</dcterms:modified>
</cp:coreProperties>
</file>