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9"/>
  </p:notesMasterIdLst>
  <p:handoutMasterIdLst>
    <p:handoutMasterId r:id="rId20"/>
  </p:handoutMasterIdLst>
  <p:sldIdLst>
    <p:sldId id="271" r:id="rId2"/>
    <p:sldId id="285" r:id="rId3"/>
    <p:sldId id="272" r:id="rId4"/>
    <p:sldId id="284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6" r:id="rId16"/>
    <p:sldId id="283" r:id="rId17"/>
    <p:sldId id="287" r:id="rId18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FFFFCC"/>
    <a:srgbClr val="FFCCCC"/>
    <a:srgbClr val="CCFFFF"/>
    <a:srgbClr val="006699"/>
    <a:srgbClr val="009999"/>
    <a:srgbClr val="FFFF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682" autoAdjust="0"/>
    <p:restoredTop sz="77009" autoAdjust="0"/>
  </p:normalViewPr>
  <p:slideViewPr>
    <p:cSldViewPr>
      <p:cViewPr>
        <p:scale>
          <a:sx n="60" d="100"/>
          <a:sy n="60" d="100"/>
        </p:scale>
        <p:origin x="1518" y="-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5" d="100"/>
        <a:sy n="175" d="100"/>
      </p:scale>
      <p:origin x="0" y="900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286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pt-BR"/>
          </a:p>
        </p:txBody>
      </p:sp>
      <p:sp>
        <p:nvSpPr>
          <p:cNvPr id="286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286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77D8B1A-4D93-4854-B134-67CA1D130164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76928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 para editar os estilos do texto mestre</a:t>
            </a:r>
          </a:p>
          <a:p>
            <a:pPr lvl="1"/>
            <a:r>
              <a:rPr lang="en-US" smtClean="0"/>
              <a:t>Segundo nível</a:t>
            </a:r>
          </a:p>
          <a:p>
            <a:pPr lvl="2"/>
            <a:r>
              <a:rPr lang="en-US" smtClean="0"/>
              <a:t>Terceiro nível</a:t>
            </a:r>
          </a:p>
          <a:p>
            <a:pPr lvl="3"/>
            <a:r>
              <a:rPr lang="en-US" smtClean="0"/>
              <a:t>Quarto nível</a:t>
            </a:r>
          </a:p>
          <a:p>
            <a:pPr lvl="4"/>
            <a:r>
              <a:rPr lang="en-US" smtClean="0"/>
              <a:t>Quinto nível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C0C0543-5326-4F60-8E37-BB6286A9A654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6431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0C0543-5326-4F60-8E37-BB6286A9A65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34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772C82-61B0-4194-8329-6CF47B045013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46057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 err="1" smtClean="0"/>
              <a:t>stakeholders</a:t>
            </a:r>
            <a:r>
              <a:rPr lang="pt-PT" dirty="0" smtClean="0"/>
              <a:t>/? Quais suas </a:t>
            </a:r>
            <a:r>
              <a:rPr lang="pt-PT" dirty="0" err="1" smtClean="0"/>
              <a:t>preocupaç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2234943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 smtClean="0"/>
              <a:t>Sobre Responsabilidade Social Corporativa, a</a:t>
            </a:r>
            <a:r>
              <a:rPr lang="pt-PT" baseline="0" dirty="0" smtClean="0"/>
              <a:t> melhor definição é:</a:t>
            </a:r>
          </a:p>
          <a:p>
            <a:endParaRPr lang="pt-PT" sz="1200" dirty="0" smtClean="0"/>
          </a:p>
          <a:p>
            <a:r>
              <a:rPr lang="pt-PT" sz="1200" dirty="0" smtClean="0"/>
              <a:t>a. “A única responsabilidade de um negócio é gerar lucro, emprego e pagar impostos dentro da lei e se estiver fazendo isso com prosperidade os governos terão condições de assumir suas funções com mais capital e competência”</a:t>
            </a:r>
          </a:p>
          <a:p>
            <a:endParaRPr lang="pt-PT" sz="1200" dirty="0" smtClean="0"/>
          </a:p>
          <a:p>
            <a:r>
              <a:rPr lang="pt-PT" sz="1200" dirty="0" smtClean="0"/>
              <a:t>b. “Tenho benefício financeiro de longo prazo relacionados à minha imagem, a capacidade de contratar mão de obra, fornecedores e conseguir operar harmoniosamente nesta sociedade, ao investir em aspectos sociais”</a:t>
            </a:r>
          </a:p>
          <a:p>
            <a:endParaRPr lang="pt-PT" sz="1200" dirty="0" smtClean="0"/>
          </a:p>
          <a:p>
            <a:r>
              <a:rPr lang="pt-PT" sz="1200" dirty="0" smtClean="0"/>
              <a:t>c. “nós incorporamos os diferentes interesses e expectativas dos </a:t>
            </a:r>
            <a:r>
              <a:rPr lang="pt-PT" sz="1200" dirty="0" err="1" smtClean="0"/>
              <a:t>stakeholders</a:t>
            </a:r>
            <a:r>
              <a:rPr lang="pt-PT" sz="1200" dirty="0" smtClean="0"/>
              <a:t> e não apenas de acionistas. Nosso desempenho precisa ser avaliado de forma mais plural que não simplesmente o lucro”</a:t>
            </a:r>
          </a:p>
          <a:p>
            <a:endParaRPr lang="pt-PT" sz="1200" dirty="0" smtClean="0"/>
          </a:p>
          <a:p>
            <a:r>
              <a:rPr lang="pt-PT" sz="1200" dirty="0" smtClean="0"/>
              <a:t>d.</a:t>
            </a:r>
            <a:r>
              <a:rPr lang="pt-PT" sz="1200" baseline="0" dirty="0" smtClean="0"/>
              <a:t> </a:t>
            </a:r>
            <a:r>
              <a:rPr lang="pt-PT" sz="1200" dirty="0" smtClean="0"/>
              <a:t>“Empresa fundada com propósito social. Aqui estão enquadradas </a:t>
            </a:r>
            <a:r>
              <a:rPr lang="pt-PT" sz="1200" dirty="0" err="1" smtClean="0"/>
              <a:t>ONGs</a:t>
            </a:r>
            <a:r>
              <a:rPr lang="pt-PT" sz="1200" dirty="0" smtClean="0"/>
              <a:t>, fundações que se equilibram entre </a:t>
            </a:r>
            <a:r>
              <a:rPr lang="pt-PT" sz="1200" dirty="0" err="1" smtClean="0"/>
              <a:t>auto-sustentação</a:t>
            </a:r>
            <a:r>
              <a:rPr lang="pt-PT" sz="1200" dirty="0" smtClean="0"/>
              <a:t> e seus propósitos sociais”</a:t>
            </a:r>
          </a:p>
          <a:p>
            <a:endParaRPr lang="pt-PT" sz="1200" dirty="0" smtClean="0"/>
          </a:p>
          <a:p>
            <a:r>
              <a:rPr lang="pt-PT" sz="1200" dirty="0" smtClean="0"/>
              <a:t>e. Cada uma das visões acima é uma possibilidade de interpretação de RSC,</a:t>
            </a:r>
            <a:r>
              <a:rPr lang="pt-PT" sz="1200" baseline="0" dirty="0" smtClean="0"/>
              <a:t> não havendo uma melhor </a:t>
            </a:r>
            <a:r>
              <a:rPr lang="pt-PT" sz="1200" baseline="0" dirty="0" err="1" smtClean="0"/>
              <a:t>defnição</a:t>
            </a:r>
            <a:r>
              <a:rPr lang="pt-PT" sz="1200" baseline="0" dirty="0" smtClean="0"/>
              <a:t>. </a:t>
            </a:r>
            <a:endParaRPr lang="pt-PT" sz="1200" dirty="0" smtClean="0"/>
          </a:p>
          <a:p>
            <a:endParaRPr lang="pt-PT" sz="1200" dirty="0" smtClean="0"/>
          </a:p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772C82-61B0-4194-8329-6CF47B045013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27943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4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583460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1.bin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ChangeArrowheads="1"/>
          </p:cNvSpPr>
          <p:nvPr/>
        </p:nvSpPr>
        <p:spPr bwMode="hidden">
          <a:xfrm>
            <a:off x="0" y="0"/>
            <a:ext cx="7239000" cy="6858000"/>
          </a:xfrm>
          <a:prstGeom prst="rect">
            <a:avLst/>
          </a:prstGeom>
          <a:solidFill>
            <a:srgbClr val="0066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124" name="Rectangle 28"/>
          <p:cNvSpPr>
            <a:spLocks noGrp="1" noChangeArrowheads="1"/>
          </p:cNvSpPr>
          <p:nvPr>
            <p:ph type="ctrTitle" sz="quarter"/>
          </p:nvPr>
        </p:nvSpPr>
        <p:spPr>
          <a:xfrm>
            <a:off x="533400" y="1231900"/>
            <a:ext cx="6324600" cy="1403350"/>
          </a:xfrm>
        </p:spPr>
        <p:txBody>
          <a:bodyPr/>
          <a:lstStyle>
            <a:lvl1pPr>
              <a:defRPr sz="4300">
                <a:solidFill>
                  <a:schemeClr val="bg1"/>
                </a:solidFill>
                <a:latin typeface="Tahoma" pitchFamily="34" charset="0"/>
              </a:defRPr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4125" name="Rectangle 2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33400" y="3733800"/>
            <a:ext cx="6400800" cy="17526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  <a:latin typeface="Arial Narrow" pitchFamily="34" charset="0"/>
              </a:defRPr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130" name="Rectangle 34"/>
          <p:cNvSpPr>
            <a:spLocks noChangeArrowheads="1"/>
          </p:cNvSpPr>
          <p:nvPr userDrawn="1"/>
        </p:nvSpPr>
        <p:spPr bwMode="hidden">
          <a:xfrm>
            <a:off x="7162800" y="0"/>
            <a:ext cx="533400" cy="6867525"/>
          </a:xfrm>
          <a:prstGeom prst="rect">
            <a:avLst/>
          </a:prstGeom>
          <a:gradFill rotWithShape="0">
            <a:gsLst>
              <a:gs pos="0">
                <a:srgbClr val="006699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pic>
        <p:nvPicPr>
          <p:cNvPr id="4132" name="Picture 36" descr="fearp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206375"/>
            <a:ext cx="1219200" cy="898525"/>
          </a:xfrm>
          <a:prstGeom prst="rect">
            <a:avLst/>
          </a:prstGeom>
          <a:noFill/>
        </p:spPr>
      </p:pic>
      <p:graphicFrame>
        <p:nvGraphicFramePr>
          <p:cNvPr id="4135" name="Object 39"/>
          <p:cNvGraphicFramePr>
            <a:graphicFrameLocks noChangeAspect="1"/>
          </p:cNvGraphicFramePr>
          <p:nvPr/>
        </p:nvGraphicFramePr>
        <p:xfrm>
          <a:off x="7696200" y="1447800"/>
          <a:ext cx="1219200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1" name="Imagem de bitmap" r:id="rId4" imgW="857143" imgH="371527" progId="PBrush">
                  <p:embed/>
                </p:oleObj>
              </mc:Choice>
              <mc:Fallback>
                <p:oleObj name="Imagem de bitmap" r:id="rId4" imgW="857143" imgH="371527" progId="PBrush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6200" y="1447800"/>
                        <a:ext cx="1219200" cy="528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7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BB727F2-E14B-4E4B-BE63-E471AE96CAE6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00850" y="228600"/>
            <a:ext cx="2114550" cy="64389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191250" cy="64389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28AE26A-E8C8-48D9-8685-29FBE653C11B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3000" y="228600"/>
            <a:ext cx="7620000" cy="62547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457200" y="1295400"/>
            <a:ext cx="8458200" cy="5372100"/>
          </a:xfr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>
          <a:xfrm>
            <a:off x="0" y="6477000"/>
            <a:ext cx="925513" cy="457200"/>
          </a:xfrm>
        </p:spPr>
        <p:txBody>
          <a:bodyPr/>
          <a:lstStyle>
            <a:lvl1pPr>
              <a:defRPr/>
            </a:lvl1pPr>
          </a:lstStyle>
          <a:p>
            <a:fld id="{54D77A5E-BFF0-4584-9EE1-8F4A09E9491F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25000"/>
                  </a:schemeClr>
                </a:solidFill>
                <a:effectLst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1200"/>
              </a:spcAft>
              <a:defRPr sz="2800">
                <a:effectLst/>
              </a:defRPr>
            </a:lvl1pPr>
            <a:lvl2pPr>
              <a:spcAft>
                <a:spcPts val="600"/>
              </a:spcAft>
              <a:defRPr sz="2400">
                <a:effectLst/>
              </a:defRPr>
            </a:lvl2pPr>
            <a:lvl3pPr>
              <a:defRPr sz="2000">
                <a:effectLst/>
              </a:defRPr>
            </a:lvl3pPr>
            <a:lvl4pPr>
              <a:defRPr sz="1800">
                <a:effectLst/>
              </a:defRPr>
            </a:lvl4pPr>
            <a:lvl5pPr>
              <a:defRPr sz="1800">
                <a:effectLst/>
              </a:defRPr>
            </a:lvl5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3E0B91A-E789-4842-8A69-86259BB09E43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C6464F5-3D10-4C01-9C34-E1A8822739F6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152900" cy="5372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762500" y="1295400"/>
            <a:ext cx="4152900" cy="5372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D615D09-236E-4B43-BF85-39DD7B7FD15E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/>
          <a:lstStyle>
            <a:lvl1pPr>
              <a:defRPr/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478108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478108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D634470-340D-4620-AA22-004E99D9F6B7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EC5737C-401C-4718-BFD2-CF02C7B8B257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7BF460F-F607-4F73-BF73-4795471EB083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5C30095-D678-4099-9434-328F8B7EAA56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A5942F8-EF81-4251-9BC4-117AA22899D3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463550" y="1912938"/>
            <a:ext cx="190500" cy="467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kumimoji="1" lang="pt-BR" noProof="1"/>
          </a:p>
        </p:txBody>
      </p:sp>
      <p:pic>
        <p:nvPicPr>
          <p:cNvPr id="3102" name="Picture 30" descr="fearp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52400" y="152400"/>
            <a:ext cx="914400" cy="674688"/>
          </a:xfrm>
          <a:prstGeom prst="rect">
            <a:avLst/>
          </a:prstGeom>
          <a:noFill/>
        </p:spPr>
      </p:pic>
      <p:sp>
        <p:nvSpPr>
          <p:cNvPr id="3109" name="Rectangle 37"/>
          <p:cNvSpPr>
            <a:spLocks noChangeArrowheads="1"/>
          </p:cNvSpPr>
          <p:nvPr userDrawn="1"/>
        </p:nvSpPr>
        <p:spPr bwMode="auto">
          <a:xfrm>
            <a:off x="0" y="1066800"/>
            <a:ext cx="9144000" cy="2286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rgbClr val="006699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 noProof="1">
              <a:solidFill>
                <a:schemeClr val="bg1"/>
              </a:solidFill>
            </a:endParaRPr>
          </a:p>
        </p:txBody>
      </p:sp>
      <p:sp>
        <p:nvSpPr>
          <p:cNvPr id="3103" name="Rectangle 31"/>
          <p:cNvSpPr>
            <a:spLocks noChangeArrowheads="1"/>
          </p:cNvSpPr>
          <p:nvPr userDrawn="1"/>
        </p:nvSpPr>
        <p:spPr bwMode="auto">
          <a:xfrm>
            <a:off x="0" y="1190625"/>
            <a:ext cx="381000" cy="5667375"/>
          </a:xfrm>
          <a:prstGeom prst="rect">
            <a:avLst/>
          </a:prstGeom>
          <a:solidFill>
            <a:srgbClr val="0066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 noProof="1">
              <a:solidFill>
                <a:schemeClr val="bg1"/>
              </a:solidFill>
            </a:endParaRPr>
          </a:p>
        </p:txBody>
      </p:sp>
      <p:sp>
        <p:nvSpPr>
          <p:cNvPr id="3104" name="Rectangle 32"/>
          <p:cNvSpPr>
            <a:spLocks noChangeArrowheads="1"/>
          </p:cNvSpPr>
          <p:nvPr userDrawn="1"/>
        </p:nvSpPr>
        <p:spPr bwMode="auto">
          <a:xfrm>
            <a:off x="304800" y="1185863"/>
            <a:ext cx="304800" cy="5681662"/>
          </a:xfrm>
          <a:prstGeom prst="rect">
            <a:avLst/>
          </a:prstGeom>
          <a:gradFill rotWithShape="0">
            <a:gsLst>
              <a:gs pos="0">
                <a:srgbClr val="006699"/>
              </a:gs>
              <a:gs pos="100000">
                <a:srgbClr val="006699">
                  <a:gamma/>
                  <a:tint val="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 noProof="1">
              <a:solidFill>
                <a:schemeClr val="bg1"/>
              </a:solidFill>
            </a:endParaRPr>
          </a:p>
        </p:txBody>
      </p:sp>
      <p:sp>
        <p:nvSpPr>
          <p:cNvPr id="3110" name="Rectangle 38"/>
          <p:cNvSpPr>
            <a:spLocks noChangeArrowheads="1"/>
          </p:cNvSpPr>
          <p:nvPr userDrawn="1"/>
        </p:nvSpPr>
        <p:spPr bwMode="auto">
          <a:xfrm>
            <a:off x="304800" y="1185863"/>
            <a:ext cx="304800" cy="109537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006699"/>
              </a:gs>
            </a:gsLst>
            <a:path path="rect">
              <a:fillToRect l="100000" t="10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 noProof="1">
              <a:solidFill>
                <a:schemeClr val="bg1"/>
              </a:solidFill>
            </a:endParaRPr>
          </a:p>
        </p:txBody>
      </p:sp>
      <p:sp>
        <p:nvSpPr>
          <p:cNvPr id="3098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458200" cy="537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</a:p>
        </p:txBody>
      </p:sp>
      <p:sp>
        <p:nvSpPr>
          <p:cNvPr id="3097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228600"/>
            <a:ext cx="7620000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pt-BR" dirty="0" smtClean="0"/>
              <a:t>Clique para editar o estilo do título mestre</a:t>
            </a:r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477000"/>
            <a:ext cx="925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800">
                <a:solidFill>
                  <a:schemeClr val="bg1"/>
                </a:solidFill>
                <a:latin typeface="+mj-lt"/>
              </a:defRPr>
            </a:lvl1pPr>
          </a:lstStyle>
          <a:p>
            <a:fld id="{2BBF5FB8-BAF4-4EDA-A454-F0A90EFA755E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ransition>
    <p:random/>
  </p:transition>
  <p:hf hdr="0" ftr="0" dt="0"/>
  <p:txStyles>
    <p:titleStyle>
      <a:lvl1pPr algn="r" rtl="0" fontAlgn="base">
        <a:spcBef>
          <a:spcPct val="0"/>
        </a:spcBef>
        <a:spcAft>
          <a:spcPct val="0"/>
        </a:spcAft>
        <a:defRPr lang="pt-BR" sz="3500" b="1" dirty="0" smtClean="0">
          <a:solidFill>
            <a:schemeClr val="accent6">
              <a:lumMod val="25000"/>
            </a:schemeClr>
          </a:solidFill>
          <a:effectLst/>
          <a:latin typeface="+mj-lt"/>
          <a:ea typeface="+mj-ea"/>
          <a:cs typeface="+mj-cs"/>
        </a:defRPr>
      </a:lvl1pPr>
      <a:lvl2pPr algn="r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2pPr>
      <a:lvl3pPr algn="r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3pPr>
      <a:lvl4pPr algn="r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4pPr>
      <a:lvl5pPr algn="r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9pPr>
    </p:titleStyle>
    <p:bodyStyle>
      <a:lvl1pPr marL="342900" indent="-342900" algn="l" rtl="0" fontAlgn="base">
        <a:spcBef>
          <a:spcPts val="600"/>
        </a:spcBef>
        <a:spcAft>
          <a:spcPts val="1200"/>
        </a:spcAft>
        <a:buChar char="•"/>
        <a:defRPr lang="pt-BR" sz="2800" dirty="0" smtClean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rtl="0" fontAlgn="base">
        <a:spcBef>
          <a:spcPts val="300"/>
        </a:spcBef>
        <a:spcAft>
          <a:spcPts val="600"/>
        </a:spcAft>
        <a:buChar char="–"/>
        <a:defRPr lang="pt-BR" sz="2400" dirty="0" smtClean="0">
          <a:solidFill>
            <a:schemeClr val="tx1"/>
          </a:solidFill>
          <a:effectLst/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sz="quarter"/>
          </p:nvPr>
        </p:nvSpPr>
        <p:spPr>
          <a:xfrm>
            <a:off x="-108520" y="593974"/>
            <a:ext cx="7380312" cy="2739211"/>
          </a:xfrm>
        </p:spPr>
        <p:txBody>
          <a:bodyPr/>
          <a:lstStyle/>
          <a:p>
            <a:r>
              <a:rPr lang="pt-BR" dirty="0" smtClean="0"/>
              <a:t>Ética e </a:t>
            </a:r>
            <a:r>
              <a:rPr lang="pt-BR" dirty="0" smtClean="0"/>
              <a:t>Responsabilidade Social Corporativa</a:t>
            </a:r>
            <a:endParaRPr lang="pt-BR" sz="3600" dirty="0">
              <a:effectLst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sz="quarter" idx="1"/>
          </p:nvPr>
        </p:nvSpPr>
        <p:spPr>
          <a:xfrm>
            <a:off x="539552" y="5157192"/>
            <a:ext cx="6218406" cy="843576"/>
          </a:xfrm>
        </p:spPr>
        <p:txBody>
          <a:bodyPr/>
          <a:lstStyle/>
          <a:p>
            <a:r>
              <a:rPr lang="pt-BR" dirty="0" smtClean="0">
                <a:effectLst/>
              </a:rPr>
              <a:t>Luciano Thomé e Castro</a:t>
            </a:r>
          </a:p>
          <a:p>
            <a:endParaRPr lang="pt-BR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8045134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-147593"/>
            <a:ext cx="8100392" cy="1200329"/>
          </a:xfrm>
        </p:spPr>
        <p:txBody>
          <a:bodyPr/>
          <a:lstStyle/>
          <a:p>
            <a:r>
              <a:rPr lang="pt-PT" sz="3600" dirty="0" smtClean="0"/>
              <a:t>Responsabilidade Social Corporativa (RSC)</a:t>
            </a:r>
            <a:endParaRPr lang="pt-PT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pt-PT" i="1" dirty="0"/>
          </a:p>
          <a:p>
            <a:pPr marL="0" indent="0" algn="just">
              <a:buNone/>
            </a:pPr>
            <a:endParaRPr lang="pt-PT" i="1" dirty="0" smtClean="0"/>
          </a:p>
          <a:p>
            <a:pPr marL="0" indent="0" algn="ctr">
              <a:buNone/>
            </a:pPr>
            <a:r>
              <a:rPr lang="pt-PT" i="1" dirty="0" smtClean="0"/>
              <a:t>A responsabilidade social corporativa diz respeito aos modos por meio dos quais uma organização supera as obrigações mínimas com os </a:t>
            </a:r>
            <a:r>
              <a:rPr lang="pt-PT" i="1" dirty="0" err="1" smtClean="0"/>
              <a:t>stakeholders</a:t>
            </a:r>
            <a:r>
              <a:rPr lang="pt-PT" i="1" dirty="0" smtClean="0"/>
              <a:t> especificadas a partir de regulamentações</a:t>
            </a:r>
            <a:endParaRPr lang="pt-PT" i="1" dirty="0"/>
          </a:p>
        </p:txBody>
      </p:sp>
    </p:spTree>
    <p:extLst>
      <p:ext uri="{BB962C8B-B14F-4D97-AF65-F5344CB8AC3E}">
        <p14:creationId xmlns:p14="http://schemas.microsoft.com/office/powerpoint/2010/main" val="407874057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16632"/>
            <a:ext cx="7620000" cy="592470"/>
          </a:xfrm>
        </p:spPr>
        <p:txBody>
          <a:bodyPr>
            <a:normAutofit fontScale="90000"/>
          </a:bodyPr>
          <a:lstStyle/>
          <a:p>
            <a:r>
              <a:rPr lang="pt-PT" dirty="0" smtClean="0"/>
              <a:t>Gestão por </a:t>
            </a:r>
            <a:r>
              <a:rPr lang="pt-PT" dirty="0" err="1" smtClean="0"/>
              <a:t>Stakeholders</a:t>
            </a:r>
            <a:endParaRPr lang="pt-PT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8924" y="1268760"/>
            <a:ext cx="5479420" cy="509104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468996" y="6488668"/>
            <a:ext cx="70634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800" dirty="0" err="1"/>
              <a:t>http</a:t>
            </a:r>
            <a:r>
              <a:rPr lang="pt-PT" sz="1800" dirty="0"/>
              <a:t>://</a:t>
            </a:r>
            <a:r>
              <a:rPr lang="pt-PT" sz="1800" dirty="0" err="1"/>
              <a:t>www.emeraldinsight.com</a:t>
            </a:r>
            <a:r>
              <a:rPr lang="pt-PT" sz="1800" dirty="0"/>
              <a:t>/</a:t>
            </a:r>
            <a:r>
              <a:rPr lang="pt-PT" sz="1800" dirty="0" err="1"/>
              <a:t>content_images</a:t>
            </a:r>
            <a:r>
              <a:rPr lang="pt-PT" sz="1800" dirty="0"/>
              <a:t>/</a:t>
            </a:r>
            <a:r>
              <a:rPr lang="pt-PT" sz="1800" dirty="0" err="1"/>
              <a:t>fig</a:t>
            </a:r>
            <a:r>
              <a:rPr lang="pt-PT" sz="1800" dirty="0"/>
              <a:t>/2680070405001.png</a:t>
            </a:r>
          </a:p>
        </p:txBody>
      </p:sp>
    </p:spTree>
    <p:extLst>
      <p:ext uri="{BB962C8B-B14F-4D97-AF65-F5344CB8AC3E}">
        <p14:creationId xmlns:p14="http://schemas.microsoft.com/office/powerpoint/2010/main" val="770957101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474330"/>
            <a:ext cx="7620000" cy="592470"/>
          </a:xfrm>
        </p:spPr>
        <p:txBody>
          <a:bodyPr>
            <a:normAutofit fontScale="90000"/>
          </a:bodyPr>
          <a:lstStyle/>
          <a:p>
            <a:r>
              <a:rPr lang="pt-PT" dirty="0" smtClean="0"/>
              <a:t>Quatro </a:t>
            </a:r>
            <a:r>
              <a:rPr lang="pt-PT" dirty="0" smtClean="0"/>
              <a:t>Posições para RSC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sz="2400" b="1" dirty="0" smtClean="0"/>
              <a:t>Laissez-Faire</a:t>
            </a:r>
            <a:r>
              <a:rPr lang="pt-PT" sz="2400" dirty="0" smtClean="0"/>
              <a:t>: “A única responsabilidade de um negócio é gerar lucro, emprego e pagar impostos dentro da lei e se estiver fazendo isso com prosperidade os governos </a:t>
            </a:r>
            <a:r>
              <a:rPr lang="pt-PT" sz="2400" dirty="0" smtClean="0"/>
              <a:t>terão </a:t>
            </a:r>
            <a:r>
              <a:rPr lang="pt-PT" sz="2400" dirty="0" smtClean="0"/>
              <a:t>condições de assumir suas funções com mais capital e competência”</a:t>
            </a:r>
          </a:p>
          <a:p>
            <a:endParaRPr lang="pt-PT" sz="2400" dirty="0" smtClean="0"/>
          </a:p>
          <a:p>
            <a:r>
              <a:rPr lang="pt-PT" sz="2400" b="1" dirty="0" smtClean="0"/>
              <a:t>Autointeresse Esclarecido</a:t>
            </a:r>
            <a:r>
              <a:rPr lang="pt-PT" sz="2400" dirty="0" smtClean="0"/>
              <a:t>: “Tenho </a:t>
            </a:r>
            <a:r>
              <a:rPr lang="pt-PT" sz="2400" dirty="0" smtClean="0"/>
              <a:t>benefícios financeiros </a:t>
            </a:r>
            <a:r>
              <a:rPr lang="pt-PT" sz="2400" dirty="0" smtClean="0"/>
              <a:t>de longo prazo relacionados à minha imagem, </a:t>
            </a:r>
            <a:r>
              <a:rPr lang="pt-PT" sz="2400" dirty="0"/>
              <a:t>à</a:t>
            </a:r>
            <a:r>
              <a:rPr lang="pt-PT" sz="2400" dirty="0" smtClean="0"/>
              <a:t> </a:t>
            </a:r>
            <a:r>
              <a:rPr lang="pt-PT" sz="2400" dirty="0" smtClean="0"/>
              <a:t>capacidade de contratar mão de </a:t>
            </a:r>
            <a:r>
              <a:rPr lang="pt-PT" sz="2400" dirty="0" smtClean="0"/>
              <a:t>obra e </a:t>
            </a:r>
            <a:r>
              <a:rPr lang="pt-PT" sz="2400" dirty="0" smtClean="0"/>
              <a:t>fornecedores e conseguir operar harmoniosamente nesta sociedade, ao investir em aspectos sociais”</a:t>
            </a:r>
          </a:p>
          <a:p>
            <a:endParaRPr lang="pt-PT" sz="2400" dirty="0"/>
          </a:p>
        </p:txBody>
      </p:sp>
    </p:spTree>
    <p:extLst>
      <p:ext uri="{BB962C8B-B14F-4D97-AF65-F5344CB8AC3E}">
        <p14:creationId xmlns:p14="http://schemas.microsoft.com/office/powerpoint/2010/main" val="2860599720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474330"/>
            <a:ext cx="7620000" cy="592470"/>
          </a:xfrm>
        </p:spPr>
        <p:txBody>
          <a:bodyPr>
            <a:normAutofit fontScale="90000"/>
          </a:bodyPr>
          <a:lstStyle/>
          <a:p>
            <a:r>
              <a:rPr lang="pt-PT" dirty="0" smtClean="0"/>
              <a:t>Quatro </a:t>
            </a:r>
            <a:r>
              <a:rPr lang="pt-PT" dirty="0" smtClean="0"/>
              <a:t>Posições </a:t>
            </a:r>
            <a:r>
              <a:rPr lang="pt-PT" dirty="0" smtClean="0"/>
              <a:t>para RSC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sz="2400" b="1" dirty="0" smtClean="0"/>
              <a:t>Fórum de interação com </a:t>
            </a:r>
            <a:r>
              <a:rPr lang="pt-PT" sz="2400" b="1" dirty="0" err="1" smtClean="0"/>
              <a:t>Stakeholders</a:t>
            </a:r>
            <a:r>
              <a:rPr lang="pt-PT" sz="2400" dirty="0" smtClean="0"/>
              <a:t>: “nós incorporamos os diferentes interesses e expectativas dos </a:t>
            </a:r>
            <a:r>
              <a:rPr lang="pt-PT" sz="2400" dirty="0" err="1" smtClean="0"/>
              <a:t>stakeholders</a:t>
            </a:r>
            <a:r>
              <a:rPr lang="pt-PT" sz="2400" dirty="0" smtClean="0"/>
              <a:t> e não apenas de acionistas. Nosso desempenho precisa ser avaliado de forma mais plural que não simplesmente o lucro”</a:t>
            </a:r>
          </a:p>
          <a:p>
            <a:endParaRPr lang="pt-PT" sz="2400" dirty="0" smtClean="0"/>
          </a:p>
          <a:p>
            <a:r>
              <a:rPr lang="pt-PT" sz="2400" b="1" dirty="0" smtClean="0"/>
              <a:t>Modeladores da Sociedade</a:t>
            </a:r>
            <a:r>
              <a:rPr lang="pt-PT" sz="2400" dirty="0" smtClean="0"/>
              <a:t>: “Empresa fundada com propósito social. Aqui estão enquadradas ONGs, fundações que se equilibram entre </a:t>
            </a:r>
            <a:r>
              <a:rPr lang="pt-PT" sz="2400" dirty="0" smtClean="0"/>
              <a:t>autosustentação </a:t>
            </a:r>
            <a:r>
              <a:rPr lang="pt-PT" sz="2400" dirty="0" smtClean="0"/>
              <a:t>e seus propósitos sociais”</a:t>
            </a:r>
          </a:p>
          <a:p>
            <a:endParaRPr lang="pt-PT" sz="2400" dirty="0"/>
          </a:p>
        </p:txBody>
      </p:sp>
    </p:spTree>
    <p:extLst>
      <p:ext uri="{BB962C8B-B14F-4D97-AF65-F5344CB8AC3E}">
        <p14:creationId xmlns:p14="http://schemas.microsoft.com/office/powerpoint/2010/main" val="1150797409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474330"/>
            <a:ext cx="7620000" cy="592470"/>
          </a:xfrm>
        </p:spPr>
        <p:txBody>
          <a:bodyPr>
            <a:normAutofit fontScale="90000"/>
          </a:bodyPr>
          <a:lstStyle/>
          <a:p>
            <a:r>
              <a:rPr lang="pt-PT" dirty="0" smtClean="0"/>
              <a:t>Visão de RSC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686800" cy="5372100"/>
          </a:xfrm>
        </p:spPr>
        <p:txBody>
          <a:bodyPr/>
          <a:lstStyle/>
          <a:p>
            <a:r>
              <a:rPr lang="pt-PT" sz="2800" dirty="0" smtClean="0"/>
              <a:t>Existe uma consideração de que uma posição laissez-faire não é suficiente, não só por questões </a:t>
            </a:r>
            <a:r>
              <a:rPr lang="pt-PT" sz="2800" dirty="0" smtClean="0"/>
              <a:t>éticas, </a:t>
            </a:r>
            <a:r>
              <a:rPr lang="pt-PT" sz="2800" dirty="0" smtClean="0"/>
              <a:t>mas pelas vantagens que isso representa ao negócio, muitas vezes gerenciando riscos de forma mais prudente.</a:t>
            </a:r>
          </a:p>
          <a:p>
            <a:pPr marL="0" indent="0">
              <a:buNone/>
            </a:pPr>
            <a:endParaRPr lang="pt-PT" sz="2800" dirty="0"/>
          </a:p>
          <a:p>
            <a:r>
              <a:rPr lang="pt-PT" sz="2800" dirty="0" smtClean="0"/>
              <a:t>O teste decisivo não é se a causa é valiosa, mas se apresenta uma oportunidade de criação de valor compartilhado – o que é um benefício significativo para a sociedade e também valioso para a empresa.</a:t>
            </a:r>
            <a:endParaRPr lang="pt-PT" sz="2800" dirty="0"/>
          </a:p>
        </p:txBody>
      </p:sp>
    </p:spTree>
    <p:extLst>
      <p:ext uri="{BB962C8B-B14F-4D97-AF65-F5344CB8AC3E}">
        <p14:creationId xmlns:p14="http://schemas.microsoft.com/office/powerpoint/2010/main" val="28853389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Leis e Código de Ética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 smtClean="0"/>
              <a:t>Criação de multas e punições para forçar a obediência a comportamentos que beneficiem a sociedade, o ambiente e os recursos naturais. Ex.: Código de Defesa do Consumidor; Lei de Proteção dos Mananciais; Lei do Colarinho Branco.</a:t>
            </a:r>
          </a:p>
          <a:p>
            <a:endParaRPr lang="pt-BR" sz="2400" dirty="0"/>
          </a:p>
          <a:p>
            <a:r>
              <a:rPr lang="pt-BR" sz="2400" dirty="0" smtClean="0"/>
              <a:t>Código de ética: conjunto de normas de conduta que procuram oferecer diretrizes para decisões e estabelecer a diferença entre certo e errado. Criado para orientar as ações sociais e definir as políticas de responsabilidade social da empresa.</a:t>
            </a:r>
            <a:endParaRPr lang="pt-BR" sz="2400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5737C-401C-4718-BFD2-CF02C7B8B257}" type="slidenum">
              <a:rPr lang="pt-BR" smtClean="0"/>
              <a:pPr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8814056"/>
      </p:ext>
    </p:extLst>
  </p:cSld>
  <p:clrMapOvr>
    <a:masterClrMapping/>
  </p:clrMapOvr>
  <p:transition>
    <p:rand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5736" y="1412776"/>
            <a:ext cx="5237584" cy="5030448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Triple Botton Line Sustainability 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198276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As empresas e o ambiente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23528" y="1295400"/>
            <a:ext cx="8712968" cy="5562600"/>
          </a:xfrm>
        </p:spPr>
        <p:txBody>
          <a:bodyPr/>
          <a:lstStyle/>
          <a:p>
            <a:r>
              <a:rPr lang="pt-BR" sz="2000" dirty="0" smtClean="0"/>
              <a:t>Desenvolvimento sustentável: “[...] desenvolvimento que atende às necessidades do presente sem comprometer a capacidade de atendimento das necessidades das gerações futuras”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pt-BR" sz="900" dirty="0"/>
          </a:p>
          <a:p>
            <a:r>
              <a:rPr lang="pt-BR" sz="2000" dirty="0" smtClean="0"/>
              <a:t>Auditoria ambiental</a:t>
            </a:r>
          </a:p>
          <a:p>
            <a:pPr lvl="1"/>
            <a:r>
              <a:rPr lang="pt-BR" sz="1800" dirty="0" smtClean="0"/>
              <a:t>processo sistemático e periódico de avaliar o desempenho de uma organização na administração de suas relações com o ambiente</a:t>
            </a:r>
          </a:p>
          <a:p>
            <a:pPr lvl="1"/>
            <a:r>
              <a:rPr lang="pt-BR" sz="1800" dirty="0" smtClean="0"/>
              <a:t>Mede até que ponto a organização protege o ambiente e está em conformidade com a lei.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pt-BR" sz="900" dirty="0"/>
          </a:p>
          <a:p>
            <a:r>
              <a:rPr lang="pt-BR" sz="2000" dirty="0" smtClean="0"/>
              <a:t>Legislação ambiental no Brasil</a:t>
            </a:r>
          </a:p>
          <a:p>
            <a:pPr lvl="1"/>
            <a:r>
              <a:rPr lang="pt-BR" sz="1800" dirty="0"/>
              <a:t>L</a:t>
            </a:r>
            <a:r>
              <a:rPr lang="pt-BR" sz="1800" dirty="0" smtClean="0"/>
              <a:t>eis que regulamentam ações dos indivíduos e das empresas com relação ao meio ambiente. Ex.: Lei nº 6.938, de 1981 – Lei da Política Nacional do Meio Ambiente</a:t>
            </a:r>
            <a:endParaRPr lang="pt-BR" sz="1800" dirty="0"/>
          </a:p>
          <a:p>
            <a:pPr lvl="1"/>
            <a:r>
              <a:rPr lang="pt-BR" sz="1800" dirty="0" smtClean="0"/>
              <a:t>Três órgãos para cuidar do ambiente: Conama, Ministério do Meio Ambiente, IBAMA</a:t>
            </a:r>
            <a:endParaRPr lang="pt-BR" sz="1800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5737C-401C-4718-BFD2-CF02C7B8B257}" type="slidenum">
              <a:rPr lang="pt-BR" smtClean="0"/>
              <a:pPr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319272"/>
      </p:ext>
    </p:extLst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Ética e RSC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2400" dirty="0" smtClean="0"/>
              <a:t>Ética e RSC: uma das tendências mais importantes que influenciam a teoria e prática da administração na atualidade.</a:t>
            </a:r>
          </a:p>
          <a:p>
            <a:pPr algn="just"/>
            <a:endParaRPr lang="pt-BR" sz="2400" dirty="0" smtClean="0"/>
          </a:p>
          <a:p>
            <a:pPr algn="just"/>
            <a:r>
              <a:rPr lang="pt-BR" sz="2400" dirty="0" smtClean="0"/>
              <a:t>Acentuação do debate sobre os temas devido a problemas como poluição, corrupção, desemprego, proteção dos consumidores.</a:t>
            </a:r>
            <a:endParaRPr lang="pt-BR" sz="24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0B91A-E789-4842-8A69-86259BB09E43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7107417"/>
      </p:ext>
    </p:extLst>
  </p:cSld>
  <p:clrMapOvr>
    <a:masterClrMapping/>
  </p:clrMapOvr>
  <p:transition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3000" y="207744"/>
            <a:ext cx="7620000" cy="646331"/>
          </a:xfrm>
        </p:spPr>
        <p:txBody>
          <a:bodyPr/>
          <a:lstStyle/>
          <a:p>
            <a:r>
              <a:rPr lang="pt-BR" sz="3600" dirty="0"/>
              <a:t>Definição de ética: do que se trata</a:t>
            </a:r>
            <a:r>
              <a:rPr lang="pt-BR" sz="3600" dirty="0" smtClean="0"/>
              <a:t>?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/>
              <a:t>A palavra "ética" vem do grego </a:t>
            </a:r>
            <a:r>
              <a:rPr lang="pt-BR" sz="2400" dirty="0" err="1"/>
              <a:t>ἠθικός</a:t>
            </a:r>
            <a:r>
              <a:rPr lang="pt-BR" sz="2400" dirty="0"/>
              <a:t> (</a:t>
            </a:r>
            <a:r>
              <a:rPr lang="pt-BR" sz="2400" dirty="0" err="1"/>
              <a:t>ethikos</a:t>
            </a:r>
            <a:r>
              <a:rPr lang="pt-BR" sz="2400" dirty="0"/>
              <a:t>), e significa aquilo que pertence ao ἦθος1 (</a:t>
            </a:r>
            <a:r>
              <a:rPr lang="pt-BR" sz="2400" dirty="0" err="1"/>
              <a:t>ethos</a:t>
            </a:r>
            <a:r>
              <a:rPr lang="pt-BR" sz="2400" dirty="0"/>
              <a:t>), que significava "bom costume", "costume superior", ou "portador de caráter</a:t>
            </a:r>
            <a:r>
              <a:rPr lang="pt-BR" sz="2400" dirty="0" smtClean="0"/>
              <a:t>".</a:t>
            </a:r>
          </a:p>
          <a:p>
            <a:endParaRPr lang="pt-BR" sz="1050" dirty="0"/>
          </a:p>
          <a:p>
            <a:r>
              <a:rPr lang="pt-BR" sz="2400" dirty="0"/>
              <a:t>Diferencia-se da moral: busca fundamentar as ações morais exclusivamente pela razão</a:t>
            </a:r>
            <a:r>
              <a:rPr lang="pt-BR" sz="2400" dirty="0" smtClean="0"/>
              <a:t>.</a:t>
            </a:r>
          </a:p>
          <a:p>
            <a:endParaRPr lang="pt-BR" sz="1100" dirty="0"/>
          </a:p>
          <a:p>
            <a:r>
              <a:rPr lang="pt-BR" sz="2400" dirty="0"/>
              <a:t>Na filosofia clássica, a ética buscava o melhor estilo de vida, tanto na vida privada quanto em público. A ética abrangia os campos que atualmente são denominados antropologia, psicologia, sociologia, economia, pedagogia, às vezes política, e até mesmo educação física e dietética</a:t>
            </a:r>
            <a:r>
              <a:rPr lang="pt-BR" sz="2400" dirty="0" smtClean="0"/>
              <a:t>.</a:t>
            </a:r>
            <a:endParaRPr lang="pt-BR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fld id="{A8C5357B-FFAF-4808-A6CA-BB0C4F2BA858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3572547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3000" y="207744"/>
            <a:ext cx="7620000" cy="646331"/>
          </a:xfrm>
        </p:spPr>
        <p:txBody>
          <a:bodyPr/>
          <a:lstStyle/>
          <a:p>
            <a:r>
              <a:rPr lang="pt-BR" sz="3600" dirty="0"/>
              <a:t>Definição de ética: do que se trata</a:t>
            </a:r>
            <a:r>
              <a:rPr lang="pt-BR" sz="3600" dirty="0" smtClean="0"/>
              <a:t>?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 smtClean="0"/>
              <a:t>Atualmente </a:t>
            </a:r>
            <a:r>
              <a:rPr lang="pt-BR" sz="2400" dirty="0"/>
              <a:t>a ética é definida como "a área da filosofia que se ocupa do estudo das normas morais nas sociedades humanas" e busca explicar e justificar os costumes de um determinado agrupamento humano, bem como fornecer subsídios para a solução de seus dilemas mais comuns. </a:t>
            </a:r>
            <a:endParaRPr lang="pt-BR" sz="2400" dirty="0" smtClean="0"/>
          </a:p>
          <a:p>
            <a:endParaRPr lang="pt-BR" sz="1200" dirty="0"/>
          </a:p>
          <a:p>
            <a:r>
              <a:rPr lang="pt-BR" sz="2400" dirty="0"/>
              <a:t>A ética </a:t>
            </a:r>
            <a:r>
              <a:rPr lang="pt-BR" sz="2400" dirty="0" smtClean="0"/>
              <a:t>não </a:t>
            </a:r>
            <a:r>
              <a:rPr lang="pt-BR" sz="2400" dirty="0"/>
              <a:t>deve ser confundida com a lei: nenhum indivíduo pode ser compelido, pelo Estado ou por outros indivíduos, a cumprir as normas éticas, nem sofrer qualquer sanção pela desobediência a estas; por outro lado, a lei pode ser omissa quanto a questões abrangidas no escopo da ética.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fld id="{A8C5357B-FFAF-4808-A6CA-BB0C4F2BA858}" type="slidenum">
              <a:rPr lang="pt-BR" smtClean="0"/>
              <a:pPr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1619424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Exemplos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69268"/>
            <a:ext cx="8458200" cy="5372100"/>
          </a:xfrm>
        </p:spPr>
        <p:txBody>
          <a:bodyPr>
            <a:normAutofit fontScale="77500" lnSpcReduction="20000"/>
          </a:bodyPr>
          <a:lstStyle/>
          <a:p>
            <a:r>
              <a:rPr lang="pt-BR" dirty="0"/>
              <a:t>Exemplos de avaliação de comportamentos como éticos ou não... (a história da minha </a:t>
            </a:r>
            <a:r>
              <a:rPr lang="pt-BR" dirty="0" smtClean="0"/>
              <a:t>babá..)</a:t>
            </a:r>
            <a:endParaRPr lang="pt-BR" dirty="0"/>
          </a:p>
          <a:p>
            <a:endParaRPr lang="pt-BR" dirty="0" smtClean="0"/>
          </a:p>
          <a:p>
            <a:r>
              <a:rPr lang="pt-BR" dirty="0" smtClean="0"/>
              <a:t>Base </a:t>
            </a:r>
            <a:r>
              <a:rPr lang="pt-BR" dirty="0"/>
              <a:t>para a tomada de decisão na administração....(como me comporto com a concorrência, usar meu poder para explorar o máximo do outro).</a:t>
            </a:r>
            <a:r>
              <a:rPr lang="pt-BR" dirty="0" smtClean="0"/>
              <a:t>.</a:t>
            </a:r>
            <a:r>
              <a:rPr lang="pt-BR" dirty="0"/>
              <a:t> 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Os  </a:t>
            </a:r>
            <a:r>
              <a:rPr lang="pt-BR" dirty="0"/>
              <a:t>domínios da ação humana: </a:t>
            </a:r>
          </a:p>
          <a:p>
            <a:r>
              <a:rPr lang="pt-BR" dirty="0"/>
              <a:t>Legal: Limites da lei...sonegar impostos é ilegal.</a:t>
            </a:r>
          </a:p>
          <a:p>
            <a:r>
              <a:rPr lang="pt-BR" dirty="0"/>
              <a:t>Moral: não é ilegal, mas a sociedade reprova. Omitir sobre o estado de saúde em uma entrevista de emprego. Você concordar com um emprego e continuar negociando com outra empresa para ao final identificar qual é a melhor...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124022099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571277"/>
            <a:ext cx="8001000" cy="625475"/>
          </a:xfrm>
        </p:spPr>
        <p:txBody>
          <a:bodyPr>
            <a:noAutofit/>
          </a:bodyPr>
          <a:lstStyle/>
          <a:p>
            <a:r>
              <a:rPr lang="pt-BR" sz="3200" dirty="0" smtClean="0"/>
              <a:t>Abrangência </a:t>
            </a:r>
            <a:r>
              <a:rPr lang="pt-BR" sz="3200" dirty="0"/>
              <a:t>da ética na administração </a:t>
            </a: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>(</a:t>
            </a:r>
            <a:r>
              <a:rPr lang="pt-BR" sz="3200" dirty="0"/>
              <a:t>4 diferentes níveis</a:t>
            </a:r>
            <a:r>
              <a:rPr lang="pt-BR" sz="3200" dirty="0" smtClean="0"/>
              <a:t>)</a:t>
            </a:r>
            <a:endParaRPr lang="pt-PT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557138"/>
            <a:ext cx="8568952" cy="5112221"/>
          </a:xfrm>
        </p:spPr>
        <p:txBody>
          <a:bodyPr>
            <a:normAutofit/>
          </a:bodyPr>
          <a:lstStyle/>
          <a:p>
            <a:pPr lvl="1" algn="just">
              <a:spcBef>
                <a:spcPts val="0"/>
              </a:spcBef>
              <a:spcAft>
                <a:spcPts val="0"/>
              </a:spcAft>
            </a:pPr>
            <a:r>
              <a:rPr lang="pt-BR" u="sng" dirty="0" smtClean="0"/>
              <a:t>Nível </a:t>
            </a:r>
            <a:r>
              <a:rPr lang="pt-BR" u="sng" dirty="0"/>
              <a:t>social da </a:t>
            </a:r>
            <a:r>
              <a:rPr lang="pt-BR" u="sng" dirty="0" smtClean="0"/>
              <a:t>ética</a:t>
            </a:r>
            <a:r>
              <a:rPr lang="pt-BR" dirty="0" smtClean="0"/>
              <a:t>: papel </a:t>
            </a:r>
            <a:r>
              <a:rPr lang="pt-BR" dirty="0"/>
              <a:t>e efeito das organizações na sociedade </a:t>
            </a:r>
            <a:r>
              <a:rPr lang="pt-BR" dirty="0" smtClean="0"/>
              <a:t>– </a:t>
            </a:r>
            <a:r>
              <a:rPr lang="pt-BR" dirty="0" err="1" smtClean="0"/>
              <a:t>Ex</a:t>
            </a:r>
            <a:r>
              <a:rPr lang="pt-BR" dirty="0" smtClean="0"/>
              <a:t>: </a:t>
            </a:r>
            <a:r>
              <a:rPr lang="pt-BR" dirty="0" smtClean="0"/>
              <a:t>poluição</a:t>
            </a:r>
          </a:p>
          <a:p>
            <a:pPr lvl="1" algn="just">
              <a:spcBef>
                <a:spcPts val="0"/>
              </a:spcBef>
              <a:spcAft>
                <a:spcPts val="0"/>
              </a:spcAft>
            </a:pPr>
            <a:endParaRPr lang="pt-BR" sz="1600" dirty="0"/>
          </a:p>
          <a:p>
            <a:pPr lvl="1" algn="just">
              <a:spcBef>
                <a:spcPts val="0"/>
              </a:spcBef>
              <a:spcAft>
                <a:spcPts val="0"/>
              </a:spcAft>
            </a:pPr>
            <a:r>
              <a:rPr lang="pt-BR" u="sng" dirty="0"/>
              <a:t>Nível do </a:t>
            </a:r>
            <a:r>
              <a:rPr lang="pt-BR" u="sng" dirty="0" err="1"/>
              <a:t>Stakeholder</a:t>
            </a:r>
            <a:r>
              <a:rPr lang="pt-BR" dirty="0"/>
              <a:t>: papel e efeito da organização naqueles relacionados com ela: funcionários, fornecedores, clientes, comunidade – </a:t>
            </a:r>
            <a:r>
              <a:rPr lang="pt-BR" dirty="0" err="1" smtClean="0"/>
              <a:t>Ex</a:t>
            </a:r>
            <a:r>
              <a:rPr lang="pt-BR" dirty="0" smtClean="0"/>
              <a:t>: trabalho </a:t>
            </a:r>
            <a:r>
              <a:rPr lang="pt-BR" dirty="0"/>
              <a:t>escravo de </a:t>
            </a:r>
            <a:r>
              <a:rPr lang="pt-BR" dirty="0" smtClean="0"/>
              <a:t>fornecedores, </a:t>
            </a:r>
            <a:r>
              <a:rPr lang="pt-BR" dirty="0"/>
              <a:t>erros recall e </a:t>
            </a:r>
            <a:r>
              <a:rPr lang="pt-BR" dirty="0" smtClean="0"/>
              <a:t>mortes</a:t>
            </a:r>
          </a:p>
          <a:p>
            <a:pPr lvl="1" algn="just">
              <a:spcBef>
                <a:spcPts val="0"/>
              </a:spcBef>
              <a:spcAft>
                <a:spcPts val="0"/>
              </a:spcAft>
            </a:pPr>
            <a:endParaRPr lang="pt-BR" sz="1600" dirty="0"/>
          </a:p>
          <a:p>
            <a:pPr lvl="1" algn="just">
              <a:spcBef>
                <a:spcPts val="0"/>
              </a:spcBef>
              <a:spcAft>
                <a:spcPts val="0"/>
              </a:spcAft>
            </a:pPr>
            <a:r>
              <a:rPr lang="pt-BR" u="sng" dirty="0"/>
              <a:t>Nível da administração e política internas</a:t>
            </a:r>
            <a:r>
              <a:rPr lang="pt-BR" dirty="0"/>
              <a:t>: papel e efeito da organização nos seus funcionários -  </a:t>
            </a:r>
            <a:r>
              <a:rPr lang="pt-BR" dirty="0" err="1" smtClean="0"/>
              <a:t>Ex</a:t>
            </a:r>
            <a:r>
              <a:rPr lang="pt-BR" dirty="0" smtClean="0"/>
              <a:t>: problemas </a:t>
            </a:r>
            <a:r>
              <a:rPr lang="pt-BR" dirty="0"/>
              <a:t>de </a:t>
            </a:r>
            <a:r>
              <a:rPr lang="pt-BR" dirty="0" smtClean="0"/>
              <a:t>saúde</a:t>
            </a:r>
          </a:p>
          <a:p>
            <a:pPr lvl="1" algn="just">
              <a:spcBef>
                <a:spcPts val="0"/>
              </a:spcBef>
              <a:spcAft>
                <a:spcPts val="0"/>
              </a:spcAft>
            </a:pPr>
            <a:endParaRPr lang="pt-BR" sz="1600" dirty="0"/>
          </a:p>
          <a:p>
            <a:pPr lvl="1" algn="just">
              <a:spcBef>
                <a:spcPts val="0"/>
              </a:spcBef>
              <a:spcAft>
                <a:spcPts val="0"/>
              </a:spcAft>
            </a:pPr>
            <a:r>
              <a:rPr lang="pt-BR" u="sng" dirty="0"/>
              <a:t>Nível individual</a:t>
            </a:r>
            <a:r>
              <a:rPr lang="pt-BR" dirty="0"/>
              <a:t>: ética no plano </a:t>
            </a:r>
            <a:r>
              <a:rPr lang="pt-BR" dirty="0" smtClean="0"/>
              <a:t>individual refere-se a como </a:t>
            </a:r>
            <a:r>
              <a:rPr lang="pt-BR" dirty="0"/>
              <a:t>um deve tratar o outro: </a:t>
            </a:r>
            <a:r>
              <a:rPr lang="pt-BR" dirty="0" err="1" smtClean="0"/>
              <a:t>Ex</a:t>
            </a:r>
            <a:r>
              <a:rPr lang="pt-BR" dirty="0" smtClean="0"/>
              <a:t>: promessas </a:t>
            </a:r>
            <a:r>
              <a:rPr lang="pt-BR" dirty="0"/>
              <a:t>falsas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682196126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Criação do sistema de </a:t>
            </a:r>
            <a:r>
              <a:rPr lang="pt-BR" b="1" dirty="0" smtClean="0"/>
              <a:t>valores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Valores </a:t>
            </a:r>
            <a:r>
              <a:rPr lang="pt-BR" sz="2400" dirty="0"/>
              <a:t>formam a base de códigos de </a:t>
            </a:r>
            <a:r>
              <a:rPr lang="pt-BR" sz="2400" dirty="0" smtClean="0"/>
              <a:t>ética. </a:t>
            </a:r>
            <a:r>
              <a:rPr lang="pt-BR" sz="2400" dirty="0" err="1" smtClean="0"/>
              <a:t>Ex</a:t>
            </a:r>
            <a:r>
              <a:rPr lang="pt-BR" sz="2400" dirty="0"/>
              <a:t>: por que alguém prefere fazer isso à aquilo? Reposta vai revelar os valores da pessoa, bem como da </a:t>
            </a:r>
            <a:r>
              <a:rPr lang="pt-BR" sz="2400" dirty="0" smtClean="0"/>
              <a:t>organização.</a:t>
            </a:r>
          </a:p>
          <a:p>
            <a:endParaRPr lang="pt-BR" sz="2400" dirty="0"/>
          </a:p>
          <a:p>
            <a:r>
              <a:rPr lang="pt-BR" sz="2400" dirty="0" smtClean="0"/>
              <a:t>Construção </a:t>
            </a:r>
            <a:r>
              <a:rPr lang="pt-BR" sz="2400" dirty="0"/>
              <a:t>dos sistemas de valores na </a:t>
            </a:r>
            <a:r>
              <a:rPr lang="pt-BR" sz="2400" dirty="0" smtClean="0"/>
              <a:t>sociedade</a:t>
            </a:r>
            <a:endParaRPr lang="pt-BR" sz="2400" dirty="0"/>
          </a:p>
          <a:p>
            <a:pPr lvl="1"/>
            <a:r>
              <a:rPr lang="pt-BR" sz="2000" dirty="0"/>
              <a:t>Confúcio: regra de </a:t>
            </a:r>
            <a:r>
              <a:rPr lang="pt-BR" sz="2000" dirty="0" smtClean="0"/>
              <a:t>ouro </a:t>
            </a:r>
            <a:r>
              <a:rPr lang="pt-BR" sz="2000" dirty="0"/>
              <a:t>– não fará a ninguém o que não quer que o façam, fará aos outros o que quer que o </a:t>
            </a:r>
            <a:r>
              <a:rPr lang="pt-BR" sz="2000" dirty="0" smtClean="0"/>
              <a:t>façam.</a:t>
            </a:r>
            <a:endParaRPr lang="pt-BR" sz="2000" dirty="0"/>
          </a:p>
          <a:p>
            <a:pPr lvl="1"/>
            <a:r>
              <a:rPr lang="pt-BR" sz="2000" dirty="0"/>
              <a:t>Kant: essa ação é incorreta dependendo de como gostaria que outro agisse nessa situação, não usar outras pessoas como meios para alcançar objetivos. Respeitar e ajudar a desenvolver a pessoa para escolher livremente por elas próprias.</a:t>
            </a:r>
          </a:p>
          <a:p>
            <a:endParaRPr lang="pt-PT" sz="2400" dirty="0"/>
          </a:p>
        </p:txBody>
      </p:sp>
    </p:spTree>
    <p:extLst>
      <p:ext uri="{BB962C8B-B14F-4D97-AF65-F5344CB8AC3E}">
        <p14:creationId xmlns:p14="http://schemas.microsoft.com/office/powerpoint/2010/main" val="3582821029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Evolução </a:t>
            </a:r>
            <a:r>
              <a:rPr lang="pt-BR" b="1" dirty="0" smtClean="0"/>
              <a:t>Ética, Reatividade</a:t>
            </a:r>
            <a:endParaRPr lang="pt-PT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sz="2400" dirty="0" smtClean="0"/>
              <a:t>Exemplos </a:t>
            </a:r>
            <a:r>
              <a:rPr lang="pt-BR" sz="2400" dirty="0"/>
              <a:t>que </a:t>
            </a:r>
            <a:r>
              <a:rPr lang="pt-BR" sz="2400" dirty="0" smtClean="0"/>
              <a:t>nas </a:t>
            </a:r>
            <a:r>
              <a:rPr lang="pt-BR" sz="2400" dirty="0"/>
              <a:t>sociedades a ética evolui com o passar do </a:t>
            </a:r>
            <a:r>
              <a:rPr lang="pt-BR" sz="2400" dirty="0" smtClean="0"/>
              <a:t>tempo? Por que</a:t>
            </a:r>
            <a:r>
              <a:rPr lang="pt-BR" sz="2400" dirty="0"/>
              <a:t>?</a:t>
            </a:r>
            <a:r>
              <a:rPr lang="pt-BR" sz="2400" dirty="0" smtClean="0"/>
              <a:t> </a:t>
            </a:r>
            <a:endParaRPr lang="pt-BR" sz="2400" dirty="0"/>
          </a:p>
          <a:p>
            <a:pPr lvl="1"/>
            <a:r>
              <a:rPr lang="pt-BR" sz="2000" dirty="0" smtClean="0"/>
              <a:t>A </a:t>
            </a:r>
            <a:r>
              <a:rPr lang="pt-BR" sz="2000" dirty="0"/>
              <a:t>Ética evoluiu no Brasil? </a:t>
            </a:r>
            <a:endParaRPr lang="pt-BR" sz="2000" dirty="0" smtClean="0"/>
          </a:p>
          <a:p>
            <a:pPr lvl="1"/>
            <a:r>
              <a:rPr lang="pt-BR" sz="2000" dirty="0" smtClean="0"/>
              <a:t>Aonde </a:t>
            </a:r>
            <a:r>
              <a:rPr lang="pt-BR" sz="2000" dirty="0"/>
              <a:t>avançamos? Aonde regredimos?</a:t>
            </a:r>
          </a:p>
          <a:p>
            <a:pPr marL="0" indent="0">
              <a:buNone/>
            </a:pPr>
            <a:r>
              <a:rPr lang="pt-BR" sz="2400" dirty="0"/>
              <a:t> </a:t>
            </a:r>
          </a:p>
          <a:p>
            <a:pPr algn="just"/>
            <a:r>
              <a:rPr lang="pt-BR" sz="2400" b="1" dirty="0" smtClean="0"/>
              <a:t>Ética </a:t>
            </a:r>
            <a:r>
              <a:rPr lang="pt-BR" sz="2400" b="1" dirty="0"/>
              <a:t>Relativa e </a:t>
            </a:r>
            <a:r>
              <a:rPr lang="pt-BR" sz="2400" b="1" dirty="0" smtClean="0"/>
              <a:t>Absoluta</a:t>
            </a:r>
            <a:endParaRPr lang="pt-BR" sz="2400" dirty="0" smtClean="0"/>
          </a:p>
          <a:p>
            <a:pPr lvl="1" algn="just"/>
            <a:r>
              <a:rPr lang="pt-BR" sz="2000" dirty="0" smtClean="0"/>
              <a:t>Relativa: normas de conduta dependem da situação </a:t>
            </a:r>
          </a:p>
          <a:p>
            <a:pPr lvl="1" algn="just"/>
            <a:r>
              <a:rPr lang="pt-BR" sz="2000" dirty="0" smtClean="0"/>
              <a:t>Absoluta: normas de conduta são válidas em todas as situações</a:t>
            </a:r>
          </a:p>
          <a:p>
            <a:pPr lvl="1" algn="just"/>
            <a:endParaRPr lang="pt-BR" sz="2000" dirty="0" smtClean="0"/>
          </a:p>
          <a:p>
            <a:pPr marL="342900" lvl="1" indent="-342900">
              <a:spcBef>
                <a:spcPts val="600"/>
              </a:spcBef>
              <a:spcAft>
                <a:spcPts val="1200"/>
              </a:spcAft>
              <a:buFontTx/>
              <a:buChar char="•"/>
            </a:pPr>
            <a:r>
              <a:rPr lang="pt-BR" b="1" dirty="0"/>
              <a:t>Relativismo Cultural e </a:t>
            </a:r>
            <a:r>
              <a:rPr lang="pt-BR" b="1" dirty="0" smtClean="0"/>
              <a:t>Ética</a:t>
            </a:r>
          </a:p>
          <a:p>
            <a:pPr marL="742950" lvl="2" indent="-342900">
              <a:spcBef>
                <a:spcPts val="600"/>
              </a:spcBef>
              <a:spcAft>
                <a:spcPts val="1200"/>
              </a:spcAft>
              <a:buFont typeface="Tahoma" panose="020B0604030504040204" pitchFamily="34" charset="0"/>
              <a:buChar char="‒"/>
            </a:pPr>
            <a:r>
              <a:rPr lang="pt-BR" dirty="0" smtClean="0"/>
              <a:t>Problemas </a:t>
            </a:r>
            <a:r>
              <a:rPr lang="pt-BR" dirty="0"/>
              <a:t>ou dilemas nas relações de pessoas e empresas de países com diferentes códigos de ética</a:t>
            </a:r>
          </a:p>
          <a:p>
            <a:endParaRPr lang="pt-PT" sz="2400" dirty="0"/>
          </a:p>
        </p:txBody>
      </p:sp>
    </p:spTree>
    <p:extLst>
      <p:ext uri="{BB962C8B-B14F-4D97-AF65-F5344CB8AC3E}">
        <p14:creationId xmlns:p14="http://schemas.microsoft.com/office/powerpoint/2010/main" val="1991533831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Estágios de Desenvolvimento </a:t>
            </a:r>
            <a:r>
              <a:rPr lang="pt-BR" b="1" dirty="0" smtClean="0"/>
              <a:t>Moral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8435280" cy="4536157"/>
          </a:xfrm>
        </p:spPr>
        <p:txBody>
          <a:bodyPr/>
          <a:lstStyle/>
          <a:p>
            <a:pPr algn="just"/>
            <a:r>
              <a:rPr lang="pt-BR" sz="2400" b="1" dirty="0" err="1" smtClean="0"/>
              <a:t>Pré</a:t>
            </a:r>
            <a:r>
              <a:rPr lang="pt-BR" sz="2400" b="1" dirty="0"/>
              <a:t>-</a:t>
            </a:r>
            <a:r>
              <a:rPr lang="pt-BR" sz="2400" b="1" dirty="0" smtClean="0"/>
              <a:t>convencional</a:t>
            </a:r>
            <a:r>
              <a:rPr lang="pt-BR" sz="2400" dirty="0"/>
              <a:t>: </a:t>
            </a:r>
            <a:r>
              <a:rPr lang="pt-BR" sz="2400" dirty="0" smtClean="0"/>
              <a:t>ética essencialmente individualista ou egoísta. Não há regras comuns aceitas. Cada </a:t>
            </a:r>
            <a:r>
              <a:rPr lang="pt-BR" sz="2400" dirty="0"/>
              <a:t>um </a:t>
            </a:r>
            <a:r>
              <a:rPr lang="pt-BR" sz="2400" dirty="0" smtClean="0"/>
              <a:t>por </a:t>
            </a:r>
            <a:r>
              <a:rPr lang="pt-BR" sz="2400" dirty="0" smtClean="0"/>
              <a:t>si.</a:t>
            </a:r>
            <a:endParaRPr lang="pt-BR" sz="2400" dirty="0" smtClean="0"/>
          </a:p>
          <a:p>
            <a:pPr algn="just"/>
            <a:endParaRPr lang="pt-BR" sz="2400" dirty="0"/>
          </a:p>
          <a:p>
            <a:pPr algn="just"/>
            <a:r>
              <a:rPr lang="pt-BR" sz="2400" b="1" dirty="0"/>
              <a:t>Convencional</a:t>
            </a:r>
            <a:r>
              <a:rPr lang="pt-BR" sz="2400" dirty="0"/>
              <a:t>: enquadrado no sistema de normas, leis e valores, mais pela pressão externa do que por internalização desses </a:t>
            </a:r>
            <a:r>
              <a:rPr lang="pt-BR" sz="2400" dirty="0" smtClean="0"/>
              <a:t>valores.</a:t>
            </a:r>
          </a:p>
          <a:p>
            <a:pPr lvl="1" algn="just"/>
            <a:r>
              <a:rPr lang="pt-BR" sz="2000" dirty="0" smtClean="0"/>
              <a:t> “Se me comportar como os outros esperam que me comporte, poderei ter vantagens ou evitar retaliações”.</a:t>
            </a:r>
            <a:endParaRPr lang="pt-BR" sz="2000" dirty="0" smtClean="0"/>
          </a:p>
          <a:p>
            <a:pPr algn="just"/>
            <a:endParaRPr lang="pt-BR" sz="2400" dirty="0"/>
          </a:p>
          <a:p>
            <a:pPr algn="just"/>
            <a:r>
              <a:rPr lang="pt-BR" sz="2400" b="1" dirty="0"/>
              <a:t>Pós-convencional</a:t>
            </a:r>
            <a:r>
              <a:rPr lang="pt-BR" sz="2400" dirty="0"/>
              <a:t>: Idealismo moral, valores </a:t>
            </a:r>
            <a:r>
              <a:rPr lang="pt-BR" sz="2400" dirty="0" smtClean="0"/>
              <a:t>internalizados.</a:t>
            </a:r>
            <a:endParaRPr lang="pt-BR" sz="2400" dirty="0"/>
          </a:p>
          <a:p>
            <a:pPr algn="just"/>
            <a:endParaRPr lang="pt-PT" sz="2400" dirty="0"/>
          </a:p>
        </p:txBody>
      </p:sp>
    </p:spTree>
    <p:extLst>
      <p:ext uri="{BB962C8B-B14F-4D97-AF65-F5344CB8AC3E}">
        <p14:creationId xmlns:p14="http://schemas.microsoft.com/office/powerpoint/2010/main" val="1101504767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ta voltagem">
  <a:themeElements>
    <a:clrScheme name="Alta voltagem 2">
      <a:dk1>
        <a:srgbClr val="000000"/>
      </a:dk1>
      <a:lt1>
        <a:srgbClr val="FFFFFF"/>
      </a:lt1>
      <a:dk2>
        <a:srgbClr val="000066"/>
      </a:dk2>
      <a:lt2>
        <a:srgbClr val="969696"/>
      </a:lt2>
      <a:accent1>
        <a:srgbClr val="666699"/>
      </a:accent1>
      <a:accent2>
        <a:srgbClr val="CCCCFF"/>
      </a:accent2>
      <a:accent3>
        <a:srgbClr val="FFFFFF"/>
      </a:accent3>
      <a:accent4>
        <a:srgbClr val="000000"/>
      </a:accent4>
      <a:accent5>
        <a:srgbClr val="B8B8CA"/>
      </a:accent5>
      <a:accent6>
        <a:srgbClr val="B9B9E7"/>
      </a:accent6>
      <a:hlink>
        <a:srgbClr val="CC00CC"/>
      </a:hlink>
      <a:folHlink>
        <a:srgbClr val="EAEAEA"/>
      </a:folHlink>
    </a:clrScheme>
    <a:fontScheme name="Alta voltagem">
      <a:majorFont>
        <a:latin typeface="Arial Narrow"/>
        <a:ea typeface=""/>
        <a:cs typeface=""/>
      </a:majorFont>
      <a:minorFont>
        <a:latin typeface="Tahom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Alta voltagem 1">
        <a:dk1>
          <a:srgbClr val="001932"/>
        </a:dk1>
        <a:lt1>
          <a:srgbClr val="FFFFFF"/>
        </a:lt1>
        <a:dk2>
          <a:srgbClr val="2181B7"/>
        </a:dk2>
        <a:lt2>
          <a:srgbClr val="CCFFFF"/>
        </a:lt2>
        <a:accent1>
          <a:srgbClr val="99FFCC"/>
        </a:accent1>
        <a:accent2>
          <a:srgbClr val="01B0FF"/>
        </a:accent2>
        <a:accent3>
          <a:srgbClr val="ABC1D8"/>
        </a:accent3>
        <a:accent4>
          <a:srgbClr val="DADADA"/>
        </a:accent4>
        <a:accent5>
          <a:srgbClr val="CAFFE2"/>
        </a:accent5>
        <a:accent6>
          <a:srgbClr val="019FE7"/>
        </a:accent6>
        <a:hlink>
          <a:srgbClr val="6666FF"/>
        </a:hlink>
        <a:folHlink>
          <a:srgbClr val="1C6D9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ta voltagem 2">
        <a:dk1>
          <a:srgbClr val="000000"/>
        </a:dk1>
        <a:lt1>
          <a:srgbClr val="FFFFFF"/>
        </a:lt1>
        <a:dk2>
          <a:srgbClr val="000066"/>
        </a:dk2>
        <a:lt2>
          <a:srgbClr val="969696"/>
        </a:lt2>
        <a:accent1>
          <a:srgbClr val="666699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B9B9E7"/>
        </a:accent6>
        <a:hlink>
          <a:srgbClr val="CC00CC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ta voltagem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ta voltagem 4">
        <a:dk1>
          <a:srgbClr val="000000"/>
        </a:dk1>
        <a:lt1>
          <a:srgbClr val="FFFFCC"/>
        </a:lt1>
        <a:dk2>
          <a:srgbClr val="FF6600"/>
        </a:dk2>
        <a:lt2>
          <a:srgbClr val="333300"/>
        </a:lt2>
        <a:accent1>
          <a:srgbClr val="800000"/>
        </a:accent1>
        <a:accent2>
          <a:srgbClr val="CC6600"/>
        </a:accent2>
        <a:accent3>
          <a:srgbClr val="FFFFE2"/>
        </a:accent3>
        <a:accent4>
          <a:srgbClr val="000000"/>
        </a:accent4>
        <a:accent5>
          <a:srgbClr val="C0AAAA"/>
        </a:accent5>
        <a:accent6>
          <a:srgbClr val="B95C00"/>
        </a:accent6>
        <a:hlink>
          <a:srgbClr val="8080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ta voltagem 5">
        <a:dk1>
          <a:srgbClr val="1C3956"/>
        </a:dk1>
        <a:lt1>
          <a:srgbClr val="FFFFFF"/>
        </a:lt1>
        <a:dk2>
          <a:srgbClr val="003366"/>
        </a:dk2>
        <a:lt2>
          <a:srgbClr val="DDDDDD"/>
        </a:lt2>
        <a:accent1>
          <a:srgbClr val="3D7CBB"/>
        </a:accent1>
        <a:accent2>
          <a:srgbClr val="00152A"/>
        </a:accent2>
        <a:accent3>
          <a:srgbClr val="AAADB8"/>
        </a:accent3>
        <a:accent4>
          <a:srgbClr val="DADADA"/>
        </a:accent4>
        <a:accent5>
          <a:srgbClr val="AFBFDA"/>
        </a:accent5>
        <a:accent6>
          <a:srgbClr val="001225"/>
        </a:accent6>
        <a:hlink>
          <a:srgbClr val="33CCCC"/>
        </a:hlink>
        <a:folHlink>
          <a:srgbClr val="96B9D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ta voltagem 6">
        <a:dk1>
          <a:srgbClr val="000000"/>
        </a:dk1>
        <a:lt1>
          <a:srgbClr val="FFFFFF"/>
        </a:lt1>
        <a:dk2>
          <a:srgbClr val="440044"/>
        </a:dk2>
        <a:lt2>
          <a:srgbClr val="491D49"/>
        </a:lt2>
        <a:accent1>
          <a:srgbClr val="9D9DBD"/>
        </a:accent1>
        <a:accent2>
          <a:srgbClr val="14213C"/>
        </a:accent2>
        <a:accent3>
          <a:srgbClr val="FFFFFF"/>
        </a:accent3>
        <a:accent4>
          <a:srgbClr val="000000"/>
        </a:accent4>
        <a:accent5>
          <a:srgbClr val="CCCCDB"/>
        </a:accent5>
        <a:accent6>
          <a:srgbClr val="111D35"/>
        </a:accent6>
        <a:hlink>
          <a:srgbClr val="666699"/>
        </a:hlink>
        <a:folHlink>
          <a:srgbClr val="DBDBF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ta voltagem 7">
        <a:dk1>
          <a:srgbClr val="000000"/>
        </a:dk1>
        <a:lt1>
          <a:srgbClr val="FFFFFF"/>
        </a:lt1>
        <a:dk2>
          <a:srgbClr val="000000"/>
        </a:dk2>
        <a:lt2>
          <a:srgbClr val="001A00"/>
        </a:lt2>
        <a:accent1>
          <a:srgbClr val="339966"/>
        </a:accent1>
        <a:accent2>
          <a:srgbClr val="003300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002D00"/>
        </a:accent6>
        <a:hlink>
          <a:srgbClr val="FF9933"/>
        </a:hlink>
        <a:folHlink>
          <a:srgbClr val="AFE9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C:\Arquivos de programas\Microsoft Office\Templates\Estruturas de apresentação\Alta voltagem.pot</Template>
  <TotalTime>1806</TotalTime>
  <Words>1287</Words>
  <Application>Microsoft Office PowerPoint</Application>
  <PresentationFormat>Apresentação na tela (4:3)</PresentationFormat>
  <Paragraphs>109</Paragraphs>
  <Slides>17</Slides>
  <Notes>5</Notes>
  <HiddenSlides>0</HiddenSlides>
  <MMClips>0</MMClips>
  <ScaleCrop>false</ScaleCrop>
  <HeadingPairs>
    <vt:vector size="8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2" baseType="lpstr">
      <vt:lpstr>Arial Narrow</vt:lpstr>
      <vt:lpstr>Tahoma</vt:lpstr>
      <vt:lpstr>Times New Roman</vt:lpstr>
      <vt:lpstr>Alta voltagem</vt:lpstr>
      <vt:lpstr>Imagem de bitmap</vt:lpstr>
      <vt:lpstr>Ética e Responsabilidade Social Corporativa</vt:lpstr>
      <vt:lpstr>Ética e RSC</vt:lpstr>
      <vt:lpstr>Definição de ética: do que se trata?</vt:lpstr>
      <vt:lpstr>Definição de ética: do que se trata?</vt:lpstr>
      <vt:lpstr>Exemplos</vt:lpstr>
      <vt:lpstr>Abrangência da ética na administração  (4 diferentes níveis)</vt:lpstr>
      <vt:lpstr>Criação do sistema de valores</vt:lpstr>
      <vt:lpstr>Evolução Ética, Reatividade</vt:lpstr>
      <vt:lpstr>Estágios de Desenvolvimento Moral</vt:lpstr>
      <vt:lpstr>Responsabilidade Social Corporativa (RSC)</vt:lpstr>
      <vt:lpstr>Gestão por Stakeholders</vt:lpstr>
      <vt:lpstr>Quatro Posições para RSC</vt:lpstr>
      <vt:lpstr>Quatro Posições para RSC</vt:lpstr>
      <vt:lpstr>Visão de RSC</vt:lpstr>
      <vt:lpstr>Leis e Código de Ética</vt:lpstr>
      <vt:lpstr>Triple Botton Line Sustainability </vt:lpstr>
      <vt:lpstr>As empresas e o ambiente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PENSA</dc:creator>
  <cp:lastModifiedBy>evandro matos</cp:lastModifiedBy>
  <cp:revision>170</cp:revision>
  <dcterms:created xsi:type="dcterms:W3CDTF">2005-10-04T21:03:09Z</dcterms:created>
  <dcterms:modified xsi:type="dcterms:W3CDTF">2014-11-02T14:21:41Z</dcterms:modified>
</cp:coreProperties>
</file>