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82" r:id="rId7"/>
    <p:sldId id="283" r:id="rId8"/>
    <p:sldId id="261" r:id="rId9"/>
    <p:sldId id="262" r:id="rId10"/>
    <p:sldId id="273" r:id="rId11"/>
    <p:sldId id="263" r:id="rId12"/>
    <p:sldId id="264" r:id="rId13"/>
    <p:sldId id="284" r:id="rId14"/>
    <p:sldId id="260" r:id="rId15"/>
    <p:sldId id="285" r:id="rId16"/>
    <p:sldId id="276" r:id="rId17"/>
    <p:sldId id="277" r:id="rId18"/>
    <p:sldId id="278" r:id="rId19"/>
    <p:sldId id="279" r:id="rId20"/>
    <p:sldId id="280" r:id="rId21"/>
    <p:sldId id="281" r:id="rId22"/>
    <p:sldId id="286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FA5F11-A21C-CC4E-B90C-377F746EB7E0}" v="2" dt="2022-06-04T01:35:52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9"/>
  </p:normalViewPr>
  <p:slideViewPr>
    <p:cSldViewPr snapToGrid="0" snapToObjects="1">
      <p:cViewPr varScale="1">
        <p:scale>
          <a:sx n="114" d="100"/>
          <a:sy n="114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C1701-CAB1-F144-9727-D3C2053E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A8E32B-1A42-544A-9CEF-E9C596798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0FD62-5F5E-E14F-A563-BE781B657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062D91-B670-0644-8354-647CBC82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675FF4-51C1-6145-A983-C798C2FD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00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AC1B7-6414-9649-AC4D-7B45BDBDF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F6CBB05-070D-4C4A-9F5D-F501F4B2E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8357D3-C6B6-2D48-A689-D264494F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45E64E-0106-8547-B2CB-EA852E4D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CFA66F-343D-6240-AC6A-EC6C6A13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37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076CB7-8F16-F849-B9D2-F1F51EA4F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C6F51B-6EA5-374E-BF4D-17D6305E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CBD72D-8FB8-5C4F-9853-A981EE37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BEBF98-6BDF-AA4E-9908-9FC975D3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E6D571-2908-DE42-A2B9-5CD1922D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48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2BD27A-89BD-6E47-B14E-0ED20D5B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0A4D87-4082-9142-A662-22E1C4637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143484-9BFC-B743-BC8B-FE339EC4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820CBC-58D4-DA43-B5B3-A40B0AED8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2930A5-A348-9446-AA67-71386AE5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48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A27735-E97C-9B4F-A010-0A88FA188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E1CEA2-60B2-D64D-B8F2-BE28C87B3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6A8A8A-A80B-224C-AF0D-5AB90135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AB5D9A-A63D-D149-90E7-8B1C71F4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3E00DB-D72D-124A-8257-24490947B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44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803FD-D142-9940-B158-856D446F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74E000-F9EC-FC4E-A08B-300B0287F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33EC98-E31C-F147-8D88-CE2D5A20C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F46AA38-CADE-EA4A-8C13-04677F849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FFEA2F-2316-4742-AB0A-8D7600FCB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2104F0-0AFB-F446-ABA4-A72023076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12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1A377-979D-7044-B03D-C23F0EB1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7B7E52-2DC5-924C-BE22-8A63561AA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14372C7-27A4-CE45-BAF6-3C19D23BE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90BDDE-6F68-EA4D-AB8A-6FE7867B6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E86EB18-42AA-8643-A827-8C6C3321C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607705A-AD57-D145-ADFC-CEC10A72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480D3A-6117-FB42-94FD-18E13ECD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B534A08-803C-5648-AF1C-1D1F40B74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97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DDA63-2BA0-1A4D-B1FD-691441E9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8C07AA-1087-1D40-AC02-1E380743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62D01E7-5709-BD48-8D5F-50384D53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4BC4D9A-C082-324F-B079-E1F76007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38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A82554D-E008-EC4E-A391-8E54D6B40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29BEC25-04C3-CF40-9C77-6BCF2DBD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888B49-697C-8D44-A4F0-A3A19F395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65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E4B0CB-2615-ED45-81FD-3DACB6025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6C93DE-A69C-5140-AAD7-FB835993F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860D20D-E539-6C4D-8D2C-A2574C74F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FC1012C-D269-3F48-A74E-32BFCDE4D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AED312-26C7-214C-9B07-F6D3B3AC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F865C3-5BFB-9D41-BA7F-500F8005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45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67BFF-7A2A-D94A-A89B-89FA3BEB2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72829E9-8A8C-424E-B4D9-130083C0B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1F10AC-3369-574F-AA70-01A4E3DA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8F780F-CD26-B14E-A76D-C007DD91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872AD9-8445-5648-8F64-AC6CE982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8712E6-72D0-714F-9757-D2E7CCB0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448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9E92698-324E-F04A-8EC9-8AF5C28A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85FAFC-963C-874A-AECE-8A198AB6F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3330FE-9A6E-474C-86A1-FF8C8E05B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6CD55-3AB0-9540-A832-9C154572E9E9}" type="datetimeFigureOut">
              <a:rPr lang="pt-BR" smtClean="0"/>
              <a:t>13/03/2023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69D8C7-00A2-0A4D-965E-FB1B39E37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8B0FE6-7EAA-3F48-AD9F-66A803E36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64547-16A9-ED44-942A-600CD2450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26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analto.gov.br/ccivil_03/leis/lcp/lcp123.htm#art4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decreto-lei/del5452.htm#art448" TargetMode="External"/><Relationship Id="rId2" Type="http://schemas.openxmlformats.org/officeDocument/2006/relationships/hyperlink" Target="http://www.planalto.gov.br/ccivil_03/decreto-lei/del5452.htm#art10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867A0E3-8A55-7D44-8CB5-5225A8B47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045" y="1472476"/>
            <a:ext cx="3789988" cy="3789988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8B8498-A488-40AF-99EB-F622ED9AD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F033D07-FE42-4E5C-A00A-FFE1D42C0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77CF7C-8642-EC42-9E34-3F0E289EF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877824"/>
            <a:ext cx="5294376" cy="3072384"/>
          </a:xfrm>
        </p:spPr>
        <p:txBody>
          <a:bodyPr anchor="b">
            <a:normAutofit/>
          </a:bodyPr>
          <a:lstStyle/>
          <a:p>
            <a:pPr algn="l"/>
            <a:r>
              <a:rPr lang="pt-BR" sz="5000"/>
              <a:t>O regime jurídico do Empresário e do Estabelecimento </a:t>
            </a:r>
            <a:br>
              <a:rPr lang="pt-BR" sz="5000"/>
            </a:br>
            <a:endParaRPr lang="pt-BR" sz="50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13CB1E-30F6-8044-A52F-87CE4CD05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096512"/>
            <a:ext cx="4167376" cy="1155525"/>
          </a:xfrm>
        </p:spPr>
        <p:txBody>
          <a:bodyPr anchor="t">
            <a:normAutofit/>
          </a:bodyPr>
          <a:lstStyle/>
          <a:p>
            <a:pPr algn="l"/>
            <a:r>
              <a:rPr lang="pt-BR" sz="2000"/>
              <a:t>Direito Empresarial</a:t>
            </a:r>
          </a:p>
          <a:p>
            <a:pPr algn="l"/>
            <a:r>
              <a:rPr lang="pt-BR" sz="2000"/>
              <a:t>Professor Doutor Ruy Pereira Camilo Junio</a:t>
            </a:r>
          </a:p>
          <a:p>
            <a:pPr algn="l"/>
            <a:endParaRPr lang="pt-BR" sz="2000"/>
          </a:p>
          <a:p>
            <a:pPr algn="l"/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1296243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73519-6246-B84A-9E67-0A2E6CDE8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Proteção à micro e pequena empresa (lei Complementar 123, de 2006)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1C3C2F-6BBC-0545-AD2D-CBCA5C897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pc="-10" dirty="0"/>
          </a:p>
          <a:p>
            <a:r>
              <a:rPr lang="en-US" spc="-10" dirty="0" err="1"/>
              <a:t>Enquadramento</a:t>
            </a:r>
            <a:r>
              <a:rPr lang="en-US" spc="-10" dirty="0"/>
              <a:t> </a:t>
            </a:r>
            <a:r>
              <a:rPr lang="en-US" spc="-10" dirty="0" err="1"/>
              <a:t>tributário</a:t>
            </a:r>
            <a:r>
              <a:rPr lang="en-US" spc="-10" dirty="0"/>
              <a:t> </a:t>
            </a:r>
            <a:r>
              <a:rPr lang="en-US" spc="-10" dirty="0" err="1"/>
              <a:t>favorecido</a:t>
            </a:r>
            <a:r>
              <a:rPr lang="en-US" spc="-10" dirty="0"/>
              <a:t> para:</a:t>
            </a:r>
          </a:p>
          <a:p>
            <a:pPr marL="0" indent="0">
              <a:buNone/>
            </a:pPr>
            <a:r>
              <a:rPr lang="en-US" spc="-10" dirty="0"/>
              <a:t>MEI  - </a:t>
            </a:r>
            <a:r>
              <a:rPr lang="en-US" spc="-10" dirty="0" err="1"/>
              <a:t>Microempreendedor</a:t>
            </a:r>
            <a:r>
              <a:rPr lang="en-US" spc="-10" dirty="0"/>
              <a:t> Individual (</a:t>
            </a:r>
            <a:r>
              <a:rPr lang="en-US" spc="-10" dirty="0" err="1"/>
              <a:t>até</a:t>
            </a:r>
            <a:r>
              <a:rPr lang="en-US" spc="-10" dirty="0"/>
              <a:t> R$ 81 mil de </a:t>
            </a:r>
            <a:r>
              <a:rPr lang="en-US" spc="-10" dirty="0" err="1"/>
              <a:t>faturamento</a:t>
            </a:r>
            <a:r>
              <a:rPr lang="en-US" spc="-10" dirty="0"/>
              <a:t> annual)</a:t>
            </a:r>
          </a:p>
          <a:p>
            <a:pPr marL="0" indent="0">
              <a:buNone/>
            </a:pPr>
            <a:r>
              <a:rPr lang="en-US" spc="-10" dirty="0"/>
              <a:t>ME -  </a:t>
            </a:r>
            <a:r>
              <a:rPr lang="en-US" spc="-10" dirty="0" err="1"/>
              <a:t>Microempresa</a:t>
            </a:r>
            <a:r>
              <a:rPr lang="en-US" spc="-10" dirty="0"/>
              <a:t>  (</a:t>
            </a:r>
            <a:r>
              <a:rPr lang="en-US" spc="-10" dirty="0" err="1"/>
              <a:t>até</a:t>
            </a:r>
            <a:r>
              <a:rPr lang="en-US" spc="-10" dirty="0"/>
              <a:t> R$ 360 mil </a:t>
            </a:r>
            <a:r>
              <a:rPr lang="en-US" spc="-10" dirty="0" err="1"/>
              <a:t>ano</a:t>
            </a:r>
            <a:r>
              <a:rPr lang="en-US" spc="-10" dirty="0"/>
              <a:t>)</a:t>
            </a:r>
          </a:p>
          <a:p>
            <a:pPr marL="0" indent="0">
              <a:buNone/>
            </a:pPr>
            <a:r>
              <a:rPr lang="en-US" spc="-10" dirty="0"/>
              <a:t>EPP – </a:t>
            </a:r>
            <a:r>
              <a:rPr lang="en-US" spc="-10" dirty="0" err="1"/>
              <a:t>Empresa</a:t>
            </a:r>
            <a:r>
              <a:rPr lang="en-US" spc="-10" dirty="0"/>
              <a:t> de </a:t>
            </a:r>
            <a:r>
              <a:rPr lang="en-US" spc="-10" dirty="0" err="1"/>
              <a:t>Pequeno</a:t>
            </a:r>
            <a:r>
              <a:rPr lang="en-US" spc="-10" dirty="0"/>
              <a:t> Porte (de R$ 360 mil </a:t>
            </a:r>
            <a:r>
              <a:rPr lang="en-US" spc="-10" dirty="0" err="1"/>
              <a:t>até</a:t>
            </a:r>
            <a:r>
              <a:rPr lang="en-US" spc="-10" dirty="0"/>
              <a:t> R$ 4.800 mil)</a:t>
            </a:r>
          </a:p>
          <a:p>
            <a:pPr marL="0" indent="0">
              <a:buNone/>
            </a:pPr>
            <a:endParaRPr lang="en-US" sz="2400" spc="-10" dirty="0"/>
          </a:p>
          <a:p>
            <a:r>
              <a:rPr lang="en-US" sz="2400" spc="-10" dirty="0" err="1"/>
              <a:t>Empate</a:t>
            </a:r>
            <a:r>
              <a:rPr lang="en-US" sz="2400" spc="-10" dirty="0"/>
              <a:t> </a:t>
            </a:r>
            <a:r>
              <a:rPr lang="en-US" sz="2400" spc="-10" dirty="0" err="1"/>
              <a:t>Ficto</a:t>
            </a:r>
            <a:r>
              <a:rPr lang="en-US" sz="2400" spc="-10" dirty="0"/>
              <a:t> </a:t>
            </a:r>
            <a:r>
              <a:rPr lang="en-US" sz="2400" spc="-10" dirty="0" err="1"/>
              <a:t>nas</a:t>
            </a:r>
            <a:r>
              <a:rPr lang="en-US" sz="2400" spc="-10" dirty="0"/>
              <a:t> </a:t>
            </a:r>
            <a:r>
              <a:rPr lang="en-US" sz="2400" spc="-10" dirty="0" err="1"/>
              <a:t>licitações</a:t>
            </a:r>
            <a:r>
              <a:rPr lang="en-US" sz="2400" spc="-10" dirty="0"/>
              <a:t> </a:t>
            </a:r>
          </a:p>
          <a:p>
            <a:endParaRPr lang="en-US" sz="2400" spc="-10" dirty="0"/>
          </a:p>
          <a:p>
            <a:pPr marL="0" indent="0">
              <a:buNone/>
            </a:pPr>
            <a:r>
              <a:rPr lang="pt-BR" dirty="0"/>
              <a:t>Art. 44.  Nas licitações será assegurada, como critério de desempate, preferência de contratação para as microempresas e empresas de pequeno porte.       </a:t>
            </a:r>
          </a:p>
          <a:p>
            <a:pPr marL="0" indent="0">
              <a:buNone/>
            </a:pPr>
            <a:r>
              <a:rPr lang="pt-BR" dirty="0"/>
              <a:t>§ 1</a:t>
            </a:r>
            <a:r>
              <a:rPr lang="pt-BR" u="sng" baseline="30000" dirty="0"/>
              <a:t>o</a:t>
            </a:r>
            <a:r>
              <a:rPr lang="pt-BR" dirty="0"/>
              <a:t>  Entende-se por empate aquelas situações em que as propostas apresentadas pelas microempresas e empresas de pequeno porte sejam iguais ou até 10% (dez por cento) superiores à proposta mais bem classificada.</a:t>
            </a:r>
          </a:p>
          <a:p>
            <a:pPr marL="0" indent="0">
              <a:buNone/>
            </a:pPr>
            <a:r>
              <a:rPr lang="pt-BR" dirty="0"/>
              <a:t>§ 2</a:t>
            </a:r>
            <a:r>
              <a:rPr lang="pt-BR" u="sng" baseline="30000" dirty="0"/>
              <a:t>o</a:t>
            </a:r>
            <a:r>
              <a:rPr lang="pt-BR" dirty="0"/>
              <a:t>  Na modalidade de pregão, o intervalo percentual estabelecido no § 1</a:t>
            </a:r>
            <a:r>
              <a:rPr lang="pt-BR" u="sng" baseline="30000" dirty="0"/>
              <a:t>o</a:t>
            </a:r>
            <a:r>
              <a:rPr lang="pt-BR" dirty="0"/>
              <a:t> deste artigo será de até 5% (cinco por cento) superior ao melhor preço.</a:t>
            </a:r>
          </a:p>
          <a:p>
            <a:pPr marL="0" indent="0">
              <a:buNone/>
            </a:pPr>
            <a:r>
              <a:rPr lang="pt-BR" dirty="0"/>
              <a:t>Art. 45. Para efeito do disposto no </a:t>
            </a:r>
            <a:r>
              <a:rPr lang="pt-BR" dirty="0">
                <a:hlinkClick r:id="rId2"/>
              </a:rPr>
              <a:t>art. 44 desta Lei Complementar</a:t>
            </a:r>
            <a:r>
              <a:rPr lang="pt-BR" dirty="0"/>
              <a:t>, ocorrendo o empate, proceder-se-á da seguinte forma:     </a:t>
            </a:r>
          </a:p>
          <a:p>
            <a:pPr marL="0" indent="0">
              <a:buNone/>
            </a:pPr>
            <a:r>
              <a:rPr lang="pt-BR" dirty="0" err="1"/>
              <a:t>I</a:t>
            </a:r>
            <a:r>
              <a:rPr lang="pt-BR" dirty="0"/>
              <a:t> - a microempresa ou empresa de pequeno porte mais bem classificada poderá apresentar proposta de preço inferior àquela considerada vencedora do certame, situação em que será adjudicado em seu favor o objeto licitado;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7905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158423-F281-4446-9752-FFB2AC234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Situação do Produtor Rural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D3A263-505D-9E49-A78D-6722F7FFB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/>
              <a:t> </a:t>
            </a:r>
            <a:r>
              <a:rPr lang="pt-BR" sz="1200" dirty="0"/>
              <a:t>Art. 971. O empresário, cuja atividade rural constitua sua principal profissão, </a:t>
            </a:r>
            <a:r>
              <a:rPr lang="pt-BR" sz="1200" b="1" dirty="0"/>
              <a:t>pode</a:t>
            </a:r>
            <a:r>
              <a:rPr lang="pt-BR" sz="1200" dirty="0"/>
              <a:t>, observadas as formalidades de que tratam o art. 968 e seus parágrafos, requerer inscrição no Registro Público de Empresas Mercantis da respectiva sede, caso em que, depois de inscrito, ficará equiparado, para todos os efeitos, ao empresário sujeito a registro.   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sz="1200" dirty="0"/>
              <a:t>É OPCIONAL, MAS SE REGISTRAR,  PODERÁ PEDIR RJ, DESDE QUE EXERÇA A ATIVIDADE HÁ MAIS DE 2 ANOS....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sz="1200" dirty="0"/>
              <a:t>LEI DE RECUPERAÇAO E FALÊNCIA</a:t>
            </a:r>
          </a:p>
          <a:p>
            <a:pPr marL="0" indent="0">
              <a:buNone/>
            </a:pPr>
            <a:br>
              <a:rPr lang="pt-BR" sz="1200" dirty="0"/>
            </a:br>
            <a:r>
              <a:rPr lang="pt-BR" sz="1200" dirty="0"/>
              <a:t>§ 2º No caso de exercício de atividade rural por pessoa jurídica, admite-se a comprovação do prazo  estabelecido no </a:t>
            </a:r>
            <a:r>
              <a:rPr lang="pt-BR" sz="1200" b="1" dirty="0"/>
              <a:t>caput</a:t>
            </a:r>
            <a:r>
              <a:rPr lang="pt-BR" sz="1200" dirty="0"/>
              <a:t> deste artigo por meio da Escrituração Contábil Fiscal (ECF), ou por meio de obrigação legal de registros contábeis que venha a substituir a ECF, entregue tempestivamente.   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sz="1200" dirty="0"/>
              <a:t>§ 3º Para a comprovação do prazo estabelecido no </a:t>
            </a:r>
            <a:r>
              <a:rPr lang="pt-BR" sz="1200" b="1" dirty="0"/>
              <a:t>caput</a:t>
            </a:r>
            <a:r>
              <a:rPr lang="pt-BR" sz="1200" dirty="0"/>
              <a:t> deste artigo, o cálculo do período de exercício de atividade rural por pessoa física é feito</a:t>
            </a:r>
          </a:p>
          <a:p>
            <a:pPr marL="0" indent="0">
              <a:buNone/>
            </a:pPr>
            <a:r>
              <a:rPr lang="pt-BR" sz="1200" dirty="0"/>
              <a:t> com base no Livro Caixa Digital do  Produtor Rural (LCDPR), ou por meio de obrigação legal de registros contábeis que venha  a substituir o LCDPR, e </a:t>
            </a:r>
          </a:p>
          <a:p>
            <a:pPr marL="0" indent="0">
              <a:buNone/>
            </a:pPr>
            <a:r>
              <a:rPr lang="pt-BR" sz="1200" dirty="0"/>
              <a:t>pela Declaração do Imposto sobre a Renda da Pessoa Física  (DIRPF) e balanço patrimonial, todos entregues tempestivamente. </a:t>
            </a:r>
            <a:br>
              <a:rPr lang="pt-BR" sz="1200" dirty="0"/>
            </a:br>
            <a:endParaRPr lang="pt-BR" sz="1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3A301BA-0D6E-5244-87E5-A5578BF0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436" y="5320083"/>
            <a:ext cx="1073442" cy="10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7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CFE07-6C03-8248-BCA4-3C2668CA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breve vida das EIRELIS....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932E71-8C1E-FA48-A489-60AC5B97F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t-BR" sz="4400" dirty="0"/>
              <a:t>Foi uma criação inovadora e demorada, pois inércia do pensamento jurídico não implicava romper com ideia de unidade do patrimônio  (uma pessoa, um patrimônio)</a:t>
            </a:r>
          </a:p>
          <a:p>
            <a:pPr marL="0" indent="0">
              <a:buNone/>
            </a:pPr>
            <a:endParaRPr lang="pt-BR" sz="4400" dirty="0"/>
          </a:p>
          <a:p>
            <a:pPr marL="0" indent="0">
              <a:buNone/>
            </a:pPr>
            <a:r>
              <a:rPr lang="pt-BR" sz="4400" dirty="0"/>
              <a:t>Criou-se antes da Sociedade Limitada unipessoal</a:t>
            </a:r>
          </a:p>
          <a:p>
            <a:pPr marL="0" indent="0">
              <a:buNone/>
            </a:pPr>
            <a:endParaRPr lang="pt-BR" sz="4400" dirty="0"/>
          </a:p>
          <a:p>
            <a:pPr marL="0" indent="0">
              <a:buNone/>
            </a:pPr>
            <a:r>
              <a:rPr lang="pt-BR" sz="4400" dirty="0"/>
              <a:t>Exigia capital mínimo de 100 salários mínimos e uso da abreviatura </a:t>
            </a:r>
            <a:r>
              <a:rPr lang="pt-BR" sz="4400" dirty="0" err="1"/>
              <a:t>Eireli</a:t>
            </a:r>
            <a:r>
              <a:rPr lang="pt-BR" sz="4400" dirty="0"/>
              <a:t>. Sociedade limitada unipessoal não tinha capital mínimo.</a:t>
            </a:r>
          </a:p>
          <a:p>
            <a:pPr marL="0" indent="0">
              <a:buNone/>
            </a:pPr>
            <a:endParaRPr lang="pt-BR" sz="4400" dirty="0"/>
          </a:p>
          <a:p>
            <a:pPr marL="0" indent="0">
              <a:buNone/>
            </a:pPr>
            <a:r>
              <a:rPr lang="pt-BR" sz="4400" dirty="0"/>
              <a:t>Lei 14.195, de 2021 (Lei de Facilitação de Negócios) : Art. 41. As empresas individuais de responsabilidade limitada existentes na data da entrada em vigor desta Lei serão transformadas em sociedades limitadas unipessoais independentemente de qualquer alteração em seu ato constitutivo.</a:t>
            </a:r>
          </a:p>
          <a:p>
            <a:pPr marL="0" indent="0">
              <a:buNone/>
            </a:pPr>
            <a:r>
              <a:rPr lang="pt-BR" sz="4400" dirty="0"/>
              <a:t>Parágrafo único. Ato do </a:t>
            </a:r>
            <a:r>
              <a:rPr lang="pt-BR" sz="4400" dirty="0" err="1"/>
              <a:t>Drei</a:t>
            </a:r>
            <a:r>
              <a:rPr lang="pt-BR" sz="4400" dirty="0"/>
              <a:t> disciplinará a transformação referida neste artigo.</a:t>
            </a:r>
          </a:p>
          <a:p>
            <a:pPr marL="0" indent="0">
              <a:buNone/>
            </a:pPr>
            <a:br>
              <a:rPr lang="pt-BR" dirty="0"/>
            </a:b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1951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9DDE62D-4A27-104B-9EB7-C513544D3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596900"/>
            <a:ext cx="99822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39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B9DB6-0A34-A541-946A-D9183502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REGIME JURÍDICO DO ESTABELECIMENTO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EE8F99-CBE4-8F4E-ABCA-997483AFE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 </a:t>
            </a:r>
          </a:p>
          <a:p>
            <a:pPr marL="0" indent="0">
              <a:buNone/>
            </a:pPr>
            <a:r>
              <a:rPr lang="pt-BR" dirty="0"/>
              <a:t>Art. 1.142. Considera-se estabelecimento todo complexo de bens organizado, para exercício da empresa, por </a:t>
            </a:r>
          </a:p>
          <a:p>
            <a:pPr marL="0" indent="0">
              <a:buNone/>
            </a:pPr>
            <a:r>
              <a:rPr lang="pt-BR" dirty="0"/>
              <a:t>empresário, ou por sociedade empresária.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Bens materiais e imateriais. Hoje pode ser integralmente virtual.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 ele se liga uma clientela. Tem aviamento,  </a:t>
            </a:r>
            <a:r>
              <a:rPr lang="pt-BR" dirty="0" err="1"/>
              <a:t>goodwill</a:t>
            </a:r>
            <a:r>
              <a:rPr lang="pt-BR" dirty="0"/>
              <a:t>.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9DDB9A9-3197-B64D-BC40-AEB742172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700" y="4725327"/>
            <a:ext cx="1348740" cy="134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92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C350E0-E017-074B-A775-9FE29B5B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Trespasse do estabelecimento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A740B81-0EE8-B14C-B78E-FEA2E5B4F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9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161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7BEE8C-D53B-9043-A305-A40DB8804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Trespasse de Estabelecimento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F633AF-896B-0242-B90D-EBB73F584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/>
              <a:t>Como universalidade de fato, pode ser objeto de transferência por negócio jurídico unitário: trespasse. Se Incluir imóvel, necessária também a lavratura de escritura.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Implica </a:t>
            </a:r>
            <a:r>
              <a:rPr lang="pt-BR" dirty="0" err="1"/>
              <a:t>subrrogação</a:t>
            </a:r>
            <a:r>
              <a:rPr lang="pt-BR" dirty="0"/>
              <a:t> nos contratos (artigo 1148).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Art. 1.148. Salvo disposição em contrário, a transferência importa a sub-rogação do adquirente nos </a:t>
            </a:r>
          </a:p>
          <a:p>
            <a:pPr marL="0" indent="0">
              <a:buNone/>
            </a:pPr>
            <a:r>
              <a:rPr lang="pt-BR" dirty="0"/>
              <a:t>contratos estipulados para exploração do estabelecimento, se não tiverem caráter pessoal, podendo </a:t>
            </a:r>
          </a:p>
          <a:p>
            <a:pPr marL="0" indent="0">
              <a:buNone/>
            </a:pPr>
            <a:r>
              <a:rPr lang="pt-BR" dirty="0"/>
              <a:t>os terceiros rescindir o contrato em noventa dias a contar da publicação da transferência, se ocorrer </a:t>
            </a:r>
          </a:p>
          <a:p>
            <a:pPr marL="0" indent="0">
              <a:buNone/>
            </a:pPr>
            <a:r>
              <a:rPr lang="pt-BR" dirty="0"/>
              <a:t>justa causa, ressalvada, neste caso, a responsabilidade do alienante.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 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0CC370F-AF9B-C34F-BFF4-57E6E1C44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4839627"/>
            <a:ext cx="1234440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83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ED80E6-B4CD-4243-8680-9FD34256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Trespasse de Estabelecimento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7CD6D2-BF19-414C-AB01-865603042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pPr marL="0" indent="0">
              <a:buNone/>
            </a:pPr>
            <a:r>
              <a:rPr lang="pt-BR" dirty="0"/>
              <a:t>Obrigação de não restabelecimento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Art. 1.147. Não havendo autorização expressa, o alienante do estabelecimento não pode fazer concorrência ao adquirente, nos cinco anos </a:t>
            </a:r>
            <a:r>
              <a:rPr lang="pt-BR" dirty="0" err="1"/>
              <a:t>subseqüentes</a:t>
            </a:r>
            <a:r>
              <a:rPr lang="pt-BR" dirty="0"/>
              <a:t> à transferência.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7FA1BF2-0A29-A04F-9F7F-5C1A628FE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506" y="4670133"/>
            <a:ext cx="1403934" cy="140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47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2E49B68-B02E-684F-AE56-2E1B4C65D58D}"/>
              </a:ext>
            </a:extLst>
          </p:cNvPr>
          <p:cNvSpPr txBox="1"/>
          <p:nvPr/>
        </p:nvSpPr>
        <p:spPr>
          <a:xfrm>
            <a:off x="857250" y="728663"/>
            <a:ext cx="11804770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  <a:p>
            <a:r>
              <a:rPr lang="pt-BR" dirty="0"/>
              <a:t>Art. 1.146 CC. </a:t>
            </a:r>
            <a:r>
              <a:rPr lang="pt-BR" sz="2400" b="1" dirty="0"/>
              <a:t>O adquirente do estabelecimento responde pelo pagamento dos débitos</a:t>
            </a:r>
          </a:p>
          <a:p>
            <a:r>
              <a:rPr lang="pt-BR" sz="2400" b="1" dirty="0"/>
              <a:t> anteriores à transferência</a:t>
            </a:r>
            <a:r>
              <a:rPr lang="pt-BR" dirty="0"/>
              <a:t>, desde que regularmente contabilizados, continuando o devedor primitivo </a:t>
            </a:r>
          </a:p>
          <a:p>
            <a:r>
              <a:rPr lang="pt-BR" dirty="0"/>
              <a:t>solidariamente obrigado pelo prazo de um ano, a partir, quanto aos créditos vencidos, da publicação, e, quanto aos </a:t>
            </a:r>
          </a:p>
          <a:p>
            <a:r>
              <a:rPr lang="pt-BR" dirty="0"/>
              <a:t>outros, da data do vencimento.</a:t>
            </a:r>
          </a:p>
          <a:p>
            <a:endParaRPr lang="pt-BR" dirty="0"/>
          </a:p>
          <a:p>
            <a:r>
              <a:rPr lang="pt-BR" dirty="0"/>
              <a:t>  Art. 448-A CLT.  Caracterizada a </a:t>
            </a:r>
            <a:r>
              <a:rPr lang="pt-BR" sz="2400" b="1" dirty="0"/>
              <a:t>sucessão empresarial ou de empregadores prevista nos </a:t>
            </a:r>
            <a:r>
              <a:rPr lang="pt-BR" sz="2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arts. 10</a:t>
            </a:r>
            <a:r>
              <a:rPr lang="pt-BR" sz="2400" b="1" dirty="0"/>
              <a:t> </a:t>
            </a:r>
          </a:p>
          <a:p>
            <a:r>
              <a:rPr lang="pt-BR" sz="2400" b="1" dirty="0"/>
              <a:t>e </a:t>
            </a:r>
            <a:r>
              <a:rPr lang="pt-BR" sz="24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448 desta Consolidação</a:t>
            </a:r>
            <a:r>
              <a:rPr lang="pt-BR" sz="2400" b="1" dirty="0"/>
              <a:t>, as obrigações trabalhistas</a:t>
            </a:r>
            <a:r>
              <a:rPr lang="pt-BR" dirty="0"/>
              <a:t>, inclusive as contraídas à </a:t>
            </a:r>
          </a:p>
          <a:p>
            <a:r>
              <a:rPr lang="pt-BR" dirty="0"/>
              <a:t>época em que os empregados trabalhavam para a empresa sucedida, são de </a:t>
            </a:r>
          </a:p>
          <a:p>
            <a:r>
              <a:rPr lang="pt-BR" dirty="0"/>
              <a:t>responsabilidade do sucessor.      </a:t>
            </a:r>
          </a:p>
          <a:p>
            <a:endParaRPr lang="pt-BR" dirty="0"/>
          </a:p>
          <a:p>
            <a:r>
              <a:rPr lang="pt-BR" b="1" dirty="0"/>
              <a:t>Art. </a:t>
            </a:r>
            <a:r>
              <a:rPr lang="pt-BR" b="1"/>
              <a:t>133   CTN.</a:t>
            </a:r>
            <a:r>
              <a:rPr lang="pt-BR"/>
              <a:t> </a:t>
            </a:r>
            <a:r>
              <a:rPr lang="pt-BR" dirty="0"/>
              <a:t>A pessoa natural ou jurídica de direito privado que adquirir de outra, por qualquer título, fundo de comércio </a:t>
            </a:r>
          </a:p>
          <a:p>
            <a:r>
              <a:rPr lang="pt-BR" dirty="0"/>
              <a:t>ou estabelecimento comercial, industrial ou profissional, e </a:t>
            </a:r>
            <a:r>
              <a:rPr lang="pt-BR" b="1" u="sng" dirty="0"/>
              <a:t>continuar a respectiva exploração</a:t>
            </a:r>
            <a:r>
              <a:rPr lang="pt-BR" dirty="0"/>
              <a:t>, sob a mesma ou outra </a:t>
            </a:r>
          </a:p>
          <a:p>
            <a:r>
              <a:rPr lang="pt-BR" dirty="0"/>
              <a:t>razão social ou sob firma ou nome individual, responde pelos tributos, relativos ao fundo ou estabelecimento adquirido, </a:t>
            </a:r>
          </a:p>
          <a:p>
            <a:r>
              <a:rPr lang="pt-BR" dirty="0"/>
              <a:t>devidos até à data do ato:</a:t>
            </a:r>
          </a:p>
          <a:p>
            <a:r>
              <a:rPr lang="pt-BR" b="1" dirty="0" err="1"/>
              <a:t>I</a:t>
            </a:r>
            <a:r>
              <a:rPr lang="pt-BR" dirty="0"/>
              <a:t> - integralmente, se o alienante cessar a exploração do comércio, indústria ou atividade;</a:t>
            </a:r>
          </a:p>
          <a:p>
            <a:r>
              <a:rPr lang="pt-BR" b="1" dirty="0"/>
              <a:t>II</a:t>
            </a:r>
            <a:r>
              <a:rPr lang="pt-BR" dirty="0"/>
              <a:t> - subsidiariamente com o alienante, se este prosseguir na exploração ou iniciar dentro de seis meses a contar da data</a:t>
            </a:r>
          </a:p>
          <a:p>
            <a:r>
              <a:rPr lang="pt-BR" dirty="0"/>
              <a:t> da alienação, nova atividade no mesmo ou em outro ramo de comércio, indústria ou profissão.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8324F10-C885-F340-9E3B-00D9F84E30CE}"/>
              </a:ext>
            </a:extLst>
          </p:cNvPr>
          <p:cNvSpPr txBox="1"/>
          <p:nvPr/>
        </p:nvSpPr>
        <p:spPr>
          <a:xfrm>
            <a:off x="2057400" y="442913"/>
            <a:ext cx="4073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SUCESSAO DO ADQUIRENTE NAS DÍVIDAS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2983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F8CFA-AD0F-6D40-B802-3AF66B3C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Nas recuperações judiciais, cessão de estabelecimentos é importante..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C88247-DD19-5F49-BD90-ECFDB8C35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Lei fala em UPI (Unidades produtivas isoladas)</a:t>
            </a:r>
          </a:p>
          <a:p>
            <a:endParaRPr lang="pt-BR" dirty="0"/>
          </a:p>
          <a:p>
            <a:r>
              <a:rPr lang="pt-BR" dirty="0"/>
              <a:t>Nas recuperações, não há sucessão do adquirente da </a:t>
            </a:r>
            <a:r>
              <a:rPr lang="pt-BR" dirty="0" err="1"/>
              <a:t>Upi</a:t>
            </a:r>
            <a:r>
              <a:rPr lang="pt-BR" dirty="0"/>
              <a:t> pelas dívidas do estabelecimento.</a:t>
            </a:r>
          </a:p>
        </p:txBody>
      </p:sp>
    </p:spTree>
    <p:extLst>
      <p:ext uri="{BB962C8B-B14F-4D97-AF65-F5344CB8AC3E}">
        <p14:creationId xmlns:p14="http://schemas.microsoft.com/office/powerpoint/2010/main" val="152381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99" name="Rectangle 2298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117BEC24-40BC-8344-8DCF-2D978FA7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20" y="552352"/>
            <a:ext cx="4766564" cy="2230411"/>
          </a:xfrm>
        </p:spPr>
        <p:txBody>
          <a:bodyPr anchor="b">
            <a:normAutofit/>
          </a:bodyPr>
          <a:lstStyle/>
          <a:p>
            <a:r>
              <a:rPr lang="pt-BR" sz="4000"/>
              <a:t>CONCEITO JURIDÍCO DE EMPRESÁRIO </a:t>
            </a:r>
            <a:br>
              <a:rPr lang="pt-BR" sz="4000"/>
            </a:br>
            <a:endParaRPr lang="pt-BR" sz="400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24C2259-9C5A-BA46-83DF-05A6B0B60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5" r="22036" b="2"/>
          <a:stretch/>
        </p:blipFill>
        <p:spPr>
          <a:xfrm>
            <a:off x="189569" y="170173"/>
            <a:ext cx="2805577" cy="3172964"/>
          </a:xfrm>
          <a:prstGeom prst="rect">
            <a:avLst/>
          </a:prstGeom>
        </p:spPr>
      </p:pic>
      <p:pic>
        <p:nvPicPr>
          <p:cNvPr id="1026" name="Picture 2" descr="Bill Gates: em três anos, todas as reuniões de negócios serão no metaverso  | Exame">
            <a:extLst>
              <a:ext uri="{FF2B5EF4-FFF2-40B4-BE49-F238E27FC236}">
                <a16:creationId xmlns:a16="http://schemas.microsoft.com/office/drawing/2014/main" id="{1A38E377-F40B-8444-9906-09043D3D3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0" r="3" b="3"/>
          <a:stretch/>
        </p:blipFill>
        <p:spPr bwMode="auto">
          <a:xfrm>
            <a:off x="3184713" y="170176"/>
            <a:ext cx="3004886" cy="26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56E51106-D76D-EF43-957C-FBDDC8A5A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14" r="1" b="4083"/>
          <a:stretch/>
        </p:blipFill>
        <p:spPr>
          <a:xfrm>
            <a:off x="189570" y="3510992"/>
            <a:ext cx="2805577" cy="261491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1DACAD1-5E08-AA4F-88EC-EF2D0A4E93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20924"/>
          <a:stretch/>
        </p:blipFill>
        <p:spPr>
          <a:xfrm>
            <a:off x="3184715" y="2957667"/>
            <a:ext cx="3004885" cy="316823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3B1158-84D6-CB4A-8A16-073291F5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20" y="2954482"/>
            <a:ext cx="4766564" cy="3171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/>
              <a:t>Art. 966. Considera-se empresário quem exerce profissionalmente atividade econômica organizada para a produção ou a circulação de bens ou de serviços.</a:t>
            </a:r>
          </a:p>
          <a:p>
            <a:pPr marL="0" indent="0">
              <a:buNone/>
            </a:pPr>
            <a:endParaRPr lang="pt-BR" sz="2000"/>
          </a:p>
          <a:p>
            <a:pPr marL="0" indent="0">
              <a:buNone/>
            </a:pPr>
            <a:r>
              <a:rPr lang="pt-BR" sz="2000"/>
              <a:t>ORGANIZAÇAO DOS FATORES DE PRODUÇÃO (CAPITAL E TRABALHO)</a:t>
            </a:r>
          </a:p>
          <a:p>
            <a:pPr marL="0" indent="0">
              <a:buNone/>
            </a:pPr>
            <a:endParaRPr lang="pt-BR" sz="2000"/>
          </a:p>
          <a:p>
            <a:pPr marL="0" indent="0">
              <a:buNone/>
            </a:pPr>
            <a:r>
              <a:rPr lang="pt-BR" sz="2000"/>
              <a:t>LUCRATIVIDADE</a:t>
            </a:r>
          </a:p>
          <a:p>
            <a:endParaRPr lang="pt-BR" sz="2000"/>
          </a:p>
          <a:p>
            <a:pPr marL="0" indent="0">
              <a:buNone/>
            </a:pPr>
            <a:endParaRPr lang="pt-BR" sz="2000"/>
          </a:p>
          <a:p>
            <a:endParaRPr lang="pt-BR" sz="2000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ED25FF3-4B72-4147-BFAD-88838917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61332" y="4926746"/>
            <a:ext cx="27288839" cy="11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2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8E6D3-5FDC-DB44-AFA0-9628E52D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Ato </a:t>
            </a:r>
            <a:r>
              <a:rPr lang="pt-BR" dirty="0" err="1"/>
              <a:t>x</a:t>
            </a:r>
            <a:r>
              <a:rPr lang="pt-BR" dirty="0"/>
              <a:t> Atividade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1F969E-114E-B640-95B6-407ED9C93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Quais as diferenças? Por que é importante?</a:t>
            </a:r>
          </a:p>
        </p:txBody>
      </p:sp>
    </p:spTree>
    <p:extLst>
      <p:ext uri="{BB962C8B-B14F-4D97-AF65-F5344CB8AC3E}">
        <p14:creationId xmlns:p14="http://schemas.microsoft.com/office/powerpoint/2010/main" val="3675089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535D53-64DC-ED47-9519-A20FA9B4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3 principais diferenças do regime jurídico do empresário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DCDA87-05AC-6F48-8065-6BD57C28C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Registro na Junta Comercial</a:t>
            </a:r>
          </a:p>
          <a:p>
            <a:endParaRPr lang="pt-BR" dirty="0"/>
          </a:p>
          <a:p>
            <a:r>
              <a:rPr lang="pt-BR" dirty="0"/>
              <a:t>Direito a requerer Recuperação Judicial e sujeição ao regime de falência (o que implica crimes específicos). Tem sido tentada a recuperação judicial de associações (sem fins lucrativos), como clubes de futebol, e hospitais beneficentes, embora não sejam empresas.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Manutenção obrigatória de escrituração contábil e eficácia probatória da contabilidade.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28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748DA49-5658-9546-9951-09CCFAE21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12" r="21562" b="1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D1BD7C2-15BB-364C-9562-8409E5EBB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83" b="9933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D00FD0A-8D50-864E-9F78-A99ECDD326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54" r="2329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F0A925F-FAA2-D14D-BB57-4E47AE3B6A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90" r="-2" b="-2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8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117BEC24-40BC-8344-8DCF-2D978FA7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pt-BR" sz="1800">
                <a:solidFill>
                  <a:srgbClr val="FFFFFF"/>
                </a:solidFill>
              </a:rPr>
              <a:t>Situação Jurídica do Cientista, Artista, Escritor e do Profissional Liberal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3B1158-84D6-CB4A-8A16-073291F5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1800" b="1" dirty="0">
                <a:solidFill>
                  <a:srgbClr val="FFFFFF"/>
                </a:solidFill>
              </a:rPr>
              <a:t>Artigo 966, do Código Civil</a:t>
            </a:r>
          </a:p>
          <a:p>
            <a:pPr marL="0" indent="0">
              <a:buNone/>
            </a:pPr>
            <a:r>
              <a:rPr lang="pt-BR" sz="1800" dirty="0">
                <a:solidFill>
                  <a:srgbClr val="FFFFFF"/>
                </a:solidFill>
              </a:rPr>
              <a:t>Parágrafo único. Não se considera empresário quem exerce profissão intelectual, de natureza científica, literária ou artística, ainda com o concurso de auxiliares ou colaboradores, </a:t>
            </a:r>
            <a:r>
              <a:rPr lang="pt-BR" sz="1800" b="1" dirty="0">
                <a:solidFill>
                  <a:srgbClr val="FFFFFF"/>
                </a:solidFill>
              </a:rPr>
              <a:t>salvo se o exercício da profissão constituir elemento de empresa.</a:t>
            </a:r>
          </a:p>
          <a:p>
            <a:pPr marL="0" indent="0">
              <a:buNone/>
            </a:pPr>
            <a:r>
              <a:rPr lang="pt-BR" sz="1800" b="1" dirty="0">
                <a:solidFill>
                  <a:srgbClr val="FFFFFF"/>
                </a:solidFill>
              </a:rPr>
              <a:t>Diferença entre CONSULTÓRIO MÉDICO e HOSPITAL</a:t>
            </a:r>
          </a:p>
          <a:p>
            <a:pPr marL="0" indent="0">
              <a:buNone/>
            </a:pPr>
            <a:endParaRPr lang="pt-BR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rgbClr val="FFFFFF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ED25FF3-4B72-4147-BFAD-88838917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61332" y="4926746"/>
            <a:ext cx="27288839" cy="11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28D1057-1291-A045-8860-5851EA463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79" y="767345"/>
            <a:ext cx="1403934" cy="140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56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3B1158-84D6-CB4A-8A16-073291F55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Art. 967. É obrigatória a inscrição do empresário no Registro Público de Empresas Mercantis da respectiva sede, antes do início de sua atividade.</a:t>
            </a:r>
          </a:p>
          <a:p>
            <a:pPr marL="0" indent="0">
              <a:buNone/>
            </a:pPr>
            <a:r>
              <a:rPr lang="pt-BR" sz="2000" dirty="0"/>
              <a:t>Senão, irregularidade impede exercício de direitos (Recuperação judicial, licitação, proteção ao nome comercial)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ED25FF3-4B72-4147-BFAD-88838917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61332" y="4926746"/>
            <a:ext cx="27288839" cy="11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117BEC24-40BC-8344-8DCF-2D978FA76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IMPORTÂNCIA DO REGISTRO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69D08A28-251C-AB4F-969B-0D87ECB7840D}"/>
              </a:ext>
            </a:extLst>
          </p:cNvPr>
          <p:cNvSpPr/>
          <p:nvPr/>
        </p:nvSpPr>
        <p:spPr>
          <a:xfrm>
            <a:off x="3088887" y="3222701"/>
            <a:ext cx="5032879" cy="287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97402EB-9DF7-F24C-8D51-C8A8509E8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506" y="4670133"/>
            <a:ext cx="1403934" cy="140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05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B1065CB-CE22-A546-B8CB-29347448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pt-BR" dirty="0"/>
              <a:t>Deveres do Empresário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ADB9467-86D2-BE45-B26D-330FB19A3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marL="536575">
              <a:spcBef>
                <a:spcPts val="1300"/>
              </a:spcBef>
            </a:pPr>
            <a:r>
              <a:rPr lang="pt-BR" sz="2000">
                <a:latin typeface="Arial"/>
                <a:cs typeface="Arial"/>
              </a:rPr>
              <a:t>+ </a:t>
            </a:r>
            <a:r>
              <a:rPr lang="pt-BR" sz="2000" spc="-15">
                <a:latin typeface="Arial"/>
                <a:cs typeface="Arial"/>
              </a:rPr>
              <a:t>principais</a:t>
            </a:r>
            <a:r>
              <a:rPr lang="pt-BR" sz="2000" spc="-35">
                <a:latin typeface="Arial"/>
                <a:cs typeface="Arial"/>
              </a:rPr>
              <a:t> </a:t>
            </a:r>
            <a:r>
              <a:rPr lang="pt-BR" sz="2000" spc="-15">
                <a:latin typeface="Arial"/>
                <a:cs typeface="Arial"/>
              </a:rPr>
              <a:t>deveres:</a:t>
            </a:r>
            <a:endParaRPr lang="pt-BR" sz="2000"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lang="pt-BR" sz="2000">
              <a:latin typeface="Arial"/>
              <a:cs typeface="Arial"/>
            </a:endParaRPr>
          </a:p>
          <a:p>
            <a:pPr marL="1061720" lvl="1" indent="-264160">
              <a:spcBef>
                <a:spcPts val="5"/>
              </a:spcBef>
              <a:buAutoNum type="arabicParenBoth"/>
              <a:tabLst>
                <a:tab pos="1062355" algn="l"/>
              </a:tabLst>
            </a:pPr>
            <a:r>
              <a:rPr lang="pt-BR" sz="2000">
                <a:latin typeface="Arial"/>
                <a:cs typeface="Arial"/>
              </a:rPr>
              <a:t>a </a:t>
            </a:r>
            <a:r>
              <a:rPr lang="pt-BR" sz="2000" spc="-15">
                <a:latin typeface="Arial"/>
                <a:cs typeface="Arial"/>
              </a:rPr>
              <a:t>inscrição </a:t>
            </a:r>
            <a:r>
              <a:rPr lang="pt-BR" sz="2000" spc="-10">
                <a:latin typeface="Arial"/>
                <a:cs typeface="Arial"/>
              </a:rPr>
              <a:t>no</a:t>
            </a:r>
            <a:r>
              <a:rPr lang="pt-BR" sz="2000" spc="-50">
                <a:latin typeface="Arial"/>
                <a:cs typeface="Arial"/>
              </a:rPr>
              <a:t> </a:t>
            </a:r>
            <a:r>
              <a:rPr lang="pt-BR" sz="2000" spc="-20">
                <a:latin typeface="Arial"/>
                <a:cs typeface="Arial"/>
              </a:rPr>
              <a:t>RPEM;</a:t>
            </a:r>
            <a:endParaRPr lang="pt-BR" sz="2000">
              <a:latin typeface="Arial"/>
              <a:cs typeface="Arial"/>
            </a:endParaRPr>
          </a:p>
          <a:p>
            <a:pPr lvl="1">
              <a:spcBef>
                <a:spcPts val="40"/>
              </a:spcBef>
              <a:buFont typeface="Arial"/>
              <a:buAutoNum type="arabicParenBoth"/>
            </a:pPr>
            <a:endParaRPr lang="pt-BR" sz="2000">
              <a:latin typeface="Arial"/>
              <a:cs typeface="Arial"/>
            </a:endParaRPr>
          </a:p>
          <a:p>
            <a:pPr marL="1061720" lvl="1" indent="-264160">
              <a:buAutoNum type="arabicParenBoth"/>
              <a:tabLst>
                <a:tab pos="1062355" algn="l"/>
              </a:tabLst>
            </a:pPr>
            <a:r>
              <a:rPr lang="pt-BR" sz="2000" spc="-20">
                <a:latin typeface="Arial"/>
                <a:cs typeface="Arial"/>
              </a:rPr>
              <a:t>adoção </a:t>
            </a:r>
            <a:r>
              <a:rPr lang="pt-BR" sz="2000" spc="-10">
                <a:latin typeface="Arial"/>
                <a:cs typeface="Arial"/>
              </a:rPr>
              <a:t>de </a:t>
            </a:r>
            <a:r>
              <a:rPr lang="pt-BR" sz="2000" spc="-15">
                <a:latin typeface="Arial"/>
                <a:cs typeface="Arial"/>
              </a:rPr>
              <a:t>livros</a:t>
            </a:r>
            <a:r>
              <a:rPr lang="pt-BR" sz="2000" spc="-30">
                <a:latin typeface="Arial"/>
                <a:cs typeface="Arial"/>
              </a:rPr>
              <a:t> </a:t>
            </a:r>
            <a:r>
              <a:rPr lang="pt-BR" sz="2000" spc="-15">
                <a:latin typeface="Arial"/>
                <a:cs typeface="Arial"/>
              </a:rPr>
              <a:t>obrigatórios;</a:t>
            </a:r>
            <a:endParaRPr lang="pt-BR" sz="2000">
              <a:latin typeface="Arial"/>
              <a:cs typeface="Arial"/>
            </a:endParaRPr>
          </a:p>
          <a:p>
            <a:pPr lvl="1">
              <a:spcBef>
                <a:spcPts val="45"/>
              </a:spcBef>
              <a:buFont typeface="Arial"/>
              <a:buAutoNum type="arabicParenBoth"/>
            </a:pPr>
            <a:endParaRPr lang="pt-BR" sz="2000">
              <a:latin typeface="Arial"/>
              <a:cs typeface="Arial"/>
            </a:endParaRPr>
          </a:p>
          <a:p>
            <a:pPr marL="1061720" lvl="1" indent="-264160">
              <a:spcBef>
                <a:spcPts val="5"/>
              </a:spcBef>
              <a:buAutoNum type="arabicParenBoth"/>
              <a:tabLst>
                <a:tab pos="1062355" algn="l"/>
              </a:tabLst>
            </a:pPr>
            <a:r>
              <a:rPr lang="pt-BR" sz="2000" spc="-15">
                <a:latin typeface="Arial"/>
                <a:cs typeface="Arial"/>
              </a:rPr>
              <a:t>escrituração</a:t>
            </a:r>
            <a:r>
              <a:rPr lang="pt-BR" sz="2000" spc="-25">
                <a:latin typeface="Arial"/>
                <a:cs typeface="Arial"/>
              </a:rPr>
              <a:t> </a:t>
            </a:r>
            <a:r>
              <a:rPr lang="pt-BR" sz="2000" spc="-15">
                <a:latin typeface="Arial"/>
                <a:cs typeface="Arial"/>
              </a:rPr>
              <a:t>mercantil;</a:t>
            </a:r>
            <a:endParaRPr lang="pt-BR" sz="2000">
              <a:latin typeface="Arial"/>
              <a:cs typeface="Arial"/>
            </a:endParaRPr>
          </a:p>
          <a:p>
            <a:pPr lvl="1">
              <a:spcBef>
                <a:spcPts val="40"/>
              </a:spcBef>
              <a:buFont typeface="Arial"/>
              <a:buAutoNum type="arabicParenBoth"/>
            </a:pPr>
            <a:endParaRPr lang="pt-BR" sz="2000">
              <a:latin typeface="Arial"/>
              <a:cs typeface="Arial"/>
            </a:endParaRPr>
          </a:p>
          <a:p>
            <a:pPr marL="1061720" lvl="1" indent="-264160">
              <a:buAutoNum type="arabicParenBoth"/>
              <a:tabLst>
                <a:tab pos="1062355" algn="l"/>
              </a:tabLst>
            </a:pPr>
            <a:r>
              <a:rPr lang="pt-BR" sz="2000" spc="-20">
                <a:latin typeface="Arial"/>
                <a:cs typeface="Arial"/>
              </a:rPr>
              <a:t>demonstrações </a:t>
            </a:r>
            <a:r>
              <a:rPr lang="pt-BR" sz="2000" spc="-15">
                <a:latin typeface="Arial"/>
                <a:cs typeface="Arial"/>
              </a:rPr>
              <a:t>contábeis periódicas;</a:t>
            </a:r>
            <a:r>
              <a:rPr lang="pt-BR" sz="2000" spc="-10">
                <a:latin typeface="Arial"/>
                <a:cs typeface="Arial"/>
              </a:rPr>
              <a:t> </a:t>
            </a:r>
            <a:r>
              <a:rPr lang="pt-BR" sz="2000">
                <a:latin typeface="Arial"/>
                <a:cs typeface="Arial"/>
              </a:rPr>
              <a:t>e</a:t>
            </a:r>
          </a:p>
          <a:p>
            <a:pPr lvl="1">
              <a:spcBef>
                <a:spcPts val="20"/>
              </a:spcBef>
              <a:buFont typeface="Arial"/>
              <a:buAutoNum type="arabicParenBoth"/>
            </a:pPr>
            <a:endParaRPr lang="pt-BR" sz="2000">
              <a:latin typeface="Arial"/>
              <a:cs typeface="Arial"/>
            </a:endParaRPr>
          </a:p>
          <a:p>
            <a:pPr marL="1061720" lvl="1" indent="-264160">
              <a:spcBef>
                <a:spcPts val="5"/>
              </a:spcBef>
              <a:buAutoNum type="arabicParenBoth"/>
              <a:tabLst>
                <a:tab pos="1062355" algn="l"/>
              </a:tabLst>
            </a:pPr>
            <a:r>
              <a:rPr lang="pt-BR" sz="2000" spc="-15">
                <a:latin typeface="Arial"/>
                <a:cs typeface="Arial"/>
              </a:rPr>
              <a:t>boa guarda </a:t>
            </a:r>
            <a:r>
              <a:rPr lang="pt-BR" sz="2000" spc="-10">
                <a:latin typeface="Arial"/>
                <a:cs typeface="Arial"/>
              </a:rPr>
              <a:t>da </a:t>
            </a:r>
            <a:r>
              <a:rPr lang="pt-BR" sz="2000" spc="-15">
                <a:latin typeface="Arial"/>
                <a:cs typeface="Arial"/>
              </a:rPr>
              <a:t>escrituração </a:t>
            </a:r>
            <a:r>
              <a:rPr lang="pt-BR" sz="2000">
                <a:latin typeface="Arial"/>
                <a:cs typeface="Arial"/>
              </a:rPr>
              <a:t>e</a:t>
            </a:r>
            <a:r>
              <a:rPr lang="pt-BR" sz="2000" spc="-50">
                <a:latin typeface="Arial"/>
                <a:cs typeface="Arial"/>
              </a:rPr>
              <a:t> </a:t>
            </a:r>
            <a:r>
              <a:rPr lang="pt-BR" sz="2000" spc="-20">
                <a:latin typeface="Arial"/>
                <a:cs typeface="Arial"/>
              </a:rPr>
              <a:t>documentos.</a:t>
            </a:r>
            <a:endParaRPr lang="pt-BR" sz="20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lang="pt-BR" sz="2000">
              <a:latin typeface="Arial"/>
              <a:cs typeface="Arial"/>
            </a:endParaRPr>
          </a:p>
          <a:p>
            <a:pPr marL="0" indent="0">
              <a:buNone/>
            </a:pPr>
            <a:endParaRPr lang="pt-BR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8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481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D115123-D61C-634F-A31D-3BD0F076A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519" y="2739178"/>
            <a:ext cx="1403934" cy="140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9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3B1158-84D6-CB4A-8A16-073291F55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307340" marR="6350" indent="0">
              <a:lnSpc>
                <a:spcPct val="101400"/>
              </a:lnSpc>
              <a:spcBef>
                <a:spcPts val="5"/>
              </a:spcBef>
              <a:buNone/>
            </a:pPr>
            <a:r>
              <a:rPr lang="pt-BR" sz="6400" b="1" spc="-10" dirty="0">
                <a:latin typeface="Arial"/>
                <a:cs typeface="Arial"/>
              </a:rPr>
              <a:t>Art</a:t>
            </a:r>
            <a:r>
              <a:rPr lang="pt-BR" sz="6400" spc="-10" dirty="0">
                <a:latin typeface="Arial"/>
                <a:cs typeface="Arial"/>
              </a:rPr>
              <a:t>. </a:t>
            </a:r>
            <a:r>
              <a:rPr lang="pt-BR" sz="6400" b="1" spc="-15" dirty="0">
                <a:latin typeface="Arial"/>
                <a:cs typeface="Arial"/>
              </a:rPr>
              <a:t>1</a:t>
            </a:r>
            <a:r>
              <a:rPr lang="pt-BR" sz="6400" spc="-15" dirty="0">
                <a:latin typeface="Arial"/>
                <a:cs typeface="Arial"/>
              </a:rPr>
              <a:t>.</a:t>
            </a:r>
            <a:r>
              <a:rPr lang="pt-BR" sz="6400" b="1" spc="-15" dirty="0">
                <a:latin typeface="Arial"/>
                <a:cs typeface="Arial"/>
              </a:rPr>
              <a:t>180</a:t>
            </a:r>
            <a:r>
              <a:rPr lang="pt-BR" sz="6400" spc="-15" dirty="0">
                <a:latin typeface="Arial"/>
                <a:cs typeface="Arial"/>
              </a:rPr>
              <a:t>. Além dos </a:t>
            </a:r>
            <a:r>
              <a:rPr lang="pt-BR" sz="6400" spc="-20" dirty="0">
                <a:latin typeface="Arial"/>
                <a:cs typeface="Arial"/>
              </a:rPr>
              <a:t>demais </a:t>
            </a:r>
            <a:r>
              <a:rPr lang="pt-BR" sz="6400" spc="-15" dirty="0">
                <a:latin typeface="Arial"/>
                <a:cs typeface="Arial"/>
              </a:rPr>
              <a:t>livros </a:t>
            </a:r>
            <a:r>
              <a:rPr lang="pt-BR" sz="6400" spc="-20" dirty="0">
                <a:latin typeface="Arial"/>
                <a:cs typeface="Arial"/>
              </a:rPr>
              <a:t>exigidos </a:t>
            </a:r>
            <a:r>
              <a:rPr lang="pt-BR" sz="6400" spc="-15" dirty="0">
                <a:latin typeface="Arial"/>
                <a:cs typeface="Arial"/>
              </a:rPr>
              <a:t>por lei, </a:t>
            </a:r>
            <a:r>
              <a:rPr lang="pt-BR" sz="6400" dirty="0">
                <a:latin typeface="Arial"/>
                <a:cs typeface="Arial"/>
              </a:rPr>
              <a:t>é </a:t>
            </a:r>
            <a:r>
              <a:rPr lang="pt-BR" sz="6400" spc="-20" dirty="0">
                <a:latin typeface="Arial"/>
                <a:cs typeface="Arial"/>
              </a:rPr>
              <a:t>indispensável </a:t>
            </a:r>
            <a:r>
              <a:rPr lang="pt-BR" sz="6400" dirty="0">
                <a:latin typeface="Arial"/>
                <a:cs typeface="Arial"/>
              </a:rPr>
              <a:t>o </a:t>
            </a:r>
            <a:r>
              <a:rPr lang="pt-BR" sz="9600" b="1" spc="-15" dirty="0">
                <a:latin typeface="Arial"/>
                <a:cs typeface="Arial"/>
              </a:rPr>
              <a:t>Diário</a:t>
            </a:r>
            <a:r>
              <a:rPr lang="pt-BR" sz="6400" spc="-15" dirty="0">
                <a:latin typeface="Arial"/>
                <a:cs typeface="Arial"/>
              </a:rPr>
              <a:t>, que pode ser  substituído por fichas </a:t>
            </a:r>
            <a:r>
              <a:rPr lang="pt-BR" sz="6400" spc="-10" dirty="0">
                <a:latin typeface="Arial"/>
                <a:cs typeface="Arial"/>
              </a:rPr>
              <a:t>no </a:t>
            </a:r>
            <a:r>
              <a:rPr lang="pt-BR" sz="6400" spc="-15" dirty="0">
                <a:latin typeface="Arial"/>
                <a:cs typeface="Arial"/>
              </a:rPr>
              <a:t>caso </a:t>
            </a:r>
            <a:r>
              <a:rPr lang="pt-BR" sz="6400" spc="-10" dirty="0">
                <a:latin typeface="Arial"/>
                <a:cs typeface="Arial"/>
              </a:rPr>
              <a:t>de </a:t>
            </a:r>
            <a:r>
              <a:rPr lang="pt-BR" sz="6400" spc="-15" dirty="0">
                <a:latin typeface="Arial"/>
                <a:cs typeface="Arial"/>
              </a:rPr>
              <a:t>escrituração </a:t>
            </a:r>
            <a:r>
              <a:rPr lang="pt-BR" sz="6400" spc="-20" dirty="0">
                <a:latin typeface="Arial"/>
                <a:cs typeface="Arial"/>
              </a:rPr>
              <a:t>mecanizadas </a:t>
            </a:r>
            <a:r>
              <a:rPr lang="pt-BR" sz="6400" spc="-10" dirty="0">
                <a:latin typeface="Arial"/>
                <a:cs typeface="Arial"/>
              </a:rPr>
              <a:t>ou</a:t>
            </a:r>
            <a:r>
              <a:rPr lang="pt-BR" sz="6400" spc="-50" dirty="0">
                <a:latin typeface="Arial"/>
                <a:cs typeface="Arial"/>
              </a:rPr>
              <a:t> </a:t>
            </a:r>
            <a:r>
              <a:rPr lang="pt-BR" sz="6400" spc="-15" dirty="0">
                <a:latin typeface="Arial"/>
                <a:cs typeface="Arial"/>
              </a:rPr>
              <a:t>eletrônica.</a:t>
            </a:r>
            <a:endParaRPr lang="pt-BR" sz="6400" dirty="0">
              <a:latin typeface="Arial"/>
              <a:cs typeface="Arial"/>
            </a:endParaRPr>
          </a:p>
          <a:p>
            <a:pPr marL="307340" marR="5080" indent="0">
              <a:lnSpc>
                <a:spcPts val="1610"/>
              </a:lnSpc>
              <a:spcBef>
                <a:spcPts val="135"/>
              </a:spcBef>
              <a:buNone/>
            </a:pPr>
            <a:r>
              <a:rPr lang="pt-BR" sz="6400" b="1" spc="-15" dirty="0">
                <a:latin typeface="Arial"/>
                <a:cs typeface="Arial"/>
              </a:rPr>
              <a:t>Parágrafo único</a:t>
            </a:r>
            <a:r>
              <a:rPr lang="pt-BR" sz="6400" spc="-15" dirty="0">
                <a:latin typeface="Arial"/>
                <a:cs typeface="Arial"/>
              </a:rPr>
              <a:t>. </a:t>
            </a:r>
            <a:r>
              <a:rPr lang="pt-BR" sz="6400" dirty="0">
                <a:latin typeface="Arial"/>
                <a:cs typeface="Arial"/>
              </a:rPr>
              <a:t>A </a:t>
            </a:r>
            <a:r>
              <a:rPr lang="pt-BR" sz="6400" spc="-20" dirty="0">
                <a:latin typeface="Arial"/>
                <a:cs typeface="Arial"/>
              </a:rPr>
              <a:t>adoção  </a:t>
            </a:r>
            <a:r>
              <a:rPr lang="pt-BR" sz="6400" spc="-10" dirty="0">
                <a:latin typeface="Arial"/>
                <a:cs typeface="Arial"/>
              </a:rPr>
              <a:t>de </a:t>
            </a:r>
            <a:r>
              <a:rPr lang="pt-BR" sz="6400" spc="-15" dirty="0">
                <a:latin typeface="Arial"/>
                <a:cs typeface="Arial"/>
              </a:rPr>
              <a:t>fichas não </a:t>
            </a:r>
            <a:r>
              <a:rPr lang="pt-BR" sz="6400" spc="-20" dirty="0">
                <a:latin typeface="Arial"/>
                <a:cs typeface="Arial"/>
              </a:rPr>
              <a:t>dispensa</a:t>
            </a:r>
            <a:r>
              <a:rPr lang="pt-BR" sz="6400" spc="345" dirty="0">
                <a:latin typeface="Arial"/>
                <a:cs typeface="Arial"/>
              </a:rPr>
              <a:t> </a:t>
            </a:r>
            <a:r>
              <a:rPr lang="pt-BR" sz="6400" dirty="0">
                <a:latin typeface="Arial"/>
                <a:cs typeface="Arial"/>
              </a:rPr>
              <a:t>o </a:t>
            </a:r>
            <a:r>
              <a:rPr lang="pt-BR" sz="6400" spc="-15" dirty="0">
                <a:latin typeface="Arial"/>
                <a:cs typeface="Arial"/>
              </a:rPr>
              <a:t>uso </a:t>
            </a:r>
            <a:r>
              <a:rPr lang="pt-BR" sz="6400" spc="-10" dirty="0">
                <a:latin typeface="Arial"/>
                <a:cs typeface="Arial"/>
              </a:rPr>
              <a:t>de livro </a:t>
            </a:r>
            <a:r>
              <a:rPr lang="pt-BR" sz="6400" spc="-15" dirty="0">
                <a:latin typeface="Arial"/>
                <a:cs typeface="Arial"/>
              </a:rPr>
              <a:t>apropriado para </a:t>
            </a:r>
            <a:r>
              <a:rPr lang="pt-BR" sz="6400" dirty="0">
                <a:latin typeface="Arial"/>
                <a:cs typeface="Arial"/>
              </a:rPr>
              <a:t>o  </a:t>
            </a:r>
            <a:r>
              <a:rPr lang="pt-BR" sz="6400" spc="-20" dirty="0">
                <a:latin typeface="Arial"/>
                <a:cs typeface="Arial"/>
              </a:rPr>
              <a:t>lançamento </a:t>
            </a:r>
            <a:r>
              <a:rPr lang="pt-BR" sz="6400" spc="-10" dirty="0">
                <a:latin typeface="Arial"/>
                <a:cs typeface="Arial"/>
              </a:rPr>
              <a:t>do </a:t>
            </a:r>
            <a:r>
              <a:rPr lang="pt-BR" sz="6400" spc="-20" dirty="0">
                <a:latin typeface="Arial"/>
                <a:cs typeface="Arial"/>
              </a:rPr>
              <a:t>balanço </a:t>
            </a:r>
            <a:r>
              <a:rPr lang="pt-BR" sz="6400" spc="-15" dirty="0">
                <a:latin typeface="Arial"/>
                <a:cs typeface="Arial"/>
              </a:rPr>
              <a:t>patrimonial </a:t>
            </a:r>
            <a:r>
              <a:rPr lang="pt-BR" sz="6400" dirty="0">
                <a:latin typeface="Arial"/>
                <a:cs typeface="Arial"/>
              </a:rPr>
              <a:t>e </a:t>
            </a:r>
            <a:r>
              <a:rPr lang="pt-BR" sz="6400" spc="-10" dirty="0">
                <a:latin typeface="Arial"/>
                <a:cs typeface="Arial"/>
              </a:rPr>
              <a:t>do de </a:t>
            </a:r>
            <a:r>
              <a:rPr lang="pt-BR" sz="6400" spc="-15" dirty="0">
                <a:latin typeface="Arial"/>
                <a:cs typeface="Arial"/>
              </a:rPr>
              <a:t>resultado</a:t>
            </a:r>
            <a:r>
              <a:rPr lang="pt-BR" sz="6400" spc="-65" dirty="0">
                <a:latin typeface="Arial"/>
                <a:cs typeface="Arial"/>
              </a:rPr>
              <a:t> </a:t>
            </a:r>
            <a:r>
              <a:rPr lang="pt-BR" sz="6400" spc="-20" dirty="0">
                <a:latin typeface="Arial"/>
                <a:cs typeface="Arial"/>
              </a:rPr>
              <a:t>econômico.</a:t>
            </a:r>
            <a:endParaRPr lang="pt-BR" sz="640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45"/>
              </a:spcBef>
              <a:buNone/>
            </a:pPr>
            <a:endParaRPr lang="pt-BR" sz="6400" dirty="0">
              <a:latin typeface="Arial"/>
              <a:cs typeface="Arial"/>
            </a:endParaRPr>
          </a:p>
          <a:p>
            <a:pPr marL="307340" marR="6350" indent="0">
              <a:lnSpc>
                <a:spcPct val="101400"/>
              </a:lnSpc>
              <a:buNone/>
            </a:pPr>
            <a:r>
              <a:rPr lang="pt-BR" sz="6400" b="1" spc="-10" dirty="0">
                <a:latin typeface="Arial"/>
                <a:cs typeface="Arial"/>
              </a:rPr>
              <a:t>Art</a:t>
            </a:r>
            <a:r>
              <a:rPr lang="pt-BR" sz="6400" spc="-10" dirty="0">
                <a:latin typeface="Arial"/>
                <a:cs typeface="Arial"/>
              </a:rPr>
              <a:t>. </a:t>
            </a:r>
            <a:r>
              <a:rPr lang="pt-BR" sz="6400" b="1" spc="-15" dirty="0">
                <a:latin typeface="Arial"/>
                <a:cs typeface="Arial"/>
              </a:rPr>
              <a:t>1</a:t>
            </a:r>
            <a:r>
              <a:rPr lang="pt-BR" sz="6400" spc="-15" dirty="0">
                <a:latin typeface="Arial"/>
                <a:cs typeface="Arial"/>
              </a:rPr>
              <a:t>.</a:t>
            </a:r>
            <a:r>
              <a:rPr lang="pt-BR" sz="6400" b="1" spc="-15" dirty="0">
                <a:latin typeface="Arial"/>
                <a:cs typeface="Arial"/>
              </a:rPr>
              <a:t>181</a:t>
            </a:r>
            <a:r>
              <a:rPr lang="pt-BR" sz="6400" spc="-15" dirty="0">
                <a:latin typeface="Arial"/>
                <a:cs typeface="Arial"/>
              </a:rPr>
              <a:t>. Salvo </a:t>
            </a:r>
            <a:r>
              <a:rPr lang="pt-BR" sz="6400" spc="-20" dirty="0">
                <a:latin typeface="Arial"/>
                <a:cs typeface="Arial"/>
              </a:rPr>
              <a:t>disposição especial </a:t>
            </a:r>
            <a:r>
              <a:rPr lang="pt-BR" sz="6400" spc="-10" dirty="0">
                <a:latin typeface="Arial"/>
                <a:cs typeface="Arial"/>
              </a:rPr>
              <a:t>de </a:t>
            </a:r>
            <a:r>
              <a:rPr lang="pt-BR" sz="6400" spc="-15" dirty="0">
                <a:latin typeface="Arial"/>
                <a:cs typeface="Arial"/>
              </a:rPr>
              <a:t>lei, </a:t>
            </a:r>
            <a:r>
              <a:rPr lang="pt-BR" sz="6400" spc="-10" dirty="0">
                <a:latin typeface="Arial"/>
                <a:cs typeface="Arial"/>
              </a:rPr>
              <a:t>os </a:t>
            </a:r>
            <a:r>
              <a:rPr lang="pt-BR" sz="6400" spc="-15" dirty="0">
                <a:latin typeface="Arial"/>
                <a:cs typeface="Arial"/>
              </a:rPr>
              <a:t>livros obrigatórios </a:t>
            </a:r>
            <a:r>
              <a:rPr lang="pt-BR" sz="6400" spc="-10" dirty="0">
                <a:latin typeface="Arial"/>
                <a:cs typeface="Arial"/>
              </a:rPr>
              <a:t>e, se for </a:t>
            </a:r>
            <a:r>
              <a:rPr lang="pt-BR" sz="6400" dirty="0">
                <a:latin typeface="Arial"/>
                <a:cs typeface="Arial"/>
              </a:rPr>
              <a:t>o </a:t>
            </a:r>
            <a:r>
              <a:rPr lang="pt-BR" sz="6400" spc="-15" dirty="0">
                <a:latin typeface="Arial"/>
                <a:cs typeface="Arial"/>
              </a:rPr>
              <a:t>caso, </a:t>
            </a:r>
            <a:r>
              <a:rPr lang="pt-BR" sz="6400" spc="-10" dirty="0">
                <a:latin typeface="Arial"/>
                <a:cs typeface="Arial"/>
              </a:rPr>
              <a:t>as </a:t>
            </a:r>
            <a:r>
              <a:rPr lang="pt-BR" sz="6400" spc="-15" dirty="0">
                <a:latin typeface="Arial"/>
                <a:cs typeface="Arial"/>
              </a:rPr>
              <a:t>fichas,  antes </a:t>
            </a:r>
            <a:r>
              <a:rPr lang="pt-BR" sz="6400" spc="-10" dirty="0">
                <a:latin typeface="Arial"/>
                <a:cs typeface="Arial"/>
              </a:rPr>
              <a:t>de </a:t>
            </a:r>
            <a:r>
              <a:rPr lang="pt-BR" sz="6400" spc="-15" dirty="0">
                <a:latin typeface="Arial"/>
                <a:cs typeface="Arial"/>
              </a:rPr>
              <a:t>posto </a:t>
            </a:r>
            <a:r>
              <a:rPr lang="pt-BR" sz="6400" spc="-10" dirty="0">
                <a:latin typeface="Arial"/>
                <a:cs typeface="Arial"/>
              </a:rPr>
              <a:t>em </a:t>
            </a:r>
            <a:r>
              <a:rPr lang="pt-BR" sz="6400" spc="-15" dirty="0">
                <a:latin typeface="Arial"/>
                <a:cs typeface="Arial"/>
              </a:rPr>
              <a:t>uso, devem ser </a:t>
            </a:r>
            <a:r>
              <a:rPr lang="pt-BR" sz="9600" b="1" spc="-15" dirty="0">
                <a:latin typeface="Arial"/>
                <a:cs typeface="Arial"/>
              </a:rPr>
              <a:t>autenticados </a:t>
            </a:r>
            <a:r>
              <a:rPr lang="pt-BR" sz="9600" b="1" spc="-10" dirty="0">
                <a:latin typeface="Arial"/>
                <a:cs typeface="Arial"/>
              </a:rPr>
              <a:t>no </a:t>
            </a:r>
            <a:r>
              <a:rPr lang="pt-BR" sz="9600" b="1" spc="-15" dirty="0">
                <a:latin typeface="Arial"/>
                <a:cs typeface="Arial"/>
              </a:rPr>
              <a:t>Registro Público </a:t>
            </a:r>
            <a:r>
              <a:rPr lang="pt-BR" sz="9600" b="1" spc="-10" dirty="0">
                <a:latin typeface="Arial"/>
                <a:cs typeface="Arial"/>
              </a:rPr>
              <a:t>de </a:t>
            </a:r>
            <a:r>
              <a:rPr lang="pt-BR" sz="9600" b="1" spc="-20" dirty="0">
                <a:latin typeface="Arial"/>
                <a:cs typeface="Arial"/>
              </a:rPr>
              <a:t>Empresas</a:t>
            </a:r>
            <a:r>
              <a:rPr lang="pt-BR" sz="9600" b="1" spc="-55" dirty="0">
                <a:latin typeface="Arial"/>
                <a:cs typeface="Arial"/>
              </a:rPr>
              <a:t> </a:t>
            </a:r>
            <a:r>
              <a:rPr lang="pt-BR" sz="9600" b="1" spc="-15" dirty="0">
                <a:latin typeface="Arial"/>
                <a:cs typeface="Arial"/>
              </a:rPr>
              <a:t>Mercantis</a:t>
            </a:r>
            <a:r>
              <a:rPr lang="pt-BR" sz="6400" spc="-15" dirty="0">
                <a:latin typeface="Arial"/>
                <a:cs typeface="Arial"/>
              </a:rPr>
              <a:t>.</a:t>
            </a:r>
            <a:endParaRPr lang="pt-BR" sz="6400" dirty="0">
              <a:latin typeface="Arial"/>
              <a:cs typeface="Arial"/>
            </a:endParaRPr>
          </a:p>
          <a:p>
            <a:pPr marL="307340" indent="0">
              <a:lnSpc>
                <a:spcPts val="1610"/>
              </a:lnSpc>
              <a:buNone/>
            </a:pPr>
            <a:r>
              <a:rPr lang="pt-BR" sz="6400" b="1" spc="-15" dirty="0">
                <a:latin typeface="Arial"/>
                <a:cs typeface="Arial"/>
              </a:rPr>
              <a:t>Parágrafo único</a:t>
            </a:r>
            <a:r>
              <a:rPr lang="pt-BR" sz="6400" spc="-15" dirty="0">
                <a:latin typeface="Arial"/>
                <a:cs typeface="Arial"/>
              </a:rPr>
              <a:t>. </a:t>
            </a:r>
            <a:r>
              <a:rPr lang="pt-BR" sz="6400" dirty="0">
                <a:latin typeface="Arial"/>
                <a:cs typeface="Arial"/>
              </a:rPr>
              <a:t>A </a:t>
            </a:r>
            <a:r>
              <a:rPr lang="pt-BR" sz="6400" spc="-15" dirty="0">
                <a:latin typeface="Arial"/>
                <a:cs typeface="Arial"/>
              </a:rPr>
              <a:t>autenticação não </a:t>
            </a:r>
            <a:r>
              <a:rPr lang="pt-BR" sz="6400" spc="-10" dirty="0">
                <a:latin typeface="Arial"/>
                <a:cs typeface="Arial"/>
              </a:rPr>
              <a:t>se fará </a:t>
            </a:r>
            <a:r>
              <a:rPr lang="pt-BR" sz="6400" spc="-15" dirty="0">
                <a:latin typeface="Arial"/>
                <a:cs typeface="Arial"/>
              </a:rPr>
              <a:t>sem que esteja inscrito </a:t>
            </a:r>
            <a:r>
              <a:rPr lang="pt-BR" sz="6400" dirty="0">
                <a:latin typeface="Arial"/>
                <a:cs typeface="Arial"/>
              </a:rPr>
              <a:t>o </a:t>
            </a:r>
            <a:r>
              <a:rPr lang="pt-BR" sz="6400" spc="-15" dirty="0">
                <a:latin typeface="Arial"/>
                <a:cs typeface="Arial"/>
              </a:rPr>
              <a:t>empresário, </a:t>
            </a:r>
            <a:r>
              <a:rPr lang="pt-BR" sz="6400" spc="-10" dirty="0">
                <a:latin typeface="Arial"/>
                <a:cs typeface="Arial"/>
              </a:rPr>
              <a:t>ou </a:t>
            </a:r>
            <a:r>
              <a:rPr lang="pt-BR" sz="6400" dirty="0">
                <a:latin typeface="Arial"/>
                <a:cs typeface="Arial"/>
              </a:rPr>
              <a:t>a</a:t>
            </a:r>
          </a:p>
          <a:p>
            <a:pPr marL="307340" indent="0">
              <a:lnSpc>
                <a:spcPct val="100000"/>
              </a:lnSpc>
              <a:spcBef>
                <a:spcPts val="25"/>
              </a:spcBef>
              <a:buNone/>
            </a:pPr>
            <a:r>
              <a:rPr lang="pt-BR" sz="6400" spc="-20" dirty="0">
                <a:latin typeface="Arial"/>
                <a:cs typeface="Arial"/>
              </a:rPr>
              <a:t>sociedade </a:t>
            </a:r>
            <a:r>
              <a:rPr lang="pt-BR" sz="6400" spc="-15" dirty="0">
                <a:latin typeface="Arial"/>
                <a:cs typeface="Arial"/>
              </a:rPr>
              <a:t>empresária, que poderá fazer autenticar livros não</a:t>
            </a:r>
            <a:r>
              <a:rPr lang="pt-BR" sz="6400" spc="-5" dirty="0">
                <a:latin typeface="Arial"/>
                <a:cs typeface="Arial"/>
              </a:rPr>
              <a:t> </a:t>
            </a:r>
            <a:r>
              <a:rPr lang="pt-BR" sz="6400" spc="-15" dirty="0">
                <a:latin typeface="Arial"/>
                <a:cs typeface="Arial"/>
              </a:rPr>
              <a:t>obrigatórios.</a:t>
            </a:r>
            <a:endParaRPr lang="pt-BR" sz="640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50"/>
              </a:spcBef>
              <a:buNone/>
            </a:pPr>
            <a:endParaRPr lang="pt-BR" sz="6400" dirty="0">
              <a:latin typeface="Arial"/>
              <a:cs typeface="Arial"/>
            </a:endParaRPr>
          </a:p>
          <a:p>
            <a:pPr marL="307340" marR="5080" indent="0">
              <a:lnSpc>
                <a:spcPts val="1610"/>
              </a:lnSpc>
              <a:buNone/>
            </a:pPr>
            <a:r>
              <a:rPr lang="pt-BR" sz="6400" b="1" spc="-10" dirty="0">
                <a:latin typeface="Arial"/>
                <a:cs typeface="Arial"/>
              </a:rPr>
              <a:t>Art</a:t>
            </a:r>
            <a:r>
              <a:rPr lang="pt-BR" sz="6400" spc="-10" dirty="0">
                <a:latin typeface="Arial"/>
                <a:cs typeface="Arial"/>
              </a:rPr>
              <a:t>. </a:t>
            </a:r>
            <a:r>
              <a:rPr lang="pt-BR" sz="6400" b="1" spc="-15" dirty="0">
                <a:latin typeface="Arial"/>
                <a:cs typeface="Arial"/>
              </a:rPr>
              <a:t>1</a:t>
            </a:r>
            <a:r>
              <a:rPr lang="pt-BR" sz="6400" spc="-15" dirty="0">
                <a:latin typeface="Arial"/>
                <a:cs typeface="Arial"/>
              </a:rPr>
              <a:t>.</a:t>
            </a:r>
            <a:r>
              <a:rPr lang="pt-BR" sz="6400" b="1" spc="-15" dirty="0">
                <a:latin typeface="Arial"/>
                <a:cs typeface="Arial"/>
              </a:rPr>
              <a:t>182</a:t>
            </a:r>
            <a:r>
              <a:rPr lang="pt-BR" sz="6400" spc="-15" dirty="0">
                <a:latin typeface="Arial"/>
                <a:cs typeface="Arial"/>
              </a:rPr>
              <a:t>. Sem prejuízo </a:t>
            </a:r>
            <a:r>
              <a:rPr lang="pt-BR" sz="6400" spc="-10" dirty="0">
                <a:latin typeface="Arial"/>
                <a:cs typeface="Arial"/>
              </a:rPr>
              <a:t>do </a:t>
            </a:r>
            <a:r>
              <a:rPr lang="pt-BR" sz="6400" spc="-15" dirty="0">
                <a:latin typeface="Arial"/>
                <a:cs typeface="Arial"/>
              </a:rPr>
              <a:t>disposto </a:t>
            </a:r>
            <a:r>
              <a:rPr lang="pt-BR" sz="6400" spc="-10" dirty="0">
                <a:latin typeface="Arial"/>
                <a:cs typeface="Arial"/>
              </a:rPr>
              <a:t>no art. </a:t>
            </a:r>
            <a:r>
              <a:rPr lang="pt-BR" sz="6400" spc="-15" dirty="0">
                <a:latin typeface="Arial"/>
                <a:cs typeface="Arial"/>
              </a:rPr>
              <a:t>1.174, </a:t>
            </a:r>
            <a:r>
              <a:rPr lang="pt-BR" sz="6400" dirty="0">
                <a:latin typeface="Arial"/>
                <a:cs typeface="Arial"/>
              </a:rPr>
              <a:t>a </a:t>
            </a:r>
            <a:r>
              <a:rPr lang="pt-BR" sz="6400" spc="-15" dirty="0">
                <a:latin typeface="Arial"/>
                <a:cs typeface="Arial"/>
              </a:rPr>
              <a:t>escrituração </a:t>
            </a:r>
            <a:r>
              <a:rPr lang="pt-BR" sz="6400" spc="-10" dirty="0">
                <a:latin typeface="Arial"/>
                <a:cs typeface="Arial"/>
              </a:rPr>
              <a:t>ficará </a:t>
            </a:r>
            <a:r>
              <a:rPr lang="pt-BR" sz="6400" spc="-15" dirty="0">
                <a:latin typeface="Arial"/>
                <a:cs typeface="Arial"/>
              </a:rPr>
              <a:t>sob </a:t>
            </a:r>
            <a:r>
              <a:rPr lang="pt-BR" sz="6400" dirty="0">
                <a:latin typeface="Arial"/>
                <a:cs typeface="Arial"/>
              </a:rPr>
              <a:t>a </a:t>
            </a:r>
            <a:r>
              <a:rPr lang="pt-BR" sz="6400" spc="-20" dirty="0">
                <a:latin typeface="Arial"/>
                <a:cs typeface="Arial"/>
              </a:rPr>
              <a:t>responsabilidade  </a:t>
            </a:r>
            <a:r>
              <a:rPr lang="pt-BR" sz="6400" spc="-10" dirty="0">
                <a:latin typeface="Arial"/>
                <a:cs typeface="Arial"/>
              </a:rPr>
              <a:t>de</a:t>
            </a:r>
            <a:r>
              <a:rPr lang="pt-BR" sz="9600" b="1" spc="-10" dirty="0">
                <a:latin typeface="Arial"/>
                <a:cs typeface="Arial"/>
              </a:rPr>
              <a:t> </a:t>
            </a:r>
            <a:r>
              <a:rPr lang="pt-BR" sz="9600" b="1" spc="-15" dirty="0">
                <a:latin typeface="Arial"/>
                <a:cs typeface="Arial"/>
              </a:rPr>
              <a:t>contabilista</a:t>
            </a:r>
            <a:r>
              <a:rPr lang="pt-BR" sz="6400" spc="-15" dirty="0">
                <a:latin typeface="Arial"/>
                <a:cs typeface="Arial"/>
              </a:rPr>
              <a:t> </a:t>
            </a:r>
            <a:r>
              <a:rPr lang="pt-BR" sz="6400" spc="-20" dirty="0">
                <a:latin typeface="Arial"/>
                <a:cs typeface="Arial"/>
              </a:rPr>
              <a:t>legalmente habilitado, </a:t>
            </a:r>
            <a:r>
              <a:rPr lang="pt-BR" sz="6400" spc="-15" dirty="0">
                <a:latin typeface="Arial"/>
                <a:cs typeface="Arial"/>
              </a:rPr>
              <a:t>salvo </a:t>
            </a:r>
            <a:r>
              <a:rPr lang="pt-BR" sz="6400" spc="-10" dirty="0">
                <a:latin typeface="Arial"/>
                <a:cs typeface="Arial"/>
              </a:rPr>
              <a:t>se </a:t>
            </a:r>
            <a:r>
              <a:rPr lang="pt-BR" sz="6400" spc="-20" dirty="0">
                <a:latin typeface="Arial"/>
                <a:cs typeface="Arial"/>
              </a:rPr>
              <a:t>nenhum houver </a:t>
            </a:r>
            <a:r>
              <a:rPr lang="pt-BR" sz="6400" spc="-10" dirty="0">
                <a:latin typeface="Arial"/>
                <a:cs typeface="Arial"/>
              </a:rPr>
              <a:t>na</a:t>
            </a:r>
            <a:r>
              <a:rPr lang="pt-BR" sz="6400" spc="-5" dirty="0">
                <a:latin typeface="Arial"/>
                <a:cs typeface="Arial"/>
              </a:rPr>
              <a:t> </a:t>
            </a:r>
            <a:r>
              <a:rPr lang="pt-BR" sz="6400" spc="-20" dirty="0">
                <a:latin typeface="Arial"/>
                <a:cs typeface="Arial"/>
              </a:rPr>
              <a:t>localidade.</a:t>
            </a:r>
            <a:endParaRPr lang="pt-BR" sz="6400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5"/>
              </a:spcBef>
              <a:buNone/>
            </a:pPr>
            <a:endParaRPr lang="pt-BR" sz="6400" dirty="0">
              <a:latin typeface="Arial"/>
              <a:cs typeface="Arial"/>
            </a:endParaRPr>
          </a:p>
          <a:p>
            <a:pPr marL="307340" marR="5080" indent="0" algn="just">
              <a:lnSpc>
                <a:spcPct val="98600"/>
              </a:lnSpc>
              <a:buNone/>
            </a:pPr>
            <a:r>
              <a:rPr lang="pt-BR" sz="6400" b="1" spc="-10" dirty="0">
                <a:latin typeface="Arial"/>
                <a:cs typeface="Arial"/>
              </a:rPr>
              <a:t>Art</a:t>
            </a:r>
            <a:r>
              <a:rPr lang="pt-BR" sz="6400" spc="-10" dirty="0">
                <a:latin typeface="Arial"/>
                <a:cs typeface="Arial"/>
              </a:rPr>
              <a:t>. </a:t>
            </a:r>
            <a:r>
              <a:rPr lang="pt-BR" sz="6400" b="1" spc="-15" dirty="0">
                <a:latin typeface="Arial"/>
                <a:cs typeface="Arial"/>
              </a:rPr>
              <a:t>1</a:t>
            </a:r>
            <a:r>
              <a:rPr lang="pt-BR" sz="6400" spc="-15" dirty="0">
                <a:latin typeface="Arial"/>
                <a:cs typeface="Arial"/>
              </a:rPr>
              <a:t>.</a:t>
            </a:r>
            <a:r>
              <a:rPr lang="pt-BR" sz="6400" b="1" spc="-15" dirty="0">
                <a:latin typeface="Arial"/>
                <a:cs typeface="Arial"/>
              </a:rPr>
              <a:t>183</a:t>
            </a:r>
            <a:r>
              <a:rPr lang="pt-BR" sz="6400" spc="-15" dirty="0">
                <a:latin typeface="Arial"/>
                <a:cs typeface="Arial"/>
              </a:rPr>
              <a:t>. </a:t>
            </a:r>
            <a:r>
              <a:rPr lang="pt-BR" sz="6400" dirty="0">
                <a:latin typeface="Arial"/>
                <a:cs typeface="Arial"/>
              </a:rPr>
              <a:t>A </a:t>
            </a:r>
            <a:r>
              <a:rPr lang="pt-BR" sz="6400" spc="-15" dirty="0">
                <a:latin typeface="Arial"/>
                <a:cs typeface="Arial"/>
              </a:rPr>
              <a:t>escrituração </a:t>
            </a:r>
            <a:r>
              <a:rPr lang="pt-BR" sz="6400" spc="-10" dirty="0">
                <a:latin typeface="Arial"/>
                <a:cs typeface="Arial"/>
              </a:rPr>
              <a:t>será feita em </a:t>
            </a:r>
            <a:r>
              <a:rPr lang="pt-BR" sz="6400" spc="-15" dirty="0">
                <a:latin typeface="Arial"/>
                <a:cs typeface="Arial"/>
              </a:rPr>
              <a:t>idioma </a:t>
            </a:r>
            <a:r>
              <a:rPr lang="pt-BR" sz="6400" dirty="0">
                <a:latin typeface="Arial"/>
                <a:cs typeface="Arial"/>
              </a:rPr>
              <a:t>e </a:t>
            </a:r>
            <a:r>
              <a:rPr lang="pt-BR" sz="6400" spc="-20" dirty="0">
                <a:latin typeface="Arial"/>
                <a:cs typeface="Arial"/>
              </a:rPr>
              <a:t>moeda </a:t>
            </a:r>
            <a:r>
              <a:rPr lang="pt-BR" sz="6400" spc="-15" dirty="0">
                <a:latin typeface="Arial"/>
                <a:cs typeface="Arial"/>
              </a:rPr>
              <a:t>corrente </a:t>
            </a:r>
            <a:r>
              <a:rPr lang="pt-BR" sz="6400" spc="-20" dirty="0">
                <a:latin typeface="Arial"/>
                <a:cs typeface="Arial"/>
              </a:rPr>
              <a:t>nacionais </a:t>
            </a:r>
            <a:r>
              <a:rPr lang="pt-BR" sz="6400" dirty="0">
                <a:latin typeface="Arial"/>
                <a:cs typeface="Arial"/>
              </a:rPr>
              <a:t>e </a:t>
            </a:r>
            <a:r>
              <a:rPr lang="pt-BR" sz="6400" spc="-10" dirty="0">
                <a:latin typeface="Arial"/>
                <a:cs typeface="Arial"/>
              </a:rPr>
              <a:t>em forma  </a:t>
            </a:r>
            <a:r>
              <a:rPr lang="pt-BR" sz="6400" spc="-15" dirty="0">
                <a:latin typeface="Arial"/>
                <a:cs typeface="Arial"/>
              </a:rPr>
              <a:t>contábil, </a:t>
            </a:r>
          </a:p>
          <a:p>
            <a:pPr marL="307340" marR="5080" indent="0" algn="just">
              <a:lnSpc>
                <a:spcPct val="98600"/>
              </a:lnSpc>
              <a:buNone/>
            </a:pPr>
            <a:r>
              <a:rPr lang="pt-BR" sz="6400" spc="-15" dirty="0">
                <a:latin typeface="Arial"/>
                <a:cs typeface="Arial"/>
              </a:rPr>
              <a:t>por ordem cronológica </a:t>
            </a:r>
            <a:r>
              <a:rPr lang="pt-BR" sz="6400" spc="-10" dirty="0">
                <a:latin typeface="Arial"/>
                <a:cs typeface="Arial"/>
              </a:rPr>
              <a:t>de </a:t>
            </a:r>
            <a:r>
              <a:rPr lang="pt-BR" sz="6400" spc="-15" dirty="0">
                <a:latin typeface="Arial"/>
                <a:cs typeface="Arial"/>
              </a:rPr>
              <a:t>dia, mês </a:t>
            </a:r>
            <a:r>
              <a:rPr lang="pt-BR" sz="6400" dirty="0">
                <a:latin typeface="Arial"/>
                <a:cs typeface="Arial"/>
              </a:rPr>
              <a:t>e </a:t>
            </a:r>
            <a:r>
              <a:rPr lang="pt-BR" sz="6400" spc="-15" dirty="0">
                <a:latin typeface="Arial"/>
                <a:cs typeface="Arial"/>
              </a:rPr>
              <a:t>ano, sem intervalos </a:t>
            </a:r>
            <a:r>
              <a:rPr lang="pt-BR" sz="6400" spc="-10" dirty="0">
                <a:latin typeface="Arial"/>
                <a:cs typeface="Arial"/>
              </a:rPr>
              <a:t>em </a:t>
            </a:r>
            <a:r>
              <a:rPr lang="pt-BR" sz="6400" spc="-15" dirty="0">
                <a:latin typeface="Arial"/>
                <a:cs typeface="Arial"/>
              </a:rPr>
              <a:t>branco, nem entrelinhas,  borrões, rasuras, </a:t>
            </a:r>
            <a:r>
              <a:rPr lang="pt-BR" sz="6400" spc="-20" dirty="0">
                <a:latin typeface="Arial"/>
                <a:cs typeface="Arial"/>
              </a:rPr>
              <a:t>emendas </a:t>
            </a:r>
            <a:r>
              <a:rPr lang="pt-BR" sz="6400" spc="-10" dirty="0">
                <a:latin typeface="Arial"/>
                <a:cs typeface="Arial"/>
              </a:rPr>
              <a:t>ou </a:t>
            </a:r>
            <a:r>
              <a:rPr lang="pt-BR" sz="6400" spc="-15" dirty="0">
                <a:latin typeface="Arial"/>
                <a:cs typeface="Arial"/>
              </a:rPr>
              <a:t>transportes para </a:t>
            </a:r>
            <a:r>
              <a:rPr lang="pt-BR" sz="6400" spc="-10" dirty="0">
                <a:latin typeface="Arial"/>
                <a:cs typeface="Arial"/>
              </a:rPr>
              <a:t>as </a:t>
            </a:r>
            <a:r>
              <a:rPr lang="pt-BR" sz="6400" spc="-15" dirty="0">
                <a:latin typeface="Arial"/>
                <a:cs typeface="Arial"/>
              </a:rPr>
              <a:t>margens.</a:t>
            </a:r>
            <a:endParaRPr lang="pt-BR" sz="6400" dirty="0">
              <a:latin typeface="Arial"/>
              <a:cs typeface="Arial"/>
            </a:endParaRPr>
          </a:p>
          <a:p>
            <a:pPr marL="307340" marR="6985" indent="0" algn="just">
              <a:lnSpc>
                <a:spcPts val="1700"/>
              </a:lnSpc>
              <a:spcBef>
                <a:spcPts val="40"/>
              </a:spcBef>
              <a:buNone/>
            </a:pPr>
            <a:r>
              <a:rPr lang="pt-BR" sz="6400" b="1" spc="-15" dirty="0">
                <a:latin typeface="Arial"/>
                <a:cs typeface="Arial"/>
              </a:rPr>
              <a:t>Parágrafo único</a:t>
            </a:r>
            <a:r>
              <a:rPr lang="pt-BR" sz="6400" spc="-15" dirty="0">
                <a:latin typeface="Arial"/>
                <a:cs typeface="Arial"/>
              </a:rPr>
              <a:t>. </a:t>
            </a:r>
            <a:r>
              <a:rPr lang="pt-BR" sz="6400" dirty="0">
                <a:latin typeface="Arial"/>
                <a:cs typeface="Arial"/>
              </a:rPr>
              <a:t>É </a:t>
            </a:r>
            <a:r>
              <a:rPr lang="pt-BR" sz="6400" spc="-15" dirty="0">
                <a:latin typeface="Arial"/>
                <a:cs typeface="Arial"/>
              </a:rPr>
              <a:t>permitido </a:t>
            </a:r>
            <a:r>
              <a:rPr lang="pt-BR" sz="6400" dirty="0">
                <a:latin typeface="Arial"/>
                <a:cs typeface="Arial"/>
              </a:rPr>
              <a:t>o </a:t>
            </a:r>
            <a:r>
              <a:rPr lang="pt-BR" sz="6400" spc="-15" dirty="0">
                <a:latin typeface="Arial"/>
                <a:cs typeface="Arial"/>
              </a:rPr>
              <a:t>uso </a:t>
            </a:r>
            <a:r>
              <a:rPr lang="pt-BR" sz="6400" spc="-10" dirty="0">
                <a:latin typeface="Arial"/>
                <a:cs typeface="Arial"/>
              </a:rPr>
              <a:t>de </a:t>
            </a:r>
            <a:r>
              <a:rPr lang="pt-BR" sz="6400" spc="-15" dirty="0">
                <a:latin typeface="Arial"/>
                <a:cs typeface="Arial"/>
              </a:rPr>
              <a:t>código </a:t>
            </a:r>
            <a:r>
              <a:rPr lang="pt-BR" sz="6400" spc="-10" dirty="0">
                <a:latin typeface="Arial"/>
                <a:cs typeface="Arial"/>
              </a:rPr>
              <a:t>de </a:t>
            </a:r>
            <a:r>
              <a:rPr lang="pt-BR" sz="6400" spc="-15" dirty="0">
                <a:latin typeface="Arial"/>
                <a:cs typeface="Arial"/>
              </a:rPr>
              <a:t>números </a:t>
            </a:r>
            <a:r>
              <a:rPr lang="pt-BR" sz="6400" spc="-10" dirty="0">
                <a:latin typeface="Arial"/>
                <a:cs typeface="Arial"/>
              </a:rPr>
              <a:t>ou de </a:t>
            </a:r>
            <a:r>
              <a:rPr lang="pt-BR" sz="6400" spc="-15" dirty="0">
                <a:latin typeface="Arial"/>
                <a:cs typeface="Arial"/>
              </a:rPr>
              <a:t>abreviaturas, que constem </a:t>
            </a:r>
            <a:r>
              <a:rPr lang="pt-BR" sz="6400" spc="-20" dirty="0">
                <a:latin typeface="Arial"/>
                <a:cs typeface="Arial"/>
              </a:rPr>
              <a:t>de  </a:t>
            </a:r>
            <a:r>
              <a:rPr lang="pt-BR" sz="6400" spc="-10" dirty="0">
                <a:latin typeface="Arial"/>
                <a:cs typeface="Arial"/>
              </a:rPr>
              <a:t>livro </a:t>
            </a:r>
            <a:r>
              <a:rPr lang="pt-BR" sz="6400" spc="-15" dirty="0">
                <a:latin typeface="Arial"/>
                <a:cs typeface="Arial"/>
              </a:rPr>
              <a:t>próprio, regularmente</a:t>
            </a:r>
            <a:r>
              <a:rPr lang="pt-BR" sz="6400" spc="-25" dirty="0">
                <a:latin typeface="Arial"/>
                <a:cs typeface="Arial"/>
              </a:rPr>
              <a:t> </a:t>
            </a:r>
            <a:r>
              <a:rPr lang="pt-BR" sz="6400" spc="-15" dirty="0">
                <a:latin typeface="Arial"/>
                <a:cs typeface="Arial"/>
              </a:rPr>
              <a:t>autenticado.</a:t>
            </a:r>
            <a:endParaRPr lang="pt-BR" sz="6400" dirty="0">
              <a:latin typeface="Arial"/>
              <a:cs typeface="Arial"/>
            </a:endParaRPr>
          </a:p>
          <a:p>
            <a:pPr marL="0" indent="0">
              <a:buNone/>
            </a:pPr>
            <a:endParaRPr lang="pt-BR" sz="7200" dirty="0"/>
          </a:p>
          <a:p>
            <a:pPr marL="0" indent="0">
              <a:buNone/>
            </a:pPr>
            <a:r>
              <a:rPr lang="pt-BR" sz="7200" dirty="0"/>
              <a:t>                    </a:t>
            </a:r>
          </a:p>
          <a:p>
            <a:pPr marL="0" indent="0">
              <a:buNone/>
            </a:pPr>
            <a:endParaRPr lang="pt-BR" sz="3000" b="1" dirty="0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ED25FF3-4B72-4147-BFAD-88838917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61332" y="4926746"/>
            <a:ext cx="27288839" cy="11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117BEC24-40BC-8344-8DCF-2D978FA76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Adoção de livros obrigatórios (artigos 1180 a 1185, do Código Civil)</a:t>
            </a:r>
          </a:p>
        </p:txBody>
      </p:sp>
    </p:spTree>
    <p:extLst>
      <p:ext uri="{BB962C8B-B14F-4D97-AF65-F5344CB8AC3E}">
        <p14:creationId xmlns:p14="http://schemas.microsoft.com/office/powerpoint/2010/main" val="3540716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3B1158-84D6-CB4A-8A16-073291F55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07975" marR="5080" indent="0" algn="just">
              <a:lnSpc>
                <a:spcPct val="99200"/>
              </a:lnSpc>
              <a:buNone/>
            </a:pPr>
            <a:r>
              <a:rPr lang="pt-BR" b="1" spc="-5" dirty="0">
                <a:cs typeface="Arial"/>
              </a:rPr>
              <a:t>Art</a:t>
            </a:r>
            <a:r>
              <a:rPr lang="pt-BR" spc="-5" dirty="0">
                <a:cs typeface="Arial"/>
              </a:rPr>
              <a:t>. </a:t>
            </a:r>
            <a:r>
              <a:rPr lang="pt-BR" b="1" spc="-5" dirty="0">
                <a:cs typeface="Arial"/>
              </a:rPr>
              <a:t>1</a:t>
            </a:r>
            <a:r>
              <a:rPr lang="pt-BR" spc="-5" dirty="0">
                <a:cs typeface="Arial"/>
              </a:rPr>
              <a:t>.</a:t>
            </a:r>
            <a:r>
              <a:rPr lang="pt-BR" b="1" spc="-5" dirty="0">
                <a:cs typeface="Arial"/>
              </a:rPr>
              <a:t>184</a:t>
            </a:r>
            <a:r>
              <a:rPr lang="pt-BR" spc="-5" dirty="0">
                <a:cs typeface="Arial"/>
              </a:rPr>
              <a:t>. No Diário serão lançadas, com individuação, clareza </a:t>
            </a:r>
            <a:r>
              <a:rPr lang="pt-BR" dirty="0">
                <a:cs typeface="Arial"/>
              </a:rPr>
              <a:t>e </a:t>
            </a:r>
            <a:r>
              <a:rPr lang="pt-BR" spc="-10" dirty="0">
                <a:cs typeface="Arial"/>
              </a:rPr>
              <a:t>caracterização </a:t>
            </a:r>
            <a:r>
              <a:rPr lang="pt-BR" spc="-5" dirty="0">
                <a:cs typeface="Arial"/>
              </a:rPr>
              <a:t>do </a:t>
            </a:r>
            <a:r>
              <a:rPr lang="pt-BR" spc="-10" dirty="0">
                <a:cs typeface="Arial"/>
              </a:rPr>
              <a:t>documento  respectivo, </a:t>
            </a:r>
            <a:r>
              <a:rPr lang="pt-BR" spc="-5" dirty="0">
                <a:cs typeface="Arial"/>
              </a:rPr>
              <a:t>dia </a:t>
            </a:r>
            <a:r>
              <a:rPr lang="pt-BR" dirty="0">
                <a:cs typeface="Arial"/>
              </a:rPr>
              <a:t>a </a:t>
            </a:r>
            <a:r>
              <a:rPr lang="pt-BR" spc="-5" dirty="0">
                <a:cs typeface="Arial"/>
              </a:rPr>
              <a:t>dia, por </a:t>
            </a:r>
            <a:r>
              <a:rPr lang="pt-BR" spc="-10" dirty="0">
                <a:cs typeface="Arial"/>
              </a:rPr>
              <a:t>escrita </a:t>
            </a:r>
            <a:r>
              <a:rPr lang="pt-BR" spc="-5" dirty="0">
                <a:cs typeface="Arial"/>
              </a:rPr>
              <a:t>direta ou reprodução, todas as operações relativas ao </a:t>
            </a:r>
            <a:r>
              <a:rPr lang="pt-BR" spc="-10" dirty="0">
                <a:cs typeface="Arial"/>
              </a:rPr>
              <a:t>exercício  </a:t>
            </a:r>
            <a:r>
              <a:rPr lang="pt-BR" spc="-5" dirty="0">
                <a:cs typeface="Arial"/>
              </a:rPr>
              <a:t>da</a:t>
            </a:r>
            <a:r>
              <a:rPr lang="pt-BR" spc="-15" dirty="0">
                <a:cs typeface="Arial"/>
              </a:rPr>
              <a:t> </a:t>
            </a:r>
            <a:r>
              <a:rPr lang="pt-BR" spc="-10" dirty="0">
                <a:cs typeface="Arial"/>
              </a:rPr>
              <a:t>empresa.</a:t>
            </a:r>
            <a:endParaRPr lang="pt-BR" dirty="0">
              <a:cs typeface="Arial"/>
            </a:endParaRPr>
          </a:p>
          <a:p>
            <a:pPr marL="307975" marR="5080" indent="0" algn="just">
              <a:lnSpc>
                <a:spcPct val="100499"/>
              </a:lnSpc>
              <a:spcBef>
                <a:spcPts val="830"/>
              </a:spcBef>
              <a:buNone/>
            </a:pPr>
            <a:r>
              <a:rPr lang="pt-BR" b="1" dirty="0">
                <a:cs typeface="Times New Roman"/>
              </a:rPr>
              <a:t>§ </a:t>
            </a:r>
            <a:r>
              <a:rPr lang="pt-BR" b="1" spc="-5" dirty="0">
                <a:cs typeface="Arial"/>
              </a:rPr>
              <a:t>1</a:t>
            </a:r>
            <a:r>
              <a:rPr lang="pt-BR" spc="-5" dirty="0">
                <a:cs typeface="Arial"/>
              </a:rPr>
              <a:t>º. </a:t>
            </a:r>
            <a:r>
              <a:rPr lang="pt-BR" spc="-10" dirty="0">
                <a:cs typeface="Arial"/>
              </a:rPr>
              <a:t>Admite-se </a:t>
            </a:r>
            <a:r>
              <a:rPr lang="pt-BR" dirty="0">
                <a:cs typeface="Arial"/>
              </a:rPr>
              <a:t>a </a:t>
            </a:r>
            <a:r>
              <a:rPr lang="pt-BR" spc="-10" dirty="0">
                <a:cs typeface="Arial"/>
              </a:rPr>
              <a:t>escrituração </a:t>
            </a:r>
            <a:r>
              <a:rPr lang="pt-BR" spc="-5" dirty="0">
                <a:cs typeface="Arial"/>
              </a:rPr>
              <a:t>resumida do Diário, com totais que não </a:t>
            </a:r>
            <a:r>
              <a:rPr lang="pt-BR" spc="-10" dirty="0">
                <a:cs typeface="Arial"/>
              </a:rPr>
              <a:t>excedam </a:t>
            </a:r>
            <a:r>
              <a:rPr lang="pt-BR" dirty="0">
                <a:cs typeface="Arial"/>
              </a:rPr>
              <a:t>o </a:t>
            </a:r>
            <a:r>
              <a:rPr lang="pt-BR" spc="-5" dirty="0">
                <a:cs typeface="Arial"/>
              </a:rPr>
              <a:t>período de 30  (trinta) dias, </a:t>
            </a:r>
            <a:r>
              <a:rPr lang="pt-BR" spc="-10" dirty="0">
                <a:cs typeface="Arial"/>
              </a:rPr>
              <a:t>relativamente </a:t>
            </a:r>
            <a:r>
              <a:rPr lang="pt-BR" dirty="0">
                <a:cs typeface="Arial"/>
              </a:rPr>
              <a:t>a </a:t>
            </a:r>
            <a:r>
              <a:rPr lang="pt-BR" spc="-10" dirty="0">
                <a:cs typeface="Arial"/>
              </a:rPr>
              <a:t>contas </a:t>
            </a:r>
            <a:r>
              <a:rPr lang="pt-BR" spc="-5" dirty="0">
                <a:cs typeface="Arial"/>
              </a:rPr>
              <a:t>cujas operações sejam </a:t>
            </a:r>
            <a:r>
              <a:rPr lang="pt-BR" spc="-10" dirty="0">
                <a:cs typeface="Arial"/>
              </a:rPr>
              <a:t>numerosas </a:t>
            </a:r>
            <a:r>
              <a:rPr lang="pt-BR" spc="-5" dirty="0">
                <a:cs typeface="Arial"/>
              </a:rPr>
              <a:t>ou realizadas fora da sede  do </a:t>
            </a:r>
            <a:r>
              <a:rPr lang="pt-BR" spc="-10" dirty="0">
                <a:cs typeface="Arial"/>
              </a:rPr>
              <a:t>estabelecimento, </a:t>
            </a:r>
            <a:r>
              <a:rPr lang="pt-BR" spc="-5" dirty="0">
                <a:cs typeface="Arial"/>
              </a:rPr>
              <a:t>desde que utilizados </a:t>
            </a:r>
            <a:r>
              <a:rPr lang="pt-BR" b="1" spc="-5" dirty="0">
                <a:cs typeface="Arial"/>
              </a:rPr>
              <a:t>livros auxiliares </a:t>
            </a:r>
            <a:r>
              <a:rPr lang="pt-BR" spc="-5" dirty="0">
                <a:cs typeface="Arial"/>
              </a:rPr>
              <a:t>regularmente </a:t>
            </a:r>
            <a:r>
              <a:rPr lang="pt-BR" spc="-10" dirty="0">
                <a:cs typeface="Arial"/>
              </a:rPr>
              <a:t>autenticados, </a:t>
            </a:r>
            <a:r>
              <a:rPr lang="pt-BR" spc="-5" dirty="0">
                <a:cs typeface="Arial"/>
              </a:rPr>
              <a:t>para  registro individualizado, </a:t>
            </a:r>
            <a:r>
              <a:rPr lang="pt-BR" dirty="0">
                <a:cs typeface="Arial"/>
              </a:rPr>
              <a:t>e </a:t>
            </a:r>
            <a:r>
              <a:rPr lang="pt-BR" spc="-10" dirty="0">
                <a:cs typeface="Arial"/>
              </a:rPr>
              <a:t>conservados </a:t>
            </a:r>
            <a:r>
              <a:rPr lang="pt-BR" spc="-5" dirty="0">
                <a:cs typeface="Arial"/>
              </a:rPr>
              <a:t>os </a:t>
            </a:r>
            <a:r>
              <a:rPr lang="pt-BR" spc="-10" dirty="0">
                <a:cs typeface="Arial"/>
              </a:rPr>
              <a:t>documentos </a:t>
            </a:r>
            <a:r>
              <a:rPr lang="pt-BR" spc="-5" dirty="0">
                <a:cs typeface="Arial"/>
              </a:rPr>
              <a:t>que permitam </a:t>
            </a:r>
            <a:r>
              <a:rPr lang="pt-BR" dirty="0">
                <a:cs typeface="Arial"/>
              </a:rPr>
              <a:t>a </a:t>
            </a:r>
            <a:r>
              <a:rPr lang="pt-BR" spc="-5" dirty="0">
                <a:cs typeface="Arial"/>
              </a:rPr>
              <a:t>sua </a:t>
            </a:r>
            <a:r>
              <a:rPr lang="pt-BR" spc="-10" dirty="0">
                <a:cs typeface="Arial"/>
              </a:rPr>
              <a:t>exata</a:t>
            </a:r>
            <a:r>
              <a:rPr lang="pt-BR" spc="-40" dirty="0">
                <a:cs typeface="Arial"/>
              </a:rPr>
              <a:t> </a:t>
            </a:r>
            <a:r>
              <a:rPr lang="pt-BR" spc="-10" dirty="0">
                <a:cs typeface="Arial"/>
              </a:rPr>
              <a:t>verificação.</a:t>
            </a:r>
            <a:endParaRPr lang="pt-BR" dirty="0">
              <a:cs typeface="Arial"/>
            </a:endParaRPr>
          </a:p>
          <a:p>
            <a:pPr marL="307975" marR="5080" indent="0" algn="just">
              <a:lnSpc>
                <a:spcPct val="99200"/>
              </a:lnSpc>
              <a:spcBef>
                <a:spcPts val="855"/>
              </a:spcBef>
              <a:buNone/>
            </a:pPr>
            <a:r>
              <a:rPr lang="pt-BR" b="1" dirty="0">
                <a:cs typeface="Times New Roman"/>
              </a:rPr>
              <a:t>§ </a:t>
            </a:r>
            <a:r>
              <a:rPr lang="pt-BR" b="1" spc="-5" dirty="0">
                <a:cs typeface="Arial"/>
              </a:rPr>
              <a:t>2</a:t>
            </a:r>
            <a:r>
              <a:rPr lang="pt-BR" spc="-5" dirty="0">
                <a:cs typeface="Arial"/>
              </a:rPr>
              <a:t>º. Serão lançados no Diário </a:t>
            </a:r>
            <a:r>
              <a:rPr lang="pt-BR" b="1" dirty="0">
                <a:cs typeface="Arial"/>
              </a:rPr>
              <a:t>o </a:t>
            </a:r>
            <a:r>
              <a:rPr lang="pt-BR" b="1" spc="-5" dirty="0">
                <a:cs typeface="Arial"/>
              </a:rPr>
              <a:t>balanço patrimonial </a:t>
            </a:r>
            <a:r>
              <a:rPr lang="pt-BR" b="1" dirty="0">
                <a:cs typeface="Arial"/>
              </a:rPr>
              <a:t>e o </a:t>
            </a:r>
            <a:r>
              <a:rPr lang="pt-BR" b="1" spc="-5" dirty="0">
                <a:cs typeface="Arial"/>
              </a:rPr>
              <a:t>de resultado </a:t>
            </a:r>
            <a:r>
              <a:rPr lang="pt-BR" b="1" spc="-10" dirty="0">
                <a:cs typeface="Arial"/>
              </a:rPr>
              <a:t>econômico, </a:t>
            </a:r>
            <a:r>
              <a:rPr lang="pt-BR" b="1" spc="-5" dirty="0">
                <a:cs typeface="Arial"/>
              </a:rPr>
              <a:t>devendo </a:t>
            </a:r>
            <a:r>
              <a:rPr lang="pt-BR" b="1" spc="-10" dirty="0">
                <a:cs typeface="Arial"/>
              </a:rPr>
              <a:t>ambos  </a:t>
            </a:r>
            <a:r>
              <a:rPr lang="pt-BR" b="1" spc="-5" dirty="0">
                <a:cs typeface="Arial"/>
              </a:rPr>
              <a:t>serem assinados por </a:t>
            </a:r>
            <a:r>
              <a:rPr lang="pt-BR" b="1" spc="-10" dirty="0">
                <a:cs typeface="Arial"/>
              </a:rPr>
              <a:t>técnico </a:t>
            </a:r>
            <a:r>
              <a:rPr lang="pt-BR" b="1" spc="-5" dirty="0">
                <a:cs typeface="Arial"/>
              </a:rPr>
              <a:t>em Ciências Contábeis legalmente habilitado </a:t>
            </a:r>
            <a:r>
              <a:rPr lang="pt-BR" b="1" dirty="0">
                <a:cs typeface="Arial"/>
              </a:rPr>
              <a:t>e </a:t>
            </a:r>
            <a:r>
              <a:rPr lang="pt-BR" b="1" spc="-5" dirty="0">
                <a:cs typeface="Arial"/>
              </a:rPr>
              <a:t>pelo empresário ou  sociedade</a:t>
            </a:r>
            <a:r>
              <a:rPr lang="pt-BR" b="1" spc="-20" dirty="0">
                <a:cs typeface="Arial"/>
              </a:rPr>
              <a:t> </a:t>
            </a:r>
            <a:r>
              <a:rPr lang="pt-BR" b="1" spc="-5" dirty="0">
                <a:cs typeface="Arial"/>
              </a:rPr>
              <a:t>empresária.</a:t>
            </a:r>
            <a:endParaRPr lang="pt-BR" b="1" dirty="0"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pt-BR" sz="1500" dirty="0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5"/>
              </a:spcBef>
              <a:buNone/>
            </a:pPr>
            <a:endParaRPr lang="pt-BR" sz="2900" dirty="0">
              <a:cs typeface="Arial"/>
            </a:endParaRPr>
          </a:p>
          <a:p>
            <a:pPr marL="307975" marR="5080" indent="0" algn="just">
              <a:lnSpc>
                <a:spcPts val="1390"/>
              </a:lnSpc>
              <a:buNone/>
            </a:pPr>
            <a:r>
              <a:rPr lang="pt-BR" sz="2900" b="1" spc="-5" dirty="0">
                <a:cs typeface="Arial"/>
              </a:rPr>
              <a:t>Art</a:t>
            </a:r>
            <a:r>
              <a:rPr lang="pt-BR" sz="2900" spc="-5" dirty="0">
                <a:cs typeface="Arial"/>
              </a:rPr>
              <a:t>. </a:t>
            </a:r>
            <a:r>
              <a:rPr lang="pt-BR" sz="2900" b="1" spc="-5" dirty="0">
                <a:cs typeface="Arial"/>
              </a:rPr>
              <a:t>1</a:t>
            </a:r>
            <a:r>
              <a:rPr lang="pt-BR" sz="2900" spc="-5" dirty="0">
                <a:cs typeface="Arial"/>
              </a:rPr>
              <a:t>.</a:t>
            </a:r>
            <a:r>
              <a:rPr lang="pt-BR" sz="2900" b="1" spc="-5" dirty="0">
                <a:cs typeface="Arial"/>
              </a:rPr>
              <a:t>194</a:t>
            </a:r>
            <a:r>
              <a:rPr lang="pt-BR" sz="2900" spc="-5" dirty="0">
                <a:cs typeface="Arial"/>
              </a:rPr>
              <a:t>. </a:t>
            </a:r>
            <a:r>
              <a:rPr lang="pt-BR" sz="2900" dirty="0">
                <a:cs typeface="Arial"/>
              </a:rPr>
              <a:t>O</a:t>
            </a:r>
            <a:r>
              <a:rPr lang="pt-BR" sz="2900" b="1" dirty="0">
                <a:cs typeface="Arial"/>
              </a:rPr>
              <a:t> </a:t>
            </a:r>
            <a:r>
              <a:rPr lang="pt-BR" sz="2900" b="1" spc="-5" dirty="0">
                <a:cs typeface="Arial"/>
              </a:rPr>
              <a:t>empresário </a:t>
            </a:r>
            <a:r>
              <a:rPr lang="pt-BR" sz="2900" b="1" dirty="0">
                <a:cs typeface="Arial"/>
              </a:rPr>
              <a:t>e a </a:t>
            </a:r>
            <a:r>
              <a:rPr lang="pt-BR" sz="2900" b="1" spc="-5" dirty="0">
                <a:cs typeface="Arial"/>
              </a:rPr>
              <a:t>sociedade empresária são obrigados </a:t>
            </a:r>
            <a:r>
              <a:rPr lang="pt-BR" sz="2900" b="1" dirty="0">
                <a:cs typeface="Arial"/>
              </a:rPr>
              <a:t>a </a:t>
            </a:r>
            <a:r>
              <a:rPr lang="pt-BR" sz="2900" b="1" spc="-10" dirty="0">
                <a:cs typeface="Arial"/>
              </a:rPr>
              <a:t>conservar </a:t>
            </a:r>
            <a:r>
              <a:rPr lang="pt-BR" sz="2900" b="1" spc="-5" dirty="0">
                <a:cs typeface="Arial"/>
              </a:rPr>
              <a:t>em boa guarda toda  </a:t>
            </a:r>
            <a:r>
              <a:rPr lang="pt-BR" sz="2900" b="1" dirty="0">
                <a:cs typeface="Arial"/>
              </a:rPr>
              <a:t>a </a:t>
            </a:r>
            <a:r>
              <a:rPr lang="pt-BR" sz="2900" b="1" spc="-10" dirty="0">
                <a:cs typeface="Arial"/>
              </a:rPr>
              <a:t>escrituração, correspondência </a:t>
            </a:r>
            <a:r>
              <a:rPr lang="pt-BR" sz="2900" b="1" dirty="0">
                <a:cs typeface="Arial"/>
              </a:rPr>
              <a:t>e </a:t>
            </a:r>
            <a:r>
              <a:rPr lang="pt-BR" sz="2900" b="1" spc="-5" dirty="0">
                <a:cs typeface="Arial"/>
              </a:rPr>
              <a:t>mais papéis </a:t>
            </a:r>
            <a:r>
              <a:rPr lang="pt-BR" sz="2900" b="1" spc="-10" dirty="0">
                <a:cs typeface="Arial"/>
              </a:rPr>
              <a:t>concernentes </a:t>
            </a:r>
            <a:r>
              <a:rPr lang="pt-BR" sz="2900" b="1" dirty="0">
                <a:cs typeface="Arial"/>
              </a:rPr>
              <a:t>à </a:t>
            </a:r>
            <a:r>
              <a:rPr lang="pt-BR" sz="2900" b="1" spc="-5" dirty="0">
                <a:cs typeface="Arial"/>
              </a:rPr>
              <a:t>sua atividade, </a:t>
            </a:r>
          </a:p>
          <a:p>
            <a:pPr marL="307975" marR="5080" indent="0" algn="just">
              <a:lnSpc>
                <a:spcPts val="1390"/>
              </a:lnSpc>
              <a:buNone/>
            </a:pPr>
            <a:r>
              <a:rPr lang="pt-BR" sz="2900" b="1" u="sng" spc="-5" dirty="0">
                <a:cs typeface="Arial"/>
              </a:rPr>
              <a:t>enquanto não </a:t>
            </a:r>
            <a:r>
              <a:rPr lang="pt-BR" sz="2900" b="1" u="sng" spc="-10" dirty="0">
                <a:cs typeface="Arial"/>
              </a:rPr>
              <a:t>ocorrer  prescrição </a:t>
            </a:r>
            <a:r>
              <a:rPr lang="pt-BR" sz="2900" b="1" u="sng" spc="-5" dirty="0">
                <a:cs typeface="Arial"/>
              </a:rPr>
              <a:t>ou decadência no </a:t>
            </a:r>
            <a:r>
              <a:rPr lang="pt-BR" sz="2900" b="1" u="sng" spc="-10" dirty="0">
                <a:cs typeface="Arial"/>
              </a:rPr>
              <a:t>tocante </a:t>
            </a:r>
            <a:r>
              <a:rPr lang="pt-BR" sz="2900" b="1" u="sng" spc="-5" dirty="0">
                <a:cs typeface="Arial"/>
              </a:rPr>
              <a:t>aos atos nele</a:t>
            </a:r>
            <a:r>
              <a:rPr lang="pt-BR" sz="2900" b="1" u="sng" spc="-50" dirty="0">
                <a:cs typeface="Arial"/>
              </a:rPr>
              <a:t> </a:t>
            </a:r>
            <a:r>
              <a:rPr lang="pt-BR" sz="2900" b="1" u="sng" spc="-10" dirty="0">
                <a:cs typeface="Arial"/>
              </a:rPr>
              <a:t>consignados</a:t>
            </a:r>
            <a:r>
              <a:rPr lang="pt-BR" sz="1300" b="1" u="sng" spc="-10" dirty="0">
                <a:cs typeface="Arial"/>
              </a:rPr>
              <a:t>.</a:t>
            </a:r>
            <a:endParaRPr lang="pt-BR" sz="1300" b="1" u="sng" dirty="0"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pt-BR" dirty="0">
              <a:latin typeface="Arial"/>
              <a:cs typeface="Arial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ED25FF3-4B72-4147-BFAD-88838917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61332" y="4926746"/>
            <a:ext cx="27288839" cy="11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117BEC24-40BC-8344-8DCF-2D978FA76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t-BR" sz="2200" dirty="0"/>
            </a:br>
            <a:r>
              <a:rPr lang="pt-BR" sz="2200" dirty="0"/>
              <a:t>DIÁRIO 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8522733-B930-B84A-A44A-BC6B32AF0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024" y="5508700"/>
            <a:ext cx="991552" cy="99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473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5" ma:contentTypeDescription="Crie um novo documento." ma:contentTypeScope="" ma:versionID="0103d65d0e737d692b676c872728f369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7e923275e42780db4afb5e008224c4d8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02DEB5-7673-4E18-96CD-159C27DD2A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20ECA0-F3F9-459C-A2B9-27C2B1509461}">
  <ds:schemaRefs>
    <ds:schemaRef ds:uri="http://schemas.microsoft.com/office/2006/documentManagement/types"/>
    <ds:schemaRef ds:uri="http://purl.org/dc/elements/1.1/"/>
    <ds:schemaRef ds:uri="ebba5f7d-3b76-4a58-9735-74f0064eafba"/>
    <ds:schemaRef ds:uri="http://schemas.microsoft.com/office/2006/metadata/properties"/>
    <ds:schemaRef ds:uri="4c414ac8-549e-4ca5-81e3-16b3f3eb5c24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638653C-715E-494E-8E39-1BDABF856A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1760</Words>
  <Application>Microsoft Macintosh PowerPoint</Application>
  <PresentationFormat>Widescreen</PresentationFormat>
  <Paragraphs>148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do Office</vt:lpstr>
      <vt:lpstr>O regime jurídico do Empresário e do Estabelecimento  </vt:lpstr>
      <vt:lpstr>CONCEITO JURIDÍCO DE EMPRESÁRIO  </vt:lpstr>
      <vt:lpstr>Ato x Atividade</vt:lpstr>
      <vt:lpstr>3 principais diferenças do regime jurídico do empresário</vt:lpstr>
      <vt:lpstr>Situação Jurídica do Cientista, Artista, Escritor e do Profissional Liberal</vt:lpstr>
      <vt:lpstr>IMPORTÂNCIA DO REGISTRO</vt:lpstr>
      <vt:lpstr>Deveres do Empresário</vt:lpstr>
      <vt:lpstr>Adoção de livros obrigatórios (artigos 1180 a 1185, do Código Civil)</vt:lpstr>
      <vt:lpstr> DIÁRIO   </vt:lpstr>
      <vt:lpstr>Proteção à micro e pequena empresa (lei Complementar 123, de 2006)</vt:lpstr>
      <vt:lpstr>Situação do Produtor Rural</vt:lpstr>
      <vt:lpstr>A breve vida das EIRELIS....</vt:lpstr>
      <vt:lpstr>Apresentação do PowerPoint</vt:lpstr>
      <vt:lpstr>REGIME JURÍDICO DO ESTABELECIMENTO</vt:lpstr>
      <vt:lpstr>Trespasse do estabelecimento</vt:lpstr>
      <vt:lpstr>Trespasse de Estabelecimento</vt:lpstr>
      <vt:lpstr>Trespasse de Estabelecimento</vt:lpstr>
      <vt:lpstr>Apresentação do PowerPoint</vt:lpstr>
      <vt:lpstr>Nas recuperações judiciais, cessão de estabelecimentos é importante..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regime jurídico do Empresário e do Estabelecimento  </dc:title>
  <dc:creator>Ruy Pereira Camilo Junior</dc:creator>
  <cp:lastModifiedBy>Ruy Camilo</cp:lastModifiedBy>
  <cp:revision>2</cp:revision>
  <dcterms:created xsi:type="dcterms:W3CDTF">2022-06-04T01:35:56Z</dcterms:created>
  <dcterms:modified xsi:type="dcterms:W3CDTF">2023-03-14T01:15:51Z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0x0101009E5DFEBCE2E50B4B8EF365B1600A6302</vt:lpwstr>
  </property>
</Properties>
</file>