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32"/>
  </p:notesMasterIdLst>
  <p:handoutMasterIdLst>
    <p:handoutMasterId r:id="rId33"/>
  </p:handoutMasterIdLst>
  <p:sldIdLst>
    <p:sldId id="261" r:id="rId2"/>
    <p:sldId id="263" r:id="rId3"/>
    <p:sldId id="262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66" r:id="rId12"/>
    <p:sldId id="265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6" r:id="rId23"/>
    <p:sldId id="284" r:id="rId24"/>
    <p:sldId id="285" r:id="rId25"/>
    <p:sldId id="287" r:id="rId26"/>
    <p:sldId id="288" r:id="rId27"/>
    <p:sldId id="289" r:id="rId28"/>
    <p:sldId id="290" r:id="rId29"/>
    <p:sldId id="291" r:id="rId30"/>
    <p:sldId id="385" r:id="rId3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668" autoAdjust="0"/>
  </p:normalViewPr>
  <p:slideViewPr>
    <p:cSldViewPr>
      <p:cViewPr varScale="1">
        <p:scale>
          <a:sx n="92" d="100"/>
          <a:sy n="92" d="100"/>
        </p:scale>
        <p:origin x="166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2.xml"/><Relationship Id="rId1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F2B06AB7-B681-C842-9B47-DAED80728D2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>
            <a:lvl1pPr defTabSz="968375">
              <a:defRPr sz="1300"/>
            </a:lvl1pPr>
          </a:lstStyle>
          <a:p>
            <a:endParaRPr lang="en-US" altLang="pt-AU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3E88DEF7-E930-AA45-8271-CC9DB72A230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/>
            </a:lvl1pPr>
          </a:lstStyle>
          <a:p>
            <a:endParaRPr lang="en-US" altLang="pt-AU"/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126A532F-44E3-EA40-B11F-B00B8DA4C5B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defTabSz="968375">
              <a:defRPr sz="1300"/>
            </a:lvl1pPr>
          </a:lstStyle>
          <a:p>
            <a:endParaRPr lang="en-US" altLang="pt-AU"/>
          </a:p>
        </p:txBody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4FEAABFC-13C1-4246-85F8-489141FE70F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/>
            </a:lvl1pPr>
          </a:lstStyle>
          <a:p>
            <a:fld id="{A49B83E4-CB5D-974D-BC21-07CBC855A240}" type="slidenum">
              <a:rPr lang="en-US" altLang="pt-AU"/>
              <a:pPr/>
              <a:t>‹nº›</a:t>
            </a:fld>
            <a:endParaRPr lang="en-US" altLang="pt-A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9D8393F-9279-B44D-B60D-1A6E1AD2D44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>
            <a:lvl1pPr defTabSz="968375">
              <a:defRPr sz="1300"/>
            </a:lvl1pPr>
          </a:lstStyle>
          <a:p>
            <a:endParaRPr lang="en-US" altLang="pt-AU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4D44C39-F4D1-DD4A-A6F6-4AF2A7BAF8D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/>
            </a:lvl1pPr>
          </a:lstStyle>
          <a:p>
            <a:endParaRPr lang="en-US" altLang="pt-AU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5AB5A231-4990-694E-A88E-E6F258173C0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2188" cy="3602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D870455-866D-1D43-9398-AE2B5164641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AU"/>
              <a:t>Clique para editar os estilos do texto mestre</a:t>
            </a:r>
          </a:p>
          <a:p>
            <a:pPr lvl="1"/>
            <a:r>
              <a:rPr lang="en-US" altLang="pt-AU"/>
              <a:t>Segundo nível</a:t>
            </a:r>
          </a:p>
          <a:p>
            <a:pPr lvl="2"/>
            <a:r>
              <a:rPr lang="en-US" altLang="pt-AU"/>
              <a:t>Terceiro nível</a:t>
            </a:r>
          </a:p>
          <a:p>
            <a:pPr lvl="3"/>
            <a:r>
              <a:rPr lang="en-US" altLang="pt-AU"/>
              <a:t>Quarto nível</a:t>
            </a:r>
          </a:p>
          <a:p>
            <a:pPr lvl="4"/>
            <a:r>
              <a:rPr lang="en-US" altLang="pt-AU"/>
              <a:t>Quinto nível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A775BDD5-0810-F044-9DDB-A5B7DC85C26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defTabSz="968375">
              <a:defRPr sz="1300"/>
            </a:lvl1pPr>
          </a:lstStyle>
          <a:p>
            <a:endParaRPr lang="en-US" altLang="pt-AU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F31C14A5-AA72-144E-927A-8CEBF4B585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/>
            </a:lvl1pPr>
          </a:lstStyle>
          <a:p>
            <a:fld id="{21C037B2-C55B-8C41-8DE2-7AE84203969A}" type="slidenum">
              <a:rPr lang="en-US" altLang="pt-AU"/>
              <a:pPr/>
              <a:t>‹nº›</a:t>
            </a:fld>
            <a:endParaRPr lang="en-US" altLang="pt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6CCEAD3-0C96-CD43-8523-B2D24AEE7F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EFA6CF-3008-1441-8B04-2E8D52C97A16}" type="slidenum">
              <a:rPr lang="en-US" altLang="pt-AU"/>
              <a:pPr/>
              <a:t>2</a:t>
            </a:fld>
            <a:endParaRPr lang="en-US" altLang="pt-AU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6579D6AF-FD51-4047-BA73-D3AED57A60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EBDC9CC-D771-7C4C-AA6E-A865E2C0A5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pt-BR" altLang="pt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8E89284-EF7E-CC40-A6D5-21CAFD94B5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78293F-36A6-4544-A8E5-622A1D26FE08}" type="slidenum">
              <a:rPr lang="en-US" altLang="pt-AU"/>
              <a:pPr/>
              <a:t>12</a:t>
            </a:fld>
            <a:endParaRPr lang="en-US" altLang="pt-AU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047DE3F3-92E8-1844-AE1E-B755B04AB9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331772B6-A90F-574D-BB43-9AC923CB5B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pt-BR" altLang="pt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6138E2D-52CF-914B-BE2B-4EBF06E358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6592DC-43B9-114A-98D1-4AA1EB5CD15D}" type="slidenum">
              <a:rPr lang="en-US" altLang="pt-AU"/>
              <a:pPr/>
              <a:t>23</a:t>
            </a:fld>
            <a:endParaRPr lang="en-US" altLang="pt-AU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2579C5B7-B6C1-CB41-A27B-CE8E71AE20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6765DB5A-C150-C747-9D5F-8965B853C8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pt-BR" altLang="pt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6976A6D-1933-2A4F-8059-06C9CFD4E7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9A3475-D02A-134C-97D9-319DE7EC9181}" type="slidenum">
              <a:rPr lang="en-US" altLang="pt-AU"/>
              <a:pPr/>
              <a:t>24</a:t>
            </a:fld>
            <a:endParaRPr lang="en-US" altLang="pt-AU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97DD1E96-B930-C34F-A8F5-37880FF79E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EEE4D7C7-E09A-B94B-A932-DB0777F89D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pt-BR" altLang="pt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059C96E-7349-A04A-BF65-C580496E5D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737CE2-B5D0-A541-96B2-9D278CA2586C}" type="slidenum">
              <a:rPr lang="en-US" altLang="pt-AU"/>
              <a:pPr/>
              <a:t>25</a:t>
            </a:fld>
            <a:endParaRPr lang="en-US" altLang="pt-AU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9F4342CD-DC05-5C4B-B2ED-3669EB6441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A36F9A58-97FB-B145-8CE5-5B05ED68EB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pt-BR" altLang="pt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EDC270C-2D39-844E-B5BA-0022468ABA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99F36C-E9B7-534A-B1DB-60DDABF3D60F}" type="slidenum">
              <a:rPr lang="en-US" altLang="pt-AU"/>
              <a:pPr/>
              <a:t>26</a:t>
            </a:fld>
            <a:endParaRPr lang="en-US" altLang="pt-AU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CC4D1747-0CA8-8648-9911-F26F98E637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C6D04E59-746C-9F49-BCA4-7BCF6EB426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pt-BR" altLang="pt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E4AC487-FBD7-AD49-A83D-3BE05E76FF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387240-3325-5E45-B1D7-3A101A5C8BC2}" type="slidenum">
              <a:rPr lang="en-US" altLang="pt-AU"/>
              <a:pPr/>
              <a:t>27</a:t>
            </a:fld>
            <a:endParaRPr lang="en-US" altLang="pt-AU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F364622C-E5F5-DB41-8838-9F9F20F4C2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575F6C09-DD8E-7344-AD28-32B9E2D52C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pt-BR" altLang="pt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004C9F9-3F36-094F-B7BD-580EC41778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4B9ADE-1C2F-F449-A00F-A54AAC2A73BC}" type="slidenum">
              <a:rPr lang="en-US" altLang="pt-AU"/>
              <a:pPr/>
              <a:t>28</a:t>
            </a:fld>
            <a:endParaRPr lang="en-US" altLang="pt-AU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08C1CDFF-8AF8-5343-9A2A-8B1DE48FEF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05EFF3FD-D17B-4349-AF97-858934F246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pt-BR" altLang="pt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0398F92-47C5-5C49-874D-E0E44556FC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6CD8E2-1907-1043-9699-D8AE836E4A81}" type="slidenum">
              <a:rPr lang="en-US" altLang="pt-AU"/>
              <a:pPr/>
              <a:t>29</a:t>
            </a:fld>
            <a:endParaRPr lang="en-US" altLang="pt-AU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598E1D19-6702-0C41-A040-6697B32E07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5204D60F-011C-8541-9236-FE9B90061F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pt-BR" altLang="pt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>
            <a:extLst>
              <a:ext uri="{FF2B5EF4-FFF2-40B4-BE49-F238E27FC236}">
                <a16:creationId xmlns:a16="http://schemas.microsoft.com/office/drawing/2014/main" id="{8AE483A7-467C-BB45-B3DC-CD3D6B8BE793}"/>
              </a:ext>
            </a:extLst>
          </p:cNvPr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26627" name="AutoShape 3">
              <a:extLst>
                <a:ext uri="{FF2B5EF4-FFF2-40B4-BE49-F238E27FC236}">
                  <a16:creationId xmlns:a16="http://schemas.microsoft.com/office/drawing/2014/main" id="{74B43921-1921-324E-97DA-2C335912BD0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AU" sz="2400">
                <a:latin typeface="Times New Roman" panose="02020603050405020304" pitchFamily="18" charset="0"/>
              </a:endParaRPr>
            </a:p>
          </p:txBody>
        </p:sp>
        <p:sp>
          <p:nvSpPr>
            <p:cNvPr id="26628" name="Rectangle 4">
              <a:extLst>
                <a:ext uri="{FF2B5EF4-FFF2-40B4-BE49-F238E27FC236}">
                  <a16:creationId xmlns:a16="http://schemas.microsoft.com/office/drawing/2014/main" id="{D9CD0F30-D01E-724C-B5D4-73D38EF447C2}"/>
                </a:ext>
              </a:extLst>
            </p:cNvPr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AU" sz="2400">
                <a:latin typeface="Times New Roman" panose="02020603050405020304" pitchFamily="18" charset="0"/>
              </a:endParaRPr>
            </a:p>
          </p:txBody>
        </p:sp>
        <p:sp>
          <p:nvSpPr>
            <p:cNvPr id="26629" name="AutoShape 5">
              <a:extLst>
                <a:ext uri="{FF2B5EF4-FFF2-40B4-BE49-F238E27FC236}">
                  <a16:creationId xmlns:a16="http://schemas.microsoft.com/office/drawing/2014/main" id="{9A5DEC45-F2F8-8B4F-850A-E17E208087C0}"/>
                </a:ext>
              </a:extLst>
            </p:cNvPr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4417 w 1000"/>
                <a:gd name="T3" fmla="*/ 0 h 1000"/>
                <a:gd name="T4" fmla="*/ 4917 w 1000"/>
                <a:gd name="T5" fmla="*/ 500 h 1000"/>
                <a:gd name="T6" fmla="*/ 4417 w 1000"/>
                <a:gd name="T7" fmla="*/ 1000 h 1000"/>
                <a:gd name="T8" fmla="*/ 0 w 1000"/>
                <a:gd name="T9" fmla="*/ 1000 h 1000"/>
                <a:gd name="T10" fmla="*/ 0 w 1000"/>
                <a:gd name="T11" fmla="*/ 0 h 1000"/>
                <a:gd name="T12" fmla="*/ G4 w 1000"/>
                <a:gd name="T13" fmla="*/ G1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4917" h="1000">
                  <a:moveTo>
                    <a:pt x="0" y="0"/>
                  </a:moveTo>
                  <a:lnTo>
                    <a:pt x="4417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1000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AU" sz="2400">
                <a:latin typeface="Times New Roman" panose="02020603050405020304" pitchFamily="18" charset="0"/>
              </a:endParaRPr>
            </a:p>
          </p:txBody>
        </p:sp>
        <p:sp>
          <p:nvSpPr>
            <p:cNvPr id="26630" name="Line 6">
              <a:extLst>
                <a:ext uri="{FF2B5EF4-FFF2-40B4-BE49-F238E27FC236}">
                  <a16:creationId xmlns:a16="http://schemas.microsoft.com/office/drawing/2014/main" id="{6030B0A8-835A-F342-9638-2483A449745F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AU"/>
            </a:p>
          </p:txBody>
        </p:sp>
      </p:grpSp>
      <p:sp>
        <p:nvSpPr>
          <p:cNvPr id="26631" name="Rectangle 7">
            <a:extLst>
              <a:ext uri="{FF2B5EF4-FFF2-40B4-BE49-F238E27FC236}">
                <a16:creationId xmlns:a16="http://schemas.microsoft.com/office/drawing/2014/main" id="{4EDBF532-FA30-A442-8A26-2781819667F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en-US" altLang="pt-AU" noProof="0"/>
              <a:t>Clique para editar o estilo do título mestre</a:t>
            </a:r>
          </a:p>
        </p:txBody>
      </p:sp>
      <p:sp>
        <p:nvSpPr>
          <p:cNvPr id="26632" name="Rectangle 8">
            <a:extLst>
              <a:ext uri="{FF2B5EF4-FFF2-40B4-BE49-F238E27FC236}">
                <a16:creationId xmlns:a16="http://schemas.microsoft.com/office/drawing/2014/main" id="{B0AEA995-1DA8-4346-9216-3D7DA99406B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pt-AU" noProof="0"/>
              <a:t>Clique para editar o estilo do subtítulo mestre</a:t>
            </a:r>
          </a:p>
        </p:txBody>
      </p:sp>
      <p:sp>
        <p:nvSpPr>
          <p:cNvPr id="26633" name="Rectangle 9">
            <a:extLst>
              <a:ext uri="{FF2B5EF4-FFF2-40B4-BE49-F238E27FC236}">
                <a16:creationId xmlns:a16="http://schemas.microsoft.com/office/drawing/2014/main" id="{DC7629C4-AAE7-EB47-8D9F-795E430AA64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endParaRPr lang="en-US" altLang="pt-AU"/>
          </a:p>
        </p:txBody>
      </p:sp>
      <p:sp>
        <p:nvSpPr>
          <p:cNvPr id="26634" name="Rectangle 10">
            <a:extLst>
              <a:ext uri="{FF2B5EF4-FFF2-40B4-BE49-F238E27FC236}">
                <a16:creationId xmlns:a16="http://schemas.microsoft.com/office/drawing/2014/main" id="{6BC8D852-D1B8-1F46-931E-F4D5C0FC86D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pt-AU"/>
          </a:p>
        </p:txBody>
      </p:sp>
      <p:sp>
        <p:nvSpPr>
          <p:cNvPr id="26635" name="Rectangle 11">
            <a:extLst>
              <a:ext uri="{FF2B5EF4-FFF2-40B4-BE49-F238E27FC236}">
                <a16:creationId xmlns:a16="http://schemas.microsoft.com/office/drawing/2014/main" id="{16138F4F-4234-D547-B52E-344E6EBDD2E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801D6462-1988-CA45-ABED-12E5002B8D63}" type="slidenum">
              <a:rPr lang="en-US" altLang="pt-AU"/>
              <a:pPr/>
              <a:t>‹nº›</a:t>
            </a:fld>
            <a:endParaRPr lang="en-US" altLang="pt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DB2DD3-7BF3-9C4B-B498-96FBEC278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AU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B9FB24C-5349-1D42-A7B3-4B918C3900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AU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562BB7-9CD1-234A-A25A-B87800AB5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AU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1D39CF-4A3B-0347-8629-139516B56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AU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D10687-3BC0-1144-BE0F-B9EE0A652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4F256-720E-BA44-8D8B-D7B64676E5D4}" type="slidenum">
              <a:rPr lang="en-US" altLang="pt-AU"/>
              <a:pPr/>
              <a:t>‹nº›</a:t>
            </a:fld>
            <a:endParaRPr lang="en-US" altLang="pt-AU"/>
          </a:p>
        </p:txBody>
      </p:sp>
    </p:spTree>
    <p:extLst>
      <p:ext uri="{BB962C8B-B14F-4D97-AF65-F5344CB8AC3E}">
        <p14:creationId xmlns:p14="http://schemas.microsoft.com/office/powerpoint/2010/main" val="810300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D989821-B23F-F943-B9BD-E5DAD26A3C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pt-AU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E73FF53-2CA0-104F-AA39-1D659CEDB1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AU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D3BC75-C4B2-1946-A7C0-6789BBBDC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AU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3B153EA-7054-FA41-AEBA-6BCC96AA9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AU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E58A55-BBED-1A40-9FD0-65DE66351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6E4D6-8DE7-B242-BC44-0FD0C42D79B2}" type="slidenum">
              <a:rPr lang="en-US" altLang="pt-AU"/>
              <a:pPr/>
              <a:t>‹nº›</a:t>
            </a:fld>
            <a:endParaRPr lang="en-US" altLang="pt-AU"/>
          </a:p>
        </p:txBody>
      </p:sp>
    </p:spTree>
    <p:extLst>
      <p:ext uri="{BB962C8B-B14F-4D97-AF65-F5344CB8AC3E}">
        <p14:creationId xmlns:p14="http://schemas.microsoft.com/office/powerpoint/2010/main" val="249949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8F5912-D2CF-284A-8805-FB469377C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AU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95031A-228B-2B49-BFB4-425CEFCD9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AU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BAA8649-2059-CB49-B665-EF614AFE1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AU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A354113-CDD5-F945-B367-DCEABDEA1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AU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1F1AD69-16AB-8D45-BDA9-12804DA72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1FD605-0D01-EF42-A1F8-8747A5356165}" type="slidenum">
              <a:rPr lang="en-US" altLang="pt-AU"/>
              <a:pPr/>
              <a:t>‹nº›</a:t>
            </a:fld>
            <a:endParaRPr lang="en-US" altLang="pt-AU"/>
          </a:p>
        </p:txBody>
      </p:sp>
    </p:spTree>
    <p:extLst>
      <p:ext uri="{BB962C8B-B14F-4D97-AF65-F5344CB8AC3E}">
        <p14:creationId xmlns:p14="http://schemas.microsoft.com/office/powerpoint/2010/main" val="4130660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C105C4-B424-094B-9213-57D372770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pt-AU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DC2FFA6-EEB8-EE40-89D7-D5E91BEEE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6DD55B0-9622-EE45-A46C-CC6525611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AU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E45603E-7113-A94E-B035-635B7FE56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AU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518FCE1-8FC5-9148-B284-7BF509B35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EB702C-E022-854F-9099-B405D8086481}" type="slidenum">
              <a:rPr lang="en-US" altLang="pt-AU"/>
              <a:pPr/>
              <a:t>‹nº›</a:t>
            </a:fld>
            <a:endParaRPr lang="en-US" altLang="pt-AU"/>
          </a:p>
        </p:txBody>
      </p:sp>
    </p:spTree>
    <p:extLst>
      <p:ext uri="{BB962C8B-B14F-4D97-AF65-F5344CB8AC3E}">
        <p14:creationId xmlns:p14="http://schemas.microsoft.com/office/powerpoint/2010/main" val="30455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B02020-CAF1-974E-AE75-0C5DD9637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AU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CF9198-8AA5-1A4A-899F-3AD0586882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AU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92D2BD2-DE0B-D840-AC1A-E96DF3DFE1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AU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8759230-6E3E-4448-A5DF-7FCA32E40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AU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4A28162-7241-CE42-8A72-F38C19355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AU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469D51E-8B3E-5443-A6EA-7B9250D65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DF5DD8-7FF8-5C4F-AFEF-74D199D15FC1}" type="slidenum">
              <a:rPr lang="en-US" altLang="pt-AU"/>
              <a:pPr/>
              <a:t>‹nº›</a:t>
            </a:fld>
            <a:endParaRPr lang="en-US" altLang="pt-AU"/>
          </a:p>
        </p:txBody>
      </p:sp>
    </p:spTree>
    <p:extLst>
      <p:ext uri="{BB962C8B-B14F-4D97-AF65-F5344CB8AC3E}">
        <p14:creationId xmlns:p14="http://schemas.microsoft.com/office/powerpoint/2010/main" val="2546537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95765A-4714-FA4C-A516-964315843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pt-AU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92F9CE3-9CF0-794F-AA9E-4CC0DFBD2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3BF89B6-BA92-8E43-8A5E-C0F68BAE42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AU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82A6A9E-D2AB-EC45-925D-7370391DC0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B849342-4877-8F4F-A87C-4846B1997C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AU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A3645F3-EFEC-794A-9DD0-1BA65B290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AU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9E686F5-CC8F-3845-8A9E-465FB4CD4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AU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406AE73-7F35-C846-807B-6AD2D7540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905F61-F38A-6A49-B61F-C61F86C5196F}" type="slidenum">
              <a:rPr lang="en-US" altLang="pt-AU"/>
              <a:pPr/>
              <a:t>‹nº›</a:t>
            </a:fld>
            <a:endParaRPr lang="en-US" altLang="pt-AU"/>
          </a:p>
        </p:txBody>
      </p:sp>
    </p:spTree>
    <p:extLst>
      <p:ext uri="{BB962C8B-B14F-4D97-AF65-F5344CB8AC3E}">
        <p14:creationId xmlns:p14="http://schemas.microsoft.com/office/powerpoint/2010/main" val="395844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9A122-7CB8-0A45-A280-2120A7BAA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AU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B67E0FB-970F-114D-A1D0-5754CFBDA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AU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5BFBA35-9D0F-794C-9625-BCBCFCFFF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AU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19EC796-8F8D-2141-8F78-C8644C6AF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899B04-ABCD-3E44-8322-7838EE192DA8}" type="slidenum">
              <a:rPr lang="en-US" altLang="pt-AU"/>
              <a:pPr/>
              <a:t>‹nº›</a:t>
            </a:fld>
            <a:endParaRPr lang="en-US" altLang="pt-AU"/>
          </a:p>
        </p:txBody>
      </p:sp>
    </p:spTree>
    <p:extLst>
      <p:ext uri="{BB962C8B-B14F-4D97-AF65-F5344CB8AC3E}">
        <p14:creationId xmlns:p14="http://schemas.microsoft.com/office/powerpoint/2010/main" val="207939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3136B8F-9B62-1344-9BF7-7940C3CE2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AU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9978B1-0C6A-DF47-B7C4-05E146134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AU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CE810CF-A5D2-D04E-9E29-7450A4815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FDDD3-4263-8145-BE09-DDB4205CD427}" type="slidenum">
              <a:rPr lang="en-US" altLang="pt-AU"/>
              <a:pPr/>
              <a:t>‹nº›</a:t>
            </a:fld>
            <a:endParaRPr lang="en-US" altLang="pt-AU"/>
          </a:p>
        </p:txBody>
      </p:sp>
    </p:spTree>
    <p:extLst>
      <p:ext uri="{BB962C8B-B14F-4D97-AF65-F5344CB8AC3E}">
        <p14:creationId xmlns:p14="http://schemas.microsoft.com/office/powerpoint/2010/main" val="121456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84CE90-604A-E245-86C1-DFA2FC8D7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AU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C31B92-86AD-D14D-9380-6284EB9A6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AU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776F3DD-5565-B048-9C39-C013EBAD56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1DB2A63-A216-D042-B5EC-0D00D6C4B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AU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23544C3-16AC-D641-97B6-FF8CD6B2A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AU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9914D15-707F-9649-A57E-098180A57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33C6E-4C3C-C048-826C-88FFCECC4CF3}" type="slidenum">
              <a:rPr lang="en-US" altLang="pt-AU"/>
              <a:pPr/>
              <a:t>‹nº›</a:t>
            </a:fld>
            <a:endParaRPr lang="en-US" altLang="pt-AU"/>
          </a:p>
        </p:txBody>
      </p:sp>
    </p:spTree>
    <p:extLst>
      <p:ext uri="{BB962C8B-B14F-4D97-AF65-F5344CB8AC3E}">
        <p14:creationId xmlns:p14="http://schemas.microsoft.com/office/powerpoint/2010/main" val="1158702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A796D1-A4E0-1D4F-8D4B-DEB066000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AU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609BF54-313A-A849-B134-4A12A1FC12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AU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7B2CCC-3ABA-DD44-A0A3-4BA910C949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617CA0D-67C6-C64D-9045-D0DD9A914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AU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962D628-DC44-AB4D-972A-F2A595286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AU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25F818D-1F8A-7742-80D1-DB0E371A7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1B0E4-8818-0B40-8E3B-408197559708}" type="slidenum">
              <a:rPr lang="en-US" altLang="pt-AU"/>
              <a:pPr/>
              <a:t>‹nº›</a:t>
            </a:fld>
            <a:endParaRPr lang="en-US" altLang="pt-AU"/>
          </a:p>
        </p:txBody>
      </p:sp>
    </p:spTree>
    <p:extLst>
      <p:ext uri="{BB962C8B-B14F-4D97-AF65-F5344CB8AC3E}">
        <p14:creationId xmlns:p14="http://schemas.microsoft.com/office/powerpoint/2010/main" val="1603015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>
            <a:extLst>
              <a:ext uri="{FF2B5EF4-FFF2-40B4-BE49-F238E27FC236}">
                <a16:creationId xmlns:a16="http://schemas.microsoft.com/office/drawing/2014/main" id="{96B76D2F-B137-744A-8136-DCD835813514}"/>
              </a:ext>
            </a:extLst>
          </p:cNvPr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25603" name="AutoShape 3">
              <a:extLst>
                <a:ext uri="{FF2B5EF4-FFF2-40B4-BE49-F238E27FC236}">
                  <a16:creationId xmlns:a16="http://schemas.microsoft.com/office/drawing/2014/main" id="{CB222B2F-9D37-F241-9344-CBABE1E12B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AU" sz="2400">
                <a:latin typeface="Times New Roman" panose="02020603050405020304" pitchFamily="18" charset="0"/>
              </a:endParaRPr>
            </a:p>
          </p:txBody>
        </p:sp>
        <p:sp>
          <p:nvSpPr>
            <p:cNvPr id="25604" name="AutoShape 4">
              <a:extLst>
                <a:ext uri="{FF2B5EF4-FFF2-40B4-BE49-F238E27FC236}">
                  <a16:creationId xmlns:a16="http://schemas.microsoft.com/office/drawing/2014/main" id="{3292ABF5-5155-BF41-AB9E-4616860143BD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6500 w 1000"/>
                <a:gd name="T3" fmla="*/ 0 h 1000"/>
                <a:gd name="T4" fmla="*/ 7000 w 1000"/>
                <a:gd name="T5" fmla="*/ 500 h 1000"/>
                <a:gd name="T6" fmla="*/ 6500 w 1000"/>
                <a:gd name="T7" fmla="*/ 1000 h 1000"/>
                <a:gd name="T8" fmla="*/ 0 w 1000"/>
                <a:gd name="T9" fmla="*/ 1000 h 1000"/>
                <a:gd name="T10" fmla="*/ 0 w 1000"/>
                <a:gd name="T11" fmla="*/ 0 h 1000"/>
                <a:gd name="T12" fmla="*/ G4 w 1000"/>
                <a:gd name="T13" fmla="*/ G1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7000" h="1000">
                  <a:moveTo>
                    <a:pt x="0" y="0"/>
                  </a:moveTo>
                  <a:lnTo>
                    <a:pt x="6500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1000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AU" sz="2400">
                <a:latin typeface="Times New Roman" panose="02020603050405020304" pitchFamily="18" charset="0"/>
              </a:endParaRPr>
            </a:p>
          </p:txBody>
        </p:sp>
        <p:sp>
          <p:nvSpPr>
            <p:cNvPr id="25605" name="Line 5">
              <a:extLst>
                <a:ext uri="{FF2B5EF4-FFF2-40B4-BE49-F238E27FC236}">
                  <a16:creationId xmlns:a16="http://schemas.microsoft.com/office/drawing/2014/main" id="{918CA9D0-6221-9741-A905-AF4829B829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AU"/>
            </a:p>
          </p:txBody>
        </p:sp>
      </p:grpSp>
      <p:sp>
        <p:nvSpPr>
          <p:cNvPr id="25606" name="Rectangle 6">
            <a:extLst>
              <a:ext uri="{FF2B5EF4-FFF2-40B4-BE49-F238E27FC236}">
                <a16:creationId xmlns:a16="http://schemas.microsoft.com/office/drawing/2014/main" id="{EF056F5E-A19E-9D4B-A102-628CB1C113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AU"/>
              <a:t>Clique para editar o estilo do título mestre</a:t>
            </a:r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2832CC60-8550-1741-9697-0AFB16025C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AU"/>
              <a:t>Clique para editar os estilos do texto mestre</a:t>
            </a:r>
          </a:p>
          <a:p>
            <a:pPr lvl="1"/>
            <a:r>
              <a:rPr lang="en-US" altLang="pt-AU"/>
              <a:t>Segundo nível</a:t>
            </a:r>
          </a:p>
          <a:p>
            <a:pPr lvl="2"/>
            <a:r>
              <a:rPr lang="en-US" altLang="pt-AU"/>
              <a:t>Terceiro nível</a:t>
            </a:r>
          </a:p>
          <a:p>
            <a:pPr lvl="3"/>
            <a:r>
              <a:rPr lang="en-US" altLang="pt-AU"/>
              <a:t>Quarto nível</a:t>
            </a:r>
          </a:p>
          <a:p>
            <a:pPr lvl="4"/>
            <a:r>
              <a:rPr lang="en-US" altLang="pt-AU"/>
              <a:t>Quinto nível</a:t>
            </a:r>
          </a:p>
        </p:txBody>
      </p:sp>
      <p:sp>
        <p:nvSpPr>
          <p:cNvPr id="25608" name="Rectangle 8">
            <a:extLst>
              <a:ext uri="{FF2B5EF4-FFF2-40B4-BE49-F238E27FC236}">
                <a16:creationId xmlns:a16="http://schemas.microsoft.com/office/drawing/2014/main" id="{86BD6666-8D11-FC45-BAEF-C9AA50D0984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pt-AU"/>
          </a:p>
        </p:txBody>
      </p:sp>
      <p:sp>
        <p:nvSpPr>
          <p:cNvPr id="25609" name="Rectangle 9">
            <a:extLst>
              <a:ext uri="{FF2B5EF4-FFF2-40B4-BE49-F238E27FC236}">
                <a16:creationId xmlns:a16="http://schemas.microsoft.com/office/drawing/2014/main" id="{3DC61878-FC76-944C-8B6C-A6D0E788C43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 altLang="pt-AU"/>
          </a:p>
        </p:txBody>
      </p:sp>
      <p:sp>
        <p:nvSpPr>
          <p:cNvPr id="25610" name="Rectangle 10">
            <a:extLst>
              <a:ext uri="{FF2B5EF4-FFF2-40B4-BE49-F238E27FC236}">
                <a16:creationId xmlns:a16="http://schemas.microsoft.com/office/drawing/2014/main" id="{4EA8031D-AF99-F443-B746-AFDA119C235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604020202020204" pitchFamily="34" charset="0"/>
              </a:defRPr>
            </a:lvl1pPr>
          </a:lstStyle>
          <a:p>
            <a:fld id="{196FAE22-BD55-5442-8DC4-BFAEC7A626D5}" type="slidenum">
              <a:rPr lang="en-US" altLang="pt-AU"/>
              <a:pPr/>
              <a:t>‹nº›</a:t>
            </a:fld>
            <a:endParaRPr lang="en-US" altLang="pt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A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6.xml"/><Relationship Id="rId5" Type="http://schemas.openxmlformats.org/officeDocument/2006/relationships/slide" Target="slide24.xml"/><Relationship Id="rId4" Type="http://schemas.openxmlformats.org/officeDocument/2006/relationships/slide" Target="slide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../../2008_2/PRO2315_Ergonomia%201/Aulas%20ppt/4_Cogni&#231;&#227;o_Sist%20Informa&#231;&#227;o/Julia%20Abrahao/Audi&#231;&#227;o.ppt" TargetMode="External"/><Relationship Id="rId2" Type="http://schemas.openxmlformats.org/officeDocument/2006/relationships/hyperlink" Target="../../../2008_2/PRO2315_Ergonomia%201/Aulas%20ppt/4_Cogni&#231;&#227;o_Sist%20Informa&#231;&#227;o/Julia%20Abrahao/Vis&#227;o.pp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../../../2008_2/PRO2315_Ergonomia%201/Aulas%20ppt/4_Cogni&#231;&#227;o_Sist%20Informa&#231;&#227;o/Julia%20Abrahao/Cinestesia.ppt" TargetMode="External"/><Relationship Id="rId4" Type="http://schemas.openxmlformats.org/officeDocument/2006/relationships/hyperlink" Target="../../../2008_2/PRO2315_Ergonomia%201/Aulas%20ppt/4_Cogni&#231;&#227;o_Sist%20Informa&#231;&#227;o/Julia%20Abrahao/Tato.ppt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slide" Target="slide8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>
            <a:extLst>
              <a:ext uri="{FF2B5EF4-FFF2-40B4-BE49-F238E27FC236}">
                <a16:creationId xmlns:a16="http://schemas.microsoft.com/office/drawing/2014/main" id="{233FBF09-BCA1-2347-BF52-E90596F8205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altLang="pt-AU"/>
              <a:t>Cognição e Sistemas de Informação</a:t>
            </a:r>
            <a:endParaRPr lang="en-US" altLang="pt-AU"/>
          </a:p>
        </p:txBody>
      </p:sp>
      <p:sp>
        <p:nvSpPr>
          <p:cNvPr id="7174" name="Text Box 6">
            <a:extLst>
              <a:ext uri="{FF2B5EF4-FFF2-40B4-BE49-F238E27FC236}">
                <a16:creationId xmlns:a16="http://schemas.microsoft.com/office/drawing/2014/main" id="{D6F87375-A121-2041-975B-557A78FE63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794375"/>
            <a:ext cx="4387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AU" sz="24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Profª. Drª. Julia Issy Abrahão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F31AF43C-7B78-8C40-9AC0-8A4A3455B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762000"/>
            <a:ext cx="7620000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lnSpc>
                <a:spcPct val="120000"/>
              </a:lnSpc>
              <a:buClr>
                <a:srgbClr val="000066"/>
              </a:buClr>
              <a:buFont typeface="Wingdings" pitchFamily="2" charset="2"/>
              <a:buNone/>
            </a:pPr>
            <a:r>
              <a:rPr lang="pt-BR" altLang="pt-AU" b="1" i="1">
                <a:solidFill>
                  <a:schemeClr val="bg1"/>
                </a:solidFill>
                <a:latin typeface="Tahoma" panose="020B0604030504040204" pitchFamily="34" charset="0"/>
              </a:rPr>
              <a:t>Similaridade</a:t>
            </a:r>
          </a:p>
        </p:txBody>
      </p:sp>
      <p:sp>
        <p:nvSpPr>
          <p:cNvPr id="39939" name="Text Box 3">
            <a:extLst>
              <a:ext uri="{FF2B5EF4-FFF2-40B4-BE49-F238E27FC236}">
                <a16:creationId xmlns:a16="http://schemas.microsoft.com/office/drawing/2014/main" id="{B5865EAC-0576-A04E-BA21-DCD1BFBEB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057400"/>
            <a:ext cx="771207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400">
                <a:latin typeface="Tahoma" panose="020B0604030504040204" pitchFamily="34" charset="0"/>
              </a:rPr>
              <a:t>Tendemos a agrupar objetos com base em sua similaridade.</a:t>
            </a:r>
          </a:p>
        </p:txBody>
      </p:sp>
      <p:sp>
        <p:nvSpPr>
          <p:cNvPr id="39940" name="Text Box 4">
            <a:extLst>
              <a:ext uri="{FF2B5EF4-FFF2-40B4-BE49-F238E27FC236}">
                <a16:creationId xmlns:a16="http://schemas.microsoft.com/office/drawing/2014/main" id="{04A0BCF4-AFE9-0042-9772-1B3697D10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3068638"/>
            <a:ext cx="132556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400">
                <a:latin typeface="Tahoma" panose="020B0604030504040204" pitchFamily="34" charset="0"/>
              </a:rPr>
              <a:t>Exemplo</a:t>
            </a:r>
          </a:p>
        </p:txBody>
      </p:sp>
      <p:sp>
        <p:nvSpPr>
          <p:cNvPr id="39941" name="Text Box 5">
            <a:extLst>
              <a:ext uri="{FF2B5EF4-FFF2-40B4-BE49-F238E27FC236}">
                <a16:creationId xmlns:a16="http://schemas.microsoft.com/office/drawing/2014/main" id="{FB758B64-4ACF-4946-AE4F-1AAFCF0CF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3429000"/>
            <a:ext cx="6781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000">
                <a:latin typeface="Tahoma" panose="020B0604030504040204" pitchFamily="34" charset="0"/>
              </a:rPr>
              <a:t>Tendemos a ver quatro colunas de </a:t>
            </a:r>
            <a:r>
              <a:rPr lang="pt-BR" altLang="pt-AU" sz="2000" b="1">
                <a:solidFill>
                  <a:srgbClr val="FF0000"/>
                </a:solidFill>
                <a:latin typeface="Tahoma" panose="020B0604030504040204" pitchFamily="34" charset="0"/>
              </a:rPr>
              <a:t>X</a:t>
            </a:r>
            <a:r>
              <a:rPr lang="pt-BR" altLang="pt-AU" sz="2000">
                <a:latin typeface="Tahoma" panose="020B0604030504040204" pitchFamily="34" charset="0"/>
              </a:rPr>
              <a:t> e </a:t>
            </a:r>
            <a:r>
              <a:rPr lang="pt-BR" altLang="pt-AU" sz="2000" b="1">
                <a:solidFill>
                  <a:srgbClr val="FF0000"/>
                </a:solidFill>
                <a:latin typeface="Tahoma" panose="020B0604030504040204" pitchFamily="34" charset="0"/>
              </a:rPr>
              <a:t>O</a:t>
            </a:r>
            <a:r>
              <a:rPr lang="pt-BR" altLang="pt-AU" sz="2000">
                <a:latin typeface="Tahoma" panose="020B0604030504040204" pitchFamily="34" charset="0"/>
              </a:rPr>
              <a:t>, não quatro linhas de letras alternadas.</a:t>
            </a:r>
          </a:p>
        </p:txBody>
      </p:sp>
      <p:sp>
        <p:nvSpPr>
          <p:cNvPr id="39942" name="Text Box 6">
            <a:extLst>
              <a:ext uri="{FF2B5EF4-FFF2-40B4-BE49-F238E27FC236}">
                <a16:creationId xmlns:a16="http://schemas.microsoft.com/office/drawing/2014/main" id="{3BE860F1-1C16-7F48-9E87-CE68FAC2E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4221163"/>
            <a:ext cx="18542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800" b="1">
                <a:solidFill>
                  <a:srgbClr val="FF0000"/>
                </a:solidFill>
                <a:latin typeface="Tahoma" panose="020B0604030504040204" pitchFamily="34" charset="0"/>
              </a:rPr>
              <a:t>X  O  X  O</a:t>
            </a:r>
          </a:p>
          <a:p>
            <a:pPr eaLnBrk="0" hangingPunct="0">
              <a:lnSpc>
                <a:spcPct val="110000"/>
              </a:lnSpc>
            </a:pPr>
            <a:r>
              <a:rPr lang="pt-BR" altLang="pt-AU" sz="2800" b="1">
                <a:solidFill>
                  <a:srgbClr val="FF0000"/>
                </a:solidFill>
                <a:latin typeface="Tahoma" panose="020B0604030504040204" pitchFamily="34" charset="0"/>
              </a:rPr>
              <a:t>X  O  X  O</a:t>
            </a:r>
          </a:p>
          <a:p>
            <a:pPr eaLnBrk="0" hangingPunct="0">
              <a:lnSpc>
                <a:spcPct val="110000"/>
              </a:lnSpc>
            </a:pPr>
            <a:r>
              <a:rPr lang="pt-BR" altLang="pt-AU" sz="2800" b="1">
                <a:solidFill>
                  <a:srgbClr val="FF0000"/>
                </a:solidFill>
                <a:latin typeface="Tahoma" panose="020B0604030504040204" pitchFamily="34" charset="0"/>
              </a:rPr>
              <a:t>X  O  X  O</a:t>
            </a:r>
          </a:p>
          <a:p>
            <a:pPr eaLnBrk="0" hangingPunct="0">
              <a:lnSpc>
                <a:spcPct val="110000"/>
              </a:lnSpc>
            </a:pPr>
            <a:r>
              <a:rPr lang="pt-BR" altLang="pt-AU" sz="2800" b="1">
                <a:solidFill>
                  <a:srgbClr val="FF0000"/>
                </a:solidFill>
                <a:latin typeface="Tahoma" panose="020B0604030504040204" pitchFamily="34" charset="0"/>
              </a:rPr>
              <a:t>X  O  X  O</a:t>
            </a:r>
          </a:p>
        </p:txBody>
      </p:sp>
      <p:sp>
        <p:nvSpPr>
          <p:cNvPr id="39943" name="AutoShape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DDE8B15-DD26-5744-BBB0-8EADC5B5C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6019800"/>
            <a:ext cx="533400" cy="533400"/>
          </a:xfrm>
          <a:prstGeom prst="actionButtonBackPrevious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A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801E7D8D-195A-D943-9F77-2503C300E9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AU"/>
              <a:t>Cognição</a:t>
            </a:r>
            <a:endParaRPr lang="en-US" altLang="pt-AU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40437F57-A516-2D48-A7CF-78C637939E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781550"/>
          </a:xfrm>
          <a:noFill/>
          <a:ln/>
        </p:spPr>
        <p:txBody>
          <a:bodyPr/>
          <a:lstStyle/>
          <a:p>
            <a:pPr>
              <a:lnSpc>
                <a:spcPct val="130000"/>
              </a:lnSpc>
              <a:buClr>
                <a:srgbClr val="000066"/>
              </a:buClr>
              <a:buFont typeface="Wingdings" pitchFamily="2" charset="2"/>
              <a:buChar char="n"/>
            </a:pPr>
            <a:r>
              <a:rPr lang="pt-BR" altLang="pt-AU"/>
              <a:t>Mecanismos mentais que agem sobre a informação sensorial, buscando a sua interpretação, classificação e organização</a:t>
            </a:r>
          </a:p>
          <a:p>
            <a:pPr>
              <a:lnSpc>
                <a:spcPct val="130000"/>
              </a:lnSpc>
              <a:buClr>
                <a:srgbClr val="000066"/>
              </a:buClr>
              <a:buFont typeface="Wingdings" pitchFamily="2" charset="2"/>
              <a:buChar char="n"/>
            </a:pPr>
            <a:r>
              <a:rPr lang="pt-BR" altLang="pt-AU"/>
              <a:t>Conjunto de atividades e processos pelos quais um organismo adquire informação e desenvolve conhecimentos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Oval 2">
            <a:extLst>
              <a:ext uri="{FF2B5EF4-FFF2-40B4-BE49-F238E27FC236}">
                <a16:creationId xmlns:a16="http://schemas.microsoft.com/office/drawing/2014/main" id="{EB23A303-456D-6841-9ED1-47B0E07554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209800"/>
            <a:ext cx="4267200" cy="3962400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AU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8119B6D4-79A1-8045-AE87-A4681E9FE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2400"/>
            <a:ext cx="5791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AU" sz="3800" b="1">
                <a:solidFill>
                  <a:srgbClr val="000066"/>
                </a:solidFill>
                <a:latin typeface="Tahoma" panose="020B0604030504040204" pitchFamily="34" charset="0"/>
              </a:rPr>
              <a:t>Processos Cognitivos</a:t>
            </a:r>
          </a:p>
        </p:txBody>
      </p:sp>
      <p:sp>
        <p:nvSpPr>
          <p:cNvPr id="29701" name="AutoShape 5">
            <a:hlinkClick r:id="rId3" action="ppaction://hlinksldjump"/>
            <a:extLst>
              <a:ext uri="{FF2B5EF4-FFF2-40B4-BE49-F238E27FC236}">
                <a16:creationId xmlns:a16="http://schemas.microsoft.com/office/drawing/2014/main" id="{AA3E24AB-420E-4A4E-AACD-CD1D8A17F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352800"/>
            <a:ext cx="3124200" cy="1143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9938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9038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8138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buClr>
                <a:srgbClr val="000066"/>
              </a:buClr>
              <a:buFont typeface="Wingdings" pitchFamily="2" charset="2"/>
              <a:buNone/>
            </a:pPr>
            <a:r>
              <a:rPr lang="pt-BR" altLang="pt-AU">
                <a:solidFill>
                  <a:schemeClr val="bg1"/>
                </a:solidFill>
                <a:latin typeface="Tahoma" panose="020B0604030504040204" pitchFamily="34" charset="0"/>
              </a:rPr>
              <a:t>Atenção e Consciência</a:t>
            </a:r>
          </a:p>
        </p:txBody>
      </p:sp>
      <p:sp>
        <p:nvSpPr>
          <p:cNvPr id="29702" name="AutoShape 6">
            <a:hlinkClick r:id="rId4" action="ppaction://hlinksldjump"/>
            <a:extLst>
              <a:ext uri="{FF2B5EF4-FFF2-40B4-BE49-F238E27FC236}">
                <a16:creationId xmlns:a16="http://schemas.microsoft.com/office/drawing/2014/main" id="{427C9FCB-E049-0D49-9871-0D1B87F65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676400"/>
            <a:ext cx="3124200" cy="1066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buClr>
                <a:srgbClr val="000066"/>
              </a:buClr>
              <a:buFont typeface="Wingdings" pitchFamily="2" charset="2"/>
              <a:buNone/>
            </a:pPr>
            <a:endParaRPr lang="pt-BR" altLang="pt-AU" sz="200">
              <a:solidFill>
                <a:schemeClr val="bg1"/>
              </a:solidFill>
              <a:latin typeface="Tahoma" panose="020B0604030504040204" pitchFamily="34" charset="0"/>
            </a:endParaRPr>
          </a:p>
          <a:p>
            <a:pPr algn="ctr">
              <a:lnSpc>
                <a:spcPct val="120000"/>
              </a:lnSpc>
              <a:buClr>
                <a:srgbClr val="000066"/>
              </a:buClr>
              <a:buFont typeface="Wingdings" pitchFamily="2" charset="2"/>
              <a:buNone/>
            </a:pPr>
            <a:r>
              <a:rPr lang="pt-BR" altLang="pt-AU">
                <a:solidFill>
                  <a:schemeClr val="bg1"/>
                </a:solidFill>
                <a:latin typeface="Tahoma" panose="020B0604030504040204" pitchFamily="34" charset="0"/>
              </a:rPr>
              <a:t>Memória</a:t>
            </a:r>
          </a:p>
        </p:txBody>
      </p:sp>
      <p:sp>
        <p:nvSpPr>
          <p:cNvPr id="29703" name="AutoShape 7">
            <a:extLst>
              <a:ext uri="{FF2B5EF4-FFF2-40B4-BE49-F238E27FC236}">
                <a16:creationId xmlns:a16="http://schemas.microsoft.com/office/drawing/2014/main" id="{E0E21F58-E045-2948-94F4-6619258CA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105400"/>
            <a:ext cx="3124200" cy="1143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9938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9038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8138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buClr>
                <a:srgbClr val="000066"/>
              </a:buClr>
              <a:buFont typeface="Wingdings" pitchFamily="2" charset="2"/>
              <a:buNone/>
            </a:pPr>
            <a:r>
              <a:rPr lang="pt-BR" altLang="pt-AU">
                <a:solidFill>
                  <a:schemeClr val="bg1"/>
                </a:solidFill>
                <a:latin typeface="Tahoma" panose="020B0604030504040204" pitchFamily="34" charset="0"/>
              </a:rPr>
              <a:t>Resolução de problemas</a:t>
            </a:r>
          </a:p>
        </p:txBody>
      </p:sp>
      <p:sp>
        <p:nvSpPr>
          <p:cNvPr id="29704" name="AutoShape 8">
            <a:hlinkClick r:id="rId5" action="ppaction://hlinksldjump"/>
            <a:extLst>
              <a:ext uri="{FF2B5EF4-FFF2-40B4-BE49-F238E27FC236}">
                <a16:creationId xmlns:a16="http://schemas.microsoft.com/office/drawing/2014/main" id="{21FA7461-C9E0-9A42-9605-1B1FD1217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5105400"/>
            <a:ext cx="3124200" cy="1143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9938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9038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8138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buClr>
                <a:srgbClr val="000066"/>
              </a:buClr>
              <a:buFont typeface="Wingdings" pitchFamily="2" charset="2"/>
              <a:buNone/>
            </a:pPr>
            <a:r>
              <a:rPr lang="pt-BR" altLang="pt-AU">
                <a:solidFill>
                  <a:schemeClr val="bg1"/>
                </a:solidFill>
                <a:latin typeface="Tahoma" panose="020B0604030504040204" pitchFamily="34" charset="0"/>
              </a:rPr>
              <a:t>Reconhecimento de padrões</a:t>
            </a:r>
          </a:p>
        </p:txBody>
      </p:sp>
      <p:sp>
        <p:nvSpPr>
          <p:cNvPr id="29705" name="AutoShape 9">
            <a:hlinkClick r:id="rId6" action="ppaction://hlinksldjump"/>
            <a:extLst>
              <a:ext uri="{FF2B5EF4-FFF2-40B4-BE49-F238E27FC236}">
                <a16:creationId xmlns:a16="http://schemas.microsoft.com/office/drawing/2014/main" id="{5A9209E7-4462-0B4A-ADE3-4E232004D5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3352800"/>
            <a:ext cx="3200400" cy="1143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9938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9038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8138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buClr>
                <a:srgbClr val="000066"/>
              </a:buClr>
              <a:buFont typeface="Wingdings" pitchFamily="2" charset="2"/>
              <a:buNone/>
            </a:pPr>
            <a:r>
              <a:rPr lang="pt-BR" altLang="pt-AU">
                <a:solidFill>
                  <a:schemeClr val="bg1"/>
                </a:solidFill>
                <a:latin typeface="Tahoma" panose="020B0604030504040204" pitchFamily="34" charset="0"/>
              </a:rPr>
              <a:t>Tomada de Decisão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A3233035-F75C-6349-93F4-A3FD516EE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157788"/>
            <a:ext cx="7315200" cy="1524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AU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607D9775-2FFA-3D47-A0BF-63CDEE27B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57200"/>
            <a:ext cx="80772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AU" sz="3400" b="1" i="1">
                <a:solidFill>
                  <a:schemeClr val="bg1"/>
                </a:solidFill>
                <a:latin typeface="Tahoma" panose="020B0604030504040204" pitchFamily="34" charset="0"/>
              </a:rPr>
              <a:t>Atenção e Consciência</a:t>
            </a:r>
          </a:p>
        </p:txBody>
      </p:sp>
      <p:sp>
        <p:nvSpPr>
          <p:cNvPr id="40964" name="Text Box 4">
            <a:extLst>
              <a:ext uri="{FF2B5EF4-FFF2-40B4-BE49-F238E27FC236}">
                <a16:creationId xmlns:a16="http://schemas.microsoft.com/office/drawing/2014/main" id="{8EC63471-DD43-6B4E-96C6-0197E4283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213" y="1365250"/>
            <a:ext cx="2770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altLang="pt-AU" sz="2400" b="1">
                <a:latin typeface="Tahoma" panose="020B0604030504040204" pitchFamily="34" charset="0"/>
              </a:rPr>
              <a:t>Tipos de atenção</a:t>
            </a:r>
          </a:p>
        </p:txBody>
      </p:sp>
      <p:sp>
        <p:nvSpPr>
          <p:cNvPr id="40965" name="AutoShape 5">
            <a:extLst>
              <a:ext uri="{FF2B5EF4-FFF2-40B4-BE49-F238E27FC236}">
                <a16:creationId xmlns:a16="http://schemas.microsoft.com/office/drawing/2014/main" id="{3751052D-56A0-FF4D-92EC-4852ABCC1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822450"/>
            <a:ext cx="6400800" cy="7683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3688" indent="-2936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45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905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955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r>
              <a:rPr lang="pt-BR" altLang="pt-AU" sz="2000" b="1">
                <a:latin typeface="Tahoma" panose="020B0604030504040204" pitchFamily="34" charset="0"/>
              </a:rPr>
              <a:t>Seletiva:</a:t>
            </a:r>
            <a:r>
              <a:rPr lang="pt-BR" altLang="pt-AU" sz="2000">
                <a:latin typeface="Tahoma" panose="020B0604030504040204" pitchFamily="34" charset="0"/>
              </a:rPr>
              <a:t> escolha do foco de atenção, enfatizando ou ignorando estímulos</a:t>
            </a:r>
          </a:p>
        </p:txBody>
      </p:sp>
      <p:sp>
        <p:nvSpPr>
          <p:cNvPr id="40966" name="AutoShape 6">
            <a:extLst>
              <a:ext uri="{FF2B5EF4-FFF2-40B4-BE49-F238E27FC236}">
                <a16:creationId xmlns:a16="http://schemas.microsoft.com/office/drawing/2014/main" id="{25D4E32D-9D1D-3843-B999-C52685F915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660650"/>
            <a:ext cx="7391400" cy="7683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3688" indent="-2936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8176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008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1986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389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846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303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760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17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r>
              <a:rPr lang="pt-BR" altLang="pt-AU" sz="2000" b="1">
                <a:latin typeface="Tahoma" panose="020B0604030504040204" pitchFamily="34" charset="0"/>
              </a:rPr>
              <a:t>Vigilância:</a:t>
            </a:r>
            <a:r>
              <a:rPr lang="pt-BR" altLang="pt-AU" sz="2000">
                <a:latin typeface="Tahoma" panose="020B0604030504040204" pitchFamily="34" charset="0"/>
              </a:rPr>
              <a:t> espera passiva por estímulos do ambiente/contexto</a:t>
            </a:r>
          </a:p>
        </p:txBody>
      </p:sp>
      <p:sp>
        <p:nvSpPr>
          <p:cNvPr id="40967" name="AutoShape 7">
            <a:extLst>
              <a:ext uri="{FF2B5EF4-FFF2-40B4-BE49-F238E27FC236}">
                <a16:creationId xmlns:a16="http://schemas.microsoft.com/office/drawing/2014/main" id="{097034E9-3F0F-144F-B56E-C9F3141CD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422650"/>
            <a:ext cx="6096000" cy="7683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3688" indent="-2936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796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770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9606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3151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608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4065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522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979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r>
              <a:rPr lang="pt-BR" altLang="pt-AU" sz="2000" b="1">
                <a:latin typeface="Tahoma" panose="020B0604030504040204" pitchFamily="34" charset="0"/>
              </a:rPr>
              <a:t>Sondagem:</a:t>
            </a:r>
            <a:r>
              <a:rPr lang="pt-BR" altLang="pt-AU" sz="2000">
                <a:latin typeface="Tahoma" panose="020B0604030504040204" pitchFamily="34" charset="0"/>
              </a:rPr>
              <a:t> busca ativa por sinais e estímulos do ambiente/contexto</a:t>
            </a:r>
          </a:p>
        </p:txBody>
      </p:sp>
      <p:sp>
        <p:nvSpPr>
          <p:cNvPr id="40968" name="AutoShape 8">
            <a:extLst>
              <a:ext uri="{FF2B5EF4-FFF2-40B4-BE49-F238E27FC236}">
                <a16:creationId xmlns:a16="http://schemas.microsoft.com/office/drawing/2014/main" id="{FA7F3889-DD80-A640-AACF-F62A94706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184650"/>
            <a:ext cx="7429500" cy="7683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3688" indent="-2936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8176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008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1986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389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846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303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760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17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r>
              <a:rPr lang="pt-BR" altLang="pt-AU" sz="2000" b="1">
                <a:latin typeface="Tahoma" panose="020B0604030504040204" pitchFamily="34" charset="0"/>
              </a:rPr>
              <a:t>Dividida:</a:t>
            </a:r>
            <a:r>
              <a:rPr lang="pt-BR" altLang="pt-AU" sz="2000">
                <a:latin typeface="Tahoma" panose="020B0604030504040204" pitchFamily="34" charset="0"/>
              </a:rPr>
              <a:t> alocação dos recursos de atenção para mais de uma tarefa</a:t>
            </a:r>
          </a:p>
        </p:txBody>
      </p:sp>
      <p:sp>
        <p:nvSpPr>
          <p:cNvPr id="40969" name="AutoShape 9">
            <a:extLst>
              <a:ext uri="{FF2B5EF4-FFF2-40B4-BE49-F238E27FC236}">
                <a16:creationId xmlns:a16="http://schemas.microsoft.com/office/drawing/2014/main" id="{06D6DD3B-0A35-EC4D-9F04-FDAD989E9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486400"/>
            <a:ext cx="2320925" cy="9017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333500" indent="-13335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8176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008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1986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389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846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303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760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17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pt-BR" altLang="pt-AU" sz="2400" b="1">
                <a:latin typeface="Tahoma" panose="020B0604030504040204" pitchFamily="34" charset="0"/>
              </a:rPr>
              <a:t>Processos</a:t>
            </a:r>
          </a:p>
          <a:p>
            <a:pPr algn="ctr" eaLnBrk="0" hangingPunct="0"/>
            <a:r>
              <a:rPr lang="pt-BR" altLang="pt-AU" sz="2400" b="1">
                <a:latin typeface="Tahoma" panose="020B0604030504040204" pitchFamily="34" charset="0"/>
              </a:rPr>
              <a:t>Automáticos</a:t>
            </a:r>
            <a:endParaRPr lang="pt-BR" altLang="pt-AU" sz="2400">
              <a:latin typeface="Tahoma" panose="020B0604030504040204" pitchFamily="34" charset="0"/>
            </a:endParaRPr>
          </a:p>
        </p:txBody>
      </p:sp>
      <p:sp>
        <p:nvSpPr>
          <p:cNvPr id="40970" name="AutoShape 10">
            <a:extLst>
              <a:ext uri="{FF2B5EF4-FFF2-40B4-BE49-F238E27FC236}">
                <a16:creationId xmlns:a16="http://schemas.microsoft.com/office/drawing/2014/main" id="{D1121667-7080-EF44-9AC5-A7B8C8FC80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486400"/>
            <a:ext cx="2320925" cy="9017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333500" indent="-13335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8176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008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1986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389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846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303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760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17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pt-BR" altLang="pt-AU" sz="2400" b="1">
                <a:latin typeface="Tahoma" panose="020B0604030504040204" pitchFamily="34" charset="0"/>
              </a:rPr>
              <a:t>Processos</a:t>
            </a:r>
          </a:p>
          <a:p>
            <a:pPr algn="ctr" eaLnBrk="0" hangingPunct="0"/>
            <a:r>
              <a:rPr lang="pt-BR" altLang="pt-AU" sz="2400" b="1">
                <a:latin typeface="Tahoma" panose="020B0604030504040204" pitchFamily="34" charset="0"/>
              </a:rPr>
              <a:t>Controlados</a:t>
            </a:r>
            <a:endParaRPr lang="pt-BR" altLang="pt-AU" sz="2400">
              <a:latin typeface="Tahoma" panose="020B0604030504040204" pitchFamily="34" charset="0"/>
            </a:endParaRPr>
          </a:p>
        </p:txBody>
      </p:sp>
      <p:sp>
        <p:nvSpPr>
          <p:cNvPr id="40971" name="Text Box 11">
            <a:extLst>
              <a:ext uri="{FF2B5EF4-FFF2-40B4-BE49-F238E27FC236}">
                <a16:creationId xmlns:a16="http://schemas.microsoft.com/office/drawing/2014/main" id="{4E89CB62-3AE8-9744-BB9B-F722D4989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5689600"/>
            <a:ext cx="1049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altLang="pt-AU" sz="2400">
                <a:latin typeface="Tahoma" panose="020B0604030504040204" pitchFamily="34" charset="0"/>
              </a:rPr>
              <a:t>versus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2D03F4AB-0B24-144A-BD22-9A9AB5B94F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57200"/>
            <a:ext cx="80772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AU" sz="3400" b="1" i="1">
                <a:solidFill>
                  <a:schemeClr val="bg1"/>
                </a:solidFill>
                <a:latin typeface="Tahoma" panose="020B0604030504040204" pitchFamily="34" charset="0"/>
              </a:rPr>
              <a:t>Atenção e Consciência</a:t>
            </a:r>
          </a:p>
        </p:txBody>
      </p:sp>
      <p:sp>
        <p:nvSpPr>
          <p:cNvPr id="41987" name="AutoShape 3">
            <a:extLst>
              <a:ext uri="{FF2B5EF4-FFF2-40B4-BE49-F238E27FC236}">
                <a16:creationId xmlns:a16="http://schemas.microsoft.com/office/drawing/2014/main" id="{D25ABC21-1ABA-4C4D-A945-CBD120F907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822450"/>
            <a:ext cx="6400800" cy="7683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45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905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955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pt-BR" altLang="pt-AU" sz="2000">
                <a:latin typeface="Tahoma" panose="020B0604030504040204" pitchFamily="34" charset="0"/>
              </a:rPr>
              <a:t>Escolha do foco de atenção, enfatizando ou ignorando estímulos</a:t>
            </a:r>
          </a:p>
        </p:txBody>
      </p:sp>
      <p:pic>
        <p:nvPicPr>
          <p:cNvPr id="41988" name="Picture 4">
            <a:extLst>
              <a:ext uri="{FF2B5EF4-FFF2-40B4-BE49-F238E27FC236}">
                <a16:creationId xmlns:a16="http://schemas.microsoft.com/office/drawing/2014/main" id="{F7BF4410-4D98-804F-93BE-72710AF9C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71" t="11864" r="36803" b="57628"/>
          <a:stretch>
            <a:fillRect/>
          </a:stretch>
        </p:blipFill>
        <p:spPr bwMode="auto">
          <a:xfrm>
            <a:off x="685800" y="2895600"/>
            <a:ext cx="7162800" cy="322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A922C93E-E07B-B344-81EE-A36CDF625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57200"/>
            <a:ext cx="80772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AU" sz="3400" b="1" i="1">
                <a:solidFill>
                  <a:schemeClr val="bg1"/>
                </a:solidFill>
                <a:latin typeface="Tahoma" panose="020B0604030504040204" pitchFamily="34" charset="0"/>
              </a:rPr>
              <a:t>Atenção e Consciência</a:t>
            </a:r>
          </a:p>
        </p:txBody>
      </p:sp>
      <p:sp>
        <p:nvSpPr>
          <p:cNvPr id="43011" name="AutoShape 3">
            <a:extLst>
              <a:ext uri="{FF2B5EF4-FFF2-40B4-BE49-F238E27FC236}">
                <a16:creationId xmlns:a16="http://schemas.microsoft.com/office/drawing/2014/main" id="{8FEBF772-1B96-7D46-840B-ED25B42D7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38" y="1600200"/>
            <a:ext cx="7789862" cy="7683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45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905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955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pt-BR" altLang="pt-AU" sz="2000">
                <a:latin typeface="Tahoma" panose="020B0604030504040204" pitchFamily="34" charset="0"/>
              </a:rPr>
              <a:t>Necessidade de dividir recursos atencionais entre a atividade de dirigir e a regulação da temperatura e circulação do ar.</a:t>
            </a:r>
          </a:p>
        </p:txBody>
      </p:sp>
      <p:pic>
        <p:nvPicPr>
          <p:cNvPr id="43012" name="Picture 4">
            <a:extLst>
              <a:ext uri="{FF2B5EF4-FFF2-40B4-BE49-F238E27FC236}">
                <a16:creationId xmlns:a16="http://schemas.microsoft.com/office/drawing/2014/main" id="{5F91253B-3BD7-9B48-8D26-A146F7C209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71750"/>
            <a:ext cx="8243888" cy="367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9A56CC20-AAA1-D74F-8717-27BAA4DA7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81000"/>
            <a:ext cx="80772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AU" sz="3400" b="1" i="1">
                <a:solidFill>
                  <a:schemeClr val="bg1"/>
                </a:solidFill>
                <a:latin typeface="Tahoma" panose="020B0604030504040204" pitchFamily="34" charset="0"/>
              </a:rPr>
              <a:t>Reconhecimento de Padrões</a:t>
            </a:r>
          </a:p>
        </p:txBody>
      </p:sp>
      <p:sp>
        <p:nvSpPr>
          <p:cNvPr id="44035" name="Text Box 3">
            <a:extLst>
              <a:ext uri="{FF2B5EF4-FFF2-40B4-BE49-F238E27FC236}">
                <a16:creationId xmlns:a16="http://schemas.microsoft.com/office/drawing/2014/main" id="{B79391C1-83D0-7240-A5D4-6393A0250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1371600"/>
            <a:ext cx="292893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400" b="1">
                <a:latin typeface="Tahoma" panose="020B0604030504040204" pitchFamily="34" charset="0"/>
              </a:rPr>
              <a:t>Teoria do modelo </a:t>
            </a:r>
          </a:p>
        </p:txBody>
      </p:sp>
      <p:sp>
        <p:nvSpPr>
          <p:cNvPr id="44036" name="Text Box 4">
            <a:extLst>
              <a:ext uri="{FF2B5EF4-FFF2-40B4-BE49-F238E27FC236}">
                <a16:creationId xmlns:a16="http://schemas.microsoft.com/office/drawing/2014/main" id="{87F6D7B8-4B08-9C47-BC38-2E2F918CE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828800"/>
            <a:ext cx="79248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000">
                <a:latin typeface="Tahoma" panose="020B0604030504040204" pitchFamily="34" charset="0"/>
              </a:rPr>
              <a:t>Reconhecemos padrões pela sua comparação com nosso conjunto de modelos armazenados no cérebro, e depois escolhemos o </a:t>
            </a:r>
            <a:r>
              <a:rPr lang="pt-BR" altLang="pt-AU" sz="2000" b="1">
                <a:solidFill>
                  <a:schemeClr val="hlink"/>
                </a:solidFill>
                <a:latin typeface="Tahoma" panose="020B0604030504040204" pitchFamily="34" charset="0"/>
              </a:rPr>
              <a:t>modelo exato</a:t>
            </a:r>
            <a:r>
              <a:rPr lang="pt-BR" altLang="pt-AU" sz="2000">
                <a:latin typeface="Tahoma" panose="020B0604030504040204" pitchFamily="34" charset="0"/>
              </a:rPr>
              <a:t> que condiz com o que observamos.</a:t>
            </a:r>
          </a:p>
        </p:txBody>
      </p:sp>
      <p:sp>
        <p:nvSpPr>
          <p:cNvPr id="44037" name="Text Box 5">
            <a:extLst>
              <a:ext uri="{FF2B5EF4-FFF2-40B4-BE49-F238E27FC236}">
                <a16:creationId xmlns:a16="http://schemas.microsoft.com/office/drawing/2014/main" id="{7445A28B-A616-8846-B761-16B262593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00400"/>
            <a:ext cx="32242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400" b="1">
                <a:latin typeface="Tahoma" panose="020B0604030504040204" pitchFamily="34" charset="0"/>
              </a:rPr>
              <a:t>Teoria do protótipo </a:t>
            </a:r>
          </a:p>
        </p:txBody>
      </p:sp>
      <p:sp>
        <p:nvSpPr>
          <p:cNvPr id="44038" name="Text Box 6">
            <a:extLst>
              <a:ext uri="{FF2B5EF4-FFF2-40B4-BE49-F238E27FC236}">
                <a16:creationId xmlns:a16="http://schemas.microsoft.com/office/drawing/2014/main" id="{8CB604D4-4C43-7C41-8336-9327A6388E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7600"/>
            <a:ext cx="77724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000">
                <a:latin typeface="Tahoma" panose="020B0604030504040204" pitchFamily="34" charset="0"/>
              </a:rPr>
              <a:t>Não é um modelo rígido. É um exemplo de uma classe de objetos ou de padrões que permitem a escolha de um padrão que representa bem o objeto visto.</a:t>
            </a:r>
          </a:p>
        </p:txBody>
      </p:sp>
      <p:sp>
        <p:nvSpPr>
          <p:cNvPr id="44039" name="Text Box 7">
            <a:extLst>
              <a:ext uri="{FF2B5EF4-FFF2-40B4-BE49-F238E27FC236}">
                <a16:creationId xmlns:a16="http://schemas.microsoft.com/office/drawing/2014/main" id="{F0390CDA-7D55-8948-A77B-C2CDA0EB1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4868863"/>
            <a:ext cx="40830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400" b="1">
                <a:latin typeface="Tahoma" panose="020B0604030504040204" pitchFamily="34" charset="0"/>
              </a:rPr>
              <a:t>Teoria das características</a:t>
            </a:r>
          </a:p>
        </p:txBody>
      </p:sp>
      <p:sp>
        <p:nvSpPr>
          <p:cNvPr id="44040" name="Text Box 8">
            <a:extLst>
              <a:ext uri="{FF2B5EF4-FFF2-40B4-BE49-F238E27FC236}">
                <a16:creationId xmlns:a16="http://schemas.microsoft.com/office/drawing/2014/main" id="{82B249BF-9F49-2F4B-8F71-F5CC10B97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500688"/>
            <a:ext cx="7848600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000">
                <a:latin typeface="Tahoma" panose="020B0604030504040204" pitchFamily="34" charset="0"/>
              </a:rPr>
              <a:t>Tendemos a comparar as características de um padrão com as características armazenadas na memória, em vez de compará-las a um modelo exato ou a um protótipo.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BB96DCE3-6314-9346-9954-5ED1EBAA1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81000"/>
            <a:ext cx="80772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AU" sz="3400" b="1" i="1">
                <a:solidFill>
                  <a:schemeClr val="bg1"/>
                </a:solidFill>
                <a:latin typeface="Tahoma" panose="020B0604030504040204" pitchFamily="34" charset="0"/>
              </a:rPr>
              <a:t>Reconhecimento de Padrões</a:t>
            </a:r>
          </a:p>
        </p:txBody>
      </p:sp>
      <p:pic>
        <p:nvPicPr>
          <p:cNvPr id="45059" name="Picture 3">
            <a:extLst>
              <a:ext uri="{FF2B5EF4-FFF2-40B4-BE49-F238E27FC236}">
                <a16:creationId xmlns:a16="http://schemas.microsoft.com/office/drawing/2014/main" id="{4FA3258E-2F3B-304D-8083-46198DA161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54300"/>
            <a:ext cx="8305800" cy="276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060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0E727401-92E2-B442-8C2A-5F5440030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6324600"/>
            <a:ext cx="533400" cy="533400"/>
          </a:xfrm>
          <a:prstGeom prst="actionButtonBackPrevious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AU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78762C17-3CDB-DC43-85B8-1D23DF925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362200"/>
            <a:ext cx="8229600" cy="914400"/>
          </a:xfrm>
          <a:prstGeom prst="rect">
            <a:avLst/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AU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D6C24D8F-D2A0-8147-8312-74E6C01BA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57200"/>
            <a:ext cx="80772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AU" sz="3400" b="1" i="1">
                <a:solidFill>
                  <a:schemeClr val="bg1"/>
                </a:solidFill>
                <a:latin typeface="Tahoma" panose="020B0604030504040204" pitchFamily="34" charset="0"/>
              </a:rPr>
              <a:t>Memória</a:t>
            </a:r>
          </a:p>
        </p:txBody>
      </p:sp>
      <p:sp>
        <p:nvSpPr>
          <p:cNvPr id="46084" name="Text Box 4">
            <a:extLst>
              <a:ext uri="{FF2B5EF4-FFF2-40B4-BE49-F238E27FC236}">
                <a16:creationId xmlns:a16="http://schemas.microsoft.com/office/drawing/2014/main" id="{188EB674-4819-1047-A537-DE9889F26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550" y="1516063"/>
            <a:ext cx="5661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altLang="pt-AU" sz="2400" b="1">
                <a:latin typeface="Tahoma" panose="020B0604030504040204" pitchFamily="34" charset="0"/>
              </a:rPr>
              <a:t>Processos de memória: 3 operações</a:t>
            </a:r>
          </a:p>
        </p:txBody>
      </p:sp>
      <p:sp>
        <p:nvSpPr>
          <p:cNvPr id="46085" name="AutoShape 5">
            <a:extLst>
              <a:ext uri="{FF2B5EF4-FFF2-40B4-BE49-F238E27FC236}">
                <a16:creationId xmlns:a16="http://schemas.microsoft.com/office/drawing/2014/main" id="{C31BCD6E-29F7-AD40-B0E2-4BEAAD4A3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775" y="2570163"/>
            <a:ext cx="2406650" cy="4984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pt-BR" altLang="pt-AU" sz="2400">
                <a:latin typeface="Tahoma" panose="020B0604030504040204" pitchFamily="34" charset="0"/>
              </a:rPr>
              <a:t>codificação</a:t>
            </a:r>
          </a:p>
        </p:txBody>
      </p:sp>
      <p:sp>
        <p:nvSpPr>
          <p:cNvPr id="46086" name="AutoShape 6">
            <a:extLst>
              <a:ext uri="{FF2B5EF4-FFF2-40B4-BE49-F238E27FC236}">
                <a16:creationId xmlns:a16="http://schemas.microsoft.com/office/drawing/2014/main" id="{5C41F45C-9E79-8745-A383-4664EA125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6775" y="2570163"/>
            <a:ext cx="2395538" cy="4984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altLang="pt-AU" sz="2400">
                <a:latin typeface="Tahoma" panose="020B0604030504040204" pitchFamily="34" charset="0"/>
              </a:rPr>
              <a:t>armazenamento</a:t>
            </a:r>
          </a:p>
        </p:txBody>
      </p:sp>
      <p:sp>
        <p:nvSpPr>
          <p:cNvPr id="46087" name="AutoShape 7">
            <a:extLst>
              <a:ext uri="{FF2B5EF4-FFF2-40B4-BE49-F238E27FC236}">
                <a16:creationId xmlns:a16="http://schemas.microsoft.com/office/drawing/2014/main" id="{251CFE54-744B-D541-B86D-4FD6A8A49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3775" y="2570163"/>
            <a:ext cx="2406650" cy="4984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pt-BR" altLang="pt-AU" sz="2400">
                <a:latin typeface="Tahoma" panose="020B0604030504040204" pitchFamily="34" charset="0"/>
              </a:rPr>
              <a:t>evocação</a:t>
            </a:r>
          </a:p>
        </p:txBody>
      </p:sp>
      <p:sp>
        <p:nvSpPr>
          <p:cNvPr id="46088" name="Text Box 8">
            <a:extLst>
              <a:ext uri="{FF2B5EF4-FFF2-40B4-BE49-F238E27FC236}">
                <a16:creationId xmlns:a16="http://schemas.microsoft.com/office/drawing/2014/main" id="{2894CFF0-4586-7D49-B240-F3DF78D0F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154488"/>
            <a:ext cx="1455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altLang="pt-AU" sz="2400" b="1">
                <a:latin typeface="Tahoma" panose="020B0604030504040204" pitchFamily="34" charset="0"/>
              </a:rPr>
              <a:t>Modelos</a:t>
            </a:r>
          </a:p>
        </p:txBody>
      </p:sp>
      <p:sp>
        <p:nvSpPr>
          <p:cNvPr id="46089" name="Text Box 9">
            <a:extLst>
              <a:ext uri="{FF2B5EF4-FFF2-40B4-BE49-F238E27FC236}">
                <a16:creationId xmlns:a16="http://schemas.microsoft.com/office/drawing/2014/main" id="{4DC8AB44-5B77-114D-8F80-D7B2AFA45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916488"/>
            <a:ext cx="26289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400">
                <a:latin typeface="Tahoma" panose="020B0604030504040204" pitchFamily="34" charset="0"/>
              </a:rPr>
              <a:t>Modelo tradicional</a:t>
            </a:r>
          </a:p>
        </p:txBody>
      </p:sp>
      <p:sp>
        <p:nvSpPr>
          <p:cNvPr id="46090" name="Text Box 10">
            <a:extLst>
              <a:ext uri="{FF2B5EF4-FFF2-40B4-BE49-F238E27FC236}">
                <a16:creationId xmlns:a16="http://schemas.microsoft.com/office/drawing/2014/main" id="{54C56529-8516-A447-A178-6D099DCA5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678488"/>
            <a:ext cx="3519488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400">
                <a:latin typeface="Tahoma" panose="020B0604030504040204" pitchFamily="34" charset="0"/>
              </a:rPr>
              <a:t>Perspectivas Alternativas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F13723E5-9332-7243-8B52-3FEA3DEFE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209800"/>
            <a:ext cx="5181600" cy="1143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pt-AU"/>
          </a:p>
        </p:txBody>
      </p:sp>
      <p:sp>
        <p:nvSpPr>
          <p:cNvPr id="47107" name="Text Box 3">
            <a:extLst>
              <a:ext uri="{FF2B5EF4-FFF2-40B4-BE49-F238E27FC236}">
                <a16:creationId xmlns:a16="http://schemas.microsoft.com/office/drawing/2014/main" id="{07160E00-5F32-0C4F-8EF8-EB9C62167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447800"/>
            <a:ext cx="56959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400" b="1">
                <a:latin typeface="Tahoma" panose="020B0604030504040204" pitchFamily="34" charset="0"/>
              </a:rPr>
              <a:t>Modelo tradicional (Atkinson, 1968)</a:t>
            </a:r>
          </a:p>
        </p:txBody>
      </p:sp>
      <p:sp>
        <p:nvSpPr>
          <p:cNvPr id="47108" name="AutoShape 4">
            <a:extLst>
              <a:ext uri="{FF2B5EF4-FFF2-40B4-BE49-F238E27FC236}">
                <a16:creationId xmlns:a16="http://schemas.microsoft.com/office/drawing/2014/main" id="{0CE14B50-DFBB-3F40-A011-FFECEA4C2A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362200"/>
            <a:ext cx="2082800" cy="835025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000">
                <a:latin typeface="Tahoma" panose="020B0604030504040204" pitchFamily="34" charset="0"/>
              </a:rPr>
              <a:t>Armazenamento</a:t>
            </a:r>
          </a:p>
          <a:p>
            <a:pPr eaLnBrk="0" hangingPunct="0">
              <a:lnSpc>
                <a:spcPct val="110000"/>
              </a:lnSpc>
            </a:pPr>
            <a:r>
              <a:rPr lang="pt-BR" altLang="pt-AU" sz="2000">
                <a:latin typeface="Tahoma" panose="020B0604030504040204" pitchFamily="34" charset="0"/>
              </a:rPr>
              <a:t>sensorial</a:t>
            </a:r>
          </a:p>
        </p:txBody>
      </p:sp>
      <p:sp>
        <p:nvSpPr>
          <p:cNvPr id="47109" name="AutoShape 5">
            <a:extLst>
              <a:ext uri="{FF2B5EF4-FFF2-40B4-BE49-F238E27FC236}">
                <a16:creationId xmlns:a16="http://schemas.microsoft.com/office/drawing/2014/main" id="{F8937C4B-8550-734E-9854-8DEFBEF8F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328863"/>
            <a:ext cx="2082800" cy="8350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000">
                <a:latin typeface="Tahoma" panose="020B0604030504040204" pitchFamily="34" charset="0"/>
              </a:rPr>
              <a:t>Armazenamento</a:t>
            </a:r>
          </a:p>
          <a:p>
            <a:pPr eaLnBrk="0" hangingPunct="0">
              <a:lnSpc>
                <a:spcPct val="110000"/>
              </a:lnSpc>
            </a:pPr>
            <a:r>
              <a:rPr lang="pt-BR" altLang="pt-AU" sz="2000">
                <a:latin typeface="Tahoma" panose="020B0604030504040204" pitchFamily="34" charset="0"/>
              </a:rPr>
              <a:t>Curto-prazo</a:t>
            </a:r>
          </a:p>
        </p:txBody>
      </p:sp>
      <p:sp>
        <p:nvSpPr>
          <p:cNvPr id="47110" name="AutoShape 6">
            <a:extLst>
              <a:ext uri="{FF2B5EF4-FFF2-40B4-BE49-F238E27FC236}">
                <a16:creationId xmlns:a16="http://schemas.microsoft.com/office/drawing/2014/main" id="{A0C52FF1-6449-B34B-9969-F1DDD1891B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3000" y="2325688"/>
            <a:ext cx="2082800" cy="8350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000">
                <a:latin typeface="Tahoma" panose="020B0604030504040204" pitchFamily="34" charset="0"/>
              </a:rPr>
              <a:t>Armazenamento</a:t>
            </a:r>
          </a:p>
          <a:p>
            <a:pPr eaLnBrk="0" hangingPunct="0">
              <a:lnSpc>
                <a:spcPct val="110000"/>
              </a:lnSpc>
            </a:pPr>
            <a:r>
              <a:rPr lang="pt-BR" altLang="pt-AU" sz="2000">
                <a:latin typeface="Tahoma" panose="020B0604030504040204" pitchFamily="34" charset="0"/>
              </a:rPr>
              <a:t>Longo-prazo</a:t>
            </a:r>
          </a:p>
        </p:txBody>
      </p:sp>
      <p:sp>
        <p:nvSpPr>
          <p:cNvPr id="47111" name="Line 7">
            <a:extLst>
              <a:ext uri="{FF2B5EF4-FFF2-40B4-BE49-F238E27FC236}">
                <a16:creationId xmlns:a16="http://schemas.microsoft.com/office/drawing/2014/main" id="{4698EEFC-3C1B-9543-8B51-362832806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743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AU"/>
          </a:p>
        </p:txBody>
      </p:sp>
      <p:sp>
        <p:nvSpPr>
          <p:cNvPr id="47112" name="Line 8">
            <a:extLst>
              <a:ext uri="{FF2B5EF4-FFF2-40B4-BE49-F238E27FC236}">
                <a16:creationId xmlns:a16="http://schemas.microsoft.com/office/drawing/2014/main" id="{193A6877-3467-5542-B33A-58B8566B236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2743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AU"/>
          </a:p>
        </p:txBody>
      </p:sp>
      <p:cxnSp>
        <p:nvCxnSpPr>
          <p:cNvPr id="47113" name="AutoShape 9">
            <a:extLst>
              <a:ext uri="{FF2B5EF4-FFF2-40B4-BE49-F238E27FC236}">
                <a16:creationId xmlns:a16="http://schemas.microsoft.com/office/drawing/2014/main" id="{BFE8B09B-D315-F44E-9F0B-B254A9F4AD01}"/>
              </a:ext>
            </a:extLst>
          </p:cNvPr>
          <p:cNvCxnSpPr>
            <a:cxnSpLocks noChangeShapeType="1"/>
            <a:stCxn id="47108" idx="2"/>
            <a:endCxn id="47110" idx="2"/>
          </p:cNvCxnSpPr>
          <p:nvPr/>
        </p:nvCxnSpPr>
        <p:spPr bwMode="auto">
          <a:xfrm rot="5400000" flipH="1" flipV="1">
            <a:off x="4553744" y="486569"/>
            <a:ext cx="36512" cy="5384800"/>
          </a:xfrm>
          <a:prstGeom prst="bentConnector3">
            <a:avLst>
              <a:gd name="adj1" fmla="val -78695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114" name="Text Box 10">
            <a:extLst>
              <a:ext uri="{FF2B5EF4-FFF2-40B4-BE49-F238E27FC236}">
                <a16:creationId xmlns:a16="http://schemas.microsoft.com/office/drawing/2014/main" id="{9C134EF4-59EA-BE4B-B195-D0E3320D6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789363"/>
            <a:ext cx="40386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400" b="1">
                <a:latin typeface="Tahoma" panose="020B0604030504040204" pitchFamily="34" charset="0"/>
              </a:rPr>
              <a:t>Perspectivas alternativas</a:t>
            </a:r>
          </a:p>
        </p:txBody>
      </p:sp>
      <p:sp>
        <p:nvSpPr>
          <p:cNvPr id="47115" name="Text Box 11">
            <a:extLst>
              <a:ext uri="{FF2B5EF4-FFF2-40B4-BE49-F238E27FC236}">
                <a16:creationId xmlns:a16="http://schemas.microsoft.com/office/drawing/2014/main" id="{20FBA876-CB7A-4742-A805-ABC91F310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365625"/>
            <a:ext cx="325278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88925" indent="-2889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9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lnSpc>
                <a:spcPct val="110000"/>
              </a:lnSpc>
              <a:buClr>
                <a:srgbClr val="3399FF"/>
              </a:buClr>
              <a:buSzPct val="85000"/>
              <a:buFont typeface="Wingdings" pitchFamily="2" charset="2"/>
              <a:buChar char="n"/>
            </a:pPr>
            <a:r>
              <a:rPr lang="pt-BR" altLang="pt-AU" sz="2400">
                <a:latin typeface="Tahoma" panose="020B0604030504040204" pitchFamily="34" charset="0"/>
              </a:rPr>
              <a:t>Memória de trabalho</a:t>
            </a:r>
          </a:p>
        </p:txBody>
      </p:sp>
      <p:sp>
        <p:nvSpPr>
          <p:cNvPr id="47116" name="Text Box 12">
            <a:extLst>
              <a:ext uri="{FF2B5EF4-FFF2-40B4-BE49-F238E27FC236}">
                <a16:creationId xmlns:a16="http://schemas.microsoft.com/office/drawing/2014/main" id="{728BC9BA-A9BB-9F44-B5BB-E7138E0E2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9575" y="4868863"/>
            <a:ext cx="6778625" cy="129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8925" indent="-2889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9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lnSpc>
                <a:spcPct val="110000"/>
              </a:lnSpc>
              <a:buClr>
                <a:srgbClr val="3399FF"/>
              </a:buClr>
              <a:buSzPct val="85000"/>
              <a:buFontTx/>
              <a:buChar char="-"/>
            </a:pPr>
            <a:r>
              <a:rPr lang="pt-BR" altLang="pt-AU" sz="2400">
                <a:latin typeface="Tahoma" panose="020B0604030504040204" pitchFamily="34" charset="0"/>
              </a:rPr>
              <a:t>Parte ativada da Memória de longo-prazo</a:t>
            </a:r>
          </a:p>
          <a:p>
            <a:pPr eaLnBrk="0" hangingPunct="0">
              <a:lnSpc>
                <a:spcPct val="110000"/>
              </a:lnSpc>
              <a:buClr>
                <a:srgbClr val="3399FF"/>
              </a:buClr>
              <a:buSzPct val="85000"/>
              <a:buFontTx/>
              <a:buChar char="-"/>
            </a:pPr>
            <a:r>
              <a:rPr lang="pt-BR" altLang="pt-AU" sz="2400">
                <a:latin typeface="Tahoma" panose="020B0604030504040204" pitchFamily="34" charset="0"/>
              </a:rPr>
              <a:t>Transfere os dados ativados para dentro e para fora da MCP</a:t>
            </a:r>
          </a:p>
        </p:txBody>
      </p:sp>
      <p:sp>
        <p:nvSpPr>
          <p:cNvPr id="47117" name="Rectangle 13">
            <a:extLst>
              <a:ext uri="{FF2B5EF4-FFF2-40B4-BE49-F238E27FC236}">
                <a16:creationId xmlns:a16="http://schemas.microsoft.com/office/drawing/2014/main" id="{810E6836-A434-4546-A010-34840D9D4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57200"/>
            <a:ext cx="80772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AU" sz="3400" b="1" i="1">
                <a:solidFill>
                  <a:schemeClr val="bg1"/>
                </a:solidFill>
                <a:latin typeface="Tahoma" panose="020B0604030504040204" pitchFamily="34" charset="0"/>
              </a:rPr>
              <a:t>Memória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0E51348-AF68-4749-8120-C9AC827E13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50" y="228600"/>
            <a:ext cx="8553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AU" sz="3500" b="1">
                <a:solidFill>
                  <a:schemeClr val="bg1"/>
                </a:solidFill>
                <a:latin typeface="Tahoma" panose="020B0604030504040204" pitchFamily="34" charset="0"/>
              </a:rPr>
              <a:t>Processos perceptivo e cognitivo</a:t>
            </a:r>
          </a:p>
        </p:txBody>
      </p:sp>
      <p:grpSp>
        <p:nvGrpSpPr>
          <p:cNvPr id="8195" name="Group 3">
            <a:extLst>
              <a:ext uri="{FF2B5EF4-FFF2-40B4-BE49-F238E27FC236}">
                <a16:creationId xmlns:a16="http://schemas.microsoft.com/office/drawing/2014/main" id="{017B3462-4740-604F-9CCC-0D2831D12305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1700213"/>
            <a:ext cx="8599487" cy="4624387"/>
            <a:chOff x="96" y="1054"/>
            <a:chExt cx="5616" cy="2930"/>
          </a:xfrm>
        </p:grpSpPr>
        <p:sp>
          <p:nvSpPr>
            <p:cNvPr id="8196" name="Rectangle 4">
              <a:extLst>
                <a:ext uri="{FF2B5EF4-FFF2-40B4-BE49-F238E27FC236}">
                  <a16:creationId xmlns:a16="http://schemas.microsoft.com/office/drawing/2014/main" id="{91F4ECCB-9158-AF44-86BE-FA58D07A87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2" y="1054"/>
              <a:ext cx="1440" cy="2594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8197" name="Text Box 5">
              <a:extLst>
                <a:ext uri="{FF2B5EF4-FFF2-40B4-BE49-F238E27FC236}">
                  <a16:creationId xmlns:a16="http://schemas.microsoft.com/office/drawing/2014/main" id="{8BB7AB43-2C81-4242-A16A-61175B497F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1195"/>
              <a:ext cx="82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pt-BR" altLang="pt-AU" b="1">
                  <a:latin typeface="Tahoma" panose="020B0604030504040204" pitchFamily="34" charset="0"/>
                </a:rPr>
                <a:t>Objeto</a:t>
              </a:r>
            </a:p>
          </p:txBody>
        </p:sp>
        <p:graphicFrame>
          <p:nvGraphicFramePr>
            <p:cNvPr id="8198" name="Object 6">
              <a:extLst>
                <a:ext uri="{FF2B5EF4-FFF2-40B4-BE49-F238E27FC236}">
                  <a16:creationId xmlns:a16="http://schemas.microsoft.com/office/drawing/2014/main" id="{81C542E4-A64F-DD44-A23D-2EF2D09C666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2" y="1522"/>
            <a:ext cx="728" cy="10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7" name="Clip" r:id="rId4" imgW="19964400" imgH="28905200" progId="MS_ClipArt_Gallery.2">
                    <p:embed/>
                  </p:oleObj>
                </mc:Choice>
                <mc:Fallback>
                  <p:oleObj name="Clip" r:id="rId4" imgW="19964400" imgH="28905200" progId="MS_ClipArt_Gallery.2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" y="1522"/>
                          <a:ext cx="728" cy="10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199" name="Text Box 7">
              <a:extLst>
                <a:ext uri="{FF2B5EF4-FFF2-40B4-BE49-F238E27FC236}">
                  <a16:creationId xmlns:a16="http://schemas.microsoft.com/office/drawing/2014/main" id="{FF77E377-7001-1842-AA81-1942DCF639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530"/>
              <a:ext cx="1200" cy="9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pt-BR" altLang="pt-AU" sz="1600" i="1">
                  <a:solidFill>
                    <a:srgbClr val="000066"/>
                  </a:solidFill>
                  <a:latin typeface="Tahoma" panose="020B0604030504040204" pitchFamily="34" charset="0"/>
                </a:rPr>
                <a:t>Características:</a:t>
              </a:r>
              <a:endParaRPr lang="pt-BR" altLang="pt-AU" sz="1600">
                <a:latin typeface="Tahoma" panose="020B0604030504040204" pitchFamily="34" charset="0"/>
              </a:endParaRPr>
            </a:p>
            <a:p>
              <a:pPr eaLnBrk="0" hangingPunct="0"/>
              <a:r>
                <a:rPr lang="pt-BR" altLang="pt-AU" sz="1600">
                  <a:latin typeface="Tahoma" panose="020B0604030504040204" pitchFamily="34" charset="0"/>
                </a:rPr>
                <a:t>- cor</a:t>
              </a:r>
            </a:p>
            <a:p>
              <a:pPr eaLnBrk="0" hangingPunct="0"/>
              <a:r>
                <a:rPr lang="pt-BR" altLang="pt-AU" sz="1600">
                  <a:latin typeface="Tahoma" panose="020B0604030504040204" pitchFamily="34" charset="0"/>
                </a:rPr>
                <a:t>- textura</a:t>
              </a:r>
            </a:p>
            <a:p>
              <a:pPr eaLnBrk="0" hangingPunct="0"/>
              <a:r>
                <a:rPr lang="pt-BR" altLang="pt-AU" sz="1600">
                  <a:latin typeface="Tahoma" panose="020B0604030504040204" pitchFamily="34" charset="0"/>
                </a:rPr>
                <a:t>- tamanho</a:t>
              </a:r>
            </a:p>
            <a:p>
              <a:pPr eaLnBrk="0" hangingPunct="0"/>
              <a:r>
                <a:rPr lang="pt-BR" altLang="pt-AU" sz="1600">
                  <a:latin typeface="Tahoma" panose="020B0604030504040204" pitchFamily="34" charset="0"/>
                </a:rPr>
                <a:t>- formato</a:t>
              </a:r>
            </a:p>
            <a:p>
              <a:pPr eaLnBrk="0" hangingPunct="0"/>
              <a:r>
                <a:rPr lang="pt-BR" altLang="pt-AU" sz="1600">
                  <a:latin typeface="Tahoma" panose="020B0604030504040204" pitchFamily="34" charset="0"/>
                </a:rPr>
                <a:t>- profundidade</a:t>
              </a:r>
            </a:p>
          </p:txBody>
        </p:sp>
        <p:sp>
          <p:nvSpPr>
            <p:cNvPr id="8200" name="Text Box 8">
              <a:extLst>
                <a:ext uri="{FF2B5EF4-FFF2-40B4-BE49-F238E27FC236}">
                  <a16:creationId xmlns:a16="http://schemas.microsoft.com/office/drawing/2014/main" id="{71B4B74A-B144-7F47-B5D9-6552EE33D8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474"/>
              <a:ext cx="672" cy="130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200000"/>
                </a:lnSpc>
              </a:pPr>
              <a:r>
                <a:rPr lang="pt-BR" altLang="pt-AU" sz="1600">
                  <a:latin typeface="Tahoma" panose="020B0604030504040204" pitchFamily="34" charset="0"/>
                </a:rPr>
                <a:t>Captação</a:t>
              </a:r>
            </a:p>
            <a:p>
              <a:pPr algn="ctr" eaLnBrk="0" hangingPunct="0">
                <a:lnSpc>
                  <a:spcPct val="200000"/>
                </a:lnSpc>
              </a:pPr>
              <a:r>
                <a:rPr lang="pt-BR" altLang="pt-AU" sz="1600">
                  <a:latin typeface="Tahoma" panose="020B0604030504040204" pitchFamily="34" charset="0"/>
                </a:rPr>
                <a:t>pelo </a:t>
              </a:r>
            </a:p>
            <a:p>
              <a:pPr algn="ctr" eaLnBrk="0" hangingPunct="0">
                <a:lnSpc>
                  <a:spcPct val="200000"/>
                </a:lnSpc>
              </a:pPr>
              <a:r>
                <a:rPr lang="pt-BR" altLang="pt-AU" sz="1600">
                  <a:latin typeface="Tahoma" panose="020B0604030504040204" pitchFamily="34" charset="0"/>
                </a:rPr>
                <a:t>Sistema</a:t>
              </a:r>
            </a:p>
            <a:p>
              <a:pPr algn="ctr" eaLnBrk="0" hangingPunct="0">
                <a:lnSpc>
                  <a:spcPct val="200000"/>
                </a:lnSpc>
              </a:pPr>
              <a:r>
                <a:rPr lang="pt-BR" altLang="pt-AU" sz="1600">
                  <a:latin typeface="Tahoma" panose="020B0604030504040204" pitchFamily="34" charset="0"/>
                </a:rPr>
                <a:t>Sensorial</a:t>
              </a:r>
            </a:p>
          </p:txBody>
        </p:sp>
        <p:sp>
          <p:nvSpPr>
            <p:cNvPr id="8201" name="Rectangle 9">
              <a:extLst>
                <a:ext uri="{FF2B5EF4-FFF2-40B4-BE49-F238E27FC236}">
                  <a16:creationId xmlns:a16="http://schemas.microsoft.com/office/drawing/2014/main" id="{586873E2-497D-9049-8F6A-D9DE923396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6" y="1330"/>
              <a:ext cx="1440" cy="163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8202" name="Text Box 10">
              <a:extLst>
                <a:ext uri="{FF2B5EF4-FFF2-40B4-BE49-F238E27FC236}">
                  <a16:creationId xmlns:a16="http://schemas.microsoft.com/office/drawing/2014/main" id="{AF297774-A6E3-5C4A-BE0A-CB778014BE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1426"/>
              <a:ext cx="82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pt-BR" altLang="pt-AU" b="1">
                  <a:latin typeface="Tahoma" panose="020B0604030504040204" pitchFamily="34" charset="0"/>
                </a:rPr>
                <a:t>Cérebro</a:t>
              </a:r>
            </a:p>
          </p:txBody>
        </p:sp>
        <p:sp>
          <p:nvSpPr>
            <p:cNvPr id="8203" name="Oval 11">
              <a:extLst>
                <a:ext uri="{FF2B5EF4-FFF2-40B4-BE49-F238E27FC236}">
                  <a16:creationId xmlns:a16="http://schemas.microsoft.com/office/drawing/2014/main" id="{BF02D789-0FDA-A14E-8A89-7A5975BDCE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5" y="1715"/>
              <a:ext cx="1086" cy="715"/>
            </a:xfrm>
            <a:prstGeom prst="ellipse">
              <a:avLst/>
            </a:prstGeom>
            <a:solidFill>
              <a:srgbClr val="33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pt-BR" altLang="pt-AU" sz="1600" b="1">
                  <a:latin typeface="Tahoma" panose="020B0604030504040204" pitchFamily="34" charset="0"/>
                </a:rPr>
                <a:t>Estruturas</a:t>
              </a:r>
            </a:p>
            <a:p>
              <a:pPr algn="ctr" eaLnBrk="0" hangingPunct="0"/>
              <a:r>
                <a:rPr lang="pt-BR" altLang="pt-AU" sz="1600" b="1">
                  <a:latin typeface="Tahoma" panose="020B0604030504040204" pitchFamily="34" charset="0"/>
                </a:rPr>
                <a:t>corticais</a:t>
              </a:r>
            </a:p>
          </p:txBody>
        </p:sp>
        <p:sp>
          <p:nvSpPr>
            <p:cNvPr id="8204" name="Oval 12">
              <a:extLst>
                <a:ext uri="{FF2B5EF4-FFF2-40B4-BE49-F238E27FC236}">
                  <a16:creationId xmlns:a16="http://schemas.microsoft.com/office/drawing/2014/main" id="{0DD39129-F2E4-B848-85E1-D5E30BC5AD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323"/>
              <a:ext cx="1048" cy="497"/>
            </a:xfrm>
            <a:prstGeom prst="ellipse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pt-BR" altLang="pt-AU" sz="1600" b="1">
                  <a:latin typeface="Tahoma" panose="020B0604030504040204" pitchFamily="34" charset="0"/>
                </a:rPr>
                <a:t>Sistema Cognitivo</a:t>
              </a:r>
            </a:p>
          </p:txBody>
        </p:sp>
        <p:sp>
          <p:nvSpPr>
            <p:cNvPr id="8205" name="Text Box 13">
              <a:extLst>
                <a:ext uri="{FF2B5EF4-FFF2-40B4-BE49-F238E27FC236}">
                  <a16:creationId xmlns:a16="http://schemas.microsoft.com/office/drawing/2014/main" id="{B18DB0A6-E232-C94E-A734-11B9A3C162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" y="3734"/>
              <a:ext cx="2362" cy="250"/>
            </a:xfrm>
            <a:prstGeom prst="rect">
              <a:avLst/>
            </a:prstGeom>
            <a:solidFill>
              <a:srgbClr val="33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66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pt-BR" altLang="pt-AU" sz="2000" b="1">
                  <a:latin typeface="Tahoma" panose="020B0604030504040204" pitchFamily="34" charset="0"/>
                </a:rPr>
                <a:t>Processo Perceptivo</a:t>
              </a:r>
            </a:p>
          </p:txBody>
        </p:sp>
        <p:sp>
          <p:nvSpPr>
            <p:cNvPr id="8206" name="Text Box 14">
              <a:extLst>
                <a:ext uri="{FF2B5EF4-FFF2-40B4-BE49-F238E27FC236}">
                  <a16:creationId xmlns:a16="http://schemas.microsoft.com/office/drawing/2014/main" id="{118F837E-2E82-5F44-A90A-377B9864CE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3730"/>
              <a:ext cx="2592" cy="250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pt-BR" altLang="pt-AU" sz="2000" b="1">
                  <a:latin typeface="Tahoma" panose="020B0604030504040204" pitchFamily="34" charset="0"/>
                </a:rPr>
                <a:t>Processos Cognitivos</a:t>
              </a:r>
            </a:p>
          </p:txBody>
        </p:sp>
        <p:sp>
          <p:nvSpPr>
            <p:cNvPr id="8207" name="Text Box 15">
              <a:extLst>
                <a:ext uri="{FF2B5EF4-FFF2-40B4-BE49-F238E27FC236}">
                  <a16:creationId xmlns:a16="http://schemas.microsoft.com/office/drawing/2014/main" id="{956102A5-511B-8142-9177-2F62DB38EF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8" y="1138"/>
              <a:ext cx="1105" cy="10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pt-BR" altLang="pt-AU" sz="1700">
                  <a:latin typeface="Tahoma" panose="020B0604030504040204" pitchFamily="34" charset="0"/>
                </a:rPr>
                <a:t>Interpretação e Integração das </a:t>
              </a:r>
              <a:r>
                <a:rPr lang="pt-BR" altLang="pt-AU" sz="1700" i="1">
                  <a:solidFill>
                    <a:srgbClr val="000066"/>
                  </a:solidFill>
                  <a:latin typeface="Tahoma" panose="020B0604030504040204" pitchFamily="34" charset="0"/>
                </a:rPr>
                <a:t>características do objeto</a:t>
              </a:r>
              <a:r>
                <a:rPr lang="pt-BR" altLang="pt-AU" sz="1700">
                  <a:latin typeface="Tahoma" panose="020B0604030504040204" pitchFamily="34" charset="0"/>
                </a:rPr>
                <a:t> aos conhecimentos do sujeito</a:t>
              </a:r>
            </a:p>
          </p:txBody>
        </p:sp>
        <p:sp>
          <p:nvSpPr>
            <p:cNvPr id="8208" name="Text Box 16">
              <a:extLst>
                <a:ext uri="{FF2B5EF4-FFF2-40B4-BE49-F238E27FC236}">
                  <a16:creationId xmlns:a16="http://schemas.microsoft.com/office/drawing/2014/main" id="{A76E5B1D-1555-F04B-A799-087D8C9DD8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6" y="1383"/>
              <a:ext cx="346" cy="15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pt-BR" altLang="pt-AU" sz="1700" b="1">
                  <a:solidFill>
                    <a:srgbClr val="000066"/>
                  </a:solidFill>
                  <a:latin typeface="Tahoma" panose="020B0604030504040204" pitchFamily="34" charset="0"/>
                </a:rPr>
                <a:t>R</a:t>
              </a:r>
            </a:p>
            <a:p>
              <a:pPr algn="ctr" eaLnBrk="0" hangingPunct="0"/>
              <a:r>
                <a:rPr lang="pt-BR" altLang="pt-AU" sz="1700" b="1">
                  <a:solidFill>
                    <a:srgbClr val="000066"/>
                  </a:solidFill>
                  <a:latin typeface="Tahoma" panose="020B0604030504040204" pitchFamily="34" charset="0"/>
                </a:rPr>
                <a:t>E</a:t>
              </a:r>
            </a:p>
            <a:p>
              <a:pPr algn="ctr" eaLnBrk="0" hangingPunct="0"/>
              <a:r>
                <a:rPr lang="pt-BR" altLang="pt-AU" sz="1700" b="1">
                  <a:solidFill>
                    <a:srgbClr val="000066"/>
                  </a:solidFill>
                  <a:latin typeface="Tahoma" panose="020B0604030504040204" pitchFamily="34" charset="0"/>
                </a:rPr>
                <a:t>S</a:t>
              </a:r>
            </a:p>
            <a:p>
              <a:pPr algn="ctr" eaLnBrk="0" hangingPunct="0"/>
              <a:r>
                <a:rPr lang="pt-BR" altLang="pt-AU" sz="1700" b="1">
                  <a:solidFill>
                    <a:srgbClr val="000066"/>
                  </a:solidFill>
                  <a:latin typeface="Tahoma" panose="020B0604030504040204" pitchFamily="34" charset="0"/>
                </a:rPr>
                <a:t>P</a:t>
              </a:r>
            </a:p>
            <a:p>
              <a:pPr algn="ctr" eaLnBrk="0" hangingPunct="0"/>
              <a:r>
                <a:rPr lang="pt-BR" altLang="pt-AU" sz="1700" b="1">
                  <a:solidFill>
                    <a:srgbClr val="000066"/>
                  </a:solidFill>
                  <a:latin typeface="Tahoma" panose="020B0604030504040204" pitchFamily="34" charset="0"/>
                </a:rPr>
                <a:t>O</a:t>
              </a:r>
            </a:p>
            <a:p>
              <a:pPr algn="ctr" eaLnBrk="0" hangingPunct="0"/>
              <a:r>
                <a:rPr lang="pt-BR" altLang="pt-AU" sz="1700" b="1">
                  <a:solidFill>
                    <a:srgbClr val="000066"/>
                  </a:solidFill>
                  <a:latin typeface="Tahoma" panose="020B0604030504040204" pitchFamily="34" charset="0"/>
                </a:rPr>
                <a:t>S</a:t>
              </a:r>
            </a:p>
            <a:p>
              <a:pPr algn="ctr" eaLnBrk="0" hangingPunct="0"/>
              <a:r>
                <a:rPr lang="pt-BR" altLang="pt-AU" sz="1700" b="1">
                  <a:solidFill>
                    <a:srgbClr val="000066"/>
                  </a:solidFill>
                  <a:latin typeface="Tahoma" panose="020B0604030504040204" pitchFamily="34" charset="0"/>
                </a:rPr>
                <a:t>T</a:t>
              </a:r>
            </a:p>
            <a:p>
              <a:pPr algn="ctr" eaLnBrk="0" hangingPunct="0"/>
              <a:r>
                <a:rPr lang="pt-BR" altLang="pt-AU" sz="1700" b="1">
                  <a:solidFill>
                    <a:srgbClr val="000066"/>
                  </a:solidFill>
                  <a:latin typeface="Tahoma" panose="020B0604030504040204" pitchFamily="34" charset="0"/>
                </a:rPr>
                <a:t>A</a:t>
              </a:r>
            </a:p>
            <a:p>
              <a:pPr algn="ctr" eaLnBrk="0" hangingPunct="0"/>
              <a:r>
                <a:rPr lang="pt-BR" altLang="pt-AU" sz="1700" b="1">
                  <a:solidFill>
                    <a:srgbClr val="000066"/>
                  </a:solidFill>
                  <a:latin typeface="Tahoma" panose="020B0604030504040204" pitchFamily="34" charset="0"/>
                </a:rPr>
                <a:t>S</a:t>
              </a:r>
            </a:p>
          </p:txBody>
        </p:sp>
        <p:sp>
          <p:nvSpPr>
            <p:cNvPr id="8209" name="Text Box 17">
              <a:extLst>
                <a:ext uri="{FF2B5EF4-FFF2-40B4-BE49-F238E27FC236}">
                  <a16:creationId xmlns:a16="http://schemas.microsoft.com/office/drawing/2014/main" id="{5E4FC72C-B243-BB43-BA83-304DCD9B9E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2230"/>
              <a:ext cx="1296" cy="13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95250" indent="-952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hangingPunct="0">
                <a:buClr>
                  <a:srgbClr val="000099"/>
                </a:buClr>
                <a:buFontTx/>
                <a:buChar char="•"/>
              </a:pPr>
              <a:r>
                <a:rPr lang="pt-BR" altLang="pt-AU" sz="1700">
                  <a:latin typeface="Tahoma" panose="020B0604030504040204" pitchFamily="34" charset="0"/>
                </a:rPr>
                <a:t>Memória</a:t>
              </a:r>
            </a:p>
            <a:p>
              <a:pPr eaLnBrk="0" hangingPunct="0">
                <a:buClr>
                  <a:srgbClr val="000099"/>
                </a:buClr>
                <a:buFontTx/>
                <a:buChar char="•"/>
              </a:pPr>
              <a:r>
                <a:rPr lang="pt-BR" altLang="pt-AU" sz="1700">
                  <a:latin typeface="Tahoma" panose="020B0604030504040204" pitchFamily="34" charset="0"/>
                </a:rPr>
                <a:t>Reconhecimento de padrões</a:t>
              </a:r>
            </a:p>
            <a:p>
              <a:pPr eaLnBrk="0" hangingPunct="0">
                <a:buClr>
                  <a:srgbClr val="000099"/>
                </a:buClr>
                <a:buFontTx/>
                <a:buChar char="•"/>
              </a:pPr>
              <a:r>
                <a:rPr lang="pt-BR" altLang="pt-AU" sz="1700">
                  <a:latin typeface="Tahoma" panose="020B0604030504040204" pitchFamily="34" charset="0"/>
                </a:rPr>
                <a:t>Atenção</a:t>
              </a:r>
            </a:p>
            <a:p>
              <a:pPr eaLnBrk="0" hangingPunct="0">
                <a:buClr>
                  <a:srgbClr val="000099"/>
                </a:buClr>
                <a:buFontTx/>
                <a:buChar char="•"/>
              </a:pPr>
              <a:r>
                <a:rPr lang="pt-BR" altLang="pt-AU" sz="1700">
                  <a:latin typeface="Tahoma" panose="020B0604030504040204" pitchFamily="34" charset="0"/>
                </a:rPr>
                <a:t>Resolução de Problemas</a:t>
              </a:r>
            </a:p>
            <a:p>
              <a:pPr eaLnBrk="0" hangingPunct="0">
                <a:buClr>
                  <a:srgbClr val="000099"/>
                </a:buClr>
                <a:buFontTx/>
                <a:buChar char="•"/>
              </a:pPr>
              <a:r>
                <a:rPr lang="pt-BR" altLang="pt-AU" sz="1700">
                  <a:latin typeface="Tahoma" panose="020B0604030504040204" pitchFamily="34" charset="0"/>
                </a:rPr>
                <a:t>Tomada de decisão</a:t>
              </a:r>
            </a:p>
          </p:txBody>
        </p:sp>
        <p:sp>
          <p:nvSpPr>
            <p:cNvPr id="8210" name="Line 18">
              <a:extLst>
                <a:ext uri="{FF2B5EF4-FFF2-40B4-BE49-F238E27FC236}">
                  <a16:creationId xmlns:a16="http://schemas.microsoft.com/office/drawing/2014/main" id="{778F08C5-8D21-224D-A4A5-7FE901AEB0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906"/>
              <a:ext cx="144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8211" name="Line 19">
              <a:extLst>
                <a:ext uri="{FF2B5EF4-FFF2-40B4-BE49-F238E27FC236}">
                  <a16:creationId xmlns:a16="http://schemas.microsoft.com/office/drawing/2014/main" id="{8961C499-3E23-A74D-9B9A-F21E34ACBC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2002"/>
              <a:ext cx="144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8212" name="Line 20">
              <a:extLst>
                <a:ext uri="{FF2B5EF4-FFF2-40B4-BE49-F238E27FC236}">
                  <a16:creationId xmlns:a16="http://schemas.microsoft.com/office/drawing/2014/main" id="{60FC5973-2452-6048-8FD1-4A1A6C09EE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2098"/>
              <a:ext cx="144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8213" name="Line 21">
              <a:extLst>
                <a:ext uri="{FF2B5EF4-FFF2-40B4-BE49-F238E27FC236}">
                  <a16:creationId xmlns:a16="http://schemas.microsoft.com/office/drawing/2014/main" id="{D3167078-B34C-1049-9229-784A936224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2194"/>
              <a:ext cx="144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8214" name="Line 22">
              <a:extLst>
                <a:ext uri="{FF2B5EF4-FFF2-40B4-BE49-F238E27FC236}">
                  <a16:creationId xmlns:a16="http://schemas.microsoft.com/office/drawing/2014/main" id="{5944F7D5-56A2-E546-91E6-82E3D28BE8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2290"/>
              <a:ext cx="144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8215" name="Line 23">
              <a:extLst>
                <a:ext uri="{FF2B5EF4-FFF2-40B4-BE49-F238E27FC236}">
                  <a16:creationId xmlns:a16="http://schemas.microsoft.com/office/drawing/2014/main" id="{3F8B3AEB-EBF4-9C44-B99C-D2C10D0C53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2002"/>
              <a:ext cx="144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8216" name="Line 24">
              <a:extLst>
                <a:ext uri="{FF2B5EF4-FFF2-40B4-BE49-F238E27FC236}">
                  <a16:creationId xmlns:a16="http://schemas.microsoft.com/office/drawing/2014/main" id="{79B2516A-7AA8-4F46-BF6E-ACAC5B4368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2242"/>
              <a:ext cx="144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8217" name="Line 25">
              <a:extLst>
                <a:ext uri="{FF2B5EF4-FFF2-40B4-BE49-F238E27FC236}">
                  <a16:creationId xmlns:a16="http://schemas.microsoft.com/office/drawing/2014/main" id="{C6C0C2FB-F30C-8D42-B8E1-A34FDF1B9E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2" y="1906"/>
              <a:ext cx="144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8218" name="Line 26">
              <a:extLst>
                <a:ext uri="{FF2B5EF4-FFF2-40B4-BE49-F238E27FC236}">
                  <a16:creationId xmlns:a16="http://schemas.microsoft.com/office/drawing/2014/main" id="{276CA10D-0A23-4E45-9FA6-97706F6FF2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2" y="2002"/>
              <a:ext cx="144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8219" name="Line 27">
              <a:extLst>
                <a:ext uri="{FF2B5EF4-FFF2-40B4-BE49-F238E27FC236}">
                  <a16:creationId xmlns:a16="http://schemas.microsoft.com/office/drawing/2014/main" id="{EEFC02D6-CACD-374F-A724-012B50D5EC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2" y="2098"/>
              <a:ext cx="144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8220" name="Line 28">
              <a:extLst>
                <a:ext uri="{FF2B5EF4-FFF2-40B4-BE49-F238E27FC236}">
                  <a16:creationId xmlns:a16="http://schemas.microsoft.com/office/drawing/2014/main" id="{99652A85-66C8-A84F-9619-A423630A3F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2" y="2194"/>
              <a:ext cx="144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8221" name="Line 29">
              <a:extLst>
                <a:ext uri="{FF2B5EF4-FFF2-40B4-BE49-F238E27FC236}">
                  <a16:creationId xmlns:a16="http://schemas.microsoft.com/office/drawing/2014/main" id="{25E46A5B-1440-8640-A90A-9D0C237DF2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2" y="2290"/>
              <a:ext cx="144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8222" name="Line 30">
              <a:extLst>
                <a:ext uri="{FF2B5EF4-FFF2-40B4-BE49-F238E27FC236}">
                  <a16:creationId xmlns:a16="http://schemas.microsoft.com/office/drawing/2014/main" id="{046952BE-BE1E-CC49-A9C0-F0ACB86149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00" y="2530"/>
              <a:ext cx="48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8223" name="Rectangle 31">
              <a:extLst>
                <a:ext uri="{FF2B5EF4-FFF2-40B4-BE49-F238E27FC236}">
                  <a16:creationId xmlns:a16="http://schemas.microsoft.com/office/drawing/2014/main" id="{836BF12B-7C02-204A-8392-0781D6CD1A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496"/>
              <a:ext cx="288" cy="144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</p:grpSp>
      <p:sp>
        <p:nvSpPr>
          <p:cNvPr id="8224" name="Text Box 32">
            <a:extLst>
              <a:ext uri="{FF2B5EF4-FFF2-40B4-BE49-F238E27FC236}">
                <a16:creationId xmlns:a16="http://schemas.microsoft.com/office/drawing/2014/main" id="{D252F6EB-7734-C646-8560-4349F3453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6521450"/>
            <a:ext cx="3200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AU" sz="1600" b="1"/>
              <a:t>(cf. Julia Abrahão – Psico/UnB)</a:t>
            </a:r>
            <a:endParaRPr lang="en-US" altLang="pt-AU" sz="1600" b="1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63C27EB4-28EF-2743-B3DC-C9CCD99B4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57200"/>
            <a:ext cx="80772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AU" sz="3400" b="1" i="1">
                <a:solidFill>
                  <a:schemeClr val="bg1"/>
                </a:solidFill>
                <a:latin typeface="Tahoma" panose="020B0604030504040204" pitchFamily="34" charset="0"/>
              </a:rPr>
              <a:t>Memória</a:t>
            </a:r>
          </a:p>
        </p:txBody>
      </p:sp>
      <p:sp>
        <p:nvSpPr>
          <p:cNvPr id="48131" name="Text Box 3">
            <a:extLst>
              <a:ext uri="{FF2B5EF4-FFF2-40B4-BE49-F238E27FC236}">
                <a16:creationId xmlns:a16="http://schemas.microsoft.com/office/drawing/2014/main" id="{505AC42A-B0DF-3B46-8A7D-AFF0D47BA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371600"/>
            <a:ext cx="40386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400" b="1">
                <a:latin typeface="Tahoma" panose="020B0604030504040204" pitchFamily="34" charset="0"/>
              </a:rPr>
              <a:t>Perspectivas alternativas</a:t>
            </a:r>
          </a:p>
        </p:txBody>
      </p:sp>
      <p:sp>
        <p:nvSpPr>
          <p:cNvPr id="48132" name="Text Box 4">
            <a:extLst>
              <a:ext uri="{FF2B5EF4-FFF2-40B4-BE49-F238E27FC236}">
                <a16:creationId xmlns:a16="http://schemas.microsoft.com/office/drawing/2014/main" id="{A5D16A6A-4E1F-2042-93C2-C69F8EF34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905000"/>
            <a:ext cx="45561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88925" indent="-2889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9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lnSpc>
                <a:spcPct val="110000"/>
              </a:lnSpc>
              <a:buClr>
                <a:srgbClr val="3399FF"/>
              </a:buClr>
              <a:buSzPct val="85000"/>
              <a:buFont typeface="Wingdings" pitchFamily="2" charset="2"/>
              <a:buChar char="n"/>
            </a:pPr>
            <a:r>
              <a:rPr lang="pt-BR" altLang="pt-AU" sz="2400">
                <a:latin typeface="Tahoma" panose="020B0604030504040204" pitchFamily="34" charset="0"/>
              </a:rPr>
              <a:t>Modelo dos sistemas múltiplos</a:t>
            </a:r>
          </a:p>
        </p:txBody>
      </p:sp>
      <p:sp>
        <p:nvSpPr>
          <p:cNvPr id="48133" name="Text Box 5">
            <a:extLst>
              <a:ext uri="{FF2B5EF4-FFF2-40B4-BE49-F238E27FC236}">
                <a16:creationId xmlns:a16="http://schemas.microsoft.com/office/drawing/2014/main" id="{CBD76DBF-A8E7-1348-8599-F3C1BA5AE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514600"/>
            <a:ext cx="67786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8925" indent="-2889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9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lnSpc>
                <a:spcPct val="110000"/>
              </a:lnSpc>
              <a:buClr>
                <a:srgbClr val="3399FF"/>
              </a:buClr>
              <a:buSzPct val="85000"/>
              <a:buFontTx/>
              <a:buChar char="-"/>
            </a:pPr>
            <a:r>
              <a:rPr lang="pt-BR" altLang="pt-AU" sz="2400">
                <a:latin typeface="Tahoma" panose="020B0604030504040204" pitchFamily="34" charset="0"/>
              </a:rPr>
              <a:t>Memória procedural</a:t>
            </a:r>
          </a:p>
        </p:txBody>
      </p:sp>
      <p:sp>
        <p:nvSpPr>
          <p:cNvPr id="48134" name="Text Box 6">
            <a:extLst>
              <a:ext uri="{FF2B5EF4-FFF2-40B4-BE49-F238E27FC236}">
                <a16:creationId xmlns:a16="http://schemas.microsoft.com/office/drawing/2014/main" id="{303DD757-662E-214C-874F-C62A1CC45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810000"/>
            <a:ext cx="67786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8925" indent="-2889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9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lnSpc>
                <a:spcPct val="110000"/>
              </a:lnSpc>
              <a:buClr>
                <a:srgbClr val="3399FF"/>
              </a:buClr>
              <a:buSzPct val="85000"/>
              <a:buFontTx/>
              <a:buChar char="-"/>
            </a:pPr>
            <a:r>
              <a:rPr lang="pt-BR" altLang="pt-AU" sz="2400">
                <a:latin typeface="Tahoma" panose="020B0604030504040204" pitchFamily="34" charset="0"/>
              </a:rPr>
              <a:t>Episódica</a:t>
            </a:r>
          </a:p>
        </p:txBody>
      </p:sp>
      <p:sp>
        <p:nvSpPr>
          <p:cNvPr id="48135" name="Text Box 7">
            <a:extLst>
              <a:ext uri="{FF2B5EF4-FFF2-40B4-BE49-F238E27FC236}">
                <a16:creationId xmlns:a16="http://schemas.microsoft.com/office/drawing/2014/main" id="{FAC53A5D-598D-8741-BF29-DD9A5E99E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0975" y="5105400"/>
            <a:ext cx="67786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8925" indent="-2889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9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lnSpc>
                <a:spcPct val="110000"/>
              </a:lnSpc>
              <a:buClr>
                <a:srgbClr val="3399FF"/>
              </a:buClr>
              <a:buSzPct val="85000"/>
              <a:buFontTx/>
              <a:buChar char="-"/>
            </a:pPr>
            <a:r>
              <a:rPr lang="pt-BR" altLang="pt-AU" sz="2400">
                <a:latin typeface="Tahoma" panose="020B0604030504040204" pitchFamily="34" charset="0"/>
              </a:rPr>
              <a:t>Semântica</a:t>
            </a:r>
          </a:p>
        </p:txBody>
      </p:sp>
      <p:sp>
        <p:nvSpPr>
          <p:cNvPr id="48136" name="Text Box 8">
            <a:extLst>
              <a:ext uri="{FF2B5EF4-FFF2-40B4-BE49-F238E27FC236}">
                <a16:creationId xmlns:a16="http://schemas.microsoft.com/office/drawing/2014/main" id="{E03A281C-1D4D-4448-AB6E-E71DB542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048000"/>
            <a:ext cx="6553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12395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77165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41935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306705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lnSpc>
                <a:spcPct val="110000"/>
              </a:lnSpc>
              <a:buClr>
                <a:srgbClr val="3399FF"/>
              </a:buClr>
              <a:buSzPct val="85000"/>
            </a:pPr>
            <a:r>
              <a:rPr lang="pt-BR" altLang="pt-AU" sz="2000">
                <a:latin typeface="Tahoma" panose="020B0604030504040204" pitchFamily="34" charset="0"/>
              </a:rPr>
              <a:t>Memória para os conhecimentos sobre procedimentos/habilidades</a:t>
            </a:r>
          </a:p>
        </p:txBody>
      </p:sp>
      <p:sp>
        <p:nvSpPr>
          <p:cNvPr id="48137" name="Text Box 9">
            <a:extLst>
              <a:ext uri="{FF2B5EF4-FFF2-40B4-BE49-F238E27FC236}">
                <a16:creationId xmlns:a16="http://schemas.microsoft.com/office/drawing/2014/main" id="{7AD04E54-1F83-EF42-8F04-A9A098E8F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343400"/>
            <a:ext cx="5943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12395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77165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41935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306705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lnSpc>
                <a:spcPct val="110000"/>
              </a:lnSpc>
              <a:buClr>
                <a:srgbClr val="3399FF"/>
              </a:buClr>
              <a:buSzPct val="85000"/>
            </a:pPr>
            <a:r>
              <a:rPr lang="pt-BR" altLang="pt-AU" sz="2000">
                <a:latin typeface="Tahoma" panose="020B0604030504040204" pitchFamily="34" charset="0"/>
              </a:rPr>
              <a:t>Memória de eventos ou episódios experimentados de maneira pessoal</a:t>
            </a:r>
          </a:p>
        </p:txBody>
      </p:sp>
      <p:sp>
        <p:nvSpPr>
          <p:cNvPr id="48138" name="Text Box 10">
            <a:extLst>
              <a:ext uri="{FF2B5EF4-FFF2-40B4-BE49-F238E27FC236}">
                <a16:creationId xmlns:a16="http://schemas.microsoft.com/office/drawing/2014/main" id="{8A7ED1C5-F15A-AF4A-8E6B-289766E7F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608638"/>
            <a:ext cx="6172200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12395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77165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41935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306705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lnSpc>
                <a:spcPct val="110000"/>
              </a:lnSpc>
              <a:buClr>
                <a:srgbClr val="3399FF"/>
              </a:buClr>
              <a:buSzPct val="85000"/>
            </a:pPr>
            <a:r>
              <a:rPr lang="pt-BR" altLang="pt-AU" sz="2000">
                <a:latin typeface="Tahoma" panose="020B0604030504040204" pitchFamily="34" charset="0"/>
              </a:rPr>
              <a:t>Memória dos conhecimentos da vida em geral, fatos não exclusivos evocados em um contexto temporal específico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9D37AD06-96A9-E140-8A93-53AFEBD7D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57200"/>
            <a:ext cx="80772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AU" sz="3400" b="1" i="1">
                <a:solidFill>
                  <a:schemeClr val="bg1"/>
                </a:solidFill>
                <a:latin typeface="Tahoma" panose="020B0604030504040204" pitchFamily="34" charset="0"/>
              </a:rPr>
              <a:t>Memória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CF04F724-8A9F-C64D-863E-3035772D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5146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5175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4275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3375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lnSpc>
                <a:spcPct val="130000"/>
              </a:lnSpc>
              <a:spcBef>
                <a:spcPct val="20000"/>
              </a:spcBef>
            </a:pPr>
            <a:r>
              <a:rPr lang="pt-BR" altLang="en-US" sz="2400" b="1">
                <a:solidFill>
                  <a:srgbClr val="000066"/>
                </a:solidFill>
                <a:latin typeface="Tahoma" panose="020B0604030504040204" pitchFamily="34" charset="0"/>
              </a:rPr>
              <a:t>Conhecimentos declarativos –</a:t>
            </a:r>
            <a:r>
              <a:rPr lang="pt-BR" altLang="en-US" sz="2400">
                <a:latin typeface="Tahoma" panose="020B0604030504040204" pitchFamily="34" charset="0"/>
              </a:rPr>
              <a:t> estão relacionados com fatos, trazem a propriedade, constituem saberes estáticos</a:t>
            </a:r>
          </a:p>
          <a:p>
            <a:pPr eaLnBrk="0" hangingPunct="0">
              <a:lnSpc>
                <a:spcPct val="130000"/>
              </a:lnSpc>
              <a:spcBef>
                <a:spcPct val="20000"/>
              </a:spcBef>
            </a:pPr>
            <a:endParaRPr lang="pt-BR" altLang="en-US" sz="2400">
              <a:latin typeface="Tahoma" panose="020B0604030504040204" pitchFamily="34" charset="0"/>
            </a:endParaRPr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B04F7693-DE94-1C41-B6D2-F0B4D3DDC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371600"/>
            <a:ext cx="7031038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en-US" sz="2800" b="1">
                <a:latin typeface="Tahoma" panose="020B0604030504040204" pitchFamily="34" charset="0"/>
              </a:rPr>
              <a:t>Tipos de conhecimento/aprendizagem</a:t>
            </a:r>
            <a:endParaRPr lang="pt-BR" altLang="pt-AU" sz="2800" b="1">
              <a:latin typeface="Tahoma" panose="020B0604030504040204" pitchFamily="34" charset="0"/>
            </a:endParaRPr>
          </a:p>
        </p:txBody>
      </p:sp>
      <p:sp>
        <p:nvSpPr>
          <p:cNvPr id="49157" name="Rectangle 5">
            <a:extLst>
              <a:ext uri="{FF2B5EF4-FFF2-40B4-BE49-F238E27FC236}">
                <a16:creationId xmlns:a16="http://schemas.microsoft.com/office/drawing/2014/main" id="{B41889DC-2B5D-5841-831E-60A642DFF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572000"/>
            <a:ext cx="7391400" cy="104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  <a:spcBef>
                <a:spcPct val="50000"/>
              </a:spcBef>
            </a:pPr>
            <a:r>
              <a:rPr lang="pt-BR" altLang="en-US" sz="2400" b="1">
                <a:solidFill>
                  <a:srgbClr val="000066"/>
                </a:solidFill>
                <a:latin typeface="Tahoma" panose="020B0604030504040204" pitchFamily="34" charset="0"/>
              </a:rPr>
              <a:t>Conhecimentos procedurais –</a:t>
            </a:r>
            <a:r>
              <a:rPr lang="pt-BR" altLang="en-US" sz="2400">
                <a:latin typeface="Tahoma" panose="020B0604030504040204" pitchFamily="34" charset="0"/>
              </a:rPr>
              <a:t> estão relacionados com ações, constituem o saber fazer, são dinâmicos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9" name="Rectangle 7">
            <a:extLst>
              <a:ext uri="{FF2B5EF4-FFF2-40B4-BE49-F238E27FC236}">
                <a16:creationId xmlns:a16="http://schemas.microsoft.com/office/drawing/2014/main" id="{2B1692C3-4396-9641-9939-A0E4AA7B3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63" y="228600"/>
            <a:ext cx="86248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AU" sz="3800" b="1"/>
              <a:t>Novas tecnologias e complexidade</a:t>
            </a:r>
            <a:endParaRPr lang="en-US" altLang="pt-AU" sz="3800" b="1"/>
          </a:p>
        </p:txBody>
      </p:sp>
      <p:sp>
        <p:nvSpPr>
          <p:cNvPr id="54280" name="Rectangle 8">
            <a:extLst>
              <a:ext uri="{FF2B5EF4-FFF2-40B4-BE49-F238E27FC236}">
                <a16:creationId xmlns:a16="http://schemas.microsoft.com/office/drawing/2014/main" id="{008491FF-5AFF-0D43-A060-3A85B72E1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989138"/>
            <a:ext cx="77041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pt-BR" altLang="pt-AU" sz="3200"/>
              <a:t>A introdução das novas tecnologias no contexto de trabalho:</a:t>
            </a:r>
            <a:endParaRPr lang="en-US" altLang="pt-AU" sz="3200"/>
          </a:p>
        </p:txBody>
      </p:sp>
      <p:grpSp>
        <p:nvGrpSpPr>
          <p:cNvPr id="54281" name="Group 9">
            <a:extLst>
              <a:ext uri="{FF2B5EF4-FFF2-40B4-BE49-F238E27FC236}">
                <a16:creationId xmlns:a16="http://schemas.microsoft.com/office/drawing/2014/main" id="{94D065FE-DD5B-2444-9BF5-39837FFCEEC1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251075"/>
            <a:ext cx="8077200" cy="2906713"/>
            <a:chOff x="480" y="2345"/>
            <a:chExt cx="5088" cy="1831"/>
          </a:xfrm>
        </p:grpSpPr>
        <p:sp>
          <p:nvSpPr>
            <p:cNvPr id="54282" name="Text Box 10">
              <a:extLst>
                <a:ext uri="{FF2B5EF4-FFF2-40B4-BE49-F238E27FC236}">
                  <a16:creationId xmlns:a16="http://schemas.microsoft.com/office/drawing/2014/main" id="{14A30AD5-6D40-0145-9A9B-FE7C997449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345"/>
              <a:ext cx="4992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lnSpc>
                  <a:spcPct val="130000"/>
                </a:lnSpc>
              </a:pPr>
              <a:endParaRPr lang="pt-BR" altLang="pt-AU" sz="2800">
                <a:latin typeface="Tahoma" panose="020B0604030504040204" pitchFamily="34" charset="0"/>
              </a:endParaRPr>
            </a:p>
          </p:txBody>
        </p:sp>
        <p:sp>
          <p:nvSpPr>
            <p:cNvPr id="54283" name="Rectangle 11">
              <a:extLst>
                <a:ext uri="{FF2B5EF4-FFF2-40B4-BE49-F238E27FC236}">
                  <a16:creationId xmlns:a16="http://schemas.microsoft.com/office/drawing/2014/main" id="{EF04B08C-782B-624D-B803-93A662FF88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3043"/>
              <a:ext cx="4896" cy="1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577850" indent="-390525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10414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2319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4224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hangingPunct="0">
                <a:lnSpc>
                  <a:spcPct val="110000"/>
                </a:lnSpc>
                <a:spcBef>
                  <a:spcPct val="50000"/>
                </a:spcBef>
                <a:buClr>
                  <a:srgbClr val="000066"/>
                </a:buClr>
                <a:buSzPct val="80000"/>
                <a:buFont typeface="Wingdings" pitchFamily="2" charset="2"/>
                <a:buChar char="n"/>
              </a:pPr>
              <a:r>
                <a:rPr lang="pt-BR" altLang="pt-AU" sz="2600">
                  <a:latin typeface="Tahoma" panose="020B0604030504040204" pitchFamily="34" charset="0"/>
                </a:rPr>
                <a:t>altera a natureza da atividade</a:t>
              </a:r>
            </a:p>
            <a:p>
              <a:pPr eaLnBrk="0" hangingPunct="0">
                <a:lnSpc>
                  <a:spcPct val="110000"/>
                </a:lnSpc>
                <a:spcBef>
                  <a:spcPct val="50000"/>
                </a:spcBef>
                <a:buClr>
                  <a:srgbClr val="000066"/>
                </a:buClr>
                <a:buSzPct val="80000"/>
                <a:buFont typeface="Wingdings" pitchFamily="2" charset="2"/>
                <a:buChar char="n"/>
              </a:pPr>
              <a:r>
                <a:rPr lang="pt-BR" altLang="pt-AU" sz="2600">
                  <a:latin typeface="Tahoma" panose="020B0604030504040204" pitchFamily="34" charset="0"/>
                </a:rPr>
                <a:t>eleva a complexidade da tarefa</a:t>
              </a:r>
            </a:p>
            <a:p>
              <a:pPr eaLnBrk="0" hangingPunct="0">
                <a:lnSpc>
                  <a:spcPct val="110000"/>
                </a:lnSpc>
                <a:spcBef>
                  <a:spcPct val="50000"/>
                </a:spcBef>
                <a:buClr>
                  <a:srgbClr val="000066"/>
                </a:buClr>
                <a:buSzPct val="80000"/>
                <a:buFont typeface="Wingdings" pitchFamily="2" charset="2"/>
                <a:buChar char="n"/>
              </a:pPr>
              <a:r>
                <a:rPr lang="pt-BR" altLang="pt-AU" sz="2600">
                  <a:latin typeface="Tahoma" panose="020B0604030504040204" pitchFamily="34" charset="0"/>
                </a:rPr>
                <a:t>aumenta as exigências de natureza cognitiva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xt Box 3">
            <a:extLst>
              <a:ext uri="{FF2B5EF4-FFF2-40B4-BE49-F238E27FC236}">
                <a16:creationId xmlns:a16="http://schemas.microsoft.com/office/drawing/2014/main" id="{66D4FBB1-3E31-4F47-B6FA-14CF05AAA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838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pt-BR" altLang="pt-AU" sz="4000" b="1">
                <a:solidFill>
                  <a:schemeClr val="bg1"/>
                </a:solidFill>
                <a:latin typeface="Tahoma" panose="020B0604030504040204" pitchFamily="34" charset="0"/>
              </a:rPr>
              <a:t>Tarefas cognitivas complexas </a:t>
            </a:r>
          </a:p>
        </p:txBody>
      </p:sp>
      <p:sp>
        <p:nvSpPr>
          <p:cNvPr id="50180" name="Text Box 4">
            <a:extLst>
              <a:ext uri="{FF2B5EF4-FFF2-40B4-BE49-F238E27FC236}">
                <a16:creationId xmlns:a16="http://schemas.microsoft.com/office/drawing/2014/main" id="{31EA145E-183B-124E-A1BD-CD702DCE4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52600"/>
            <a:ext cx="60404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altLang="pt-AU" sz="2800" b="1">
                <a:solidFill>
                  <a:srgbClr val="000066"/>
                </a:solidFill>
                <a:latin typeface="Tahoma" panose="020B0604030504040204" pitchFamily="34" charset="0"/>
              </a:rPr>
              <a:t>Exemplos de tarefas complexas: </a:t>
            </a:r>
          </a:p>
        </p:txBody>
      </p:sp>
      <p:sp>
        <p:nvSpPr>
          <p:cNvPr id="50181" name="Text Box 5">
            <a:extLst>
              <a:ext uri="{FF2B5EF4-FFF2-40B4-BE49-F238E27FC236}">
                <a16:creationId xmlns:a16="http://schemas.microsoft.com/office/drawing/2014/main" id="{977E2FF9-A3F2-5B4E-A470-0599BCA91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701925"/>
            <a:ext cx="5578475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62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lnSpc>
                <a:spcPct val="160000"/>
              </a:lnSpc>
              <a:buClr>
                <a:srgbClr val="000066"/>
              </a:buClr>
              <a:buSzPct val="80000"/>
              <a:buFont typeface="Wingdings" pitchFamily="2" charset="2"/>
              <a:buChar char="n"/>
            </a:pPr>
            <a:r>
              <a:rPr lang="pt-BR" altLang="pt-AU" sz="2400">
                <a:latin typeface="Tahoma" panose="020B0604030504040204" pitchFamily="34" charset="0"/>
              </a:rPr>
              <a:t>Controle de tráfego aéreo</a:t>
            </a:r>
          </a:p>
          <a:p>
            <a:pPr eaLnBrk="0" hangingPunct="0">
              <a:lnSpc>
                <a:spcPct val="160000"/>
              </a:lnSpc>
              <a:buClr>
                <a:srgbClr val="000066"/>
              </a:buClr>
              <a:buSzPct val="80000"/>
              <a:buFont typeface="Wingdings" pitchFamily="2" charset="2"/>
              <a:buChar char="n"/>
            </a:pPr>
            <a:r>
              <a:rPr lang="pt-BR" altLang="pt-AU" sz="2400">
                <a:latin typeface="Tahoma" panose="020B0604030504040204" pitchFamily="34" charset="0"/>
              </a:rPr>
              <a:t>Diagnóstico médico</a:t>
            </a:r>
          </a:p>
          <a:p>
            <a:pPr eaLnBrk="0" hangingPunct="0">
              <a:lnSpc>
                <a:spcPct val="160000"/>
              </a:lnSpc>
              <a:buClr>
                <a:srgbClr val="000066"/>
              </a:buClr>
              <a:buSzPct val="80000"/>
              <a:buFont typeface="Wingdings" pitchFamily="2" charset="2"/>
              <a:buChar char="n"/>
            </a:pPr>
            <a:r>
              <a:rPr lang="pt-BR" altLang="pt-AU" sz="2400">
                <a:latin typeface="Tahoma" panose="020B0604030504040204" pitchFamily="34" charset="0"/>
              </a:rPr>
              <a:t>Tarefas mediadas por computador</a:t>
            </a:r>
          </a:p>
          <a:p>
            <a:pPr eaLnBrk="0" hangingPunct="0">
              <a:lnSpc>
                <a:spcPct val="160000"/>
              </a:lnSpc>
              <a:buClr>
                <a:srgbClr val="000066"/>
              </a:buClr>
              <a:buSzPct val="80000"/>
              <a:buFont typeface="Wingdings" pitchFamily="2" charset="2"/>
              <a:buChar char="n"/>
            </a:pPr>
            <a:r>
              <a:rPr lang="pt-BR" altLang="pt-AU" sz="2400">
                <a:latin typeface="Tahoma" panose="020B0604030504040204" pitchFamily="34" charset="0"/>
              </a:rPr>
              <a:t>Ensino à distância </a:t>
            </a:r>
          </a:p>
          <a:p>
            <a:pPr eaLnBrk="0" hangingPunct="0">
              <a:lnSpc>
                <a:spcPct val="160000"/>
              </a:lnSpc>
              <a:buClr>
                <a:srgbClr val="000066"/>
              </a:buClr>
              <a:buSzPct val="80000"/>
              <a:buFont typeface="Wingdings" pitchFamily="2" charset="2"/>
              <a:buChar char="n"/>
            </a:pPr>
            <a:r>
              <a:rPr lang="pt-BR" altLang="pt-AU" sz="2400">
                <a:latin typeface="Tahoma" panose="020B0604030504040204" pitchFamily="34" charset="0"/>
              </a:rPr>
              <a:t>Busca de informações na internet</a:t>
            </a:r>
          </a:p>
        </p:txBody>
      </p:sp>
      <p:pic>
        <p:nvPicPr>
          <p:cNvPr id="50182" name="Picture 6">
            <a:extLst>
              <a:ext uri="{FF2B5EF4-FFF2-40B4-BE49-F238E27FC236}">
                <a16:creationId xmlns:a16="http://schemas.microsoft.com/office/drawing/2014/main" id="{D1A6C03D-FE8D-E64F-9EB7-AC5D147DB7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150" y="1992313"/>
            <a:ext cx="2990850" cy="2805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>
            <a:extLst>
              <a:ext uri="{FF2B5EF4-FFF2-40B4-BE49-F238E27FC236}">
                <a16:creationId xmlns:a16="http://schemas.microsoft.com/office/drawing/2014/main" id="{ACF55D53-3DF3-4C4A-B42F-A44A35D0B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pt-BR" altLang="pt-AU" sz="2800" b="1">
                <a:solidFill>
                  <a:schemeClr val="bg1"/>
                </a:solidFill>
                <a:latin typeface="Tahoma" panose="020B0604030504040204" pitchFamily="34" charset="0"/>
              </a:rPr>
              <a:t>Características das tarefas complexas</a:t>
            </a:r>
          </a:p>
        </p:txBody>
      </p:sp>
      <p:sp>
        <p:nvSpPr>
          <p:cNvPr id="52228" name="Text Box 4">
            <a:extLst>
              <a:ext uri="{FF2B5EF4-FFF2-40B4-BE49-F238E27FC236}">
                <a16:creationId xmlns:a16="http://schemas.microsoft.com/office/drawing/2014/main" id="{9552F602-0732-AB40-B48E-D65529738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133600"/>
            <a:ext cx="6530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altLang="pt-AU" sz="2400" b="1">
                <a:solidFill>
                  <a:srgbClr val="000066"/>
                </a:solidFill>
                <a:latin typeface="Tahoma" panose="020B0604030504040204" pitchFamily="34" charset="0"/>
              </a:rPr>
              <a:t>As tarefas tendem a ser mais complexas: </a:t>
            </a:r>
          </a:p>
        </p:txBody>
      </p:sp>
      <p:sp>
        <p:nvSpPr>
          <p:cNvPr id="52229" name="Text Box 5">
            <a:extLst>
              <a:ext uri="{FF2B5EF4-FFF2-40B4-BE49-F238E27FC236}">
                <a16:creationId xmlns:a16="http://schemas.microsoft.com/office/drawing/2014/main" id="{C871DFEC-7627-7D46-A4E1-60095C39A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2828925"/>
            <a:ext cx="7254875" cy="313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62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lnSpc>
                <a:spcPct val="130000"/>
              </a:lnSpc>
              <a:buClr>
                <a:srgbClr val="000066"/>
              </a:buClr>
              <a:buSzPct val="80000"/>
              <a:buFont typeface="Wingdings" pitchFamily="2" charset="2"/>
              <a:buChar char="n"/>
            </a:pPr>
            <a:r>
              <a:rPr lang="pt-BR" altLang="pt-AU" sz="2200">
                <a:latin typeface="Tahoma" panose="020B0604030504040204" pitchFamily="34" charset="0"/>
              </a:rPr>
              <a:t>quanto maior o número de elementos a serem tratados</a:t>
            </a:r>
          </a:p>
          <a:p>
            <a:pPr eaLnBrk="0" hangingPunct="0">
              <a:lnSpc>
                <a:spcPct val="130000"/>
              </a:lnSpc>
              <a:buClr>
                <a:srgbClr val="000066"/>
              </a:buClr>
              <a:buSzPct val="80000"/>
              <a:buFont typeface="Wingdings" pitchFamily="2" charset="2"/>
              <a:buChar char="n"/>
            </a:pPr>
            <a:r>
              <a:rPr lang="pt-BR" altLang="pt-AU" sz="2200">
                <a:latin typeface="Tahoma" panose="020B0604030504040204" pitchFamily="34" charset="0"/>
              </a:rPr>
              <a:t>quando a sua natureza é dinâmica e incerta</a:t>
            </a:r>
          </a:p>
          <a:p>
            <a:pPr eaLnBrk="0" hangingPunct="0">
              <a:lnSpc>
                <a:spcPct val="130000"/>
              </a:lnSpc>
              <a:buClr>
                <a:srgbClr val="000066"/>
              </a:buClr>
              <a:buSzPct val="80000"/>
              <a:buFont typeface="Wingdings" pitchFamily="2" charset="2"/>
              <a:buChar char="n"/>
            </a:pPr>
            <a:r>
              <a:rPr lang="pt-BR" altLang="pt-AU" sz="2200">
                <a:latin typeface="Tahoma" panose="020B0604030504040204" pitchFamily="34" charset="0"/>
              </a:rPr>
              <a:t>quando requerem do sujeito uma capacidade de avaliação e antecipação dos procedimentos e disfuncionamentos</a:t>
            </a:r>
          </a:p>
          <a:p>
            <a:pPr eaLnBrk="0" hangingPunct="0">
              <a:lnSpc>
                <a:spcPct val="130000"/>
              </a:lnSpc>
              <a:buClr>
                <a:srgbClr val="000066"/>
              </a:buClr>
              <a:buSzPct val="80000"/>
              <a:buFont typeface="Wingdings" pitchFamily="2" charset="2"/>
              <a:buChar char="n"/>
            </a:pPr>
            <a:r>
              <a:rPr lang="pt-BR" altLang="pt-AU" sz="2200">
                <a:latin typeface="Tahoma" panose="020B0604030504040204" pitchFamily="34" charset="0"/>
              </a:rPr>
              <a:t>quando exigem capacidade de abstração acentuada</a:t>
            </a:r>
          </a:p>
        </p:txBody>
      </p:sp>
      <p:sp>
        <p:nvSpPr>
          <p:cNvPr id="52230" name="AutoShape 6">
            <a:hlinkClick r:id="rId3" action="ppaction://hlinksldjump"/>
            <a:extLst>
              <a:ext uri="{FF2B5EF4-FFF2-40B4-BE49-F238E27FC236}">
                <a16:creationId xmlns:a16="http://schemas.microsoft.com/office/drawing/2014/main" id="{D2A60EFE-D326-3D46-B9A4-E3AF9B6FC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046413"/>
            <a:ext cx="184150" cy="260350"/>
          </a:xfrm>
          <a:prstGeom prst="actionButtonForwardNex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endParaRPr lang="pt-BR" altLang="pt-AU" sz="1000">
              <a:latin typeface="Times New Roman" panose="02020603050405020304" pitchFamily="18" charset="0"/>
            </a:endParaRPr>
          </a:p>
        </p:txBody>
      </p:sp>
      <p:sp>
        <p:nvSpPr>
          <p:cNvPr id="52231" name="AutoShape 7">
            <a:hlinkClick r:id="rId4" action="ppaction://hlinksldjump"/>
            <a:extLst>
              <a:ext uri="{FF2B5EF4-FFF2-40B4-BE49-F238E27FC236}">
                <a16:creationId xmlns:a16="http://schemas.microsoft.com/office/drawing/2014/main" id="{AC34C032-FE24-7242-8071-77C54044CE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886200"/>
            <a:ext cx="184150" cy="260350"/>
          </a:xfrm>
          <a:prstGeom prst="actionButtonForwardNex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endParaRPr lang="pt-BR" altLang="pt-AU" sz="1000">
              <a:latin typeface="Times New Roman" panose="02020603050405020304" pitchFamily="18" charset="0"/>
            </a:endParaRPr>
          </a:p>
        </p:txBody>
      </p:sp>
      <p:sp>
        <p:nvSpPr>
          <p:cNvPr id="52232" name="AutoShape 8">
            <a:hlinkClick r:id="rId5" action="ppaction://hlinksldjump"/>
            <a:extLst>
              <a:ext uri="{FF2B5EF4-FFF2-40B4-BE49-F238E27FC236}">
                <a16:creationId xmlns:a16="http://schemas.microsoft.com/office/drawing/2014/main" id="{2B2F11A0-30C2-F045-BD20-89DE69407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343400"/>
            <a:ext cx="184150" cy="260350"/>
          </a:xfrm>
          <a:prstGeom prst="actionButtonForwardNex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endParaRPr lang="pt-BR" altLang="pt-AU" sz="1000">
              <a:latin typeface="Times New Roman" panose="02020603050405020304" pitchFamily="18" charset="0"/>
            </a:endParaRPr>
          </a:p>
        </p:txBody>
      </p:sp>
      <p:sp>
        <p:nvSpPr>
          <p:cNvPr id="52233" name="AutoShape 9">
            <a:extLst>
              <a:ext uri="{FF2B5EF4-FFF2-40B4-BE49-F238E27FC236}">
                <a16:creationId xmlns:a16="http://schemas.microsoft.com/office/drawing/2014/main" id="{A6DDAF0D-F99C-0C44-B6CD-EA756D455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562600"/>
            <a:ext cx="184150" cy="263525"/>
          </a:xfrm>
          <a:prstGeom prst="actionButtonForwardNex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endParaRPr lang="pt-BR" altLang="pt-AU" sz="1000">
              <a:latin typeface="Times New Roman" panose="02020603050405020304" pitchFamily="18" charset="0"/>
            </a:endParaRPr>
          </a:p>
        </p:txBody>
      </p:sp>
      <p:sp>
        <p:nvSpPr>
          <p:cNvPr id="52234" name="AutoShape 10">
            <a:hlinkClick r:id="rId6" action="ppaction://hlinksldjump"/>
            <a:extLst>
              <a:ext uri="{FF2B5EF4-FFF2-40B4-BE49-F238E27FC236}">
                <a16:creationId xmlns:a16="http://schemas.microsoft.com/office/drawing/2014/main" id="{B1C38BC2-DCC7-684D-ADC6-27EFCC8F7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638800"/>
            <a:ext cx="184150" cy="260350"/>
          </a:xfrm>
          <a:prstGeom prst="actionButtonForwardNex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endParaRPr lang="pt-BR" altLang="pt-AU" sz="1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Oval 2">
            <a:extLst>
              <a:ext uri="{FF2B5EF4-FFF2-40B4-BE49-F238E27FC236}">
                <a16:creationId xmlns:a16="http://schemas.microsoft.com/office/drawing/2014/main" id="{7E4B4CC6-A005-2142-817D-3833CF830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191000"/>
            <a:ext cx="2667000" cy="2438400"/>
          </a:xfrm>
          <a:prstGeom prst="ellipse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AU"/>
          </a:p>
        </p:txBody>
      </p:sp>
      <p:sp>
        <p:nvSpPr>
          <p:cNvPr id="55300" name="Text Box 4">
            <a:extLst>
              <a:ext uri="{FF2B5EF4-FFF2-40B4-BE49-F238E27FC236}">
                <a16:creationId xmlns:a16="http://schemas.microsoft.com/office/drawing/2014/main" id="{AD3482A3-0348-6346-BA97-7879FBBCE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2563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pt-BR" altLang="pt-AU" sz="4000" b="1">
                <a:solidFill>
                  <a:schemeClr val="bg1"/>
                </a:solidFill>
                <a:latin typeface="Tahoma" panose="020B0604030504040204" pitchFamily="34" charset="0"/>
              </a:rPr>
              <a:t>Tarefas complexas: </a:t>
            </a:r>
            <a:r>
              <a:rPr lang="pt-BR" altLang="pt-AU" sz="3200" b="1">
                <a:solidFill>
                  <a:schemeClr val="bg1"/>
                </a:solidFill>
                <a:latin typeface="Tahoma" panose="020B0604030504040204" pitchFamily="34" charset="0"/>
              </a:rPr>
              <a:t>carga de trabalh</a:t>
            </a:r>
            <a:r>
              <a:rPr lang="pt-BR" altLang="pt-AU" sz="3200" b="1">
                <a:latin typeface="Tahoma" panose="020B0604030504040204" pitchFamily="34" charset="0"/>
              </a:rPr>
              <a:t>o</a:t>
            </a:r>
          </a:p>
        </p:txBody>
      </p:sp>
      <p:sp>
        <p:nvSpPr>
          <p:cNvPr id="55301" name="AutoShape 5">
            <a:extLst>
              <a:ext uri="{FF2B5EF4-FFF2-40B4-BE49-F238E27FC236}">
                <a16:creationId xmlns:a16="http://schemas.microsoft.com/office/drawing/2014/main" id="{E96479CF-8BCA-314E-B2B0-8ED6EBF9F1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600200"/>
            <a:ext cx="6781800" cy="9747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62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buClr>
                <a:srgbClr val="000066"/>
              </a:buClr>
              <a:buSzPct val="80000"/>
              <a:buFont typeface="Wingdings" pitchFamily="2" charset="2"/>
              <a:buNone/>
            </a:pPr>
            <a:r>
              <a:rPr lang="en-US" altLang="pt-AU" sz="2600">
                <a:latin typeface="Tahoma" panose="020B0604030504040204" pitchFamily="34" charset="0"/>
              </a:rPr>
              <a:t>Refere-se as solicitações físicas, mentais e afetivas que a tarefa impõe aos sujeitos.</a:t>
            </a:r>
            <a:endParaRPr lang="pt-BR" altLang="pt-AU" sz="2600">
              <a:latin typeface="Tahoma" panose="020B0604030504040204" pitchFamily="34" charset="0"/>
            </a:endParaRPr>
          </a:p>
        </p:txBody>
      </p:sp>
      <p:sp>
        <p:nvSpPr>
          <p:cNvPr id="55302" name="AutoShape 6">
            <a:extLst>
              <a:ext uri="{FF2B5EF4-FFF2-40B4-BE49-F238E27FC236}">
                <a16:creationId xmlns:a16="http://schemas.microsoft.com/office/drawing/2014/main" id="{3A937659-FF5F-5441-9FC5-3211E43CE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00" y="3055938"/>
            <a:ext cx="7137400" cy="8223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62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lnSpc>
                <a:spcPct val="90000"/>
              </a:lnSpc>
              <a:buClr>
                <a:srgbClr val="000066"/>
              </a:buClr>
              <a:buSzPct val="80000"/>
              <a:buFont typeface="Wingdings" pitchFamily="2" charset="2"/>
              <a:buNone/>
            </a:pPr>
            <a:r>
              <a:rPr lang="pt-BR" altLang="pt-AU" sz="2400">
                <a:latin typeface="Tahoma" panose="020B0604030504040204" pitchFamily="34" charset="0"/>
              </a:rPr>
              <a:t>Pode ser compreendida na integração de seus três componentes:</a:t>
            </a:r>
          </a:p>
        </p:txBody>
      </p:sp>
      <p:sp>
        <p:nvSpPr>
          <p:cNvPr id="55303" name="AutoShape 7">
            <a:extLst>
              <a:ext uri="{FF2B5EF4-FFF2-40B4-BE49-F238E27FC236}">
                <a16:creationId xmlns:a16="http://schemas.microsoft.com/office/drawing/2014/main" id="{BC479C61-CD88-0D49-917E-D3078F446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724400"/>
            <a:ext cx="2819400" cy="4984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pt-BR" altLang="pt-AU" sz="2400" b="1">
                <a:latin typeface="Tahoma" panose="020B0604030504040204" pitchFamily="34" charset="0"/>
              </a:rPr>
              <a:t>Cognitivo</a:t>
            </a:r>
          </a:p>
        </p:txBody>
      </p:sp>
      <p:sp>
        <p:nvSpPr>
          <p:cNvPr id="55304" name="AutoShape 8">
            <a:extLst>
              <a:ext uri="{FF2B5EF4-FFF2-40B4-BE49-F238E27FC236}">
                <a16:creationId xmlns:a16="http://schemas.microsoft.com/office/drawing/2014/main" id="{9EB5DCCA-F19B-644F-8851-1035EA0F2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724400"/>
            <a:ext cx="2836863" cy="498475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pt-BR" altLang="pt-AU" sz="2400" b="1">
                <a:latin typeface="Tahoma" panose="020B0604030504040204" pitchFamily="34" charset="0"/>
              </a:rPr>
              <a:t>Físico/fisiológico</a:t>
            </a:r>
          </a:p>
        </p:txBody>
      </p:sp>
      <p:sp>
        <p:nvSpPr>
          <p:cNvPr id="55305" name="AutoShape 9">
            <a:extLst>
              <a:ext uri="{FF2B5EF4-FFF2-40B4-BE49-F238E27FC236}">
                <a16:creationId xmlns:a16="http://schemas.microsoft.com/office/drawing/2014/main" id="{E548FADA-C01B-A746-B66D-8AF90F486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6172200"/>
            <a:ext cx="2819400" cy="498475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pt-BR" altLang="pt-AU" sz="2400" b="1">
                <a:latin typeface="Tahoma" panose="020B0604030504040204" pitchFamily="34" charset="0"/>
              </a:rPr>
              <a:t>Afetivo/psíquico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Text Box 3">
            <a:extLst>
              <a:ext uri="{FF2B5EF4-FFF2-40B4-BE49-F238E27FC236}">
                <a16:creationId xmlns:a16="http://schemas.microsoft.com/office/drawing/2014/main" id="{21B12269-C098-4443-9325-F50BC9026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82563"/>
            <a:ext cx="883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pt-BR" altLang="pt-AU" sz="4000" b="1">
                <a:solidFill>
                  <a:schemeClr val="bg1"/>
                </a:solidFill>
                <a:latin typeface="Tahoma" panose="020B0604030504040204" pitchFamily="34" charset="0"/>
              </a:rPr>
              <a:t>Tarefas complexas: </a:t>
            </a:r>
            <a:r>
              <a:rPr lang="pt-BR" altLang="pt-AU" sz="3200" b="1">
                <a:solidFill>
                  <a:schemeClr val="bg1"/>
                </a:solidFill>
                <a:latin typeface="Tahoma" panose="020B0604030504040204" pitchFamily="34" charset="0"/>
              </a:rPr>
              <a:t>variabilidade</a:t>
            </a:r>
          </a:p>
        </p:txBody>
      </p:sp>
      <p:sp>
        <p:nvSpPr>
          <p:cNvPr id="57348" name="AutoShape 4">
            <a:extLst>
              <a:ext uri="{FF2B5EF4-FFF2-40B4-BE49-F238E27FC236}">
                <a16:creationId xmlns:a16="http://schemas.microsoft.com/office/drawing/2014/main" id="{E8BB04BF-D81B-AD48-8F0F-525BE2CA9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133600"/>
            <a:ext cx="5715000" cy="130810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62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>
              <a:buClr>
                <a:srgbClr val="000066"/>
              </a:buClr>
              <a:buSzPct val="80000"/>
              <a:buFont typeface="Wingdings" pitchFamily="2" charset="2"/>
              <a:buNone/>
            </a:pPr>
            <a:r>
              <a:rPr lang="en-US" altLang="pt-AU" sz="2400">
                <a:latin typeface="Tahoma" panose="020B0604030504040204" pitchFamily="34" charset="0"/>
              </a:rPr>
              <a:t>A carga de trabalho assume uma magnitude diferenciada de acordo com a pessoa que está executando a tarefa.</a:t>
            </a:r>
            <a:endParaRPr lang="pt-BR" altLang="pt-AU" sz="2400">
              <a:latin typeface="Tahoma" panose="020B0604030504040204" pitchFamily="34" charset="0"/>
            </a:endParaRPr>
          </a:p>
        </p:txBody>
      </p:sp>
      <p:sp>
        <p:nvSpPr>
          <p:cNvPr id="57349" name="AutoShape 5">
            <a:extLst>
              <a:ext uri="{FF2B5EF4-FFF2-40B4-BE49-F238E27FC236}">
                <a16:creationId xmlns:a16="http://schemas.microsoft.com/office/drawing/2014/main" id="{E378030A-E6CD-AF44-9D94-DE29D70AA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876800"/>
            <a:ext cx="3235325" cy="822325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62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>
              <a:lnSpc>
                <a:spcPct val="90000"/>
              </a:lnSpc>
              <a:buClr>
                <a:srgbClr val="000066"/>
              </a:buClr>
              <a:buSzPct val="80000"/>
              <a:buFont typeface="Wingdings" pitchFamily="2" charset="2"/>
              <a:buNone/>
            </a:pPr>
            <a:r>
              <a:rPr lang="pt-BR" altLang="pt-AU" sz="2400">
                <a:latin typeface="Tahoma" panose="020B0604030504040204" pitchFamily="34" charset="0"/>
              </a:rPr>
              <a:t>Variabilidade inter-individual</a:t>
            </a:r>
          </a:p>
        </p:txBody>
      </p:sp>
      <p:sp>
        <p:nvSpPr>
          <p:cNvPr id="57350" name="AutoShape 6">
            <a:extLst>
              <a:ext uri="{FF2B5EF4-FFF2-40B4-BE49-F238E27FC236}">
                <a16:creationId xmlns:a16="http://schemas.microsoft.com/office/drawing/2014/main" id="{729D5496-B296-6141-AA7E-CF39C7C62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0475" y="4876800"/>
            <a:ext cx="3235325" cy="82232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62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>
              <a:lnSpc>
                <a:spcPct val="90000"/>
              </a:lnSpc>
              <a:buClr>
                <a:srgbClr val="000066"/>
              </a:buClr>
              <a:buSzPct val="80000"/>
              <a:buFont typeface="Wingdings" pitchFamily="2" charset="2"/>
              <a:buNone/>
            </a:pPr>
            <a:r>
              <a:rPr lang="pt-BR" altLang="pt-AU" sz="2400">
                <a:latin typeface="Tahoma" panose="020B0604030504040204" pitchFamily="34" charset="0"/>
              </a:rPr>
              <a:t>Variabilidade intraindividual</a:t>
            </a:r>
          </a:p>
        </p:txBody>
      </p:sp>
      <p:grpSp>
        <p:nvGrpSpPr>
          <p:cNvPr id="57351" name="Group 7">
            <a:extLst>
              <a:ext uri="{FF2B5EF4-FFF2-40B4-BE49-F238E27FC236}">
                <a16:creationId xmlns:a16="http://schemas.microsoft.com/office/drawing/2014/main" id="{639D2320-5AE7-D545-A637-DAE6128C7652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3505200"/>
            <a:ext cx="4267200" cy="1219200"/>
            <a:chOff x="1488" y="2208"/>
            <a:chExt cx="2688" cy="768"/>
          </a:xfrm>
        </p:grpSpPr>
        <p:sp>
          <p:nvSpPr>
            <p:cNvPr id="57352" name="Line 8">
              <a:extLst>
                <a:ext uri="{FF2B5EF4-FFF2-40B4-BE49-F238E27FC236}">
                  <a16:creationId xmlns:a16="http://schemas.microsoft.com/office/drawing/2014/main" id="{02D7FC0B-3675-DE4F-A931-289B12E6C1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2544"/>
              <a:ext cx="2688" cy="0"/>
            </a:xfrm>
            <a:prstGeom prst="line">
              <a:avLst/>
            </a:prstGeom>
            <a:noFill/>
            <a:ln w="19050">
              <a:solidFill>
                <a:srgbClr val="77777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57353" name="Line 9">
              <a:extLst>
                <a:ext uri="{FF2B5EF4-FFF2-40B4-BE49-F238E27FC236}">
                  <a16:creationId xmlns:a16="http://schemas.microsoft.com/office/drawing/2014/main" id="{136D6218-A79B-684F-8AB5-987A165107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66" y="2208"/>
              <a:ext cx="0" cy="336"/>
            </a:xfrm>
            <a:prstGeom prst="line">
              <a:avLst/>
            </a:prstGeom>
            <a:noFill/>
            <a:ln w="19050">
              <a:solidFill>
                <a:srgbClr val="77777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57354" name="Line 10">
              <a:extLst>
                <a:ext uri="{FF2B5EF4-FFF2-40B4-BE49-F238E27FC236}">
                  <a16:creationId xmlns:a16="http://schemas.microsoft.com/office/drawing/2014/main" id="{1216EA61-EAA4-2E4B-9103-C6B736F691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2544"/>
              <a:ext cx="0" cy="432"/>
            </a:xfrm>
            <a:prstGeom prst="line">
              <a:avLst/>
            </a:prstGeom>
            <a:noFill/>
            <a:ln w="19050">
              <a:solidFill>
                <a:srgbClr val="777777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57355" name="Line 11">
              <a:extLst>
                <a:ext uri="{FF2B5EF4-FFF2-40B4-BE49-F238E27FC236}">
                  <a16:creationId xmlns:a16="http://schemas.microsoft.com/office/drawing/2014/main" id="{4D00ABE5-280E-C643-8460-4149AB15A5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6" y="2544"/>
              <a:ext cx="0" cy="432"/>
            </a:xfrm>
            <a:prstGeom prst="line">
              <a:avLst/>
            </a:prstGeom>
            <a:noFill/>
            <a:ln w="19050">
              <a:solidFill>
                <a:srgbClr val="777777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</p:grp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6" name="Group 4">
            <a:extLst>
              <a:ext uri="{FF2B5EF4-FFF2-40B4-BE49-F238E27FC236}">
                <a16:creationId xmlns:a16="http://schemas.microsoft.com/office/drawing/2014/main" id="{FC96412E-E7AE-C548-BA72-AD93912D4EE1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286000"/>
            <a:ext cx="4114800" cy="2819400"/>
            <a:chOff x="144" y="912"/>
            <a:chExt cx="2592" cy="1776"/>
          </a:xfrm>
        </p:grpSpPr>
        <p:sp>
          <p:nvSpPr>
            <p:cNvPr id="59397" name="Rectangle 5">
              <a:extLst>
                <a:ext uri="{FF2B5EF4-FFF2-40B4-BE49-F238E27FC236}">
                  <a16:creationId xmlns:a16="http://schemas.microsoft.com/office/drawing/2014/main" id="{42E2A436-0014-7142-8FF4-1745F72AC0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912"/>
              <a:ext cx="2592" cy="1776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59398" name="AutoShape 6">
              <a:extLst>
                <a:ext uri="{FF2B5EF4-FFF2-40B4-BE49-F238E27FC236}">
                  <a16:creationId xmlns:a16="http://schemas.microsoft.com/office/drawing/2014/main" id="{5C859B5E-3729-6F47-975B-5B6B3266ED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008"/>
              <a:ext cx="2278" cy="51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4762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0" hangingPunct="0">
                <a:lnSpc>
                  <a:spcPct val="90000"/>
                </a:lnSpc>
                <a:buClr>
                  <a:srgbClr val="000066"/>
                </a:buClr>
                <a:buSzPct val="80000"/>
                <a:buFont typeface="Wingdings" pitchFamily="2" charset="2"/>
                <a:buNone/>
              </a:pPr>
              <a:r>
                <a:rPr lang="pt-BR" altLang="pt-AU" sz="2400">
                  <a:latin typeface="Tahoma" panose="020B0604030504040204" pitchFamily="34" charset="0"/>
                </a:rPr>
                <a:t>Variabilidade inter-individual</a:t>
              </a:r>
            </a:p>
          </p:txBody>
        </p:sp>
        <p:sp>
          <p:nvSpPr>
            <p:cNvPr id="59399" name="AutoShape 7">
              <a:extLst>
                <a:ext uri="{FF2B5EF4-FFF2-40B4-BE49-F238E27FC236}">
                  <a16:creationId xmlns:a16="http://schemas.microsoft.com/office/drawing/2014/main" id="{404D596B-F0B4-3548-8F82-3EB12D541C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632"/>
              <a:ext cx="2408" cy="90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4762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hangingPunct="0">
                <a:lnSpc>
                  <a:spcPct val="90000"/>
                </a:lnSpc>
                <a:buClr>
                  <a:srgbClr val="000066"/>
                </a:buClr>
                <a:buSzPct val="80000"/>
                <a:buFont typeface="Wingdings" pitchFamily="2" charset="2"/>
                <a:buNone/>
              </a:pPr>
              <a:r>
                <a:rPr lang="pt-BR" altLang="pt-AU" sz="2200">
                  <a:latin typeface="Tahoma" panose="020B0604030504040204" pitchFamily="34" charset="0"/>
                </a:rPr>
                <a:t>- Estratégias operatórias</a:t>
              </a:r>
            </a:p>
            <a:p>
              <a:pPr eaLnBrk="0" hangingPunct="0">
                <a:lnSpc>
                  <a:spcPct val="90000"/>
                </a:lnSpc>
                <a:buClr>
                  <a:srgbClr val="000066"/>
                </a:buClr>
                <a:buSzPct val="80000"/>
                <a:buFont typeface="Wingdings" pitchFamily="2" charset="2"/>
                <a:buNone/>
              </a:pPr>
              <a:r>
                <a:rPr lang="pt-BR" altLang="pt-AU" sz="2200">
                  <a:latin typeface="Tahoma" panose="020B0604030504040204" pitchFamily="34" charset="0"/>
                </a:rPr>
                <a:t>- Modos operatórios</a:t>
              </a:r>
            </a:p>
            <a:p>
              <a:pPr eaLnBrk="0" hangingPunct="0">
                <a:lnSpc>
                  <a:spcPct val="90000"/>
                </a:lnSpc>
                <a:buClr>
                  <a:srgbClr val="000066"/>
                </a:buClr>
                <a:buSzPct val="80000"/>
                <a:buFont typeface="Wingdings" pitchFamily="2" charset="2"/>
                <a:buNone/>
              </a:pPr>
              <a:r>
                <a:rPr lang="pt-BR" altLang="pt-AU" sz="2200">
                  <a:latin typeface="Tahoma" panose="020B0604030504040204" pitchFamily="34" charset="0"/>
                </a:rPr>
                <a:t>- Resolução de problemas</a:t>
              </a:r>
            </a:p>
            <a:p>
              <a:pPr eaLnBrk="0" hangingPunct="0">
                <a:lnSpc>
                  <a:spcPct val="90000"/>
                </a:lnSpc>
                <a:buClr>
                  <a:srgbClr val="000066"/>
                </a:buClr>
                <a:buSzPct val="80000"/>
                <a:buFont typeface="Wingdings" pitchFamily="2" charset="2"/>
                <a:buNone/>
              </a:pPr>
              <a:r>
                <a:rPr lang="pt-BR" altLang="pt-AU" sz="2200">
                  <a:latin typeface="Tahoma" panose="020B0604030504040204" pitchFamily="34" charset="0"/>
                </a:rPr>
                <a:t>- Aprendizagem</a:t>
              </a:r>
            </a:p>
          </p:txBody>
        </p:sp>
      </p:grpSp>
      <p:grpSp>
        <p:nvGrpSpPr>
          <p:cNvPr id="59400" name="Group 8">
            <a:extLst>
              <a:ext uri="{FF2B5EF4-FFF2-40B4-BE49-F238E27FC236}">
                <a16:creationId xmlns:a16="http://schemas.microsoft.com/office/drawing/2014/main" id="{11E82D83-86AD-2748-BFF0-F7A1B323EBBF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2286000"/>
            <a:ext cx="4114800" cy="2819400"/>
            <a:chOff x="3024" y="912"/>
            <a:chExt cx="2592" cy="1776"/>
          </a:xfrm>
        </p:grpSpPr>
        <p:sp>
          <p:nvSpPr>
            <p:cNvPr id="59401" name="Rectangle 9">
              <a:extLst>
                <a:ext uri="{FF2B5EF4-FFF2-40B4-BE49-F238E27FC236}">
                  <a16:creationId xmlns:a16="http://schemas.microsoft.com/office/drawing/2014/main" id="{B2D2302D-EFCA-2545-87EE-6AC41478F3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912"/>
              <a:ext cx="2592" cy="1776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59402" name="AutoShape 10">
              <a:extLst>
                <a:ext uri="{FF2B5EF4-FFF2-40B4-BE49-F238E27FC236}">
                  <a16:creationId xmlns:a16="http://schemas.microsoft.com/office/drawing/2014/main" id="{19858185-1BAB-6D42-86ED-50F2B1625E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1008"/>
              <a:ext cx="2304" cy="51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4762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0" hangingPunct="0">
                <a:lnSpc>
                  <a:spcPct val="90000"/>
                </a:lnSpc>
                <a:buClr>
                  <a:srgbClr val="000066"/>
                </a:buClr>
                <a:buSzPct val="80000"/>
                <a:buFont typeface="Wingdings" pitchFamily="2" charset="2"/>
                <a:buNone/>
              </a:pPr>
              <a:r>
                <a:rPr lang="pt-BR" altLang="pt-AU" sz="2400">
                  <a:latin typeface="Tahoma" panose="020B0604030504040204" pitchFamily="34" charset="0"/>
                </a:rPr>
                <a:t>Variabilidade intraindividual</a:t>
              </a:r>
            </a:p>
          </p:txBody>
        </p:sp>
        <p:sp>
          <p:nvSpPr>
            <p:cNvPr id="59403" name="AutoShape 11">
              <a:extLst>
                <a:ext uri="{FF2B5EF4-FFF2-40B4-BE49-F238E27FC236}">
                  <a16:creationId xmlns:a16="http://schemas.microsoft.com/office/drawing/2014/main" id="{9AAEB763-83B1-214A-9C6D-D6FA50D642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6" y="1645"/>
              <a:ext cx="2408" cy="90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4762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hangingPunct="0">
                <a:lnSpc>
                  <a:spcPct val="90000"/>
                </a:lnSpc>
                <a:buClr>
                  <a:srgbClr val="000066"/>
                </a:buClr>
                <a:buSzPct val="80000"/>
                <a:buFont typeface="Wingdings" pitchFamily="2" charset="2"/>
                <a:buNone/>
              </a:pPr>
              <a:r>
                <a:rPr lang="pt-BR" altLang="pt-AU" sz="2200">
                  <a:latin typeface="Tahoma" panose="020B0604030504040204" pitchFamily="34" charset="0"/>
                </a:rPr>
                <a:t>- Ciclo circadiano</a:t>
              </a:r>
            </a:p>
            <a:p>
              <a:pPr eaLnBrk="0" hangingPunct="0">
                <a:lnSpc>
                  <a:spcPct val="90000"/>
                </a:lnSpc>
                <a:buClr>
                  <a:srgbClr val="000066"/>
                </a:buClr>
                <a:buSzPct val="80000"/>
                <a:buFont typeface="Wingdings" pitchFamily="2" charset="2"/>
                <a:buNone/>
              </a:pPr>
              <a:r>
                <a:rPr lang="pt-BR" altLang="pt-AU" sz="2200">
                  <a:latin typeface="Tahoma" panose="020B0604030504040204" pitchFamily="34" charset="0"/>
                </a:rPr>
                <a:t>- Alterações hormonais</a:t>
              </a:r>
            </a:p>
            <a:p>
              <a:pPr eaLnBrk="0" hangingPunct="0">
                <a:lnSpc>
                  <a:spcPct val="90000"/>
                </a:lnSpc>
                <a:buClr>
                  <a:srgbClr val="000066"/>
                </a:buClr>
                <a:buSzPct val="80000"/>
                <a:buFont typeface="Wingdings" pitchFamily="2" charset="2"/>
                <a:buNone/>
              </a:pPr>
              <a:r>
                <a:rPr lang="pt-BR" altLang="pt-AU" sz="2200">
                  <a:latin typeface="Tahoma" panose="020B0604030504040204" pitchFamily="34" charset="0"/>
                </a:rPr>
                <a:t>- Fadiga</a:t>
              </a:r>
            </a:p>
            <a:p>
              <a:pPr eaLnBrk="0" hangingPunct="0">
                <a:lnSpc>
                  <a:spcPct val="90000"/>
                </a:lnSpc>
                <a:buClr>
                  <a:srgbClr val="000066"/>
                </a:buClr>
                <a:buSzPct val="80000"/>
                <a:buFont typeface="Wingdings" pitchFamily="2" charset="2"/>
                <a:buNone/>
              </a:pPr>
              <a:r>
                <a:rPr lang="pt-BR" altLang="pt-AU" sz="2200">
                  <a:latin typeface="Tahoma" panose="020B0604030504040204" pitchFamily="34" charset="0"/>
                </a:rPr>
                <a:t>- Aprendizagem</a:t>
              </a:r>
            </a:p>
          </p:txBody>
        </p:sp>
      </p:grpSp>
      <p:sp>
        <p:nvSpPr>
          <p:cNvPr id="59404" name="Text Box 12">
            <a:extLst>
              <a:ext uri="{FF2B5EF4-FFF2-40B4-BE49-F238E27FC236}">
                <a16:creationId xmlns:a16="http://schemas.microsoft.com/office/drawing/2014/main" id="{D7F0A009-63D8-914D-A8A9-9EDEE801B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82563"/>
            <a:ext cx="883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pt-BR" altLang="pt-AU" sz="4000" b="1">
                <a:solidFill>
                  <a:schemeClr val="bg1"/>
                </a:solidFill>
                <a:latin typeface="Tahoma" panose="020B0604030504040204" pitchFamily="34" charset="0"/>
              </a:rPr>
              <a:t>Tarefas complexas: </a:t>
            </a:r>
            <a:r>
              <a:rPr lang="pt-BR" altLang="pt-AU" sz="3200" b="1">
                <a:solidFill>
                  <a:schemeClr val="bg1"/>
                </a:solidFill>
                <a:latin typeface="Tahoma" panose="020B0604030504040204" pitchFamily="34" charset="0"/>
              </a:rPr>
              <a:t>variabilidade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>
            <a:extLst>
              <a:ext uri="{FF2B5EF4-FFF2-40B4-BE49-F238E27FC236}">
                <a16:creationId xmlns:a16="http://schemas.microsoft.com/office/drawing/2014/main" id="{ED82F141-5778-E148-A4D7-D8E987B6B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55750"/>
            <a:ext cx="7543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pt-BR" altLang="pt-AU" sz="2400">
                <a:latin typeface="Tahoma" panose="020B0604030504040204" pitchFamily="34" charset="0"/>
              </a:rPr>
              <a:t>Conjunto de ações e operações que os sujeitos adotam em função das exigências da tarefa e da sua competência.</a:t>
            </a:r>
          </a:p>
        </p:txBody>
      </p:sp>
      <p:sp>
        <p:nvSpPr>
          <p:cNvPr id="61445" name="Text Box 5">
            <a:extLst>
              <a:ext uri="{FF2B5EF4-FFF2-40B4-BE49-F238E27FC236}">
                <a16:creationId xmlns:a16="http://schemas.microsoft.com/office/drawing/2014/main" id="{94CD3DBE-E1F4-B44E-9AF7-925980214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079750"/>
            <a:ext cx="7543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pt-BR" altLang="pt-AU" sz="2400">
                <a:latin typeface="Tahoma" panose="020B0604030504040204" pitchFamily="34" charset="0"/>
              </a:rPr>
              <a:t>Os modos operatórios adotados pelos operadores são o resultado de um compromisso que articula:</a:t>
            </a:r>
          </a:p>
        </p:txBody>
      </p:sp>
      <p:sp>
        <p:nvSpPr>
          <p:cNvPr id="61446" name="Text Box 6">
            <a:extLst>
              <a:ext uri="{FF2B5EF4-FFF2-40B4-BE49-F238E27FC236}">
                <a16:creationId xmlns:a16="http://schemas.microsoft.com/office/drawing/2014/main" id="{D6886233-EB37-A249-874B-2D9FF4BDA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35413"/>
            <a:ext cx="7467600" cy="231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8925" indent="-2889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9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lnSpc>
                <a:spcPct val="130000"/>
              </a:lnSpc>
              <a:buClr>
                <a:srgbClr val="000066"/>
              </a:buClr>
              <a:buSzPct val="85000"/>
              <a:buFont typeface="Wingdings" pitchFamily="2" charset="2"/>
              <a:buChar char="n"/>
            </a:pPr>
            <a:r>
              <a:rPr lang="pt-BR" altLang="pt-AU" sz="2400">
                <a:latin typeface="Tahoma" panose="020B0604030504040204" pitchFamily="34" charset="0"/>
              </a:rPr>
              <a:t>os objetivos exigidos</a:t>
            </a:r>
          </a:p>
          <a:p>
            <a:pPr eaLnBrk="0" hangingPunct="0">
              <a:lnSpc>
                <a:spcPct val="130000"/>
              </a:lnSpc>
              <a:buClr>
                <a:srgbClr val="000066"/>
              </a:buClr>
              <a:buSzPct val="85000"/>
              <a:buFont typeface="Wingdings" pitchFamily="2" charset="2"/>
              <a:buChar char="n"/>
            </a:pPr>
            <a:r>
              <a:rPr lang="pt-BR" altLang="pt-AU" sz="2400">
                <a:latin typeface="Tahoma" panose="020B0604030504040204" pitchFamily="34" charset="0"/>
              </a:rPr>
              <a:t>os meios de trabalho</a:t>
            </a:r>
          </a:p>
          <a:p>
            <a:pPr eaLnBrk="0" hangingPunct="0">
              <a:lnSpc>
                <a:spcPct val="110000"/>
              </a:lnSpc>
              <a:buClr>
                <a:srgbClr val="000066"/>
              </a:buClr>
              <a:buSzPct val="85000"/>
              <a:buFont typeface="Wingdings" pitchFamily="2" charset="2"/>
              <a:buChar char="n"/>
            </a:pPr>
            <a:r>
              <a:rPr lang="pt-BR" altLang="pt-AU" sz="2400">
                <a:latin typeface="Tahoma" panose="020B0604030504040204" pitchFamily="34" charset="0"/>
              </a:rPr>
              <a:t>os resultados produzidos ou ao menos a informação de que dispõe o trabalhador sobre eles</a:t>
            </a:r>
          </a:p>
          <a:p>
            <a:pPr eaLnBrk="0" hangingPunct="0">
              <a:lnSpc>
                <a:spcPct val="130000"/>
              </a:lnSpc>
              <a:buClr>
                <a:srgbClr val="000066"/>
              </a:buClr>
              <a:buSzPct val="85000"/>
              <a:buFont typeface="Wingdings" pitchFamily="2" charset="2"/>
              <a:buChar char="n"/>
            </a:pPr>
            <a:r>
              <a:rPr lang="pt-BR" altLang="pt-AU" sz="2400">
                <a:latin typeface="Tahoma" panose="020B0604030504040204" pitchFamily="34" charset="0"/>
              </a:rPr>
              <a:t>o seu estado interno</a:t>
            </a:r>
          </a:p>
        </p:txBody>
      </p:sp>
      <p:sp>
        <p:nvSpPr>
          <p:cNvPr id="61447" name="Text Box 7">
            <a:extLst>
              <a:ext uri="{FF2B5EF4-FFF2-40B4-BE49-F238E27FC236}">
                <a16:creationId xmlns:a16="http://schemas.microsoft.com/office/drawing/2014/main" id="{EFE602CB-6D95-2045-AB46-A9C1BAB52F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82563"/>
            <a:ext cx="883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pt-BR" altLang="pt-AU" sz="3600" b="1">
                <a:solidFill>
                  <a:schemeClr val="bg1"/>
                </a:solidFill>
                <a:latin typeface="Tahoma" panose="020B0604030504040204" pitchFamily="34" charset="0"/>
              </a:rPr>
              <a:t>Tarefas complexas: </a:t>
            </a:r>
            <a:r>
              <a:rPr lang="pt-BR" altLang="pt-AU" sz="2800" b="1">
                <a:solidFill>
                  <a:schemeClr val="bg1"/>
                </a:solidFill>
                <a:latin typeface="Tahoma" panose="020B0604030504040204" pitchFamily="34" charset="0"/>
              </a:rPr>
              <a:t>modo operatório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2" name="Group 4">
            <a:extLst>
              <a:ext uri="{FF2B5EF4-FFF2-40B4-BE49-F238E27FC236}">
                <a16:creationId xmlns:a16="http://schemas.microsoft.com/office/drawing/2014/main" id="{C430CA90-EC64-2A4B-B352-EFFD701FA5D9}"/>
              </a:ext>
            </a:extLst>
          </p:cNvPr>
          <p:cNvGrpSpPr>
            <a:grpSpLocks/>
          </p:cNvGrpSpPr>
          <p:nvPr/>
        </p:nvGrpSpPr>
        <p:grpSpPr bwMode="auto">
          <a:xfrm>
            <a:off x="974725" y="2468563"/>
            <a:ext cx="7102475" cy="2759075"/>
            <a:chOff x="902" y="2179"/>
            <a:chExt cx="4474" cy="1738"/>
          </a:xfrm>
        </p:grpSpPr>
        <p:sp>
          <p:nvSpPr>
            <p:cNvPr id="63493" name="Text Box 5">
              <a:extLst>
                <a:ext uri="{FF2B5EF4-FFF2-40B4-BE49-F238E27FC236}">
                  <a16:creationId xmlns:a16="http://schemas.microsoft.com/office/drawing/2014/main" id="{6B462E6B-F40C-1841-9D7F-49C9DC0B0E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2" y="2179"/>
              <a:ext cx="1258" cy="269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pt-BR" altLang="pt-AU" sz="2200">
                  <a:latin typeface="Tahoma" panose="020B0604030504040204" pitchFamily="34" charset="0"/>
                </a:rPr>
                <a:t>Resultados</a:t>
              </a:r>
            </a:p>
          </p:txBody>
        </p:sp>
        <p:sp>
          <p:nvSpPr>
            <p:cNvPr id="63494" name="Text Box 6">
              <a:extLst>
                <a:ext uri="{FF2B5EF4-FFF2-40B4-BE49-F238E27FC236}">
                  <a16:creationId xmlns:a16="http://schemas.microsoft.com/office/drawing/2014/main" id="{8371BA7F-0161-AE47-A9ED-DAFE369713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2659"/>
              <a:ext cx="1248" cy="269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pt-BR" altLang="pt-AU" sz="2200">
                  <a:latin typeface="Tahoma" panose="020B0604030504040204" pitchFamily="34" charset="0"/>
                </a:rPr>
                <a:t>Objetivos</a:t>
              </a:r>
            </a:p>
          </p:txBody>
        </p:sp>
        <p:sp>
          <p:nvSpPr>
            <p:cNvPr id="63495" name="Text Box 7">
              <a:extLst>
                <a:ext uri="{FF2B5EF4-FFF2-40B4-BE49-F238E27FC236}">
                  <a16:creationId xmlns:a16="http://schemas.microsoft.com/office/drawing/2014/main" id="{747DB4EA-BB15-4142-A461-DE2C80684F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3139"/>
              <a:ext cx="1248" cy="269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pt-BR" altLang="pt-AU" sz="2200">
                  <a:latin typeface="Tahoma" panose="020B0604030504040204" pitchFamily="34" charset="0"/>
                </a:rPr>
                <a:t>Meios</a:t>
              </a:r>
            </a:p>
          </p:txBody>
        </p:sp>
        <p:sp>
          <p:nvSpPr>
            <p:cNvPr id="63496" name="Text Box 8">
              <a:extLst>
                <a:ext uri="{FF2B5EF4-FFF2-40B4-BE49-F238E27FC236}">
                  <a16:creationId xmlns:a16="http://schemas.microsoft.com/office/drawing/2014/main" id="{BB835218-E340-3C48-9339-664D3BE91F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3648"/>
              <a:ext cx="1240" cy="269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altLang="pt-AU" sz="2200">
                  <a:latin typeface="Tahoma" panose="020B0604030504040204" pitchFamily="34" charset="0"/>
                </a:rPr>
                <a:t>Estado interno</a:t>
              </a:r>
            </a:p>
          </p:txBody>
        </p:sp>
        <p:sp>
          <p:nvSpPr>
            <p:cNvPr id="63497" name="Text Box 9">
              <a:extLst>
                <a:ext uri="{FF2B5EF4-FFF2-40B4-BE49-F238E27FC236}">
                  <a16:creationId xmlns:a16="http://schemas.microsoft.com/office/drawing/2014/main" id="{7AF5DFE3-23CC-CA44-AD9C-AA173034E3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2907"/>
              <a:ext cx="1248" cy="269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pt-BR" altLang="pt-AU" sz="2200">
                  <a:latin typeface="Tahoma" panose="020B0604030504040204" pitchFamily="34" charset="0"/>
                </a:rPr>
                <a:t>Regulações </a:t>
              </a:r>
            </a:p>
          </p:txBody>
        </p:sp>
        <p:sp>
          <p:nvSpPr>
            <p:cNvPr id="63498" name="Text Box 10">
              <a:extLst>
                <a:ext uri="{FF2B5EF4-FFF2-40B4-BE49-F238E27FC236}">
                  <a16:creationId xmlns:a16="http://schemas.microsoft.com/office/drawing/2014/main" id="{ECCF5D95-9698-5F46-97DB-305AA9C0A4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2790"/>
              <a:ext cx="1248" cy="480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pt-BR" altLang="pt-AU" sz="2200">
                  <a:latin typeface="Tahoma" panose="020B0604030504040204" pitchFamily="34" charset="0"/>
                </a:rPr>
                <a:t>Modos Operatórios</a:t>
              </a:r>
            </a:p>
          </p:txBody>
        </p:sp>
        <p:sp>
          <p:nvSpPr>
            <p:cNvPr id="63499" name="Line 11">
              <a:extLst>
                <a:ext uri="{FF2B5EF4-FFF2-40B4-BE49-F238E27FC236}">
                  <a16:creationId xmlns:a16="http://schemas.microsoft.com/office/drawing/2014/main" id="{5FF771DB-0025-3A46-9373-7FD2750260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278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63500" name="Line 12">
              <a:extLst>
                <a:ext uri="{FF2B5EF4-FFF2-40B4-BE49-F238E27FC236}">
                  <a16:creationId xmlns:a16="http://schemas.microsoft.com/office/drawing/2014/main" id="{9A212AE2-D87A-7B46-8A36-50C08F44C5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278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63501" name="Line 13">
              <a:extLst>
                <a:ext uri="{FF2B5EF4-FFF2-40B4-BE49-F238E27FC236}">
                  <a16:creationId xmlns:a16="http://schemas.microsoft.com/office/drawing/2014/main" id="{07762E8C-47E4-F848-94D7-AED41F4F29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326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63502" name="Line 14">
              <a:extLst>
                <a:ext uri="{FF2B5EF4-FFF2-40B4-BE49-F238E27FC236}">
                  <a16:creationId xmlns:a16="http://schemas.microsoft.com/office/drawing/2014/main" id="{F9903B86-6C80-DC48-A76D-057B4D4547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3031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63503" name="Line 15">
              <a:extLst>
                <a:ext uri="{FF2B5EF4-FFF2-40B4-BE49-F238E27FC236}">
                  <a16:creationId xmlns:a16="http://schemas.microsoft.com/office/drawing/2014/main" id="{5FB27411-9CA1-684A-ADC8-64E599ED41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3696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63504" name="Line 16">
              <a:extLst>
                <a:ext uri="{FF2B5EF4-FFF2-40B4-BE49-F238E27FC236}">
                  <a16:creationId xmlns:a16="http://schemas.microsoft.com/office/drawing/2014/main" id="{5271E640-5BD1-CA42-A6CA-F605574496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3216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63505" name="Line 17">
              <a:extLst>
                <a:ext uri="{FF2B5EF4-FFF2-40B4-BE49-F238E27FC236}">
                  <a16:creationId xmlns:a16="http://schemas.microsoft.com/office/drawing/2014/main" id="{A069B938-1D38-8B4B-939B-2BE7DF8CFF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2400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63506" name="Line 18">
              <a:extLst>
                <a:ext uri="{FF2B5EF4-FFF2-40B4-BE49-F238E27FC236}">
                  <a16:creationId xmlns:a16="http://schemas.microsoft.com/office/drawing/2014/main" id="{9549AC52-77AE-D947-942C-97229205B9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240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63507" name="Line 19">
              <a:extLst>
                <a:ext uri="{FF2B5EF4-FFF2-40B4-BE49-F238E27FC236}">
                  <a16:creationId xmlns:a16="http://schemas.microsoft.com/office/drawing/2014/main" id="{D91ED53F-9C1C-7B43-A12D-39A0B48362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2208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63508" name="Line 20">
              <a:extLst>
                <a:ext uri="{FF2B5EF4-FFF2-40B4-BE49-F238E27FC236}">
                  <a16:creationId xmlns:a16="http://schemas.microsoft.com/office/drawing/2014/main" id="{17A572CE-350D-7449-BE2B-08E5FB0DEC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3888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63509" name="Line 21">
              <a:extLst>
                <a:ext uri="{FF2B5EF4-FFF2-40B4-BE49-F238E27FC236}">
                  <a16:creationId xmlns:a16="http://schemas.microsoft.com/office/drawing/2014/main" id="{4F53FDDC-C4BA-754D-86E0-B82D12EB8A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2" y="220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63510" name="Line 22">
              <a:extLst>
                <a:ext uri="{FF2B5EF4-FFF2-40B4-BE49-F238E27FC236}">
                  <a16:creationId xmlns:a16="http://schemas.microsoft.com/office/drawing/2014/main" id="{A28F2777-0B8B-3E49-A4F4-14573AD21F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52" y="331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</p:grpSp>
      <p:sp>
        <p:nvSpPr>
          <p:cNvPr id="63511" name="Rectangle 23">
            <a:extLst>
              <a:ext uri="{FF2B5EF4-FFF2-40B4-BE49-F238E27FC236}">
                <a16:creationId xmlns:a16="http://schemas.microsoft.com/office/drawing/2014/main" id="{C5554C28-7845-DC46-9248-CFC050C9C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752600"/>
            <a:ext cx="8610600" cy="4191000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AU"/>
          </a:p>
        </p:txBody>
      </p:sp>
      <p:sp>
        <p:nvSpPr>
          <p:cNvPr id="63512" name="Text Box 24">
            <a:extLst>
              <a:ext uri="{FF2B5EF4-FFF2-40B4-BE49-F238E27FC236}">
                <a16:creationId xmlns:a16="http://schemas.microsoft.com/office/drawing/2014/main" id="{24454CB1-1DC9-B441-8706-4C94A56E5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6963" y="6338888"/>
            <a:ext cx="22812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altLang="pt-AU">
                <a:latin typeface="Tahoma" panose="020B0604030504040204" pitchFamily="34" charset="0"/>
              </a:rPr>
              <a:t>Fonte: Guérin e cols.</a:t>
            </a:r>
          </a:p>
        </p:txBody>
      </p:sp>
      <p:sp>
        <p:nvSpPr>
          <p:cNvPr id="63513" name="Text Box 25">
            <a:extLst>
              <a:ext uri="{FF2B5EF4-FFF2-40B4-BE49-F238E27FC236}">
                <a16:creationId xmlns:a16="http://schemas.microsoft.com/office/drawing/2014/main" id="{2DDDA7A7-3F42-D74D-A4FE-E58E537CE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82563"/>
            <a:ext cx="883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pt-BR" altLang="pt-AU" sz="3600" b="1">
                <a:solidFill>
                  <a:schemeClr val="bg1"/>
                </a:solidFill>
                <a:latin typeface="Tahoma" panose="020B0604030504040204" pitchFamily="34" charset="0"/>
              </a:rPr>
              <a:t>Tarefas complexas: </a:t>
            </a:r>
            <a:r>
              <a:rPr lang="pt-BR" altLang="pt-AU" sz="2800" b="1">
                <a:solidFill>
                  <a:schemeClr val="bg1"/>
                </a:solidFill>
                <a:latin typeface="Tahoma" panose="020B0604030504040204" pitchFamily="34" charset="0"/>
              </a:rPr>
              <a:t>modo operatório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41D70B9-50DC-BA4C-B3B9-F0F0AA3793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AU"/>
              <a:t>Percepção</a:t>
            </a:r>
            <a:endParaRPr lang="en-US" altLang="pt-AU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580198BB-3599-3848-9475-7A6676D61F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2620963"/>
          </a:xfrm>
          <a:noFill/>
          <a:ln/>
        </p:spPr>
        <p:txBody>
          <a:bodyPr/>
          <a:lstStyle/>
          <a:p>
            <a:pPr>
              <a:lnSpc>
                <a:spcPct val="130000"/>
              </a:lnSpc>
              <a:buClr>
                <a:srgbClr val="000066"/>
              </a:buClr>
              <a:buFont typeface="Wingdings" pitchFamily="2" charset="2"/>
              <a:buChar char="n"/>
            </a:pPr>
            <a:r>
              <a:rPr lang="pt-BR" altLang="pt-AU" sz="2800">
                <a:latin typeface="Tahoma" panose="020B0604030504040204" pitchFamily="34" charset="0"/>
              </a:rPr>
              <a:t>Conjunto de processos pelos quais recebemos, reconhecemos, organizamos e entendemos as sensações recebidas dos estímulos ambientais</a:t>
            </a:r>
          </a:p>
          <a:p>
            <a:pPr>
              <a:lnSpc>
                <a:spcPct val="130000"/>
              </a:lnSpc>
              <a:buClr>
                <a:srgbClr val="000066"/>
              </a:buClr>
              <a:buFont typeface="Wingdings" pitchFamily="2" charset="2"/>
              <a:buChar char="n"/>
            </a:pPr>
            <a:r>
              <a:rPr lang="pt-BR" altLang="pt-AU" sz="2800">
                <a:latin typeface="Tahoma" panose="020B0604030504040204" pitchFamily="34" charset="0"/>
              </a:rPr>
              <a:t>Modalidades Perceptivas:</a:t>
            </a:r>
          </a:p>
        </p:txBody>
      </p:sp>
      <p:sp>
        <p:nvSpPr>
          <p:cNvPr id="11269" name="Text Box 5">
            <a:extLst>
              <a:ext uri="{FF2B5EF4-FFF2-40B4-BE49-F238E27FC236}">
                <a16:creationId xmlns:a16="http://schemas.microsoft.com/office/drawing/2014/main" id="{CFC770BB-FED5-484E-ACA0-C032CBE4C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4005263"/>
            <a:ext cx="1471613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1">
              <a:lnSpc>
                <a:spcPct val="130000"/>
              </a:lnSpc>
            </a:pPr>
            <a:r>
              <a:rPr lang="pt-BR" altLang="pt-AU" sz="2800">
                <a:hlinkClick r:id="rId2" action="ppaction://hlinkpres?slideindex=1&amp;slidetitle="/>
              </a:rPr>
              <a:t>Visão</a:t>
            </a:r>
            <a:endParaRPr lang="pt-BR" altLang="pt-AU" sz="2800"/>
          </a:p>
          <a:p>
            <a:pPr lvl="1">
              <a:lnSpc>
                <a:spcPct val="130000"/>
              </a:lnSpc>
            </a:pPr>
            <a:r>
              <a:rPr lang="pt-BR" altLang="pt-AU" sz="2800">
                <a:hlinkClick r:id="rId3" action="ppaction://hlinkpres?slideindex=1&amp;slidetitle="/>
              </a:rPr>
              <a:t>Audição</a:t>
            </a:r>
            <a:endParaRPr lang="pt-BR" altLang="pt-AU" sz="2800"/>
          </a:p>
          <a:p>
            <a:pPr lvl="1">
              <a:lnSpc>
                <a:spcPct val="130000"/>
              </a:lnSpc>
            </a:pPr>
            <a:r>
              <a:rPr lang="pt-BR" altLang="pt-AU" sz="2800">
                <a:hlinkClick r:id="rId4" action="ppaction://hlinkpres?slideindex=1&amp;slidetitle="/>
              </a:rPr>
              <a:t>Tato</a:t>
            </a:r>
            <a:endParaRPr lang="pt-BR" altLang="pt-AU" sz="2800"/>
          </a:p>
          <a:p>
            <a:pPr lvl="1">
              <a:lnSpc>
                <a:spcPct val="130000"/>
              </a:lnSpc>
            </a:pPr>
            <a:r>
              <a:rPr lang="pt-BR" altLang="pt-AU" sz="2800"/>
              <a:t>Paladar</a:t>
            </a:r>
            <a:endParaRPr lang="en-US" altLang="pt-AU" sz="2800"/>
          </a:p>
        </p:txBody>
      </p:sp>
      <p:sp>
        <p:nvSpPr>
          <p:cNvPr id="11270" name="Text Box 6">
            <a:extLst>
              <a:ext uri="{FF2B5EF4-FFF2-40B4-BE49-F238E27FC236}">
                <a16:creationId xmlns:a16="http://schemas.microsoft.com/office/drawing/2014/main" id="{8773BD4C-693E-2149-9479-7603C7204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3935413"/>
            <a:ext cx="248285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1">
              <a:lnSpc>
                <a:spcPct val="150000"/>
              </a:lnSpc>
            </a:pPr>
            <a:r>
              <a:rPr lang="pt-BR" altLang="pt-AU" sz="2800"/>
              <a:t>Olfato</a:t>
            </a:r>
          </a:p>
          <a:p>
            <a:pPr lvl="1">
              <a:lnSpc>
                <a:spcPct val="150000"/>
              </a:lnSpc>
            </a:pPr>
            <a:r>
              <a:rPr lang="pt-BR" altLang="pt-AU" sz="2800">
                <a:hlinkClick r:id="rId5" action="ppaction://hlinkpres?slideindex=1&amp;slidetitle="/>
              </a:rPr>
              <a:t>Cinestesia</a:t>
            </a:r>
            <a:endParaRPr lang="pt-BR" altLang="pt-AU" sz="2800"/>
          </a:p>
          <a:p>
            <a:pPr lvl="1">
              <a:lnSpc>
                <a:spcPct val="150000"/>
              </a:lnSpc>
            </a:pPr>
            <a:r>
              <a:rPr lang="pt-BR" altLang="pt-AU" sz="2800"/>
              <a:t>Propriocepção</a:t>
            </a:r>
            <a:endParaRPr lang="en-US" altLang="pt-AU" sz="28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2">
            <a:extLst>
              <a:ext uri="{FF2B5EF4-FFF2-40B4-BE49-F238E27FC236}">
                <a16:creationId xmlns:a16="http://schemas.microsoft.com/office/drawing/2014/main" id="{BB1E01E1-D9E2-F44D-AA30-7A924A8C8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3788" y="1844675"/>
            <a:ext cx="217487" cy="217488"/>
          </a:xfrm>
          <a:prstGeom prst="ellipse">
            <a:avLst/>
          </a:prstGeom>
          <a:solidFill>
            <a:schemeClr val="bg1"/>
          </a:solidFill>
          <a:ln w="57150">
            <a:solidFill>
              <a:srgbClr val="96CFB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pt-AU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4928CCC-0C91-E542-B8C9-2234311B87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1700213"/>
            <a:ext cx="6475413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000066"/>
              </a:buClr>
              <a:buSzPct val="85000"/>
              <a:buFont typeface="Wingdings" pitchFamily="2" charset="2"/>
              <a:buNone/>
            </a:pPr>
            <a:r>
              <a:rPr lang="pt-BR" altLang="pt-AU" sz="3200" b="1" u="none">
                <a:solidFill>
                  <a:srgbClr val="00A3D1"/>
                </a:solidFill>
                <a:latin typeface="Trebuchet MS" panose="020B0703020202090204" pitchFamily="34" charset="0"/>
              </a:rPr>
              <a:t>Competências </a:t>
            </a:r>
          </a:p>
          <a:p>
            <a:pPr eaLnBrk="1" hangingPunct="1">
              <a:buClr>
                <a:srgbClr val="000066"/>
              </a:buClr>
              <a:buSzPct val="85000"/>
              <a:buFont typeface="Wingdings" pitchFamily="2" charset="2"/>
              <a:buNone/>
            </a:pPr>
            <a:r>
              <a:rPr lang="pt-BR" altLang="pt-AU" sz="3200" b="1" u="none">
                <a:solidFill>
                  <a:srgbClr val="00A3D1"/>
                </a:solidFill>
                <a:latin typeface="Trebuchet MS" panose="020B0703020202090204" pitchFamily="34" charset="0"/>
              </a:rPr>
              <a:t>Para Ação</a:t>
            </a:r>
          </a:p>
          <a:p>
            <a:pPr eaLnBrk="1" hangingPunct="1">
              <a:buClr>
                <a:srgbClr val="000066"/>
              </a:buClr>
              <a:buSzPct val="85000"/>
              <a:buFont typeface="Wingdings" pitchFamily="2" charset="2"/>
              <a:buNone/>
            </a:pPr>
            <a:endParaRPr lang="pt-BR" altLang="pt-AU" sz="3200" b="1" u="none">
              <a:solidFill>
                <a:srgbClr val="00A3D1"/>
              </a:solidFill>
              <a:latin typeface="Trebuchet MS" panose="020B0703020202090204" pitchFamily="34" charset="0"/>
            </a:endParaRPr>
          </a:p>
          <a:p>
            <a:pPr eaLnBrk="1" hangingPunct="1">
              <a:buClr>
                <a:srgbClr val="000066"/>
              </a:buClr>
              <a:buSzPct val="85000"/>
              <a:buFont typeface="Wingdings" pitchFamily="2" charset="2"/>
              <a:buNone/>
            </a:pPr>
            <a:endParaRPr lang="pt-BR" altLang="pt-AU" sz="3200" b="1" u="none">
              <a:solidFill>
                <a:srgbClr val="00A3D1"/>
              </a:solidFill>
              <a:latin typeface="Trebuchet MS" panose="020B0703020202090204" pitchFamily="34" charset="0"/>
            </a:endParaRPr>
          </a:p>
        </p:txBody>
      </p:sp>
      <p:sp>
        <p:nvSpPr>
          <p:cNvPr id="14340" name="Line 5">
            <a:extLst>
              <a:ext uri="{FF2B5EF4-FFF2-40B4-BE49-F238E27FC236}">
                <a16:creationId xmlns:a16="http://schemas.microsoft.com/office/drawing/2014/main" id="{E6B9A32D-B948-7D43-A74C-6019E17A581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1773238"/>
            <a:ext cx="1943100" cy="146050"/>
          </a:xfrm>
          <a:prstGeom prst="line">
            <a:avLst/>
          </a:prstGeom>
          <a:noFill/>
          <a:ln w="57150">
            <a:solidFill>
              <a:srgbClr val="96CF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AU"/>
          </a:p>
        </p:txBody>
      </p:sp>
      <p:sp>
        <p:nvSpPr>
          <p:cNvPr id="14341" name="Oval 6">
            <a:extLst>
              <a:ext uri="{FF2B5EF4-FFF2-40B4-BE49-F238E27FC236}">
                <a16:creationId xmlns:a16="http://schemas.microsoft.com/office/drawing/2014/main" id="{3DE082D3-4676-3343-B0DE-5FDD2BCC0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628775"/>
            <a:ext cx="287338" cy="287338"/>
          </a:xfrm>
          <a:prstGeom prst="ellipse">
            <a:avLst/>
          </a:prstGeom>
          <a:solidFill>
            <a:schemeClr val="bg1"/>
          </a:solidFill>
          <a:ln w="57150">
            <a:solidFill>
              <a:srgbClr val="96CFB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pt-AU"/>
          </a:p>
        </p:txBody>
      </p:sp>
      <p:sp>
        <p:nvSpPr>
          <p:cNvPr id="14342" name="Rectangle 8">
            <a:extLst>
              <a:ext uri="{FF2B5EF4-FFF2-40B4-BE49-F238E27FC236}">
                <a16:creationId xmlns:a16="http://schemas.microsoft.com/office/drawing/2014/main" id="{C57E1EE6-7AA9-5846-A7A5-A029C5A72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7250" y="3352800"/>
            <a:ext cx="6045200" cy="100647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AU" sz="2000" u="none" dirty="0">
                <a:highlight>
                  <a:srgbClr val="00FFFF"/>
                </a:highlight>
                <a:latin typeface="Trebuchet MS" panose="020B0703020202090204" pitchFamily="34" charset="0"/>
                <a:cs typeface="Times New Roman" panose="02020603050405020304" pitchFamily="18" charset="0"/>
              </a:rPr>
              <a:t>Articula as dimensões do conhecimento necessário para ação e da habilidade em agir, em função da atividade.</a:t>
            </a:r>
          </a:p>
        </p:txBody>
      </p:sp>
      <p:sp>
        <p:nvSpPr>
          <p:cNvPr id="14343" name="Rectangle 9">
            <a:extLst>
              <a:ext uri="{FF2B5EF4-FFF2-40B4-BE49-F238E27FC236}">
                <a16:creationId xmlns:a16="http://schemas.microsoft.com/office/drawing/2014/main" id="{FE38A57A-D4F1-1D4C-B70B-18B8A0070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4799013"/>
            <a:ext cx="6296025" cy="100647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AU" sz="2000" u="none" dirty="0">
                <a:highlight>
                  <a:srgbClr val="00FFFF"/>
                </a:highlight>
                <a:latin typeface="Trebuchet MS" panose="020B0703020202090204" pitchFamily="34" charset="0"/>
                <a:cs typeface="Times New Roman" panose="02020603050405020304" pitchFamily="18" charset="0"/>
              </a:rPr>
              <a:t>Estes pressupostos reportam a um conhecimento que é antecedente e que pode sofrer transformações e, portanto, evoluir. </a:t>
            </a:r>
          </a:p>
        </p:txBody>
      </p:sp>
      <p:sp>
        <p:nvSpPr>
          <p:cNvPr id="14344" name="Text Box 10">
            <a:extLst>
              <a:ext uri="{FF2B5EF4-FFF2-40B4-BE49-F238E27FC236}">
                <a16:creationId xmlns:a16="http://schemas.microsoft.com/office/drawing/2014/main" id="{0713900F-6AA4-3E4C-8F1D-4F47EB0B0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6513" y="836613"/>
            <a:ext cx="1584326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ja-JP" sz="1600" u="none">
                <a:solidFill>
                  <a:srgbClr val="45976E"/>
                </a:solidFill>
                <a:ea typeface="MS PGothic" panose="020B0600070205080204" pitchFamily="34" charset="-128"/>
              </a:rPr>
              <a:t>Repr. Simb.</a:t>
            </a:r>
          </a:p>
          <a:p>
            <a:pPr eaLnBrk="1" hangingPunct="1"/>
            <a:endParaRPr lang="pt-BR" altLang="ja-JP" sz="800" u="none">
              <a:solidFill>
                <a:srgbClr val="00A3D1"/>
              </a:solidFill>
              <a:ea typeface="MS PGothic" panose="020B0600070205080204" pitchFamily="34" charset="-128"/>
            </a:endParaRPr>
          </a:p>
          <a:p>
            <a:pPr eaLnBrk="1" hangingPunct="1"/>
            <a:r>
              <a:rPr lang="pt-BR" altLang="ja-JP" sz="1600" u="none">
                <a:solidFill>
                  <a:srgbClr val="45976E"/>
                </a:solidFill>
                <a:ea typeface="MS PGothic" panose="020B0600070205080204" pitchFamily="34" charset="-128"/>
              </a:rPr>
              <a:t>Plano Cog.</a:t>
            </a:r>
          </a:p>
          <a:p>
            <a:pPr eaLnBrk="1" hangingPunct="1"/>
            <a:endParaRPr lang="pt-BR" altLang="ja-JP" sz="800" u="none">
              <a:solidFill>
                <a:srgbClr val="45976E"/>
              </a:solidFill>
              <a:ea typeface="MS PGothic" panose="020B0600070205080204" pitchFamily="34" charset="-128"/>
            </a:endParaRPr>
          </a:p>
          <a:p>
            <a:pPr eaLnBrk="1" hangingPunct="1"/>
            <a:r>
              <a:rPr lang="pt-BR" altLang="ja-JP" sz="1600" u="none">
                <a:solidFill>
                  <a:srgbClr val="00A3D1"/>
                </a:solidFill>
                <a:ea typeface="MS PGothic" panose="020B0600070205080204" pitchFamily="34" charset="-128"/>
              </a:rPr>
              <a:t>Competência</a:t>
            </a:r>
          </a:p>
          <a:p>
            <a:pPr eaLnBrk="1" hangingPunct="1"/>
            <a:endParaRPr lang="pt-BR" altLang="ja-JP" sz="800" u="none">
              <a:solidFill>
                <a:srgbClr val="45976E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242495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5">
            <a:extLst>
              <a:ext uri="{FF2B5EF4-FFF2-40B4-BE49-F238E27FC236}">
                <a16:creationId xmlns:a16="http://schemas.microsoft.com/office/drawing/2014/main" id="{646645A4-11A5-B847-B253-2C5DEE024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628775"/>
            <a:ext cx="3810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buClr>
                <a:srgbClr val="000066"/>
              </a:buClr>
              <a:buFont typeface="Wingdings" pitchFamily="2" charset="2"/>
              <a:buChar char="n"/>
            </a:pPr>
            <a:r>
              <a:rPr lang="pt-BR" altLang="pt-AU">
                <a:latin typeface="Tahoma" panose="020B0604030504040204" pitchFamily="34" charset="0"/>
              </a:rPr>
              <a:t>Princípios da Gestalt</a:t>
            </a:r>
          </a:p>
        </p:txBody>
      </p:sp>
      <p:sp>
        <p:nvSpPr>
          <p:cNvPr id="33798" name="Rectangle 6">
            <a:hlinkClick r:id="rId2" action="ppaction://hlinksldjump"/>
            <a:extLst>
              <a:ext uri="{FF2B5EF4-FFF2-40B4-BE49-F238E27FC236}">
                <a16:creationId xmlns:a16="http://schemas.microsoft.com/office/drawing/2014/main" id="{E8D800D1-F4D0-7040-99F6-1CB1DB1FA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636838"/>
            <a:ext cx="2362200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buClr>
                <a:srgbClr val="000066"/>
              </a:buClr>
              <a:buFont typeface="Wingdings" pitchFamily="2" charset="2"/>
              <a:buNone/>
            </a:pPr>
            <a:r>
              <a:rPr lang="pt-BR" altLang="pt-AU">
                <a:latin typeface="Tahoma" panose="020B0604030504040204" pitchFamily="34" charset="0"/>
              </a:rPr>
              <a:t>figura-fundo</a:t>
            </a:r>
          </a:p>
        </p:txBody>
      </p:sp>
      <p:sp>
        <p:nvSpPr>
          <p:cNvPr id="33799" name="Rectangle 7">
            <a:hlinkClick r:id="rId3" action="ppaction://hlinksldjump"/>
            <a:extLst>
              <a:ext uri="{FF2B5EF4-FFF2-40B4-BE49-F238E27FC236}">
                <a16:creationId xmlns:a16="http://schemas.microsoft.com/office/drawing/2014/main" id="{59679053-0AAB-F743-929B-4CD6BD87E0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500438"/>
            <a:ext cx="2438400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buClr>
                <a:srgbClr val="000066"/>
              </a:buClr>
              <a:buFont typeface="Wingdings" pitchFamily="2" charset="2"/>
              <a:buNone/>
            </a:pPr>
            <a:r>
              <a:rPr lang="pt-BR" altLang="pt-AU">
                <a:latin typeface="Tahoma" panose="020B0604030504040204" pitchFamily="34" charset="0"/>
              </a:rPr>
              <a:t>proximidade</a:t>
            </a:r>
          </a:p>
        </p:txBody>
      </p:sp>
      <p:sp>
        <p:nvSpPr>
          <p:cNvPr id="33800" name="Rectangle 8">
            <a:hlinkClick r:id="rId4" action="ppaction://hlinksldjump"/>
            <a:extLst>
              <a:ext uri="{FF2B5EF4-FFF2-40B4-BE49-F238E27FC236}">
                <a16:creationId xmlns:a16="http://schemas.microsoft.com/office/drawing/2014/main" id="{EC2AF706-3670-DB4F-BC48-E93C2F256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150" y="4437063"/>
            <a:ext cx="2438400" cy="7620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buClr>
                <a:srgbClr val="000066"/>
              </a:buClr>
              <a:buFont typeface="Wingdings" pitchFamily="2" charset="2"/>
              <a:buNone/>
            </a:pPr>
            <a:r>
              <a:rPr lang="pt-BR" altLang="pt-AU">
                <a:latin typeface="Tahoma" panose="020B0604030504040204" pitchFamily="34" charset="0"/>
              </a:rPr>
              <a:t>similaridade</a:t>
            </a:r>
          </a:p>
        </p:txBody>
      </p:sp>
      <p:sp>
        <p:nvSpPr>
          <p:cNvPr id="33801" name="Rectangle 9">
            <a:hlinkClick r:id="rId5" action="ppaction://hlinksldjump"/>
            <a:extLst>
              <a:ext uri="{FF2B5EF4-FFF2-40B4-BE49-F238E27FC236}">
                <a16:creationId xmlns:a16="http://schemas.microsoft.com/office/drawing/2014/main" id="{C042246F-7A36-014E-9658-0C0717200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500438"/>
            <a:ext cx="2438400" cy="7620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buClr>
                <a:srgbClr val="000066"/>
              </a:buClr>
              <a:buFont typeface="Wingdings" pitchFamily="2" charset="2"/>
              <a:buNone/>
            </a:pPr>
            <a:r>
              <a:rPr lang="pt-BR" altLang="pt-AU">
                <a:latin typeface="Tahoma" panose="020B0604030504040204" pitchFamily="34" charset="0"/>
              </a:rPr>
              <a:t>continuidade</a:t>
            </a:r>
          </a:p>
        </p:txBody>
      </p:sp>
      <p:sp>
        <p:nvSpPr>
          <p:cNvPr id="33802" name="Rectangle 10">
            <a:hlinkClick r:id="rId6" action="ppaction://hlinksldjump"/>
            <a:extLst>
              <a:ext uri="{FF2B5EF4-FFF2-40B4-BE49-F238E27FC236}">
                <a16:creationId xmlns:a16="http://schemas.microsoft.com/office/drawing/2014/main" id="{3E50473C-5EE3-7F46-958F-DBE4AACA2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437063"/>
            <a:ext cx="2438400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buClr>
                <a:srgbClr val="000066"/>
              </a:buClr>
              <a:buFont typeface="Wingdings" pitchFamily="2" charset="2"/>
              <a:buNone/>
            </a:pPr>
            <a:r>
              <a:rPr lang="pt-BR" altLang="pt-AU">
                <a:latin typeface="Tahoma" panose="020B0604030504040204" pitchFamily="34" charset="0"/>
              </a:rPr>
              <a:t>acabamento</a:t>
            </a:r>
          </a:p>
        </p:txBody>
      </p:sp>
      <p:sp>
        <p:nvSpPr>
          <p:cNvPr id="33803" name="Rectangle 11">
            <a:hlinkClick r:id="rId7" action="ppaction://hlinksldjump"/>
            <a:extLst>
              <a:ext uri="{FF2B5EF4-FFF2-40B4-BE49-F238E27FC236}">
                <a16:creationId xmlns:a16="http://schemas.microsoft.com/office/drawing/2014/main" id="{FF924265-1174-9C4F-A942-BB5DAF668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300663"/>
            <a:ext cx="2438400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buClr>
                <a:srgbClr val="000066"/>
              </a:buClr>
              <a:buFont typeface="Wingdings" pitchFamily="2" charset="2"/>
              <a:buNone/>
            </a:pPr>
            <a:r>
              <a:rPr lang="pt-BR" altLang="pt-AU">
                <a:latin typeface="Tahoma" panose="020B0604030504040204" pitchFamily="34" charset="0"/>
              </a:rPr>
              <a:t>simetria</a:t>
            </a:r>
          </a:p>
        </p:txBody>
      </p:sp>
      <p:sp>
        <p:nvSpPr>
          <p:cNvPr id="33804" name="Rectangle 12">
            <a:extLst>
              <a:ext uri="{FF2B5EF4-FFF2-40B4-BE49-F238E27FC236}">
                <a16:creationId xmlns:a16="http://schemas.microsoft.com/office/drawing/2014/main" id="{683DA464-899C-A741-BEE2-81BBEE76B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AU"/>
              <a:t>Percepção</a:t>
            </a:r>
            <a:endParaRPr lang="en-US" altLang="pt-AU"/>
          </a:p>
        </p:txBody>
      </p:sp>
    </p:spTree>
  </p:cSld>
  <p:clrMapOvr>
    <a:masterClrMapping/>
  </p:clrMapOvr>
  <p:transition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E695E3E9-8DF4-4342-BF0D-D1ECE6237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762000"/>
            <a:ext cx="7620000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lnSpc>
                <a:spcPct val="120000"/>
              </a:lnSpc>
              <a:buClr>
                <a:srgbClr val="000066"/>
              </a:buClr>
              <a:buFont typeface="Wingdings" pitchFamily="2" charset="2"/>
              <a:buNone/>
            </a:pPr>
            <a:r>
              <a:rPr lang="pt-BR" altLang="pt-AU" b="1" i="1">
                <a:solidFill>
                  <a:schemeClr val="bg1"/>
                </a:solidFill>
                <a:latin typeface="Tahoma" panose="020B0604030504040204" pitchFamily="34" charset="0"/>
              </a:rPr>
              <a:t>Figura-Fundo</a:t>
            </a:r>
          </a:p>
        </p:txBody>
      </p:sp>
      <p:sp>
        <p:nvSpPr>
          <p:cNvPr id="34819" name="Text Box 3">
            <a:extLst>
              <a:ext uri="{FF2B5EF4-FFF2-40B4-BE49-F238E27FC236}">
                <a16:creationId xmlns:a16="http://schemas.microsoft.com/office/drawing/2014/main" id="{EB7AC914-2DCC-B04E-9C88-49D05BB78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057400"/>
            <a:ext cx="7712075" cy="129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400">
                <a:latin typeface="Tahoma" panose="020B0604030504040204" pitchFamily="34" charset="0"/>
              </a:rPr>
              <a:t>Quando se percebe um campo visual, alguns objetos (figuras) parecem proeminentes e outros aspectos do campo recuam para o plano de fundo (fundo).</a:t>
            </a:r>
          </a:p>
        </p:txBody>
      </p:sp>
      <p:sp>
        <p:nvSpPr>
          <p:cNvPr id="34820" name="Text Box 4">
            <a:extLst>
              <a:ext uri="{FF2B5EF4-FFF2-40B4-BE49-F238E27FC236}">
                <a16:creationId xmlns:a16="http://schemas.microsoft.com/office/drawing/2014/main" id="{EF05E658-416D-D545-B7A9-55A7990D7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5088" y="3857625"/>
            <a:ext cx="2051050" cy="5619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800" b="1">
                <a:latin typeface="Tahoma" panose="020B0604030504040204" pitchFamily="34" charset="0"/>
              </a:rPr>
              <a:t>Exemplo 1</a:t>
            </a:r>
          </a:p>
        </p:txBody>
      </p:sp>
      <p:sp>
        <p:nvSpPr>
          <p:cNvPr id="34821" name="Text Box 5">
            <a:extLst>
              <a:ext uri="{FF2B5EF4-FFF2-40B4-BE49-F238E27FC236}">
                <a16:creationId xmlns:a16="http://schemas.microsoft.com/office/drawing/2014/main" id="{54805566-04A9-1848-A76E-DA3C31EA9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5088" y="5838825"/>
            <a:ext cx="2051050" cy="561975"/>
          </a:xfrm>
          <a:prstGeom prst="rect">
            <a:avLst/>
          </a:prstGeom>
          <a:solidFill>
            <a:srgbClr val="D8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800" b="1">
                <a:solidFill>
                  <a:srgbClr val="66FF66"/>
                </a:solidFill>
                <a:latin typeface="Tahoma" panose="020B0604030504040204" pitchFamily="34" charset="0"/>
              </a:rPr>
              <a:t>Exemplo 2</a:t>
            </a:r>
          </a:p>
        </p:txBody>
      </p:sp>
      <p:sp>
        <p:nvSpPr>
          <p:cNvPr id="34822" name="Text Box 6">
            <a:extLst>
              <a:ext uri="{FF2B5EF4-FFF2-40B4-BE49-F238E27FC236}">
                <a16:creationId xmlns:a16="http://schemas.microsoft.com/office/drawing/2014/main" id="{AF64672C-50BD-F54F-9358-19315BF64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5088" y="4848225"/>
            <a:ext cx="2051050" cy="561975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800" b="1">
                <a:solidFill>
                  <a:schemeClr val="bg1"/>
                </a:solidFill>
                <a:latin typeface="Tahoma" panose="020B0604030504040204" pitchFamily="34" charset="0"/>
              </a:rPr>
              <a:t>Exemplo 3</a:t>
            </a:r>
          </a:p>
        </p:txBody>
      </p:sp>
      <p:grpSp>
        <p:nvGrpSpPr>
          <p:cNvPr id="34823" name="Group 7">
            <a:extLst>
              <a:ext uri="{FF2B5EF4-FFF2-40B4-BE49-F238E27FC236}">
                <a16:creationId xmlns:a16="http://schemas.microsoft.com/office/drawing/2014/main" id="{1BFEA4F3-7B09-F04D-94EF-94E91E496FC5}"/>
              </a:ext>
            </a:extLst>
          </p:cNvPr>
          <p:cNvGrpSpPr>
            <a:grpSpLocks/>
          </p:cNvGrpSpPr>
          <p:nvPr/>
        </p:nvGrpSpPr>
        <p:grpSpPr bwMode="auto">
          <a:xfrm>
            <a:off x="3697288" y="3857625"/>
            <a:ext cx="4075112" cy="2543175"/>
            <a:chOff x="2329" y="2430"/>
            <a:chExt cx="2567" cy="1602"/>
          </a:xfrm>
        </p:grpSpPr>
        <p:sp>
          <p:nvSpPr>
            <p:cNvPr id="34824" name="Text Box 8">
              <a:extLst>
                <a:ext uri="{FF2B5EF4-FFF2-40B4-BE49-F238E27FC236}">
                  <a16:creationId xmlns:a16="http://schemas.microsoft.com/office/drawing/2014/main" id="{FCA2CB13-0655-5C4A-B955-5FBB41664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9" y="2430"/>
              <a:ext cx="2567" cy="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10000"/>
                </a:lnSpc>
              </a:pPr>
              <a:r>
                <a:rPr lang="pt-BR" altLang="pt-AU" sz="2800">
                  <a:latin typeface="Tahoma" panose="020B0604030504040204" pitchFamily="34" charset="0"/>
                </a:rPr>
                <a:t>Contraste positivo otimal</a:t>
              </a:r>
            </a:p>
          </p:txBody>
        </p:sp>
        <p:sp>
          <p:nvSpPr>
            <p:cNvPr id="34825" name="Text Box 9">
              <a:extLst>
                <a:ext uri="{FF2B5EF4-FFF2-40B4-BE49-F238E27FC236}">
                  <a16:creationId xmlns:a16="http://schemas.microsoft.com/office/drawing/2014/main" id="{9F945182-03EC-AF4E-A4F3-56143BF6A5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9" y="3054"/>
              <a:ext cx="1980" cy="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10000"/>
                </a:lnSpc>
              </a:pPr>
              <a:r>
                <a:rPr lang="pt-BR" altLang="pt-AU" sz="2800">
                  <a:latin typeface="Tahoma" panose="020B0604030504040204" pitchFamily="34" charset="0"/>
                </a:rPr>
                <a:t>Contraste negativo</a:t>
              </a:r>
            </a:p>
          </p:txBody>
        </p:sp>
        <p:sp>
          <p:nvSpPr>
            <p:cNvPr id="34826" name="Text Box 10">
              <a:extLst>
                <a:ext uri="{FF2B5EF4-FFF2-40B4-BE49-F238E27FC236}">
                  <a16:creationId xmlns:a16="http://schemas.microsoft.com/office/drawing/2014/main" id="{D4E3D22C-5DF2-914F-A193-261138BF8E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9" y="3678"/>
              <a:ext cx="2412" cy="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10000"/>
                </a:lnSpc>
              </a:pPr>
              <a:r>
                <a:rPr lang="pt-BR" altLang="pt-AU" sz="2800">
                  <a:latin typeface="Tahoma" panose="020B0604030504040204" pitchFamily="34" charset="0"/>
                </a:rPr>
                <a:t>Contraste a ser evitado</a:t>
              </a:r>
            </a:p>
          </p:txBody>
        </p:sp>
      </p:grpSp>
      <p:sp>
        <p:nvSpPr>
          <p:cNvPr id="34827" name="AutoShape 1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65833A10-D6C8-8D40-ABBB-63985D1B4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6019800"/>
            <a:ext cx="533400" cy="533400"/>
          </a:xfrm>
          <a:prstGeom prst="actionButtonBackPrevious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A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17823BE1-F4B8-0C49-9878-566DA32C0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762000"/>
            <a:ext cx="7620000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lnSpc>
                <a:spcPct val="120000"/>
              </a:lnSpc>
              <a:buClr>
                <a:srgbClr val="000066"/>
              </a:buClr>
              <a:buFont typeface="Wingdings" pitchFamily="2" charset="2"/>
              <a:buNone/>
            </a:pPr>
            <a:r>
              <a:rPr lang="pt-BR" altLang="pt-AU" b="1" i="1">
                <a:solidFill>
                  <a:schemeClr val="bg1"/>
                </a:solidFill>
                <a:latin typeface="Tahoma" panose="020B0604030504040204" pitchFamily="34" charset="0"/>
              </a:rPr>
              <a:t>Continuidade</a:t>
            </a:r>
          </a:p>
        </p:txBody>
      </p:sp>
      <p:sp>
        <p:nvSpPr>
          <p:cNvPr id="35843" name="Text Box 3">
            <a:extLst>
              <a:ext uri="{FF2B5EF4-FFF2-40B4-BE49-F238E27FC236}">
                <a16:creationId xmlns:a16="http://schemas.microsoft.com/office/drawing/2014/main" id="{5151D5BF-9F98-3A4B-9EA8-E098B0977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057400"/>
            <a:ext cx="7712075" cy="129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400">
                <a:latin typeface="Tahoma" panose="020B0604030504040204" pitchFamily="34" charset="0"/>
              </a:rPr>
              <a:t>Tendemos a perceber formas suavemente harmoniosas ou contínuas, em vez de formas rompidas ou desarticuladas</a:t>
            </a:r>
          </a:p>
        </p:txBody>
      </p:sp>
      <p:sp>
        <p:nvSpPr>
          <p:cNvPr id="35844" name="Text Box 4">
            <a:extLst>
              <a:ext uri="{FF2B5EF4-FFF2-40B4-BE49-F238E27FC236}">
                <a16:creationId xmlns:a16="http://schemas.microsoft.com/office/drawing/2014/main" id="{BB01A1FC-0955-D14E-BA99-B2EFB6679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733800"/>
            <a:ext cx="13255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400">
                <a:latin typeface="Tahoma" panose="020B0604030504040204" pitchFamily="34" charset="0"/>
              </a:rPr>
              <a:t>Exemplo</a:t>
            </a:r>
          </a:p>
        </p:txBody>
      </p:sp>
      <p:sp>
        <p:nvSpPr>
          <p:cNvPr id="35845" name="Line 5">
            <a:extLst>
              <a:ext uri="{FF2B5EF4-FFF2-40B4-BE49-F238E27FC236}">
                <a16:creationId xmlns:a16="http://schemas.microsoft.com/office/drawing/2014/main" id="{CCF37F57-AB08-3242-BD8B-1D0AC3AC5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437063"/>
            <a:ext cx="1143000" cy="914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AU"/>
          </a:p>
        </p:txBody>
      </p:sp>
      <p:sp>
        <p:nvSpPr>
          <p:cNvPr id="35846" name="Freeform 6">
            <a:extLst>
              <a:ext uri="{FF2B5EF4-FFF2-40B4-BE49-F238E27FC236}">
                <a16:creationId xmlns:a16="http://schemas.microsoft.com/office/drawing/2014/main" id="{D0C53B3F-F6A2-7542-B34A-844668464BA4}"/>
              </a:ext>
            </a:extLst>
          </p:cNvPr>
          <p:cNvSpPr>
            <a:spLocks/>
          </p:cNvSpPr>
          <p:nvPr/>
        </p:nvSpPr>
        <p:spPr bwMode="auto">
          <a:xfrm>
            <a:off x="1143000" y="4508500"/>
            <a:ext cx="914400" cy="914400"/>
          </a:xfrm>
          <a:custGeom>
            <a:avLst/>
            <a:gdLst>
              <a:gd name="T0" fmla="*/ 0 w 288"/>
              <a:gd name="T1" fmla="*/ 576 h 576"/>
              <a:gd name="T2" fmla="*/ 192 w 288"/>
              <a:gd name="T3" fmla="*/ 432 h 576"/>
              <a:gd name="T4" fmla="*/ 96 w 288"/>
              <a:gd name="T5" fmla="*/ 192 h 576"/>
              <a:gd name="T6" fmla="*/ 288 w 288"/>
              <a:gd name="T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8" h="576">
                <a:moveTo>
                  <a:pt x="0" y="576"/>
                </a:moveTo>
                <a:cubicBezTo>
                  <a:pt x="88" y="536"/>
                  <a:pt x="176" y="496"/>
                  <a:pt x="192" y="432"/>
                </a:cubicBezTo>
                <a:cubicBezTo>
                  <a:pt x="208" y="368"/>
                  <a:pt x="80" y="264"/>
                  <a:pt x="96" y="192"/>
                </a:cubicBezTo>
                <a:cubicBezTo>
                  <a:pt x="112" y="120"/>
                  <a:pt x="256" y="32"/>
                  <a:pt x="288" y="0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AU"/>
          </a:p>
        </p:txBody>
      </p:sp>
      <p:sp>
        <p:nvSpPr>
          <p:cNvPr id="35847" name="AutoShape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AE3AC9EF-9BEF-5044-B992-6660410B1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6019800"/>
            <a:ext cx="533400" cy="533400"/>
          </a:xfrm>
          <a:prstGeom prst="actionButtonBackPrevious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AU"/>
          </a:p>
        </p:txBody>
      </p:sp>
      <p:grpSp>
        <p:nvGrpSpPr>
          <p:cNvPr id="35848" name="Group 8">
            <a:extLst>
              <a:ext uri="{FF2B5EF4-FFF2-40B4-BE49-F238E27FC236}">
                <a16:creationId xmlns:a16="http://schemas.microsoft.com/office/drawing/2014/main" id="{E6751CFD-E439-334D-B610-F91FD3864349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3789363"/>
            <a:ext cx="4343400" cy="2376487"/>
            <a:chOff x="1872" y="2784"/>
            <a:chExt cx="2736" cy="1497"/>
          </a:xfrm>
        </p:grpSpPr>
        <p:sp>
          <p:nvSpPr>
            <p:cNvPr id="35849" name="Text Box 9">
              <a:extLst>
                <a:ext uri="{FF2B5EF4-FFF2-40B4-BE49-F238E27FC236}">
                  <a16:creationId xmlns:a16="http://schemas.microsoft.com/office/drawing/2014/main" id="{46524F73-64E2-2743-A599-A20C213D75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848"/>
              <a:ext cx="257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10000"/>
                </a:lnSpc>
              </a:pPr>
              <a:r>
                <a:rPr lang="pt-BR" altLang="pt-AU" sz="3200" b="1">
                  <a:latin typeface="Tahoma" panose="020B0604030504040204" pitchFamily="34" charset="0"/>
                  <a:cs typeface="Tahoma" panose="020B0604030504040204" pitchFamily="34" charset="0"/>
                  <a:sym typeface="Symbol" pitchFamily="2" charset="2"/>
                </a:rPr>
                <a:t></a:t>
              </a:r>
              <a:endParaRPr lang="pt-BR" altLang="pt-AU" sz="3200" b="1">
                <a:latin typeface="Tahoma" panose="020B0604030504040204" pitchFamily="34" charset="0"/>
              </a:endParaRPr>
            </a:p>
          </p:txBody>
        </p:sp>
        <p:sp>
          <p:nvSpPr>
            <p:cNvPr id="35850" name="Line 10">
              <a:extLst>
                <a:ext uri="{FF2B5EF4-FFF2-40B4-BE49-F238E27FC236}">
                  <a16:creationId xmlns:a16="http://schemas.microsoft.com/office/drawing/2014/main" id="{76F52BFF-AA17-9146-9F5F-C68E740E72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2784"/>
              <a:ext cx="720" cy="57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pt-AU"/>
            </a:p>
          </p:txBody>
        </p:sp>
        <p:sp>
          <p:nvSpPr>
            <p:cNvPr id="35851" name="Freeform 11">
              <a:extLst>
                <a:ext uri="{FF2B5EF4-FFF2-40B4-BE49-F238E27FC236}">
                  <a16:creationId xmlns:a16="http://schemas.microsoft.com/office/drawing/2014/main" id="{3531ECAA-4BF7-314E-8F6F-0127785A1B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8" y="2784"/>
              <a:ext cx="576" cy="576"/>
            </a:xfrm>
            <a:custGeom>
              <a:avLst/>
              <a:gdLst>
                <a:gd name="T0" fmla="*/ 0 w 288"/>
                <a:gd name="T1" fmla="*/ 576 h 576"/>
                <a:gd name="T2" fmla="*/ 192 w 288"/>
                <a:gd name="T3" fmla="*/ 432 h 576"/>
                <a:gd name="T4" fmla="*/ 96 w 288"/>
                <a:gd name="T5" fmla="*/ 192 h 576"/>
                <a:gd name="T6" fmla="*/ 288 w 288"/>
                <a:gd name="T7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8" h="576">
                  <a:moveTo>
                    <a:pt x="0" y="576"/>
                  </a:moveTo>
                  <a:cubicBezTo>
                    <a:pt x="88" y="536"/>
                    <a:pt x="176" y="496"/>
                    <a:pt x="192" y="432"/>
                  </a:cubicBezTo>
                  <a:cubicBezTo>
                    <a:pt x="208" y="368"/>
                    <a:pt x="80" y="264"/>
                    <a:pt x="96" y="192"/>
                  </a:cubicBezTo>
                  <a:cubicBezTo>
                    <a:pt x="112" y="120"/>
                    <a:pt x="256" y="32"/>
                    <a:pt x="288" y="0"/>
                  </a:cubicBezTo>
                </a:path>
              </a:pathLst>
            </a:custGeom>
            <a:noFill/>
            <a:ln w="38100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pt-AU"/>
            </a:p>
          </p:txBody>
        </p:sp>
        <p:sp>
          <p:nvSpPr>
            <p:cNvPr id="35852" name="Text Box 12">
              <a:extLst>
                <a:ext uri="{FF2B5EF4-FFF2-40B4-BE49-F238E27FC236}">
                  <a16:creationId xmlns:a16="http://schemas.microsoft.com/office/drawing/2014/main" id="{9AA9AD3A-C0FE-0341-A11B-9B0B77FEC0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1" y="2882"/>
              <a:ext cx="239" cy="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10000"/>
                </a:lnSpc>
              </a:pPr>
              <a:r>
                <a:rPr lang="pt-BR" altLang="pt-AU" sz="2800" b="1">
                  <a:latin typeface="Tahoma" panose="020B0604030504040204" pitchFamily="34" charset="0"/>
                  <a:cs typeface="Tahoma" panose="020B0604030504040204" pitchFamily="34" charset="0"/>
                  <a:sym typeface="Symbol" pitchFamily="2" charset="2"/>
                </a:rPr>
                <a:t></a:t>
              </a:r>
              <a:endParaRPr lang="pt-BR" altLang="pt-AU" sz="2800" b="1">
                <a:latin typeface="Tahoma" panose="020B0604030504040204" pitchFamily="34" charset="0"/>
              </a:endParaRPr>
            </a:p>
          </p:txBody>
        </p:sp>
        <p:sp>
          <p:nvSpPr>
            <p:cNvPr id="35853" name="Text Box 13">
              <a:extLst>
                <a:ext uri="{FF2B5EF4-FFF2-40B4-BE49-F238E27FC236}">
                  <a16:creationId xmlns:a16="http://schemas.microsoft.com/office/drawing/2014/main" id="{ABA27663-C532-FF40-B7A4-80AB44E480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9" y="3664"/>
              <a:ext cx="257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10000"/>
                </a:lnSpc>
              </a:pPr>
              <a:r>
                <a:rPr lang="pt-BR" altLang="pt-AU" sz="3200" b="1">
                  <a:latin typeface="Tahoma" panose="020B0604030504040204" pitchFamily="34" charset="0"/>
                  <a:cs typeface="Tahoma" panose="020B0604030504040204" pitchFamily="34" charset="0"/>
                  <a:sym typeface="Symbol" pitchFamily="2" charset="2"/>
                </a:rPr>
                <a:t></a:t>
              </a:r>
              <a:endParaRPr lang="pt-BR" altLang="pt-AU" sz="3200" b="1">
                <a:latin typeface="Tahoma" panose="020B0604030504040204" pitchFamily="34" charset="0"/>
              </a:endParaRPr>
            </a:p>
          </p:txBody>
        </p:sp>
        <p:sp>
          <p:nvSpPr>
            <p:cNvPr id="35854" name="Line 14">
              <a:extLst>
                <a:ext uri="{FF2B5EF4-FFF2-40B4-BE49-F238E27FC236}">
                  <a16:creationId xmlns:a16="http://schemas.microsoft.com/office/drawing/2014/main" id="{72AFEB32-7953-074B-90A8-106F811524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3648"/>
              <a:ext cx="720" cy="57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pt-AU"/>
            </a:p>
          </p:txBody>
        </p:sp>
        <p:sp>
          <p:nvSpPr>
            <p:cNvPr id="35855" name="Freeform 15">
              <a:extLst>
                <a:ext uri="{FF2B5EF4-FFF2-40B4-BE49-F238E27FC236}">
                  <a16:creationId xmlns:a16="http://schemas.microsoft.com/office/drawing/2014/main" id="{F0C2FA64-11E8-1448-A664-EA8BA074AD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8" y="3648"/>
              <a:ext cx="576" cy="576"/>
            </a:xfrm>
            <a:custGeom>
              <a:avLst/>
              <a:gdLst>
                <a:gd name="T0" fmla="*/ 0 w 288"/>
                <a:gd name="T1" fmla="*/ 576 h 576"/>
                <a:gd name="T2" fmla="*/ 192 w 288"/>
                <a:gd name="T3" fmla="*/ 432 h 576"/>
                <a:gd name="T4" fmla="*/ 96 w 288"/>
                <a:gd name="T5" fmla="*/ 192 h 576"/>
                <a:gd name="T6" fmla="*/ 288 w 288"/>
                <a:gd name="T7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8" h="576">
                  <a:moveTo>
                    <a:pt x="0" y="576"/>
                  </a:moveTo>
                  <a:cubicBezTo>
                    <a:pt x="88" y="536"/>
                    <a:pt x="176" y="496"/>
                    <a:pt x="192" y="432"/>
                  </a:cubicBezTo>
                  <a:cubicBezTo>
                    <a:pt x="208" y="368"/>
                    <a:pt x="80" y="264"/>
                    <a:pt x="96" y="192"/>
                  </a:cubicBezTo>
                  <a:cubicBezTo>
                    <a:pt x="112" y="120"/>
                    <a:pt x="256" y="32"/>
                    <a:pt x="288" y="0"/>
                  </a:cubicBezTo>
                </a:path>
              </a:pathLst>
            </a:custGeom>
            <a:noFill/>
            <a:ln w="38100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pt-AU"/>
            </a:p>
          </p:txBody>
        </p:sp>
        <p:sp>
          <p:nvSpPr>
            <p:cNvPr id="35856" name="Text Box 16">
              <a:extLst>
                <a:ext uri="{FF2B5EF4-FFF2-40B4-BE49-F238E27FC236}">
                  <a16:creationId xmlns:a16="http://schemas.microsoft.com/office/drawing/2014/main" id="{96D35A75-C0A6-F344-8121-4C692D1AB7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3696"/>
              <a:ext cx="239" cy="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10000"/>
                </a:lnSpc>
              </a:pPr>
              <a:r>
                <a:rPr lang="pt-BR" altLang="pt-AU" sz="2800" b="1">
                  <a:latin typeface="Tahoma" panose="020B0604030504040204" pitchFamily="34" charset="0"/>
                  <a:cs typeface="Tahoma" panose="020B0604030504040204" pitchFamily="34" charset="0"/>
                  <a:sym typeface="Symbol" pitchFamily="2" charset="2"/>
                </a:rPr>
                <a:t></a:t>
              </a:r>
              <a:endParaRPr lang="pt-BR" altLang="pt-AU" sz="2800" b="1">
                <a:latin typeface="Tahoma" panose="020B0604030504040204" pitchFamily="34" charset="0"/>
              </a:endParaRPr>
            </a:p>
          </p:txBody>
        </p:sp>
        <p:sp>
          <p:nvSpPr>
            <p:cNvPr id="35857" name="Line 17">
              <a:extLst>
                <a:ext uri="{FF2B5EF4-FFF2-40B4-BE49-F238E27FC236}">
                  <a16:creationId xmlns:a16="http://schemas.microsoft.com/office/drawing/2014/main" id="{75AD49E3-A6CB-E444-BD43-C53633AA96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3600"/>
              <a:ext cx="720" cy="57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pt-AU"/>
            </a:p>
          </p:txBody>
        </p:sp>
        <p:sp>
          <p:nvSpPr>
            <p:cNvPr id="35858" name="Freeform 18">
              <a:extLst>
                <a:ext uri="{FF2B5EF4-FFF2-40B4-BE49-F238E27FC236}">
                  <a16:creationId xmlns:a16="http://schemas.microsoft.com/office/drawing/2014/main" id="{3D3C8FC1-F595-8142-987B-A9B1438CBA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6" y="3600"/>
              <a:ext cx="576" cy="576"/>
            </a:xfrm>
            <a:custGeom>
              <a:avLst/>
              <a:gdLst>
                <a:gd name="T0" fmla="*/ 0 w 288"/>
                <a:gd name="T1" fmla="*/ 576 h 576"/>
                <a:gd name="T2" fmla="*/ 192 w 288"/>
                <a:gd name="T3" fmla="*/ 432 h 576"/>
                <a:gd name="T4" fmla="*/ 96 w 288"/>
                <a:gd name="T5" fmla="*/ 192 h 576"/>
                <a:gd name="T6" fmla="*/ 288 w 288"/>
                <a:gd name="T7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8" h="576">
                  <a:moveTo>
                    <a:pt x="0" y="576"/>
                  </a:moveTo>
                  <a:cubicBezTo>
                    <a:pt x="88" y="536"/>
                    <a:pt x="176" y="496"/>
                    <a:pt x="192" y="432"/>
                  </a:cubicBezTo>
                  <a:cubicBezTo>
                    <a:pt x="208" y="368"/>
                    <a:pt x="80" y="264"/>
                    <a:pt x="96" y="192"/>
                  </a:cubicBezTo>
                  <a:cubicBezTo>
                    <a:pt x="112" y="120"/>
                    <a:pt x="256" y="32"/>
                    <a:pt x="288" y="0"/>
                  </a:cubicBezTo>
                </a:path>
              </a:pathLst>
            </a:custGeom>
            <a:noFill/>
            <a:ln w="38100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pt-AU"/>
            </a:p>
          </p:txBody>
        </p:sp>
        <p:sp>
          <p:nvSpPr>
            <p:cNvPr id="35859" name="Rectangle 19">
              <a:extLst>
                <a:ext uri="{FF2B5EF4-FFF2-40B4-BE49-F238E27FC236}">
                  <a16:creationId xmlns:a16="http://schemas.microsoft.com/office/drawing/2014/main" id="{EE65062D-3AA9-774E-881A-AF5FA7F7AE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360"/>
              <a:ext cx="864" cy="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pt-AU"/>
            </a:p>
          </p:txBody>
        </p:sp>
        <p:sp>
          <p:nvSpPr>
            <p:cNvPr id="35860" name="Rectangle 20">
              <a:extLst>
                <a:ext uri="{FF2B5EF4-FFF2-40B4-BE49-F238E27FC236}">
                  <a16:creationId xmlns:a16="http://schemas.microsoft.com/office/drawing/2014/main" id="{C0A79513-ADBB-3A4F-A5C9-B69BBF42C7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3849"/>
              <a:ext cx="864" cy="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pt-A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FB2791A6-19F3-E54F-B795-CE67EC5708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762000"/>
            <a:ext cx="7620000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lnSpc>
                <a:spcPct val="120000"/>
              </a:lnSpc>
              <a:buClr>
                <a:srgbClr val="000066"/>
              </a:buClr>
              <a:buFont typeface="Wingdings" pitchFamily="2" charset="2"/>
              <a:buNone/>
            </a:pPr>
            <a:r>
              <a:rPr lang="pt-BR" altLang="pt-AU" b="1" i="1">
                <a:solidFill>
                  <a:schemeClr val="bg1"/>
                </a:solidFill>
                <a:latin typeface="Tahoma" panose="020B0604030504040204" pitchFamily="34" charset="0"/>
              </a:rPr>
              <a:t>Acabamento</a:t>
            </a:r>
          </a:p>
        </p:txBody>
      </p:sp>
      <p:sp>
        <p:nvSpPr>
          <p:cNvPr id="36867" name="Text Box 3">
            <a:extLst>
              <a:ext uri="{FF2B5EF4-FFF2-40B4-BE49-F238E27FC236}">
                <a16:creationId xmlns:a16="http://schemas.microsoft.com/office/drawing/2014/main" id="{08B95067-5B08-C044-8CBD-51E67D3AE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057400"/>
            <a:ext cx="771207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400">
                <a:latin typeface="Tahoma" panose="020B0604030504040204" pitchFamily="34" charset="0"/>
              </a:rPr>
              <a:t>Tendemos a acabar ou completar perceptivamente os objetos que não estão, de fato, completos.</a:t>
            </a:r>
          </a:p>
        </p:txBody>
      </p:sp>
      <p:grpSp>
        <p:nvGrpSpPr>
          <p:cNvPr id="36868" name="Group 4">
            <a:extLst>
              <a:ext uri="{FF2B5EF4-FFF2-40B4-BE49-F238E27FC236}">
                <a16:creationId xmlns:a16="http://schemas.microsoft.com/office/drawing/2014/main" id="{BA719FE0-3482-3645-9268-0CD6277588F6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3352800"/>
            <a:ext cx="6477000" cy="3276600"/>
            <a:chOff x="480" y="2112"/>
            <a:chExt cx="4080" cy="2064"/>
          </a:xfrm>
        </p:grpSpPr>
        <p:sp>
          <p:nvSpPr>
            <p:cNvPr id="36869" name="Text Box 5">
              <a:extLst>
                <a:ext uri="{FF2B5EF4-FFF2-40B4-BE49-F238E27FC236}">
                  <a16:creationId xmlns:a16="http://schemas.microsoft.com/office/drawing/2014/main" id="{7B96D9BB-397D-5D4A-9236-A89374D489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112"/>
              <a:ext cx="835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10000"/>
                </a:lnSpc>
              </a:pPr>
              <a:r>
                <a:rPr lang="pt-BR" altLang="pt-AU" sz="2400">
                  <a:latin typeface="Tahoma" panose="020B0604030504040204" pitchFamily="34" charset="0"/>
                </a:rPr>
                <a:t>Exemplo</a:t>
              </a:r>
            </a:p>
          </p:txBody>
        </p:sp>
        <p:sp>
          <p:nvSpPr>
            <p:cNvPr id="36870" name="Rectangle 6">
              <a:extLst>
                <a:ext uri="{FF2B5EF4-FFF2-40B4-BE49-F238E27FC236}">
                  <a16:creationId xmlns:a16="http://schemas.microsoft.com/office/drawing/2014/main" id="{AFB3430B-843D-3B48-BF08-4996F8841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592"/>
              <a:ext cx="1200" cy="28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l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20000"/>
                </a:lnSpc>
                <a:buClr>
                  <a:srgbClr val="000066"/>
                </a:buClr>
                <a:buFont typeface="Wingdings" pitchFamily="2" charset="2"/>
                <a:buNone/>
              </a:pPr>
              <a:r>
                <a:rPr lang="pt-BR" altLang="pt-AU" sz="1600">
                  <a:latin typeface="Tahoma" panose="020B0604030504040204" pitchFamily="34" charset="0"/>
                </a:rPr>
                <a:t>figura-fundo</a:t>
              </a:r>
            </a:p>
          </p:txBody>
        </p:sp>
        <p:sp>
          <p:nvSpPr>
            <p:cNvPr id="36871" name="Rectangle 7">
              <a:extLst>
                <a:ext uri="{FF2B5EF4-FFF2-40B4-BE49-F238E27FC236}">
                  <a16:creationId xmlns:a16="http://schemas.microsoft.com/office/drawing/2014/main" id="{338DF4FB-903E-394C-BF88-EAB0A177F1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3888"/>
              <a:ext cx="1200" cy="28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l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20000"/>
                </a:lnSpc>
                <a:buClr>
                  <a:srgbClr val="000066"/>
                </a:buClr>
                <a:buFont typeface="Wingdings" pitchFamily="2" charset="2"/>
                <a:buNone/>
              </a:pPr>
              <a:r>
                <a:rPr lang="pt-BR" altLang="pt-AU" sz="1600">
                  <a:latin typeface="Tahoma" panose="020B0604030504040204" pitchFamily="34" charset="0"/>
                </a:rPr>
                <a:t>figura-fundo</a:t>
              </a:r>
            </a:p>
          </p:txBody>
        </p:sp>
        <p:sp>
          <p:nvSpPr>
            <p:cNvPr id="36872" name="Rectangle 8">
              <a:extLst>
                <a:ext uri="{FF2B5EF4-FFF2-40B4-BE49-F238E27FC236}">
                  <a16:creationId xmlns:a16="http://schemas.microsoft.com/office/drawing/2014/main" id="{E0E14F2B-CE8C-E94E-B202-B2D1348AB7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3024"/>
              <a:ext cx="1200" cy="288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l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20000"/>
                </a:lnSpc>
                <a:buClr>
                  <a:srgbClr val="000066"/>
                </a:buClr>
                <a:buFont typeface="Wingdings" pitchFamily="2" charset="2"/>
                <a:buNone/>
              </a:pPr>
              <a:r>
                <a:rPr lang="pt-BR" altLang="pt-AU" sz="1600">
                  <a:latin typeface="Tahoma" panose="020B0604030504040204" pitchFamily="34" charset="0"/>
                </a:rPr>
                <a:t>figura-fundo</a:t>
              </a:r>
            </a:p>
          </p:txBody>
        </p:sp>
        <p:sp>
          <p:nvSpPr>
            <p:cNvPr id="36873" name="Rectangle 9">
              <a:extLst>
                <a:ext uri="{FF2B5EF4-FFF2-40B4-BE49-F238E27FC236}">
                  <a16:creationId xmlns:a16="http://schemas.microsoft.com/office/drawing/2014/main" id="{63A4EE66-6D27-BA49-97E4-18D75184EC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3456"/>
              <a:ext cx="1200" cy="28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l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20000"/>
                </a:lnSpc>
                <a:buClr>
                  <a:srgbClr val="000066"/>
                </a:buClr>
                <a:buFont typeface="Wingdings" pitchFamily="2" charset="2"/>
                <a:buNone/>
              </a:pPr>
              <a:r>
                <a:rPr lang="pt-BR" altLang="pt-AU" sz="1600">
                  <a:latin typeface="Tahoma" panose="020B0604030504040204" pitchFamily="34" charset="0"/>
                </a:rPr>
                <a:t>figura-fundo</a:t>
              </a:r>
            </a:p>
          </p:txBody>
        </p:sp>
        <p:sp>
          <p:nvSpPr>
            <p:cNvPr id="36874" name="Rectangle 10">
              <a:extLst>
                <a:ext uri="{FF2B5EF4-FFF2-40B4-BE49-F238E27FC236}">
                  <a16:creationId xmlns:a16="http://schemas.microsoft.com/office/drawing/2014/main" id="{84DDDDAC-48A7-1649-A25B-3B944D1076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3024"/>
              <a:ext cx="1200" cy="28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l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20000"/>
                </a:lnSpc>
                <a:buClr>
                  <a:srgbClr val="000066"/>
                </a:buClr>
                <a:buFont typeface="Wingdings" pitchFamily="2" charset="2"/>
                <a:buNone/>
              </a:pPr>
              <a:r>
                <a:rPr lang="pt-BR" altLang="pt-AU" sz="1600">
                  <a:latin typeface="Tahoma" panose="020B0604030504040204" pitchFamily="34" charset="0"/>
                </a:rPr>
                <a:t>figura-fundo</a:t>
              </a:r>
            </a:p>
          </p:txBody>
        </p:sp>
        <p:sp>
          <p:nvSpPr>
            <p:cNvPr id="36875" name="Rectangle 11">
              <a:extLst>
                <a:ext uri="{FF2B5EF4-FFF2-40B4-BE49-F238E27FC236}">
                  <a16:creationId xmlns:a16="http://schemas.microsoft.com/office/drawing/2014/main" id="{244FC345-FF9B-4D45-B4F8-1C0B8EB86D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3456"/>
              <a:ext cx="1200" cy="288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l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20000"/>
                </a:lnSpc>
                <a:buClr>
                  <a:srgbClr val="000066"/>
                </a:buClr>
                <a:buFont typeface="Wingdings" pitchFamily="2" charset="2"/>
                <a:buNone/>
              </a:pPr>
              <a:r>
                <a:rPr lang="pt-BR" altLang="pt-AU" sz="1600">
                  <a:latin typeface="Tahoma" panose="020B0604030504040204" pitchFamily="34" charset="0"/>
                </a:rPr>
                <a:t>figura-fundo</a:t>
              </a:r>
            </a:p>
          </p:txBody>
        </p:sp>
      </p:grpSp>
      <p:sp>
        <p:nvSpPr>
          <p:cNvPr id="36876" name="AutoShape 1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FB52A99-43AA-9B44-9B27-C4E0CF025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6019800"/>
            <a:ext cx="533400" cy="533400"/>
          </a:xfrm>
          <a:prstGeom prst="actionButtonBackPrevious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AU"/>
          </a:p>
        </p:txBody>
      </p:sp>
      <p:sp>
        <p:nvSpPr>
          <p:cNvPr id="36877" name="Rectangle 13">
            <a:extLst>
              <a:ext uri="{FF2B5EF4-FFF2-40B4-BE49-F238E27FC236}">
                <a16:creationId xmlns:a16="http://schemas.microsoft.com/office/drawing/2014/main" id="{D43420FE-D1B0-2D48-9960-525B51FAA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572000"/>
            <a:ext cx="19050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pt-A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D413C4E1-53EE-7149-8210-D9160C60B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762000"/>
            <a:ext cx="7620000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lnSpc>
                <a:spcPct val="120000"/>
              </a:lnSpc>
              <a:buClr>
                <a:srgbClr val="000066"/>
              </a:buClr>
              <a:buFont typeface="Wingdings" pitchFamily="2" charset="2"/>
              <a:buNone/>
            </a:pPr>
            <a:r>
              <a:rPr lang="pt-BR" altLang="pt-AU" b="1" i="1">
                <a:solidFill>
                  <a:schemeClr val="bg1"/>
                </a:solidFill>
                <a:latin typeface="Tahoma" panose="020B0604030504040204" pitchFamily="34" charset="0"/>
              </a:rPr>
              <a:t>Simetria</a:t>
            </a:r>
          </a:p>
        </p:txBody>
      </p:sp>
      <p:sp>
        <p:nvSpPr>
          <p:cNvPr id="37891" name="Text Box 3">
            <a:extLst>
              <a:ext uri="{FF2B5EF4-FFF2-40B4-BE49-F238E27FC236}">
                <a16:creationId xmlns:a16="http://schemas.microsoft.com/office/drawing/2014/main" id="{D711ECC1-CF1D-BD45-8004-DBAD29BD5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057400"/>
            <a:ext cx="771207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400">
                <a:latin typeface="Tahoma" panose="020B0604030504040204" pitchFamily="34" charset="0"/>
              </a:rPr>
              <a:t>Tendemos a perceber os objetos como formadores de imagens espelhadas em torno do seu centro.</a:t>
            </a:r>
          </a:p>
        </p:txBody>
      </p:sp>
      <p:sp>
        <p:nvSpPr>
          <p:cNvPr id="37892" name="Text Box 4">
            <a:extLst>
              <a:ext uri="{FF2B5EF4-FFF2-40B4-BE49-F238E27FC236}">
                <a16:creationId xmlns:a16="http://schemas.microsoft.com/office/drawing/2014/main" id="{39DC78B6-ED9C-144B-AE46-90EF50C7C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657600"/>
            <a:ext cx="13255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400">
                <a:latin typeface="Tahoma" panose="020B0604030504040204" pitchFamily="34" charset="0"/>
              </a:rPr>
              <a:t>Exemplo</a:t>
            </a:r>
          </a:p>
        </p:txBody>
      </p:sp>
      <p:grpSp>
        <p:nvGrpSpPr>
          <p:cNvPr id="37893" name="Group 5">
            <a:extLst>
              <a:ext uri="{FF2B5EF4-FFF2-40B4-BE49-F238E27FC236}">
                <a16:creationId xmlns:a16="http://schemas.microsoft.com/office/drawing/2014/main" id="{E0BEC6CA-6513-424E-930E-19654C2F3B59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5486400"/>
            <a:ext cx="3232150" cy="768350"/>
            <a:chOff x="960" y="2906"/>
            <a:chExt cx="2036" cy="484"/>
          </a:xfrm>
        </p:grpSpPr>
        <p:sp>
          <p:nvSpPr>
            <p:cNvPr id="37894" name="Text Box 6">
              <a:extLst>
                <a:ext uri="{FF2B5EF4-FFF2-40B4-BE49-F238E27FC236}">
                  <a16:creationId xmlns:a16="http://schemas.microsoft.com/office/drawing/2014/main" id="{DAA8A6D3-72D9-004F-A839-C0AFDFAF0C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2906"/>
              <a:ext cx="1014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10000"/>
                </a:lnSpc>
              </a:pPr>
              <a:r>
                <a:rPr lang="pt-BR" altLang="pt-AU" sz="4000" b="1">
                  <a:solidFill>
                    <a:srgbClr val="000066"/>
                  </a:solidFill>
                  <a:latin typeface="Tahoma" panose="020B0604030504040204" pitchFamily="34" charset="0"/>
                  <a:sym typeface="Symbol" pitchFamily="2" charset="2"/>
                </a:rPr>
                <a:t>    </a:t>
              </a:r>
              <a:endParaRPr lang="pt-BR" altLang="pt-AU" sz="4000" b="1">
                <a:solidFill>
                  <a:srgbClr val="000066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37895" name="Text Box 7">
              <a:extLst>
                <a:ext uri="{FF2B5EF4-FFF2-40B4-BE49-F238E27FC236}">
                  <a16:creationId xmlns:a16="http://schemas.microsoft.com/office/drawing/2014/main" id="{C39696BE-F0F6-7340-BD2D-1F55F48DB0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38" y="2910"/>
              <a:ext cx="1058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10000"/>
                </a:lnSpc>
              </a:pPr>
              <a:r>
                <a:rPr lang="pt-BR" altLang="pt-AU" sz="4000" b="1">
                  <a:solidFill>
                    <a:srgbClr val="000066"/>
                  </a:solidFill>
                  <a:latin typeface="Tahoma" panose="020B0604030504040204" pitchFamily="34" charset="0"/>
                  <a:cs typeface="Tahoma" panose="020B0604030504040204" pitchFamily="34" charset="0"/>
                  <a:sym typeface="Symbol" pitchFamily="2" charset="2"/>
                </a:rPr>
                <a:t>    </a:t>
              </a:r>
              <a:endParaRPr lang="pt-BR" altLang="pt-AU" sz="4000" b="1">
                <a:solidFill>
                  <a:srgbClr val="000066"/>
                </a:solidFill>
                <a:latin typeface="Tahoma" panose="020B0604030504040204" pitchFamily="34" charset="0"/>
              </a:endParaRPr>
            </a:p>
          </p:txBody>
        </p:sp>
      </p:grpSp>
      <p:sp>
        <p:nvSpPr>
          <p:cNvPr id="37896" name="Text Box 8">
            <a:extLst>
              <a:ext uri="{FF2B5EF4-FFF2-40B4-BE49-F238E27FC236}">
                <a16:creationId xmlns:a16="http://schemas.microsoft.com/office/drawing/2014/main" id="{62F5A44C-B5DE-7840-BA0F-CF64757A3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419600"/>
            <a:ext cx="6781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000">
                <a:latin typeface="Tahoma" panose="020B0604030504040204" pitchFamily="34" charset="0"/>
              </a:rPr>
              <a:t>Tendemos a ver estes objetos como formando quatro conjunto de sinais, em vez de oito itens individuais.</a:t>
            </a:r>
          </a:p>
        </p:txBody>
      </p:sp>
      <p:sp>
        <p:nvSpPr>
          <p:cNvPr id="37897" name="AutoShape 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46FE893B-4257-BB45-8CB6-13837671D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6019800"/>
            <a:ext cx="533400" cy="533400"/>
          </a:xfrm>
          <a:prstGeom prst="actionButtonBackPrevious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A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4EA30E70-196B-EA45-866C-88E7223F21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762000"/>
            <a:ext cx="7620000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lnSpc>
                <a:spcPct val="120000"/>
              </a:lnSpc>
              <a:buClr>
                <a:srgbClr val="000066"/>
              </a:buClr>
              <a:buFont typeface="Wingdings" pitchFamily="2" charset="2"/>
              <a:buNone/>
            </a:pPr>
            <a:r>
              <a:rPr lang="pt-BR" altLang="pt-AU" b="1" i="1">
                <a:solidFill>
                  <a:schemeClr val="bg1"/>
                </a:solidFill>
                <a:latin typeface="Tahoma" panose="020B0604030504040204" pitchFamily="34" charset="0"/>
              </a:rPr>
              <a:t>Proximidade</a:t>
            </a:r>
          </a:p>
        </p:txBody>
      </p:sp>
      <p:sp>
        <p:nvSpPr>
          <p:cNvPr id="38915" name="Text Box 3">
            <a:extLst>
              <a:ext uri="{FF2B5EF4-FFF2-40B4-BE49-F238E27FC236}">
                <a16:creationId xmlns:a16="http://schemas.microsoft.com/office/drawing/2014/main" id="{D4593FC0-6A63-8246-A719-F31BBB38C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600200"/>
            <a:ext cx="7712075" cy="129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400">
                <a:latin typeface="Tahoma" panose="020B0604030504040204" pitchFamily="34" charset="0"/>
              </a:rPr>
              <a:t>Quando percebemos um arranjo de objetos, tendemos a ver os objetos que estão mutuamente próximos como formando um grupo.</a:t>
            </a:r>
          </a:p>
        </p:txBody>
      </p:sp>
      <p:sp>
        <p:nvSpPr>
          <p:cNvPr id="38916" name="Text Box 4">
            <a:extLst>
              <a:ext uri="{FF2B5EF4-FFF2-40B4-BE49-F238E27FC236}">
                <a16:creationId xmlns:a16="http://schemas.microsoft.com/office/drawing/2014/main" id="{A973F0BB-37AE-A44D-91BB-415AF7390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276600"/>
            <a:ext cx="13255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400">
                <a:latin typeface="Tahoma" panose="020B0604030504040204" pitchFamily="34" charset="0"/>
              </a:rPr>
              <a:t>Exemplo</a:t>
            </a:r>
          </a:p>
        </p:txBody>
      </p:sp>
      <p:sp>
        <p:nvSpPr>
          <p:cNvPr id="38917" name="Text Box 5">
            <a:extLst>
              <a:ext uri="{FF2B5EF4-FFF2-40B4-BE49-F238E27FC236}">
                <a16:creationId xmlns:a16="http://schemas.microsoft.com/office/drawing/2014/main" id="{01E67A38-54CB-7841-9849-35148FCCB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62400"/>
            <a:ext cx="6781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000">
                <a:latin typeface="Tahoma" panose="020B0604030504040204" pitchFamily="34" charset="0"/>
              </a:rPr>
              <a:t>Tendemos a ver os quatro círculos centrais como dois pares de círculos.</a:t>
            </a:r>
          </a:p>
        </p:txBody>
      </p:sp>
      <p:sp>
        <p:nvSpPr>
          <p:cNvPr id="38918" name="Text Box 6">
            <a:extLst>
              <a:ext uri="{FF2B5EF4-FFF2-40B4-BE49-F238E27FC236}">
                <a16:creationId xmlns:a16="http://schemas.microsoft.com/office/drawing/2014/main" id="{AEBDAE70-D729-444D-BEBC-ABAFA061A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05400"/>
            <a:ext cx="2984500" cy="571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800" b="1">
                <a:solidFill>
                  <a:srgbClr val="FF0000"/>
                </a:solidFill>
                <a:latin typeface="Tahoma" panose="020B0604030504040204" pitchFamily="34" charset="0"/>
              </a:rPr>
              <a:t>O   O O   O O   O</a:t>
            </a:r>
          </a:p>
        </p:txBody>
      </p:sp>
      <p:sp>
        <p:nvSpPr>
          <p:cNvPr id="38919" name="AutoShape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EDD5ECE3-BA74-6B43-8079-296729CD1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6019800"/>
            <a:ext cx="533400" cy="533400"/>
          </a:xfrm>
          <a:prstGeom prst="actionButtonBackPrevious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A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autoUpdateAnimBg="0"/>
    </p:bldLst>
  </p:timing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121</TotalTime>
  <Words>1062</Words>
  <Application>Microsoft Macintosh PowerPoint</Application>
  <PresentationFormat>Apresentação na tela (4:3)</PresentationFormat>
  <Paragraphs>235</Paragraphs>
  <Slides>30</Slides>
  <Notes>9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8" baseType="lpstr">
      <vt:lpstr>Arial</vt:lpstr>
      <vt:lpstr>Arial Black</vt:lpstr>
      <vt:lpstr>Tahoma</vt:lpstr>
      <vt:lpstr>Times New Roman</vt:lpstr>
      <vt:lpstr>Trebuchet MS</vt:lpstr>
      <vt:lpstr>Wingdings</vt:lpstr>
      <vt:lpstr>Radial</vt:lpstr>
      <vt:lpstr>Clip</vt:lpstr>
      <vt:lpstr>Cognição e Sistemas de Informação</vt:lpstr>
      <vt:lpstr>Apresentação do PowerPoint</vt:lpstr>
      <vt:lpstr>Percepção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Cognição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Usuario</dc:creator>
  <cp:lastModifiedBy>Uiara Montedo</cp:lastModifiedBy>
  <cp:revision>29</cp:revision>
  <cp:lastPrinted>2009-10-16T04:03:28Z</cp:lastPrinted>
  <dcterms:created xsi:type="dcterms:W3CDTF">2006-08-07T19:29:05Z</dcterms:created>
  <dcterms:modified xsi:type="dcterms:W3CDTF">2020-10-19T21:31:44Z</dcterms:modified>
</cp:coreProperties>
</file>