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57" r:id="rId4"/>
    <p:sldId id="258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59" r:id="rId14"/>
    <p:sldId id="294" r:id="rId15"/>
    <p:sldId id="293" r:id="rId16"/>
    <p:sldId id="295" r:id="rId17"/>
    <p:sldId id="270" r:id="rId18"/>
    <p:sldId id="296" r:id="rId19"/>
    <p:sldId id="272" r:id="rId20"/>
    <p:sldId id="297" r:id="rId21"/>
    <p:sldId id="298" r:id="rId22"/>
    <p:sldId id="283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DD69B0-9C6B-4180-8818-1B0DBA731815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63B01E-9FB3-460C-A707-B012B42099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4BA3-E108-4831-B5B2-92509AC9C9D8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2698-2388-4EBC-9255-99646A8E5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88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292-A6A4-4010-89AB-BB8145DCAEE7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FD2-C327-463C-ACC3-AF9983DC27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7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DC5-C792-444F-9217-F3698FA94B09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14A-C6DE-4B40-BEF7-99C4965EB0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9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350B-D70E-42F8-941E-62EAAA95CB50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3EBC-F85B-436B-B46A-85DC0AD42F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3172-3023-47DF-B505-B6DB54AAED31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2F56-EE77-4A9C-95EE-7526B0BE20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3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9474-B687-4B6E-9E8F-0977C68DDA05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AA1E-3CA2-4363-9FC2-0493792D0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36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442B-C533-4B88-9D89-92D1AA6077EA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66BF-7A6A-4CCD-AF15-3CE00A283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0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B0BD-CCC5-4D8E-9E66-E782A9715C5A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160E-D98C-4216-AF43-ED53C76498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5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641E-8AA1-462F-AEB0-7A37D9F1025F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443-D36A-484B-BA50-AEF2969F61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7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9827-7003-4822-A02C-BF57CDF2FB65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BD69-4243-4DE4-B61C-E9744A0B7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B7A8-8BEC-47C7-9E65-8B9E86B045F6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DF34-B8E5-499B-9387-9A298A99E7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6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EFEBA-DB83-4367-A574-ABE59927E2A4}" type="datetimeFigureOut">
              <a:rPr lang="pt-BR"/>
              <a:pPr>
                <a:defRPr/>
              </a:pPr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DF86E9-B866-4884-B8B5-042A7EA0A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Observação</a:t>
            </a:r>
            <a:endParaRPr 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7360" y="2924944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Teoria e Métodos de Pesquisa em Comunicação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Prof. Dr. Richard </a:t>
            </a:r>
            <a:r>
              <a:rPr lang="pt-BR" dirty="0" err="1" smtClean="0"/>
              <a:t>Romancini</a:t>
            </a:r>
            <a:r>
              <a:rPr lang="pt-BR" dirty="0" smtClean="0"/>
              <a:t> (ECA/USP)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VII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62135" y="1259633"/>
            <a:ext cx="8419729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Os números de uma amostra quantitativa (probabilística) são dados pela teoria estatística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b="1" dirty="0" smtClean="0"/>
              <a:t>E quanto às amostras qualitativas?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600" dirty="0" smtClean="0"/>
              <a:t>Nesse caso, para autores como Moreira e </a:t>
            </a:r>
            <a:r>
              <a:rPr lang="pt-BR" sz="2600" dirty="0" err="1" smtClean="0"/>
              <a:t>Caleffe</a:t>
            </a:r>
            <a:r>
              <a:rPr lang="pt-BR" sz="2600" dirty="0" smtClean="0"/>
              <a:t> (2008), o número de elementos deve ser grande o suficiente para concretizar os propósitos da investigação, mas pequeno o bastante para permitir o detalhe e aprofundamento analítico em cada caso ou unidade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600" dirty="0" smtClean="0"/>
              <a:t>No limite, é possível realizar uma pesquisa qualitativa com um único indivíduo: há exemplos clássicos na literatura sobre isso</a:t>
            </a:r>
            <a:endParaRPr lang="pt-BR" altLang="pt-B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26576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VIII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62135" y="1259633"/>
            <a:ext cx="841972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Também é válido notar que os </a:t>
            </a:r>
            <a:r>
              <a:rPr lang="pt-BR" sz="2800" dirty="0"/>
              <a:t>pesquisadores qualitativos coletam muito mais material do que conseguem lidar, dentro do </a:t>
            </a:r>
            <a:r>
              <a:rPr lang="pt-BR" sz="2800" dirty="0"/>
              <a:t>tempo de </a:t>
            </a:r>
            <a:r>
              <a:rPr lang="pt-BR" sz="2800" dirty="0"/>
              <a:t>um </a:t>
            </a:r>
            <a:r>
              <a:rPr lang="pt-BR" sz="2800" dirty="0" smtClean="0"/>
              <a:t>projeto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Por </a:t>
            </a:r>
            <a:r>
              <a:rPr lang="pt-BR" sz="2800" dirty="0"/>
              <a:t>isso, </a:t>
            </a:r>
            <a:r>
              <a:rPr lang="pt-BR" sz="2800" dirty="0"/>
              <a:t>uma “</a:t>
            </a:r>
            <a:r>
              <a:rPr lang="pt-BR" sz="2800" dirty="0"/>
              <a:t>avaliação séria dos procedimentos referentes ao tempo exigido para seleção e análise irá aumentar o realismo de muitos pesquisadores” (BAUER e AARTS, 2002, </a:t>
            </a:r>
            <a:r>
              <a:rPr lang="pt-BR" sz="2800" dirty="0" smtClean="0"/>
              <a:t>p. 60)</a:t>
            </a:r>
            <a:endParaRPr lang="pt-BR" sz="2800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De </a:t>
            </a:r>
            <a:r>
              <a:rPr lang="pt-BR" sz="2800" dirty="0"/>
              <a:t>fato, </a:t>
            </a:r>
            <a:r>
              <a:rPr lang="pt-BR" sz="2800" dirty="0"/>
              <a:t>a amostra </a:t>
            </a:r>
            <a:r>
              <a:rPr lang="pt-BR" sz="2800" dirty="0"/>
              <a:t>tem estreita relação com o número de dados </a:t>
            </a:r>
            <a:r>
              <a:rPr lang="pt-BR" sz="2800" dirty="0" smtClean="0"/>
              <a:t>coletados</a:t>
            </a:r>
            <a:endParaRPr lang="pt-BR" alt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4367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IX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62135" y="1259633"/>
            <a:ext cx="8419729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Importante: assim como se pode combinar um corpus e uma amostra numa pesquisa, também é possível que a investigação combine diferentes amostras (ou </a:t>
            </a:r>
            <a:r>
              <a:rPr lang="pt-BR" sz="2800" dirty="0" err="1"/>
              <a:t>subamostras</a:t>
            </a:r>
            <a:r>
              <a:rPr lang="pt-BR" sz="2800" dirty="0"/>
              <a:t>), inclusive a partir da combinação de </a:t>
            </a:r>
            <a:r>
              <a:rPr lang="pt-BR" sz="2800" dirty="0"/>
              <a:t>métodos quantitativos </a:t>
            </a:r>
            <a:r>
              <a:rPr lang="pt-BR" sz="2800" dirty="0"/>
              <a:t>e qualitativos, na chamada “amostragem entrelaçada</a:t>
            </a:r>
            <a:r>
              <a:rPr lang="pt-BR" sz="2800" dirty="0"/>
              <a:t>” </a:t>
            </a:r>
            <a:r>
              <a:rPr lang="pt-BR" sz="2800" dirty="0" smtClean="0"/>
              <a:t>(FLICK, </a:t>
            </a:r>
            <a:r>
              <a:rPr lang="pt-BR" sz="2800" dirty="0"/>
              <a:t>2009</a:t>
            </a:r>
            <a:r>
              <a:rPr lang="pt-BR" sz="2800" dirty="0" smtClean="0"/>
              <a:t>)</a:t>
            </a:r>
            <a:endParaRPr lang="pt-BR" sz="2800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No caso da chamada pesquisa de “métodos mistos” isso é muito comum. Por exemplo: é possível mapear aspectos de um grupo num levantamento quantitativo e, depois, escolher indivíduos para entrevistas numa amostragem não probabilística</a:t>
            </a:r>
            <a:r>
              <a:rPr lang="pt-BR" sz="2800" dirty="0"/>
              <a:t/>
            </a:r>
            <a:br>
              <a:rPr lang="pt-BR" sz="2800" dirty="0"/>
            </a:br>
            <a:endParaRPr lang="pt-BR" alt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1995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743034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Delineamento/abordagens/desenhos de projeto e coleta de dados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425603" y="1916832"/>
            <a:ext cx="856895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O termo </a:t>
            </a:r>
            <a:r>
              <a:rPr lang="pt-BR" altLang="pt-BR" sz="2800" b="1" dirty="0"/>
              <a:t>delineamento </a:t>
            </a:r>
            <a:r>
              <a:rPr lang="pt-BR" altLang="pt-BR" sz="2800" dirty="0"/>
              <a:t>(abordagem, desenho ou, ainda, planejamento de pesquisa</a:t>
            </a:r>
            <a:r>
              <a:rPr lang="pt-BR" altLang="pt-BR" sz="2800" dirty="0" smtClean="0"/>
              <a:t>) de pesquisa é definido como </a:t>
            </a:r>
            <a:r>
              <a:rPr lang="pt-BR" sz="2800" dirty="0" smtClean="0"/>
              <a:t>“o </a:t>
            </a:r>
            <a:r>
              <a:rPr lang="pt-BR" sz="2800" dirty="0"/>
              <a:t>plano </a:t>
            </a:r>
            <a:r>
              <a:rPr lang="pt-BR" sz="2800" dirty="0" smtClean="0"/>
              <a:t>e a </a:t>
            </a:r>
            <a:r>
              <a:rPr lang="pt-BR" sz="2800" dirty="0"/>
              <a:t>estrutura da investigação, concebidos de forma a obtermos respostas para as perguntas da pesquisa” </a:t>
            </a:r>
            <a:r>
              <a:rPr lang="pt-BR" sz="2800" dirty="0" smtClean="0"/>
              <a:t>(KERLINGER, 1980</a:t>
            </a:r>
            <a:r>
              <a:rPr lang="pt-BR" sz="2800" dirty="0"/>
              <a:t>, </a:t>
            </a:r>
            <a:r>
              <a:rPr lang="pt-BR" sz="2800" dirty="0" smtClean="0"/>
              <a:t>p. 94)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800" dirty="0" smtClean="0"/>
              <a:t>É a partir da opção por determinado delineamento que as técnicas serem escolhidas. Por exemplo: </a:t>
            </a:r>
            <a:r>
              <a:rPr lang="pt-BR" sz="2800" dirty="0" err="1" smtClean="0"/>
              <a:t>netnografia</a:t>
            </a:r>
            <a:r>
              <a:rPr lang="pt-BR" sz="2800" dirty="0" smtClean="0"/>
              <a:t> (delineamento), coleta de postagens, entrevista com membros da comunidade virtual (técnicas)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altLang="pt-BR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743034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Delineamento/abordagens/desenhos de projeto e coleta de dados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425603" y="1916832"/>
            <a:ext cx="856895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 smtClean="0"/>
              <a:t>Como sempre, a escolhe do delineamento relaciona-se ao problema de investigação, e ele se associa à instância metódica da investigação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800" dirty="0" smtClean="0"/>
              <a:t>E é possível localizar/compreender os delineamentos a partir do tipo de dado e formas de análise que privilegiam (figura seguinte)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2960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743034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Delineamento/abordagens/desenhos de projeto e coleta de dados</a:t>
            </a:r>
            <a:endParaRPr lang="pt-BR" alt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66959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743034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Delineamentos experimentais</a:t>
            </a:r>
            <a:endParaRPr lang="pt-BR" alt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1" y="1772816"/>
            <a:ext cx="8295654" cy="46492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5211" y="1372054"/>
            <a:ext cx="77768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Delineamento </a:t>
            </a:r>
            <a:r>
              <a:rPr lang="pt-BR" dirty="0"/>
              <a:t>experimental e abordagens de lógica similar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15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dirty="0" smtClean="0"/>
              <a:t>Exemplo experimento (ambiente controlado) - I</a:t>
            </a:r>
            <a:endParaRPr lang="pt-BR" altLang="pt-BR" sz="3600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323528" y="1441042"/>
            <a:ext cx="83632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i="1" dirty="0"/>
              <a:t>Folha de </a:t>
            </a:r>
            <a:r>
              <a:rPr lang="pt-BR" sz="2400" i="1" dirty="0" err="1"/>
              <a:t>S.Paulo</a:t>
            </a:r>
            <a:r>
              <a:rPr lang="pt-BR" sz="2400" i="1" dirty="0"/>
              <a:t> </a:t>
            </a:r>
            <a:r>
              <a:rPr lang="pt-BR" sz="2400" dirty="0"/>
              <a:t>(3/09/2011) noticiou </a:t>
            </a:r>
            <a:r>
              <a:rPr lang="pt-BR" sz="2400" dirty="0" smtClean="0"/>
              <a:t>uma pesquisa </a:t>
            </a:r>
            <a:r>
              <a:rPr lang="pt-BR" sz="2400" dirty="0"/>
              <a:t>que teve o objetivo de avaliar o uso da ocitocina (um hormônio produzido no cérebro) no tratamento do autismo. O portador de autismo tem dificuldade em reconhecer expressões faciais e de criar laços </a:t>
            </a:r>
            <a:r>
              <a:rPr lang="pt-BR" sz="2400" dirty="0" smtClean="0"/>
              <a:t>sociais</a:t>
            </a:r>
            <a:r>
              <a:rPr lang="pt-BR" sz="2400" dirty="0"/>
              <a:t>. É </a:t>
            </a:r>
            <a:r>
              <a:rPr lang="pt-BR" sz="2400" dirty="0" smtClean="0"/>
              <a:t>possível, portanto</a:t>
            </a:r>
            <a:r>
              <a:rPr lang="pt-BR" sz="2400" dirty="0"/>
              <a:t>, operacionalizar a variável “autismo” a partir dessas dimensões.</a:t>
            </a:r>
            <a:br>
              <a:rPr lang="pt-BR" sz="2400" dirty="0"/>
            </a:br>
            <a:r>
              <a:rPr lang="pt-BR" sz="2400" dirty="0"/>
              <a:t>Tendo a ocitocina como variável independente e visando a medir seu efeito </a:t>
            </a:r>
            <a:r>
              <a:rPr lang="pt-BR" sz="2400" dirty="0" smtClean="0"/>
              <a:t>na variável dependente </a:t>
            </a:r>
            <a:r>
              <a:rPr lang="pt-BR" sz="2400" dirty="0"/>
              <a:t>(o autismo), realizou-se um experimento com voluntários </a:t>
            </a:r>
            <a:r>
              <a:rPr lang="pt-BR" sz="2400" dirty="0" smtClean="0"/>
              <a:t>de dois </a:t>
            </a:r>
            <a:r>
              <a:rPr lang="pt-BR" sz="2400" dirty="0"/>
              <a:t>grupos, ambos com autismo. Um deles – o grupo experimental – </a:t>
            </a:r>
            <a:r>
              <a:rPr lang="pt-BR" sz="2400" dirty="0" smtClean="0"/>
              <a:t>recebeu dosagem </a:t>
            </a:r>
            <a:r>
              <a:rPr lang="pt-BR" sz="2400" dirty="0"/>
              <a:t>do hormônio, o outro grupo – o de controle – recebeu um placebo</a:t>
            </a:r>
            <a:r>
              <a:rPr lang="pt-BR" sz="2400" dirty="0" smtClean="0"/>
              <a:t>.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8935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Exemplo experimento (ambiente controlado) - </a:t>
            </a:r>
            <a:r>
              <a:rPr lang="pt-BR" altLang="pt-BR" dirty="0" smtClean="0"/>
              <a:t>II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390364" y="1628800"/>
            <a:ext cx="83632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400" dirty="0" smtClean="0"/>
              <a:t>O </a:t>
            </a:r>
            <a:r>
              <a:rPr lang="pt-BR" sz="2400" dirty="0"/>
              <a:t>experimento consistia num jogo em que o voluntário jogava a bola para </a:t>
            </a:r>
            <a:r>
              <a:rPr lang="pt-BR" sz="2400" dirty="0" smtClean="0"/>
              <a:t>três pessoas </a:t>
            </a:r>
            <a:r>
              <a:rPr lang="pt-BR" sz="2400" dirty="0"/>
              <a:t>(A, B e C, membros da equipe de pesquisa). Cada um deles </a:t>
            </a:r>
            <a:r>
              <a:rPr lang="pt-BR" sz="2400" dirty="0" smtClean="0"/>
              <a:t>recebera instruções </a:t>
            </a:r>
            <a:r>
              <a:rPr lang="pt-BR" sz="2400" dirty="0"/>
              <a:t>para devolver a bola numa certa porcentagem: A (70%), B (30%) e</a:t>
            </a:r>
            <a:br>
              <a:rPr lang="pt-BR" sz="2400" dirty="0"/>
            </a:br>
            <a:r>
              <a:rPr lang="pt-BR" sz="2400" dirty="0"/>
              <a:t>C (10%). O número de jogadas era comparável e a medida das mesmas </a:t>
            </a:r>
            <a:r>
              <a:rPr lang="pt-BR" sz="2400" dirty="0" smtClean="0"/>
              <a:t>revelou que </a:t>
            </a:r>
            <a:r>
              <a:rPr lang="pt-BR" sz="2400" dirty="0"/>
              <a:t>o grupo experimental (ocitocina) jogou mais a bola para a pessoa que </a:t>
            </a:r>
            <a:r>
              <a:rPr lang="pt-BR" sz="2400" dirty="0" smtClean="0"/>
              <a:t>a devolvia </a:t>
            </a:r>
            <a:r>
              <a:rPr lang="pt-BR" sz="2400" dirty="0"/>
              <a:t>que o de controle (placebo). Verificou-se, assim, um efeito que </a:t>
            </a:r>
            <a:r>
              <a:rPr lang="pt-BR" sz="2400" dirty="0" smtClean="0"/>
              <a:t>pode ser </a:t>
            </a:r>
            <a:r>
              <a:rPr lang="pt-BR" sz="2400" dirty="0"/>
              <a:t>atribuído à ocitocina e não a outra variável.</a:t>
            </a:r>
            <a:r>
              <a:rPr lang="pt-BR" sz="2000" dirty="0"/>
              <a:t> </a:t>
            </a:r>
            <a:br>
              <a:rPr lang="pt-BR" sz="20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53354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/>
          <a:lstStyle/>
          <a:p>
            <a:r>
              <a:rPr lang="pt-BR" dirty="0" smtClean="0"/>
              <a:t>Técnicas de Coleta de Dados usuais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6" y="1417638"/>
            <a:ext cx="8921600" cy="43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676456" cy="1143000"/>
          </a:xfrm>
        </p:spPr>
        <p:txBody>
          <a:bodyPr/>
          <a:lstStyle/>
          <a:p>
            <a:r>
              <a:rPr lang="pt-BR" sz="3600" dirty="0"/>
              <a:t>“A realidade não é suscetível de apreensão imediata, e sua reprodução exige atividades intelectuais complexas; o importante não é o que se vê, mas o que se vê com método, pois o investigador pode ver muito e identificar pouco e pode ver apenas o que confirma suas </a:t>
            </a:r>
            <a:r>
              <a:rPr lang="pt-BR" sz="3600" dirty="0" smtClean="0"/>
              <a:t>concepções” (LOPES, 2007, p. 143).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2195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/>
          <a:lstStyle/>
          <a:p>
            <a:r>
              <a:rPr lang="pt-BR" dirty="0" smtClean="0"/>
              <a:t>Técnicas de Coleta de Dados usuais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1" y="1340768"/>
            <a:ext cx="8860210" cy="5029124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60151" y="4005064"/>
            <a:ext cx="8860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5831" y="5517232"/>
            <a:ext cx="8860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2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pt-BR" dirty="0" smtClean="0"/>
              <a:t>Síntese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96752"/>
            <a:ext cx="4375174" cy="491375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23928" y="611051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Análises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8361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1417638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BAUER, Martin W.; AARTS, </a:t>
            </a:r>
            <a:r>
              <a:rPr lang="pt-BR" dirty="0" err="1"/>
              <a:t>Bas.A</a:t>
            </a:r>
            <a:r>
              <a:rPr lang="pt-BR" dirty="0"/>
              <a:t> construção do corpus: um princípio para a coleta de dados qualitativos. In: BAUER, Martin W.; GASKELL, George (org</a:t>
            </a:r>
            <a:r>
              <a:rPr lang="pt-BR" b="1" dirty="0" smtClean="0"/>
              <a:t>.). Pesquisa </a:t>
            </a:r>
            <a:r>
              <a:rPr lang="pt-BR" b="1" dirty="0"/>
              <a:t>qualitativa com texto, imagem e som: </a:t>
            </a:r>
            <a:r>
              <a:rPr lang="pt-BR" dirty="0"/>
              <a:t>um manual prático. Petrópolis, RJ, Vozes, p. 39-63, 2002</a:t>
            </a:r>
          </a:p>
          <a:p>
            <a:pPr>
              <a:spcAft>
                <a:spcPts val="1200"/>
              </a:spcAft>
            </a:pPr>
            <a:r>
              <a:rPr lang="pt-BR" dirty="0"/>
              <a:t>BECKER, Howard S</a:t>
            </a:r>
            <a:r>
              <a:rPr lang="pt-BR" dirty="0" smtClean="0"/>
              <a:t>. </a:t>
            </a:r>
            <a:r>
              <a:rPr lang="pt-BR" b="1" dirty="0" smtClean="0"/>
              <a:t>Segredos e truques de pesquisa</a:t>
            </a:r>
            <a:r>
              <a:rPr lang="pt-BR" dirty="0" smtClean="0"/>
              <a:t>. </a:t>
            </a:r>
            <a:r>
              <a:rPr lang="pt-BR" dirty="0"/>
              <a:t>Rio de Janeiro, Zahar, 2007</a:t>
            </a:r>
          </a:p>
          <a:p>
            <a:pPr>
              <a:spcAft>
                <a:spcPts val="1200"/>
              </a:spcAft>
            </a:pPr>
            <a:r>
              <a:rPr lang="pt-BR" dirty="0"/>
              <a:t>DESLAURIERS, Jean-Pierre; KÉRISIT, </a:t>
            </a:r>
            <a:r>
              <a:rPr lang="pt-BR" dirty="0" err="1"/>
              <a:t>Michèle</a:t>
            </a:r>
            <a:r>
              <a:rPr lang="pt-BR" dirty="0"/>
              <a:t>. O </a:t>
            </a:r>
            <a:r>
              <a:rPr lang="pt-BR" dirty="0" smtClean="0"/>
              <a:t>delineamento </a:t>
            </a:r>
            <a:r>
              <a:rPr lang="pt-BR" dirty="0"/>
              <a:t>da pesquisa qualitativa. In: VV. AA. </a:t>
            </a:r>
            <a:r>
              <a:rPr lang="pt-BR" b="1" dirty="0"/>
              <a:t>A pesquisa qualitativa: enfoques epistemológicos e metodológicos</a:t>
            </a:r>
            <a:r>
              <a:rPr lang="pt-BR" dirty="0"/>
              <a:t>. Petrópolis, RJ, p. 127-153, 2010.</a:t>
            </a:r>
          </a:p>
          <a:p>
            <a:pPr>
              <a:spcAft>
                <a:spcPts val="1200"/>
              </a:spcAft>
            </a:pPr>
            <a:r>
              <a:rPr lang="pt-BR" dirty="0"/>
              <a:t>FLICK, Uwe. </a:t>
            </a:r>
            <a:r>
              <a:rPr lang="pt-BR" b="1" dirty="0"/>
              <a:t>Qualidade na pesquisa qualitativa</a:t>
            </a:r>
            <a:r>
              <a:rPr lang="pt-BR" dirty="0"/>
              <a:t>. Porto Alegre, Artmed, 2009.</a:t>
            </a:r>
          </a:p>
          <a:p>
            <a:pPr>
              <a:spcAft>
                <a:spcPts val="1200"/>
              </a:spcAft>
            </a:pPr>
            <a:r>
              <a:rPr lang="pt-BR" dirty="0"/>
              <a:t>KERLINGER, Fred N. </a:t>
            </a:r>
            <a:r>
              <a:rPr lang="pt-BR" b="1" dirty="0"/>
              <a:t>Metodologia da pesquisa em ciências sociais: </a:t>
            </a:r>
            <a:r>
              <a:rPr lang="pt-BR" dirty="0"/>
              <a:t>um tratamento conceitual. São Paulo, EPU, 8a </a:t>
            </a:r>
            <a:r>
              <a:rPr lang="pt-BR" dirty="0" err="1"/>
              <a:t>reimpr</a:t>
            </a:r>
            <a:r>
              <a:rPr lang="pt-BR" dirty="0" smtClean="0"/>
              <a:t>., 1980.</a:t>
            </a:r>
          </a:p>
          <a:p>
            <a:pPr>
              <a:spcAft>
                <a:spcPts val="1200"/>
              </a:spcAft>
            </a:pPr>
            <a:r>
              <a:rPr lang="pt-BR" dirty="0"/>
              <a:t>LOPES, Maria </a:t>
            </a:r>
            <a:r>
              <a:rPr lang="pt-BR" dirty="0" err="1"/>
              <a:t>Immacolata</a:t>
            </a:r>
            <a:r>
              <a:rPr lang="pt-BR" dirty="0"/>
              <a:t> </a:t>
            </a:r>
            <a:r>
              <a:rPr lang="pt-BR" dirty="0" err="1"/>
              <a:t>Vassallo</a:t>
            </a:r>
            <a:r>
              <a:rPr lang="pt-BR" dirty="0"/>
              <a:t> de. </a:t>
            </a:r>
            <a:r>
              <a:rPr lang="pt-BR" b="1" dirty="0"/>
              <a:t>Pesquisa em comunicação</a:t>
            </a:r>
            <a:r>
              <a:rPr lang="pt-BR" dirty="0"/>
              <a:t>. São Paulo, Loyola, 8a ed., 2007. </a:t>
            </a:r>
          </a:p>
          <a:p>
            <a:pPr>
              <a:spcAft>
                <a:spcPts val="1200"/>
              </a:spcAft>
            </a:pPr>
            <a:r>
              <a:rPr lang="pt-BR" dirty="0"/>
              <a:t>MOREIRA, Herivelto; CALEFFE, Luiz Gonzaga. </a:t>
            </a:r>
            <a:r>
              <a:rPr lang="pt-BR" b="1" dirty="0"/>
              <a:t>Metodologia da pesquisa para o professor pesquisador</a:t>
            </a:r>
            <a:r>
              <a:rPr lang="pt-BR" dirty="0"/>
              <a:t>. Rio de Janeiro, Lamparina, 2a ed., 2008.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07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Problema </a:t>
            </a:r>
            <a:r>
              <a:rPr lang="pt-BR" altLang="pt-BR" dirty="0" smtClean="0">
                <a:sym typeface="Wingdings" panose="05000000000000000000" pitchFamily="2" charset="2"/>
              </a:rPr>
              <a:t> </a:t>
            </a:r>
            <a:r>
              <a:rPr lang="pt-BR" altLang="pt-BR" dirty="0" smtClean="0"/>
              <a:t>Dados coletados </a:t>
            </a:r>
            <a:r>
              <a:rPr lang="pt-BR" altLang="pt-BR" dirty="0" smtClean="0">
                <a:sym typeface="Wingdings" panose="05000000000000000000" pitchFamily="2" charset="2"/>
              </a:rPr>
              <a:t> Análises</a:t>
            </a:r>
            <a:endParaRPr lang="pt-BR" alt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23528" y="1916832"/>
            <a:ext cx="86409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3000" dirty="0" smtClean="0"/>
              <a:t>O que determina o tipo de dado a ser coletado e analisado, é claro, é a natureza, a questão problema da qual se parte e que o trabalho procura esclarecer</a:t>
            </a:r>
            <a:endParaRPr lang="pt-BR" sz="3000" i="1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3000" dirty="0" smtClean="0"/>
              <a:t>Nesse sentido, o tipo de dado é o antecedente lógico da análise e, não por acaso, o modelo metodológico de Lopes (2007) coloca a fase da </a:t>
            </a:r>
            <a:r>
              <a:rPr lang="pt-BR" sz="3000" b="1" dirty="0" smtClean="0"/>
              <a:t>observação</a:t>
            </a:r>
            <a:r>
              <a:rPr lang="pt-BR" sz="3000" dirty="0" smtClean="0"/>
              <a:t> (com a composição da amostra e escolha de técnicas) antes das análise (descritiva e interpretativa)</a:t>
            </a:r>
            <a:endParaRPr lang="pt-BR" altLang="pt-BR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I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51520" y="1052736"/>
            <a:ext cx="8748713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3000" dirty="0" smtClean="0"/>
              <a:t>Amostra e Corpus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600" dirty="0" smtClean="0"/>
              <a:t>Uma </a:t>
            </a:r>
            <a:r>
              <a:rPr lang="pt-BR" sz="2600" b="1" dirty="0" smtClean="0"/>
              <a:t>amostra </a:t>
            </a:r>
            <a:r>
              <a:rPr lang="pt-BR" sz="2600" dirty="0" smtClean="0"/>
              <a:t>é a </a:t>
            </a:r>
            <a:r>
              <a:rPr lang="pt-BR" sz="2600" dirty="0"/>
              <a:t>unidade de análise típica de uma pesquisa </a:t>
            </a:r>
            <a:r>
              <a:rPr lang="pt-BR" sz="2600" dirty="0" smtClean="0"/>
              <a:t>social, e </a:t>
            </a:r>
            <a:r>
              <a:rPr lang="pt-BR" sz="2600" dirty="0"/>
              <a:t>consiste em pessoas ou grupos de pessoas, bem como as instituições e espaços em </a:t>
            </a:r>
            <a:r>
              <a:rPr lang="pt-BR" sz="2600" dirty="0" smtClean="0"/>
              <a:t>que os </a:t>
            </a:r>
            <a:r>
              <a:rPr lang="pt-BR" sz="2600" dirty="0"/>
              <a:t>indivíduos se situam (cidades, comunidades, empresas, </a:t>
            </a:r>
            <a:r>
              <a:rPr lang="pt-BR" sz="2600" dirty="0" smtClean="0"/>
              <a:t>escolas, entre </a:t>
            </a:r>
            <a:r>
              <a:rPr lang="pt-BR" sz="2600" dirty="0"/>
              <a:t>outros); porém, dependendo do problema da pesquisa, a unidade básica poderá ser </a:t>
            </a:r>
            <a:r>
              <a:rPr lang="pt-BR" sz="2600" dirty="0" smtClean="0"/>
              <a:t>o chamado </a:t>
            </a:r>
            <a:r>
              <a:rPr lang="pt-BR" sz="2600" b="1" i="1" dirty="0"/>
              <a:t>corpus</a:t>
            </a:r>
            <a:r>
              <a:rPr lang="pt-BR" sz="2600" i="1" dirty="0"/>
              <a:t> </a:t>
            </a:r>
            <a:r>
              <a:rPr lang="pt-BR" sz="2600" dirty="0"/>
              <a:t>documental: objetos, programas </a:t>
            </a:r>
            <a:r>
              <a:rPr lang="pt-BR" sz="2600" dirty="0" smtClean="0"/>
              <a:t>de TV</a:t>
            </a:r>
            <a:r>
              <a:rPr lang="pt-BR" sz="2600" dirty="0"/>
              <a:t>, filmes, </a:t>
            </a:r>
            <a:r>
              <a:rPr lang="pt-BR" sz="2600" dirty="0" smtClean="0"/>
              <a:t>etc. Eventualmente, uma pesquisa poderá combinar uma amostra e um corpus (por exemplo, num trabalho que combine o estudo de um programa de TV – corpus – e de sua audiência – amostra)</a:t>
            </a:r>
            <a:endParaRPr lang="pt-BR" altLang="pt-BR" sz="2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II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23528" y="1484784"/>
            <a:ext cx="874871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A ideia básica por trás de amostragem é a expectativa de que ela possa servir como parte representativa da grupo (na linguagem de pesquisa: a população) que se tem interesse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600" dirty="0"/>
              <a:t>A lógica da amostra é, como comenta Becker (2007), a mesma da sinédoque: </a:t>
            </a:r>
            <a:r>
              <a:rPr lang="pt-BR" sz="2600" dirty="0" smtClean="0"/>
              <a:t>uma parte </a:t>
            </a:r>
            <a:r>
              <a:rPr lang="pt-BR" sz="2600" dirty="0"/>
              <a:t>que representa o todo. Não é necessário tomar toda uma </a:t>
            </a:r>
            <a:r>
              <a:rPr lang="pt-BR" sz="2600" dirty="0" smtClean="0"/>
              <a:t>panela de </a:t>
            </a:r>
            <a:r>
              <a:rPr lang="pt-BR" sz="2600" dirty="0"/>
              <a:t>sopa para saber seu gosto. </a:t>
            </a:r>
            <a:r>
              <a:rPr lang="pt-BR" sz="2600" dirty="0"/>
              <a:t>Uma amostra obtida por uma </a:t>
            </a:r>
            <a:r>
              <a:rPr lang="pt-BR" sz="2600" dirty="0"/>
              <a:t>colherada poderá </a:t>
            </a:r>
            <a:r>
              <a:rPr lang="pt-BR" sz="2600" dirty="0"/>
              <a:t>ser válida (</a:t>
            </a:r>
            <a:r>
              <a:rPr lang="pt-BR" sz="2600" b="1" dirty="0"/>
              <a:t>representativa</a:t>
            </a:r>
            <a:r>
              <a:rPr lang="pt-BR" sz="2600" dirty="0"/>
              <a:t>) para esse </a:t>
            </a:r>
            <a:r>
              <a:rPr lang="pt-BR" sz="2600" dirty="0"/>
              <a:t>fim.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Só excepcionalmente </a:t>
            </a:r>
            <a:r>
              <a:rPr lang="pt-BR" altLang="pt-BR" sz="2600" b="1" dirty="0" smtClean="0"/>
              <a:t>população</a:t>
            </a:r>
            <a:r>
              <a:rPr lang="pt-BR" altLang="pt-BR" sz="2600" dirty="0" smtClean="0"/>
              <a:t> e</a:t>
            </a:r>
            <a:r>
              <a:rPr lang="pt-BR" altLang="pt-BR" sz="2600" b="1" dirty="0" smtClean="0"/>
              <a:t> amostra </a:t>
            </a:r>
            <a:r>
              <a:rPr lang="pt-BR" altLang="pt-BR" sz="2600" dirty="0" smtClean="0"/>
              <a:t>coincidem. É a situação do chamado censo – que pode ser de diferentes grupos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alt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1839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III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51520" y="1259633"/>
            <a:ext cx="874871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A noção de </a:t>
            </a:r>
            <a:r>
              <a:rPr lang="pt-BR" altLang="pt-BR" sz="2600" b="1" dirty="0" smtClean="0"/>
              <a:t>representatividade</a:t>
            </a:r>
            <a:r>
              <a:rPr lang="pt-BR" altLang="pt-BR" sz="2600" dirty="0" smtClean="0"/>
              <a:t> possui entretanto duplo entendimento: </a:t>
            </a:r>
            <a:r>
              <a:rPr lang="pt-BR" altLang="pt-BR" sz="2600" b="1" dirty="0" smtClean="0"/>
              <a:t>estatística</a:t>
            </a:r>
            <a:r>
              <a:rPr lang="pt-BR" altLang="pt-BR" sz="2600" dirty="0" smtClean="0"/>
              <a:t> ou </a:t>
            </a:r>
            <a:r>
              <a:rPr lang="pt-BR" altLang="pt-BR" sz="2600" b="1" dirty="0" smtClean="0"/>
              <a:t>social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Outra maneira de se expressar essa diferença é a terminologia </a:t>
            </a:r>
            <a:r>
              <a:rPr lang="pt-BR" altLang="pt-BR" sz="2600" b="1" dirty="0" smtClean="0"/>
              <a:t>amostras probabilísticas </a:t>
            </a:r>
            <a:r>
              <a:rPr lang="pt-BR" altLang="pt-BR" sz="2600" dirty="0" smtClean="0"/>
              <a:t>e </a:t>
            </a:r>
            <a:r>
              <a:rPr lang="pt-BR" altLang="pt-BR" sz="2600" b="1" dirty="0" smtClean="0"/>
              <a:t>amostras não probabilísticas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No primeiro caso, todos os membros da população tem a mesma chance de serem escolhidos para a amostra e se diz que a </a:t>
            </a:r>
            <a:r>
              <a:rPr lang="pt-BR" altLang="pt-BR" sz="2600" b="1" dirty="0" smtClean="0"/>
              <a:t>generalização do resultado é estatística</a:t>
            </a:r>
            <a:r>
              <a:rPr lang="pt-BR" altLang="pt-BR" sz="2600" dirty="0" smtClean="0"/>
              <a:t>; no segundo caso, não: o pesquisador escolhe efetivamente quem entrará na amostra, a partir de característica que deseja (pessoas que viveram certa experiência ou condição, etc.) </a:t>
            </a:r>
            <a:r>
              <a:rPr lang="pt-BR" altLang="pt-BR" sz="2600" b="1" dirty="0" smtClean="0"/>
              <a:t>e a generalização é social</a:t>
            </a:r>
            <a:endParaRPr lang="pt-BR" altLang="pt-B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90168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IV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51520" y="1013411"/>
            <a:ext cx="87487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Tipos de amostras</a:t>
            </a:r>
            <a:endParaRPr lang="pt-BR" altLang="pt-BR" sz="2600" b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72" y="1505854"/>
            <a:ext cx="765665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V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51520" y="1013411"/>
            <a:ext cx="87487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Exemplo de aplicação de fórmula estatística - I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Uma fórmula relativamente simples para o cálculo de amostras probabilísticas para populações finitas, não excessivamente grandes, é informada por </a:t>
            </a:r>
            <a:r>
              <a:rPr lang="pt-BR" dirty="0" err="1"/>
              <a:t>Barbetta</a:t>
            </a:r>
            <a:r>
              <a:rPr lang="pt-BR" dirty="0"/>
              <a:t> (2007), conforme se segue</a:t>
            </a:r>
            <a:r>
              <a:rPr lang="pt-BR" dirty="0" smtClean="0"/>
              <a:t>: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altLang="pt-BR" sz="2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3" y="2708920"/>
            <a:ext cx="8719318" cy="32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Amostras - VI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51520" y="1013411"/>
            <a:ext cx="87487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600" dirty="0" smtClean="0"/>
              <a:t>Exemplo de aplicação de fórmula estatística - II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O “nível de confiança”, incorporado à fórmula é de 95%, ele é usual e</a:t>
            </a:r>
            <a:br>
              <a:rPr lang="pt-BR" sz="2000" dirty="0"/>
            </a:br>
            <a:r>
              <a:rPr lang="pt-BR" sz="2000" dirty="0"/>
              <a:t>significa que este percentual é o estimado para que a amostra esteja</a:t>
            </a:r>
            <a:br>
              <a:rPr lang="pt-BR" sz="2000" dirty="0"/>
            </a:br>
            <a:r>
              <a:rPr lang="pt-BR" sz="2000" dirty="0"/>
              <a:t>dentro do erro padrão do parâmetro. Por outro lado, o “erro amostral”</a:t>
            </a:r>
            <a:br>
              <a:rPr lang="pt-BR" sz="2000" dirty="0"/>
            </a:br>
            <a:r>
              <a:rPr lang="pt-BR" sz="2000" dirty="0"/>
              <a:t>(n0), isto é, o “para mais ou para menos” do resultado é estipulado pelo</a:t>
            </a:r>
            <a:br>
              <a:rPr lang="pt-BR" sz="2000" dirty="0"/>
            </a:br>
            <a:r>
              <a:rPr lang="pt-BR" sz="2000" dirty="0"/>
              <a:t>pesquisador. É comum que sejam utilizados valores entre 3% e 5</a:t>
            </a:r>
            <a:r>
              <a:rPr lang="pt-BR" sz="2000" dirty="0" smtClean="0"/>
              <a:t>%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Abaixo</a:t>
            </a:r>
            <a:r>
              <a:rPr lang="pt-BR" sz="2000" dirty="0"/>
              <a:t>, tem-se um uso da fórmula pela qual se calcula uma amostra</a:t>
            </a:r>
            <a:br>
              <a:rPr lang="pt-BR" sz="2000" dirty="0"/>
            </a:br>
            <a:r>
              <a:rPr lang="pt-BR" sz="2000" dirty="0"/>
              <a:t>(com erro de 5%) de uma população de mil professores, de modo a</a:t>
            </a:r>
            <a:br>
              <a:rPr lang="pt-BR" sz="2000" dirty="0"/>
            </a:br>
            <a:r>
              <a:rPr lang="pt-BR" sz="2000" dirty="0"/>
              <a:t>investigar, por exemplo, quantos </a:t>
            </a:r>
            <a:r>
              <a:rPr lang="pt-BR" sz="2000" dirty="0" smtClean="0"/>
              <a:t>aderiram ou estão confortáveis com o ensino remoto durante a pandemia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altLang="pt-BR" sz="2600" b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25144"/>
            <a:ext cx="6842770" cy="18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5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1334</Words>
  <Application>Microsoft Office PowerPoint</Application>
  <PresentationFormat>Apresentação na tela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do Office</vt:lpstr>
      <vt:lpstr>Observação</vt:lpstr>
      <vt:lpstr>“A realidade não é suscetível de apreensão imediata, e sua reprodução exige atividades intelectuais complexas; o importante não é o que se vê, mas o que se vê com método, pois o investigador pode ver muito e identificar pouco e pode ver apenas o que confirma suas concepções” (LOPES, 2007, p. 143).</vt:lpstr>
      <vt:lpstr>Problema  Dados coletados  Análises</vt:lpstr>
      <vt:lpstr>Amostras - I</vt:lpstr>
      <vt:lpstr>Amostras - II</vt:lpstr>
      <vt:lpstr>Amostras - III</vt:lpstr>
      <vt:lpstr>Amostras - IV</vt:lpstr>
      <vt:lpstr>Amostras - V</vt:lpstr>
      <vt:lpstr>Amostras - VI</vt:lpstr>
      <vt:lpstr>Amostras - VII</vt:lpstr>
      <vt:lpstr>Amostras - VIII</vt:lpstr>
      <vt:lpstr>Amostras - IX</vt:lpstr>
      <vt:lpstr>Delineamento/abordagens/desenhos de projeto e coleta de dados</vt:lpstr>
      <vt:lpstr>Delineamento/abordagens/desenhos de projeto e coleta de dados</vt:lpstr>
      <vt:lpstr>Delineamento/abordagens/desenhos de projeto e coleta de dados</vt:lpstr>
      <vt:lpstr>Delineamentos experimentais</vt:lpstr>
      <vt:lpstr>Exemplo experimento (ambiente controlado) - I</vt:lpstr>
      <vt:lpstr>Exemplo experimento (ambiente controlado) - II</vt:lpstr>
      <vt:lpstr>Técnicas de Coleta de Dados usuais</vt:lpstr>
      <vt:lpstr>Técnicas de Coleta de Dados usuais</vt:lpstr>
      <vt:lpstr>Síntese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ABNT: normatização e referências em trabalhos acadêmicos</dc:title>
  <dc:creator>Richard</dc:creator>
  <cp:lastModifiedBy>Usuário do Windows</cp:lastModifiedBy>
  <cp:revision>49</cp:revision>
  <dcterms:created xsi:type="dcterms:W3CDTF">2019-05-07T19:55:29Z</dcterms:created>
  <dcterms:modified xsi:type="dcterms:W3CDTF">2020-06-05T11:54:37Z</dcterms:modified>
</cp:coreProperties>
</file>