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3" r:id="rId5"/>
    <p:sldId id="257" r:id="rId6"/>
    <p:sldId id="258" r:id="rId7"/>
    <p:sldId id="261" r:id="rId8"/>
    <p:sldId id="262" r:id="rId9"/>
    <p:sldId id="260" r:id="rId10"/>
    <p:sldId id="263" r:id="rId11"/>
    <p:sldId id="264" r:id="rId12"/>
    <p:sldId id="265" r:id="rId13"/>
    <p:sldId id="267" r:id="rId14"/>
    <p:sldId id="270" r:id="rId15"/>
    <p:sldId id="271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93FD-810F-4372-B77F-91B01F30E857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1F6B-2B8B-4BD4-9D51-B21B7F4B4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376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93FD-810F-4372-B77F-91B01F30E857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1F6B-2B8B-4BD4-9D51-B21B7F4B4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404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93FD-810F-4372-B77F-91B01F30E857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1F6B-2B8B-4BD4-9D51-B21B7F4B4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67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93FD-810F-4372-B77F-91B01F30E857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1F6B-2B8B-4BD4-9D51-B21B7F4B4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98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93FD-810F-4372-B77F-91B01F30E857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1F6B-2B8B-4BD4-9D51-B21B7F4B4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752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93FD-810F-4372-B77F-91B01F30E857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1F6B-2B8B-4BD4-9D51-B21B7F4B4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21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93FD-810F-4372-B77F-91B01F30E857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1F6B-2B8B-4BD4-9D51-B21B7F4B4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626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93FD-810F-4372-B77F-91B01F30E857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1F6B-2B8B-4BD4-9D51-B21B7F4B4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89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93FD-810F-4372-B77F-91B01F30E857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1F6B-2B8B-4BD4-9D51-B21B7F4B4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4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93FD-810F-4372-B77F-91B01F30E857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1F6B-2B8B-4BD4-9D51-B21B7F4B4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612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93FD-810F-4372-B77F-91B01F30E857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11F6B-2B8B-4BD4-9D51-B21B7F4B4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686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C93FD-810F-4372-B77F-91B01F30E857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11F6B-2B8B-4BD4-9D51-B21B7F4B45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05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RDBggKy0js&amp;t=1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TPE- Estrutura Básica do Projeto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Sérgio </a:t>
            </a:r>
            <a:r>
              <a:rPr lang="pt-BR" dirty="0" err="1" smtClean="0"/>
              <a:t>Kannebley</a:t>
            </a:r>
            <a:r>
              <a:rPr lang="pt-BR" dirty="0" smtClean="0"/>
              <a:t> Júnior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09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1082" y="537884"/>
            <a:ext cx="8783732" cy="163988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0799" y="2347800"/>
            <a:ext cx="8690401" cy="2162400"/>
          </a:xfrm>
          <a:prstGeom prst="rect">
            <a:avLst/>
          </a:prstGeom>
        </p:spPr>
      </p:pic>
      <p:pic>
        <p:nvPicPr>
          <p:cNvPr id="8" name="Espaço Reservado para Conteúdo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0798" y="4693012"/>
            <a:ext cx="8690401" cy="94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42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231" y="1690688"/>
            <a:ext cx="6079201" cy="478380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5293" y="1690688"/>
            <a:ext cx="5916001" cy="2050200"/>
          </a:xfrm>
          <a:prstGeom prst="rect">
            <a:avLst/>
          </a:prstGeom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360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Revisão Bibliográfica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Primeiro objetivo é </a:t>
            </a:r>
            <a:r>
              <a:rPr lang="pt-BR" b="1" i="1" dirty="0" smtClean="0"/>
              <a:t>aprender sobre o tema</a:t>
            </a:r>
          </a:p>
          <a:p>
            <a:r>
              <a:rPr lang="pt-BR" dirty="0" smtClean="0"/>
              <a:t>Situar a sua pesquisa na literatura – a revisão deve estar relacionada à sua pergunta de pesquisa</a:t>
            </a:r>
          </a:p>
          <a:p>
            <a:r>
              <a:rPr lang="pt-BR" dirty="0" smtClean="0"/>
              <a:t>Estrutura sistematizada – encontrar uma racionalidade de apresentação/confecção para que as contribuições dos diversos autores fiquem “encadeadas”</a:t>
            </a:r>
          </a:p>
          <a:p>
            <a:r>
              <a:rPr lang="pt-BR" dirty="0" smtClean="0"/>
              <a:t>Destacar o que é contribuição teórica , o que é contribuição empírica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225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Dados e 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Recolhimento de </a:t>
            </a:r>
            <a:r>
              <a:rPr lang="pt-BR" dirty="0" smtClean="0"/>
              <a:t>dados → Proposta </a:t>
            </a:r>
            <a:r>
              <a:rPr lang="pt-BR" dirty="0"/>
              <a:t>de uma ou mais </a:t>
            </a:r>
            <a:r>
              <a:rPr lang="pt-BR" dirty="0" smtClean="0"/>
              <a:t>hipóteses → Realização </a:t>
            </a:r>
            <a:r>
              <a:rPr lang="pt-BR" dirty="0"/>
              <a:t>de uma experiência controlada, para testar a validade da(s) hipótese(s).</a:t>
            </a:r>
          </a:p>
          <a:p>
            <a:r>
              <a:rPr lang="pt-BR" dirty="0" smtClean="0"/>
              <a:t>Diz sobre a viabilidade do trabalho</a:t>
            </a:r>
          </a:p>
          <a:p>
            <a:pPr lvl="1"/>
            <a:r>
              <a:rPr lang="pt-BR" dirty="0" smtClean="0"/>
              <a:t>Natureza </a:t>
            </a:r>
            <a:r>
              <a:rPr lang="pt-BR" dirty="0"/>
              <a:t>predominantemente empírica do trabalho necessita ter claramente estabelecida as fontes de dados</a:t>
            </a:r>
          </a:p>
          <a:p>
            <a:r>
              <a:rPr lang="pt-BR" dirty="0" smtClean="0"/>
              <a:t>Estabelecer as hipóteses a serem testadas e, consequentemente, a forma como isso será feito</a:t>
            </a:r>
          </a:p>
          <a:p>
            <a:r>
              <a:rPr lang="pt-BR" dirty="0" smtClean="0"/>
              <a:t>Daqui vem o método aplicado ao teste</a:t>
            </a:r>
          </a:p>
          <a:p>
            <a:pPr lvl="1"/>
            <a:r>
              <a:rPr lang="pt-BR" dirty="0" smtClean="0"/>
              <a:t>Na maioria dos nossos casos o </a:t>
            </a:r>
            <a:r>
              <a:rPr lang="pt-BR" b="1" i="1" dirty="0" smtClean="0"/>
              <a:t>método de estimação</a:t>
            </a:r>
            <a:r>
              <a:rPr lang="pt-BR" dirty="0" smtClean="0"/>
              <a:t> </a:t>
            </a:r>
          </a:p>
          <a:p>
            <a:pPr lvl="1"/>
            <a:r>
              <a:rPr lang="pt-BR" dirty="0" smtClean="0"/>
              <a:t>Em alguns casos a aplicação a contribuição do trabalho está na aplicação de um novo método de estimação ou no uso de uma nova fonte de dados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336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 the Survey of Doctorate Recipients to examine the question of who in US universities is patenting. </a:t>
            </a:r>
            <a:r>
              <a:rPr lang="en-US" dirty="0" smtClean="0"/>
              <a:t>Because standard </a:t>
            </a:r>
            <a:r>
              <a:rPr lang="en-US" dirty="0"/>
              <a:t>methods of estimation are not directly applicable, we use a zero-inflated negative binomial model to </a:t>
            </a:r>
            <a:r>
              <a:rPr lang="en-US" dirty="0" smtClean="0"/>
              <a:t>estimate the </a:t>
            </a:r>
            <a:r>
              <a:rPr lang="en-US" dirty="0"/>
              <a:t>patent equation, using instruments for the number of articles to avoid problems of </a:t>
            </a:r>
            <a:r>
              <a:rPr lang="en-US" dirty="0" err="1"/>
              <a:t>endogeneity</a:t>
            </a:r>
            <a:r>
              <a:rPr lang="en-US" dirty="0" smtClean="0"/>
              <a:t>. We </a:t>
            </a:r>
            <a:r>
              <a:rPr lang="en-US" dirty="0"/>
              <a:t>also estimate </a:t>
            </a:r>
            <a:r>
              <a:rPr lang="en-US" dirty="0" smtClean="0"/>
              <a:t>the patent </a:t>
            </a:r>
            <a:r>
              <a:rPr lang="en-US" dirty="0"/>
              <a:t>model using the generalized method of moments estimation of count data models with endogenous </a:t>
            </a:r>
            <a:r>
              <a:rPr lang="en-US" dirty="0" err="1" smtClean="0"/>
              <a:t>regressors</a:t>
            </a:r>
            <a:r>
              <a:rPr lang="en-US" dirty="0" smtClean="0"/>
              <a:t>.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2292" y="185744"/>
            <a:ext cx="8783732" cy="16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92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Básica do Projeto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Introdução </a:t>
            </a:r>
          </a:p>
          <a:p>
            <a:pPr lvl="1"/>
            <a:r>
              <a:rPr lang="pt-BR" dirty="0" smtClean="0"/>
              <a:t>Justificativa/ Objetivo/Contribuição/Inserção na Literatura/Estrutura do documento</a:t>
            </a:r>
          </a:p>
          <a:p>
            <a:pPr lvl="1"/>
            <a:r>
              <a:rPr lang="pt-BR" dirty="0" smtClean="0"/>
              <a:t>Conforme a preferência pode-se destacar a seção dos Objetivos</a:t>
            </a:r>
          </a:p>
          <a:p>
            <a:pPr lvl="2"/>
            <a:r>
              <a:rPr lang="pt-BR" dirty="0" smtClean="0"/>
              <a:t>Abrir em objetivo geral e específico</a:t>
            </a:r>
          </a:p>
          <a:p>
            <a:r>
              <a:rPr lang="pt-BR" dirty="0" smtClean="0"/>
              <a:t>Revisão Bibliográfica</a:t>
            </a:r>
          </a:p>
          <a:p>
            <a:pPr lvl="1"/>
            <a:r>
              <a:rPr lang="pt-BR" dirty="0" smtClean="0"/>
              <a:t>Ter o cuidado de fazer uma revisão sistematizada e que não deixe de fora as principais referências sobre o tema</a:t>
            </a:r>
          </a:p>
          <a:p>
            <a:r>
              <a:rPr lang="pt-BR" dirty="0" smtClean="0"/>
              <a:t>Metodologia</a:t>
            </a:r>
          </a:p>
          <a:p>
            <a:pPr lvl="1"/>
            <a:r>
              <a:rPr lang="pt-BR" dirty="0" smtClean="0"/>
              <a:t>Estar clara a viabilidade do projeto</a:t>
            </a:r>
          </a:p>
          <a:p>
            <a:pPr lvl="1"/>
            <a:r>
              <a:rPr lang="pt-BR" dirty="0" smtClean="0"/>
              <a:t>Definição das fontes de dados e métodos de trabalho (em nosso caso estimação, simulação, etc.)</a:t>
            </a:r>
          </a:p>
          <a:p>
            <a:r>
              <a:rPr lang="pt-BR" dirty="0" smtClean="0"/>
              <a:t>Cronograma</a:t>
            </a:r>
          </a:p>
          <a:p>
            <a:pPr lvl="1"/>
            <a:r>
              <a:rPr lang="pt-BR" dirty="0" smtClean="0"/>
              <a:t>Etapas da pesquisa </a:t>
            </a:r>
            <a:r>
              <a:rPr lang="pt-BR" i="1" dirty="0" smtClean="0"/>
              <a:t>versus</a:t>
            </a:r>
            <a:r>
              <a:rPr lang="pt-BR" dirty="0" smtClean="0"/>
              <a:t> tempo</a:t>
            </a:r>
          </a:p>
          <a:p>
            <a:r>
              <a:rPr lang="pt-BR" dirty="0" smtClean="0"/>
              <a:t>Referências Bibliográficas</a:t>
            </a:r>
          </a:p>
          <a:p>
            <a:r>
              <a:rPr lang="pt-BR" dirty="0" smtClean="0"/>
              <a:t>Extensão – 15 a 20 páginas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04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 Científico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u="sng" dirty="0" smtClean="0"/>
              <a:t>Wikipédia</a:t>
            </a:r>
            <a:r>
              <a:rPr lang="pt-BR" dirty="0" smtClean="0"/>
              <a:t>: </a:t>
            </a:r>
            <a:r>
              <a:rPr lang="pt-BR" b="1" dirty="0" smtClean="0"/>
              <a:t>Método</a:t>
            </a:r>
            <a:r>
              <a:rPr lang="pt-BR" dirty="0"/>
              <a:t>, do grego antigo </a:t>
            </a:r>
            <a:r>
              <a:rPr lang="pt-BR" dirty="0" err="1"/>
              <a:t>μέθοδος</a:t>
            </a:r>
            <a:r>
              <a:rPr lang="pt-BR" dirty="0"/>
              <a:t>, </a:t>
            </a:r>
            <a:r>
              <a:rPr lang="pt-BR" dirty="0" err="1"/>
              <a:t>transl</a:t>
            </a:r>
            <a:r>
              <a:rPr lang="pt-BR" dirty="0"/>
              <a:t>. </a:t>
            </a:r>
            <a:r>
              <a:rPr lang="pt-BR" i="1" dirty="0" err="1"/>
              <a:t>methodos</a:t>
            </a:r>
            <a:r>
              <a:rPr lang="pt-BR" dirty="0"/>
              <a:t>, formado por </a:t>
            </a:r>
            <a:r>
              <a:rPr lang="pt-BR" dirty="0" err="1"/>
              <a:t>μετά</a:t>
            </a:r>
            <a:r>
              <a:rPr lang="pt-BR" dirty="0"/>
              <a:t>, </a:t>
            </a:r>
            <a:r>
              <a:rPr lang="pt-BR" dirty="0" err="1"/>
              <a:t>μέt</a:t>
            </a:r>
            <a:r>
              <a:rPr lang="pt-BR" dirty="0"/>
              <a:t>-, </a:t>
            </a:r>
            <a:r>
              <a:rPr lang="pt-BR" dirty="0" err="1"/>
              <a:t>transl</a:t>
            </a:r>
            <a:r>
              <a:rPr lang="pt-BR" dirty="0"/>
              <a:t>. </a:t>
            </a:r>
            <a:r>
              <a:rPr lang="pt-BR" i="1" dirty="0" err="1"/>
              <a:t>metá</a:t>
            </a:r>
            <a:r>
              <a:rPr lang="pt-BR" i="1" dirty="0"/>
              <a:t>, </a:t>
            </a:r>
            <a:r>
              <a:rPr lang="pt-BR" i="1" dirty="0" err="1"/>
              <a:t>met</a:t>
            </a:r>
            <a:r>
              <a:rPr lang="pt-BR" i="1" dirty="0"/>
              <a:t>-</a:t>
            </a:r>
            <a:r>
              <a:rPr lang="pt-BR" dirty="0"/>
              <a:t>, </a:t>
            </a:r>
            <a:r>
              <a:rPr lang="pt-BR" b="1" dirty="0"/>
              <a:t>'depois' ou 'que segue</a:t>
            </a:r>
            <a:r>
              <a:rPr lang="pt-BR" dirty="0"/>
              <a:t>' + </a:t>
            </a:r>
            <a:r>
              <a:rPr lang="pt-BR" dirty="0" err="1"/>
              <a:t>οδός</a:t>
            </a:r>
            <a:r>
              <a:rPr lang="pt-BR" dirty="0"/>
              <a:t>, </a:t>
            </a:r>
            <a:r>
              <a:rPr lang="pt-BR" dirty="0" err="1"/>
              <a:t>transl</a:t>
            </a:r>
            <a:r>
              <a:rPr lang="pt-BR" dirty="0"/>
              <a:t>. </a:t>
            </a:r>
            <a:r>
              <a:rPr lang="pt-BR" i="1" dirty="0" err="1"/>
              <a:t>hodós</a:t>
            </a:r>
            <a:r>
              <a:rPr lang="pt-BR" dirty="0"/>
              <a:t>, '</a:t>
            </a:r>
            <a:r>
              <a:rPr lang="pt-BR" b="1" dirty="0"/>
              <a:t>caminho</a:t>
            </a:r>
            <a:r>
              <a:rPr lang="pt-BR" dirty="0"/>
              <a:t>', significa literalmente </a:t>
            </a:r>
            <a:r>
              <a:rPr lang="pt-BR" b="1" dirty="0"/>
              <a:t>'seguir um caminho</a:t>
            </a:r>
            <a:r>
              <a:rPr lang="pt-BR" dirty="0"/>
              <a:t>' (para chegar a um fim).</a:t>
            </a:r>
          </a:p>
          <a:p>
            <a:r>
              <a:rPr lang="pt-BR" dirty="0" smtClean="0"/>
              <a:t>Em </a:t>
            </a:r>
            <a:r>
              <a:rPr lang="pt-BR" dirty="0"/>
              <a:t>ciência, em geral, o </a:t>
            </a:r>
            <a:r>
              <a:rPr lang="pt-BR" b="1" dirty="0"/>
              <a:t>método científico</a:t>
            </a:r>
            <a:r>
              <a:rPr lang="pt-BR" dirty="0"/>
              <a:t> é constituído por uma série de passos codificados que se têm de tomar, de forma mais ou menos esquemática para atingir um determinado </a:t>
            </a:r>
            <a:r>
              <a:rPr lang="pt-BR" dirty="0" smtClean="0"/>
              <a:t>objetivo científico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208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 Científico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Definir o problema.</a:t>
            </a:r>
          </a:p>
          <a:p>
            <a:r>
              <a:rPr lang="pt-BR" dirty="0"/>
              <a:t>Recolhimento de dados.</a:t>
            </a:r>
          </a:p>
          <a:p>
            <a:r>
              <a:rPr lang="pt-BR" dirty="0"/>
              <a:t>Proposta de uma ou mais hipóteses.</a:t>
            </a:r>
          </a:p>
          <a:p>
            <a:r>
              <a:rPr lang="pt-BR" dirty="0"/>
              <a:t>Realização de uma experiência controlada, para testar a validade da(s) hipótese(s).</a:t>
            </a:r>
          </a:p>
          <a:p>
            <a:r>
              <a:rPr lang="pt-BR" dirty="0"/>
              <a:t>Análise dos resultados</a:t>
            </a:r>
          </a:p>
          <a:p>
            <a:r>
              <a:rPr lang="pt-BR" dirty="0"/>
              <a:t>Interpretar os dados e tirar conclusões, o que serve para a formulação de novas hipóteses.</a:t>
            </a:r>
          </a:p>
          <a:p>
            <a:r>
              <a:rPr lang="pt-BR" dirty="0"/>
              <a:t>Publicação dos resultados em monografias, dissertações, teses, artigos ou livros aceitos por universidades e ou reconhecidos pela comunidade científica.</a:t>
            </a:r>
          </a:p>
          <a:p>
            <a:r>
              <a:rPr lang="pt-BR" dirty="0" smtClean="0">
                <a:hlinkClick r:id="rId2"/>
              </a:rPr>
              <a:t>https://www.youtube.com/watch?v=eRDBggKy0js&amp;t=1s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64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Monografia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origem histórica da palavra</a:t>
            </a:r>
            <a:r>
              <a:rPr lang="pt-BR" b="1" dirty="0"/>
              <a:t> MONOGRAFIA </a:t>
            </a:r>
            <a:r>
              <a:rPr lang="pt-BR" dirty="0"/>
              <a:t>vem da especificação, ou seja a redução da abordagem a um só assunto, a um só problema.</a:t>
            </a:r>
          </a:p>
          <a:p>
            <a:pPr lvl="1"/>
            <a:r>
              <a:rPr lang="pt-BR" b="1" dirty="0"/>
              <a:t>Seu sentido etimológico significa:</a:t>
            </a:r>
            <a:r>
              <a:rPr lang="pt-BR" dirty="0"/>
              <a:t> </a:t>
            </a:r>
            <a:r>
              <a:rPr lang="pt-BR" b="1" dirty="0" err="1"/>
              <a:t>mónos</a:t>
            </a:r>
            <a:r>
              <a:rPr lang="pt-BR" b="1" dirty="0"/>
              <a:t> (um só) e </a:t>
            </a:r>
            <a:r>
              <a:rPr lang="pt-BR" b="1" dirty="0" err="1"/>
              <a:t>graphein</a:t>
            </a:r>
            <a:r>
              <a:rPr lang="pt-BR" b="1" dirty="0"/>
              <a:t> (escrever)</a:t>
            </a:r>
            <a:r>
              <a:rPr lang="pt-BR" dirty="0"/>
              <a:t>: dissertação a respeito de um assunto único</a:t>
            </a:r>
            <a:r>
              <a:rPr lang="pt-BR" dirty="0" smtClean="0"/>
              <a:t>.</a:t>
            </a:r>
          </a:p>
          <a:p>
            <a:r>
              <a:rPr lang="pt-BR" dirty="0" smtClean="0"/>
              <a:t>Em termos práticos a Monografia de Graduação (ou o Trabalho de Conclusão de Curso – TCC) é o primeiro contato do aluno com a produção científica.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603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de Pesquisa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Monografia  X Dissertação de Mestrado  X  Tese de Doutorado</a:t>
            </a:r>
          </a:p>
          <a:p>
            <a:pPr lvl="1"/>
            <a:r>
              <a:rPr lang="pt-BR" dirty="0" smtClean="0"/>
              <a:t>Escopo da pesquisa</a:t>
            </a:r>
          </a:p>
          <a:p>
            <a:r>
              <a:rPr lang="pt-BR" dirty="0" smtClean="0"/>
              <a:t>Definir o Problema →  Pergunta de Pesquisa:</a:t>
            </a:r>
          </a:p>
          <a:p>
            <a:pPr lvl="1"/>
            <a:r>
              <a:rPr lang="pt-BR" dirty="0" smtClean="0"/>
              <a:t>Exemplo:</a:t>
            </a:r>
          </a:p>
          <a:p>
            <a:pPr lvl="1"/>
            <a:endParaRPr lang="pt-BR" dirty="0"/>
          </a:p>
          <a:p>
            <a:endParaRPr lang="pt-BR" dirty="0" smtClean="0"/>
          </a:p>
          <a:p>
            <a:pPr lvl="1"/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399" y="3710900"/>
            <a:ext cx="7915201" cy="260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de Pesquisa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Justificativa:</a:t>
            </a:r>
          </a:p>
          <a:p>
            <a:pPr lvl="1"/>
            <a:r>
              <a:rPr lang="pt-BR" dirty="0" smtClean="0"/>
              <a:t>Porque sua pergunta é relevante?</a:t>
            </a:r>
          </a:p>
          <a:p>
            <a:pPr lvl="1"/>
            <a:r>
              <a:rPr lang="pt-BR" dirty="0" smtClean="0"/>
              <a:t>Em que contexto ela se insere?</a:t>
            </a:r>
          </a:p>
          <a:p>
            <a:pPr lvl="2"/>
            <a:r>
              <a:rPr lang="pt-BR" dirty="0" smtClean="0"/>
              <a:t>Contexto pode se referir a um específico cenário econômico ou a um problema da literatura</a:t>
            </a:r>
          </a:p>
          <a:p>
            <a:r>
              <a:rPr lang="pt-BR" dirty="0" smtClean="0"/>
              <a:t>Exemplo: </a:t>
            </a:r>
            <a:r>
              <a:rPr lang="en-US" dirty="0" smtClean="0"/>
              <a:t>Price </a:t>
            </a:r>
            <a:r>
              <a:rPr lang="en-US" dirty="0"/>
              <a:t>Discrimination by U.S. and German </a:t>
            </a:r>
            <a:r>
              <a:rPr lang="en-US" dirty="0" smtClean="0"/>
              <a:t>Exporters, </a:t>
            </a:r>
            <a:r>
              <a:rPr lang="pt-BR" dirty="0" smtClean="0"/>
              <a:t>Michael </a:t>
            </a:r>
            <a:r>
              <a:rPr lang="pt-BR" dirty="0"/>
              <a:t>M. </a:t>
            </a:r>
            <a:r>
              <a:rPr lang="pt-BR" dirty="0" err="1" smtClean="0"/>
              <a:t>Knetter</a:t>
            </a:r>
            <a:r>
              <a:rPr lang="pt-BR" dirty="0" smtClean="0"/>
              <a:t>, AER, 79, 1989 </a:t>
            </a:r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1"/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0895" y="4807003"/>
            <a:ext cx="3549600" cy="16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09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Justificativa, Contexto, Pergunta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6857" y="1825625"/>
            <a:ext cx="701828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77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Justificativa, Contexto, Pergunta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3821" y="1933201"/>
            <a:ext cx="3904622" cy="435133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2145" y="1933201"/>
            <a:ext cx="4814401" cy="15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69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de Pesquisa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Justificativa e contribuição</a:t>
            </a:r>
          </a:p>
          <a:p>
            <a:pPr lvl="1"/>
            <a:r>
              <a:rPr lang="pt-BR" dirty="0" smtClean="0"/>
              <a:t>Em que nível é dada a contribuição científica do seu trabalho?</a:t>
            </a:r>
          </a:p>
          <a:p>
            <a:pPr lvl="2"/>
            <a:r>
              <a:rPr lang="pt-BR" dirty="0" smtClean="0"/>
              <a:t>Nacional X Internacional?</a:t>
            </a:r>
          </a:p>
          <a:p>
            <a:pPr lvl="2"/>
            <a:r>
              <a:rPr lang="pt-BR" dirty="0" smtClean="0"/>
              <a:t>Empírica, Teórica?</a:t>
            </a:r>
          </a:p>
          <a:p>
            <a:endParaRPr lang="pt-BR" dirty="0" smtClean="0"/>
          </a:p>
          <a:p>
            <a:r>
              <a:rPr lang="pt-BR" dirty="0" smtClean="0"/>
              <a:t>Contribuição em nível Nacional ou Internacional 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Não depende apenas de como você “vende” o seu trabalho, mas tem relação com isso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 smtClean="0"/>
              <a:t>Mas é preciso ter claro como seu trabalho se insere na literatura sobre o tema</a:t>
            </a:r>
          </a:p>
          <a:p>
            <a:pPr lvl="3"/>
            <a:r>
              <a:rPr lang="pt-BR" dirty="0" smtClean="0"/>
              <a:t>Daí a importância da revisão bibliográfica</a:t>
            </a:r>
            <a:endParaRPr lang="pt-BR" dirty="0"/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618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427</Words>
  <Application>Microsoft Office PowerPoint</Application>
  <PresentationFormat>Widescreen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do Office</vt:lpstr>
      <vt:lpstr>TPE- Estrutura Básica do Projeto</vt:lpstr>
      <vt:lpstr>Método Científico</vt:lpstr>
      <vt:lpstr>Método Científico</vt:lpstr>
      <vt:lpstr>Monografia</vt:lpstr>
      <vt:lpstr>Projeto de Pesquisa</vt:lpstr>
      <vt:lpstr>Projeto de Pesquisa</vt:lpstr>
      <vt:lpstr>Exemplo: Justificativa, Contexto, Pergunta</vt:lpstr>
      <vt:lpstr>Exemplo: Justificativa, Contexto, Pergunta</vt:lpstr>
      <vt:lpstr>Projeto de Pesquisa</vt:lpstr>
      <vt:lpstr>Exemplo:</vt:lpstr>
      <vt:lpstr>Exemplo:</vt:lpstr>
      <vt:lpstr>Revisão Bibliográfica</vt:lpstr>
      <vt:lpstr>Dados e Metodologia</vt:lpstr>
      <vt:lpstr>Exemplo</vt:lpstr>
      <vt:lpstr>Estrutura Básica do Projeto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Seminários de Tese</dc:title>
  <dc:creator>Usuário do Windows</dc:creator>
  <cp:lastModifiedBy>Sérgio Kannebley Júnior</cp:lastModifiedBy>
  <cp:revision>34</cp:revision>
  <dcterms:created xsi:type="dcterms:W3CDTF">2017-07-30T19:59:20Z</dcterms:created>
  <dcterms:modified xsi:type="dcterms:W3CDTF">2020-09-08T15:14:33Z</dcterms:modified>
</cp:coreProperties>
</file>