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0" r:id="rId1"/>
  </p:sldMasterIdLst>
  <p:notesMasterIdLst>
    <p:notesMasterId r:id="rId33"/>
  </p:notesMasterIdLst>
  <p:handoutMasterIdLst>
    <p:handoutMasterId r:id="rId34"/>
  </p:handoutMasterIdLst>
  <p:sldIdLst>
    <p:sldId id="1203" r:id="rId2"/>
    <p:sldId id="1236" r:id="rId3"/>
    <p:sldId id="1204" r:id="rId4"/>
    <p:sldId id="1205" r:id="rId5"/>
    <p:sldId id="1206" r:id="rId6"/>
    <p:sldId id="1207" r:id="rId7"/>
    <p:sldId id="1208" r:id="rId8"/>
    <p:sldId id="1209" r:id="rId9"/>
    <p:sldId id="1210" r:id="rId10"/>
    <p:sldId id="1211" r:id="rId11"/>
    <p:sldId id="1212" r:id="rId12"/>
    <p:sldId id="1213" r:id="rId13"/>
    <p:sldId id="1214" r:id="rId14"/>
    <p:sldId id="1215" r:id="rId15"/>
    <p:sldId id="1216" r:id="rId16"/>
    <p:sldId id="1217" r:id="rId17"/>
    <p:sldId id="1218" r:id="rId18"/>
    <p:sldId id="1219" r:id="rId19"/>
    <p:sldId id="1221" r:id="rId20"/>
    <p:sldId id="1222" r:id="rId21"/>
    <p:sldId id="1223" r:id="rId22"/>
    <p:sldId id="1224" r:id="rId23"/>
    <p:sldId id="1225" r:id="rId24"/>
    <p:sldId id="1226" r:id="rId25"/>
    <p:sldId id="1227" r:id="rId26"/>
    <p:sldId id="1228" r:id="rId27"/>
    <p:sldId id="1229" r:id="rId28"/>
    <p:sldId id="1230" r:id="rId29"/>
    <p:sldId id="1231" r:id="rId30"/>
    <p:sldId id="1232" r:id="rId31"/>
    <p:sldId id="1233" r:id="rId32"/>
  </p:sldIdLst>
  <p:sldSz cx="9144000" cy="6858000" type="screen4x3"/>
  <p:notesSz cx="7010400" cy="9296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édio 2 - Ênfas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88590" autoAdjust="0"/>
  </p:normalViewPr>
  <p:slideViewPr>
    <p:cSldViewPr>
      <p:cViewPr varScale="1">
        <p:scale>
          <a:sx n="65" d="100"/>
          <a:sy n="65" d="100"/>
        </p:scale>
        <p:origin x="1536" y="7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1998"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pt-BR"/>
          </a:p>
        </p:txBody>
      </p:sp>
      <p:sp>
        <p:nvSpPr>
          <p:cNvPr id="3" name="Espaço Reservado para Data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BCFEFF7-3D73-46A0-87D3-D8259C54CB06}" type="datetimeFigureOut">
              <a:rPr lang="pt-BR" smtClean="0"/>
              <a:pPr/>
              <a:t>25/02/2019</a:t>
            </a:fld>
            <a:endParaRPr lang="pt-BR"/>
          </a:p>
        </p:txBody>
      </p:sp>
      <p:sp>
        <p:nvSpPr>
          <p:cNvPr id="4" name="Espaço Reservado para Rodapé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7AAC6A0-912F-4AA9-9D0E-F2C46BF3C253}" type="slidenum">
              <a:rPr lang="pt-BR" smtClean="0"/>
              <a:pPr/>
              <a:t>‹nº›</a:t>
            </a:fld>
            <a:endParaRPr lang="pt-BR"/>
          </a:p>
        </p:txBody>
      </p:sp>
    </p:spTree>
    <p:extLst>
      <p:ext uri="{BB962C8B-B14F-4D97-AF65-F5344CB8AC3E}">
        <p14:creationId xmlns:p14="http://schemas.microsoft.com/office/powerpoint/2010/main" val="3515983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1"/>
            <a:ext cx="3038475" cy="46513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970339" y="1"/>
            <a:ext cx="3038475" cy="465138"/>
          </a:xfrm>
          <a:prstGeom prst="rect">
            <a:avLst/>
          </a:prstGeom>
        </p:spPr>
        <p:txBody>
          <a:bodyPr vert="horz" lIns="91440" tIns="45720" rIns="91440" bIns="45720" rtlCol="0"/>
          <a:lstStyle>
            <a:lvl1pPr algn="r">
              <a:defRPr sz="1200"/>
            </a:lvl1pPr>
          </a:lstStyle>
          <a:p>
            <a:fld id="{C048DF87-94AD-4585-9112-FB5739434767}" type="datetimeFigureOut">
              <a:rPr lang="pt-BR" smtClean="0"/>
              <a:pPr/>
              <a:t>25/02/2019</a:t>
            </a:fld>
            <a:endParaRPr lang="pt-BR"/>
          </a:p>
        </p:txBody>
      </p:sp>
      <p:sp>
        <p:nvSpPr>
          <p:cNvPr id="4" name="Espaço Reservado para Imagem de Slide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701676" y="4416426"/>
            <a:ext cx="5607050" cy="4183063"/>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1" y="8829675"/>
            <a:ext cx="3038475" cy="465138"/>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970339" y="8829675"/>
            <a:ext cx="3038475" cy="465138"/>
          </a:xfrm>
          <a:prstGeom prst="rect">
            <a:avLst/>
          </a:prstGeom>
        </p:spPr>
        <p:txBody>
          <a:bodyPr vert="horz" lIns="91440" tIns="45720" rIns="91440" bIns="45720" rtlCol="0" anchor="b"/>
          <a:lstStyle>
            <a:lvl1pPr algn="r">
              <a:defRPr sz="1200"/>
            </a:lvl1pPr>
          </a:lstStyle>
          <a:p>
            <a:fld id="{AFA1A587-0A0E-4D80-947E-55F253A39C1A}" type="slidenum">
              <a:rPr lang="pt-BR" smtClean="0"/>
              <a:pPr/>
              <a:t>‹nº›</a:t>
            </a:fld>
            <a:endParaRPr lang="pt-BR"/>
          </a:p>
        </p:txBody>
      </p:sp>
    </p:spTree>
    <p:extLst>
      <p:ext uri="{BB962C8B-B14F-4D97-AF65-F5344CB8AC3E}">
        <p14:creationId xmlns:p14="http://schemas.microsoft.com/office/powerpoint/2010/main" val="1344436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6844A250-FE15-4365-BE69-EFDBF5019827}" type="slidenum">
              <a:rPr lang="pt-BR" smtClean="0"/>
              <a:pPr/>
              <a:t>3</a:t>
            </a:fld>
            <a:endParaRPr lang="pt-BR"/>
          </a:p>
        </p:txBody>
      </p:sp>
    </p:spTree>
    <p:extLst>
      <p:ext uri="{BB962C8B-B14F-4D97-AF65-F5344CB8AC3E}">
        <p14:creationId xmlns:p14="http://schemas.microsoft.com/office/powerpoint/2010/main" val="2239588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8389012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134696368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AAA87F-6CB3-1D48-BCB3-B0E4F1A84AB2}" type="slidenum">
              <a:rPr lang="pt-BR" smtClean="0"/>
              <a:t>‹nº›</a:t>
            </a:fld>
            <a:endParaRPr lang="pt-B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895539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78974494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endParaRPr lang="pt-B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AAA87F-6CB3-1D48-BCB3-B0E4F1A84AB2}" type="slidenum">
              <a:rPr lang="pt-BR" smtClean="0"/>
              <a:t>‹nº›</a:t>
            </a:fld>
            <a:endParaRPr lang="pt-B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6668588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331189795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16896985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66063778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itação">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3728" y="332656"/>
            <a:ext cx="6805165" cy="5832648"/>
          </a:xfrm>
        </p:spPr>
        <p:txBody>
          <a:bodyPr anchor="ctr">
            <a:normAutofit/>
          </a:bodyPr>
          <a:lstStyle>
            <a:lvl1pPr marL="0" indent="0" algn="ctr">
              <a:lnSpc>
                <a:spcPct val="114000"/>
              </a:lnSpc>
              <a:spcBef>
                <a:spcPts val="0"/>
              </a:spcBef>
              <a:buFont typeface="Arial" panose="020B0604020202020204" pitchFamily="34" charset="0"/>
              <a:buNone/>
              <a:defRPr sz="2400" i="1">
                <a:solidFill>
                  <a:schemeClr val="tx1"/>
                </a:solidFill>
                <a:latin typeface="+mj-lt"/>
              </a:defRPr>
            </a:lvl1pPr>
            <a:lvl2pPr marL="457200" indent="0">
              <a:buFont typeface="Arial" panose="020B0604020202020204" pitchFamily="34" charset="0"/>
              <a:buNone/>
              <a:defRPr sz="2000">
                <a:solidFill>
                  <a:schemeClr val="tx1"/>
                </a:solidFill>
              </a:defRPr>
            </a:lvl2pPr>
            <a:lvl3pPr marL="914400" indent="0">
              <a:buFont typeface="Arial" panose="020B0604020202020204" pitchFamily="34" charset="0"/>
              <a:buNone/>
              <a:defRPr sz="2000">
                <a:solidFill>
                  <a:schemeClr val="tx1"/>
                </a:solidFill>
              </a:defRPr>
            </a:lvl3pPr>
            <a:lvl4pPr marL="1255712" indent="0">
              <a:buFont typeface="Arial" panose="020B0604020202020204" pitchFamily="34" charset="0"/>
              <a:buNone/>
              <a:defRPr sz="2000">
                <a:solidFill>
                  <a:schemeClr val="tx1"/>
                </a:solidFill>
              </a:defRPr>
            </a:lvl4pPr>
            <a:lvl5pPr marL="1597025" indent="0">
              <a:buFont typeface="Arial" panose="020B0604020202020204" pitchFamily="34" charset="0"/>
              <a:buNone/>
              <a:defRPr sz="2000">
                <a:solidFill>
                  <a:schemeClr val="tx1"/>
                </a:solidFill>
              </a:defRPr>
            </a:lvl5pPr>
          </a:lstStyle>
          <a:p>
            <a:pPr lvl="0"/>
            <a:r>
              <a:rPr lang="pt-BR" dirty="0" smtClean="0"/>
              <a:t>Editar estilos de texto Mestre</a:t>
            </a:r>
          </a:p>
        </p:txBody>
      </p:sp>
      <p:sp>
        <p:nvSpPr>
          <p:cNvPr id="8" name="Espaço Reservado para Texto 7"/>
          <p:cNvSpPr>
            <a:spLocks noGrp="1"/>
          </p:cNvSpPr>
          <p:nvPr>
            <p:ph type="body" sz="quarter" idx="14"/>
          </p:nvPr>
        </p:nvSpPr>
        <p:spPr>
          <a:xfrm>
            <a:off x="2123728" y="6236543"/>
            <a:ext cx="6805166" cy="504825"/>
          </a:xfrm>
        </p:spPr>
        <p:txBody>
          <a:bodyPr>
            <a:normAutofit/>
          </a:bodyPr>
          <a:lstStyle>
            <a:lvl1pPr marL="0" indent="0" algn="r">
              <a:buFont typeface="Arial" panose="020B0604020202020204" pitchFamily="34" charset="0"/>
              <a:buNone/>
              <a:defRPr sz="1400">
                <a:solidFill>
                  <a:schemeClr val="tx1">
                    <a:lumMod val="65000"/>
                    <a:lumOff val="35000"/>
                  </a:schemeClr>
                </a:solidFill>
              </a:defRPr>
            </a:lvl1pPr>
            <a:lvl2pPr marL="457200" indent="0">
              <a:buFont typeface="Arial" panose="020B0604020202020204" pitchFamily="34" charset="0"/>
              <a:buNone/>
              <a:defRPr/>
            </a:lvl2pPr>
            <a:lvl3pPr marL="914400" indent="0">
              <a:buFont typeface="Arial" panose="020B0604020202020204" pitchFamily="34" charset="0"/>
              <a:buNone/>
              <a:defRPr/>
            </a:lvl3pPr>
            <a:lvl4pPr marL="1255712" indent="0">
              <a:buFont typeface="Arial" panose="020B0604020202020204" pitchFamily="34" charset="0"/>
              <a:buNone/>
              <a:defRPr/>
            </a:lvl4pPr>
            <a:lvl5pPr marL="1597025" indent="0">
              <a:buFont typeface="Arial" panose="020B0604020202020204" pitchFamily="34" charset="0"/>
              <a:buNone/>
              <a:defRPr/>
            </a:lvl5pPr>
          </a:lstStyle>
          <a:p>
            <a:pPr lvl="0"/>
            <a:r>
              <a:rPr lang="pt-BR" dirty="0" smtClean="0"/>
              <a:t>Editar estilos de texto Mestre</a:t>
            </a:r>
          </a:p>
        </p:txBody>
      </p:sp>
    </p:spTree>
    <p:extLst>
      <p:ext uri="{BB962C8B-B14F-4D97-AF65-F5344CB8AC3E}">
        <p14:creationId xmlns:p14="http://schemas.microsoft.com/office/powerpoint/2010/main" val="3211217108"/>
      </p:ext>
    </p:extLst>
  </p:cSld>
  <p:clrMapOvr>
    <a:masterClrMapping/>
  </p:clrMapOvr>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Slide de Título com Imagem Grande">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107504" y="4538608"/>
            <a:ext cx="9027504" cy="2202759"/>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pt-BR" dirty="0" smtClean="0"/>
              <a:t>Clique para editar o texto mestre</a:t>
            </a:r>
          </a:p>
        </p:txBody>
      </p:sp>
      <p:sp>
        <p:nvSpPr>
          <p:cNvPr id="2" name="Title 1"/>
          <p:cNvSpPr>
            <a:spLocks noGrp="1"/>
          </p:cNvSpPr>
          <p:nvPr>
            <p:ph type="title"/>
          </p:nvPr>
        </p:nvSpPr>
        <p:spPr>
          <a:xfrm>
            <a:off x="251520" y="4509120"/>
            <a:ext cx="8712968" cy="2232248"/>
          </a:xfrm>
        </p:spPr>
        <p:txBody>
          <a:bodyPr anchor="ctr">
            <a:normAutofit/>
          </a:bodyPr>
          <a:lstStyle>
            <a:lvl1pPr algn="r">
              <a:defRPr sz="4600" b="0"/>
            </a:lvl1pPr>
          </a:lstStyle>
          <a:p>
            <a:r>
              <a:rPr lang="pt-BR" dirty="0" smtClean="0"/>
              <a:t>Clique para editar o título mestre</a:t>
            </a:r>
            <a:endParaRPr dirty="0"/>
          </a:p>
        </p:txBody>
      </p:sp>
      <p:sp>
        <p:nvSpPr>
          <p:cNvPr id="3" name="Picture Placeholder 2"/>
          <p:cNvSpPr>
            <a:spLocks noGrp="1"/>
          </p:cNvSpPr>
          <p:nvPr>
            <p:ph type="pic" idx="1"/>
          </p:nvPr>
        </p:nvSpPr>
        <p:spPr>
          <a:xfrm>
            <a:off x="228709" y="228600"/>
            <a:ext cx="8686583"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a:p>
        </p:txBody>
      </p:sp>
      <p:sp>
        <p:nvSpPr>
          <p:cNvPr id="5" name="Slide Number Placeholder 5"/>
          <p:cNvSpPr>
            <a:spLocks noGrp="1"/>
          </p:cNvSpPr>
          <p:nvPr>
            <p:ph type="sldNum" sz="quarter" idx="4"/>
          </p:nvPr>
        </p:nvSpPr>
        <p:spPr>
          <a:xfrm>
            <a:off x="6876256" y="638132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AA87F-6CB3-1D48-BCB3-B0E4F1A84AB2}" type="slidenum">
              <a:rPr lang="pt-BR" smtClean="0"/>
              <a:t>‹nº›</a:t>
            </a:fld>
            <a:endParaRPr lang="pt-BR"/>
          </a:p>
        </p:txBody>
      </p:sp>
      <p:sp>
        <p:nvSpPr>
          <p:cNvPr id="6" name="TextBox 14"/>
          <p:cNvSpPr txBox="1"/>
          <p:nvPr userDrawn="1"/>
        </p:nvSpPr>
        <p:spPr>
          <a:xfrm>
            <a:off x="424891" y="174812"/>
            <a:ext cx="413309" cy="830997"/>
          </a:xfrm>
          <a:prstGeom prst="rect">
            <a:avLst/>
          </a:prstGeom>
          <a:noFill/>
        </p:spPr>
        <p:txBody>
          <a:bodyPr wrap="square" lIns="0" tIns="0" rIns="0" bIns="0" rtlCol="0">
            <a:spAutoFit/>
          </a:bodyPr>
          <a:lstStyle/>
          <a:p>
            <a:r>
              <a:rPr sz="5400" b="1" dirty="0">
                <a:solidFill>
                  <a:schemeClr val="accent1"/>
                </a:solidFill>
              </a:rPr>
              <a:t>+</a:t>
            </a:r>
          </a:p>
        </p:txBody>
      </p:sp>
    </p:spTree>
    <p:extLst>
      <p:ext uri="{BB962C8B-B14F-4D97-AF65-F5344CB8AC3E}">
        <p14:creationId xmlns:p14="http://schemas.microsoft.com/office/powerpoint/2010/main" val="20653533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Section with Watermark">
    <p:spTree>
      <p:nvGrpSpPr>
        <p:cNvPr id="1" name=""/>
        <p:cNvGrpSpPr/>
        <p:nvPr/>
      </p:nvGrpSpPr>
      <p:grpSpPr>
        <a:xfrm>
          <a:off x="0" y="0"/>
          <a:ext cx="0" cy="0"/>
          <a:chOff x="0" y="0"/>
          <a:chExt cx="0" cy="0"/>
        </a:xfrm>
      </p:grpSpPr>
      <p:sp>
        <p:nvSpPr>
          <p:cNvPr id="2" name="Title 1"/>
          <p:cNvSpPr>
            <a:spLocks noGrp="1"/>
          </p:cNvSpPr>
          <p:nvPr>
            <p:ph type="title"/>
          </p:nvPr>
        </p:nvSpPr>
        <p:spPr>
          <a:xfrm>
            <a:off x="292100" y="463826"/>
            <a:ext cx="7188200" cy="5797274"/>
          </a:xfrm>
          <a:solidFill>
            <a:schemeClr val="bg1"/>
          </a:solidFill>
          <a:effectLst>
            <a:softEdge rad="127000"/>
          </a:effectLst>
        </p:spPr>
        <p:txBody>
          <a:bodyPr lIns="45720" tIns="0" rIns="45720" bIns="0" anchor="ctr" anchorCtr="0"/>
          <a:lstStyle>
            <a:lvl1pPr algn="l">
              <a:lnSpc>
                <a:spcPct val="114000"/>
              </a:lnSpc>
              <a:defRPr sz="2600" b="0" i="1" cap="none" baseline="0">
                <a:solidFill>
                  <a:srgbClr val="000000"/>
                </a:solidFill>
              </a:defRPr>
            </a:lvl1pPr>
          </a:lstStyle>
          <a:p>
            <a:r>
              <a:rPr lang="x-none" smtClean="0"/>
              <a:t>Click to edit Master title style</a:t>
            </a:r>
            <a:endParaRPr dirty="0"/>
          </a:p>
        </p:txBody>
      </p:sp>
      <p:sp>
        <p:nvSpPr>
          <p:cNvPr id="3" name="Text Placeholder 2"/>
          <p:cNvSpPr>
            <a:spLocks noGrp="1"/>
          </p:cNvSpPr>
          <p:nvPr>
            <p:ph type="body" idx="1"/>
          </p:nvPr>
        </p:nvSpPr>
        <p:spPr>
          <a:xfrm>
            <a:off x="125896" y="6261101"/>
            <a:ext cx="8885582" cy="482466"/>
          </a:xfrm>
        </p:spPr>
        <p:txBody>
          <a:bodyPr tIns="0" rIns="45720" bIns="0" anchor="b" anchorCtr="0">
            <a:normAutofit/>
          </a:bodyPr>
          <a:lstStyle>
            <a:lvl1pPr marL="0" indent="0">
              <a:spcBef>
                <a:spcPct val="0"/>
              </a:spcBef>
              <a:buNone/>
              <a:defRPr sz="14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Text Placeholder 7"/>
          <p:cNvSpPr>
            <a:spLocks noGrp="1"/>
          </p:cNvSpPr>
          <p:nvPr>
            <p:ph type="body" sz="quarter" idx="13"/>
          </p:nvPr>
        </p:nvSpPr>
        <p:spPr>
          <a:xfrm>
            <a:off x="1" y="2668375"/>
            <a:ext cx="9143996"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x-none" smtClean="0"/>
              <a:t>Click to edit Master text styles</a:t>
            </a:r>
          </a:p>
        </p:txBody>
      </p:sp>
    </p:spTree>
    <p:extLst>
      <p:ext uri="{BB962C8B-B14F-4D97-AF65-F5344CB8AC3E}">
        <p14:creationId xmlns:p14="http://schemas.microsoft.com/office/powerpoint/2010/main" val="208768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123728" y="188640"/>
            <a:ext cx="6840760" cy="1152128"/>
          </a:xfrm>
        </p:spPr>
        <p:txBody>
          <a:bodyPr anchor="ctr"/>
          <a:lstStyle/>
          <a:p>
            <a:r>
              <a:rPr lang="pt-BR" smtClean="0"/>
              <a:t>Clique para editar o título mestre</a:t>
            </a:r>
            <a:endParaRPr lang="en-US" dirty="0"/>
          </a:p>
        </p:txBody>
      </p:sp>
      <p:sp>
        <p:nvSpPr>
          <p:cNvPr id="3" name="Content Placeholder 2"/>
          <p:cNvSpPr>
            <a:spLocks noGrp="1"/>
          </p:cNvSpPr>
          <p:nvPr>
            <p:ph idx="1"/>
          </p:nvPr>
        </p:nvSpPr>
        <p:spPr>
          <a:xfrm>
            <a:off x="2121017" y="1556792"/>
            <a:ext cx="6843653" cy="5112568"/>
          </a:xfrm>
        </p:spPr>
        <p:txBody>
          <a:bodyPr>
            <a:normAutofit/>
          </a:bodyPr>
          <a:lstStyle>
            <a:lvl1pPr>
              <a:defRPr sz="2400"/>
            </a:lvl1pPr>
            <a:lvl2pPr>
              <a:defRPr sz="1800"/>
            </a:lvl2pPr>
            <a:lvl3pPr>
              <a:defRPr sz="1600"/>
            </a:lvl3pPr>
            <a:lvl4pPr>
              <a:defRPr sz="1400"/>
            </a:lvl4pPr>
            <a:lvl5pPr>
              <a:defRPr sz="1400"/>
            </a:lvl5pPr>
          </a:lstStyle>
          <a:p>
            <a:pPr lvl="0"/>
            <a:r>
              <a:rPr lang="pt-BR" dirty="0" smtClean="0"/>
              <a:t>Editar estilos de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55781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235784565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305414614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endParaRPr lang="pt-BR"/>
          </a:p>
        </p:txBody>
      </p:sp>
      <p:sp>
        <p:nvSpPr>
          <p:cNvPr id="8" name="Footer Placeholder 7"/>
          <p:cNvSpPr>
            <a:spLocks noGrp="1"/>
          </p:cNvSpPr>
          <p:nvPr>
            <p:ph type="ftr" sz="quarter" idx="11"/>
          </p:nvPr>
        </p:nvSpPr>
        <p:spPr/>
        <p:txBody>
          <a:bodyPr/>
          <a:lstStyle/>
          <a:p>
            <a:endParaRPr lang="pt-B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353608320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endParaRPr lang="pt-BR"/>
          </a:p>
        </p:txBody>
      </p:sp>
      <p:sp>
        <p:nvSpPr>
          <p:cNvPr id="4" name="Footer Placeholder 3"/>
          <p:cNvSpPr>
            <a:spLocks noGrp="1"/>
          </p:cNvSpPr>
          <p:nvPr>
            <p:ph type="ftr" sz="quarter" idx="11"/>
          </p:nvPr>
        </p:nvSpPr>
        <p:spPr/>
        <p:txBody>
          <a:bodyPr/>
          <a:lstStyle/>
          <a:p>
            <a:endParaRPr lang="pt-B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236719871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2027866246"/>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409220241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F5ABCC35-AE37-4B74-AFDC-2B5B2D807A04}" type="datetimeFigureOut">
              <a:rPr lang="en-US" smtClean="0"/>
              <a:t>2/25/2019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AAA87F-6CB3-1D48-BCB3-B0E4F1A84AB2}" type="slidenum">
              <a:rPr lang="pt-BR" smtClean="0"/>
              <a:t>‹nº›</a:t>
            </a:fld>
            <a:endParaRPr lang="pt-BR"/>
          </a:p>
        </p:txBody>
      </p:sp>
    </p:spTree>
    <p:extLst>
      <p:ext uri="{BB962C8B-B14F-4D97-AF65-F5344CB8AC3E}">
        <p14:creationId xmlns:p14="http://schemas.microsoft.com/office/powerpoint/2010/main" val="497211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pt-B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3AAA87F-6CB3-1D48-BCB3-B0E4F1A84AB2}" type="slidenum">
              <a:rPr lang="pt-BR" smtClean="0"/>
              <a:t>‹nº›</a:t>
            </a:fld>
            <a:endParaRPr lang="pt-BR"/>
          </a:p>
        </p:txBody>
      </p:sp>
    </p:spTree>
    <p:extLst>
      <p:ext uri="{BB962C8B-B14F-4D97-AF65-F5344CB8AC3E}">
        <p14:creationId xmlns:p14="http://schemas.microsoft.com/office/powerpoint/2010/main" val="2668982100"/>
      </p:ext>
    </p:extLst>
  </p:cSld>
  <p:clrMap bg1="lt1" tx1="dk1" bg2="lt2" tx2="dk2" accent1="accent1" accent2="accent2" accent3="accent3" accent4="accent4" accent5="accent5" accent6="accent6" hlink="hlink" folHlink="folHlink"/>
  <p:sldLayoutIdLst>
    <p:sldLayoutId id="2147484031" r:id="rId1"/>
    <p:sldLayoutId id="2147484032"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 id="2147484043" r:id="rId13"/>
    <p:sldLayoutId id="2147484044" r:id="rId14"/>
    <p:sldLayoutId id="2147484045" r:id="rId15"/>
    <p:sldLayoutId id="2147484046" r:id="rId16"/>
    <p:sldLayoutId id="2147484047" r:id="rId17"/>
    <p:sldLayoutId id="2147483935" r:id="rId18"/>
    <p:sldLayoutId id="2147483937" r:id="rId19"/>
  </p:sldLayoutIdLst>
  <p:timing>
    <p:tnLst>
      <p:par>
        <p:cTn id="1" dur="indefinite" restart="never" nodeType="tmRoot"/>
      </p:par>
    </p:tnLst>
  </p:timing>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COuCEEydsnE" TargetMode="External"/><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smtClean="0"/>
              <a:t>Celso Furtado</a:t>
            </a:r>
            <a:endParaRPr lang="pt-BR" dirty="0"/>
          </a:p>
        </p:txBody>
      </p:sp>
      <p:sp>
        <p:nvSpPr>
          <p:cNvPr id="2" name="Espaço Reservado para Texto 1"/>
          <p:cNvSpPr>
            <a:spLocks noGrp="1"/>
          </p:cNvSpPr>
          <p:nvPr>
            <p:ph type="subTitle" idx="1"/>
          </p:nvPr>
        </p:nvSpPr>
        <p:spPr/>
        <p:txBody>
          <a:bodyPr/>
          <a:lstStyle/>
          <a:p>
            <a:r>
              <a:rPr lang="pt-BR" smtClean="0"/>
              <a:t>A contribuição de Celso Furtado</a:t>
            </a:r>
            <a:endParaRPr lang="pt-BR" dirty="0"/>
          </a:p>
        </p:txBody>
      </p:sp>
    </p:spTree>
    <p:extLst>
      <p:ext uri="{BB962C8B-B14F-4D97-AF65-F5344CB8AC3E}">
        <p14:creationId xmlns:p14="http://schemas.microsoft.com/office/powerpoint/2010/main" val="2303370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1942415" y="4800600"/>
            <a:ext cx="2631545" cy="566738"/>
          </a:xfrm>
        </p:spPr>
        <p:txBody>
          <a:bodyPr>
            <a:normAutofit fontScale="90000"/>
          </a:bodyPr>
          <a:lstStyle/>
          <a:p>
            <a:r>
              <a:rPr lang="pt-BR" dirty="0" smtClean="0"/>
              <a:t>Formação Econômica do Brasil, 1959.</a:t>
            </a:r>
            <a:endParaRPr lang="pt-BR" dirty="0"/>
          </a:p>
        </p:txBody>
      </p:sp>
      <p:pic>
        <p:nvPicPr>
          <p:cNvPr id="14" name="Espaço Reservado para Imagem 13"/>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287" r="318"/>
          <a:stretch/>
        </p:blipFill>
        <p:spPr>
          <a:xfrm>
            <a:off x="4716016" y="94999"/>
            <a:ext cx="4248472" cy="6625730"/>
          </a:xfrm>
        </p:spPr>
      </p:pic>
      <p:sp>
        <p:nvSpPr>
          <p:cNvPr id="13" name="Espaço Reservado para Texto 12"/>
          <p:cNvSpPr>
            <a:spLocks noGrp="1"/>
          </p:cNvSpPr>
          <p:nvPr>
            <p:ph type="body" sz="half" idx="2"/>
          </p:nvPr>
        </p:nvSpPr>
        <p:spPr>
          <a:xfrm>
            <a:off x="1942415" y="5367338"/>
            <a:ext cx="2773601" cy="493712"/>
          </a:xfrm>
        </p:spPr>
        <p:txBody>
          <a:bodyPr/>
          <a:lstStyle/>
          <a:p>
            <a:r>
              <a:rPr lang="pt-BR" dirty="0" smtClean="0"/>
              <a:t>Primeira edição. Fundo de Cultura.</a:t>
            </a:r>
            <a:endParaRPr lang="pt-BR" dirty="0"/>
          </a:p>
        </p:txBody>
      </p:sp>
    </p:spTree>
    <p:extLst>
      <p:ext uri="{BB962C8B-B14F-4D97-AF65-F5344CB8AC3E}">
        <p14:creationId xmlns:p14="http://schemas.microsoft.com/office/powerpoint/2010/main" val="1231774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p:txBody>
          <a:bodyPr/>
          <a:lstStyle/>
          <a:p>
            <a:r>
              <a:rPr lang="pt-BR" smtClean="0"/>
              <a:t>Formação Econômica do Brasil, de Celso Furtado, continua sendo, 30 anos após seu lançamento, a mais famosa e divulgada obra da literatura econômica brasileira, editada em nada menos que dez idiomas e um quarto de milhão de exemplares. </a:t>
            </a:r>
            <a:endParaRPr lang="pt-BR" dirty="0"/>
          </a:p>
        </p:txBody>
      </p:sp>
      <p:sp>
        <p:nvSpPr>
          <p:cNvPr id="8" name="Espaço Reservado para Texto 7"/>
          <p:cNvSpPr>
            <a:spLocks noGrp="1"/>
          </p:cNvSpPr>
          <p:nvPr>
            <p:ph type="body" sz="quarter" idx="14"/>
          </p:nvPr>
        </p:nvSpPr>
        <p:spPr>
          <a:xfrm>
            <a:off x="2123728" y="6021288"/>
            <a:ext cx="6805166" cy="720081"/>
          </a:xfrm>
        </p:spPr>
        <p:txBody>
          <a:bodyPr>
            <a:normAutofit lnSpcReduction="10000"/>
          </a:bodyPr>
          <a:lstStyle/>
          <a:p>
            <a:r>
              <a:rPr lang="pt-BR" dirty="0" smtClean="0"/>
              <a:t>BIELSCHOWSKY, Ricardo. Formação Econômica do Brasil: uma obra prima do estruturalismo </a:t>
            </a:r>
            <a:r>
              <a:rPr lang="pt-BR" dirty="0" err="1" smtClean="0"/>
              <a:t>cepalino</a:t>
            </a:r>
            <a:r>
              <a:rPr lang="pt-BR" dirty="0" smtClean="0"/>
              <a:t>. Revista de Economia Política, </a:t>
            </a:r>
            <a:r>
              <a:rPr lang="pt-BR" dirty="0" err="1" smtClean="0"/>
              <a:t>vol</a:t>
            </a:r>
            <a:r>
              <a:rPr lang="pt-BR" dirty="0" smtClean="0"/>
              <a:t> 9. nª. 4, out/dez 1989, pp. 38-55, p. 38.</a:t>
            </a:r>
            <a:endParaRPr lang="pt-BR" dirty="0"/>
          </a:p>
        </p:txBody>
      </p:sp>
    </p:spTree>
    <p:extLst>
      <p:ext uri="{BB962C8B-B14F-4D97-AF65-F5344CB8AC3E}">
        <p14:creationId xmlns:p14="http://schemas.microsoft.com/office/powerpoint/2010/main" val="3548764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a:xfrm>
            <a:off x="2123728" y="332656"/>
            <a:ext cx="6805165" cy="5472608"/>
          </a:xfrm>
        </p:spPr>
        <p:txBody>
          <a:bodyPr/>
          <a:lstStyle/>
          <a:p>
            <a:r>
              <a:rPr lang="pt-BR" dirty="0" smtClean="0"/>
              <a:t>[...] se Caio Prado nos dá o painel de uma economia comercial-exportadora, Furtado desenha com mais nitidez as transformações internas da economia brasileira desde o período colonial. [...] E sobretudo, põe ênfase naquilo que passou a ser seu tema preferido: a formação do mercado interno pós Abolição e a dinâmica que poderia levar à industrialização e ao desenvolvimento. </a:t>
            </a:r>
            <a:endParaRPr lang="pt-BR" dirty="0"/>
          </a:p>
        </p:txBody>
      </p:sp>
      <p:sp>
        <p:nvSpPr>
          <p:cNvPr id="8" name="Espaço Reservado para Texto 7"/>
          <p:cNvSpPr>
            <a:spLocks noGrp="1"/>
          </p:cNvSpPr>
          <p:nvPr>
            <p:ph type="body" sz="quarter" idx="14"/>
          </p:nvPr>
        </p:nvSpPr>
        <p:spPr>
          <a:xfrm>
            <a:off x="2123728" y="5949280"/>
            <a:ext cx="6805166" cy="792088"/>
          </a:xfrm>
        </p:spPr>
        <p:txBody>
          <a:bodyPr>
            <a:normAutofit/>
          </a:bodyPr>
          <a:lstStyle/>
          <a:p>
            <a:r>
              <a:rPr lang="pt-BR" dirty="0" smtClean="0"/>
              <a:t>CARDOSO, Fernando Henrique. Prefácio. In COELHO, Francisco da Silva &amp; GRANZIERA, Rui Guilherme. Celso Furtado e a Formação Econômica do Brasil. Edição Comemorativa dos 50 anos de Publicação (1959-2009), p. 13.</a:t>
            </a:r>
            <a:endParaRPr lang="pt-BR" dirty="0"/>
          </a:p>
        </p:txBody>
      </p:sp>
    </p:spTree>
    <p:extLst>
      <p:ext uri="{BB962C8B-B14F-4D97-AF65-F5344CB8AC3E}">
        <p14:creationId xmlns:p14="http://schemas.microsoft.com/office/powerpoint/2010/main" val="2009235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p:txBody>
          <a:bodyPr/>
          <a:lstStyle/>
          <a:p>
            <a:r>
              <a:rPr lang="pt-BR" smtClean="0"/>
              <a:t>A decisão de dedicar o essencial de meu tempo ao trabalho teórico eu a havia tomado antes de chegar a Cambridge, mas não teria a tranquilidade necessária para levá-la adiante, em sã consciência, se também não reservasse algum tempo a ordenar minhas ideias sobre o Brasil.</a:t>
            </a:r>
            <a:endParaRPr lang="pt-BR" dirty="0"/>
          </a:p>
        </p:txBody>
      </p:sp>
      <p:sp>
        <p:nvSpPr>
          <p:cNvPr id="8" name="Espaço Reservado para Texto 7"/>
          <p:cNvSpPr>
            <a:spLocks noGrp="1"/>
          </p:cNvSpPr>
          <p:nvPr>
            <p:ph type="body" sz="quarter" idx="14"/>
          </p:nvPr>
        </p:nvSpPr>
        <p:spPr/>
        <p:txBody>
          <a:bodyPr>
            <a:normAutofit lnSpcReduction="10000"/>
          </a:bodyPr>
          <a:lstStyle/>
          <a:p>
            <a:r>
              <a:rPr lang="pt-BR" dirty="0" smtClean="0"/>
              <a:t>FURTADO, Celso. A Fantasia Organizada. 5ª. Edição. Rio de Janeiro: Paz e Terra, 1985, p. 204. </a:t>
            </a:r>
            <a:endParaRPr lang="pt-BR" dirty="0"/>
          </a:p>
        </p:txBody>
      </p:sp>
    </p:spTree>
    <p:extLst>
      <p:ext uri="{BB962C8B-B14F-4D97-AF65-F5344CB8AC3E}">
        <p14:creationId xmlns:p14="http://schemas.microsoft.com/office/powerpoint/2010/main" val="176506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p:txBody>
          <a:bodyPr/>
          <a:lstStyle/>
          <a:p>
            <a:r>
              <a:rPr lang="pt-BR" smtClean="0"/>
              <a:t>O avião da Panair em que viajei para Londres teve um acidente ao baixar em Recife, onde fazia escala, obrigando-me a permanecer dois dias nessa cidade. Perambulando pelas ruas para rever os locais que frequentava quando era aluno do Ginásio Pernambucano, entrei na velha livraria Imperatriz. Entre os livros que adquiri estava uma reedição recente da “História Econômica do Brasil” de Roberto Simonsen, que havia lido dez anos antes. </a:t>
            </a:r>
            <a:endParaRPr lang="pt-BR" dirty="0"/>
          </a:p>
        </p:txBody>
      </p:sp>
      <p:sp>
        <p:nvSpPr>
          <p:cNvPr id="8" name="Espaço Reservado para Texto 7"/>
          <p:cNvSpPr>
            <a:spLocks noGrp="1"/>
          </p:cNvSpPr>
          <p:nvPr>
            <p:ph type="body" sz="quarter" idx="14"/>
          </p:nvPr>
        </p:nvSpPr>
        <p:spPr/>
        <p:txBody>
          <a:bodyPr>
            <a:normAutofit lnSpcReduction="10000"/>
          </a:bodyPr>
          <a:lstStyle/>
          <a:p>
            <a:r>
              <a:rPr lang="pt-BR" smtClean="0"/>
              <a:t>FURTADO, Celso. A Fantasia Organizada. 5ª. Edição. Rio de Janeiro: Paz e Terra, 1985, p. 204. </a:t>
            </a:r>
            <a:endParaRPr lang="pt-BR" dirty="0"/>
          </a:p>
        </p:txBody>
      </p:sp>
    </p:spTree>
    <p:extLst>
      <p:ext uri="{BB962C8B-B14F-4D97-AF65-F5344CB8AC3E}">
        <p14:creationId xmlns:p14="http://schemas.microsoft.com/office/powerpoint/2010/main" val="688147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p:txBody>
          <a:bodyPr/>
          <a:lstStyle/>
          <a:p>
            <a:r>
              <a:rPr lang="pt-BR" dirty="0" smtClean="0"/>
              <a:t>Folheando esse livro e detendo-me na massa de informação quantitativa que contém sobre o período colonial, veio-me a ideia de tentar a elaboração de um modelo da economia do açúcar a meados do século XVII. Foi dessa ideia que surgiu a “Formação Econômica do Brasil” [...]</a:t>
            </a:r>
            <a:endParaRPr lang="pt-BR" dirty="0"/>
          </a:p>
        </p:txBody>
      </p:sp>
      <p:sp>
        <p:nvSpPr>
          <p:cNvPr id="8" name="Espaço Reservado para Texto 7"/>
          <p:cNvSpPr>
            <a:spLocks noGrp="1"/>
          </p:cNvSpPr>
          <p:nvPr>
            <p:ph type="body" sz="quarter" idx="14"/>
          </p:nvPr>
        </p:nvSpPr>
        <p:spPr/>
        <p:txBody>
          <a:bodyPr>
            <a:normAutofit lnSpcReduction="10000"/>
          </a:bodyPr>
          <a:lstStyle/>
          <a:p>
            <a:r>
              <a:rPr lang="pt-BR" smtClean="0"/>
              <a:t>FURTADO, Celso. A Fantasia Organizada. 5ª. Edição. Rio de Janeiro: Paz e Terra, 1985, p. 204. </a:t>
            </a:r>
            <a:endParaRPr lang="pt-BR" dirty="0"/>
          </a:p>
        </p:txBody>
      </p:sp>
    </p:spTree>
    <p:extLst>
      <p:ext uri="{BB962C8B-B14F-4D97-AF65-F5344CB8AC3E}">
        <p14:creationId xmlns:p14="http://schemas.microsoft.com/office/powerpoint/2010/main" val="1357428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pt-BR" smtClean="0"/>
              <a:t>Furtado e a CEPAL</a:t>
            </a:r>
            <a:endParaRPr lang="pt-BR" dirty="0"/>
          </a:p>
        </p:txBody>
      </p:sp>
      <p:sp>
        <p:nvSpPr>
          <p:cNvPr id="6" name="Content Placeholder 5"/>
          <p:cNvSpPr>
            <a:spLocks noGrp="1"/>
          </p:cNvSpPr>
          <p:nvPr>
            <p:ph idx="1"/>
          </p:nvPr>
        </p:nvSpPr>
        <p:spPr/>
        <p:txBody>
          <a:bodyPr/>
          <a:lstStyle/>
          <a:p>
            <a:r>
              <a:rPr lang="pt-BR" smtClean="0"/>
              <a:t>1949: Furtado na CEPAL</a:t>
            </a:r>
          </a:p>
          <a:p>
            <a:r>
              <a:rPr lang="pt-BR" smtClean="0"/>
              <a:t>Reflexão sobre as economias chamadas de “subdesenvolvidas”</a:t>
            </a:r>
          </a:p>
          <a:p>
            <a:r>
              <a:rPr lang="pt-BR" smtClean="0"/>
              <a:t>Raúl Prebish</a:t>
            </a:r>
          </a:p>
          <a:p>
            <a:r>
              <a:rPr lang="pt-BR" smtClean="0"/>
              <a:t>Economias “subdesenvolvidas” entendidas como o produto de uma determinada colonização</a:t>
            </a:r>
            <a:endParaRPr lang="pt-BR" dirty="0"/>
          </a:p>
        </p:txBody>
      </p:sp>
    </p:spTree>
    <p:extLst>
      <p:ext uri="{BB962C8B-B14F-4D97-AF65-F5344CB8AC3E}">
        <p14:creationId xmlns:p14="http://schemas.microsoft.com/office/powerpoint/2010/main" val="3761771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p:txBody>
          <a:bodyPr/>
          <a:lstStyle/>
          <a:p>
            <a:r>
              <a:rPr lang="pt-BR" smtClean="0"/>
              <a:t>O pensamento de Furtado, nessa linha teórica, vai articular de novo economia e história, vai escapar da asséptica teoria neoclássica, para quem a história não conta absolutamente nada. Seu primeiro passo é recuperar a história, retornando à economia política, e negando tanto as economias subdesenvolvidas como criações a partir de suas próprias forças quanto serem apenas uma etapa do desenvolvimento...</a:t>
            </a:r>
            <a:endParaRPr lang="pt-BR" dirty="0"/>
          </a:p>
        </p:txBody>
      </p:sp>
      <p:sp>
        <p:nvSpPr>
          <p:cNvPr id="8" name="Espaço Reservado para Texto 7"/>
          <p:cNvSpPr>
            <a:spLocks noGrp="1"/>
          </p:cNvSpPr>
          <p:nvPr>
            <p:ph type="body" sz="quarter" idx="14"/>
          </p:nvPr>
        </p:nvSpPr>
        <p:spPr/>
        <p:txBody>
          <a:bodyPr>
            <a:normAutofit lnSpcReduction="10000"/>
          </a:bodyPr>
          <a:lstStyle/>
          <a:p>
            <a:pPr lvl="0"/>
            <a:r>
              <a:rPr lang="pt-BR" smtClean="0"/>
              <a:t>OLIVEIRA, Francisco de.  A navegação venturosa: ensaios sobre Celso Furtado. São Paulo: Boitempo, 2003, p. 43.</a:t>
            </a:r>
            <a:endParaRPr lang="pt-BR" dirty="0"/>
          </a:p>
        </p:txBody>
      </p:sp>
    </p:spTree>
    <p:extLst>
      <p:ext uri="{BB962C8B-B14F-4D97-AF65-F5344CB8AC3E}">
        <p14:creationId xmlns:p14="http://schemas.microsoft.com/office/powerpoint/2010/main" val="609775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p:txBody>
          <a:bodyPr/>
          <a:lstStyle/>
          <a:p>
            <a:r>
              <a:rPr lang="pt-BR" dirty="0" smtClean="0"/>
              <a:t>É a partir da história que se verifica que as economias subdesenvolvidas não eram uma etapa, mas um produto específico do sistema capitalista, desde a sua formação, isto é, desde a expansão mercantilista da Europa em direção às colônias.</a:t>
            </a:r>
            <a:endParaRPr lang="pt-BR" dirty="0"/>
          </a:p>
        </p:txBody>
      </p:sp>
      <p:sp>
        <p:nvSpPr>
          <p:cNvPr id="8" name="Espaço Reservado para Texto 7"/>
          <p:cNvSpPr>
            <a:spLocks noGrp="1"/>
          </p:cNvSpPr>
          <p:nvPr>
            <p:ph type="body" sz="quarter" idx="14"/>
          </p:nvPr>
        </p:nvSpPr>
        <p:spPr/>
        <p:txBody>
          <a:bodyPr>
            <a:normAutofit lnSpcReduction="10000"/>
          </a:bodyPr>
          <a:lstStyle/>
          <a:p>
            <a:pPr lvl="0"/>
            <a:r>
              <a:rPr lang="pt-BR" smtClean="0"/>
              <a:t>OLIVEIRA, Francisco de.  A navegação venturosa: ensaios sobre Celso Furtado. São Paulo: Boitempo, 2003, p. 43.</a:t>
            </a:r>
            <a:endParaRPr lang="pt-BR" dirty="0"/>
          </a:p>
        </p:txBody>
      </p:sp>
    </p:spTree>
    <p:extLst>
      <p:ext uri="{BB962C8B-B14F-4D97-AF65-F5344CB8AC3E}">
        <p14:creationId xmlns:p14="http://schemas.microsoft.com/office/powerpoint/2010/main" val="2074345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188640"/>
            <a:ext cx="6840760" cy="1440160"/>
          </a:xfrm>
        </p:spPr>
        <p:txBody>
          <a:bodyPr>
            <a:normAutofit/>
          </a:bodyPr>
          <a:lstStyle/>
          <a:p>
            <a:r>
              <a:rPr lang="pt-BR" dirty="0" smtClean="0"/>
              <a:t>Formação Econômica do Brasil: a estrutura do livro</a:t>
            </a:r>
            <a:endParaRPr lang="pt-BR" dirty="0"/>
          </a:p>
        </p:txBody>
      </p:sp>
      <p:sp>
        <p:nvSpPr>
          <p:cNvPr id="3" name="Content Placeholder 2"/>
          <p:cNvSpPr>
            <a:spLocks noGrp="1"/>
          </p:cNvSpPr>
          <p:nvPr>
            <p:ph idx="1"/>
          </p:nvPr>
        </p:nvSpPr>
        <p:spPr>
          <a:xfrm>
            <a:off x="2121017" y="1844824"/>
            <a:ext cx="6843653" cy="4824536"/>
          </a:xfrm>
        </p:spPr>
        <p:txBody>
          <a:bodyPr>
            <a:normAutofit/>
          </a:bodyPr>
          <a:lstStyle/>
          <a:p>
            <a:r>
              <a:rPr lang="pt-BR" dirty="0" smtClean="0"/>
              <a:t>Simples, composto por 5 partes:</a:t>
            </a:r>
          </a:p>
          <a:p>
            <a:pPr lvl="1">
              <a:spcBef>
                <a:spcPts val="0"/>
              </a:spcBef>
            </a:pPr>
            <a:r>
              <a:rPr lang="pt-BR" sz="1600" dirty="0" smtClean="0"/>
              <a:t>Fundamentos econômicos da ocupação territorial</a:t>
            </a:r>
          </a:p>
          <a:p>
            <a:pPr lvl="1">
              <a:spcBef>
                <a:spcPts val="0"/>
              </a:spcBef>
            </a:pPr>
            <a:r>
              <a:rPr lang="pt-BR" sz="1600" dirty="0" smtClean="0"/>
              <a:t>Economia escravista de agricultura tropical</a:t>
            </a:r>
          </a:p>
          <a:p>
            <a:pPr lvl="1">
              <a:spcBef>
                <a:spcPts val="0"/>
              </a:spcBef>
            </a:pPr>
            <a:r>
              <a:rPr lang="pt-BR" sz="1600" dirty="0" smtClean="0"/>
              <a:t>Economia escravista mineira</a:t>
            </a:r>
          </a:p>
          <a:p>
            <a:pPr lvl="1">
              <a:spcBef>
                <a:spcPts val="0"/>
              </a:spcBef>
            </a:pPr>
            <a:r>
              <a:rPr lang="pt-BR" sz="1600" dirty="0" smtClean="0"/>
              <a:t>Economia de transição para o trabalho assalariado</a:t>
            </a:r>
          </a:p>
          <a:p>
            <a:pPr lvl="1">
              <a:spcBef>
                <a:spcPts val="0"/>
              </a:spcBef>
            </a:pPr>
            <a:r>
              <a:rPr lang="pt-BR" sz="1600" dirty="0" smtClean="0"/>
              <a:t>Economia de transição para um sistema industrial</a:t>
            </a:r>
          </a:p>
          <a:p>
            <a:r>
              <a:rPr lang="pt-BR" dirty="0" smtClean="0"/>
              <a:t>Poucas referências bibliográficas</a:t>
            </a:r>
          </a:p>
          <a:p>
            <a:r>
              <a:rPr lang="pt-BR" dirty="0" smtClean="0"/>
              <a:t>Não há diálogo com os pensadores dos anos 1930</a:t>
            </a:r>
          </a:p>
          <a:p>
            <a:r>
              <a:rPr lang="pt-BR" dirty="0" smtClean="0"/>
              <a:t>Não há menção a Caio Prado Júnior </a:t>
            </a:r>
            <a:r>
              <a:rPr lang="mr-IN" dirty="0" smtClean="0"/>
              <a:t>–</a:t>
            </a:r>
            <a:r>
              <a:rPr lang="pt-BR" dirty="0" smtClean="0"/>
              <a:t> ainda que a influência seja clara</a:t>
            </a:r>
          </a:p>
          <a:p>
            <a:endParaRPr lang="pt-BR" dirty="0" smtClean="0"/>
          </a:p>
        </p:txBody>
      </p:sp>
    </p:spTree>
    <p:extLst>
      <p:ext uri="{BB962C8B-B14F-4D97-AF65-F5344CB8AC3E}">
        <p14:creationId xmlns:p14="http://schemas.microsoft.com/office/powerpoint/2010/main" val="297888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smtClean="0"/>
              <a:t>Celso Furtado</a:t>
            </a:r>
            <a:endParaRPr lang="pt-BR" dirty="0"/>
          </a:p>
        </p:txBody>
      </p:sp>
      <p:pic>
        <p:nvPicPr>
          <p:cNvPr id="6" name="Picture Placeholder 11" descr="g_p190i9g40soke5df1er0btu1uht4.jpg"/>
          <p:cNvPicPr>
            <a:picLocks noGrp="1" noChangeAspect="1"/>
          </p:cNvPicPr>
          <p:nvPr>
            <p:ph type="pic" idx="1"/>
          </p:nvPr>
        </p:nvPicPr>
        <p:blipFill rotWithShape="1">
          <a:blip r:embed="rId2" cstate="email">
            <a:extLst>
              <a:ext uri="{28A0092B-C50C-407E-A947-70E740481C1C}">
                <a14:useLocalDpi xmlns:a14="http://schemas.microsoft.com/office/drawing/2010/main" val="0"/>
              </a:ext>
            </a:extLst>
          </a:blip>
          <a:srcRect l="5982" r="5982"/>
          <a:stretch/>
        </p:blipFill>
        <p:spPr/>
      </p:pic>
      <p:sp>
        <p:nvSpPr>
          <p:cNvPr id="5" name="Espaço Reservado para Texto 4"/>
          <p:cNvSpPr>
            <a:spLocks noGrp="1"/>
          </p:cNvSpPr>
          <p:nvPr>
            <p:ph type="body" sz="half" idx="2"/>
          </p:nvPr>
        </p:nvSpPr>
        <p:spPr/>
        <p:txBody>
          <a:bodyPr>
            <a:normAutofit fontScale="92500" lnSpcReduction="20000"/>
          </a:bodyPr>
          <a:lstStyle/>
          <a:p>
            <a:r>
              <a:rPr lang="pt-BR" smtClean="0"/>
              <a:t>Pombal, Paraíba, 1920-2004</a:t>
            </a:r>
          </a:p>
          <a:p>
            <a:r>
              <a:rPr lang="pt-BR" smtClean="0"/>
              <a:t>O Longo Amanhecer: </a:t>
            </a:r>
            <a:r>
              <a:rPr lang="pt-BR" smtClean="0">
                <a:hlinkClick r:id="rId3"/>
              </a:rPr>
              <a:t>https://youtu.be/COuCEEydsnE</a:t>
            </a:r>
            <a:r>
              <a:rPr lang="pt-BR" smtClean="0"/>
              <a:t> </a:t>
            </a:r>
            <a:endParaRPr lang="pt-BR" dirty="0"/>
          </a:p>
        </p:txBody>
      </p:sp>
    </p:spTree>
    <p:extLst>
      <p:ext uri="{BB962C8B-B14F-4D97-AF65-F5344CB8AC3E}">
        <p14:creationId xmlns:p14="http://schemas.microsoft.com/office/powerpoint/2010/main" val="29179977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2"/>
          <p:cNvSpPr>
            <a:spLocks noGrp="1"/>
          </p:cNvSpPr>
          <p:nvPr>
            <p:ph idx="1"/>
          </p:nvPr>
        </p:nvSpPr>
        <p:spPr/>
        <p:txBody>
          <a:bodyPr/>
          <a:lstStyle/>
          <a:p>
            <a:r>
              <a:rPr lang="pt-BR" smtClean="0"/>
              <a:t>[...] quanto a Caio, creio que a dívida de Celso para com ele é muito grande, e a inexistência de citações de sua obra em “Formação Econômica do Brasil” pode ser considerada simplesmente imperdoável. </a:t>
            </a:r>
            <a:endParaRPr lang="pt-BR" dirty="0"/>
          </a:p>
        </p:txBody>
      </p:sp>
      <p:sp>
        <p:nvSpPr>
          <p:cNvPr id="8" name="Espaço Reservado para Texto 7"/>
          <p:cNvSpPr>
            <a:spLocks noGrp="1"/>
          </p:cNvSpPr>
          <p:nvPr>
            <p:ph type="body" sz="quarter" idx="14"/>
          </p:nvPr>
        </p:nvSpPr>
        <p:spPr/>
        <p:txBody>
          <a:bodyPr>
            <a:normAutofit lnSpcReduction="10000"/>
          </a:bodyPr>
          <a:lstStyle/>
          <a:p>
            <a:pPr lvl="0"/>
            <a:r>
              <a:rPr lang="pt-BR" smtClean="0"/>
              <a:t>OLIVEIRA, Francisco de.  A navegação venturosa: ensaios sobre Celso Furtado. São Paulo: Boitempo, 2003, pp. 60-61.</a:t>
            </a:r>
            <a:endParaRPr lang="pt-BR" dirty="0"/>
          </a:p>
        </p:txBody>
      </p:sp>
    </p:spTree>
    <p:extLst>
      <p:ext uri="{BB962C8B-B14F-4D97-AF65-F5344CB8AC3E}">
        <p14:creationId xmlns:p14="http://schemas.microsoft.com/office/powerpoint/2010/main" val="1204026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r>
              <a:rPr lang="pt-BR" smtClean="0"/>
              <a:t>O instrumental teórico do livro</a:t>
            </a:r>
            <a:endParaRPr lang="pt-BR" dirty="0"/>
          </a:p>
        </p:txBody>
      </p:sp>
      <p:sp>
        <p:nvSpPr>
          <p:cNvPr id="2" name="Content Placeholder 1"/>
          <p:cNvSpPr>
            <a:spLocks noGrp="1"/>
          </p:cNvSpPr>
          <p:nvPr>
            <p:ph idx="1"/>
          </p:nvPr>
        </p:nvSpPr>
        <p:spPr/>
        <p:txBody>
          <a:bodyPr/>
          <a:lstStyle/>
          <a:p>
            <a:r>
              <a:rPr lang="pt-BR" smtClean="0"/>
              <a:t>Reconstrução racional feita a partir da análise dos “ciclos” alicerçada na análise dos fluxos de renda</a:t>
            </a:r>
          </a:p>
          <a:p>
            <a:r>
              <a:rPr lang="pt-BR" smtClean="0"/>
              <a:t>Ideia clara de economia voltada para fora, pelo menos no início</a:t>
            </a:r>
          </a:p>
          <a:p>
            <a:r>
              <a:rPr lang="pt-BR" smtClean="0"/>
              <a:t>Poucas variáveis; poucos instrumentos de análise</a:t>
            </a:r>
          </a:p>
          <a:p>
            <a:r>
              <a:rPr lang="pt-BR" smtClean="0"/>
              <a:t>Interesse especial em entender:</a:t>
            </a:r>
          </a:p>
          <a:p>
            <a:pPr lvl="1"/>
            <a:r>
              <a:rPr lang="pt-BR" smtClean="0"/>
              <a:t>As origens da indústria no Brasil</a:t>
            </a:r>
          </a:p>
          <a:p>
            <a:pPr lvl="1"/>
            <a:r>
              <a:rPr lang="pt-BR" smtClean="0"/>
              <a:t>A formação do mercado de trabalho</a:t>
            </a:r>
          </a:p>
          <a:p>
            <a:pPr lvl="1"/>
            <a:r>
              <a:rPr lang="pt-BR" smtClean="0"/>
              <a:t>A criação do mercado interno</a:t>
            </a:r>
          </a:p>
          <a:p>
            <a:pPr lvl="1"/>
            <a:r>
              <a:rPr lang="pt-BR" smtClean="0"/>
              <a:t>O deslocamento do centro dinâmico</a:t>
            </a:r>
          </a:p>
          <a:p>
            <a:endParaRPr lang="pt-BR" smtClean="0"/>
          </a:p>
          <a:p>
            <a:endParaRPr lang="pt-BR" dirty="0"/>
          </a:p>
        </p:txBody>
      </p:sp>
    </p:spTree>
    <p:extLst>
      <p:ext uri="{BB962C8B-B14F-4D97-AF65-F5344CB8AC3E}">
        <p14:creationId xmlns:p14="http://schemas.microsoft.com/office/powerpoint/2010/main" val="1405916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p:txBody>
          <a:bodyPr/>
          <a:lstStyle/>
          <a:p>
            <a:r>
              <a:rPr lang="pt-BR" smtClean="0"/>
              <a:t>Não é por acaso que se chega a afirmar que, depois de Formação Econômica do Brasil, passou-se a pensar a história econômica do país em ‘termos furtadianos’: nessa obra encontram-se, juntos, a força do moderno pensamento social brasileiro, nascido com os ares de 30, e o vigor da descoberta teórica do subdesenvolvimento.</a:t>
            </a:r>
            <a:endParaRPr lang="pt-BR" dirty="0"/>
          </a:p>
        </p:txBody>
      </p:sp>
      <p:sp>
        <p:nvSpPr>
          <p:cNvPr id="8" name="Espaço Reservado para Texto 7"/>
          <p:cNvSpPr>
            <a:spLocks noGrp="1"/>
          </p:cNvSpPr>
          <p:nvPr>
            <p:ph type="body" sz="quarter" idx="14"/>
          </p:nvPr>
        </p:nvSpPr>
        <p:spPr/>
        <p:txBody>
          <a:bodyPr>
            <a:normAutofit lnSpcReduction="10000"/>
          </a:bodyPr>
          <a:lstStyle/>
          <a:p>
            <a:pPr lvl="0"/>
            <a:r>
              <a:rPr lang="pt-BR" smtClean="0"/>
              <a:t>VIEIRA, Rosa Maria. Celso Furtado: reforma, política e ideologia (1950-1964). São Paulo: EDUC, 2007, p. 88 </a:t>
            </a:r>
            <a:endParaRPr lang="pt-BR" dirty="0"/>
          </a:p>
        </p:txBody>
      </p:sp>
    </p:spTree>
    <p:extLst>
      <p:ext uri="{BB962C8B-B14F-4D97-AF65-F5344CB8AC3E}">
        <p14:creationId xmlns:p14="http://schemas.microsoft.com/office/powerpoint/2010/main" val="35559973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188640"/>
            <a:ext cx="6840760" cy="1512168"/>
          </a:xfrm>
        </p:spPr>
        <p:txBody>
          <a:bodyPr>
            <a:normAutofit/>
          </a:bodyPr>
          <a:lstStyle/>
          <a:p>
            <a:r>
              <a:rPr lang="pt-BR" dirty="0" smtClean="0"/>
              <a:t>Principais elementos de análise: alguns destaques</a:t>
            </a:r>
            <a:endParaRPr lang="pt-BR" dirty="0"/>
          </a:p>
        </p:txBody>
      </p:sp>
      <p:sp>
        <p:nvSpPr>
          <p:cNvPr id="3" name="Espaço Reservado para Conteúdo 2"/>
          <p:cNvSpPr>
            <a:spLocks noGrp="1"/>
          </p:cNvSpPr>
          <p:nvPr>
            <p:ph idx="1"/>
          </p:nvPr>
        </p:nvSpPr>
        <p:spPr>
          <a:xfrm>
            <a:off x="2121017" y="1988840"/>
            <a:ext cx="6843653" cy="4680520"/>
          </a:xfrm>
        </p:spPr>
        <p:txBody>
          <a:bodyPr/>
          <a:lstStyle/>
          <a:p>
            <a:r>
              <a:rPr lang="pt-BR" dirty="0" smtClean="0"/>
              <a:t>Comércio internacional e produtividade: absorção/liberação de recursos</a:t>
            </a:r>
          </a:p>
          <a:p>
            <a:r>
              <a:rPr lang="pt-BR" dirty="0" smtClean="0"/>
              <a:t>Transações monetárias X transações em espécie (formação do mercado de trabalho)</a:t>
            </a:r>
          </a:p>
          <a:p>
            <a:r>
              <a:rPr lang="pt-BR" dirty="0" smtClean="0"/>
              <a:t>Economia de subsistência X economia excedentária</a:t>
            </a:r>
          </a:p>
          <a:p>
            <a:r>
              <a:rPr lang="pt-BR" dirty="0" smtClean="0"/>
              <a:t>Determinação de preços e preços relativos </a:t>
            </a:r>
            <a:endParaRPr lang="pt-BR" dirty="0" smtClean="0"/>
          </a:p>
        </p:txBody>
      </p:sp>
    </p:spTree>
    <p:extLst>
      <p:ext uri="{BB962C8B-B14F-4D97-AF65-F5344CB8AC3E}">
        <p14:creationId xmlns:p14="http://schemas.microsoft.com/office/powerpoint/2010/main" val="2104285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p:txBody>
          <a:bodyPr/>
          <a:lstStyle/>
          <a:p>
            <a:r>
              <a:rPr lang="pt-BR" smtClean="0"/>
              <a:t>Na visão de Furtado, as economias coloniais são depósitos de fatores de produção ociosos ou sub-utilizados: terra, recursos naturais, trabalho [...] A descoberta de minas de ouro e prata, ou o cultivo de produtos de elevada demanda [...] conecta estes recursos à economia mundial. Em outras palavras, o comércio internacional cumpre o papel de mobilizar os recursos antes ociosos e de despertar uma economia adormecida elevando sua produtividade.</a:t>
            </a:r>
            <a:endParaRPr lang="pt-BR" dirty="0"/>
          </a:p>
        </p:txBody>
      </p:sp>
      <p:sp>
        <p:nvSpPr>
          <p:cNvPr id="8" name="Espaço Reservado para Texto 7"/>
          <p:cNvSpPr>
            <a:spLocks noGrp="1"/>
          </p:cNvSpPr>
          <p:nvPr>
            <p:ph type="body" sz="quarter" idx="14"/>
          </p:nvPr>
        </p:nvSpPr>
        <p:spPr/>
        <p:txBody>
          <a:bodyPr/>
          <a:lstStyle/>
          <a:p>
            <a:r>
              <a:rPr lang="pt-BR" smtClean="0"/>
              <a:t>COUTINHO, Maurício. Teoria Econômica de Celso Furtado, pp. 9-10. (mimeo) </a:t>
            </a:r>
            <a:endParaRPr lang="pt-BR" dirty="0"/>
          </a:p>
        </p:txBody>
      </p:sp>
    </p:spTree>
    <p:extLst>
      <p:ext uri="{BB962C8B-B14F-4D97-AF65-F5344CB8AC3E}">
        <p14:creationId xmlns:p14="http://schemas.microsoft.com/office/powerpoint/2010/main" val="23287650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p:txBody>
          <a:bodyPr/>
          <a:lstStyle/>
          <a:p>
            <a:r>
              <a:rPr lang="pt-BR" smtClean="0"/>
              <a:t>As concepções específicas de produtividade utilizadas por Furtado em diferentes partes de sua obra também merecem atenção. De acordo com Furtado, ocorre uma elevação de produtividade em três situações: i. absorção de recursos sub-utilizados; ii. elevação de preços internacionais, um fenômeno típico das exportações primárias; iii. um crescimento de produtividade “smitheano”, típico da manufatura e da indústria.</a:t>
            </a:r>
            <a:endParaRPr lang="pt-BR" dirty="0"/>
          </a:p>
        </p:txBody>
      </p:sp>
      <p:sp>
        <p:nvSpPr>
          <p:cNvPr id="8" name="Espaço Reservado para Texto 7"/>
          <p:cNvSpPr>
            <a:spLocks noGrp="1"/>
          </p:cNvSpPr>
          <p:nvPr>
            <p:ph type="body" sz="quarter" idx="14"/>
          </p:nvPr>
        </p:nvSpPr>
        <p:spPr/>
        <p:txBody>
          <a:bodyPr/>
          <a:lstStyle/>
          <a:p>
            <a:r>
              <a:rPr lang="pt-BR" smtClean="0"/>
              <a:t>COUTINHO, Maurício. Teoria Econômica de Celso Furtado, pp. 10. (mimeo) </a:t>
            </a:r>
            <a:endParaRPr lang="pt-BR" dirty="0"/>
          </a:p>
        </p:txBody>
      </p:sp>
    </p:spTree>
    <p:extLst>
      <p:ext uri="{BB962C8B-B14F-4D97-AF65-F5344CB8AC3E}">
        <p14:creationId xmlns:p14="http://schemas.microsoft.com/office/powerpoint/2010/main" val="15699717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2"/>
          <p:cNvSpPr>
            <a:spLocks noGrp="1"/>
          </p:cNvSpPr>
          <p:nvPr>
            <p:ph idx="1"/>
          </p:nvPr>
        </p:nvSpPr>
        <p:spPr/>
        <p:txBody>
          <a:bodyPr/>
          <a:lstStyle/>
          <a:p>
            <a:r>
              <a:rPr lang="pt-BR" smtClean="0"/>
              <a:t>[...] uma mudança positiva nos termos de troca e/ou a simples transferência de recursos já existentes para usos mais produtivos – já que conectados a alta demanda e a preços elevados – aumenta a produtividade da economia como um todo.</a:t>
            </a:r>
            <a:endParaRPr lang="pt-BR" dirty="0"/>
          </a:p>
        </p:txBody>
      </p:sp>
      <p:sp>
        <p:nvSpPr>
          <p:cNvPr id="8" name="Espaço Reservado para Texto 7"/>
          <p:cNvSpPr>
            <a:spLocks noGrp="1"/>
          </p:cNvSpPr>
          <p:nvPr>
            <p:ph type="body" sz="quarter" idx="14"/>
          </p:nvPr>
        </p:nvSpPr>
        <p:spPr/>
        <p:txBody>
          <a:bodyPr/>
          <a:lstStyle/>
          <a:p>
            <a:r>
              <a:rPr lang="pt-BR" smtClean="0"/>
              <a:t>COUTINHO, Maurício. Teoria Econômica de Celso Furtado, pp. 10. (mimeo) </a:t>
            </a:r>
            <a:endParaRPr lang="pt-BR" dirty="0"/>
          </a:p>
        </p:txBody>
      </p:sp>
    </p:spTree>
    <p:extLst>
      <p:ext uri="{BB962C8B-B14F-4D97-AF65-F5344CB8AC3E}">
        <p14:creationId xmlns:p14="http://schemas.microsoft.com/office/powerpoint/2010/main" val="3959457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p:txBody>
          <a:bodyPr/>
          <a:lstStyle/>
          <a:p>
            <a:r>
              <a:rPr lang="pt-BR" smtClean="0"/>
              <a:t>Nela [economia de plantation escravista] os desembolsos no mercado interno são inexistentes. A situação é ainda agravada pelo fato de os lucros dirigirem-se para foram, para a compra de escravos e equipamentos, o pagamento de dívidas, a aquisição de bens de luxo. O efeito multiplicador não opera e o restante da economia permanece em um estágio de subsistência.</a:t>
            </a:r>
            <a:endParaRPr lang="pt-BR" dirty="0"/>
          </a:p>
        </p:txBody>
      </p:sp>
      <p:sp>
        <p:nvSpPr>
          <p:cNvPr id="8" name="Espaço Reservado para Texto 7"/>
          <p:cNvSpPr>
            <a:spLocks noGrp="1"/>
          </p:cNvSpPr>
          <p:nvPr>
            <p:ph type="body" sz="quarter" idx="14"/>
          </p:nvPr>
        </p:nvSpPr>
        <p:spPr/>
        <p:txBody>
          <a:bodyPr/>
          <a:lstStyle/>
          <a:p>
            <a:r>
              <a:rPr lang="pt-BR" smtClean="0"/>
              <a:t>COUTINHO, Maurício. Teoria Econômica de Celso Furtado, pp. 12. (mimeo) </a:t>
            </a:r>
            <a:endParaRPr lang="pt-BR" dirty="0"/>
          </a:p>
        </p:txBody>
      </p:sp>
    </p:spTree>
    <p:extLst>
      <p:ext uri="{BB962C8B-B14F-4D97-AF65-F5344CB8AC3E}">
        <p14:creationId xmlns:p14="http://schemas.microsoft.com/office/powerpoint/2010/main" val="29461432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2"/>
          <p:cNvSpPr>
            <a:spLocks noGrp="1"/>
          </p:cNvSpPr>
          <p:nvPr>
            <p:ph idx="1"/>
          </p:nvPr>
        </p:nvSpPr>
        <p:spPr/>
        <p:txBody>
          <a:bodyPr/>
          <a:lstStyle/>
          <a:p>
            <a:r>
              <a:rPr lang="pt-BR" smtClean="0"/>
              <a:t>Adicionalmente – e para complicar ainda mais – embora Furtado admita que os bens são trocados em um ambiente monetário, não admite fluxos de moeda entre o “setor de subsistência” e o resto da economia.</a:t>
            </a:r>
            <a:endParaRPr lang="pt-BR" dirty="0"/>
          </a:p>
        </p:txBody>
      </p:sp>
      <p:sp>
        <p:nvSpPr>
          <p:cNvPr id="8" name="Espaço Reservado para Texto 7"/>
          <p:cNvSpPr>
            <a:spLocks noGrp="1"/>
          </p:cNvSpPr>
          <p:nvPr>
            <p:ph type="body" sz="quarter" idx="14"/>
          </p:nvPr>
        </p:nvSpPr>
        <p:spPr/>
        <p:txBody>
          <a:bodyPr/>
          <a:lstStyle/>
          <a:p>
            <a:r>
              <a:rPr lang="pt-BR" smtClean="0"/>
              <a:t>COUTINHO, Maurício. Teoria Econômica de Celso Furtado, pp. 12. (mimeo) </a:t>
            </a:r>
            <a:endParaRPr lang="pt-BR" dirty="0"/>
          </a:p>
        </p:txBody>
      </p:sp>
    </p:spTree>
    <p:extLst>
      <p:ext uri="{BB962C8B-B14F-4D97-AF65-F5344CB8AC3E}">
        <p14:creationId xmlns:p14="http://schemas.microsoft.com/office/powerpoint/2010/main" val="4191214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p:txBody>
          <a:bodyPr/>
          <a:lstStyle/>
          <a:p>
            <a:r>
              <a:rPr lang="pt-BR" smtClean="0"/>
              <a:t>O que vem a ser uma “economia de subsistência”? A pergunta é cabida, porque Furtado aplica a expressão a muitas situações diversas. Em uma economia colonial, todas as atividades fora dos núcleos exportadores fazem parte do “setor de subsistência”.  [...] O curioso é que o “setor de subsistência”, além de manter as pessoas nele envolvidas, proporciona alimentos para os setores exportadores líderes e para as populações das cidades...</a:t>
            </a:r>
            <a:endParaRPr lang="pt-BR" dirty="0"/>
          </a:p>
        </p:txBody>
      </p:sp>
      <p:sp>
        <p:nvSpPr>
          <p:cNvPr id="8" name="Espaço Reservado para Texto 7"/>
          <p:cNvSpPr>
            <a:spLocks noGrp="1"/>
          </p:cNvSpPr>
          <p:nvPr>
            <p:ph type="body" sz="quarter" idx="14"/>
          </p:nvPr>
        </p:nvSpPr>
        <p:spPr/>
        <p:txBody>
          <a:bodyPr/>
          <a:lstStyle/>
          <a:p>
            <a:r>
              <a:rPr lang="pt-BR" smtClean="0"/>
              <a:t>COUTINHO, Maurício. Teoria Econômica de Celso Furtado, p. 12. (mimeo) </a:t>
            </a:r>
            <a:endParaRPr lang="pt-BR" dirty="0"/>
          </a:p>
        </p:txBody>
      </p:sp>
    </p:spTree>
    <p:extLst>
      <p:ext uri="{BB962C8B-B14F-4D97-AF65-F5344CB8AC3E}">
        <p14:creationId xmlns:p14="http://schemas.microsoft.com/office/powerpoint/2010/main" val="3664131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3"/>
          <p:cNvSpPr>
            <a:spLocks noGrp="1"/>
          </p:cNvSpPr>
          <p:nvPr>
            <p:ph idx="1"/>
          </p:nvPr>
        </p:nvSpPr>
        <p:spPr/>
        <p:txBody>
          <a:bodyPr/>
          <a:lstStyle/>
          <a:p>
            <a:r>
              <a:rPr lang="pt-BR" smtClean="0"/>
              <a:t>A vasta, abrangente e diversificada</a:t>
            </a:r>
            <a:br>
              <a:rPr lang="pt-BR" smtClean="0"/>
            </a:br>
            <a:r>
              <a:rPr lang="pt-BR" smtClean="0"/>
              <a:t>obra intelectual de Celso Furtado representa um marco na história e na produção das ciências sociais em escala mundial. Nenhum outro autor contribuiu tanto para constituir as economias e sociedades sub-desenvolvidas em objeto específico de estudo.</a:t>
            </a:r>
            <a:endParaRPr lang="pt-BR" dirty="0"/>
          </a:p>
        </p:txBody>
      </p:sp>
      <p:sp>
        <p:nvSpPr>
          <p:cNvPr id="6" name="Espaço Reservado para Conteúdo 5"/>
          <p:cNvSpPr>
            <a:spLocks noGrp="1"/>
          </p:cNvSpPr>
          <p:nvPr>
            <p:ph type="body" sz="quarter" idx="14"/>
          </p:nvPr>
        </p:nvSpPr>
        <p:spPr/>
        <p:txBody>
          <a:bodyPr>
            <a:normAutofit lnSpcReduction="10000"/>
          </a:bodyPr>
          <a:lstStyle/>
          <a:p>
            <a:r>
              <a:rPr lang="pt-BR" smtClean="0"/>
              <a:t>OLIVEIRA, Francisco de.  A navegação venturosa: ensaios sobre Celso Furtado. São Paulo: Boitempo, 2003, p. 11.</a:t>
            </a:r>
            <a:endParaRPr lang="pt-BR" dirty="0"/>
          </a:p>
        </p:txBody>
      </p:sp>
    </p:spTree>
    <p:extLst>
      <p:ext uri="{BB962C8B-B14F-4D97-AF65-F5344CB8AC3E}">
        <p14:creationId xmlns:p14="http://schemas.microsoft.com/office/powerpoint/2010/main" val="39688022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p:txBody>
          <a:bodyPr/>
          <a:lstStyle/>
          <a:p>
            <a:r>
              <a:rPr lang="pt-BR" smtClean="0"/>
              <a:t>[...] Chega-se a um paradoxo: o “setor de subsistência” produz excedente. Furtado recorre sempre à presença de uma estrutura dual, a qual compreende os setores líderes (produtores de excedente) e a “economia de subsistência”. Na verdade, “subsistência” aparece aqui como sinônimo de baixa produtividade.</a:t>
            </a:r>
            <a:endParaRPr lang="pt-BR" dirty="0"/>
          </a:p>
        </p:txBody>
      </p:sp>
      <p:sp>
        <p:nvSpPr>
          <p:cNvPr id="8" name="Espaço Reservado para Texto 7"/>
          <p:cNvSpPr>
            <a:spLocks noGrp="1"/>
          </p:cNvSpPr>
          <p:nvPr>
            <p:ph type="body" sz="quarter" idx="14"/>
          </p:nvPr>
        </p:nvSpPr>
        <p:spPr/>
        <p:txBody>
          <a:bodyPr/>
          <a:lstStyle/>
          <a:p>
            <a:r>
              <a:rPr lang="pt-BR" smtClean="0"/>
              <a:t>COUTINHO, Maurício. Teoria Econômica de Celso Furtado, p. 12. (mimeo) </a:t>
            </a:r>
            <a:endParaRPr lang="pt-BR" dirty="0"/>
          </a:p>
        </p:txBody>
      </p:sp>
    </p:spTree>
    <p:extLst>
      <p:ext uri="{BB962C8B-B14F-4D97-AF65-F5344CB8AC3E}">
        <p14:creationId xmlns:p14="http://schemas.microsoft.com/office/powerpoint/2010/main" val="6926946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2"/>
          <p:cNvSpPr>
            <a:spLocks noGrp="1"/>
          </p:cNvSpPr>
          <p:nvPr>
            <p:ph idx="1"/>
          </p:nvPr>
        </p:nvSpPr>
        <p:spPr/>
        <p:txBody>
          <a:bodyPr/>
          <a:lstStyle/>
          <a:p>
            <a:r>
              <a:rPr lang="pt-BR" smtClean="0"/>
              <a:t>Se considerarmos que os preços dos produtos de exportação são dados pelo mercado externo, pode-se admitir que a distribuição da renda e os lucros são determinados pelos preços internacionais e pelo nível de subsistência. Para que o modelo seja completo, no entanto, teríamos que fixar os preços dos bens de subsistência, o que implica adotar a hipótese de ausência de restrições à expansão da produção de bens básicos, a custos fixos. </a:t>
            </a:r>
            <a:endParaRPr lang="pt-BR" dirty="0"/>
          </a:p>
        </p:txBody>
      </p:sp>
      <p:sp>
        <p:nvSpPr>
          <p:cNvPr id="8" name="Espaço Reservado para Texto 7"/>
          <p:cNvSpPr>
            <a:spLocks noGrp="1"/>
          </p:cNvSpPr>
          <p:nvPr>
            <p:ph type="body" sz="quarter" idx="14"/>
          </p:nvPr>
        </p:nvSpPr>
        <p:spPr/>
        <p:txBody>
          <a:bodyPr/>
          <a:lstStyle/>
          <a:p>
            <a:r>
              <a:rPr lang="pt-BR" smtClean="0"/>
              <a:t>COUTINHO, Maurício. Teoria Econômica de Celso Furtado, p. 13. (mimeo) </a:t>
            </a:r>
            <a:endParaRPr lang="pt-BR" dirty="0"/>
          </a:p>
        </p:txBody>
      </p:sp>
    </p:spTree>
    <p:extLst>
      <p:ext uri="{BB962C8B-B14F-4D97-AF65-F5344CB8AC3E}">
        <p14:creationId xmlns:p14="http://schemas.microsoft.com/office/powerpoint/2010/main" val="4008629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Celso Furtado </a:t>
            </a:r>
            <a:endParaRPr lang="pt-BR" dirty="0"/>
          </a:p>
        </p:txBody>
      </p:sp>
      <p:sp>
        <p:nvSpPr>
          <p:cNvPr id="3" name="Espaço Reservado para Conteúdo 2"/>
          <p:cNvSpPr>
            <a:spLocks noGrp="1"/>
          </p:cNvSpPr>
          <p:nvPr>
            <p:ph idx="1"/>
          </p:nvPr>
        </p:nvSpPr>
        <p:spPr/>
        <p:txBody>
          <a:bodyPr/>
          <a:lstStyle/>
          <a:p>
            <a:r>
              <a:rPr lang="pt-BR" dirty="0" smtClean="0"/>
              <a:t>Historiador econômico sem ser economista e nem historiador</a:t>
            </a:r>
          </a:p>
          <a:p>
            <a:r>
              <a:rPr lang="pt-BR" dirty="0" smtClean="0"/>
              <a:t>Bacharel em direito pela UFRJ (1944)</a:t>
            </a:r>
          </a:p>
          <a:p>
            <a:r>
              <a:rPr lang="pt-BR" dirty="0" smtClean="0"/>
              <a:t>Serviu na FEB, na Itália (1944)</a:t>
            </a:r>
          </a:p>
          <a:p>
            <a:r>
              <a:rPr lang="pt-BR" dirty="0" smtClean="0"/>
              <a:t>Doutorado na Sorbonne: curso “Estudos Superiores em Economia” (1946-1948)</a:t>
            </a:r>
          </a:p>
          <a:p>
            <a:pPr lvl="1"/>
            <a:r>
              <a:rPr lang="pt-BR" dirty="0" smtClean="0"/>
              <a:t>Tese: Economia Colonial no Brasil nos séculos XVI e XVII (1948)</a:t>
            </a:r>
          </a:p>
          <a:p>
            <a:endParaRPr lang="pt-BR" dirty="0"/>
          </a:p>
        </p:txBody>
      </p:sp>
    </p:spTree>
    <p:extLst>
      <p:ext uri="{BB962C8B-B14F-4D97-AF65-F5344CB8AC3E}">
        <p14:creationId xmlns:p14="http://schemas.microsoft.com/office/powerpoint/2010/main" val="3780833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Celso Furtado </a:t>
            </a:r>
            <a:endParaRPr lang="pt-BR" dirty="0"/>
          </a:p>
        </p:txBody>
      </p:sp>
      <p:sp>
        <p:nvSpPr>
          <p:cNvPr id="3" name="Espaço Reservado para Conteúdo 2"/>
          <p:cNvSpPr>
            <a:spLocks noGrp="1"/>
          </p:cNvSpPr>
          <p:nvPr>
            <p:ph idx="1"/>
          </p:nvPr>
        </p:nvSpPr>
        <p:spPr/>
        <p:txBody>
          <a:bodyPr/>
          <a:lstStyle/>
          <a:p>
            <a:r>
              <a:rPr lang="pt-BR" dirty="0" smtClean="0"/>
              <a:t>CEPAL (1949)</a:t>
            </a:r>
          </a:p>
          <a:p>
            <a:r>
              <a:rPr lang="pt-BR" dirty="0" smtClean="0"/>
              <a:t>Grupo Misto CEPAL-BNDE, base do Plano de Metas</a:t>
            </a:r>
          </a:p>
          <a:p>
            <a:r>
              <a:rPr lang="pt-BR" dirty="0" smtClean="0"/>
              <a:t>Cambridge (1957): estudos de pós-graduação – FEC</a:t>
            </a:r>
          </a:p>
          <a:p>
            <a:r>
              <a:rPr lang="pt-BR" dirty="0" smtClean="0"/>
              <a:t>BNDE (1958)</a:t>
            </a:r>
          </a:p>
          <a:p>
            <a:r>
              <a:rPr lang="pt-BR" dirty="0" smtClean="0"/>
              <a:t>SUDENE (1960)</a:t>
            </a:r>
          </a:p>
          <a:p>
            <a:r>
              <a:rPr lang="pt-BR" dirty="0" smtClean="0"/>
              <a:t>Ministério do Planejamento (1962) e Plano Trienal</a:t>
            </a:r>
          </a:p>
          <a:p>
            <a:r>
              <a:rPr lang="pt-BR" dirty="0" smtClean="0"/>
              <a:t>Cassado pelo golpe (1964)</a:t>
            </a:r>
            <a:endParaRPr lang="pt-BR" dirty="0"/>
          </a:p>
        </p:txBody>
      </p:sp>
    </p:spTree>
    <p:extLst>
      <p:ext uri="{BB962C8B-B14F-4D97-AF65-F5344CB8AC3E}">
        <p14:creationId xmlns:p14="http://schemas.microsoft.com/office/powerpoint/2010/main" val="3957072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Publicações </a:t>
            </a:r>
            <a:endParaRPr lang="pt-BR" dirty="0"/>
          </a:p>
        </p:txBody>
      </p:sp>
      <p:sp>
        <p:nvSpPr>
          <p:cNvPr id="3" name="Espaço Reservado para Conteúdo 2"/>
          <p:cNvSpPr>
            <a:spLocks noGrp="1"/>
          </p:cNvSpPr>
          <p:nvPr>
            <p:ph idx="1"/>
          </p:nvPr>
        </p:nvSpPr>
        <p:spPr/>
        <p:txBody>
          <a:bodyPr/>
          <a:lstStyle/>
          <a:p>
            <a:r>
              <a:rPr lang="pt-BR" smtClean="0"/>
              <a:t>Tese defendida na Sorbonne, 1948</a:t>
            </a:r>
          </a:p>
          <a:p>
            <a:r>
              <a:rPr lang="pt-BR" smtClean="0"/>
              <a:t>Artigo: “Características gerais da economia brasileira”, Revista Brasileira de Economia, 1950</a:t>
            </a:r>
          </a:p>
          <a:p>
            <a:r>
              <a:rPr lang="pt-BR" smtClean="0"/>
              <a:t>Livro “A Economia Brasileira”, 1954</a:t>
            </a:r>
          </a:p>
          <a:p>
            <a:r>
              <a:rPr lang="pt-BR" smtClean="0"/>
              <a:t>Livro “Formação Econômica do Brasil”, 1959</a:t>
            </a:r>
            <a:endParaRPr lang="pt-BR" dirty="0" smtClean="0"/>
          </a:p>
        </p:txBody>
      </p:sp>
    </p:spTree>
    <p:extLst>
      <p:ext uri="{BB962C8B-B14F-4D97-AF65-F5344CB8AC3E}">
        <p14:creationId xmlns:p14="http://schemas.microsoft.com/office/powerpoint/2010/main" val="2791995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6"/>
          <p:cNvSpPr>
            <a:spLocks noGrp="1"/>
          </p:cNvSpPr>
          <p:nvPr>
            <p:ph type="title"/>
          </p:nvPr>
        </p:nvSpPr>
        <p:spPr>
          <a:xfrm>
            <a:off x="2717148" y="4800600"/>
            <a:ext cx="5817252" cy="566738"/>
          </a:xfrm>
        </p:spPr>
        <p:txBody>
          <a:bodyPr/>
          <a:lstStyle/>
          <a:p>
            <a:r>
              <a:rPr lang="pt-BR" dirty="0" smtClean="0"/>
              <a:t>Tese de doutorado de Celso Furtado (1948)</a:t>
            </a:r>
            <a:endParaRPr lang="pt-BR" dirty="0"/>
          </a:p>
        </p:txBody>
      </p:sp>
      <p:pic>
        <p:nvPicPr>
          <p:cNvPr id="6" name="Espaço Reservado para Conteúdo 5"/>
          <p:cNvPicPr>
            <a:picLocks noGrp="1" noChangeAspect="1"/>
          </p:cNvPicPr>
          <p:nvPr>
            <p:ph type="pic" idx="1"/>
          </p:nvPr>
        </p:nvPicPr>
        <p:blipFill rotWithShape="1">
          <a:blip r:embed="rId2" cstate="email">
            <a:extLst>
              <a:ext uri="{28A0092B-C50C-407E-A947-70E740481C1C}">
                <a14:useLocalDpi xmlns:a14="http://schemas.microsoft.com/office/drawing/2010/main" val="0"/>
              </a:ext>
            </a:extLst>
          </a:blip>
          <a:srcRect l="-1016" t="1" b="-496"/>
          <a:stretch/>
        </p:blipFill>
        <p:spPr>
          <a:xfrm>
            <a:off x="2717148" y="188640"/>
            <a:ext cx="3709705" cy="4680520"/>
          </a:xfrm>
        </p:spPr>
      </p:pic>
      <p:sp>
        <p:nvSpPr>
          <p:cNvPr id="8" name="Título 6"/>
          <p:cNvSpPr>
            <a:spLocks noGrp="1"/>
          </p:cNvSpPr>
          <p:nvPr>
            <p:ph type="body" sz="half" idx="2"/>
          </p:nvPr>
        </p:nvSpPr>
        <p:spPr>
          <a:xfrm>
            <a:off x="2717148" y="5367338"/>
            <a:ext cx="5817252" cy="1374030"/>
          </a:xfrm>
        </p:spPr>
        <p:txBody>
          <a:bodyPr>
            <a:normAutofit/>
          </a:bodyPr>
          <a:lstStyle/>
          <a:p>
            <a:pPr>
              <a:spcBef>
                <a:spcPts val="0"/>
              </a:spcBef>
            </a:pPr>
            <a:r>
              <a:rPr lang="pt-BR" dirty="0" smtClean="0"/>
              <a:t>Orientador: Maurice </a:t>
            </a:r>
            <a:r>
              <a:rPr lang="pt-BR" dirty="0" err="1" smtClean="0"/>
              <a:t>Byé</a:t>
            </a:r>
            <a:endParaRPr lang="pt-BR" dirty="0" smtClean="0"/>
          </a:p>
          <a:p>
            <a:pPr>
              <a:spcBef>
                <a:spcPts val="0"/>
              </a:spcBef>
            </a:pPr>
            <a:r>
              <a:rPr lang="pt-BR" dirty="0" smtClean="0"/>
              <a:t>Defendida na Faculdade de Direito e Ciências Econômicas da Universidade de Paris em 1948. Publicada pela ABPHE em 2001.</a:t>
            </a:r>
            <a:endParaRPr lang="pt-BR" dirty="0"/>
          </a:p>
        </p:txBody>
      </p:sp>
    </p:spTree>
    <p:extLst>
      <p:ext uri="{BB962C8B-B14F-4D97-AF65-F5344CB8AC3E}">
        <p14:creationId xmlns:p14="http://schemas.microsoft.com/office/powerpoint/2010/main" val="3813392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2"/>
          <p:cNvSpPr>
            <a:spLocks noGrp="1"/>
          </p:cNvSpPr>
          <p:nvPr>
            <p:ph idx="1"/>
          </p:nvPr>
        </p:nvSpPr>
        <p:spPr/>
        <p:txBody>
          <a:bodyPr/>
          <a:lstStyle/>
          <a:p>
            <a:r>
              <a:rPr lang="pt-BR" smtClean="0"/>
              <a:t>Escrevi este ensaio numa fase histórica em que nosso país emergia de quinze anos de ditadura [...] Muitos de nós se interrogavam sobre o que fazer, certos de que viviam uma dessas épocas privilegiadas em que tomamos consciência de que o futuro depende de nosso comportamento presente e por isso nos sentimos desafiados.</a:t>
            </a:r>
            <a:endParaRPr lang="pt-BR" dirty="0"/>
          </a:p>
        </p:txBody>
      </p:sp>
      <p:sp>
        <p:nvSpPr>
          <p:cNvPr id="8" name="Espaço Reservado para Texto 7"/>
          <p:cNvSpPr>
            <a:spLocks noGrp="1"/>
          </p:cNvSpPr>
          <p:nvPr>
            <p:ph type="body" sz="quarter" idx="14"/>
          </p:nvPr>
        </p:nvSpPr>
        <p:spPr/>
        <p:txBody>
          <a:bodyPr>
            <a:normAutofit lnSpcReduction="10000"/>
          </a:bodyPr>
          <a:lstStyle/>
          <a:p>
            <a:r>
              <a:rPr lang="pt-BR" smtClean="0"/>
              <a:t>FURTADO, Celso. À guisa de explicação. In Economia Colonial no Brasil nos séculos XVI e XVII. São Paulo: Hucitec/ABPHE, 2001, p. 5. </a:t>
            </a:r>
            <a:endParaRPr lang="pt-BR" dirty="0"/>
          </a:p>
        </p:txBody>
      </p:sp>
    </p:spTree>
    <p:extLst>
      <p:ext uri="{BB962C8B-B14F-4D97-AF65-F5344CB8AC3E}">
        <p14:creationId xmlns:p14="http://schemas.microsoft.com/office/powerpoint/2010/main" val="3590051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p:cNvSpPr>
            <a:spLocks noGrp="1"/>
          </p:cNvSpPr>
          <p:nvPr>
            <p:ph idx="1"/>
          </p:nvPr>
        </p:nvSpPr>
        <p:spPr/>
        <p:txBody>
          <a:bodyPr/>
          <a:lstStyle/>
          <a:p>
            <a:r>
              <a:rPr lang="pt-BR" smtClean="0"/>
              <a:t>Contudo, pareceu-me ilusório imaginar que tínhamos condições de provocar uma mutação em nosso processo histórico. Precisávamos conhecer melhor nossa formação. [...] </a:t>
            </a:r>
            <a:br>
              <a:rPr lang="pt-BR" smtClean="0"/>
            </a:br>
            <a:r>
              <a:rPr lang="pt-BR" smtClean="0"/>
              <a:t/>
            </a:r>
            <a:br>
              <a:rPr lang="pt-BR" smtClean="0"/>
            </a:br>
            <a:r>
              <a:rPr lang="pt-BR" smtClean="0"/>
              <a:t>O estudo da economia colonial brasileira veio a ser a primeira parte da reflexão mais abrangente que publiquei dez anos depois sob o título de ‘Formação econômica do Brasil’.</a:t>
            </a:r>
            <a:endParaRPr lang="pt-BR" dirty="0"/>
          </a:p>
        </p:txBody>
      </p:sp>
      <p:sp>
        <p:nvSpPr>
          <p:cNvPr id="8" name="Espaço Reservado para Texto 7"/>
          <p:cNvSpPr>
            <a:spLocks noGrp="1"/>
          </p:cNvSpPr>
          <p:nvPr>
            <p:ph type="body" sz="quarter" idx="14"/>
          </p:nvPr>
        </p:nvSpPr>
        <p:spPr/>
        <p:txBody>
          <a:bodyPr>
            <a:normAutofit lnSpcReduction="10000"/>
          </a:bodyPr>
          <a:lstStyle/>
          <a:p>
            <a:r>
              <a:rPr lang="pt-BR" smtClean="0"/>
              <a:t>FURTADO, Celso. À guisa de explicação. In Economia Colonial no Brasil nos séculos XVI e XVII. São Paulo: Hucitec/ABPHE, 2001, p. 5. </a:t>
            </a:r>
            <a:endParaRPr lang="pt-BR" dirty="0"/>
          </a:p>
        </p:txBody>
      </p:sp>
    </p:spTree>
    <p:extLst>
      <p:ext uri="{BB962C8B-B14F-4D97-AF65-F5344CB8AC3E}">
        <p14:creationId xmlns:p14="http://schemas.microsoft.com/office/powerpoint/2010/main" val="2708317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Vermelho Violeta">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Personalizada 2">
      <a:majorFont>
        <a:latin typeface="Candara"/>
        <a:ea typeface=""/>
        <a:cs typeface=""/>
      </a:majorFont>
      <a:minorFont>
        <a:latin typeface="Kalinga"/>
        <a:ea typeface=""/>
        <a:cs typeface=""/>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Luciana 2017 v3</Template>
  <TotalTime>29494</TotalTime>
  <Words>1989</Words>
  <Application>Microsoft Office PowerPoint</Application>
  <PresentationFormat>Apresentação na tela (4:3)</PresentationFormat>
  <Paragraphs>99</Paragraphs>
  <Slides>31</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31</vt:i4>
      </vt:variant>
    </vt:vector>
  </HeadingPairs>
  <TitlesOfParts>
    <vt:vector size="38" baseType="lpstr">
      <vt:lpstr>Arial</vt:lpstr>
      <vt:lpstr>Calibri</vt:lpstr>
      <vt:lpstr>Candara</vt:lpstr>
      <vt:lpstr>Impact</vt:lpstr>
      <vt:lpstr>Kalinga</vt:lpstr>
      <vt:lpstr>Wingdings 3</vt:lpstr>
      <vt:lpstr>Cacho</vt:lpstr>
      <vt:lpstr>Celso Furtado</vt:lpstr>
      <vt:lpstr>Celso Furtado</vt:lpstr>
      <vt:lpstr>Apresentação do PowerPoint</vt:lpstr>
      <vt:lpstr>Celso Furtado </vt:lpstr>
      <vt:lpstr>Celso Furtado </vt:lpstr>
      <vt:lpstr>Publicações </vt:lpstr>
      <vt:lpstr>Tese de doutorado de Celso Furtado (1948)</vt:lpstr>
      <vt:lpstr>Apresentação do PowerPoint</vt:lpstr>
      <vt:lpstr>Apresentação do PowerPoint</vt:lpstr>
      <vt:lpstr>Formação Econômica do Brasil, 1959.</vt:lpstr>
      <vt:lpstr>Apresentação do PowerPoint</vt:lpstr>
      <vt:lpstr>Apresentação do PowerPoint</vt:lpstr>
      <vt:lpstr>Apresentação do PowerPoint</vt:lpstr>
      <vt:lpstr>Apresentação do PowerPoint</vt:lpstr>
      <vt:lpstr>Apresentação do PowerPoint</vt:lpstr>
      <vt:lpstr>Furtado e a CEPAL</vt:lpstr>
      <vt:lpstr>Apresentação do PowerPoint</vt:lpstr>
      <vt:lpstr>Apresentação do PowerPoint</vt:lpstr>
      <vt:lpstr>Formação Econômica do Brasil: a estrutura do livro</vt:lpstr>
      <vt:lpstr>Apresentação do PowerPoint</vt:lpstr>
      <vt:lpstr>O instrumental teórico do livro</vt:lpstr>
      <vt:lpstr>Apresentação do PowerPoint</vt:lpstr>
      <vt:lpstr>Principais elementos de análise: alguns destaques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Fernando novais</dc:title>
  <dc:creator>Luciana Lopes</dc:creator>
  <cp:lastModifiedBy>Luciana Suarez Lopes</cp:lastModifiedBy>
  <cp:revision>1314</cp:revision>
  <cp:lastPrinted>2017-04-27T16:17:30Z</cp:lastPrinted>
  <dcterms:created xsi:type="dcterms:W3CDTF">2013-03-07T21:51:02Z</dcterms:created>
  <dcterms:modified xsi:type="dcterms:W3CDTF">2019-02-25T18:48:14Z</dcterms:modified>
</cp:coreProperties>
</file>