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03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4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7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2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6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42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95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71E5-C4DD-4268-8C37-B923249AA4A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E04A-F017-48B4-A57B-C89C4D11C4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1.wmf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2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1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1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oleObject" Target="../embeddings/oleObject7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w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DIAGRAMA DE BLOCOS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Ettore A. de Barros</a:t>
            </a:r>
          </a:p>
        </p:txBody>
      </p:sp>
    </p:spTree>
    <p:extLst>
      <p:ext uri="{BB962C8B-B14F-4D97-AF65-F5344CB8AC3E}">
        <p14:creationId xmlns:p14="http://schemas.microsoft.com/office/powerpoint/2010/main" val="26160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052736"/>
            <a:ext cx="723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PARA A INFLUÊNCIA DO SINAL DE REFERÊNCIA, TEMOS: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21485"/>
              </p:ext>
            </p:extLst>
          </p:nvPr>
        </p:nvGraphicFramePr>
        <p:xfrm>
          <a:off x="602697" y="1988840"/>
          <a:ext cx="77454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466800" imgH="863280" progId="Equation.3">
                  <p:embed/>
                </p:oleObj>
              </mc:Choice>
              <mc:Fallback>
                <p:oleObj name="Equação" r:id="rId2" imgW="3466800" imgH="86328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97" y="1988840"/>
                        <a:ext cx="7745412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27584" y="4293096"/>
            <a:ext cx="741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PARA UMA REALIMENTAÇÃO UNITÁRIA (H(s)=1), TEMOS: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62280"/>
              </p:ext>
            </p:extLst>
          </p:nvPr>
        </p:nvGraphicFramePr>
        <p:xfrm>
          <a:off x="2555776" y="5085184"/>
          <a:ext cx="274687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774360" imgH="203040" progId="Equation.3">
                  <p:embed/>
                </p:oleObj>
              </mc:Choice>
              <mc:Fallback>
                <p:oleObj name="Equação" r:id="rId4" imgW="774360" imgH="20304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085184"/>
                        <a:ext cx="2746878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88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 de texto 50"/>
          <p:cNvSpPr txBox="1"/>
          <p:nvPr/>
        </p:nvSpPr>
        <p:spPr>
          <a:xfrm>
            <a:off x="5470313" y="3893569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noProof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63429"/>
            <a:ext cx="52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RESOLUÇÃO DO DIAGRAMA DE BLOCOS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2166927" y="2146024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" name="Conector de seta reta 3"/>
          <p:cNvCxnSpPr/>
          <p:nvPr/>
        </p:nvCxnSpPr>
        <p:spPr>
          <a:xfrm>
            <a:off x="4047396" y="2127183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" name="Conector de seta reta 4"/>
          <p:cNvCxnSpPr>
            <a:stCxn id="7" idx="3"/>
          </p:cNvCxnSpPr>
          <p:nvPr/>
        </p:nvCxnSpPr>
        <p:spPr>
          <a:xfrm>
            <a:off x="5310841" y="2150897"/>
            <a:ext cx="31014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" name="Caixa de texto 51"/>
          <p:cNvSpPr txBox="1"/>
          <p:nvPr/>
        </p:nvSpPr>
        <p:spPr>
          <a:xfrm>
            <a:off x="2802448" y="1763356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aixa de texto 52"/>
          <p:cNvSpPr txBox="1"/>
          <p:nvPr/>
        </p:nvSpPr>
        <p:spPr>
          <a:xfrm>
            <a:off x="4472730" y="1811107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18427"/>
              </p:ext>
            </p:extLst>
          </p:nvPr>
        </p:nvGraphicFramePr>
        <p:xfrm>
          <a:off x="3121530" y="1975550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30120" imgH="203040" progId="Equation.3">
                  <p:embed/>
                </p:oleObj>
              </mc:Choice>
              <mc:Fallback>
                <p:oleObj name="Equação" r:id="rId2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530" y="1975550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598716"/>
              </p:ext>
            </p:extLst>
          </p:nvPr>
        </p:nvGraphicFramePr>
        <p:xfrm>
          <a:off x="4597303" y="1924603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30120" imgH="203040" progId="Equation.3">
                  <p:embed/>
                </p:oleObj>
              </mc:Choice>
              <mc:Fallback>
                <p:oleObj name="Equação" r:id="rId4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303" y="1924603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4970" y="1052736"/>
            <a:ext cx="332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1) SISTEMA EM CASCATA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3746" y="2636912"/>
            <a:ext cx="349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2) SISTEMA EM PARALELO</a:t>
            </a: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153932" y="3713254"/>
            <a:ext cx="0" cy="2906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Conector de seta reta 35"/>
          <p:cNvCxnSpPr/>
          <p:nvPr/>
        </p:nvCxnSpPr>
        <p:spPr>
          <a:xfrm flipV="1">
            <a:off x="5179489" y="4381972"/>
            <a:ext cx="0" cy="4066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2" name="Grupo 11"/>
          <p:cNvGrpSpPr/>
          <p:nvPr/>
        </p:nvGrpSpPr>
        <p:grpSpPr>
          <a:xfrm>
            <a:off x="1545071" y="3349307"/>
            <a:ext cx="4360757" cy="1824457"/>
            <a:chOff x="1577994" y="4628879"/>
            <a:chExt cx="4360757" cy="1824457"/>
          </a:xfrm>
        </p:grpSpPr>
        <p:cxnSp>
          <p:nvCxnSpPr>
            <p:cNvPr id="15" name="Conector de seta reta 14"/>
            <p:cNvCxnSpPr/>
            <p:nvPr/>
          </p:nvCxnSpPr>
          <p:spPr>
            <a:xfrm>
              <a:off x="2427522" y="5011547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51"/>
            <p:cNvSpPr txBox="1"/>
            <p:nvPr/>
          </p:nvSpPr>
          <p:spPr>
            <a:xfrm>
              <a:off x="3063043" y="4628879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0" name="Obje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528176"/>
                </p:ext>
              </p:extLst>
            </p:nvPr>
          </p:nvGraphicFramePr>
          <p:xfrm>
            <a:off x="3382125" y="4841073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6" imgW="330120" imgH="203040" progId="Equation.3">
                    <p:embed/>
                  </p:oleObj>
                </mc:Choice>
                <mc:Fallback>
                  <p:oleObj name="Equação" r:id="rId6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125" y="4841073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upo 21"/>
            <p:cNvGrpSpPr/>
            <p:nvPr/>
          </p:nvGrpSpPr>
          <p:grpSpPr>
            <a:xfrm>
              <a:off x="3115800" y="5574203"/>
              <a:ext cx="1219300" cy="879133"/>
              <a:chOff x="4733325" y="4676630"/>
              <a:chExt cx="838111" cy="679579"/>
            </a:xfrm>
          </p:grpSpPr>
          <p:sp>
            <p:nvSpPr>
              <p:cNvPr id="19" name="Caixa de texto 52"/>
              <p:cNvSpPr txBox="1"/>
              <p:nvPr/>
            </p:nvSpPr>
            <p:spPr>
              <a:xfrm>
                <a:off x="4733325" y="4676630"/>
                <a:ext cx="838111" cy="67957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graphicFrame>
            <p:nvGraphicFramePr>
              <p:cNvPr id="21" name="Objeto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6373560"/>
                  </p:ext>
                </p:extLst>
              </p:nvPr>
            </p:nvGraphicFramePr>
            <p:xfrm>
              <a:off x="4824294" y="4778273"/>
              <a:ext cx="58896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8" imgW="330120" imgH="203040" progId="Equation.3">
                      <p:embed/>
                    </p:oleObj>
                  </mc:Choice>
                  <mc:Fallback>
                    <p:oleObj name="Equação" r:id="rId8" imgW="3301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4294" y="4778273"/>
                            <a:ext cx="588963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3" name="Conector de seta reta 22"/>
            <p:cNvCxnSpPr/>
            <p:nvPr/>
          </p:nvCxnSpPr>
          <p:spPr>
            <a:xfrm>
              <a:off x="2427522" y="6165304"/>
              <a:ext cx="70431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Conector reto 24"/>
            <p:cNvCxnSpPr/>
            <p:nvPr/>
          </p:nvCxnSpPr>
          <p:spPr>
            <a:xfrm>
              <a:off x="2427522" y="4992826"/>
              <a:ext cx="0" cy="581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2427522" y="5574203"/>
              <a:ext cx="0" cy="581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1577994" y="5574202"/>
              <a:ext cx="849528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4290081" y="5011547"/>
              <a:ext cx="8894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4317190" y="6028941"/>
              <a:ext cx="8622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5055748" y="5334968"/>
              <a:ext cx="247482" cy="2719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3" name="Conector de seta reta 42"/>
            <p:cNvCxnSpPr/>
            <p:nvPr/>
          </p:nvCxnSpPr>
          <p:spPr>
            <a:xfrm>
              <a:off x="5303230" y="5470951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4" name="CaixaDeTexto 43"/>
            <p:cNvSpPr txBox="1"/>
            <p:nvPr/>
          </p:nvSpPr>
          <p:spPr>
            <a:xfrm>
              <a:off x="5179489" y="50758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+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5203154" y="5435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+</a:t>
              </a:r>
            </a:p>
          </p:txBody>
        </p:sp>
      </p:grpSp>
      <p:sp>
        <p:nvSpPr>
          <p:cNvPr id="32" name="Caixa de texto 50"/>
          <p:cNvSpPr txBox="1"/>
          <p:nvPr/>
        </p:nvSpPr>
        <p:spPr>
          <a:xfrm>
            <a:off x="1711789" y="3888126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25934"/>
              </p:ext>
            </p:extLst>
          </p:nvPr>
        </p:nvGraphicFramePr>
        <p:xfrm>
          <a:off x="6156175" y="1756032"/>
          <a:ext cx="1598893" cy="59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9" imgW="1130040" imgH="419040" progId="Equation.3">
                  <p:embed/>
                </p:oleObj>
              </mc:Choice>
              <mc:Fallback>
                <p:oleObj name="Equação" r:id="rId9" imgW="1130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6175" y="1756032"/>
                        <a:ext cx="1598893" cy="59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9415"/>
              </p:ext>
            </p:extLst>
          </p:nvPr>
        </p:nvGraphicFramePr>
        <p:xfrm>
          <a:off x="6165850" y="4525963"/>
          <a:ext cx="17240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1218960" imgH="419040" progId="Equation.3">
                  <p:embed/>
                </p:oleObj>
              </mc:Choice>
              <mc:Fallback>
                <p:oleObj name="Equação" r:id="rId11" imgW="1218960" imgH="419040" progId="Equation.3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4525963"/>
                        <a:ext cx="17240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39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aixaDeTexto 83"/>
          <p:cNvSpPr txBox="1"/>
          <p:nvPr/>
        </p:nvSpPr>
        <p:spPr>
          <a:xfrm>
            <a:off x="251520" y="2852936"/>
            <a:ext cx="432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4- SISTEMA COM PERTURBAÇÃO</a:t>
            </a:r>
          </a:p>
        </p:txBody>
      </p:sp>
      <p:sp>
        <p:nvSpPr>
          <p:cNvPr id="52" name="Caixa de texto 50"/>
          <p:cNvSpPr txBox="1"/>
          <p:nvPr/>
        </p:nvSpPr>
        <p:spPr>
          <a:xfrm>
            <a:off x="160356" y="4878914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(s)/G(s)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Caixa de texto 41"/>
          <p:cNvSpPr txBox="1"/>
          <p:nvPr/>
        </p:nvSpPr>
        <p:spPr>
          <a:xfrm>
            <a:off x="1170807" y="5831468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Caixa de texto 50"/>
          <p:cNvSpPr txBox="1"/>
          <p:nvPr/>
        </p:nvSpPr>
        <p:spPr>
          <a:xfrm>
            <a:off x="3677499" y="3549130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251520" y="1052736"/>
            <a:ext cx="5701429" cy="1404530"/>
            <a:chOff x="1367341" y="1356409"/>
            <a:chExt cx="5701429" cy="1404530"/>
          </a:xfrm>
        </p:grpSpPr>
        <p:sp>
          <p:nvSpPr>
            <p:cNvPr id="3" name="Caixa de texto 40"/>
            <p:cNvSpPr txBox="1"/>
            <p:nvPr/>
          </p:nvSpPr>
          <p:spPr>
            <a:xfrm>
              <a:off x="1998121" y="1429211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" name="Caixa de texto 41"/>
            <p:cNvSpPr txBox="1"/>
            <p:nvPr/>
          </p:nvSpPr>
          <p:spPr>
            <a:xfrm>
              <a:off x="2444659" y="1783874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" name="Conector de seta reta 4"/>
            <p:cNvCxnSpPr/>
            <p:nvPr/>
          </p:nvCxnSpPr>
          <p:spPr>
            <a:xfrm>
              <a:off x="1367341" y="1781082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" name="Elipse 5"/>
            <p:cNvSpPr/>
            <p:nvPr/>
          </p:nvSpPr>
          <p:spPr>
            <a:xfrm>
              <a:off x="2307773" y="1623347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2617428" y="1781082"/>
              <a:ext cx="1356890" cy="121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Conector de seta reta 8"/>
            <p:cNvCxnSpPr/>
            <p:nvPr/>
          </p:nvCxnSpPr>
          <p:spPr>
            <a:xfrm flipV="1">
              <a:off x="5201356" y="1780745"/>
              <a:ext cx="1787131" cy="1247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Conector reto 9"/>
            <p:cNvCxnSpPr/>
            <p:nvPr/>
          </p:nvCxnSpPr>
          <p:spPr>
            <a:xfrm>
              <a:off x="6728786" y="1768952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1" name="Conector reto 10"/>
            <p:cNvCxnSpPr/>
            <p:nvPr/>
          </p:nvCxnSpPr>
          <p:spPr>
            <a:xfrm flipH="1">
              <a:off x="2444660" y="2509095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2" name="Conector de seta reta 11"/>
            <p:cNvCxnSpPr/>
            <p:nvPr/>
          </p:nvCxnSpPr>
          <p:spPr>
            <a:xfrm flipV="1">
              <a:off x="2444659" y="1990891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3" name="Caixa de texto 50"/>
            <p:cNvSpPr txBox="1"/>
            <p:nvPr/>
          </p:nvSpPr>
          <p:spPr>
            <a:xfrm>
              <a:off x="1504965" y="1356409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Caixa de texto 51"/>
            <p:cNvSpPr txBox="1"/>
            <p:nvPr/>
          </p:nvSpPr>
          <p:spPr>
            <a:xfrm>
              <a:off x="3974318" y="1367736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Caixa de texto 53"/>
            <p:cNvSpPr txBox="1"/>
            <p:nvPr/>
          </p:nvSpPr>
          <p:spPr>
            <a:xfrm>
              <a:off x="4376881" y="2184875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H="1">
              <a:off x="5054102" y="2508635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65"/>
            <p:cNvSpPr txBox="1"/>
            <p:nvPr/>
          </p:nvSpPr>
          <p:spPr>
            <a:xfrm>
              <a:off x="6552964" y="1367736"/>
              <a:ext cx="515806" cy="30335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Y(s)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19" name="Obje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366937"/>
                </p:ext>
              </p:extLst>
            </p:nvPr>
          </p:nvGraphicFramePr>
          <p:xfrm>
            <a:off x="4293400" y="1549075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330120" imgH="203040" progId="Equation.3">
                    <p:embed/>
                  </p:oleObj>
                </mc:Choice>
                <mc:Fallback>
                  <p:oleObj name="Equação" r:id="rId2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3400" y="1549075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CaixaDeTexto 20"/>
          <p:cNvSpPr txBox="1"/>
          <p:nvPr/>
        </p:nvSpPr>
        <p:spPr>
          <a:xfrm>
            <a:off x="395536" y="476672"/>
            <a:ext cx="442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3- SISTEMA EM MALHA FECHADA</a:t>
            </a:r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69018"/>
              </p:ext>
            </p:extLst>
          </p:nvPr>
        </p:nvGraphicFramePr>
        <p:xfrm>
          <a:off x="6300192" y="1231375"/>
          <a:ext cx="2651363" cy="83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333440" imgH="419040" progId="Equation.3">
                  <p:embed/>
                </p:oleObj>
              </mc:Choice>
              <mc:Fallback>
                <p:oleObj name="Equação" r:id="rId4" imgW="133344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231375"/>
                        <a:ext cx="2651363" cy="8338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ixa de texto 64"/>
          <p:cNvSpPr txBox="1"/>
          <p:nvPr/>
        </p:nvSpPr>
        <p:spPr>
          <a:xfrm>
            <a:off x="2479914" y="3553317"/>
            <a:ext cx="166599" cy="23629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Caixa de texto 63"/>
          <p:cNvSpPr txBox="1"/>
          <p:nvPr/>
        </p:nvSpPr>
        <p:spPr>
          <a:xfrm>
            <a:off x="2159799" y="3645024"/>
            <a:ext cx="247258" cy="26137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Caixa de texto 41"/>
          <p:cNvSpPr txBox="1"/>
          <p:nvPr/>
        </p:nvSpPr>
        <p:spPr>
          <a:xfrm>
            <a:off x="1018407" y="396422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44159" y="3962047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9" name="Caixa de texto 53"/>
          <p:cNvSpPr txBox="1"/>
          <p:nvPr/>
        </p:nvSpPr>
        <p:spPr>
          <a:xfrm>
            <a:off x="2094491" y="4276515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1106406" y="5045441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3" name="Conector de seta reta 52"/>
          <p:cNvCxnSpPr>
            <a:stCxn id="31" idx="6"/>
          </p:cNvCxnSpPr>
          <p:nvPr/>
        </p:nvCxnSpPr>
        <p:spPr>
          <a:xfrm flipV="1">
            <a:off x="1142572" y="3957372"/>
            <a:ext cx="228368" cy="141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56" name="Grupo 55"/>
          <p:cNvGrpSpPr/>
          <p:nvPr/>
        </p:nvGrpSpPr>
        <p:grpSpPr>
          <a:xfrm>
            <a:off x="232212" y="5464677"/>
            <a:ext cx="4139448" cy="852257"/>
            <a:chOff x="144520" y="3688016"/>
            <a:chExt cx="4139448" cy="852257"/>
          </a:xfrm>
        </p:grpSpPr>
        <p:sp>
          <p:nvSpPr>
            <p:cNvPr id="57" name="Caixa de texto 40"/>
            <p:cNvSpPr txBox="1"/>
            <p:nvPr/>
          </p:nvSpPr>
          <p:spPr>
            <a:xfrm>
              <a:off x="697488" y="3688016"/>
              <a:ext cx="263754" cy="27620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>
              <a:off x="920029" y="3839206"/>
              <a:ext cx="222543" cy="264582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9" name="Conector de seta reta 58"/>
            <p:cNvCxnSpPr>
              <a:stCxn id="65" idx="3"/>
            </p:cNvCxnSpPr>
            <p:nvPr/>
          </p:nvCxnSpPr>
          <p:spPr>
            <a:xfrm flipV="1">
              <a:off x="3550431" y="3961784"/>
              <a:ext cx="733537" cy="405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Conector reto 59"/>
            <p:cNvCxnSpPr/>
            <p:nvPr/>
          </p:nvCxnSpPr>
          <p:spPr>
            <a:xfrm>
              <a:off x="4097326" y="3952601"/>
              <a:ext cx="8242" cy="576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1" name="Conector reto 60"/>
            <p:cNvCxnSpPr/>
            <p:nvPr/>
          </p:nvCxnSpPr>
          <p:spPr>
            <a:xfrm flipH="1">
              <a:off x="1018408" y="4528654"/>
              <a:ext cx="1053699" cy="980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Conector de seta reta 61"/>
            <p:cNvCxnSpPr/>
            <p:nvPr/>
          </p:nvCxnSpPr>
          <p:spPr>
            <a:xfrm flipV="1">
              <a:off x="1018407" y="4125443"/>
              <a:ext cx="0" cy="4130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3" name="Caixa de texto 50"/>
            <p:cNvSpPr txBox="1"/>
            <p:nvPr/>
          </p:nvSpPr>
          <p:spPr>
            <a:xfrm>
              <a:off x="144520" y="4028603"/>
              <a:ext cx="606469" cy="42335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Caixa de texto 51"/>
            <p:cNvSpPr txBox="1"/>
            <p:nvPr/>
          </p:nvSpPr>
          <p:spPr>
            <a:xfrm>
              <a:off x="1610757" y="3688016"/>
              <a:ext cx="657205" cy="56687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Caixa de texto 52"/>
            <p:cNvSpPr txBox="1"/>
            <p:nvPr/>
          </p:nvSpPr>
          <p:spPr>
            <a:xfrm>
              <a:off x="2948097" y="3701219"/>
              <a:ext cx="602334" cy="5292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6" name="Conector de seta reta 65"/>
            <p:cNvCxnSpPr/>
            <p:nvPr/>
          </p:nvCxnSpPr>
          <p:spPr>
            <a:xfrm flipH="1">
              <a:off x="2893763" y="4528654"/>
              <a:ext cx="1203073" cy="1161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8" name="Objeto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9095187"/>
                </p:ext>
              </p:extLst>
            </p:nvPr>
          </p:nvGraphicFramePr>
          <p:xfrm>
            <a:off x="1756840" y="3807023"/>
            <a:ext cx="423212" cy="28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6" imgW="330120" imgH="203040" progId="Equation.3">
                    <p:embed/>
                  </p:oleObj>
                </mc:Choice>
                <mc:Fallback>
                  <p:oleObj name="Equação" r:id="rId6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840" y="3807023"/>
                          <a:ext cx="423212" cy="2844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277693"/>
                </p:ext>
              </p:extLst>
            </p:nvPr>
          </p:nvGraphicFramePr>
          <p:xfrm>
            <a:off x="3037626" y="3789608"/>
            <a:ext cx="423276" cy="284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7" imgW="330120" imgH="203040" progId="Equation.3">
                    <p:embed/>
                  </p:oleObj>
                </mc:Choice>
                <mc:Fallback>
                  <p:oleObj name="Equação" r:id="rId7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7626" y="3789608"/>
                          <a:ext cx="423276" cy="284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Conector de seta reta 69"/>
            <p:cNvCxnSpPr/>
            <p:nvPr/>
          </p:nvCxnSpPr>
          <p:spPr>
            <a:xfrm flipV="1">
              <a:off x="2319365" y="3944863"/>
              <a:ext cx="602471" cy="266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74" name="Caixa de texto 53"/>
          <p:cNvSpPr txBox="1"/>
          <p:nvPr/>
        </p:nvSpPr>
        <p:spPr>
          <a:xfrm>
            <a:off x="2193969" y="6108613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78" name="Conector de seta reta 77"/>
          <p:cNvCxnSpPr>
            <a:stCxn id="58" idx="6"/>
            <a:endCxn id="64" idx="1"/>
          </p:cNvCxnSpPr>
          <p:nvPr/>
        </p:nvCxnSpPr>
        <p:spPr>
          <a:xfrm flipV="1">
            <a:off x="1230264" y="5748113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Conector de seta reta 81"/>
          <p:cNvCxnSpPr/>
          <p:nvPr/>
        </p:nvCxnSpPr>
        <p:spPr>
          <a:xfrm>
            <a:off x="285372" y="5747155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55" name="Grupo 54"/>
          <p:cNvGrpSpPr/>
          <p:nvPr/>
        </p:nvGrpSpPr>
        <p:grpSpPr>
          <a:xfrm>
            <a:off x="107504" y="3524547"/>
            <a:ext cx="4176464" cy="1015726"/>
            <a:chOff x="107504" y="3524547"/>
            <a:chExt cx="4176464" cy="1015726"/>
          </a:xfrm>
        </p:grpSpPr>
        <p:sp>
          <p:nvSpPr>
            <p:cNvPr id="28" name="Caixa de texto 40"/>
            <p:cNvSpPr txBox="1"/>
            <p:nvPr/>
          </p:nvSpPr>
          <p:spPr>
            <a:xfrm>
              <a:off x="697488" y="3688016"/>
              <a:ext cx="263754" cy="27620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920029" y="3839206"/>
              <a:ext cx="222543" cy="264582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Conector de seta reta 31"/>
            <p:cNvCxnSpPr>
              <a:stCxn id="38" idx="3"/>
            </p:cNvCxnSpPr>
            <p:nvPr/>
          </p:nvCxnSpPr>
          <p:spPr>
            <a:xfrm flipV="1">
              <a:off x="3550431" y="3961784"/>
              <a:ext cx="733537" cy="405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Conector reto 32"/>
            <p:cNvCxnSpPr/>
            <p:nvPr/>
          </p:nvCxnSpPr>
          <p:spPr>
            <a:xfrm>
              <a:off x="4097326" y="3952601"/>
              <a:ext cx="8242" cy="5764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4" name="Conector reto 33"/>
            <p:cNvCxnSpPr/>
            <p:nvPr/>
          </p:nvCxnSpPr>
          <p:spPr>
            <a:xfrm flipH="1" flipV="1">
              <a:off x="1018408" y="4538461"/>
              <a:ext cx="1009737" cy="18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5" name="Conector de seta reta 34"/>
            <p:cNvCxnSpPr/>
            <p:nvPr/>
          </p:nvCxnSpPr>
          <p:spPr>
            <a:xfrm flipV="1">
              <a:off x="1018407" y="4125443"/>
              <a:ext cx="0" cy="41301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6" name="Caixa de texto 50"/>
            <p:cNvSpPr txBox="1"/>
            <p:nvPr/>
          </p:nvSpPr>
          <p:spPr>
            <a:xfrm>
              <a:off x="107504" y="3524547"/>
              <a:ext cx="606469" cy="42335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Caixa de texto 51"/>
            <p:cNvSpPr txBox="1"/>
            <p:nvPr/>
          </p:nvSpPr>
          <p:spPr>
            <a:xfrm>
              <a:off x="1370940" y="3673935"/>
              <a:ext cx="657205" cy="56687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Caixa de texto 52"/>
            <p:cNvSpPr txBox="1"/>
            <p:nvPr/>
          </p:nvSpPr>
          <p:spPr>
            <a:xfrm>
              <a:off x="2948097" y="3701219"/>
              <a:ext cx="602334" cy="5292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0" name="Conector de seta reta 39"/>
            <p:cNvCxnSpPr/>
            <p:nvPr/>
          </p:nvCxnSpPr>
          <p:spPr>
            <a:xfrm flipH="1">
              <a:off x="2893763" y="4528654"/>
              <a:ext cx="1203073" cy="1161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1" name="Elipse 40"/>
            <p:cNvSpPr/>
            <p:nvPr/>
          </p:nvSpPr>
          <p:spPr>
            <a:xfrm>
              <a:off x="2359422" y="3815110"/>
              <a:ext cx="222210" cy="264005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2" name="Objeto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622969"/>
                </p:ext>
              </p:extLst>
            </p:nvPr>
          </p:nvGraphicFramePr>
          <p:xfrm>
            <a:off x="1463312" y="3807023"/>
            <a:ext cx="423212" cy="28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9" imgW="330120" imgH="203040" progId="Equation.3">
                    <p:embed/>
                  </p:oleObj>
                </mc:Choice>
                <mc:Fallback>
                  <p:oleObj name="Equação" r:id="rId9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3312" y="3807023"/>
                          <a:ext cx="423212" cy="2844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600289"/>
                </p:ext>
              </p:extLst>
            </p:nvPr>
          </p:nvGraphicFramePr>
          <p:xfrm>
            <a:off x="3037626" y="3789608"/>
            <a:ext cx="423276" cy="284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0" imgW="330120" imgH="203040" progId="Equation.3">
                    <p:embed/>
                  </p:oleObj>
                </mc:Choice>
                <mc:Fallback>
                  <p:oleObj name="Equação" r:id="rId10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7626" y="3789608"/>
                          <a:ext cx="423276" cy="284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Conector de seta reta 44"/>
            <p:cNvCxnSpPr/>
            <p:nvPr/>
          </p:nvCxnSpPr>
          <p:spPr>
            <a:xfrm>
              <a:off x="2615836" y="3944862"/>
              <a:ext cx="306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Conector de seta reta 49"/>
            <p:cNvCxnSpPr/>
            <p:nvPr/>
          </p:nvCxnSpPr>
          <p:spPr>
            <a:xfrm>
              <a:off x="2006799" y="3933055"/>
              <a:ext cx="306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85" name="Conector de seta reta 84"/>
          <p:cNvCxnSpPr/>
          <p:nvPr/>
        </p:nvCxnSpPr>
        <p:spPr>
          <a:xfrm>
            <a:off x="2456922" y="3218373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6" name="Caixa de texto 50"/>
          <p:cNvSpPr txBox="1"/>
          <p:nvPr/>
        </p:nvSpPr>
        <p:spPr>
          <a:xfrm>
            <a:off x="2527676" y="3218373"/>
            <a:ext cx="561379" cy="42612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1403648" y="4814608"/>
            <a:ext cx="25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É EQUIVALENTE A:</a:t>
            </a:r>
          </a:p>
        </p:txBody>
      </p:sp>
      <p:graphicFrame>
        <p:nvGraphicFramePr>
          <p:cNvPr id="88" name="Objeto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37257"/>
              </p:ext>
            </p:extLst>
          </p:nvPr>
        </p:nvGraphicFramePr>
        <p:xfrm>
          <a:off x="4210050" y="4552950"/>
          <a:ext cx="4772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2793960" imgH="419040" progId="Equation.3">
                  <p:embed/>
                </p:oleObj>
              </mc:Choice>
              <mc:Fallback>
                <p:oleObj name="Equação" r:id="rId11" imgW="2793960" imgH="419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4552950"/>
                        <a:ext cx="4772025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42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 de texto 50"/>
          <p:cNvSpPr txBox="1"/>
          <p:nvPr/>
        </p:nvSpPr>
        <p:spPr>
          <a:xfrm>
            <a:off x="4845300" y="895789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(s).P(s)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Caixa de texto 41"/>
          <p:cNvSpPr txBox="1"/>
          <p:nvPr/>
        </p:nvSpPr>
        <p:spPr>
          <a:xfrm>
            <a:off x="2195736" y="191683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094594" y="1235837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40"/>
          <p:cNvSpPr txBox="1"/>
          <p:nvPr/>
        </p:nvSpPr>
        <p:spPr>
          <a:xfrm>
            <a:off x="1820200" y="1628800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042741" y="1779990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5234522" y="1930361"/>
            <a:ext cx="733537" cy="4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Conector reto 38"/>
          <p:cNvCxnSpPr/>
          <p:nvPr/>
        </p:nvCxnSpPr>
        <p:spPr>
          <a:xfrm>
            <a:off x="5580112" y="1916483"/>
            <a:ext cx="8242" cy="57641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0" name="Conector reto 39"/>
          <p:cNvCxnSpPr/>
          <p:nvPr/>
        </p:nvCxnSpPr>
        <p:spPr>
          <a:xfrm flipH="1">
            <a:off x="2141120" y="2469438"/>
            <a:ext cx="1053699" cy="98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Conector de seta reta 40"/>
          <p:cNvCxnSpPr/>
          <p:nvPr/>
        </p:nvCxnSpPr>
        <p:spPr>
          <a:xfrm flipV="1">
            <a:off x="2141119" y="2066227"/>
            <a:ext cx="0" cy="41301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Caixa de texto 50"/>
          <p:cNvSpPr txBox="1"/>
          <p:nvPr/>
        </p:nvSpPr>
        <p:spPr>
          <a:xfrm>
            <a:off x="1267232" y="1969387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Caixa de texto 51"/>
          <p:cNvSpPr txBox="1"/>
          <p:nvPr/>
        </p:nvSpPr>
        <p:spPr>
          <a:xfrm>
            <a:off x="2733469" y="1628800"/>
            <a:ext cx="657205" cy="56687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Caixa de texto 52"/>
          <p:cNvSpPr txBox="1"/>
          <p:nvPr/>
        </p:nvSpPr>
        <p:spPr>
          <a:xfrm>
            <a:off x="3995936" y="1642003"/>
            <a:ext cx="602334" cy="5292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H="1">
            <a:off x="4016476" y="2475247"/>
            <a:ext cx="1584814" cy="581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aphicFrame>
        <p:nvGraphicFramePr>
          <p:cNvPr id="46" name="Objeto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6991"/>
              </p:ext>
            </p:extLst>
          </p:nvPr>
        </p:nvGraphicFramePr>
        <p:xfrm>
          <a:off x="2879552" y="1747807"/>
          <a:ext cx="423212" cy="2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30120" imgH="203040" progId="Equation.3">
                  <p:embed/>
                </p:oleObj>
              </mc:Choice>
              <mc:Fallback>
                <p:oleObj name="Equação" r:id="rId2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552" y="1747807"/>
                        <a:ext cx="423212" cy="284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65708"/>
              </p:ext>
            </p:extLst>
          </p:nvPr>
        </p:nvGraphicFramePr>
        <p:xfrm>
          <a:off x="4160338" y="1730392"/>
          <a:ext cx="423276" cy="28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30120" imgH="203040" progId="Equation.3">
                  <p:embed/>
                </p:oleObj>
              </mc:Choice>
              <mc:Fallback>
                <p:oleObj name="Equação" r:id="rId4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338" y="1730392"/>
                        <a:ext cx="423276" cy="28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>
            <a:off x="3442077" y="1912281"/>
            <a:ext cx="562949" cy="1318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Caixa de texto 53"/>
          <p:cNvSpPr txBox="1"/>
          <p:nvPr/>
        </p:nvSpPr>
        <p:spPr>
          <a:xfrm>
            <a:off x="3194819" y="2272736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Conector de seta reta 49"/>
          <p:cNvCxnSpPr>
            <a:stCxn id="37" idx="6"/>
            <a:endCxn id="43" idx="1"/>
          </p:cNvCxnSpPr>
          <p:nvPr/>
        </p:nvCxnSpPr>
        <p:spPr>
          <a:xfrm flipV="1">
            <a:off x="2265284" y="1912236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1" name="Conector de seta reta 50"/>
          <p:cNvCxnSpPr/>
          <p:nvPr/>
        </p:nvCxnSpPr>
        <p:spPr>
          <a:xfrm>
            <a:off x="1276207" y="1912281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4" name="Elipse 53"/>
          <p:cNvSpPr/>
          <p:nvPr/>
        </p:nvSpPr>
        <p:spPr>
          <a:xfrm>
            <a:off x="4983323" y="1793176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5" name="Conector de seta reta 54"/>
          <p:cNvCxnSpPr>
            <a:stCxn id="44" idx="3"/>
            <a:endCxn id="54" idx="2"/>
          </p:cNvCxnSpPr>
          <p:nvPr/>
        </p:nvCxnSpPr>
        <p:spPr>
          <a:xfrm>
            <a:off x="4598270" y="1906626"/>
            <a:ext cx="385053" cy="188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2" name="Caixa de texto 41"/>
          <p:cNvSpPr txBox="1"/>
          <p:nvPr/>
        </p:nvSpPr>
        <p:spPr>
          <a:xfrm>
            <a:off x="5148064" y="155679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Caixa de texto 40"/>
          <p:cNvSpPr txBox="1"/>
          <p:nvPr/>
        </p:nvSpPr>
        <p:spPr>
          <a:xfrm>
            <a:off x="4713423" y="1640625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23528" y="548680"/>
            <a:ext cx="439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QUE TAMBÉM É EQUIVALENTE A:</a:t>
            </a:r>
          </a:p>
        </p:txBody>
      </p:sp>
    </p:spTree>
    <p:extLst>
      <p:ext uri="{BB962C8B-B14F-4D97-AF65-F5344CB8AC3E}">
        <p14:creationId xmlns:p14="http://schemas.microsoft.com/office/powerpoint/2010/main" val="73041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 de texto 50"/>
          <p:cNvSpPr txBox="1"/>
          <p:nvPr/>
        </p:nvSpPr>
        <p:spPr>
          <a:xfrm>
            <a:off x="4845300" y="895789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(s).P(s)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Caixa de texto 41"/>
          <p:cNvSpPr txBox="1"/>
          <p:nvPr/>
        </p:nvSpPr>
        <p:spPr>
          <a:xfrm>
            <a:off x="2195736" y="191683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094594" y="1235837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40"/>
          <p:cNvSpPr txBox="1"/>
          <p:nvPr/>
        </p:nvSpPr>
        <p:spPr>
          <a:xfrm>
            <a:off x="1820200" y="1628800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042741" y="1779990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5234522" y="1930361"/>
            <a:ext cx="733537" cy="4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Conector reto 38"/>
          <p:cNvCxnSpPr/>
          <p:nvPr/>
        </p:nvCxnSpPr>
        <p:spPr>
          <a:xfrm>
            <a:off x="5571229" y="1930480"/>
            <a:ext cx="8242" cy="57641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0" name="Conector reto 39"/>
          <p:cNvCxnSpPr/>
          <p:nvPr/>
        </p:nvCxnSpPr>
        <p:spPr>
          <a:xfrm flipH="1">
            <a:off x="2141120" y="2469438"/>
            <a:ext cx="1053699" cy="98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Conector de seta reta 40"/>
          <p:cNvCxnSpPr/>
          <p:nvPr/>
        </p:nvCxnSpPr>
        <p:spPr>
          <a:xfrm flipV="1">
            <a:off x="2141119" y="2066227"/>
            <a:ext cx="0" cy="41301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Caixa de texto 50"/>
          <p:cNvSpPr txBox="1"/>
          <p:nvPr/>
        </p:nvSpPr>
        <p:spPr>
          <a:xfrm>
            <a:off x="1267232" y="1969387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Caixa de texto 51"/>
          <p:cNvSpPr txBox="1"/>
          <p:nvPr/>
        </p:nvSpPr>
        <p:spPr>
          <a:xfrm>
            <a:off x="2733469" y="1628800"/>
            <a:ext cx="657205" cy="56687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Caixa de texto 52"/>
          <p:cNvSpPr txBox="1"/>
          <p:nvPr/>
        </p:nvSpPr>
        <p:spPr>
          <a:xfrm>
            <a:off x="3995936" y="1642003"/>
            <a:ext cx="602334" cy="5292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H="1">
            <a:off x="4016476" y="2475247"/>
            <a:ext cx="1584814" cy="581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2879552" y="1747807"/>
          <a:ext cx="423212" cy="2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30120" imgH="203040" progId="Equation.3">
                  <p:embed/>
                </p:oleObj>
              </mc:Choice>
              <mc:Fallback>
                <p:oleObj name="Equação" r:id="rId2" imgW="330120" imgH="203040" progId="Equation.3">
                  <p:embed/>
                  <p:pic>
                    <p:nvPicPr>
                      <p:cNvPr id="46" name="Objeto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552" y="1747807"/>
                        <a:ext cx="423212" cy="284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/>
        </p:nvGraphicFramePr>
        <p:xfrm>
          <a:off x="4160338" y="1730392"/>
          <a:ext cx="423276" cy="28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30120" imgH="203040" progId="Equation.3">
                  <p:embed/>
                </p:oleObj>
              </mc:Choice>
              <mc:Fallback>
                <p:oleObj name="Equação" r:id="rId4" imgW="330120" imgH="203040" progId="Equation.3">
                  <p:embed/>
                  <p:pic>
                    <p:nvPicPr>
                      <p:cNvPr id="47" name="Objeto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338" y="1730392"/>
                        <a:ext cx="423276" cy="28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>
            <a:off x="3442077" y="1912281"/>
            <a:ext cx="562949" cy="1318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Caixa de texto 53"/>
          <p:cNvSpPr txBox="1"/>
          <p:nvPr/>
        </p:nvSpPr>
        <p:spPr>
          <a:xfrm>
            <a:off x="3194819" y="2272736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Conector de seta reta 49"/>
          <p:cNvCxnSpPr>
            <a:stCxn id="37" idx="6"/>
            <a:endCxn id="43" idx="1"/>
          </p:cNvCxnSpPr>
          <p:nvPr/>
        </p:nvCxnSpPr>
        <p:spPr>
          <a:xfrm flipV="1">
            <a:off x="2265284" y="1912236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1" name="Conector de seta reta 50"/>
          <p:cNvCxnSpPr/>
          <p:nvPr/>
        </p:nvCxnSpPr>
        <p:spPr>
          <a:xfrm>
            <a:off x="1276207" y="1912281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4" name="Elipse 53"/>
          <p:cNvSpPr/>
          <p:nvPr/>
        </p:nvSpPr>
        <p:spPr>
          <a:xfrm>
            <a:off x="4983323" y="1793176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5" name="Conector de seta reta 54"/>
          <p:cNvCxnSpPr>
            <a:stCxn id="44" idx="3"/>
            <a:endCxn id="54" idx="2"/>
          </p:cNvCxnSpPr>
          <p:nvPr/>
        </p:nvCxnSpPr>
        <p:spPr>
          <a:xfrm>
            <a:off x="4598270" y="1906626"/>
            <a:ext cx="385053" cy="188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2" name="Caixa de texto 41"/>
          <p:cNvSpPr txBox="1"/>
          <p:nvPr/>
        </p:nvSpPr>
        <p:spPr>
          <a:xfrm>
            <a:off x="5148064" y="155679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Caixa de texto 40"/>
          <p:cNvSpPr txBox="1"/>
          <p:nvPr/>
        </p:nvSpPr>
        <p:spPr>
          <a:xfrm>
            <a:off x="4713423" y="1640625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39750" y="2924176"/>
          <a:ext cx="5061540" cy="181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3009600" imgH="1079280" progId="Equation.3">
                  <p:embed/>
                </p:oleObj>
              </mc:Choice>
              <mc:Fallback>
                <p:oleObj name="Equação" r:id="rId6" imgW="3009600" imgH="1079280" progId="Equation.3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24176"/>
                        <a:ext cx="5061540" cy="181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26357" y="4725144"/>
          <a:ext cx="7743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3467100" imgH="419100" progId="Equation.3">
                  <p:embed/>
                </p:oleObj>
              </mc:Choice>
              <mc:Fallback>
                <p:oleObj name="Equação" r:id="rId8" imgW="3467100" imgH="41910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57" y="4725144"/>
                        <a:ext cx="77438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77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aixa de texto 50"/>
          <p:cNvSpPr txBox="1"/>
          <p:nvPr/>
        </p:nvSpPr>
        <p:spPr>
          <a:xfrm>
            <a:off x="4845300" y="895789"/>
            <a:ext cx="1122759" cy="59896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(s).P(s)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Caixa de texto 41"/>
          <p:cNvSpPr txBox="1"/>
          <p:nvPr/>
        </p:nvSpPr>
        <p:spPr>
          <a:xfrm>
            <a:off x="2195736" y="191683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094594" y="1235837"/>
            <a:ext cx="12637" cy="5573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40"/>
          <p:cNvSpPr txBox="1"/>
          <p:nvPr/>
        </p:nvSpPr>
        <p:spPr>
          <a:xfrm>
            <a:off x="1820200" y="1628800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042741" y="1779990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5234522" y="1930361"/>
            <a:ext cx="733537" cy="4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Conector reto 38"/>
          <p:cNvCxnSpPr/>
          <p:nvPr/>
        </p:nvCxnSpPr>
        <p:spPr>
          <a:xfrm>
            <a:off x="4777151" y="1902616"/>
            <a:ext cx="8242" cy="57641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0" name="Conector reto 39"/>
          <p:cNvCxnSpPr/>
          <p:nvPr/>
        </p:nvCxnSpPr>
        <p:spPr>
          <a:xfrm flipH="1">
            <a:off x="2141120" y="2469438"/>
            <a:ext cx="1053699" cy="980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Conector de seta reta 40"/>
          <p:cNvCxnSpPr/>
          <p:nvPr/>
        </p:nvCxnSpPr>
        <p:spPr>
          <a:xfrm flipV="1">
            <a:off x="2141119" y="2066227"/>
            <a:ext cx="0" cy="41301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Caixa de texto 50"/>
          <p:cNvSpPr txBox="1"/>
          <p:nvPr/>
        </p:nvSpPr>
        <p:spPr>
          <a:xfrm>
            <a:off x="1267232" y="1969387"/>
            <a:ext cx="606469" cy="42335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Caixa de texto 51"/>
          <p:cNvSpPr txBox="1"/>
          <p:nvPr/>
        </p:nvSpPr>
        <p:spPr>
          <a:xfrm>
            <a:off x="2733469" y="1628800"/>
            <a:ext cx="657205" cy="56687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Caixa de texto 52"/>
          <p:cNvSpPr txBox="1"/>
          <p:nvPr/>
        </p:nvSpPr>
        <p:spPr>
          <a:xfrm>
            <a:off x="3995936" y="1642003"/>
            <a:ext cx="602334" cy="5292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 flipH="1" flipV="1">
            <a:off x="4016476" y="2481057"/>
            <a:ext cx="760675" cy="159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aphicFrame>
        <p:nvGraphicFramePr>
          <p:cNvPr id="46" name="Objeto 45"/>
          <p:cNvGraphicFramePr>
            <a:graphicFrameLocks noChangeAspect="1"/>
          </p:cNvGraphicFramePr>
          <p:nvPr/>
        </p:nvGraphicFramePr>
        <p:xfrm>
          <a:off x="2879552" y="1747807"/>
          <a:ext cx="423212" cy="28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30120" imgH="203040" progId="Equation.3">
                  <p:embed/>
                </p:oleObj>
              </mc:Choice>
              <mc:Fallback>
                <p:oleObj name="Equação" r:id="rId2" imgW="330120" imgH="203040" progId="Equation.3">
                  <p:embed/>
                  <p:pic>
                    <p:nvPicPr>
                      <p:cNvPr id="46" name="Objeto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552" y="1747807"/>
                        <a:ext cx="423212" cy="284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/>
          <p:cNvGraphicFramePr>
            <a:graphicFrameLocks noChangeAspect="1"/>
          </p:cNvGraphicFramePr>
          <p:nvPr/>
        </p:nvGraphicFramePr>
        <p:xfrm>
          <a:off x="4160338" y="1730392"/>
          <a:ext cx="423276" cy="28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30120" imgH="203040" progId="Equation.3">
                  <p:embed/>
                </p:oleObj>
              </mc:Choice>
              <mc:Fallback>
                <p:oleObj name="Equação" r:id="rId4" imgW="330120" imgH="203040" progId="Equation.3">
                  <p:embed/>
                  <p:pic>
                    <p:nvPicPr>
                      <p:cNvPr id="47" name="Objeto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338" y="1730392"/>
                        <a:ext cx="423276" cy="28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ector de seta reta 47"/>
          <p:cNvCxnSpPr/>
          <p:nvPr/>
        </p:nvCxnSpPr>
        <p:spPr>
          <a:xfrm>
            <a:off x="3442077" y="1912281"/>
            <a:ext cx="562949" cy="1318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Caixa de texto 53"/>
          <p:cNvSpPr txBox="1"/>
          <p:nvPr/>
        </p:nvSpPr>
        <p:spPr>
          <a:xfrm>
            <a:off x="3194819" y="2272736"/>
            <a:ext cx="810207" cy="44862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50" name="Conector de seta reta 49"/>
          <p:cNvCxnSpPr>
            <a:stCxn id="37" idx="6"/>
            <a:endCxn id="43" idx="1"/>
          </p:cNvCxnSpPr>
          <p:nvPr/>
        </p:nvCxnSpPr>
        <p:spPr>
          <a:xfrm flipV="1">
            <a:off x="2265284" y="1912236"/>
            <a:ext cx="468185" cy="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1" name="Conector de seta reta 50"/>
          <p:cNvCxnSpPr/>
          <p:nvPr/>
        </p:nvCxnSpPr>
        <p:spPr>
          <a:xfrm>
            <a:off x="1276207" y="1912281"/>
            <a:ext cx="67587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4" name="Elipse 53"/>
          <p:cNvSpPr/>
          <p:nvPr/>
        </p:nvSpPr>
        <p:spPr>
          <a:xfrm>
            <a:off x="4983323" y="1793176"/>
            <a:ext cx="222543" cy="26458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5" name="Conector de seta reta 54"/>
          <p:cNvCxnSpPr>
            <a:stCxn id="44" idx="3"/>
            <a:endCxn id="54" idx="2"/>
          </p:cNvCxnSpPr>
          <p:nvPr/>
        </p:nvCxnSpPr>
        <p:spPr>
          <a:xfrm>
            <a:off x="4598270" y="1906626"/>
            <a:ext cx="385053" cy="1884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2" name="Caixa de texto 41"/>
          <p:cNvSpPr txBox="1"/>
          <p:nvPr/>
        </p:nvSpPr>
        <p:spPr>
          <a:xfrm>
            <a:off x="5148064" y="1556792"/>
            <a:ext cx="313208" cy="26182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11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Caixa de texto 40"/>
          <p:cNvSpPr txBox="1"/>
          <p:nvPr/>
        </p:nvSpPr>
        <p:spPr>
          <a:xfrm>
            <a:off x="4713423" y="1640625"/>
            <a:ext cx="263754" cy="276207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519238" y="3213100"/>
          <a:ext cx="5927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654280" imgH="419040" progId="Equation.3">
                  <p:embed/>
                </p:oleObj>
              </mc:Choice>
              <mc:Fallback>
                <p:oleObj name="Equação" r:id="rId6" imgW="2654280" imgH="41904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213100"/>
                        <a:ext cx="59277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88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3788"/>
            <a:ext cx="4608512" cy="30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41764"/>
            <a:ext cx="4608512" cy="305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20688"/>
            <a:ext cx="1632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EXERCÍCIO</a:t>
            </a:r>
          </a:p>
          <a:p>
            <a:r>
              <a:rPr lang="pt-BR" sz="2400" b="1" u="sng" dirty="0"/>
              <a:t>RESOLVIDO</a:t>
            </a:r>
          </a:p>
        </p:txBody>
      </p:sp>
    </p:spTree>
    <p:extLst>
      <p:ext uri="{BB962C8B-B14F-4D97-AF65-F5344CB8AC3E}">
        <p14:creationId xmlns:p14="http://schemas.microsoft.com/office/powerpoint/2010/main" val="51151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74680" y="607100"/>
            <a:ext cx="5608138" cy="3469972"/>
          </a:xfrm>
          <a:prstGeom prst="rect">
            <a:avLst/>
          </a:prstGeom>
          <a:ln>
            <a:noFill/>
          </a:ln>
        </p:spPr>
      </p:sp>
      <p:sp>
        <p:nvSpPr>
          <p:cNvPr id="8" name="Caixa de texto 39"/>
          <p:cNvSpPr txBox="1"/>
          <p:nvPr/>
        </p:nvSpPr>
        <p:spPr>
          <a:xfrm>
            <a:off x="4289334" y="2595953"/>
            <a:ext cx="399425" cy="40974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1479506" y="1287723"/>
            <a:ext cx="5701429" cy="2285294"/>
            <a:chOff x="1479506" y="1287723"/>
            <a:chExt cx="5701429" cy="2285294"/>
          </a:xfrm>
        </p:grpSpPr>
        <p:sp>
          <p:nvSpPr>
            <p:cNvPr id="5" name="Caixa de texto 67"/>
            <p:cNvSpPr txBox="1"/>
            <p:nvPr/>
          </p:nvSpPr>
          <p:spPr>
            <a:xfrm>
              <a:off x="6000116" y="1647719"/>
              <a:ext cx="625156" cy="41290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1479506" y="2168480"/>
              <a:ext cx="5701429" cy="1404537"/>
              <a:chOff x="1479506" y="2168480"/>
              <a:chExt cx="5701429" cy="1404537"/>
            </a:xfrm>
          </p:grpSpPr>
          <p:sp>
            <p:nvSpPr>
              <p:cNvPr id="6" name="Caixa de texto 64"/>
              <p:cNvSpPr txBox="1"/>
              <p:nvPr/>
            </p:nvSpPr>
            <p:spPr>
              <a:xfrm>
                <a:off x="6435300" y="2168480"/>
                <a:ext cx="231812" cy="30341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" name="Caixa de texto 63"/>
              <p:cNvSpPr txBox="1"/>
              <p:nvPr/>
            </p:nvSpPr>
            <p:spPr>
              <a:xfrm>
                <a:off x="6000760" y="2245252"/>
                <a:ext cx="344045" cy="33562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" name="Caixa de texto 40"/>
              <p:cNvSpPr txBox="1"/>
              <p:nvPr/>
            </p:nvSpPr>
            <p:spPr>
              <a:xfrm>
                <a:off x="2110286" y="2241289"/>
                <a:ext cx="366998" cy="35466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+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" name="Caixa de texto 41"/>
              <p:cNvSpPr txBox="1"/>
              <p:nvPr/>
            </p:nvSpPr>
            <p:spPr>
              <a:xfrm>
                <a:off x="2556824" y="2595952"/>
                <a:ext cx="435810" cy="33620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_</a:t>
                </a: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" name="Conector de seta reta 10"/>
              <p:cNvCxnSpPr/>
              <p:nvPr/>
            </p:nvCxnSpPr>
            <p:spPr>
              <a:xfrm>
                <a:off x="1479506" y="2593160"/>
                <a:ext cx="94043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" name="Elipse 11"/>
              <p:cNvSpPr/>
              <p:nvPr/>
            </p:nvSpPr>
            <p:spPr>
              <a:xfrm>
                <a:off x="2419938" y="2435425"/>
                <a:ext cx="309655" cy="339738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" name="Conector de seta reta 12"/>
              <p:cNvCxnSpPr/>
              <p:nvPr/>
            </p:nvCxnSpPr>
            <p:spPr>
              <a:xfrm>
                <a:off x="2729593" y="2593160"/>
                <a:ext cx="63552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" name="Conector de seta reta 13"/>
              <p:cNvCxnSpPr/>
              <p:nvPr/>
            </p:nvCxnSpPr>
            <p:spPr>
              <a:xfrm>
                <a:off x="4610062" y="2574319"/>
                <a:ext cx="425780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" name="Conector de seta reta 14"/>
              <p:cNvCxnSpPr/>
              <p:nvPr/>
            </p:nvCxnSpPr>
            <p:spPr>
              <a:xfrm>
                <a:off x="6641905" y="2573984"/>
                <a:ext cx="458747" cy="188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6" name="Conector reto 15"/>
              <p:cNvCxnSpPr/>
              <p:nvPr/>
            </p:nvCxnSpPr>
            <p:spPr>
              <a:xfrm>
                <a:off x="6840951" y="2581030"/>
                <a:ext cx="11468" cy="740145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Conector reto 16"/>
              <p:cNvCxnSpPr/>
              <p:nvPr/>
            </p:nvCxnSpPr>
            <p:spPr>
              <a:xfrm flipH="1">
                <a:off x="2556825" y="3321173"/>
                <a:ext cx="2053631" cy="1213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2556824" y="2802969"/>
                <a:ext cx="0" cy="53033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9" name="Caixa de texto 50"/>
              <p:cNvSpPr txBox="1"/>
              <p:nvPr/>
            </p:nvSpPr>
            <p:spPr>
              <a:xfrm>
                <a:off x="1617130" y="2168487"/>
                <a:ext cx="516091" cy="40650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R(s)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Caixa de texto 51"/>
              <p:cNvSpPr txBox="1"/>
              <p:nvPr/>
            </p:nvSpPr>
            <p:spPr>
              <a:xfrm>
                <a:off x="3365114" y="2210492"/>
                <a:ext cx="1227038" cy="72789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Caixa de texto 52"/>
              <p:cNvSpPr txBox="1"/>
              <p:nvPr/>
            </p:nvSpPr>
            <p:spPr>
              <a:xfrm>
                <a:off x="5035396" y="2258243"/>
                <a:ext cx="838111" cy="67957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Caixa de texto 53"/>
              <p:cNvSpPr txBox="1"/>
              <p:nvPr/>
            </p:nvSpPr>
            <p:spPr>
              <a:xfrm>
                <a:off x="4489046" y="2996953"/>
                <a:ext cx="692435" cy="576064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2400" b="1" kern="0" dirty="0">
                    <a:solidFill>
                      <a:sysClr val="windowText" lastClr="000000"/>
                    </a:solidFill>
                    <a:latin typeface="Calibri"/>
                    <a:ea typeface="Calibri"/>
                    <a:cs typeface="Times New Roman"/>
                  </a:rPr>
                  <a:t>H(s)</a:t>
                </a:r>
                <a:endParaRPr kumimoji="0" 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3" name="Conector de seta reta 22"/>
              <p:cNvCxnSpPr/>
              <p:nvPr/>
            </p:nvCxnSpPr>
            <p:spPr>
              <a:xfrm flipH="1">
                <a:off x="5166267" y="3320713"/>
                <a:ext cx="1674002" cy="1492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4" name="Conector de seta reta 23"/>
              <p:cNvCxnSpPr/>
              <p:nvPr/>
            </p:nvCxnSpPr>
            <p:spPr>
              <a:xfrm>
                <a:off x="5888049" y="2568992"/>
                <a:ext cx="425233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5" name="Elipse 24"/>
              <p:cNvSpPr/>
              <p:nvPr/>
            </p:nvSpPr>
            <p:spPr>
              <a:xfrm>
                <a:off x="6312694" y="2421234"/>
                <a:ext cx="309192" cy="338997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Caixa de texto 65"/>
              <p:cNvSpPr txBox="1"/>
              <p:nvPr/>
            </p:nvSpPr>
            <p:spPr>
              <a:xfrm>
                <a:off x="6665129" y="2179814"/>
                <a:ext cx="515806" cy="30335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Y(s)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graphicFrame>
            <p:nvGraphicFramePr>
              <p:cNvPr id="34" name="Objeto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538953"/>
                  </p:ext>
                </p:extLst>
              </p:nvPr>
            </p:nvGraphicFramePr>
            <p:xfrm>
              <a:off x="3684196" y="2422686"/>
              <a:ext cx="588874" cy="365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2" imgW="330120" imgH="203040" progId="Equation.3">
                      <p:embed/>
                    </p:oleObj>
                  </mc:Choice>
                  <mc:Fallback>
                    <p:oleObj name="Equação" r:id="rId2" imgW="330120" imgH="20304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4196" y="2422686"/>
                            <a:ext cx="588874" cy="36521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to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711596"/>
                  </p:ext>
                </p:extLst>
              </p:nvPr>
            </p:nvGraphicFramePr>
            <p:xfrm>
              <a:off x="5159969" y="2371739"/>
              <a:ext cx="58896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4" imgW="330120" imgH="203040" progId="Equation.3">
                      <p:embed/>
                    </p:oleObj>
                  </mc:Choice>
                  <mc:Fallback>
                    <p:oleObj name="Equação" r:id="rId4" imgW="330120" imgH="203040" progId="Equation.3">
                      <p:embed/>
                      <p:pic>
                        <p:nvPicPr>
                          <p:cNvPr id="0" name="Objeto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59969" y="2371739"/>
                            <a:ext cx="588963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9" name="Conector de seta reta 28"/>
            <p:cNvCxnSpPr/>
            <p:nvPr/>
          </p:nvCxnSpPr>
          <p:spPr>
            <a:xfrm>
              <a:off x="6471814" y="1287723"/>
              <a:ext cx="0" cy="113289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6" name="CaixaDeTexto 35"/>
          <p:cNvSpPr txBox="1"/>
          <p:nvPr/>
        </p:nvSpPr>
        <p:spPr>
          <a:xfrm>
            <a:off x="2477284" y="3846239"/>
            <a:ext cx="487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EXEMPLO DE DIAGRAMA DE BLOCOS</a:t>
            </a:r>
          </a:p>
        </p:txBody>
      </p:sp>
    </p:spTree>
    <p:extLst>
      <p:ext uri="{BB962C8B-B14F-4D97-AF65-F5344CB8AC3E}">
        <p14:creationId xmlns:p14="http://schemas.microsoft.com/office/powerpoint/2010/main" val="191783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16" y="2248672"/>
            <a:ext cx="8842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Conector de seta reta 1"/>
          <p:cNvCxnSpPr/>
          <p:nvPr/>
        </p:nvCxnSpPr>
        <p:spPr>
          <a:xfrm>
            <a:off x="1479506" y="2593160"/>
            <a:ext cx="9404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" name="Elipse 2"/>
          <p:cNvSpPr/>
          <p:nvPr/>
        </p:nvSpPr>
        <p:spPr>
          <a:xfrm>
            <a:off x="2419938" y="2435425"/>
            <a:ext cx="309655" cy="3397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2729593" y="2593160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" name="Conector de seta reta 4"/>
          <p:cNvCxnSpPr/>
          <p:nvPr/>
        </p:nvCxnSpPr>
        <p:spPr>
          <a:xfrm flipV="1">
            <a:off x="2556824" y="2802969"/>
            <a:ext cx="0" cy="5303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755576" y="476672"/>
            <a:ext cx="182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ELEMENTOS: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44008" y="2593159"/>
            <a:ext cx="280831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228184" y="2593159"/>
            <a:ext cx="0" cy="7779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148064" y="3371119"/>
            <a:ext cx="10801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4264910" y="938337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629389" y="1309032"/>
            <a:ext cx="635521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Conector de seta reta 19"/>
          <p:cNvCxnSpPr/>
          <p:nvPr/>
        </p:nvCxnSpPr>
        <p:spPr>
          <a:xfrm>
            <a:off x="5201014" y="1315737"/>
            <a:ext cx="635521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1440874" y="3564956"/>
            <a:ext cx="309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SOMADOR ALGÉBRICO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836534" y="3564956"/>
            <a:ext cx="201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RAMIFICAÇÃO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281500" y="1844824"/>
            <a:ext cx="106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BLOCO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375034" y="1107893"/>
            <a:ext cx="77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F(S)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7664" y="2121823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R(s)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29593" y="2935488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B(s)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729593" y="212182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E(s)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53184"/>
              </p:ext>
            </p:extLst>
          </p:nvPr>
        </p:nvGraphicFramePr>
        <p:xfrm>
          <a:off x="1108817" y="4149080"/>
          <a:ext cx="299283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206360" imgH="203040" progId="Equation.3">
                  <p:embed/>
                </p:oleObj>
              </mc:Choice>
              <mc:Fallback>
                <p:oleObj name="Equação" r:id="rId3" imgW="1206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817" y="4149080"/>
                        <a:ext cx="2992833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ixaDeTexto 26"/>
          <p:cNvSpPr txBox="1"/>
          <p:nvPr/>
        </p:nvSpPr>
        <p:spPr>
          <a:xfrm>
            <a:off x="6508288" y="2017839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Y(s)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28184" y="2814877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Y(s)</a:t>
            </a:r>
          </a:p>
        </p:txBody>
      </p:sp>
    </p:spTree>
    <p:extLst>
      <p:ext uri="{BB962C8B-B14F-4D97-AF65-F5344CB8AC3E}">
        <p14:creationId xmlns:p14="http://schemas.microsoft.com/office/powerpoint/2010/main" val="41431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620688"/>
            <a:ext cx="16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DEFINIÇÕES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454631" y="2491250"/>
            <a:ext cx="3454063" cy="727894"/>
            <a:chOff x="2031947" y="4293096"/>
            <a:chExt cx="3454063" cy="727894"/>
          </a:xfrm>
        </p:grpSpPr>
        <p:cxnSp>
          <p:nvCxnSpPr>
            <p:cNvPr id="3" name="Conector de seta reta 2"/>
            <p:cNvCxnSpPr/>
            <p:nvPr/>
          </p:nvCxnSpPr>
          <p:spPr>
            <a:xfrm>
              <a:off x="2031947" y="4675764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" name="Conector de seta reta 3"/>
            <p:cNvCxnSpPr/>
            <p:nvPr/>
          </p:nvCxnSpPr>
          <p:spPr>
            <a:xfrm>
              <a:off x="3912416" y="4656923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Conector de seta reta 4"/>
            <p:cNvCxnSpPr>
              <a:stCxn id="7" idx="3"/>
            </p:cNvCxnSpPr>
            <p:nvPr/>
          </p:nvCxnSpPr>
          <p:spPr>
            <a:xfrm>
              <a:off x="5175861" y="4680637"/>
              <a:ext cx="310149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" name="Caixa de texto 51"/>
            <p:cNvSpPr txBox="1"/>
            <p:nvPr/>
          </p:nvSpPr>
          <p:spPr>
            <a:xfrm>
              <a:off x="2667468" y="4293096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Caixa de texto 52"/>
            <p:cNvSpPr txBox="1"/>
            <p:nvPr/>
          </p:nvSpPr>
          <p:spPr>
            <a:xfrm>
              <a:off x="4337750" y="4340847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7148388"/>
                </p:ext>
              </p:extLst>
            </p:nvPr>
          </p:nvGraphicFramePr>
          <p:xfrm>
            <a:off x="2986550" y="4505290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330120" imgH="203040" progId="Equation.3">
                    <p:embed/>
                  </p:oleObj>
                </mc:Choice>
                <mc:Fallback>
                  <p:oleObj name="Equação" r:id="rId2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550" y="4505290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304421"/>
                </p:ext>
              </p:extLst>
            </p:nvPr>
          </p:nvGraphicFramePr>
          <p:xfrm>
            <a:off x="4462323" y="4454343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330120" imgH="203040" progId="Equation.3">
                    <p:embed/>
                  </p:oleObj>
                </mc:Choice>
                <mc:Fallback>
                  <p:oleObj name="Equação" r:id="rId4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323" y="4454343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CaixaDeTexto 10"/>
          <p:cNvSpPr txBox="1"/>
          <p:nvPr/>
        </p:nvSpPr>
        <p:spPr>
          <a:xfrm>
            <a:off x="83100" y="1907317"/>
            <a:ext cx="332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1) SISTEMA EM CASCATA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3862014"/>
            <a:ext cx="349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2) SISTEMA EM PARALELO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427522" y="5011547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8" name="Caixa de texto 51"/>
          <p:cNvSpPr txBox="1"/>
          <p:nvPr/>
        </p:nvSpPr>
        <p:spPr>
          <a:xfrm>
            <a:off x="3063043" y="4628879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16534"/>
              </p:ext>
            </p:extLst>
          </p:nvPr>
        </p:nvGraphicFramePr>
        <p:xfrm>
          <a:off x="3382125" y="4841073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330120" imgH="203040" progId="Equation.3">
                  <p:embed/>
                </p:oleObj>
              </mc:Choice>
              <mc:Fallback>
                <p:oleObj name="Equação" r:id="rId6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125" y="4841073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3115800" y="5574203"/>
            <a:ext cx="1219300" cy="879133"/>
            <a:chOff x="4733325" y="4676630"/>
            <a:chExt cx="838111" cy="679579"/>
          </a:xfrm>
        </p:grpSpPr>
        <p:sp>
          <p:nvSpPr>
            <p:cNvPr id="19" name="Caixa de texto 52"/>
            <p:cNvSpPr txBox="1"/>
            <p:nvPr/>
          </p:nvSpPr>
          <p:spPr>
            <a:xfrm>
              <a:off x="4733325" y="4676630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1" name="Obje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890802"/>
                </p:ext>
              </p:extLst>
            </p:nvPr>
          </p:nvGraphicFramePr>
          <p:xfrm>
            <a:off x="4857898" y="4790126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7" imgW="330120" imgH="203040" progId="Equation.3">
                    <p:embed/>
                  </p:oleObj>
                </mc:Choice>
                <mc:Fallback>
                  <p:oleObj name="Equação" r:id="rId7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898" y="4790126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Conector de seta reta 22"/>
          <p:cNvCxnSpPr/>
          <p:nvPr/>
        </p:nvCxnSpPr>
        <p:spPr>
          <a:xfrm>
            <a:off x="2427522" y="6165304"/>
            <a:ext cx="70431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" name="Conector reto 24"/>
          <p:cNvCxnSpPr/>
          <p:nvPr/>
        </p:nvCxnSpPr>
        <p:spPr>
          <a:xfrm>
            <a:off x="2427522" y="4992826"/>
            <a:ext cx="0" cy="581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427522" y="5574203"/>
            <a:ext cx="0" cy="581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1577994" y="5574202"/>
            <a:ext cx="84952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4290081" y="5011547"/>
            <a:ext cx="8894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4317190" y="6028941"/>
            <a:ext cx="862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5179489" y="4992826"/>
            <a:ext cx="0" cy="2906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Conector de seta reta 35"/>
          <p:cNvCxnSpPr/>
          <p:nvPr/>
        </p:nvCxnSpPr>
        <p:spPr>
          <a:xfrm flipV="1">
            <a:off x="5179489" y="5622248"/>
            <a:ext cx="0" cy="4066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1" name="Elipse 40"/>
          <p:cNvSpPr/>
          <p:nvPr/>
        </p:nvSpPr>
        <p:spPr>
          <a:xfrm>
            <a:off x="5055748" y="5334968"/>
            <a:ext cx="247482" cy="2719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de seta reta 42"/>
          <p:cNvCxnSpPr/>
          <p:nvPr/>
        </p:nvCxnSpPr>
        <p:spPr>
          <a:xfrm>
            <a:off x="5303230" y="5470951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4" name="CaixaDeTexto 43"/>
          <p:cNvSpPr txBox="1"/>
          <p:nvPr/>
        </p:nvSpPr>
        <p:spPr>
          <a:xfrm>
            <a:off x="5179489" y="5075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203154" y="5435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156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16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DEFINIÇÕES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5435" y="3596705"/>
            <a:ext cx="253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1- MALHA ABERTA</a:t>
            </a:r>
          </a:p>
        </p:txBody>
      </p:sp>
      <p:sp>
        <p:nvSpPr>
          <p:cNvPr id="10" name="Caixa de texto 40"/>
          <p:cNvSpPr txBox="1"/>
          <p:nvPr/>
        </p:nvSpPr>
        <p:spPr>
          <a:xfrm>
            <a:off x="2141845" y="1716387"/>
            <a:ext cx="366998" cy="35466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+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aixa de texto 41"/>
          <p:cNvSpPr txBox="1"/>
          <p:nvPr/>
        </p:nvSpPr>
        <p:spPr>
          <a:xfrm>
            <a:off x="2588383" y="2071050"/>
            <a:ext cx="435810" cy="33620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_</a:t>
            </a: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511065" y="2068258"/>
            <a:ext cx="9404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" name="Elipse 12"/>
          <p:cNvSpPr/>
          <p:nvPr/>
        </p:nvSpPr>
        <p:spPr>
          <a:xfrm>
            <a:off x="2451497" y="1910523"/>
            <a:ext cx="309655" cy="33973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761152" y="2068258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Conector de seta reta 14"/>
          <p:cNvCxnSpPr/>
          <p:nvPr/>
        </p:nvCxnSpPr>
        <p:spPr>
          <a:xfrm>
            <a:off x="4641621" y="2049417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Conector de seta reta 15"/>
          <p:cNvCxnSpPr>
            <a:stCxn id="22" idx="3"/>
          </p:cNvCxnSpPr>
          <p:nvPr/>
        </p:nvCxnSpPr>
        <p:spPr>
          <a:xfrm flipV="1">
            <a:off x="5905066" y="2067920"/>
            <a:ext cx="1227145" cy="521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Conector reto 16"/>
          <p:cNvCxnSpPr/>
          <p:nvPr/>
        </p:nvCxnSpPr>
        <p:spPr>
          <a:xfrm>
            <a:off x="6872510" y="2056128"/>
            <a:ext cx="11468" cy="74014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" name="Conector reto 17"/>
          <p:cNvCxnSpPr/>
          <p:nvPr/>
        </p:nvCxnSpPr>
        <p:spPr>
          <a:xfrm flipH="1">
            <a:off x="2588384" y="2796271"/>
            <a:ext cx="2053631" cy="1213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9" name="Conector de seta reta 18"/>
          <p:cNvCxnSpPr/>
          <p:nvPr/>
        </p:nvCxnSpPr>
        <p:spPr>
          <a:xfrm flipV="1">
            <a:off x="2588383" y="2278067"/>
            <a:ext cx="0" cy="5303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0" name="Caixa de texto 50"/>
          <p:cNvSpPr txBox="1"/>
          <p:nvPr/>
        </p:nvSpPr>
        <p:spPr>
          <a:xfrm>
            <a:off x="1648689" y="1643585"/>
            <a:ext cx="516091" cy="4065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Caixa de texto 51"/>
          <p:cNvSpPr txBox="1"/>
          <p:nvPr/>
        </p:nvSpPr>
        <p:spPr>
          <a:xfrm>
            <a:off x="3396673" y="1685590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Caixa de texto 52"/>
          <p:cNvSpPr txBox="1"/>
          <p:nvPr/>
        </p:nvSpPr>
        <p:spPr>
          <a:xfrm>
            <a:off x="5066955" y="1733341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Caixa de texto 53"/>
          <p:cNvSpPr txBox="1"/>
          <p:nvPr/>
        </p:nvSpPr>
        <p:spPr>
          <a:xfrm>
            <a:off x="4520605" y="2472051"/>
            <a:ext cx="692435" cy="57606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5197826" y="2795811"/>
            <a:ext cx="1674002" cy="1492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7" name="Caixa de texto 65"/>
          <p:cNvSpPr txBox="1"/>
          <p:nvPr/>
        </p:nvSpPr>
        <p:spPr>
          <a:xfrm>
            <a:off x="6696688" y="1654912"/>
            <a:ext cx="515806" cy="30335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Y(s)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56339"/>
              </p:ext>
            </p:extLst>
          </p:nvPr>
        </p:nvGraphicFramePr>
        <p:xfrm>
          <a:off x="3715755" y="1897784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30120" imgH="203040" progId="Equation.3">
                  <p:embed/>
                </p:oleObj>
              </mc:Choice>
              <mc:Fallback>
                <p:oleObj name="Equação" r:id="rId2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755" y="1897784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79367"/>
              </p:ext>
            </p:extLst>
          </p:nvPr>
        </p:nvGraphicFramePr>
        <p:xfrm>
          <a:off x="5191528" y="1846837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30120" imgH="203040" progId="Equation.3">
                  <p:embed/>
                </p:oleObj>
              </mc:Choice>
              <mc:Fallback>
                <p:oleObj name="Equação" r:id="rId4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528" y="1846837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2686496" y="231588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B(s)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757934" y="164358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E(s)</a:t>
            </a: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031947" y="4675764"/>
            <a:ext cx="63552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4" name="Conector de seta reta 33"/>
          <p:cNvCxnSpPr/>
          <p:nvPr/>
        </p:nvCxnSpPr>
        <p:spPr>
          <a:xfrm>
            <a:off x="3912416" y="4656923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5" name="Conector de seta reta 34"/>
          <p:cNvCxnSpPr>
            <a:stCxn id="37" idx="3"/>
          </p:cNvCxnSpPr>
          <p:nvPr/>
        </p:nvCxnSpPr>
        <p:spPr>
          <a:xfrm>
            <a:off x="5175861" y="4680637"/>
            <a:ext cx="310149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6" name="Caixa de texto 51"/>
          <p:cNvSpPr txBox="1"/>
          <p:nvPr/>
        </p:nvSpPr>
        <p:spPr>
          <a:xfrm>
            <a:off x="2667468" y="4293096"/>
            <a:ext cx="1227038" cy="7278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Caixa de texto 52"/>
          <p:cNvSpPr txBox="1"/>
          <p:nvPr/>
        </p:nvSpPr>
        <p:spPr>
          <a:xfrm>
            <a:off x="4337750" y="4340847"/>
            <a:ext cx="838111" cy="67957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88849"/>
              </p:ext>
            </p:extLst>
          </p:nvPr>
        </p:nvGraphicFramePr>
        <p:xfrm>
          <a:off x="2986550" y="4505290"/>
          <a:ext cx="588874" cy="3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330120" imgH="203040" progId="Equation.3">
                  <p:embed/>
                </p:oleObj>
              </mc:Choice>
              <mc:Fallback>
                <p:oleObj name="Equação" r:id="rId6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550" y="4505290"/>
                        <a:ext cx="588874" cy="3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74594"/>
              </p:ext>
            </p:extLst>
          </p:nvPr>
        </p:nvGraphicFramePr>
        <p:xfrm>
          <a:off x="4462323" y="4454343"/>
          <a:ext cx="588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330120" imgH="203040" progId="Equation.3">
                  <p:embed/>
                </p:oleObj>
              </mc:Choice>
              <mc:Fallback>
                <p:oleObj name="Equação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323" y="4454343"/>
                        <a:ext cx="588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2028729" y="425109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E(s)</a:t>
            </a:r>
          </a:p>
        </p:txBody>
      </p:sp>
      <p:sp>
        <p:nvSpPr>
          <p:cNvPr id="43" name="Caixa de texto 53"/>
          <p:cNvSpPr txBox="1"/>
          <p:nvPr/>
        </p:nvSpPr>
        <p:spPr>
          <a:xfrm>
            <a:off x="5486010" y="4387732"/>
            <a:ext cx="692435" cy="63269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H(s)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6165446" y="4725144"/>
            <a:ext cx="78914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6341723" y="431130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B(s)</a:t>
            </a:r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77575"/>
              </p:ext>
            </p:extLst>
          </p:nvPr>
        </p:nvGraphicFramePr>
        <p:xfrm>
          <a:off x="3098204" y="5373216"/>
          <a:ext cx="26882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422360" imgH="419040" progId="Equation.3">
                  <p:embed/>
                </p:oleObj>
              </mc:Choice>
              <mc:Fallback>
                <p:oleObj name="Equação" r:id="rId8" imgW="1422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8204" y="5373216"/>
                        <a:ext cx="268829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357193" y="1023188"/>
            <a:ext cx="33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UTILIZANDO O EXEMPLO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511065" y="3112447"/>
            <a:ext cx="529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R(s) = referência; E(s) = erro; Y(s) = saída</a:t>
            </a:r>
          </a:p>
        </p:txBody>
      </p:sp>
    </p:spTree>
    <p:extLst>
      <p:ext uri="{BB962C8B-B14F-4D97-AF65-F5344CB8AC3E}">
        <p14:creationId xmlns:p14="http://schemas.microsoft.com/office/powerpoint/2010/main" val="186552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1367341" y="1356409"/>
            <a:ext cx="5701429" cy="1404530"/>
            <a:chOff x="1479506" y="2168487"/>
            <a:chExt cx="5701429" cy="1404530"/>
          </a:xfrm>
        </p:grpSpPr>
        <p:sp>
          <p:nvSpPr>
            <p:cNvPr id="8" name="Caixa de texto 40"/>
            <p:cNvSpPr txBox="1"/>
            <p:nvPr/>
          </p:nvSpPr>
          <p:spPr>
            <a:xfrm>
              <a:off x="2110286" y="2241289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Caixa de texto 41"/>
            <p:cNvSpPr txBox="1"/>
            <p:nvPr/>
          </p:nvSpPr>
          <p:spPr>
            <a:xfrm>
              <a:off x="2556824" y="2595952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1479506" y="2593160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" name="Elipse 10"/>
            <p:cNvSpPr/>
            <p:nvPr/>
          </p:nvSpPr>
          <p:spPr>
            <a:xfrm>
              <a:off x="2419938" y="2435425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Conector de seta reta 11"/>
            <p:cNvCxnSpPr/>
            <p:nvPr/>
          </p:nvCxnSpPr>
          <p:spPr>
            <a:xfrm>
              <a:off x="2729593" y="2593160"/>
              <a:ext cx="63552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4610062" y="2574319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Conector de seta reta 13"/>
            <p:cNvCxnSpPr>
              <a:stCxn id="20" idx="3"/>
            </p:cNvCxnSpPr>
            <p:nvPr/>
          </p:nvCxnSpPr>
          <p:spPr>
            <a:xfrm flipV="1">
              <a:off x="5873507" y="2592822"/>
              <a:ext cx="1227145" cy="521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Conector reto 14"/>
            <p:cNvCxnSpPr/>
            <p:nvPr/>
          </p:nvCxnSpPr>
          <p:spPr>
            <a:xfrm>
              <a:off x="6840951" y="2581030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6" name="Conector reto 15"/>
            <p:cNvCxnSpPr/>
            <p:nvPr/>
          </p:nvCxnSpPr>
          <p:spPr>
            <a:xfrm flipH="1">
              <a:off x="2556825" y="3321173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Conector de seta reta 16"/>
            <p:cNvCxnSpPr/>
            <p:nvPr/>
          </p:nvCxnSpPr>
          <p:spPr>
            <a:xfrm flipV="1">
              <a:off x="2556824" y="2802969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8" name="Caixa de texto 50"/>
            <p:cNvSpPr txBox="1"/>
            <p:nvPr/>
          </p:nvSpPr>
          <p:spPr>
            <a:xfrm>
              <a:off x="1617130" y="2168487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Caixa de texto 51"/>
            <p:cNvSpPr txBox="1"/>
            <p:nvPr/>
          </p:nvSpPr>
          <p:spPr>
            <a:xfrm>
              <a:off x="3365114" y="2210492"/>
              <a:ext cx="1227038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Caixa de texto 52"/>
            <p:cNvSpPr txBox="1"/>
            <p:nvPr/>
          </p:nvSpPr>
          <p:spPr>
            <a:xfrm>
              <a:off x="5035396" y="2258243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Caixa de texto 53"/>
            <p:cNvSpPr txBox="1"/>
            <p:nvPr/>
          </p:nvSpPr>
          <p:spPr>
            <a:xfrm>
              <a:off x="4489046" y="2996953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2" name="Conector de seta reta 21"/>
            <p:cNvCxnSpPr/>
            <p:nvPr/>
          </p:nvCxnSpPr>
          <p:spPr>
            <a:xfrm flipH="1">
              <a:off x="5166267" y="3320713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Caixa de texto 65"/>
            <p:cNvSpPr txBox="1"/>
            <p:nvPr/>
          </p:nvSpPr>
          <p:spPr>
            <a:xfrm>
              <a:off x="6665129" y="2179814"/>
              <a:ext cx="515806" cy="30335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Y(s)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0520830"/>
                </p:ext>
              </p:extLst>
            </p:nvPr>
          </p:nvGraphicFramePr>
          <p:xfrm>
            <a:off x="3684196" y="2422686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330120" imgH="203040" progId="Equation.3">
                    <p:embed/>
                  </p:oleObj>
                </mc:Choice>
                <mc:Fallback>
                  <p:oleObj name="Equação" r:id="rId2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196" y="2422686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7802637"/>
                </p:ext>
              </p:extLst>
            </p:nvPr>
          </p:nvGraphicFramePr>
          <p:xfrm>
            <a:off x="5159969" y="2371739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330120" imgH="203040" progId="Equation.3">
                    <p:embed/>
                  </p:oleObj>
                </mc:Choice>
                <mc:Fallback>
                  <p:oleObj name="Equação" r:id="rId4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969" y="2371739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CaixaDeTexto 28"/>
          <p:cNvSpPr txBox="1"/>
          <p:nvPr/>
        </p:nvSpPr>
        <p:spPr>
          <a:xfrm>
            <a:off x="213742" y="764704"/>
            <a:ext cx="27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2- MALHA FECHADA</a:t>
            </a: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91561"/>
              </p:ext>
            </p:extLst>
          </p:nvPr>
        </p:nvGraphicFramePr>
        <p:xfrm>
          <a:off x="404703" y="2771490"/>
          <a:ext cx="965413" cy="69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583920" imgH="419040" progId="Equation.3">
                  <p:embed/>
                </p:oleObj>
              </mc:Choice>
              <mc:Fallback>
                <p:oleObj name="Equação" r:id="rId6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703" y="2771490"/>
                        <a:ext cx="965413" cy="69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75895"/>
              </p:ext>
            </p:extLst>
          </p:nvPr>
        </p:nvGraphicFramePr>
        <p:xfrm>
          <a:off x="1755374" y="3356992"/>
          <a:ext cx="570865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2806560" imgH="1079280" progId="Equation.3">
                  <p:embed/>
                </p:oleObj>
              </mc:Choice>
              <mc:Fallback>
                <p:oleObj name="Equação" r:id="rId8" imgW="2806560" imgH="1079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5374" y="3356992"/>
                        <a:ext cx="5708650" cy="21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85650"/>
              </p:ext>
            </p:extLst>
          </p:nvPr>
        </p:nvGraphicFramePr>
        <p:xfrm>
          <a:off x="2922015" y="5517232"/>
          <a:ext cx="363094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1625400" imgH="419040" progId="Equation.3">
                  <p:embed/>
                </p:oleObj>
              </mc:Choice>
              <mc:Fallback>
                <p:oleObj name="Equação" r:id="rId10" imgW="1625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22015" y="5517232"/>
                        <a:ext cx="3630949" cy="9361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98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764704"/>
            <a:ext cx="712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3- SISTEMA EM MALHA FECHADA COM PERTURBAÇÃO</a:t>
            </a:r>
          </a:p>
        </p:txBody>
      </p:sp>
      <p:sp>
        <p:nvSpPr>
          <p:cNvPr id="4" name="Caixa de texto 67"/>
          <p:cNvSpPr txBox="1"/>
          <p:nvPr/>
        </p:nvSpPr>
        <p:spPr>
          <a:xfrm>
            <a:off x="3483424" y="1624604"/>
            <a:ext cx="625156" cy="4129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Caixa de texto 65"/>
          <p:cNvSpPr txBox="1"/>
          <p:nvPr/>
        </p:nvSpPr>
        <p:spPr>
          <a:xfrm>
            <a:off x="5828999" y="2347476"/>
            <a:ext cx="515806" cy="30335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Y(s)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039045" y="1412776"/>
            <a:ext cx="5621146" cy="1899458"/>
            <a:chOff x="643376" y="1841221"/>
            <a:chExt cx="5621146" cy="1899458"/>
          </a:xfrm>
        </p:grpSpPr>
        <p:sp>
          <p:nvSpPr>
            <p:cNvPr id="7" name="Caixa de texto 64"/>
            <p:cNvSpPr txBox="1"/>
            <p:nvPr/>
          </p:nvSpPr>
          <p:spPr>
            <a:xfrm>
              <a:off x="3754292" y="2235990"/>
              <a:ext cx="231812" cy="30341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Caixa de texto 63"/>
            <p:cNvSpPr txBox="1"/>
            <p:nvPr/>
          </p:nvSpPr>
          <p:spPr>
            <a:xfrm>
              <a:off x="3308871" y="2483024"/>
              <a:ext cx="344045" cy="33562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Caixa de texto 40"/>
            <p:cNvSpPr txBox="1"/>
            <p:nvPr/>
          </p:nvSpPr>
          <p:spPr>
            <a:xfrm>
              <a:off x="1274156" y="2408951"/>
              <a:ext cx="366998" cy="35466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+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Caixa de texto 41"/>
            <p:cNvSpPr txBox="1"/>
            <p:nvPr/>
          </p:nvSpPr>
          <p:spPr>
            <a:xfrm>
              <a:off x="1720694" y="2763614"/>
              <a:ext cx="435810" cy="33620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_</a:t>
              </a: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Conector de seta reta 10"/>
            <p:cNvCxnSpPr/>
            <p:nvPr/>
          </p:nvCxnSpPr>
          <p:spPr>
            <a:xfrm>
              <a:off x="643376" y="2760822"/>
              <a:ext cx="94043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" name="Elipse 11"/>
            <p:cNvSpPr/>
            <p:nvPr/>
          </p:nvSpPr>
          <p:spPr>
            <a:xfrm>
              <a:off x="1583808" y="2603087"/>
              <a:ext cx="309655" cy="33973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Conector de seta reta 14"/>
            <p:cNvCxnSpPr>
              <a:stCxn id="21" idx="3"/>
            </p:cNvCxnSpPr>
            <p:nvPr/>
          </p:nvCxnSpPr>
          <p:spPr>
            <a:xfrm flipV="1">
              <a:off x="5243851" y="2760484"/>
              <a:ext cx="1020671" cy="521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onector reto 15"/>
            <p:cNvCxnSpPr/>
            <p:nvPr/>
          </p:nvCxnSpPr>
          <p:spPr>
            <a:xfrm>
              <a:off x="6004821" y="2748692"/>
              <a:ext cx="11468" cy="74014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" name="Conector reto 16"/>
            <p:cNvCxnSpPr/>
            <p:nvPr/>
          </p:nvCxnSpPr>
          <p:spPr>
            <a:xfrm flipH="1">
              <a:off x="1720695" y="3488835"/>
              <a:ext cx="2053631" cy="121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8" name="Conector de seta reta 17"/>
            <p:cNvCxnSpPr/>
            <p:nvPr/>
          </p:nvCxnSpPr>
          <p:spPr>
            <a:xfrm flipV="1">
              <a:off x="1720694" y="2970631"/>
              <a:ext cx="0" cy="5303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9" name="Caixa de texto 50"/>
            <p:cNvSpPr txBox="1"/>
            <p:nvPr/>
          </p:nvSpPr>
          <p:spPr>
            <a:xfrm>
              <a:off x="781000" y="2336149"/>
              <a:ext cx="516091" cy="40650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R(s)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Caixa de texto 51"/>
            <p:cNvSpPr txBox="1"/>
            <p:nvPr/>
          </p:nvSpPr>
          <p:spPr>
            <a:xfrm>
              <a:off x="2211223" y="2390870"/>
              <a:ext cx="914460" cy="72789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Caixa de texto 52"/>
            <p:cNvSpPr txBox="1"/>
            <p:nvPr/>
          </p:nvSpPr>
          <p:spPr>
            <a:xfrm>
              <a:off x="4405740" y="2425905"/>
              <a:ext cx="838111" cy="67957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Caixa de texto 53"/>
            <p:cNvSpPr txBox="1"/>
            <p:nvPr/>
          </p:nvSpPr>
          <p:spPr>
            <a:xfrm>
              <a:off x="3652916" y="3164615"/>
              <a:ext cx="692435" cy="57606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b="1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H(s)</a:t>
              </a:r>
              <a:endPara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3" name="Conector de seta reta 22"/>
            <p:cNvCxnSpPr/>
            <p:nvPr/>
          </p:nvCxnSpPr>
          <p:spPr>
            <a:xfrm flipH="1">
              <a:off x="4330137" y="3488375"/>
              <a:ext cx="1674002" cy="1492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Elipse 24"/>
            <p:cNvSpPr/>
            <p:nvPr/>
          </p:nvSpPr>
          <p:spPr>
            <a:xfrm>
              <a:off x="3586635" y="2572147"/>
              <a:ext cx="309192" cy="338997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245426"/>
                </p:ext>
              </p:extLst>
            </p:nvPr>
          </p:nvGraphicFramePr>
          <p:xfrm>
            <a:off x="2339752" y="2561763"/>
            <a:ext cx="588874" cy="36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330120" imgH="203040" progId="Equation.3">
                    <p:embed/>
                  </p:oleObj>
                </mc:Choice>
                <mc:Fallback>
                  <p:oleObj name="Equação" r:id="rId2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2561763"/>
                          <a:ext cx="588874" cy="3652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487339"/>
                </p:ext>
              </p:extLst>
            </p:nvPr>
          </p:nvGraphicFramePr>
          <p:xfrm>
            <a:off x="4530313" y="2539401"/>
            <a:ext cx="588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330120" imgH="203040" progId="Equation.3">
                    <p:embed/>
                  </p:oleObj>
                </mc:Choice>
                <mc:Fallback>
                  <p:oleObj name="Equação" r:id="rId4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0313" y="2539401"/>
                          <a:ext cx="588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ector de seta reta 5"/>
            <p:cNvCxnSpPr/>
            <p:nvPr/>
          </p:nvCxnSpPr>
          <p:spPr>
            <a:xfrm>
              <a:off x="3704120" y="1841221"/>
              <a:ext cx="17583" cy="71565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943419" y="2738755"/>
              <a:ext cx="4257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3397"/>
              </p:ext>
            </p:extLst>
          </p:nvPr>
        </p:nvGraphicFramePr>
        <p:xfrm>
          <a:off x="503238" y="3740150"/>
          <a:ext cx="5684837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793960" imgH="1079280" progId="Equation.3">
                  <p:embed/>
                </p:oleObj>
              </mc:Choice>
              <mc:Fallback>
                <p:oleObj name="Equação" r:id="rId6" imgW="2793960" imgH="1079280" progId="Equation.3">
                  <p:embed/>
                  <p:pic>
                    <p:nvPicPr>
                      <p:cNvPr id="0" name="Objeto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40150"/>
                        <a:ext cx="5684837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18652"/>
              </p:ext>
            </p:extLst>
          </p:nvPr>
        </p:nvGraphicFramePr>
        <p:xfrm>
          <a:off x="564076" y="5589240"/>
          <a:ext cx="7743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3466800" imgH="419040" progId="Equation.3">
                  <p:embed/>
                </p:oleObj>
              </mc:Choice>
              <mc:Fallback>
                <p:oleObj name="Equação" r:id="rId8" imgW="346680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76" y="5589240"/>
                        <a:ext cx="77438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de seta reta 13"/>
          <p:cNvCxnSpPr/>
          <p:nvPr/>
        </p:nvCxnSpPr>
        <p:spPr>
          <a:xfrm>
            <a:off x="3491880" y="2348879"/>
            <a:ext cx="425780" cy="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Conector de seta reta 12"/>
          <p:cNvCxnSpPr/>
          <p:nvPr/>
        </p:nvCxnSpPr>
        <p:spPr>
          <a:xfrm flipV="1">
            <a:off x="2289132" y="2355918"/>
            <a:ext cx="317760" cy="3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783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54178"/>
              </p:ext>
            </p:extLst>
          </p:nvPr>
        </p:nvGraphicFramePr>
        <p:xfrm>
          <a:off x="467544" y="764704"/>
          <a:ext cx="7743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3466800" imgH="419040" progId="Equation.3">
                  <p:embed/>
                </p:oleObj>
              </mc:Choice>
              <mc:Fallback>
                <p:oleObj name="Equação" r:id="rId2" imgW="3466800" imgH="419040" progId="Equation.3">
                  <p:embed/>
                  <p:pic>
                    <p:nvPicPr>
                      <p:cNvPr id="0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7743825" cy="936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2132856"/>
            <a:ext cx="8589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 PRIMEIRA PARCELA É A RESPOSTA DO SISTEMA EM MALHA  </a:t>
            </a:r>
          </a:p>
          <a:p>
            <a:r>
              <a:rPr lang="pt-BR" sz="2400" b="1" dirty="0"/>
              <a:t>FECHADA (SEM DISTÚRBIO). A SEGUNDA PARCELA É O EFEITO DA </a:t>
            </a:r>
          </a:p>
          <a:p>
            <a:r>
              <a:rPr lang="pt-BR" sz="2400" b="1" dirty="0"/>
              <a:t>PERTURBAÇÃO NA SAÍDA. A SAÍDA É COMPOSTA PELA SOMA DAS </a:t>
            </a:r>
          </a:p>
          <a:p>
            <a:r>
              <a:rPr lang="pt-BR" sz="2400" b="1" dirty="0"/>
              <a:t>DUAS PARCELAS.</a:t>
            </a:r>
          </a:p>
        </p:txBody>
      </p:sp>
    </p:spTree>
    <p:extLst>
      <p:ext uri="{BB962C8B-B14F-4D97-AF65-F5344CB8AC3E}">
        <p14:creationId xmlns:p14="http://schemas.microsoft.com/office/powerpoint/2010/main" val="166839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836712"/>
            <a:ext cx="605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ANÁLISE DA INFLUÊNCIA DA MALHA FECHADA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27806"/>
              </p:ext>
            </p:extLst>
          </p:nvPr>
        </p:nvGraphicFramePr>
        <p:xfrm>
          <a:off x="878382" y="1772816"/>
          <a:ext cx="6042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705040" imgH="419040" progId="Equation.3">
                  <p:embed/>
                </p:oleObj>
              </mc:Choice>
              <mc:Fallback>
                <p:oleObj name="Equação" r:id="rId2" imgW="2705040" imgH="4190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82" y="1772816"/>
                        <a:ext cx="6042025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389664"/>
              </p:ext>
            </p:extLst>
          </p:nvPr>
        </p:nvGraphicFramePr>
        <p:xfrm>
          <a:off x="608013" y="4683125"/>
          <a:ext cx="780097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3492360" imgH="863280" progId="Equation.3">
                  <p:embed/>
                </p:oleObj>
              </mc:Choice>
              <mc:Fallback>
                <p:oleObj name="Equação" r:id="rId4" imgW="3492360" imgH="8632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683125"/>
                        <a:ext cx="7800975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2910135"/>
            <a:ext cx="48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CONSIDERE AS CONDIÇÕES ABAIXO: 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03680"/>
              </p:ext>
            </p:extLst>
          </p:nvPr>
        </p:nvGraphicFramePr>
        <p:xfrm>
          <a:off x="1358900" y="3501008"/>
          <a:ext cx="5468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755800" imgH="253800" progId="Equation.3">
                  <p:embed/>
                </p:oleObj>
              </mc:Choice>
              <mc:Fallback>
                <p:oleObj name="Equação" r:id="rId6" imgW="2755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8900" y="3501008"/>
                        <a:ext cx="54689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4077072"/>
            <a:ext cx="8280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NESTE CASO,  A INFLUÊNCIA DA PERTURBAÇÃO NA SAÍDA FICA: </a:t>
            </a:r>
          </a:p>
        </p:txBody>
      </p:sp>
    </p:spTree>
    <p:extLst>
      <p:ext uri="{BB962C8B-B14F-4D97-AF65-F5344CB8AC3E}">
        <p14:creationId xmlns:p14="http://schemas.microsoft.com/office/powerpoint/2010/main" val="3690455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422</Words>
  <Application>Microsoft Office PowerPoint</Application>
  <PresentationFormat>Apresentação na tela (4:3)</PresentationFormat>
  <Paragraphs>118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Tema do Office</vt:lpstr>
      <vt:lpstr>Equação</vt:lpstr>
      <vt:lpstr>DIAGRAMA DE BLOCOS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DIAGRAMA DE BLOCOS</dc:title>
  <dc:creator>DELL</dc:creator>
  <cp:lastModifiedBy>eabarrosmac@gmail.com</cp:lastModifiedBy>
  <cp:revision>30</cp:revision>
  <dcterms:created xsi:type="dcterms:W3CDTF">2020-05-06T22:38:10Z</dcterms:created>
  <dcterms:modified xsi:type="dcterms:W3CDTF">2023-03-07T19:36:32Z</dcterms:modified>
</cp:coreProperties>
</file>