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4" r:id="rId2"/>
  </p:sldMasterIdLst>
  <p:notesMasterIdLst>
    <p:notesMasterId r:id="rId30"/>
  </p:notesMasterIdLst>
  <p:handoutMasterIdLst>
    <p:handoutMasterId r:id="rId31"/>
  </p:handoutMasterIdLst>
  <p:sldIdLst>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4F81BD"/>
    <a:srgbClr val="080808"/>
    <a:srgbClr val="FFFF00"/>
    <a:srgbClr val="385D8A"/>
    <a:srgbClr val="3366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67" autoAdjust="0"/>
    <p:restoredTop sz="86364" autoAdjust="0"/>
  </p:normalViewPr>
  <p:slideViewPr>
    <p:cSldViewPr>
      <p:cViewPr>
        <p:scale>
          <a:sx n="87" d="100"/>
          <a:sy n="87" d="100"/>
        </p:scale>
        <p:origin x="-1242" y="-6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1ACD2F-A948-4A27-A871-5A9F2770F022}" type="datetimeFigureOut">
              <a:rPr lang="pt-BR" smtClean="0"/>
              <a:t>26/03/2015</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F7980A-CB4C-4420-AFEE-D62384F732CF}" type="slidenum">
              <a:rPr lang="pt-BR" smtClean="0"/>
              <a:t>‹nº›</a:t>
            </a:fld>
            <a:endParaRPr lang="pt-BR"/>
          </a:p>
        </p:txBody>
      </p:sp>
    </p:spTree>
    <p:extLst>
      <p:ext uri="{BB962C8B-B14F-4D97-AF65-F5344CB8AC3E}">
        <p14:creationId xmlns:p14="http://schemas.microsoft.com/office/powerpoint/2010/main" val="1604000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6A6A1-2F4D-4CEB-8202-76D2FDD5D571}" type="datetimeFigureOut">
              <a:rPr lang="pt-BR" smtClean="0"/>
              <a:t>26/03/2015</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75D562-C7BB-4836-B47C-15BFDD4A3562}" type="slidenum">
              <a:rPr lang="pt-BR" smtClean="0"/>
              <a:t>‹nº›</a:t>
            </a:fld>
            <a:endParaRPr lang="pt-BR"/>
          </a:p>
        </p:txBody>
      </p:sp>
    </p:spTree>
    <p:extLst>
      <p:ext uri="{BB962C8B-B14F-4D97-AF65-F5344CB8AC3E}">
        <p14:creationId xmlns:p14="http://schemas.microsoft.com/office/powerpoint/2010/main" val="769791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E975D562-C7BB-4836-B47C-15BFDD4A3562}" type="slidenum">
              <a:rPr lang="pt-BR" smtClean="0"/>
              <a:t>1</a:t>
            </a:fld>
            <a:endParaRPr lang="pt-BR"/>
          </a:p>
        </p:txBody>
      </p:sp>
    </p:spTree>
    <p:extLst>
      <p:ext uri="{BB962C8B-B14F-4D97-AF65-F5344CB8AC3E}">
        <p14:creationId xmlns:p14="http://schemas.microsoft.com/office/powerpoint/2010/main" val="35851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E975D562-C7BB-4836-B47C-15BFDD4A3562}" type="slidenum">
              <a:rPr lang="pt-BR" smtClean="0"/>
              <a:t>2</a:t>
            </a:fld>
            <a:endParaRPr lang="pt-BR"/>
          </a:p>
        </p:txBody>
      </p:sp>
    </p:spTree>
    <p:extLst>
      <p:ext uri="{BB962C8B-B14F-4D97-AF65-F5344CB8AC3E}">
        <p14:creationId xmlns:p14="http://schemas.microsoft.com/office/powerpoint/2010/main" val="4203375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Tx" preserve="1">
  <p:cSld name="Cap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8E36A4C-B1FE-4D81-9A05-063DB1910318}" type="datetime1">
              <a:rPr lang="pt-BR" smtClean="0"/>
              <a:t>26/03/2015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12" y="-105575"/>
            <a:ext cx="9180512" cy="6990959"/>
          </a:xfrm>
          <a:prstGeom prst="rect">
            <a:avLst/>
          </a:prstGeom>
        </p:spPr>
      </p:pic>
    </p:spTree>
    <p:extLst>
      <p:ext uri="{BB962C8B-B14F-4D97-AF65-F5344CB8AC3E}">
        <p14:creationId xmlns:p14="http://schemas.microsoft.com/office/powerpoint/2010/main" val="12204546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06E3C41-74B7-4BE3-83FF-E5A2A6E3CD9F}" type="datetime1">
              <a:rPr lang="pt-BR" smtClean="0"/>
              <a:t>26/03/2015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86035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C1C8844-75CE-4BB9-AE8B-25BEC2B53472}" type="datetime1">
              <a:rPr lang="pt-BR" smtClean="0"/>
              <a:t>26/03/2015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717692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922F419-60C5-4F24-AE0A-FB42C0CD0ECA}" type="datetime1">
              <a:rPr lang="pt-BR" smtClean="0"/>
              <a:t>26/03/2015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3962146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B5D1DB0-8ACD-4777-A942-9593B2E11846}" type="datetime1">
              <a:rPr lang="pt-BR" smtClean="0"/>
              <a:t>26/03/2015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2320317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CDDE7B2-1EFB-4E84-A759-E2120DE232E7}" type="datetime1">
              <a:rPr lang="pt-BR" smtClean="0"/>
              <a:t>26/03/2015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95524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picTx" preserve="1">
  <p:cSld name="Fund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6D5E8B7-FEB8-4958-B0CC-989C41FE56E7}" type="datetime1">
              <a:rPr lang="pt-BR" smtClean="0"/>
              <a:t>26/03/2015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883"/>
            <a:ext cx="9203262" cy="6876000"/>
          </a:xfrm>
          <a:prstGeom prst="rect">
            <a:avLst/>
          </a:prstGeom>
        </p:spPr>
      </p:pic>
      <p:pic>
        <p:nvPicPr>
          <p:cNvPr id="9" name="Image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38376" y="145109"/>
            <a:ext cx="1619672" cy="590599"/>
          </a:xfrm>
          <a:prstGeom prst="rect">
            <a:avLst/>
          </a:prstGeom>
        </p:spPr>
      </p:pic>
      <p:sp>
        <p:nvSpPr>
          <p:cNvPr id="11" name="Retângulo 10"/>
          <p:cNvSpPr/>
          <p:nvPr userDrawn="1"/>
        </p:nvSpPr>
        <p:spPr>
          <a:xfrm>
            <a:off x="145003" y="305270"/>
            <a:ext cx="6768752" cy="288032"/>
          </a:xfrm>
          <a:prstGeom prst="rect">
            <a:avLst/>
          </a:prstGeom>
          <a:solidFill>
            <a:srgbClr val="4F81BD"/>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9940705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Fim">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A85A06A-D1DF-413F-8B3C-83E07B6C4DC1}" type="datetime1">
              <a:rPr lang="pt-BR" smtClean="0"/>
              <a:t>26/03/2015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9" name="Imagem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53" y="-27384"/>
            <a:ext cx="9214465" cy="6912000"/>
          </a:xfrm>
          <a:prstGeom prst="rect">
            <a:avLst/>
          </a:prstGeom>
        </p:spPr>
      </p:pic>
    </p:spTree>
    <p:extLst>
      <p:ext uri="{BB962C8B-B14F-4D97-AF65-F5344CB8AC3E}">
        <p14:creationId xmlns:p14="http://schemas.microsoft.com/office/powerpoint/2010/main" val="4257294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16C13BF-9B88-4292-B126-2D6011385579}" type="datetime1">
              <a:rPr lang="pt-BR" smtClean="0"/>
              <a:t>26/03/2015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13253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1812F81-0823-4625-9A07-4170A9638674}" type="datetime1">
              <a:rPr lang="pt-BR" smtClean="0"/>
              <a:t>26/03/2015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420932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88E4DAF-6167-422B-972C-706BF291987A}" type="datetime1">
              <a:rPr lang="pt-BR" smtClean="0"/>
              <a:t>26/03/2015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47181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BDF7F91-DE0B-42B1-B1A8-0F7F85686074}" type="datetime1">
              <a:rPr lang="pt-BR" smtClean="0"/>
              <a:t>26/03/2015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20490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C8B19C1D-CDCF-4DA9-B077-4991CD7B8F12}" type="datetime1">
              <a:rPr lang="pt-BR" smtClean="0"/>
              <a:t>26/03/2015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36812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BB75DF3-D2D3-4570-B9DD-3BA542C466AF}" type="datetime1">
              <a:rPr lang="pt-BR" smtClean="0"/>
              <a:t>26/03/2015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4213500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7CB5F-F939-47B8-A91E-471574C0D7B1}" type="datetime1">
              <a:rPr lang="pt-BR" smtClean="0"/>
              <a:t>26/03/2015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B09ED-5DCD-4173-ADD3-38C51F4AE414}" type="slidenum">
              <a:rPr lang="pt-BR" smtClean="0"/>
              <a:t>‹nº›</a:t>
            </a:fld>
            <a:endParaRPr lang="pt-BR"/>
          </a:p>
        </p:txBody>
      </p:sp>
    </p:spTree>
    <p:extLst>
      <p:ext uri="{BB962C8B-B14F-4D97-AF65-F5344CB8AC3E}">
        <p14:creationId xmlns:p14="http://schemas.microsoft.com/office/powerpoint/2010/main" val="3647623440"/>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63" r:id="rId3"/>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EC8C7-A51A-4AF5-BD4E-0F16DEBAC3D5}" type="datetime1">
              <a:rPr lang="pt-BR" smtClean="0"/>
              <a:t>26/03/2015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576D8-2324-4174-B147-7434DDB0E84F}" type="slidenum">
              <a:rPr lang="pt-BR" smtClean="0"/>
              <a:t>‹nº›</a:t>
            </a:fld>
            <a:endParaRPr lang="pt-BR"/>
          </a:p>
        </p:txBody>
      </p:sp>
    </p:spTree>
    <p:extLst>
      <p:ext uri="{BB962C8B-B14F-4D97-AF65-F5344CB8AC3E}">
        <p14:creationId xmlns:p14="http://schemas.microsoft.com/office/powerpoint/2010/main" val="1473431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28650" y="990600"/>
            <a:ext cx="7772400" cy="9144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3200" dirty="0" smtClean="0">
                <a:solidFill>
                  <a:srgbClr val="003399"/>
                </a:solidFill>
                <a:latin typeface="Arial" charset="0"/>
              </a:rPr>
              <a:t>BIBLIOGRAFIA</a:t>
            </a:r>
            <a:endParaRPr lang="pt-BR" altLang="pt-BR" sz="3200" dirty="0">
              <a:solidFill>
                <a:srgbClr val="003399"/>
              </a:solidFill>
              <a:latin typeface="Arial" charset="0"/>
            </a:endParaRPr>
          </a:p>
        </p:txBody>
      </p:sp>
      <p:sp>
        <p:nvSpPr>
          <p:cNvPr id="3" name="Rectangle 3"/>
          <p:cNvSpPr>
            <a:spLocks noChangeArrowheads="1"/>
          </p:cNvSpPr>
          <p:nvPr/>
        </p:nvSpPr>
        <p:spPr bwMode="auto">
          <a:xfrm>
            <a:off x="285750" y="2590800"/>
            <a:ext cx="88201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2400">
                <a:solidFill>
                  <a:schemeClr val="tx1"/>
                </a:solidFill>
                <a:latin typeface="Times New Roman" pitchFamily="18" charset="0"/>
              </a:defRPr>
            </a:lvl1pPr>
            <a:lvl2pPr marL="1028700" indent="-457200">
              <a:defRPr sz="2400">
                <a:solidFill>
                  <a:schemeClr val="tx1"/>
                </a:solidFill>
                <a:latin typeface="Times New Roman" pitchFamily="18" charset="0"/>
              </a:defRPr>
            </a:lvl2pPr>
            <a:lvl3pPr marL="1676400" indent="-457200">
              <a:defRPr sz="2400">
                <a:solidFill>
                  <a:schemeClr val="tx1"/>
                </a:solidFill>
                <a:latin typeface="Times New Roman" pitchFamily="18" charset="0"/>
              </a:defRPr>
            </a:lvl3pPr>
            <a:lvl4pPr marL="2324100" indent="-457200">
              <a:defRPr sz="2400">
                <a:solidFill>
                  <a:schemeClr val="tx1"/>
                </a:solidFill>
                <a:latin typeface="Times New Roman" pitchFamily="18" charset="0"/>
              </a:defRPr>
            </a:lvl4pPr>
            <a:lvl5pPr marL="2971800" indent="-457200">
              <a:defRPr sz="2400">
                <a:solidFill>
                  <a:schemeClr val="tx1"/>
                </a:solidFill>
                <a:latin typeface="Times New Roman" pitchFamily="18" charset="0"/>
              </a:defRPr>
            </a:lvl5pPr>
            <a:lvl6pPr marL="3429000" indent="-457200" fontAlgn="base">
              <a:spcBef>
                <a:spcPct val="0"/>
              </a:spcBef>
              <a:spcAft>
                <a:spcPct val="0"/>
              </a:spcAft>
              <a:defRPr sz="2400">
                <a:solidFill>
                  <a:schemeClr val="tx1"/>
                </a:solidFill>
                <a:latin typeface="Times New Roman" pitchFamily="18" charset="0"/>
              </a:defRPr>
            </a:lvl6pPr>
            <a:lvl7pPr marL="3886200" indent="-457200" fontAlgn="base">
              <a:spcBef>
                <a:spcPct val="0"/>
              </a:spcBef>
              <a:spcAft>
                <a:spcPct val="0"/>
              </a:spcAft>
              <a:defRPr sz="2400">
                <a:solidFill>
                  <a:schemeClr val="tx1"/>
                </a:solidFill>
                <a:latin typeface="Times New Roman" pitchFamily="18" charset="0"/>
              </a:defRPr>
            </a:lvl7pPr>
            <a:lvl8pPr marL="4343400" indent="-457200" fontAlgn="base">
              <a:spcBef>
                <a:spcPct val="0"/>
              </a:spcBef>
              <a:spcAft>
                <a:spcPct val="0"/>
              </a:spcAft>
              <a:defRPr sz="2400">
                <a:solidFill>
                  <a:schemeClr val="tx1"/>
                </a:solidFill>
                <a:latin typeface="Times New Roman" pitchFamily="18" charset="0"/>
              </a:defRPr>
            </a:lvl8pPr>
            <a:lvl9pPr marL="4800600" indent="-457200" fontAlgn="base">
              <a:spcBef>
                <a:spcPct val="0"/>
              </a:spcBef>
              <a:spcAft>
                <a:spcPct val="0"/>
              </a:spcAft>
              <a:defRPr sz="2400">
                <a:solidFill>
                  <a:schemeClr val="tx1"/>
                </a:solidFill>
                <a:latin typeface="Times New Roman" pitchFamily="18" charset="0"/>
              </a:defRPr>
            </a:lvl9pPr>
          </a:lstStyle>
          <a:p>
            <a:r>
              <a:rPr kumimoji="0" lang="pt-BR" altLang="pt-BR" b="1" dirty="0">
                <a:solidFill>
                  <a:srgbClr val="FF3300"/>
                </a:solidFill>
                <a:latin typeface="Arial" charset="0"/>
                <a:cs typeface="Times New Roman" pitchFamily="18" charset="0"/>
              </a:rPr>
              <a:t>SANTOS, Fernando César Almada.</a:t>
            </a:r>
            <a:endParaRPr kumimoji="0" lang="pt-BR" altLang="pt-BR" b="1" dirty="0">
              <a:solidFill>
                <a:srgbClr val="660066"/>
              </a:solidFill>
              <a:latin typeface="Arial" charset="0"/>
              <a:cs typeface="Times New Roman" pitchFamily="18" charset="0"/>
            </a:endParaRPr>
          </a:p>
          <a:p>
            <a:endParaRPr kumimoji="0" lang="pt-BR" altLang="pt-BR" b="1" dirty="0">
              <a:solidFill>
                <a:srgbClr val="660066"/>
              </a:solidFill>
              <a:latin typeface="Arial" charset="0"/>
              <a:cs typeface="Times New Roman" pitchFamily="18" charset="0"/>
            </a:endParaRPr>
          </a:p>
          <a:p>
            <a:r>
              <a:rPr kumimoji="0" lang="pt-BR" altLang="pt-BR" b="1" i="1" dirty="0">
                <a:solidFill>
                  <a:srgbClr val="008000"/>
                </a:solidFill>
                <a:latin typeface="Arial" charset="0"/>
                <a:cs typeface="Times New Roman" pitchFamily="18" charset="0"/>
              </a:rPr>
              <a:t>Estratégia de recursos humanos</a:t>
            </a:r>
            <a:r>
              <a:rPr kumimoji="0" lang="pt-BR" altLang="pt-BR" b="1" dirty="0">
                <a:solidFill>
                  <a:srgbClr val="008000"/>
                </a:solidFill>
                <a:latin typeface="Arial" charset="0"/>
                <a:cs typeface="Times New Roman" pitchFamily="18" charset="0"/>
              </a:rPr>
              <a:t>: dimensões competitivas.</a:t>
            </a:r>
            <a:endParaRPr kumimoji="0" lang="pt-BR" altLang="pt-BR" b="1" dirty="0">
              <a:solidFill>
                <a:srgbClr val="660066"/>
              </a:solidFill>
              <a:latin typeface="Arial" charset="0"/>
              <a:cs typeface="Times New Roman" pitchFamily="18" charset="0"/>
            </a:endParaRPr>
          </a:p>
          <a:p>
            <a:endParaRPr kumimoji="0" lang="pt-BR" altLang="pt-BR" b="1" dirty="0">
              <a:solidFill>
                <a:srgbClr val="660066"/>
              </a:solidFill>
              <a:latin typeface="Arial" charset="0"/>
              <a:cs typeface="Times New Roman" pitchFamily="18" charset="0"/>
            </a:endParaRPr>
          </a:p>
          <a:p>
            <a:r>
              <a:rPr kumimoji="0" lang="pt-BR" altLang="pt-BR" b="1" dirty="0">
                <a:solidFill>
                  <a:srgbClr val="660066"/>
                </a:solidFill>
                <a:latin typeface="Arial" charset="0"/>
                <a:cs typeface="Times New Roman" pitchFamily="18" charset="0"/>
              </a:rPr>
              <a:t> São Paulo: Atlas, 1999.</a:t>
            </a:r>
          </a:p>
        </p:txBody>
      </p:sp>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a:t>
            </a:fld>
            <a:endParaRPr lang="pt-BR" sz="1600" b="1">
              <a:solidFill>
                <a:schemeClr val="tx1"/>
              </a:solidFill>
              <a:latin typeface="+mj-lt"/>
            </a:endParaRPr>
          </a:p>
        </p:txBody>
      </p:sp>
    </p:spTree>
    <p:extLst>
      <p:ext uri="{BB962C8B-B14F-4D97-AF65-F5344CB8AC3E}">
        <p14:creationId xmlns:p14="http://schemas.microsoft.com/office/powerpoint/2010/main" val="2435708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685800" y="609600"/>
            <a:ext cx="7772400" cy="990600"/>
          </a:xfrm>
        </p:spPr>
        <p:txBody>
          <a:bodyPr/>
          <a:lstStyle/>
          <a:p>
            <a:pPr algn="ctr"/>
            <a:r>
              <a:rPr lang="pt-BR" altLang="pt-BR" sz="2800" b="1">
                <a:solidFill>
                  <a:srgbClr val="000099"/>
                </a:solidFill>
              </a:rPr>
              <a:t>POSICIONAMENTO DO CARGO</a:t>
            </a:r>
            <a:br>
              <a:rPr lang="pt-BR" altLang="pt-BR" sz="2800" b="1">
                <a:solidFill>
                  <a:srgbClr val="000099"/>
                </a:solidFill>
              </a:rPr>
            </a:br>
            <a:r>
              <a:rPr lang="pt-BR" altLang="pt-BR" sz="2800" b="1">
                <a:solidFill>
                  <a:srgbClr val="000099"/>
                </a:solidFill>
              </a:rPr>
              <a:t>NO ORGANOGRAMA</a:t>
            </a:r>
          </a:p>
        </p:txBody>
      </p:sp>
      <p:sp>
        <p:nvSpPr>
          <p:cNvPr id="3" name="Rectangle 3"/>
          <p:cNvSpPr>
            <a:spLocks noChangeArrowheads="1"/>
          </p:cNvSpPr>
          <p:nvPr/>
        </p:nvSpPr>
        <p:spPr bwMode="auto">
          <a:xfrm>
            <a:off x="6172200" y="3886200"/>
            <a:ext cx="257492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200" b="1">
                <a:solidFill>
                  <a:srgbClr val="333333"/>
                </a:solidFill>
                <a:latin typeface="+mj-lt"/>
              </a:rPr>
              <a:t>Nível hierárquico</a:t>
            </a:r>
          </a:p>
        </p:txBody>
      </p:sp>
      <p:grpSp>
        <p:nvGrpSpPr>
          <p:cNvPr id="4" name="Group 4"/>
          <p:cNvGrpSpPr>
            <a:grpSpLocks/>
          </p:cNvGrpSpPr>
          <p:nvPr/>
        </p:nvGrpSpPr>
        <p:grpSpPr bwMode="auto">
          <a:xfrm>
            <a:off x="457200" y="1871663"/>
            <a:ext cx="8324850" cy="4300537"/>
            <a:chOff x="504" y="1179"/>
            <a:chExt cx="5244" cy="2709"/>
          </a:xfrm>
        </p:grpSpPr>
        <p:sp>
          <p:nvSpPr>
            <p:cNvPr id="5" name="Rectangle 5"/>
            <p:cNvSpPr>
              <a:spLocks noChangeArrowheads="1"/>
            </p:cNvSpPr>
            <p:nvPr/>
          </p:nvSpPr>
          <p:spPr bwMode="auto">
            <a:xfrm>
              <a:off x="504" y="2534"/>
              <a:ext cx="1002" cy="630"/>
            </a:xfrm>
            <a:prstGeom prst="rect">
              <a:avLst/>
            </a:prstGeom>
            <a:noFill/>
            <a:ln w="6350">
              <a:solidFill>
                <a:srgbClr val="00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200" b="1">
                <a:solidFill>
                  <a:srgbClr val="000099"/>
                </a:solidFill>
                <a:latin typeface="+mj-lt"/>
              </a:endParaRPr>
            </a:p>
          </p:txBody>
        </p:sp>
        <p:sp>
          <p:nvSpPr>
            <p:cNvPr id="6" name="Rectangle 6"/>
            <p:cNvSpPr>
              <a:spLocks noChangeArrowheads="1"/>
            </p:cNvSpPr>
            <p:nvPr/>
          </p:nvSpPr>
          <p:spPr bwMode="auto">
            <a:xfrm>
              <a:off x="1756" y="2534"/>
              <a:ext cx="1003" cy="630"/>
            </a:xfrm>
            <a:prstGeom prst="rect">
              <a:avLst/>
            </a:prstGeom>
            <a:noFill/>
            <a:ln w="25400">
              <a:solidFill>
                <a:srgbClr val="00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800" b="1">
                <a:solidFill>
                  <a:srgbClr val="000099"/>
                </a:solidFill>
                <a:latin typeface="+mj-lt"/>
              </a:endParaRPr>
            </a:p>
            <a:p>
              <a:pPr algn="ctr" eaLnBrk="0" hangingPunct="0"/>
              <a:r>
                <a:rPr kumimoji="0" lang="pt-BR" altLang="pt-BR" sz="2200" b="1">
                  <a:solidFill>
                    <a:srgbClr val="000099"/>
                  </a:solidFill>
                  <a:latin typeface="+mj-lt"/>
                </a:rPr>
                <a:t>Cargo</a:t>
              </a:r>
            </a:p>
            <a:p>
              <a:pPr algn="ctr" eaLnBrk="0" hangingPunct="0"/>
              <a:endParaRPr kumimoji="0" lang="pt-BR" altLang="pt-BR" sz="2200" b="1">
                <a:solidFill>
                  <a:srgbClr val="000099"/>
                </a:solidFill>
                <a:latin typeface="+mj-lt"/>
              </a:endParaRPr>
            </a:p>
          </p:txBody>
        </p:sp>
        <p:sp>
          <p:nvSpPr>
            <p:cNvPr id="7" name="Rectangle 7"/>
            <p:cNvSpPr>
              <a:spLocks noChangeArrowheads="1"/>
            </p:cNvSpPr>
            <p:nvPr/>
          </p:nvSpPr>
          <p:spPr bwMode="auto">
            <a:xfrm>
              <a:off x="3008" y="2534"/>
              <a:ext cx="1003" cy="630"/>
            </a:xfrm>
            <a:prstGeom prst="rect">
              <a:avLst/>
            </a:prstGeom>
            <a:noFill/>
            <a:ln w="6350">
              <a:solidFill>
                <a:srgbClr val="00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200" b="1">
                <a:solidFill>
                  <a:srgbClr val="000099"/>
                </a:solidFill>
                <a:latin typeface="+mj-lt"/>
              </a:endParaRPr>
            </a:p>
          </p:txBody>
        </p:sp>
        <p:sp>
          <p:nvSpPr>
            <p:cNvPr id="8" name="Line 8"/>
            <p:cNvSpPr>
              <a:spLocks noChangeShapeType="1"/>
            </p:cNvSpPr>
            <p:nvPr/>
          </p:nvSpPr>
          <p:spPr bwMode="auto">
            <a:xfrm>
              <a:off x="1504" y="3450"/>
              <a:ext cx="1" cy="281"/>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9" name="Line 9"/>
            <p:cNvSpPr>
              <a:spLocks noChangeShapeType="1"/>
            </p:cNvSpPr>
            <p:nvPr/>
          </p:nvSpPr>
          <p:spPr bwMode="auto">
            <a:xfrm flipH="1">
              <a:off x="2257" y="1890"/>
              <a:ext cx="1" cy="64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0" name="Line 10"/>
            <p:cNvSpPr>
              <a:spLocks noChangeShapeType="1"/>
            </p:cNvSpPr>
            <p:nvPr/>
          </p:nvSpPr>
          <p:spPr bwMode="auto">
            <a:xfrm>
              <a:off x="3510" y="2265"/>
              <a:ext cx="0" cy="27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1" name="Line 11"/>
            <p:cNvSpPr>
              <a:spLocks noChangeShapeType="1"/>
            </p:cNvSpPr>
            <p:nvPr/>
          </p:nvSpPr>
          <p:spPr bwMode="auto">
            <a:xfrm>
              <a:off x="1005" y="2265"/>
              <a:ext cx="1" cy="27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2" name="Line 12"/>
            <p:cNvSpPr>
              <a:spLocks noChangeShapeType="1"/>
            </p:cNvSpPr>
            <p:nvPr/>
          </p:nvSpPr>
          <p:spPr bwMode="auto">
            <a:xfrm>
              <a:off x="2257" y="3162"/>
              <a:ext cx="1" cy="27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3" name="Rectangle 13"/>
            <p:cNvSpPr>
              <a:spLocks noChangeArrowheads="1"/>
            </p:cNvSpPr>
            <p:nvPr/>
          </p:nvSpPr>
          <p:spPr bwMode="auto">
            <a:xfrm>
              <a:off x="1763" y="1252"/>
              <a:ext cx="1003" cy="629"/>
            </a:xfrm>
            <a:prstGeom prst="rect">
              <a:avLst/>
            </a:prstGeom>
            <a:noFill/>
            <a:ln w="6350">
              <a:solidFill>
                <a:srgbClr val="000000"/>
              </a:solidFill>
              <a:prstDash val="sysDot"/>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200" b="1">
                <a:solidFill>
                  <a:srgbClr val="000099"/>
                </a:solidFill>
                <a:latin typeface="+mj-lt"/>
              </a:endParaRPr>
            </a:p>
          </p:txBody>
        </p:sp>
        <p:sp>
          <p:nvSpPr>
            <p:cNvPr id="14" name="Line 14"/>
            <p:cNvSpPr>
              <a:spLocks noChangeShapeType="1"/>
            </p:cNvSpPr>
            <p:nvPr/>
          </p:nvSpPr>
          <p:spPr bwMode="auto">
            <a:xfrm>
              <a:off x="1005" y="2265"/>
              <a:ext cx="2505" cy="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5" name="Line 15"/>
            <p:cNvSpPr>
              <a:spLocks noChangeShapeType="1"/>
            </p:cNvSpPr>
            <p:nvPr/>
          </p:nvSpPr>
          <p:spPr bwMode="auto">
            <a:xfrm>
              <a:off x="2025" y="3450"/>
              <a:ext cx="1" cy="318"/>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6" name="Line 16"/>
            <p:cNvSpPr>
              <a:spLocks noChangeShapeType="1"/>
            </p:cNvSpPr>
            <p:nvPr/>
          </p:nvSpPr>
          <p:spPr bwMode="auto">
            <a:xfrm>
              <a:off x="2536" y="3450"/>
              <a:ext cx="0" cy="318"/>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7" name="Line 17"/>
            <p:cNvSpPr>
              <a:spLocks noChangeShapeType="1"/>
            </p:cNvSpPr>
            <p:nvPr/>
          </p:nvSpPr>
          <p:spPr bwMode="auto">
            <a:xfrm>
              <a:off x="2988" y="3438"/>
              <a:ext cx="1" cy="318"/>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8" name="Line 18"/>
            <p:cNvSpPr>
              <a:spLocks noChangeShapeType="1"/>
            </p:cNvSpPr>
            <p:nvPr/>
          </p:nvSpPr>
          <p:spPr bwMode="auto">
            <a:xfrm>
              <a:off x="1504" y="3430"/>
              <a:ext cx="1473" cy="1"/>
            </a:xfrm>
            <a:prstGeom prst="line">
              <a:avLst/>
            </a:prstGeom>
            <a:noFill/>
            <a:ln w="1270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9" name="Line 19"/>
            <p:cNvSpPr>
              <a:spLocks noChangeShapeType="1"/>
            </p:cNvSpPr>
            <p:nvPr/>
          </p:nvSpPr>
          <p:spPr bwMode="auto">
            <a:xfrm>
              <a:off x="4414" y="2240"/>
              <a:ext cx="1311" cy="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20" name="Line 20"/>
            <p:cNvSpPr>
              <a:spLocks noChangeShapeType="1"/>
            </p:cNvSpPr>
            <p:nvPr/>
          </p:nvSpPr>
          <p:spPr bwMode="auto">
            <a:xfrm>
              <a:off x="4426" y="1179"/>
              <a:ext cx="1311" cy="1"/>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21" name="Line 21"/>
            <p:cNvSpPr>
              <a:spLocks noChangeShapeType="1"/>
            </p:cNvSpPr>
            <p:nvPr/>
          </p:nvSpPr>
          <p:spPr bwMode="auto">
            <a:xfrm>
              <a:off x="4438" y="3438"/>
              <a:ext cx="1310" cy="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22" name="Rectangle 22"/>
            <p:cNvSpPr>
              <a:spLocks noChangeArrowheads="1"/>
            </p:cNvSpPr>
            <p:nvPr/>
          </p:nvSpPr>
          <p:spPr bwMode="auto">
            <a:xfrm>
              <a:off x="5006" y="1329"/>
              <a:ext cx="221" cy="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200" b="1">
                  <a:solidFill>
                    <a:srgbClr val="000099"/>
                  </a:solidFill>
                  <a:latin typeface="+mj-lt"/>
                </a:rPr>
                <a:t>1</a:t>
              </a:r>
            </a:p>
          </p:txBody>
        </p:sp>
        <p:sp>
          <p:nvSpPr>
            <p:cNvPr id="23" name="Line 23"/>
            <p:cNvSpPr>
              <a:spLocks noChangeShapeType="1"/>
            </p:cNvSpPr>
            <p:nvPr/>
          </p:nvSpPr>
          <p:spPr bwMode="auto">
            <a:xfrm>
              <a:off x="4426" y="1179"/>
              <a:ext cx="1311" cy="1"/>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24" name="Rectangle 24"/>
            <p:cNvSpPr>
              <a:spLocks noChangeArrowheads="1"/>
            </p:cNvSpPr>
            <p:nvPr/>
          </p:nvSpPr>
          <p:spPr bwMode="auto">
            <a:xfrm>
              <a:off x="5052" y="3625"/>
              <a:ext cx="221" cy="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1800" b="1">
                  <a:solidFill>
                    <a:srgbClr val="000099"/>
                  </a:solidFill>
                  <a:latin typeface="+mj-lt"/>
                </a:rPr>
                <a:t>3</a:t>
              </a:r>
            </a:p>
          </p:txBody>
        </p:sp>
        <p:sp>
          <p:nvSpPr>
            <p:cNvPr id="25" name="Rectangle 25"/>
            <p:cNvSpPr>
              <a:spLocks noChangeArrowheads="1"/>
            </p:cNvSpPr>
            <p:nvPr/>
          </p:nvSpPr>
          <p:spPr bwMode="auto">
            <a:xfrm>
              <a:off x="5029" y="2740"/>
              <a:ext cx="221" cy="2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1800" b="1">
                  <a:solidFill>
                    <a:srgbClr val="000099"/>
                  </a:solidFill>
                  <a:latin typeface="+mj-lt"/>
                </a:rPr>
                <a:t>2</a:t>
              </a:r>
            </a:p>
          </p:txBody>
        </p:sp>
      </p:grpSp>
      <p:sp>
        <p:nvSpPr>
          <p:cNvPr id="26" name="Text Box 26"/>
          <p:cNvSpPr txBox="1">
            <a:spLocks noChangeArrowheads="1"/>
          </p:cNvSpPr>
          <p:nvPr/>
        </p:nvSpPr>
        <p:spPr bwMode="auto">
          <a:xfrm>
            <a:off x="1247775" y="3581400"/>
            <a:ext cx="24384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2200" b="1">
                <a:solidFill>
                  <a:srgbClr val="990099"/>
                </a:solidFill>
                <a:latin typeface="+mj-lt"/>
              </a:rPr>
              <a:t>Subordinação</a:t>
            </a:r>
          </a:p>
        </p:txBody>
      </p:sp>
      <p:sp>
        <p:nvSpPr>
          <p:cNvPr id="27" name="Text Box 27"/>
          <p:cNvSpPr txBox="1">
            <a:spLocks noChangeArrowheads="1"/>
          </p:cNvSpPr>
          <p:nvPr/>
        </p:nvSpPr>
        <p:spPr bwMode="auto">
          <a:xfrm>
            <a:off x="3276600" y="5029200"/>
            <a:ext cx="2209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2200" b="1">
                <a:solidFill>
                  <a:srgbClr val="003300"/>
                </a:solidFill>
                <a:latin typeface="+mj-lt"/>
              </a:rPr>
              <a:t>Supervisão</a:t>
            </a:r>
          </a:p>
        </p:txBody>
      </p:sp>
      <p:sp>
        <p:nvSpPr>
          <p:cNvPr id="28" name="Text Box 28"/>
          <p:cNvSpPr txBox="1">
            <a:spLocks noChangeArrowheads="1"/>
          </p:cNvSpPr>
          <p:nvPr/>
        </p:nvSpPr>
        <p:spPr bwMode="auto">
          <a:xfrm>
            <a:off x="3200400" y="3124200"/>
            <a:ext cx="40386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pt-BR" sz="2200" b="1">
                <a:solidFill>
                  <a:srgbClr val="CC3300"/>
                </a:solidFill>
                <a:latin typeface="+mj-lt"/>
              </a:rPr>
              <a:t>Relações formais colaterais </a:t>
            </a:r>
          </a:p>
        </p:txBody>
      </p:sp>
      <p:sp>
        <p:nvSpPr>
          <p:cNvPr id="29" name="Espaço Reservado para Número de Slide 28"/>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10</a:t>
            </a:fld>
            <a:endParaRPr lang="pt-BR" sz="1600" b="1">
              <a:solidFill>
                <a:schemeClr val="tx1"/>
              </a:solidFill>
              <a:latin typeface="+mj-lt"/>
            </a:endParaRPr>
          </a:p>
        </p:txBody>
      </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utoUpdateAnimBg="0"/>
      <p:bldP spid="26" grpId="0" autoUpdateAnimBg="0"/>
      <p:bldP spid="27" grpId="0" autoUpdateAnimBg="0"/>
      <p:bldP spid="2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57200" y="3962400"/>
            <a:ext cx="5181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8925" indent="-287338">
              <a:defRPr sz="2400">
                <a:solidFill>
                  <a:schemeClr val="tx1"/>
                </a:solidFill>
                <a:latin typeface="Times New Roman" pitchFamily="18" charset="0"/>
              </a:defRPr>
            </a:lvl1pPr>
            <a:lvl2pPr marL="681038">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eaLnBrk="0" hangingPunct="0"/>
            <a:r>
              <a:rPr kumimoji="0" lang="pt-BR" altLang="pt-BR" sz="2000" b="1">
                <a:solidFill>
                  <a:srgbClr val="000099"/>
                </a:solidFill>
                <a:latin typeface="+mj-lt"/>
                <a:cs typeface="Times New Roman" pitchFamily="18" charset="0"/>
              </a:rPr>
              <a:t>3. Responsabilidades envolvidas:</a:t>
            </a:r>
          </a:p>
          <a:p>
            <a:pPr eaLnBrk="0" hangingPunct="0"/>
            <a:r>
              <a:rPr kumimoji="0" lang="pt-BR" altLang="pt-BR" sz="2000" b="1">
                <a:solidFill>
                  <a:srgbClr val="000099"/>
                </a:solidFill>
                <a:latin typeface="+mj-lt"/>
                <a:cs typeface="Arial" charset="0"/>
              </a:rPr>
              <a:t>     . por supervisão de pessoal</a:t>
            </a:r>
            <a:endParaRPr kumimoji="0" lang="pt-BR" altLang="pt-BR" sz="2000" b="1">
              <a:solidFill>
                <a:srgbClr val="000099"/>
              </a:solidFill>
              <a:latin typeface="+mj-lt"/>
              <a:cs typeface="Times New Roman" pitchFamily="18" charset="0"/>
            </a:endParaRPr>
          </a:p>
          <a:p>
            <a:pPr eaLnBrk="0" hangingPunct="0"/>
            <a:r>
              <a:rPr kumimoji="0" lang="pt-BR" altLang="pt-BR" sz="2000" b="1">
                <a:solidFill>
                  <a:srgbClr val="000099"/>
                </a:solidFill>
                <a:latin typeface="+mj-lt"/>
                <a:cs typeface="Arial" charset="0"/>
              </a:rPr>
              <a:t>     . por materiais e equipamentos</a:t>
            </a:r>
            <a:endParaRPr kumimoji="0" lang="pt-BR" altLang="pt-BR" sz="2000" b="1">
              <a:solidFill>
                <a:srgbClr val="000099"/>
              </a:solidFill>
              <a:latin typeface="+mj-lt"/>
              <a:cs typeface="Times New Roman" pitchFamily="18" charset="0"/>
            </a:endParaRPr>
          </a:p>
          <a:p>
            <a:pPr eaLnBrk="0" hangingPunct="0"/>
            <a:r>
              <a:rPr kumimoji="0" lang="pt-BR" altLang="pt-BR" sz="2000" b="1">
                <a:solidFill>
                  <a:srgbClr val="000099"/>
                </a:solidFill>
                <a:latin typeface="+mj-lt"/>
                <a:cs typeface="Arial" charset="0"/>
              </a:rPr>
              <a:t>     . por métodos e processos</a:t>
            </a:r>
            <a:endParaRPr kumimoji="0" lang="pt-BR" altLang="pt-BR" sz="2000" b="1">
              <a:solidFill>
                <a:srgbClr val="000099"/>
              </a:solidFill>
              <a:latin typeface="+mj-lt"/>
              <a:cs typeface="Times New Roman" pitchFamily="18" charset="0"/>
            </a:endParaRPr>
          </a:p>
          <a:p>
            <a:pPr eaLnBrk="0" hangingPunct="0"/>
            <a:r>
              <a:rPr kumimoji="0" lang="pt-BR" altLang="pt-BR" sz="2000" b="1">
                <a:solidFill>
                  <a:srgbClr val="000099"/>
                </a:solidFill>
                <a:latin typeface="+mj-lt"/>
                <a:cs typeface="Arial" charset="0"/>
              </a:rPr>
              <a:t>     . por dinheiros e documentos</a:t>
            </a:r>
            <a:endParaRPr kumimoji="0" lang="pt-BR" altLang="pt-BR" sz="2000" b="1">
              <a:solidFill>
                <a:srgbClr val="000099"/>
              </a:solidFill>
              <a:latin typeface="+mj-lt"/>
              <a:cs typeface="Times New Roman" pitchFamily="18" charset="0"/>
            </a:endParaRPr>
          </a:p>
          <a:p>
            <a:pPr eaLnBrk="0" hangingPunct="0"/>
            <a:r>
              <a:rPr kumimoji="0" lang="pt-BR" altLang="pt-BR" sz="2000" b="1">
                <a:solidFill>
                  <a:srgbClr val="000099"/>
                </a:solidFill>
                <a:latin typeface="+mj-lt"/>
                <a:cs typeface="Arial" charset="0"/>
              </a:rPr>
              <a:t>     . por informações confidenciais</a:t>
            </a:r>
            <a:endParaRPr kumimoji="0" lang="pt-BR" altLang="pt-BR" sz="2000" b="1">
              <a:solidFill>
                <a:srgbClr val="000099"/>
              </a:solidFill>
              <a:latin typeface="+mj-lt"/>
              <a:cs typeface="Times New Roman" pitchFamily="18" charset="0"/>
            </a:endParaRPr>
          </a:p>
          <a:p>
            <a:pPr eaLnBrk="0" hangingPunct="0"/>
            <a:r>
              <a:rPr kumimoji="0" lang="pt-BR" altLang="pt-BR" sz="2000" b="1">
                <a:solidFill>
                  <a:srgbClr val="000099"/>
                </a:solidFill>
                <a:latin typeface="+mj-lt"/>
                <a:cs typeface="Arial" charset="0"/>
              </a:rPr>
              <a:t>     . por contatos internos e externos</a:t>
            </a:r>
            <a:endParaRPr kumimoji="0" lang="pt-BR" altLang="pt-BR" sz="2000" b="1">
              <a:solidFill>
                <a:srgbClr val="000099"/>
              </a:solidFill>
              <a:latin typeface="+mj-lt"/>
              <a:cs typeface="Times New Roman" pitchFamily="18" charset="0"/>
            </a:endParaRPr>
          </a:p>
          <a:p>
            <a:pPr eaLnBrk="0" hangingPunct="0"/>
            <a:r>
              <a:rPr kumimoji="0" lang="pt-BR" altLang="pt-BR" sz="2000" b="1">
                <a:solidFill>
                  <a:srgbClr val="000099"/>
                </a:solidFill>
                <a:latin typeface="+mj-lt"/>
                <a:cs typeface="Arial" charset="0"/>
              </a:rPr>
              <a:t> </a:t>
            </a:r>
            <a:endParaRPr kumimoji="0" lang="pt-BR" altLang="pt-BR" sz="2000" b="1">
              <a:solidFill>
                <a:srgbClr val="000099"/>
              </a:solidFill>
              <a:latin typeface="+mj-lt"/>
              <a:cs typeface="Times New Roman" pitchFamily="18" charset="0"/>
            </a:endParaRPr>
          </a:p>
        </p:txBody>
      </p:sp>
      <p:sp>
        <p:nvSpPr>
          <p:cNvPr id="3" name="Text Box 3"/>
          <p:cNvSpPr txBox="1">
            <a:spLocks noChangeArrowheads="1"/>
          </p:cNvSpPr>
          <p:nvPr/>
        </p:nvSpPr>
        <p:spPr bwMode="auto">
          <a:xfrm>
            <a:off x="381000" y="1981200"/>
            <a:ext cx="4572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0" lang="pt-BR" altLang="pt-BR" sz="2000" b="1">
                <a:solidFill>
                  <a:srgbClr val="003300"/>
                </a:solidFill>
                <a:latin typeface="+mj-lt"/>
                <a:cs typeface="Arial" charset="0"/>
              </a:rPr>
              <a:t>1. Requisitos mentais:</a:t>
            </a:r>
            <a:endParaRPr kumimoji="0" lang="pt-BR" altLang="pt-BR" sz="2000" b="1">
              <a:solidFill>
                <a:srgbClr val="003300"/>
              </a:solidFill>
              <a:latin typeface="+mj-lt"/>
              <a:cs typeface="Times New Roman" pitchFamily="18" charset="0"/>
            </a:endParaRPr>
          </a:p>
          <a:p>
            <a:pPr eaLnBrk="0" hangingPunct="0"/>
            <a:r>
              <a:rPr kumimoji="0" lang="pt-BR" altLang="pt-BR" sz="2000" b="1">
                <a:solidFill>
                  <a:srgbClr val="003300"/>
                </a:solidFill>
                <a:latin typeface="+mj-lt"/>
                <a:cs typeface="Arial" charset="0"/>
              </a:rPr>
              <a:t>     . instrução essencial necessária</a:t>
            </a:r>
            <a:endParaRPr kumimoji="0" lang="pt-BR" altLang="pt-BR" sz="2000" b="1">
              <a:solidFill>
                <a:srgbClr val="003300"/>
              </a:solidFill>
              <a:latin typeface="+mj-lt"/>
              <a:cs typeface="Times New Roman" pitchFamily="18" charset="0"/>
            </a:endParaRPr>
          </a:p>
          <a:p>
            <a:pPr eaLnBrk="0" hangingPunct="0"/>
            <a:r>
              <a:rPr kumimoji="0" lang="pt-BR" altLang="pt-BR" sz="2000" b="1">
                <a:solidFill>
                  <a:srgbClr val="003300"/>
                </a:solidFill>
                <a:latin typeface="+mj-lt"/>
                <a:cs typeface="Arial" charset="0"/>
              </a:rPr>
              <a:t>     . experiência anterior necessária</a:t>
            </a:r>
            <a:endParaRPr kumimoji="0" lang="pt-BR" altLang="pt-BR" sz="2000" b="1">
              <a:solidFill>
                <a:srgbClr val="003300"/>
              </a:solidFill>
              <a:latin typeface="+mj-lt"/>
              <a:cs typeface="Times New Roman" pitchFamily="18" charset="0"/>
            </a:endParaRPr>
          </a:p>
          <a:p>
            <a:pPr eaLnBrk="0" hangingPunct="0"/>
            <a:r>
              <a:rPr kumimoji="0" lang="pt-BR" altLang="pt-BR" sz="2000" b="1">
                <a:solidFill>
                  <a:srgbClr val="003300"/>
                </a:solidFill>
                <a:latin typeface="+mj-lt"/>
                <a:cs typeface="Arial" charset="0"/>
              </a:rPr>
              <a:t>     . iniciativa necessária</a:t>
            </a:r>
            <a:endParaRPr kumimoji="0" lang="pt-BR" altLang="pt-BR" sz="2000" b="1">
              <a:solidFill>
                <a:srgbClr val="003300"/>
              </a:solidFill>
              <a:latin typeface="+mj-lt"/>
              <a:cs typeface="Times New Roman" pitchFamily="18" charset="0"/>
            </a:endParaRPr>
          </a:p>
          <a:p>
            <a:pPr eaLnBrk="0" hangingPunct="0"/>
            <a:r>
              <a:rPr kumimoji="0" lang="pt-BR" altLang="pt-BR" sz="2000" b="1">
                <a:solidFill>
                  <a:srgbClr val="003300"/>
                </a:solidFill>
                <a:latin typeface="+mj-lt"/>
                <a:cs typeface="Arial" charset="0"/>
              </a:rPr>
              <a:t>     . aptidões necessárias</a:t>
            </a:r>
            <a:endParaRPr kumimoji="0" lang="pt-BR" altLang="pt-BR" sz="2000" b="1">
              <a:solidFill>
                <a:srgbClr val="CC3300"/>
              </a:solidFill>
              <a:latin typeface="+mj-lt"/>
              <a:cs typeface="Arial" charset="0"/>
            </a:endParaRPr>
          </a:p>
        </p:txBody>
      </p:sp>
      <p:sp>
        <p:nvSpPr>
          <p:cNvPr id="4" name="Rectangle 4"/>
          <p:cNvSpPr>
            <a:spLocks noChangeArrowheads="1"/>
          </p:cNvSpPr>
          <p:nvPr/>
        </p:nvSpPr>
        <p:spPr bwMode="auto">
          <a:xfrm>
            <a:off x="4648200" y="3260725"/>
            <a:ext cx="4495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0" lang="pt-BR" altLang="pt-BR" sz="2000" b="1">
                <a:solidFill>
                  <a:srgbClr val="000099"/>
                </a:solidFill>
                <a:latin typeface="+mj-lt"/>
                <a:cs typeface="Arial" charset="0"/>
              </a:rPr>
              <a:t> </a:t>
            </a:r>
            <a:r>
              <a:rPr kumimoji="0" lang="pt-BR" altLang="pt-BR" sz="2000" b="1">
                <a:solidFill>
                  <a:srgbClr val="CC3300"/>
                </a:solidFill>
                <a:latin typeface="+mj-lt"/>
                <a:cs typeface="Arial" charset="0"/>
              </a:rPr>
              <a:t>2. Requisitos físicos:</a:t>
            </a:r>
            <a:endParaRPr kumimoji="0" lang="pt-BR" altLang="pt-BR" sz="2000" b="1">
              <a:solidFill>
                <a:srgbClr val="CC3300"/>
              </a:solidFill>
              <a:latin typeface="+mj-lt"/>
              <a:cs typeface="Times New Roman" pitchFamily="18" charset="0"/>
            </a:endParaRPr>
          </a:p>
          <a:p>
            <a:pPr eaLnBrk="0" hangingPunct="0"/>
            <a:r>
              <a:rPr kumimoji="0" lang="pt-BR" altLang="pt-BR" sz="2000" b="1">
                <a:solidFill>
                  <a:srgbClr val="CC3300"/>
                </a:solidFill>
                <a:latin typeface="+mj-lt"/>
                <a:cs typeface="Arial" charset="0"/>
              </a:rPr>
              <a:t>     . esforço físico necessário</a:t>
            </a:r>
            <a:endParaRPr kumimoji="0" lang="pt-BR" altLang="pt-BR" sz="2000" b="1">
              <a:solidFill>
                <a:srgbClr val="CC3300"/>
              </a:solidFill>
              <a:latin typeface="+mj-lt"/>
              <a:cs typeface="Times New Roman" pitchFamily="18" charset="0"/>
            </a:endParaRPr>
          </a:p>
          <a:p>
            <a:pPr eaLnBrk="0" hangingPunct="0"/>
            <a:r>
              <a:rPr kumimoji="0" lang="pt-BR" altLang="pt-BR" sz="2000" b="1">
                <a:solidFill>
                  <a:srgbClr val="CC3300"/>
                </a:solidFill>
                <a:latin typeface="+mj-lt"/>
                <a:cs typeface="Arial" charset="0"/>
              </a:rPr>
              <a:t>     . concentração necessária</a:t>
            </a:r>
            <a:endParaRPr kumimoji="0" lang="pt-BR" altLang="pt-BR" sz="2000" b="1">
              <a:solidFill>
                <a:srgbClr val="CC3300"/>
              </a:solidFill>
              <a:latin typeface="+mj-lt"/>
              <a:cs typeface="Times New Roman" pitchFamily="18" charset="0"/>
            </a:endParaRPr>
          </a:p>
          <a:p>
            <a:pPr eaLnBrk="0" hangingPunct="0"/>
            <a:r>
              <a:rPr kumimoji="0" lang="pt-BR" altLang="pt-BR" sz="2000" b="1">
                <a:solidFill>
                  <a:srgbClr val="CC3300"/>
                </a:solidFill>
                <a:latin typeface="+mj-lt"/>
                <a:cs typeface="Arial" charset="0"/>
              </a:rPr>
              <a:t>     . compleição física necessária</a:t>
            </a:r>
          </a:p>
        </p:txBody>
      </p:sp>
      <p:sp>
        <p:nvSpPr>
          <p:cNvPr id="5" name="Rectangle 5"/>
          <p:cNvSpPr>
            <a:spLocks noChangeArrowheads="1"/>
          </p:cNvSpPr>
          <p:nvPr/>
        </p:nvSpPr>
        <p:spPr bwMode="auto">
          <a:xfrm>
            <a:off x="5191125" y="5257800"/>
            <a:ext cx="3581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kumimoji="0" lang="pt-BR" altLang="pt-BR" sz="2000" b="1">
                <a:solidFill>
                  <a:srgbClr val="990099"/>
                </a:solidFill>
                <a:latin typeface="+mj-lt"/>
                <a:cs typeface="Times New Roman" pitchFamily="18" charset="0"/>
              </a:rPr>
              <a:t>4. Condições de trabalho: </a:t>
            </a:r>
          </a:p>
          <a:p>
            <a:pPr eaLnBrk="0" hangingPunct="0"/>
            <a:r>
              <a:rPr kumimoji="0" lang="pt-BR" altLang="pt-BR" sz="2000" b="1">
                <a:solidFill>
                  <a:srgbClr val="990099"/>
                </a:solidFill>
                <a:latin typeface="+mj-lt"/>
                <a:cs typeface="Arial" charset="0"/>
              </a:rPr>
              <a:t>     . ambiente de trabalho</a:t>
            </a:r>
            <a:endParaRPr kumimoji="0" lang="pt-BR" altLang="pt-BR" sz="2000" b="1">
              <a:solidFill>
                <a:srgbClr val="990099"/>
              </a:solidFill>
              <a:latin typeface="+mj-lt"/>
              <a:cs typeface="Times New Roman" pitchFamily="18" charset="0"/>
            </a:endParaRPr>
          </a:p>
          <a:p>
            <a:pPr eaLnBrk="0" hangingPunct="0"/>
            <a:r>
              <a:rPr kumimoji="0" lang="pt-BR" altLang="pt-BR" sz="2000" b="1">
                <a:solidFill>
                  <a:srgbClr val="990099"/>
                </a:solidFill>
                <a:latin typeface="+mj-lt"/>
                <a:cs typeface="Arial" charset="0"/>
              </a:rPr>
              <a:t>     . riscos</a:t>
            </a:r>
          </a:p>
        </p:txBody>
      </p:sp>
      <p:sp>
        <p:nvSpPr>
          <p:cNvPr id="6" name="Rectangle 6"/>
          <p:cNvSpPr>
            <a:spLocks noChangeArrowheads="1"/>
          </p:cNvSpPr>
          <p:nvPr/>
        </p:nvSpPr>
        <p:spPr bwMode="auto">
          <a:xfrm>
            <a:off x="685800" y="83820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marL="457200" fontAlgn="base">
              <a:spcBef>
                <a:spcPct val="0"/>
              </a:spcBef>
              <a:spcAft>
                <a:spcPct val="0"/>
              </a:spcAft>
              <a:defRPr sz="2400">
                <a:solidFill>
                  <a:schemeClr val="tx1"/>
                </a:solidFill>
                <a:latin typeface="Times New Roman" pitchFamily="18" charset="0"/>
              </a:defRPr>
            </a:lvl6pPr>
            <a:lvl7pPr marL="914400" fontAlgn="base">
              <a:spcBef>
                <a:spcPct val="0"/>
              </a:spcBef>
              <a:spcAft>
                <a:spcPct val="0"/>
              </a:spcAft>
              <a:defRPr sz="2400">
                <a:solidFill>
                  <a:schemeClr val="tx1"/>
                </a:solidFill>
                <a:latin typeface="Times New Roman" pitchFamily="18" charset="0"/>
              </a:defRPr>
            </a:lvl7pPr>
            <a:lvl8pPr marL="1371600" fontAlgn="base">
              <a:spcBef>
                <a:spcPct val="0"/>
              </a:spcBef>
              <a:spcAft>
                <a:spcPct val="0"/>
              </a:spcAft>
              <a:defRPr sz="2400">
                <a:solidFill>
                  <a:schemeClr val="tx1"/>
                </a:solidFill>
                <a:latin typeface="Times New Roman" pitchFamily="18" charset="0"/>
              </a:defRPr>
            </a:lvl8pPr>
            <a:lvl9pPr marL="1828800" fontAlgn="base">
              <a:spcBef>
                <a:spcPct val="0"/>
              </a:spcBef>
              <a:spcAft>
                <a:spcPct val="0"/>
              </a:spcAft>
              <a:defRPr sz="2400">
                <a:solidFill>
                  <a:schemeClr val="tx1"/>
                </a:solidFill>
                <a:latin typeface="Times New Roman" pitchFamily="18" charset="0"/>
              </a:defRPr>
            </a:lvl9pPr>
          </a:lstStyle>
          <a:p>
            <a:pPr algn="ctr"/>
            <a:endParaRPr kumimoji="0" lang="pt-BR" altLang="pt-BR" sz="2800" b="1">
              <a:solidFill>
                <a:srgbClr val="000099"/>
              </a:solidFill>
              <a:latin typeface="+mj-lt"/>
            </a:endParaRPr>
          </a:p>
        </p:txBody>
      </p:sp>
      <p:sp>
        <p:nvSpPr>
          <p:cNvPr id="7" name="Rectangle 7"/>
          <p:cNvSpPr>
            <a:spLocks noGrp="1" noChangeArrowheads="1"/>
          </p:cNvSpPr>
          <p:nvPr>
            <p:ph type="title" idx="4294967295"/>
          </p:nvPr>
        </p:nvSpPr>
        <p:spPr>
          <a:xfrm>
            <a:off x="685800" y="762000"/>
            <a:ext cx="7772400" cy="990600"/>
          </a:xfrm>
        </p:spPr>
        <p:txBody>
          <a:bodyPr/>
          <a:lstStyle/>
          <a:p>
            <a:pPr algn="ctr"/>
            <a:r>
              <a:rPr lang="pt-BR" altLang="pt-BR" sz="2800" b="1">
                <a:solidFill>
                  <a:srgbClr val="003399"/>
                </a:solidFill>
              </a:rPr>
              <a:t>ASPECTOS EXTRÍNSECOS DO CARGO: FATORES DE ESPECIFICAÇÃO</a:t>
            </a:r>
          </a:p>
        </p:txBody>
      </p:sp>
      <p:sp>
        <p:nvSpPr>
          <p:cNvPr id="8" name="Espaço Reservado para Número de Slide 7"/>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11</a:t>
            </a:fld>
            <a:endParaRPr lang="pt-BR" sz="1600" b="1">
              <a:solidFill>
                <a:schemeClr val="tx1"/>
              </a:solidFill>
              <a:latin typeface="+mj-lt"/>
            </a:endParaRP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autoUpdateAnimBg="0"/>
      <p:bldP spid="4" grpId="0" autoUpdateAnimBg="0"/>
      <p:bldP spid="5" grpId="0" autoUpdateAnimBg="0"/>
      <p:bldP spid="6" grpId="0" autoUpdateAnimBg="0"/>
      <p:bldP spid="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533400" y="2520950"/>
            <a:ext cx="8051800" cy="1231900"/>
            <a:chOff x="336" y="1480"/>
            <a:chExt cx="5072" cy="776"/>
          </a:xfrm>
        </p:grpSpPr>
        <p:sp>
          <p:nvSpPr>
            <p:cNvPr id="3" name="Text Box 3"/>
            <p:cNvSpPr txBox="1">
              <a:spLocks noChangeArrowheads="1"/>
            </p:cNvSpPr>
            <p:nvPr/>
          </p:nvSpPr>
          <p:spPr bwMode="auto">
            <a:xfrm>
              <a:off x="336" y="1494"/>
              <a:ext cx="1230" cy="762"/>
            </a:xfrm>
            <a:prstGeom prst="rect">
              <a:avLst/>
            </a:prstGeom>
            <a:noFill/>
            <a:ln w="3810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endParaRPr kumimoji="0" lang="pt-BR" altLang="pt-BR" sz="2000" b="1">
                <a:solidFill>
                  <a:srgbClr val="000099"/>
                </a:solidFill>
                <a:latin typeface="+mj-lt"/>
              </a:endParaRPr>
            </a:p>
            <a:p>
              <a:pPr algn="ctr" eaLnBrk="0" hangingPunct="0"/>
              <a:r>
                <a:rPr kumimoji="0" lang="pt-BR" altLang="pt-BR" sz="2000" b="1">
                  <a:solidFill>
                    <a:srgbClr val="000099"/>
                  </a:solidFill>
                  <a:latin typeface="+mj-lt"/>
                </a:rPr>
                <a:t>CAPACIDADE</a:t>
              </a:r>
            </a:p>
          </p:txBody>
        </p:sp>
        <p:sp>
          <p:nvSpPr>
            <p:cNvPr id="4" name="Text Box 4"/>
            <p:cNvSpPr txBox="1">
              <a:spLocks noChangeArrowheads="1"/>
            </p:cNvSpPr>
            <p:nvPr/>
          </p:nvSpPr>
          <p:spPr bwMode="auto">
            <a:xfrm>
              <a:off x="1795" y="1650"/>
              <a:ext cx="309"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r>
                <a:rPr kumimoji="0" lang="pt-BR" altLang="pt-BR" sz="2400" b="1">
                  <a:solidFill>
                    <a:srgbClr val="000099"/>
                  </a:solidFill>
                  <a:latin typeface="+mj-lt"/>
                </a:rPr>
                <a:t>=</a:t>
              </a:r>
            </a:p>
          </p:txBody>
        </p:sp>
        <p:sp>
          <p:nvSpPr>
            <p:cNvPr id="5" name="Text Box 5"/>
            <p:cNvSpPr txBox="1">
              <a:spLocks noChangeArrowheads="1"/>
            </p:cNvSpPr>
            <p:nvPr/>
          </p:nvSpPr>
          <p:spPr bwMode="auto">
            <a:xfrm>
              <a:off x="2299" y="1480"/>
              <a:ext cx="1112" cy="776"/>
            </a:xfrm>
            <a:prstGeom prst="rect">
              <a:avLst/>
            </a:prstGeom>
            <a:noFill/>
            <a:ln w="38100">
              <a:solidFill>
                <a:srgbClr val="00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endParaRPr kumimoji="0" lang="pt-BR" altLang="pt-BR" sz="2000" b="1">
                <a:solidFill>
                  <a:srgbClr val="006600"/>
                </a:solidFill>
                <a:latin typeface="+mj-lt"/>
              </a:endParaRPr>
            </a:p>
            <a:p>
              <a:pPr algn="ctr" eaLnBrk="0" hangingPunct="0"/>
              <a:r>
                <a:rPr kumimoji="0" lang="pt-BR" altLang="pt-BR" sz="2000" b="1">
                  <a:solidFill>
                    <a:srgbClr val="006600"/>
                  </a:solidFill>
                  <a:latin typeface="+mj-lt"/>
                </a:rPr>
                <a:t>APTIDÃO</a:t>
              </a:r>
            </a:p>
          </p:txBody>
        </p:sp>
        <p:sp>
          <p:nvSpPr>
            <p:cNvPr id="6" name="Text Box 6"/>
            <p:cNvSpPr txBox="1">
              <a:spLocks noChangeArrowheads="1"/>
            </p:cNvSpPr>
            <p:nvPr/>
          </p:nvSpPr>
          <p:spPr bwMode="auto">
            <a:xfrm>
              <a:off x="3709" y="1640"/>
              <a:ext cx="309" cy="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r>
                <a:rPr kumimoji="0" lang="pt-BR" altLang="pt-BR" sz="2400" b="1">
                  <a:solidFill>
                    <a:srgbClr val="CC3300"/>
                  </a:solidFill>
                  <a:latin typeface="+mj-lt"/>
                </a:rPr>
                <a:t>+</a:t>
              </a:r>
            </a:p>
          </p:txBody>
        </p:sp>
        <p:sp>
          <p:nvSpPr>
            <p:cNvPr id="7" name="Text Box 7"/>
            <p:cNvSpPr txBox="1">
              <a:spLocks noChangeArrowheads="1"/>
            </p:cNvSpPr>
            <p:nvPr/>
          </p:nvSpPr>
          <p:spPr bwMode="auto">
            <a:xfrm>
              <a:off x="3984" y="1483"/>
              <a:ext cx="1424" cy="773"/>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endParaRPr kumimoji="0" lang="pt-BR" altLang="pt-BR" sz="1000" b="1">
                <a:solidFill>
                  <a:srgbClr val="CC3300"/>
                </a:solidFill>
                <a:latin typeface="+mj-lt"/>
              </a:endParaRPr>
            </a:p>
            <a:p>
              <a:pPr algn="ctr" eaLnBrk="0" hangingPunct="0"/>
              <a:r>
                <a:rPr kumimoji="0" lang="pt-BR" altLang="pt-BR" sz="2000" b="1">
                  <a:solidFill>
                    <a:srgbClr val="CC3300"/>
                  </a:solidFill>
                  <a:latin typeface="+mj-lt"/>
                </a:rPr>
                <a:t>TREINAMENTO,</a:t>
              </a:r>
            </a:p>
            <a:p>
              <a:pPr algn="ctr" eaLnBrk="0" hangingPunct="0"/>
              <a:r>
                <a:rPr kumimoji="0" lang="pt-BR" altLang="pt-BR" sz="2000" b="1">
                  <a:solidFill>
                    <a:srgbClr val="CC3300"/>
                  </a:solidFill>
                  <a:latin typeface="+mj-lt"/>
                </a:rPr>
                <a:t>EXERCÍCIO E ESTUDO</a:t>
              </a:r>
            </a:p>
          </p:txBody>
        </p:sp>
      </p:grpSp>
      <p:grpSp>
        <p:nvGrpSpPr>
          <p:cNvPr id="8" name="Group 8"/>
          <p:cNvGrpSpPr>
            <a:grpSpLocks/>
          </p:cNvGrpSpPr>
          <p:nvPr/>
        </p:nvGrpSpPr>
        <p:grpSpPr bwMode="auto">
          <a:xfrm>
            <a:off x="533400" y="4543425"/>
            <a:ext cx="8070850" cy="1343025"/>
            <a:chOff x="336" y="2754"/>
            <a:chExt cx="5084" cy="846"/>
          </a:xfrm>
        </p:grpSpPr>
        <p:sp>
          <p:nvSpPr>
            <p:cNvPr id="9" name="Text Box 9"/>
            <p:cNvSpPr txBox="1">
              <a:spLocks noChangeArrowheads="1"/>
            </p:cNvSpPr>
            <p:nvPr/>
          </p:nvSpPr>
          <p:spPr bwMode="auto">
            <a:xfrm>
              <a:off x="336" y="2768"/>
              <a:ext cx="1248" cy="832"/>
            </a:xfrm>
            <a:prstGeom prst="rect">
              <a:avLst/>
            </a:prstGeom>
            <a:noFill/>
            <a:ln w="38100">
              <a:solidFill>
                <a:srgbClr val="0000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endParaRPr kumimoji="0" lang="pt-BR" altLang="pt-BR" sz="1000" b="1">
                <a:solidFill>
                  <a:srgbClr val="000099"/>
                </a:solidFill>
                <a:latin typeface="+mj-lt"/>
              </a:endParaRPr>
            </a:p>
            <a:p>
              <a:pPr algn="ctr" eaLnBrk="0" hangingPunct="0"/>
              <a:r>
                <a:rPr kumimoji="0" lang="pt-BR" altLang="pt-BR" sz="2000" b="1">
                  <a:solidFill>
                    <a:srgbClr val="000099"/>
                  </a:solidFill>
                  <a:latin typeface="+mj-lt"/>
                </a:rPr>
                <a:t>REQUISITOS EXIGIDOS PELO CARGO</a:t>
              </a:r>
            </a:p>
          </p:txBody>
        </p:sp>
        <p:sp>
          <p:nvSpPr>
            <p:cNvPr id="10" name="Text Box 10"/>
            <p:cNvSpPr txBox="1">
              <a:spLocks noChangeArrowheads="1"/>
            </p:cNvSpPr>
            <p:nvPr/>
          </p:nvSpPr>
          <p:spPr bwMode="auto">
            <a:xfrm>
              <a:off x="1782" y="2924"/>
              <a:ext cx="311" cy="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r>
                <a:rPr kumimoji="0" lang="pt-BR" altLang="pt-BR" sz="2400" b="1">
                  <a:solidFill>
                    <a:srgbClr val="000099"/>
                  </a:solidFill>
                  <a:latin typeface="+mj-lt"/>
                </a:rPr>
                <a:t>=</a:t>
              </a:r>
            </a:p>
          </p:txBody>
        </p:sp>
        <p:sp>
          <p:nvSpPr>
            <p:cNvPr id="11" name="Text Box 11"/>
            <p:cNvSpPr txBox="1">
              <a:spLocks noChangeArrowheads="1"/>
            </p:cNvSpPr>
            <p:nvPr/>
          </p:nvSpPr>
          <p:spPr bwMode="auto">
            <a:xfrm>
              <a:off x="2160" y="2754"/>
              <a:ext cx="1344" cy="846"/>
            </a:xfrm>
            <a:prstGeom prst="rect">
              <a:avLst/>
            </a:prstGeom>
            <a:noFill/>
            <a:ln w="38100">
              <a:solidFill>
                <a:srgbClr val="0066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2000" b="1">
                  <a:solidFill>
                    <a:srgbClr val="006600"/>
                  </a:solidFill>
                  <a:latin typeface="+mj-lt"/>
                </a:rPr>
                <a:t>HABILIDADES ATUAIS DO OCUPANTE DO CARGO</a:t>
              </a:r>
            </a:p>
          </p:txBody>
        </p:sp>
        <p:sp>
          <p:nvSpPr>
            <p:cNvPr id="12" name="Text Box 12"/>
            <p:cNvSpPr txBox="1">
              <a:spLocks noChangeArrowheads="1"/>
            </p:cNvSpPr>
            <p:nvPr/>
          </p:nvSpPr>
          <p:spPr bwMode="auto">
            <a:xfrm>
              <a:off x="3710" y="2914"/>
              <a:ext cx="311" cy="3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r>
                <a:rPr kumimoji="0" lang="pt-BR" altLang="pt-BR" sz="2400" b="1">
                  <a:solidFill>
                    <a:srgbClr val="CC3300"/>
                  </a:solidFill>
                  <a:latin typeface="+mj-lt"/>
                </a:rPr>
                <a:t>+</a:t>
              </a:r>
            </a:p>
          </p:txBody>
        </p:sp>
        <p:sp>
          <p:nvSpPr>
            <p:cNvPr id="13" name="Text Box 13"/>
            <p:cNvSpPr txBox="1">
              <a:spLocks noChangeArrowheads="1"/>
            </p:cNvSpPr>
            <p:nvPr/>
          </p:nvSpPr>
          <p:spPr bwMode="auto">
            <a:xfrm>
              <a:off x="3984" y="2757"/>
              <a:ext cx="1436" cy="843"/>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endParaRPr kumimoji="0" lang="pt-BR" altLang="pt-BR" sz="1000" b="1">
                <a:solidFill>
                  <a:srgbClr val="CC3300"/>
                </a:solidFill>
                <a:latin typeface="+mj-lt"/>
              </a:endParaRPr>
            </a:p>
            <a:p>
              <a:pPr algn="ctr" eaLnBrk="0" hangingPunct="0"/>
              <a:r>
                <a:rPr kumimoji="0" lang="pt-BR" altLang="pt-BR" sz="2000" b="1">
                  <a:solidFill>
                    <a:srgbClr val="CC3300"/>
                  </a:solidFill>
                  <a:latin typeface="+mj-lt"/>
                </a:rPr>
                <a:t>NECESSIDADE DE TREINAMENTO</a:t>
              </a:r>
            </a:p>
          </p:txBody>
        </p:sp>
      </p:grpSp>
      <p:sp>
        <p:nvSpPr>
          <p:cNvPr id="14" name="Rectangle 14"/>
          <p:cNvSpPr>
            <a:spLocks noGrp="1" noChangeArrowheads="1"/>
          </p:cNvSpPr>
          <p:nvPr>
            <p:ph type="title" idx="4294967295"/>
          </p:nvPr>
        </p:nvSpPr>
        <p:spPr>
          <a:xfrm>
            <a:off x="762000" y="1085850"/>
            <a:ext cx="7772400" cy="685800"/>
          </a:xfrm>
        </p:spPr>
        <p:txBody>
          <a:bodyPr>
            <a:normAutofit fontScale="90000"/>
          </a:bodyPr>
          <a:lstStyle/>
          <a:p>
            <a:pPr algn="ctr"/>
            <a:r>
              <a:rPr lang="pt-BR" altLang="pt-BR" b="1">
                <a:solidFill>
                  <a:srgbClr val="003399"/>
                </a:solidFill>
              </a:rPr>
              <a:t>APTIDÃO E TREINAMENTO</a:t>
            </a:r>
          </a:p>
        </p:txBody>
      </p:sp>
      <p:sp>
        <p:nvSpPr>
          <p:cNvPr id="15" name="Espaço Reservado para Número de Slide 1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12</a:t>
            </a:fld>
            <a:endParaRPr lang="pt-BR" sz="1600" b="1">
              <a:solidFill>
                <a:schemeClr val="tx1"/>
              </a:solidFill>
              <a:latin typeface="+mj-lt"/>
            </a:endParaRPr>
          </a:p>
        </p:txBody>
      </p:sp>
    </p:spTree>
    <p:extLst>
      <p:ext uri="{BB962C8B-B14F-4D97-AF65-F5344CB8AC3E}">
        <p14:creationId xmlns:p14="http://schemas.microsoft.com/office/powerpoint/2010/main" val="1593263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438150" y="1333500"/>
            <a:ext cx="1943100" cy="5257800"/>
          </a:xfrm>
          <a:prstGeom prst="rect">
            <a:avLst/>
          </a:prstGeom>
          <a:noFill/>
          <a:ln w="38100">
            <a:solidFill>
              <a:srgbClr val="CC33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190500" indent="-1905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ctr" eaLnBrk="0" hangingPunct="0"/>
            <a:r>
              <a:rPr kumimoji="0" lang="pt-BR" altLang="pt-BR" sz="1600">
                <a:solidFill>
                  <a:srgbClr val="CC3300"/>
                </a:solidFill>
                <a:latin typeface="+mj-lt"/>
              </a:rPr>
              <a:t>DIAGNÓSTICO DA SITUAÇÃO</a:t>
            </a:r>
          </a:p>
          <a:p>
            <a:pPr algn="ctr" eaLnBrk="0" hangingPunct="0"/>
            <a:endParaRPr kumimoji="0" lang="pt-BR" altLang="pt-BR" sz="1600" b="0">
              <a:solidFill>
                <a:srgbClr val="CC3300"/>
              </a:solidFill>
              <a:latin typeface="+mj-lt"/>
            </a:endParaRPr>
          </a:p>
          <a:p>
            <a:pPr algn="ctr" eaLnBrk="0" hangingPunct="0"/>
            <a:r>
              <a:rPr kumimoji="0" lang="pt-BR" altLang="pt-BR" sz="1600">
                <a:solidFill>
                  <a:srgbClr val="CC3300"/>
                </a:solidFill>
                <a:latin typeface="+mj-lt"/>
              </a:rPr>
              <a:t>Levantamento necessidades de treinamento</a:t>
            </a:r>
          </a:p>
          <a:p>
            <a:pPr algn="ctr" eaLnBrk="0" hangingPunct="0"/>
            <a:endParaRPr kumimoji="0" lang="pt-BR" altLang="pt-BR" sz="1600">
              <a:solidFill>
                <a:srgbClr val="CC3300"/>
              </a:solidFill>
              <a:latin typeface="+mj-lt"/>
            </a:endParaRPr>
          </a:p>
          <a:p>
            <a:pPr eaLnBrk="0" hangingPunct="0">
              <a:buFont typeface="Symbol" pitchFamily="18" charset="2"/>
              <a:buChar char="·"/>
            </a:pPr>
            <a:r>
              <a:rPr kumimoji="0" lang="pt-BR" altLang="pt-BR" sz="1600" b="0">
                <a:solidFill>
                  <a:srgbClr val="CC3300"/>
                </a:solidFill>
                <a:latin typeface="+mj-lt"/>
              </a:rPr>
              <a:t>Objetivos da organização</a:t>
            </a:r>
          </a:p>
          <a:p>
            <a:pPr eaLnBrk="0" hangingPunct="0">
              <a:buFont typeface="Symbol" pitchFamily="18" charset="2"/>
              <a:buChar char="·"/>
            </a:pPr>
            <a:r>
              <a:rPr kumimoji="0" lang="pt-BR" altLang="pt-BR" sz="1600" b="0">
                <a:solidFill>
                  <a:srgbClr val="CC3300"/>
                </a:solidFill>
                <a:latin typeface="+mj-lt"/>
              </a:rPr>
              <a:t>Requisitos dos recursos humanos</a:t>
            </a:r>
          </a:p>
          <a:p>
            <a:pPr eaLnBrk="0" hangingPunct="0">
              <a:buFont typeface="Symbol" pitchFamily="18" charset="2"/>
              <a:buChar char="·"/>
            </a:pPr>
            <a:r>
              <a:rPr kumimoji="0" lang="pt-BR" altLang="pt-BR" sz="1600" b="0">
                <a:solidFill>
                  <a:srgbClr val="CC3300"/>
                </a:solidFill>
                <a:latin typeface="+mj-lt"/>
              </a:rPr>
              <a:t>Resultados da avaliação de desempenho</a:t>
            </a:r>
          </a:p>
          <a:p>
            <a:pPr eaLnBrk="0" hangingPunct="0">
              <a:buFont typeface="Symbol" pitchFamily="18" charset="2"/>
              <a:buChar char="·"/>
            </a:pPr>
            <a:r>
              <a:rPr kumimoji="0" lang="pt-BR" altLang="pt-BR" sz="1600" b="0">
                <a:solidFill>
                  <a:srgbClr val="CC3300"/>
                </a:solidFill>
                <a:latin typeface="+mj-lt"/>
              </a:rPr>
              <a:t>Análise dos problemas dos negócios</a:t>
            </a:r>
          </a:p>
          <a:p>
            <a:pPr eaLnBrk="0" hangingPunct="0">
              <a:buFont typeface="Symbol" pitchFamily="18" charset="2"/>
              <a:buChar char="·"/>
            </a:pPr>
            <a:r>
              <a:rPr kumimoji="0" lang="pt-BR" altLang="pt-BR" sz="1600" b="0">
                <a:solidFill>
                  <a:srgbClr val="CC3300"/>
                </a:solidFill>
                <a:latin typeface="+mj-lt"/>
              </a:rPr>
              <a:t>Análise de problemas de pessoal</a:t>
            </a:r>
          </a:p>
        </p:txBody>
      </p:sp>
      <p:sp>
        <p:nvSpPr>
          <p:cNvPr id="3" name="Text Box 3"/>
          <p:cNvSpPr txBox="1">
            <a:spLocks noChangeArrowheads="1"/>
          </p:cNvSpPr>
          <p:nvPr/>
        </p:nvSpPr>
        <p:spPr bwMode="auto">
          <a:xfrm>
            <a:off x="2438400" y="1333500"/>
            <a:ext cx="1943100" cy="4343400"/>
          </a:xfrm>
          <a:prstGeom prst="rect">
            <a:avLst/>
          </a:prstGeom>
          <a:noFill/>
          <a:ln w="38100">
            <a:solidFill>
              <a:srgbClr val="0066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190500" indent="-1905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ctr" eaLnBrk="0" hangingPunct="0"/>
            <a:r>
              <a:rPr kumimoji="0" lang="pt-BR" altLang="pt-BR" sz="1600">
                <a:solidFill>
                  <a:srgbClr val="006600"/>
                </a:solidFill>
                <a:latin typeface="+mj-lt"/>
              </a:rPr>
              <a:t>DECISÃO QUANTO À ESTRATÉGIA</a:t>
            </a:r>
          </a:p>
          <a:p>
            <a:pPr algn="ctr" eaLnBrk="0" hangingPunct="0"/>
            <a:endParaRPr kumimoji="0" lang="pt-BR" altLang="pt-BR" sz="1600" b="0">
              <a:solidFill>
                <a:srgbClr val="006600"/>
              </a:solidFill>
              <a:latin typeface="+mj-lt"/>
            </a:endParaRPr>
          </a:p>
          <a:p>
            <a:pPr algn="ctr" eaLnBrk="0" hangingPunct="0"/>
            <a:r>
              <a:rPr kumimoji="0" lang="pt-BR" altLang="pt-BR" sz="1600">
                <a:solidFill>
                  <a:srgbClr val="006600"/>
                </a:solidFill>
                <a:latin typeface="+mj-lt"/>
              </a:rPr>
              <a:t>Programação de treinamento</a:t>
            </a:r>
          </a:p>
          <a:p>
            <a:pPr algn="ctr" eaLnBrk="0" hangingPunct="0"/>
            <a:endParaRPr kumimoji="0" lang="pt-BR" altLang="pt-BR" sz="1600" b="0">
              <a:solidFill>
                <a:srgbClr val="006600"/>
              </a:solidFill>
              <a:latin typeface="+mj-lt"/>
            </a:endParaRPr>
          </a:p>
          <a:p>
            <a:pPr eaLnBrk="0" hangingPunct="0">
              <a:buFont typeface="Symbol" pitchFamily="18" charset="2"/>
              <a:buChar char="·"/>
            </a:pPr>
            <a:r>
              <a:rPr kumimoji="0" lang="pt-BR" altLang="pt-BR" sz="1600" b="0">
                <a:solidFill>
                  <a:srgbClr val="006600"/>
                </a:solidFill>
                <a:latin typeface="+mj-lt"/>
              </a:rPr>
              <a:t>Quem treinar</a:t>
            </a:r>
          </a:p>
          <a:p>
            <a:pPr eaLnBrk="0" hangingPunct="0">
              <a:buFont typeface="Symbol" pitchFamily="18" charset="2"/>
              <a:buChar char="·"/>
            </a:pPr>
            <a:r>
              <a:rPr kumimoji="0" lang="pt-BR" altLang="pt-BR" sz="1600" b="0">
                <a:solidFill>
                  <a:srgbClr val="006600"/>
                </a:solidFill>
                <a:latin typeface="+mj-lt"/>
              </a:rPr>
              <a:t>Como treinar</a:t>
            </a:r>
          </a:p>
          <a:p>
            <a:pPr eaLnBrk="0" hangingPunct="0">
              <a:buFont typeface="Symbol" pitchFamily="18" charset="2"/>
              <a:buChar char="·"/>
            </a:pPr>
            <a:r>
              <a:rPr kumimoji="0" lang="pt-BR" altLang="pt-BR" sz="1600" b="0">
                <a:solidFill>
                  <a:srgbClr val="006600"/>
                </a:solidFill>
                <a:latin typeface="+mj-lt"/>
              </a:rPr>
              <a:t>Em que treinar</a:t>
            </a:r>
          </a:p>
          <a:p>
            <a:pPr eaLnBrk="0" hangingPunct="0">
              <a:buFont typeface="Symbol" pitchFamily="18" charset="2"/>
              <a:buChar char="·"/>
            </a:pPr>
            <a:r>
              <a:rPr kumimoji="0" lang="pt-BR" altLang="pt-BR" sz="1600" b="0">
                <a:solidFill>
                  <a:srgbClr val="006600"/>
                </a:solidFill>
                <a:latin typeface="+mj-lt"/>
              </a:rPr>
              <a:t>Onde treinar</a:t>
            </a:r>
          </a:p>
          <a:p>
            <a:pPr eaLnBrk="0" hangingPunct="0">
              <a:buFont typeface="Symbol" pitchFamily="18" charset="2"/>
              <a:buChar char="·"/>
            </a:pPr>
            <a:r>
              <a:rPr kumimoji="0" lang="pt-BR" altLang="pt-BR" sz="1600" b="0">
                <a:solidFill>
                  <a:srgbClr val="006600"/>
                </a:solidFill>
                <a:latin typeface="+mj-lt"/>
              </a:rPr>
              <a:t>Quando treinar</a:t>
            </a:r>
          </a:p>
          <a:p>
            <a:pPr eaLnBrk="0" hangingPunct="0">
              <a:buFont typeface="Symbol" pitchFamily="18" charset="2"/>
              <a:buChar char="·"/>
            </a:pPr>
            <a:r>
              <a:rPr kumimoji="0" lang="pt-BR" altLang="pt-BR" sz="1600" b="0">
                <a:solidFill>
                  <a:srgbClr val="006600"/>
                </a:solidFill>
                <a:latin typeface="+mj-lt"/>
              </a:rPr>
              <a:t>Quanto treinar</a:t>
            </a:r>
          </a:p>
          <a:p>
            <a:pPr eaLnBrk="0" hangingPunct="0">
              <a:buFont typeface="Symbol" pitchFamily="18" charset="2"/>
              <a:buChar char="·"/>
            </a:pPr>
            <a:r>
              <a:rPr kumimoji="0" lang="pt-BR" altLang="pt-BR" sz="1600" b="0">
                <a:solidFill>
                  <a:srgbClr val="006600"/>
                </a:solidFill>
                <a:latin typeface="+mj-lt"/>
              </a:rPr>
              <a:t>Quem treinar</a:t>
            </a:r>
            <a:endParaRPr kumimoji="0" lang="pt-BR" altLang="pt-BR" sz="1600">
              <a:solidFill>
                <a:srgbClr val="006600"/>
              </a:solidFill>
              <a:latin typeface="+mj-lt"/>
            </a:endParaRPr>
          </a:p>
        </p:txBody>
      </p:sp>
      <p:sp>
        <p:nvSpPr>
          <p:cNvPr id="4" name="Text Box 4"/>
          <p:cNvSpPr txBox="1">
            <a:spLocks noChangeArrowheads="1"/>
          </p:cNvSpPr>
          <p:nvPr/>
        </p:nvSpPr>
        <p:spPr bwMode="auto">
          <a:xfrm>
            <a:off x="4441825" y="1333500"/>
            <a:ext cx="2092325" cy="3962400"/>
          </a:xfrm>
          <a:prstGeom prst="rect">
            <a:avLst/>
          </a:prstGeom>
          <a:noFill/>
          <a:ln w="3810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190500" indent="-1905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ctr" eaLnBrk="0" hangingPunct="0"/>
            <a:r>
              <a:rPr kumimoji="0" lang="pt-BR" altLang="pt-BR" sz="1600">
                <a:solidFill>
                  <a:srgbClr val="000099"/>
                </a:solidFill>
                <a:latin typeface="+mj-lt"/>
              </a:rPr>
              <a:t>IMPLEMENTAÇÃO DA AÇÃO</a:t>
            </a:r>
          </a:p>
          <a:p>
            <a:pPr algn="ctr" eaLnBrk="0" hangingPunct="0"/>
            <a:endParaRPr kumimoji="0" lang="pt-BR" altLang="pt-BR" sz="1600">
              <a:solidFill>
                <a:srgbClr val="000099"/>
              </a:solidFill>
              <a:latin typeface="+mj-lt"/>
            </a:endParaRPr>
          </a:p>
          <a:p>
            <a:pPr algn="ctr" eaLnBrk="0" hangingPunct="0"/>
            <a:r>
              <a:rPr kumimoji="0" lang="pt-BR" altLang="pt-BR" sz="1600">
                <a:solidFill>
                  <a:srgbClr val="000099"/>
                </a:solidFill>
                <a:latin typeface="+mj-lt"/>
              </a:rPr>
              <a:t>Execução do treinamento</a:t>
            </a:r>
          </a:p>
          <a:p>
            <a:pPr algn="ctr" eaLnBrk="0" hangingPunct="0"/>
            <a:endParaRPr kumimoji="0" lang="pt-BR" altLang="pt-BR" sz="1600" b="0">
              <a:solidFill>
                <a:srgbClr val="000099"/>
              </a:solidFill>
              <a:latin typeface="+mj-lt"/>
            </a:endParaRPr>
          </a:p>
          <a:p>
            <a:pPr algn="ctr" eaLnBrk="0" hangingPunct="0"/>
            <a:endParaRPr kumimoji="0" lang="pt-BR" altLang="pt-BR" sz="1600" b="0">
              <a:solidFill>
                <a:srgbClr val="000099"/>
              </a:solidFill>
              <a:latin typeface="+mj-lt"/>
            </a:endParaRPr>
          </a:p>
          <a:p>
            <a:pPr eaLnBrk="0" hangingPunct="0">
              <a:buFont typeface="Symbol" pitchFamily="18" charset="2"/>
              <a:buChar char="·"/>
            </a:pPr>
            <a:r>
              <a:rPr kumimoji="0" lang="pt-BR" altLang="pt-BR" sz="1600" b="0">
                <a:solidFill>
                  <a:srgbClr val="000099"/>
                </a:solidFill>
                <a:latin typeface="+mj-lt"/>
              </a:rPr>
              <a:t>Aplicação dos programas de treinamento por assessoria, pela linha, ou combinadamente   por ambos</a:t>
            </a:r>
          </a:p>
        </p:txBody>
      </p:sp>
      <p:sp>
        <p:nvSpPr>
          <p:cNvPr id="5" name="Text Box 5"/>
          <p:cNvSpPr txBox="1">
            <a:spLocks noChangeArrowheads="1"/>
          </p:cNvSpPr>
          <p:nvPr/>
        </p:nvSpPr>
        <p:spPr bwMode="auto">
          <a:xfrm>
            <a:off x="6610350" y="1333500"/>
            <a:ext cx="2133600" cy="3514725"/>
          </a:xfrm>
          <a:prstGeom prst="rect">
            <a:avLst/>
          </a:prstGeom>
          <a:noFill/>
          <a:ln w="38100">
            <a:solidFill>
              <a:srgbClr val="0033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190500" indent="-190500">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ctr" eaLnBrk="0" hangingPunct="0"/>
            <a:r>
              <a:rPr kumimoji="0" lang="pt-BR" altLang="pt-BR" sz="1600" dirty="0">
                <a:solidFill>
                  <a:srgbClr val="003300"/>
                </a:solidFill>
                <a:latin typeface="+mj-lt"/>
              </a:rPr>
              <a:t>AVALIAÇÃO E CONTROLE</a:t>
            </a:r>
          </a:p>
          <a:p>
            <a:pPr algn="ctr" eaLnBrk="0" hangingPunct="0"/>
            <a:endParaRPr kumimoji="0" lang="pt-BR" altLang="pt-BR" sz="1600" dirty="0">
              <a:solidFill>
                <a:srgbClr val="003300"/>
              </a:solidFill>
              <a:latin typeface="+mj-lt"/>
            </a:endParaRPr>
          </a:p>
          <a:p>
            <a:pPr algn="ctr" eaLnBrk="0" hangingPunct="0"/>
            <a:r>
              <a:rPr kumimoji="0" lang="pt-BR" altLang="pt-BR" sz="1600" dirty="0">
                <a:solidFill>
                  <a:srgbClr val="003300"/>
                </a:solidFill>
                <a:latin typeface="+mj-lt"/>
              </a:rPr>
              <a:t>Avaliação dos resultados de treinamento</a:t>
            </a:r>
          </a:p>
          <a:p>
            <a:pPr algn="ctr" eaLnBrk="0" hangingPunct="0"/>
            <a:endParaRPr kumimoji="0" lang="pt-BR" altLang="pt-BR" sz="1600" b="0" dirty="0">
              <a:solidFill>
                <a:srgbClr val="003300"/>
              </a:solidFill>
              <a:latin typeface="+mj-lt"/>
            </a:endParaRPr>
          </a:p>
          <a:p>
            <a:pPr eaLnBrk="0" hangingPunct="0">
              <a:buFont typeface="Symbol" pitchFamily="18" charset="2"/>
              <a:buChar char="·"/>
            </a:pPr>
            <a:r>
              <a:rPr kumimoji="0" lang="pt-BR" altLang="pt-BR" sz="1600" b="0" dirty="0">
                <a:solidFill>
                  <a:srgbClr val="003300"/>
                </a:solidFill>
                <a:latin typeface="+mj-lt"/>
              </a:rPr>
              <a:t>Acompanhamento</a:t>
            </a:r>
          </a:p>
          <a:p>
            <a:pPr eaLnBrk="0" hangingPunct="0">
              <a:buFont typeface="Symbol" pitchFamily="18" charset="2"/>
              <a:buChar char="·"/>
            </a:pPr>
            <a:r>
              <a:rPr kumimoji="0" lang="pt-BR" altLang="pt-BR" sz="1600" b="0" dirty="0">
                <a:solidFill>
                  <a:srgbClr val="003300"/>
                </a:solidFill>
                <a:latin typeface="+mj-lt"/>
              </a:rPr>
              <a:t>Verificação ou medição</a:t>
            </a:r>
          </a:p>
          <a:p>
            <a:pPr eaLnBrk="0" hangingPunct="0">
              <a:buFont typeface="Symbol" pitchFamily="18" charset="2"/>
              <a:buChar char="·"/>
            </a:pPr>
            <a:r>
              <a:rPr kumimoji="0" lang="pt-BR" altLang="pt-BR" sz="1600" b="0" dirty="0">
                <a:solidFill>
                  <a:srgbClr val="003300"/>
                </a:solidFill>
                <a:latin typeface="+mj-lt"/>
              </a:rPr>
              <a:t>Comparação da situação atual com a anterior</a:t>
            </a:r>
          </a:p>
        </p:txBody>
      </p:sp>
      <p:sp>
        <p:nvSpPr>
          <p:cNvPr id="6" name="Line 6"/>
          <p:cNvSpPr>
            <a:spLocks noChangeShapeType="1"/>
          </p:cNvSpPr>
          <p:nvPr/>
        </p:nvSpPr>
        <p:spPr bwMode="auto">
          <a:xfrm>
            <a:off x="2209800" y="1638300"/>
            <a:ext cx="533400" cy="0"/>
          </a:xfrm>
          <a:prstGeom prst="line">
            <a:avLst/>
          </a:prstGeom>
          <a:noFill/>
          <a:ln w="57150">
            <a:solidFill>
              <a:srgbClr val="CC33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latin typeface="+mj-lt"/>
            </a:endParaRPr>
          </a:p>
        </p:txBody>
      </p:sp>
      <p:sp>
        <p:nvSpPr>
          <p:cNvPr id="8" name="Line 8"/>
          <p:cNvSpPr>
            <a:spLocks noChangeShapeType="1"/>
          </p:cNvSpPr>
          <p:nvPr/>
        </p:nvSpPr>
        <p:spPr bwMode="auto">
          <a:xfrm flipH="1">
            <a:off x="6553200" y="5086772"/>
            <a:ext cx="1447800" cy="1588"/>
          </a:xfrm>
          <a:prstGeom prst="line">
            <a:avLst/>
          </a:prstGeom>
          <a:noFill/>
          <a:ln w="57150">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endParaRPr lang="pt-BR">
              <a:latin typeface="+mj-lt"/>
            </a:endParaRPr>
          </a:p>
        </p:txBody>
      </p:sp>
      <p:sp>
        <p:nvSpPr>
          <p:cNvPr id="11" name="Line 11"/>
          <p:cNvSpPr>
            <a:spLocks noChangeShapeType="1"/>
          </p:cNvSpPr>
          <p:nvPr/>
        </p:nvSpPr>
        <p:spPr bwMode="auto">
          <a:xfrm flipH="1">
            <a:off x="2400300" y="5905501"/>
            <a:ext cx="5600700" cy="19050"/>
          </a:xfrm>
          <a:prstGeom prst="line">
            <a:avLst/>
          </a:prstGeom>
          <a:noFill/>
          <a:ln w="57150">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pPr algn="ctr"/>
            <a:endParaRPr lang="pt-BR"/>
          </a:p>
        </p:txBody>
      </p:sp>
      <p:sp>
        <p:nvSpPr>
          <p:cNvPr id="12" name="Line 12"/>
          <p:cNvSpPr>
            <a:spLocks noChangeShapeType="1"/>
          </p:cNvSpPr>
          <p:nvPr/>
        </p:nvSpPr>
        <p:spPr bwMode="auto">
          <a:xfrm>
            <a:off x="8001000" y="4838699"/>
            <a:ext cx="0" cy="1085851"/>
          </a:xfrm>
          <a:prstGeom prst="line">
            <a:avLst/>
          </a:prstGeom>
          <a:noFill/>
          <a:ln w="5715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endParaRPr lang="pt-BR"/>
          </a:p>
        </p:txBody>
      </p:sp>
      <p:sp>
        <p:nvSpPr>
          <p:cNvPr id="13" name="Line 13"/>
          <p:cNvSpPr>
            <a:spLocks noChangeShapeType="1"/>
          </p:cNvSpPr>
          <p:nvPr/>
        </p:nvSpPr>
        <p:spPr bwMode="auto">
          <a:xfrm>
            <a:off x="6477000" y="1638300"/>
            <a:ext cx="533400" cy="0"/>
          </a:xfrm>
          <a:prstGeom prst="line">
            <a:avLst/>
          </a:prstGeom>
          <a:noFill/>
          <a:ln w="57150">
            <a:solidFill>
              <a:srgbClr val="000099"/>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latin typeface="+mj-lt"/>
            </a:endParaRPr>
          </a:p>
        </p:txBody>
      </p:sp>
      <p:sp>
        <p:nvSpPr>
          <p:cNvPr id="14" name="Line 14"/>
          <p:cNvSpPr>
            <a:spLocks noChangeShapeType="1"/>
          </p:cNvSpPr>
          <p:nvPr/>
        </p:nvSpPr>
        <p:spPr bwMode="auto">
          <a:xfrm>
            <a:off x="4210050" y="1790700"/>
            <a:ext cx="533400" cy="0"/>
          </a:xfrm>
          <a:prstGeom prst="line">
            <a:avLst/>
          </a:prstGeom>
          <a:noFill/>
          <a:ln w="57150">
            <a:solidFill>
              <a:srgbClr val="0066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BR">
              <a:latin typeface="+mj-lt"/>
            </a:endParaRPr>
          </a:p>
        </p:txBody>
      </p:sp>
      <p:sp>
        <p:nvSpPr>
          <p:cNvPr id="15" name="Rectangle 15"/>
          <p:cNvSpPr>
            <a:spLocks noGrp="1" noChangeArrowheads="1"/>
          </p:cNvSpPr>
          <p:nvPr>
            <p:ph type="title" idx="4294967295"/>
          </p:nvPr>
        </p:nvSpPr>
        <p:spPr>
          <a:xfrm>
            <a:off x="676275" y="647700"/>
            <a:ext cx="7772400" cy="533400"/>
          </a:xfrm>
        </p:spPr>
        <p:txBody>
          <a:bodyPr>
            <a:normAutofit fontScale="90000"/>
          </a:bodyPr>
          <a:lstStyle/>
          <a:p>
            <a:pPr algn="ctr"/>
            <a:r>
              <a:rPr lang="pt-BR" altLang="pt-BR" sz="3200" b="1" smtClean="0">
                <a:solidFill>
                  <a:srgbClr val="003399"/>
                </a:solidFill>
              </a:rPr>
              <a:t>PROCESSO DE TREINAMENTO</a:t>
            </a:r>
            <a:endParaRPr lang="pt-BR" altLang="pt-BR" sz="3200" b="1">
              <a:solidFill>
                <a:srgbClr val="003399"/>
              </a:solidFill>
            </a:endParaRPr>
          </a:p>
        </p:txBody>
      </p:sp>
      <p:sp>
        <p:nvSpPr>
          <p:cNvPr id="26" name="Line 8"/>
          <p:cNvSpPr>
            <a:spLocks noChangeShapeType="1"/>
          </p:cNvSpPr>
          <p:nvPr/>
        </p:nvSpPr>
        <p:spPr bwMode="auto">
          <a:xfrm flipH="1">
            <a:off x="4381500" y="5462686"/>
            <a:ext cx="3635474" cy="1588"/>
          </a:xfrm>
          <a:prstGeom prst="line">
            <a:avLst/>
          </a:prstGeom>
          <a:noFill/>
          <a:ln w="57150">
            <a:solidFill>
              <a:srgbClr val="003300"/>
            </a:solidFill>
            <a:round/>
            <a:headEnd/>
            <a:tailEnd type="triangle" w="med" len="med"/>
          </a:ln>
          <a:extLst>
            <a:ext uri="{909E8E84-426E-40DD-AFC4-6F175D3DCCD1}">
              <a14:hiddenFill xmlns:a14="http://schemas.microsoft.com/office/drawing/2010/main">
                <a:noFill/>
              </a14:hiddenFill>
            </a:ext>
          </a:extLst>
        </p:spPr>
        <p:txBody>
          <a:bodyPr/>
          <a:lstStyle/>
          <a:p>
            <a:endParaRPr lang="pt-BR">
              <a:latin typeface="+mj-lt"/>
            </a:endParaRPr>
          </a:p>
        </p:txBody>
      </p:sp>
      <p:sp>
        <p:nvSpPr>
          <p:cNvPr id="27" name="Espaço Reservado para Número de Slide 26"/>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13</a:t>
            </a:fld>
            <a:endParaRPr lang="pt-BR" sz="1600" b="1" dirty="0">
              <a:solidFill>
                <a:schemeClr val="tx1"/>
              </a:solidFill>
              <a:latin typeface="+mj-lt"/>
            </a:endParaRPr>
          </a:p>
        </p:txBody>
      </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P spid="2" grpId="1" animBg="1"/>
      <p:bldP spid="3" grpId="0" animBg="1" autoUpdateAnimBg="0"/>
      <p:bldP spid="4" grpId="0" animBg="1" autoUpdateAnimBg="0"/>
      <p:bldP spid="5" grpId="0" animBg="1" autoUpdateAnimBg="0"/>
      <p:bldP spid="6" grpId="0" animBg="1"/>
      <p:bldP spid="8" grpId="0" animBg="1"/>
      <p:bldP spid="11" grpId="0" animBg="1"/>
      <p:bldP spid="12" grpId="0" animBg="1"/>
      <p:bldP spid="13" grpId="0" animBg="1"/>
      <p:bldP spid="14" grpId="0" animBg="1"/>
      <p:bldP spid="15" grpId="0" autoUpdateAnimBg="0"/>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1044575"/>
            <a:ext cx="8208963" cy="1223963"/>
          </a:xfrm>
        </p:spPr>
        <p:txBody>
          <a:bodyPr>
            <a:normAutofit/>
          </a:bodyPr>
          <a:lstStyle/>
          <a:p>
            <a:pPr algn="ctr"/>
            <a:r>
              <a:rPr lang="pt-BR" altLang="pt-BR" sz="3600" b="1" dirty="0">
                <a:solidFill>
                  <a:srgbClr val="FF3300"/>
                </a:solidFill>
              </a:rPr>
              <a:t>GESTÃO DE RECURSOS HUMANOS</a:t>
            </a:r>
            <a:br>
              <a:rPr lang="pt-BR" altLang="pt-BR" sz="3600" b="1" dirty="0">
                <a:solidFill>
                  <a:srgbClr val="FF3300"/>
                </a:solidFill>
              </a:rPr>
            </a:br>
            <a:r>
              <a:rPr lang="pt-BR" altLang="pt-BR" sz="3600" b="1" dirty="0">
                <a:solidFill>
                  <a:srgbClr val="FF3300"/>
                </a:solidFill>
              </a:rPr>
              <a:t>NA ESPECIALIZAÇÃO FUNCIONAL</a:t>
            </a:r>
          </a:p>
        </p:txBody>
      </p:sp>
      <p:sp>
        <p:nvSpPr>
          <p:cNvPr id="3" name="Rectangle 3"/>
          <p:cNvSpPr>
            <a:spLocks noChangeArrowheads="1"/>
          </p:cNvSpPr>
          <p:nvPr/>
        </p:nvSpPr>
        <p:spPr bwMode="auto">
          <a:xfrm>
            <a:off x="533400" y="2989263"/>
            <a:ext cx="80772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mj-lt"/>
              </a:rPr>
              <a:t>A especialização profissional, principal fonte de legitimidade dos profissionais de recursos humanos, gera falta de confiança por parte dos gerentes de linha nas unidades operacionais, dada sua dificuldade em tratar de forma efetiva as questões de recursos humanos e sua submissão às políticas regulatórias da </a:t>
            </a:r>
            <a:r>
              <a:rPr lang="pt-BR" altLang="pt-BR" b="1" dirty="0" smtClean="0">
                <a:solidFill>
                  <a:srgbClr val="008000"/>
                </a:solidFill>
                <a:latin typeface="+mj-lt"/>
              </a:rPr>
              <a:t>corporação</a:t>
            </a:r>
            <a:endParaRPr lang="pt-BR" altLang="pt-BR" b="1" dirty="0">
              <a:solidFill>
                <a:srgbClr val="008000"/>
              </a:solidFill>
              <a:latin typeface="+mj-lt"/>
            </a:endParaRPr>
          </a:p>
        </p:txBody>
      </p:sp>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14</a:t>
            </a:fld>
            <a:endParaRPr lang="pt-BR" sz="1600" b="1" dirty="0">
              <a:solidFill>
                <a:schemeClr val="tx1"/>
              </a:solidFill>
              <a:latin typeface="+mj-lt"/>
            </a:endParaRP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785765"/>
            <a:ext cx="8208963" cy="1223963"/>
          </a:xfrm>
        </p:spPr>
        <p:txBody>
          <a:bodyPr>
            <a:normAutofit/>
          </a:bodyPr>
          <a:lstStyle/>
          <a:p>
            <a:pPr algn="ctr"/>
            <a:r>
              <a:rPr lang="pt-BR" altLang="pt-BR" sz="3600" dirty="0">
                <a:solidFill>
                  <a:srgbClr val="9900CC"/>
                </a:solidFill>
              </a:rPr>
              <a:t>GESTÃO DE RECURSOS HUMANOS</a:t>
            </a:r>
            <a:br>
              <a:rPr lang="pt-BR" altLang="pt-BR" sz="3600" dirty="0">
                <a:solidFill>
                  <a:srgbClr val="9900CC"/>
                </a:solidFill>
              </a:rPr>
            </a:br>
            <a:r>
              <a:rPr lang="pt-BR" altLang="pt-BR" sz="3600" dirty="0">
                <a:solidFill>
                  <a:srgbClr val="9900CC"/>
                </a:solidFill>
              </a:rPr>
              <a:t>NA ESPECIALIZAÇÃO FUNCIONAL</a:t>
            </a:r>
            <a:endParaRPr lang="pt-BR" altLang="pt-BR" sz="3600" dirty="0">
              <a:solidFill>
                <a:srgbClr val="9900CC"/>
              </a:solidFill>
              <a:latin typeface="Arial" charset="0"/>
            </a:endParaRPr>
          </a:p>
        </p:txBody>
      </p:sp>
      <p:sp>
        <p:nvSpPr>
          <p:cNvPr id="3" name="Rectangle 3"/>
          <p:cNvSpPr>
            <a:spLocks noChangeArrowheads="1"/>
          </p:cNvSpPr>
          <p:nvPr/>
        </p:nvSpPr>
        <p:spPr bwMode="auto">
          <a:xfrm>
            <a:off x="611188" y="3514678"/>
            <a:ext cx="807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Arial" charset="0"/>
              </a:rPr>
              <a:t>Existe um relacionamento </a:t>
            </a:r>
            <a:r>
              <a:rPr lang="pt-BR" altLang="pt-BR" b="1" dirty="0" smtClean="0">
                <a:solidFill>
                  <a:srgbClr val="008000"/>
                </a:solidFill>
                <a:latin typeface="Arial" charset="0"/>
              </a:rPr>
              <a:t>sequencial </a:t>
            </a:r>
            <a:r>
              <a:rPr lang="pt-BR" altLang="pt-BR" b="1" dirty="0">
                <a:solidFill>
                  <a:srgbClr val="008000"/>
                </a:solidFill>
                <a:latin typeface="Arial" charset="0"/>
              </a:rPr>
              <a:t>entre o planejamento estratégico e as funções de recursos humanos. Esse relacionamento usualmente flui do planejamento estratégico para recursos </a:t>
            </a:r>
            <a:r>
              <a:rPr lang="pt-BR" altLang="pt-BR" b="1" dirty="0" smtClean="0">
                <a:solidFill>
                  <a:srgbClr val="008000"/>
                </a:solidFill>
                <a:latin typeface="Arial" charset="0"/>
              </a:rPr>
              <a:t>humanos</a:t>
            </a:r>
            <a:endParaRPr lang="pt-BR" altLang="pt-BR" b="1" dirty="0">
              <a:solidFill>
                <a:srgbClr val="008000"/>
              </a:solidFill>
              <a:latin typeface="Arial" charset="0"/>
            </a:endParaRPr>
          </a:p>
        </p:txBody>
      </p:sp>
      <p:sp>
        <p:nvSpPr>
          <p:cNvPr id="4" name="Rectangle 4"/>
          <p:cNvSpPr>
            <a:spLocks noChangeArrowheads="1"/>
          </p:cNvSpPr>
          <p:nvPr/>
        </p:nvSpPr>
        <p:spPr bwMode="auto">
          <a:xfrm>
            <a:off x="539750" y="5254578"/>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FF"/>
                </a:solidFill>
                <a:latin typeface="Arial" charset="0"/>
              </a:rPr>
              <a:t>A superação dessa subordinação ao planejamento estratégico é o principal desafio a ser enfrentado pela área funcional de recursos </a:t>
            </a:r>
            <a:r>
              <a:rPr lang="pt-BR" altLang="pt-BR" b="1" dirty="0" smtClean="0">
                <a:solidFill>
                  <a:srgbClr val="0000FF"/>
                </a:solidFill>
                <a:latin typeface="Arial" charset="0"/>
              </a:rPr>
              <a:t>humanos</a:t>
            </a:r>
            <a:endParaRPr lang="pt-BR" altLang="pt-BR" b="1" dirty="0">
              <a:solidFill>
                <a:srgbClr val="0000FF"/>
              </a:solidFill>
              <a:latin typeface="Arial" charset="0"/>
            </a:endParaRPr>
          </a:p>
        </p:txBody>
      </p:sp>
      <p:sp>
        <p:nvSpPr>
          <p:cNvPr id="5" name="Rectangle 5"/>
          <p:cNvSpPr>
            <a:spLocks noChangeArrowheads="1"/>
          </p:cNvSpPr>
          <p:nvPr/>
        </p:nvSpPr>
        <p:spPr bwMode="auto">
          <a:xfrm>
            <a:off x="611188" y="2176415"/>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Arial" charset="0"/>
              </a:rPr>
              <a:t>Não há preocupação com o "ajuste fino" do conteúdo dos programas de treinamento às atividades realizadas pelos </a:t>
            </a:r>
            <a:r>
              <a:rPr lang="pt-BR" altLang="pt-BR" b="1" dirty="0" smtClean="0">
                <a:solidFill>
                  <a:srgbClr val="FF3300"/>
                </a:solidFill>
                <a:latin typeface="Arial" charset="0"/>
              </a:rPr>
              <a:t>funcionários </a:t>
            </a:r>
            <a:endParaRPr lang="pt-BR" altLang="pt-BR" b="1" dirty="0">
              <a:solidFill>
                <a:srgbClr val="FF3300"/>
              </a:solidFill>
              <a:latin typeface="Arial" charset="0"/>
            </a:endParaRPr>
          </a:p>
        </p:txBody>
      </p:sp>
      <p:sp>
        <p:nvSpPr>
          <p:cNvPr id="6" name="Espaço Reservado para Número de Slide 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15</a:t>
            </a:fld>
            <a:endParaRPr lang="pt-BR" sz="1600" b="1" dirty="0">
              <a:solidFill>
                <a:schemeClr val="tx1"/>
              </a:solidFill>
              <a:latin typeface="+mj-lt"/>
            </a:endParaRP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679479"/>
            <a:ext cx="8208963" cy="1223963"/>
          </a:xfrm>
        </p:spPr>
        <p:txBody>
          <a:bodyPr>
            <a:normAutofit/>
          </a:bodyPr>
          <a:lstStyle/>
          <a:p>
            <a:pPr algn="ctr"/>
            <a:r>
              <a:rPr lang="pt-BR" altLang="pt-BR" sz="3600" dirty="0">
                <a:solidFill>
                  <a:srgbClr val="9900CC"/>
                </a:solidFill>
              </a:rPr>
              <a:t>GESTÃO DA </a:t>
            </a:r>
            <a:r>
              <a:rPr lang="pt-BR" altLang="pt-BR" sz="3600" dirty="0" smtClean="0">
                <a:solidFill>
                  <a:srgbClr val="9900CC"/>
                </a:solidFill>
              </a:rPr>
              <a:t>PRODUÇÃO</a:t>
            </a:r>
            <a:r>
              <a:rPr lang="pt-BR" altLang="pt-BR" sz="3600" dirty="0">
                <a:solidFill>
                  <a:srgbClr val="9900CC"/>
                </a:solidFill>
              </a:rPr>
              <a:t/>
            </a:r>
            <a:br>
              <a:rPr lang="pt-BR" altLang="pt-BR" sz="3600" dirty="0">
                <a:solidFill>
                  <a:srgbClr val="9900CC"/>
                </a:solidFill>
              </a:rPr>
            </a:br>
            <a:r>
              <a:rPr lang="pt-BR" altLang="pt-BR" sz="3600" dirty="0">
                <a:solidFill>
                  <a:srgbClr val="9900CC"/>
                </a:solidFill>
              </a:rPr>
              <a:t>NA ESPECIALIZAÇÃO FUNCIONAL</a:t>
            </a:r>
            <a:endParaRPr lang="pt-BR" altLang="pt-BR" sz="3600" dirty="0">
              <a:solidFill>
                <a:srgbClr val="9900CC"/>
              </a:solidFill>
              <a:latin typeface="Arial" charset="0"/>
            </a:endParaRPr>
          </a:p>
        </p:txBody>
      </p:sp>
      <p:sp>
        <p:nvSpPr>
          <p:cNvPr id="3" name="Rectangle 3"/>
          <p:cNvSpPr>
            <a:spLocks noChangeArrowheads="1"/>
          </p:cNvSpPr>
          <p:nvPr/>
        </p:nvSpPr>
        <p:spPr bwMode="auto">
          <a:xfrm>
            <a:off x="611188" y="3160742"/>
            <a:ext cx="8077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Arial" charset="0"/>
              </a:rPr>
              <a:t>Não é esperado que ela traga alguma contribuição positiva para a formulação da estratégia </a:t>
            </a:r>
            <a:r>
              <a:rPr lang="pt-BR" altLang="pt-BR" b="1" dirty="0" smtClean="0">
                <a:solidFill>
                  <a:srgbClr val="008000"/>
                </a:solidFill>
                <a:latin typeface="Arial" charset="0"/>
              </a:rPr>
              <a:t>empresarial</a:t>
            </a:r>
            <a:endParaRPr lang="pt-BR" altLang="pt-BR" b="1" dirty="0">
              <a:solidFill>
                <a:srgbClr val="008000"/>
              </a:solidFill>
              <a:latin typeface="Arial" charset="0"/>
            </a:endParaRPr>
          </a:p>
        </p:txBody>
      </p:sp>
      <p:sp>
        <p:nvSpPr>
          <p:cNvPr id="4" name="Rectangle 4"/>
          <p:cNvSpPr>
            <a:spLocks noChangeArrowheads="1"/>
          </p:cNvSpPr>
          <p:nvPr/>
        </p:nvSpPr>
        <p:spPr bwMode="auto">
          <a:xfrm>
            <a:off x="596900" y="4329142"/>
            <a:ext cx="80994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FF"/>
                </a:solidFill>
                <a:latin typeface="Arial" charset="0"/>
              </a:rPr>
              <a:t>Produtos e processos de fabricação que permanecem viáveis por longo </a:t>
            </a:r>
            <a:r>
              <a:rPr lang="pt-BR" altLang="pt-BR" b="1" dirty="0" smtClean="0">
                <a:solidFill>
                  <a:srgbClr val="0000FF"/>
                </a:solidFill>
                <a:latin typeface="Arial" charset="0"/>
              </a:rPr>
              <a:t>tempo</a:t>
            </a:r>
            <a:endParaRPr lang="pt-BR" altLang="pt-BR" b="1" dirty="0">
              <a:solidFill>
                <a:srgbClr val="0000FF"/>
              </a:solidFill>
              <a:latin typeface="Arial" charset="0"/>
            </a:endParaRPr>
          </a:p>
        </p:txBody>
      </p:sp>
      <p:sp>
        <p:nvSpPr>
          <p:cNvPr id="5" name="Rectangle 5"/>
          <p:cNvSpPr>
            <a:spLocks noChangeArrowheads="1"/>
          </p:cNvSpPr>
          <p:nvPr/>
        </p:nvSpPr>
        <p:spPr bwMode="auto">
          <a:xfrm>
            <a:off x="611188" y="2146329"/>
            <a:ext cx="8077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Arial" charset="0"/>
              </a:rPr>
              <a:t>A </a:t>
            </a:r>
            <a:r>
              <a:rPr lang="pt-BR" altLang="pt-BR" b="1" dirty="0" smtClean="0">
                <a:solidFill>
                  <a:srgbClr val="FF3300"/>
                </a:solidFill>
                <a:latin typeface="Arial" charset="0"/>
              </a:rPr>
              <a:t>produção </a:t>
            </a:r>
            <a:r>
              <a:rPr lang="pt-BR" altLang="pt-BR" b="1" dirty="0">
                <a:solidFill>
                  <a:srgbClr val="FF3300"/>
                </a:solidFill>
                <a:latin typeface="Arial" charset="0"/>
              </a:rPr>
              <a:t>procura simplesmente minimizar qualquer impacto negativo que ela possa </a:t>
            </a:r>
            <a:r>
              <a:rPr lang="pt-BR" altLang="pt-BR" b="1" dirty="0" smtClean="0">
                <a:solidFill>
                  <a:srgbClr val="FF3300"/>
                </a:solidFill>
                <a:latin typeface="Arial" charset="0"/>
              </a:rPr>
              <a:t>ter</a:t>
            </a:r>
            <a:endParaRPr lang="pt-BR" altLang="pt-BR" b="1" dirty="0">
              <a:solidFill>
                <a:srgbClr val="FF3300"/>
              </a:solidFill>
              <a:latin typeface="Arial" charset="0"/>
            </a:endParaRPr>
          </a:p>
        </p:txBody>
      </p:sp>
      <p:sp>
        <p:nvSpPr>
          <p:cNvPr id="6" name="Rectangle 6"/>
          <p:cNvSpPr>
            <a:spLocks noChangeArrowheads="1"/>
          </p:cNvSpPr>
          <p:nvPr/>
        </p:nvSpPr>
        <p:spPr bwMode="auto">
          <a:xfrm>
            <a:off x="611188" y="5394108"/>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66"/>
                </a:solidFill>
                <a:latin typeface="Arial" charset="0"/>
              </a:rPr>
              <a:t>As fases de engenharia de fabricação e de produção são tidas como relativamente simples e de fácil </a:t>
            </a:r>
            <a:r>
              <a:rPr lang="pt-BR" altLang="pt-BR" b="1" dirty="0" smtClean="0">
                <a:solidFill>
                  <a:srgbClr val="000066"/>
                </a:solidFill>
                <a:latin typeface="Arial" charset="0"/>
              </a:rPr>
              <a:t>compreensão</a:t>
            </a:r>
            <a:endParaRPr lang="pt-BR" altLang="pt-BR" b="1" dirty="0">
              <a:solidFill>
                <a:srgbClr val="000066"/>
              </a:solidFill>
              <a:latin typeface="Arial" charset="0"/>
            </a:endParaRPr>
          </a:p>
        </p:txBody>
      </p:sp>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16</a:t>
            </a:fld>
            <a:endParaRPr lang="pt-BR" sz="1600" b="1">
              <a:solidFill>
                <a:schemeClr val="tx1"/>
              </a:solidFill>
              <a:latin typeface="+mj-lt"/>
            </a:endParaRP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623513"/>
            <a:ext cx="8208963" cy="1223963"/>
          </a:xfrm>
        </p:spPr>
        <p:txBody>
          <a:bodyPr>
            <a:normAutofit/>
          </a:bodyPr>
          <a:lstStyle/>
          <a:p>
            <a:pPr algn="ctr"/>
            <a:r>
              <a:rPr lang="pt-BR" altLang="pt-BR" sz="3600" dirty="0">
                <a:solidFill>
                  <a:srgbClr val="9900CC"/>
                </a:solidFill>
              </a:rPr>
              <a:t>GESTÃO DA </a:t>
            </a:r>
            <a:r>
              <a:rPr lang="pt-BR" altLang="pt-BR" sz="3600" dirty="0" smtClean="0">
                <a:solidFill>
                  <a:srgbClr val="9900CC"/>
                </a:solidFill>
              </a:rPr>
              <a:t>PRODUÇÃO</a:t>
            </a:r>
            <a:r>
              <a:rPr lang="pt-BR" altLang="pt-BR" sz="3600" dirty="0">
                <a:solidFill>
                  <a:srgbClr val="9900CC"/>
                </a:solidFill>
              </a:rPr>
              <a:t/>
            </a:r>
            <a:br>
              <a:rPr lang="pt-BR" altLang="pt-BR" sz="3600" dirty="0">
                <a:solidFill>
                  <a:srgbClr val="9900CC"/>
                </a:solidFill>
              </a:rPr>
            </a:br>
            <a:r>
              <a:rPr lang="pt-BR" altLang="pt-BR" sz="3600" dirty="0">
                <a:solidFill>
                  <a:srgbClr val="9900CC"/>
                </a:solidFill>
              </a:rPr>
              <a:t>NA ESPECIALIZAÇÃO FUNCIONAL</a:t>
            </a:r>
          </a:p>
        </p:txBody>
      </p:sp>
      <p:sp>
        <p:nvSpPr>
          <p:cNvPr id="3" name="Rectangle 3"/>
          <p:cNvSpPr>
            <a:spLocks noChangeArrowheads="1"/>
          </p:cNvSpPr>
          <p:nvPr/>
        </p:nvSpPr>
        <p:spPr bwMode="auto">
          <a:xfrm>
            <a:off x="611188" y="3180976"/>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95250" indent="-7938">
              <a:defRPr sz="2400">
                <a:solidFill>
                  <a:schemeClr val="tx1"/>
                </a:solidFill>
                <a:latin typeface="Times New Roman" pitchFamily="18" charset="0"/>
              </a:defRPr>
            </a:lvl1pPr>
            <a:lvl2pPr marL="1169988" indent="-457200">
              <a:defRPr sz="2400">
                <a:solidFill>
                  <a:schemeClr val="tx1"/>
                </a:solidFill>
                <a:latin typeface="Times New Roman" pitchFamily="18" charset="0"/>
              </a:defRPr>
            </a:lvl2pPr>
            <a:lvl3pPr marL="1806575" indent="-457200">
              <a:defRPr sz="2400">
                <a:solidFill>
                  <a:schemeClr val="tx1"/>
                </a:solidFill>
                <a:latin typeface="Times New Roman" pitchFamily="18" charset="0"/>
              </a:defRPr>
            </a:lvl3pPr>
            <a:lvl4pPr marL="2443163" indent="-457200">
              <a:defRPr sz="2400">
                <a:solidFill>
                  <a:schemeClr val="tx1"/>
                </a:solidFill>
                <a:latin typeface="Times New Roman" pitchFamily="18" charset="0"/>
              </a:defRPr>
            </a:lvl4pPr>
            <a:lvl5pPr marL="3079750" indent="-457200">
              <a:defRPr sz="2400">
                <a:solidFill>
                  <a:schemeClr val="tx1"/>
                </a:solidFill>
                <a:latin typeface="Times New Roman" pitchFamily="18" charset="0"/>
              </a:defRPr>
            </a:lvl5pPr>
            <a:lvl6pPr marL="3536950" indent="-457200" fontAlgn="base">
              <a:spcBef>
                <a:spcPct val="0"/>
              </a:spcBef>
              <a:spcAft>
                <a:spcPct val="0"/>
              </a:spcAft>
              <a:defRPr sz="2400">
                <a:solidFill>
                  <a:schemeClr val="tx1"/>
                </a:solidFill>
                <a:latin typeface="Times New Roman" pitchFamily="18" charset="0"/>
              </a:defRPr>
            </a:lvl6pPr>
            <a:lvl7pPr marL="3994150" indent="-457200" fontAlgn="base">
              <a:spcBef>
                <a:spcPct val="0"/>
              </a:spcBef>
              <a:spcAft>
                <a:spcPct val="0"/>
              </a:spcAft>
              <a:defRPr sz="2400">
                <a:solidFill>
                  <a:schemeClr val="tx1"/>
                </a:solidFill>
                <a:latin typeface="Times New Roman" pitchFamily="18" charset="0"/>
              </a:defRPr>
            </a:lvl7pPr>
            <a:lvl8pPr marL="4451350" indent="-457200" fontAlgn="base">
              <a:spcBef>
                <a:spcPct val="0"/>
              </a:spcBef>
              <a:spcAft>
                <a:spcPct val="0"/>
              </a:spcAft>
              <a:defRPr sz="2400">
                <a:solidFill>
                  <a:schemeClr val="tx1"/>
                </a:solidFill>
                <a:latin typeface="Times New Roman" pitchFamily="18" charset="0"/>
              </a:defRPr>
            </a:lvl8pPr>
            <a:lvl9pPr marL="4908550" indent="-457200"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mj-lt"/>
              </a:rPr>
              <a:t>A função de pesquisa e desenvolvimento não integra seus objetivos nem à cúpula estratégica da empresa, nem às demais áreas funcionais da </a:t>
            </a:r>
            <a:r>
              <a:rPr lang="pt-BR" altLang="pt-BR" b="1" dirty="0" smtClean="0">
                <a:solidFill>
                  <a:srgbClr val="008000"/>
                </a:solidFill>
                <a:latin typeface="+mj-lt"/>
              </a:rPr>
              <a:t>empresa</a:t>
            </a:r>
            <a:endParaRPr lang="pt-BR" altLang="pt-BR" b="1" dirty="0">
              <a:solidFill>
                <a:srgbClr val="008000"/>
              </a:solidFill>
              <a:latin typeface="+mj-lt"/>
            </a:endParaRPr>
          </a:p>
        </p:txBody>
      </p:sp>
      <p:sp>
        <p:nvSpPr>
          <p:cNvPr id="4" name="Rectangle 4"/>
          <p:cNvSpPr>
            <a:spLocks noChangeArrowheads="1"/>
          </p:cNvSpPr>
          <p:nvPr/>
        </p:nvSpPr>
        <p:spPr bwMode="auto">
          <a:xfrm>
            <a:off x="596900" y="4444626"/>
            <a:ext cx="80994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FF"/>
                </a:solidFill>
                <a:latin typeface="+mj-lt"/>
              </a:rPr>
              <a:t>A função produção baseia-se na "única maneira certa" de realizar a tarefa e se descuida da </a:t>
            </a:r>
            <a:r>
              <a:rPr lang="pt-BR" altLang="pt-BR" b="1" dirty="0" smtClean="0">
                <a:solidFill>
                  <a:srgbClr val="0000FF"/>
                </a:solidFill>
                <a:latin typeface="+mj-lt"/>
              </a:rPr>
              <a:t>inovação</a:t>
            </a:r>
            <a:endParaRPr lang="pt-BR" altLang="pt-BR" b="1" dirty="0">
              <a:solidFill>
                <a:srgbClr val="0000FF"/>
              </a:solidFill>
              <a:latin typeface="+mj-lt"/>
            </a:endParaRPr>
          </a:p>
        </p:txBody>
      </p:sp>
      <p:sp>
        <p:nvSpPr>
          <p:cNvPr id="5" name="Rectangle 5"/>
          <p:cNvSpPr>
            <a:spLocks noChangeArrowheads="1"/>
          </p:cNvSpPr>
          <p:nvPr/>
        </p:nvSpPr>
        <p:spPr bwMode="auto">
          <a:xfrm>
            <a:off x="611188" y="1961776"/>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mj-lt"/>
              </a:rPr>
              <a:t>A "melhor prática industrial" é seguida em questões relacionadas aos equipamentos e ao aumento de capacidade </a:t>
            </a:r>
            <a:r>
              <a:rPr lang="pt-BR" altLang="pt-BR" b="1" dirty="0" smtClean="0">
                <a:solidFill>
                  <a:srgbClr val="FF3300"/>
                </a:solidFill>
                <a:latin typeface="+mj-lt"/>
              </a:rPr>
              <a:t>produtiva</a:t>
            </a:r>
            <a:endParaRPr lang="pt-BR" altLang="pt-BR" b="1" dirty="0">
              <a:solidFill>
                <a:srgbClr val="FF3300"/>
              </a:solidFill>
              <a:latin typeface="+mj-lt"/>
            </a:endParaRPr>
          </a:p>
        </p:txBody>
      </p:sp>
      <p:sp>
        <p:nvSpPr>
          <p:cNvPr id="6" name="Rectangle 6"/>
          <p:cNvSpPr>
            <a:spLocks noChangeArrowheads="1"/>
          </p:cNvSpPr>
          <p:nvPr/>
        </p:nvSpPr>
        <p:spPr bwMode="auto">
          <a:xfrm>
            <a:off x="598488" y="5401888"/>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660066"/>
                </a:solidFill>
                <a:latin typeface="+mj-lt"/>
              </a:rPr>
              <a:t>A função engenharia de produto e de fabricação  permanece na fronteiras dessas duas posturas, tendendo ora para uma, ora para </a:t>
            </a:r>
            <a:r>
              <a:rPr lang="pt-BR" altLang="pt-BR" b="1" dirty="0" smtClean="0">
                <a:solidFill>
                  <a:srgbClr val="660066"/>
                </a:solidFill>
                <a:latin typeface="+mj-lt"/>
              </a:rPr>
              <a:t>outra</a:t>
            </a:r>
            <a:endParaRPr lang="pt-BR" altLang="pt-BR" b="1" dirty="0">
              <a:solidFill>
                <a:srgbClr val="660066"/>
              </a:solidFill>
              <a:latin typeface="+mj-lt"/>
            </a:endParaRPr>
          </a:p>
        </p:txBody>
      </p:sp>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17</a:t>
            </a:fld>
            <a:endParaRPr lang="pt-BR" sz="1600" b="1" dirty="0">
              <a:solidFill>
                <a:schemeClr val="tx1"/>
              </a:solidFill>
              <a:latin typeface="+mj-lt"/>
            </a:endParaRP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457200" y="1274388"/>
            <a:ext cx="8305800" cy="609600"/>
          </a:xfrm>
        </p:spPr>
        <p:txBody>
          <a:bodyPr/>
          <a:lstStyle/>
          <a:p>
            <a:pPr algn="ctr"/>
            <a:r>
              <a:rPr lang="pt-BR" altLang="pt-BR" sz="3200" dirty="0">
                <a:solidFill>
                  <a:srgbClr val="800000"/>
                </a:solidFill>
                <a:cs typeface="Times New Roman" pitchFamily="18" charset="0"/>
              </a:rPr>
              <a:t>INOVAÇÃO TECNOLÓGICA </a:t>
            </a:r>
            <a:r>
              <a:rPr lang="pt-BR" altLang="pt-BR" sz="3200" dirty="0" smtClean="0">
                <a:solidFill>
                  <a:srgbClr val="800000"/>
                </a:solidFill>
                <a:cs typeface="Times New Roman" pitchFamily="18" charset="0"/>
              </a:rPr>
              <a:t>SEQUENCIAL</a:t>
            </a:r>
            <a:r>
              <a:rPr lang="pt-BR" altLang="pt-BR" sz="3200" dirty="0" smtClean="0">
                <a:solidFill>
                  <a:srgbClr val="000099"/>
                </a:solidFill>
              </a:rPr>
              <a:t> </a:t>
            </a:r>
            <a:endParaRPr lang="pt-BR" altLang="pt-BR" sz="3200" dirty="0">
              <a:solidFill>
                <a:srgbClr val="000099"/>
              </a:solidFill>
            </a:endParaRPr>
          </a:p>
        </p:txBody>
      </p:sp>
      <p:sp>
        <p:nvSpPr>
          <p:cNvPr id="3" name="Rectangle 3"/>
          <p:cNvSpPr>
            <a:spLocks noChangeArrowheads="1"/>
          </p:cNvSpPr>
          <p:nvPr/>
        </p:nvSpPr>
        <p:spPr bwMode="auto">
          <a:xfrm>
            <a:off x="441325" y="3219076"/>
            <a:ext cx="1738313" cy="676275"/>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600" b="1">
              <a:solidFill>
                <a:srgbClr val="000080"/>
              </a:solidFill>
              <a:latin typeface="+mj-lt"/>
            </a:endParaRPr>
          </a:p>
          <a:p>
            <a:pPr algn="ctr" eaLnBrk="0" hangingPunct="0"/>
            <a:r>
              <a:rPr kumimoji="0" lang="pt-BR" altLang="pt-BR" sz="1800" b="1">
                <a:solidFill>
                  <a:srgbClr val="008000"/>
                </a:solidFill>
                <a:latin typeface="+mj-lt"/>
              </a:rPr>
              <a:t>Marketing</a:t>
            </a:r>
          </a:p>
        </p:txBody>
      </p:sp>
      <p:sp>
        <p:nvSpPr>
          <p:cNvPr id="4" name="Rectangle 4"/>
          <p:cNvSpPr>
            <a:spLocks noChangeArrowheads="1"/>
          </p:cNvSpPr>
          <p:nvPr/>
        </p:nvSpPr>
        <p:spPr bwMode="auto">
          <a:xfrm>
            <a:off x="2359025" y="3220663"/>
            <a:ext cx="1984375" cy="674688"/>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1800" b="1">
                <a:solidFill>
                  <a:srgbClr val="800080"/>
                </a:solidFill>
                <a:latin typeface="+mj-lt"/>
              </a:rPr>
              <a:t>Pesquisa &amp; Desenvolvimento</a:t>
            </a:r>
          </a:p>
        </p:txBody>
      </p:sp>
      <p:sp>
        <p:nvSpPr>
          <p:cNvPr id="5" name="Rectangle 5"/>
          <p:cNvSpPr>
            <a:spLocks noChangeArrowheads="1"/>
          </p:cNvSpPr>
          <p:nvPr/>
        </p:nvSpPr>
        <p:spPr bwMode="auto">
          <a:xfrm>
            <a:off x="4460875" y="3220663"/>
            <a:ext cx="1738313" cy="633413"/>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600" b="1">
              <a:solidFill>
                <a:srgbClr val="000080"/>
              </a:solidFill>
              <a:latin typeface="+mj-lt"/>
            </a:endParaRPr>
          </a:p>
          <a:p>
            <a:pPr algn="ctr" eaLnBrk="0" hangingPunct="0"/>
            <a:r>
              <a:rPr kumimoji="0" lang="pt-BR" altLang="pt-BR" sz="1800" b="1">
                <a:solidFill>
                  <a:srgbClr val="008080"/>
                </a:solidFill>
                <a:latin typeface="+mj-lt"/>
              </a:rPr>
              <a:t>Projeto Básico</a:t>
            </a:r>
          </a:p>
        </p:txBody>
      </p:sp>
      <p:sp>
        <p:nvSpPr>
          <p:cNvPr id="6" name="Rectangle 6"/>
          <p:cNvSpPr>
            <a:spLocks noChangeArrowheads="1"/>
          </p:cNvSpPr>
          <p:nvPr/>
        </p:nvSpPr>
        <p:spPr bwMode="auto">
          <a:xfrm>
            <a:off x="4460875" y="4485901"/>
            <a:ext cx="1738313" cy="633412"/>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600" b="1">
              <a:solidFill>
                <a:srgbClr val="000080"/>
              </a:solidFill>
              <a:latin typeface="+mj-lt"/>
            </a:endParaRPr>
          </a:p>
          <a:p>
            <a:pPr algn="ctr" eaLnBrk="0" hangingPunct="0"/>
            <a:r>
              <a:rPr kumimoji="0" lang="pt-BR" altLang="pt-BR" sz="1800" b="1">
                <a:solidFill>
                  <a:srgbClr val="800000"/>
                </a:solidFill>
                <a:latin typeface="+mj-lt"/>
              </a:rPr>
              <a:t>Suprimentos</a:t>
            </a:r>
          </a:p>
        </p:txBody>
      </p:sp>
      <p:sp>
        <p:nvSpPr>
          <p:cNvPr id="7" name="Rectangle 7"/>
          <p:cNvSpPr>
            <a:spLocks noChangeArrowheads="1"/>
          </p:cNvSpPr>
          <p:nvPr/>
        </p:nvSpPr>
        <p:spPr bwMode="auto">
          <a:xfrm>
            <a:off x="2359025" y="4485901"/>
            <a:ext cx="1828800" cy="633412"/>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600" b="1">
              <a:solidFill>
                <a:srgbClr val="008080"/>
              </a:solidFill>
              <a:latin typeface="+mj-lt"/>
            </a:endParaRPr>
          </a:p>
          <a:p>
            <a:pPr algn="ctr" eaLnBrk="0" hangingPunct="0"/>
            <a:r>
              <a:rPr kumimoji="0" lang="pt-BR" altLang="pt-BR" sz="1800" b="1">
                <a:solidFill>
                  <a:srgbClr val="008080"/>
                </a:solidFill>
                <a:latin typeface="+mj-lt"/>
              </a:rPr>
              <a:t>Produção</a:t>
            </a:r>
          </a:p>
        </p:txBody>
      </p:sp>
      <p:sp>
        <p:nvSpPr>
          <p:cNvPr id="8" name="Rectangle 8"/>
          <p:cNvSpPr>
            <a:spLocks noChangeArrowheads="1"/>
          </p:cNvSpPr>
          <p:nvPr/>
        </p:nvSpPr>
        <p:spPr bwMode="auto">
          <a:xfrm>
            <a:off x="6443663" y="4504951"/>
            <a:ext cx="1828800" cy="633412"/>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600" b="1">
              <a:solidFill>
                <a:srgbClr val="000080"/>
              </a:solidFill>
              <a:latin typeface="+mj-lt"/>
            </a:endParaRPr>
          </a:p>
          <a:p>
            <a:pPr algn="ctr" eaLnBrk="0" hangingPunct="0"/>
            <a:r>
              <a:rPr kumimoji="0" lang="pt-BR" altLang="pt-BR" sz="1800" b="1">
                <a:solidFill>
                  <a:srgbClr val="008000"/>
                </a:solidFill>
                <a:latin typeface="+mj-lt"/>
              </a:rPr>
              <a:t>Protótipos</a:t>
            </a:r>
          </a:p>
        </p:txBody>
      </p:sp>
      <p:sp>
        <p:nvSpPr>
          <p:cNvPr id="9" name="Rectangle 9"/>
          <p:cNvSpPr>
            <a:spLocks noChangeArrowheads="1"/>
          </p:cNvSpPr>
          <p:nvPr/>
        </p:nvSpPr>
        <p:spPr bwMode="auto">
          <a:xfrm>
            <a:off x="438150" y="4485901"/>
            <a:ext cx="1736725" cy="633412"/>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600" b="1">
              <a:solidFill>
                <a:srgbClr val="000080"/>
              </a:solidFill>
              <a:latin typeface="+mj-lt"/>
            </a:endParaRPr>
          </a:p>
          <a:p>
            <a:pPr algn="ctr" eaLnBrk="0" hangingPunct="0"/>
            <a:r>
              <a:rPr kumimoji="0" lang="pt-BR" altLang="pt-BR" sz="1800" b="1">
                <a:solidFill>
                  <a:srgbClr val="800080"/>
                </a:solidFill>
                <a:latin typeface="+mj-lt"/>
              </a:rPr>
              <a:t>Venda</a:t>
            </a:r>
          </a:p>
        </p:txBody>
      </p:sp>
      <p:sp>
        <p:nvSpPr>
          <p:cNvPr id="10" name="Line 10"/>
          <p:cNvSpPr>
            <a:spLocks noChangeShapeType="1"/>
          </p:cNvSpPr>
          <p:nvPr/>
        </p:nvSpPr>
        <p:spPr bwMode="auto">
          <a:xfrm>
            <a:off x="1338263" y="2798388"/>
            <a:ext cx="1587" cy="423863"/>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1" name="Line 11"/>
          <p:cNvSpPr>
            <a:spLocks noChangeShapeType="1"/>
          </p:cNvSpPr>
          <p:nvPr/>
        </p:nvSpPr>
        <p:spPr bwMode="auto">
          <a:xfrm flipV="1">
            <a:off x="1338263" y="5117726"/>
            <a:ext cx="1587" cy="423862"/>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2" name="Line 12"/>
          <p:cNvSpPr>
            <a:spLocks noChangeShapeType="1"/>
          </p:cNvSpPr>
          <p:nvPr/>
        </p:nvSpPr>
        <p:spPr bwMode="auto">
          <a:xfrm flipV="1">
            <a:off x="3267075" y="5117726"/>
            <a:ext cx="1588" cy="423862"/>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3" name="Line 13"/>
          <p:cNvSpPr>
            <a:spLocks noChangeShapeType="1"/>
          </p:cNvSpPr>
          <p:nvPr/>
        </p:nvSpPr>
        <p:spPr bwMode="auto">
          <a:xfrm>
            <a:off x="3267075" y="2798388"/>
            <a:ext cx="1588" cy="423863"/>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4" name="Line 14"/>
          <p:cNvSpPr>
            <a:spLocks noChangeShapeType="1"/>
          </p:cNvSpPr>
          <p:nvPr/>
        </p:nvSpPr>
        <p:spPr bwMode="auto">
          <a:xfrm>
            <a:off x="1347679" y="2791929"/>
            <a:ext cx="7329487" cy="3175"/>
          </a:xfrm>
          <a:prstGeom prst="line">
            <a:avLst/>
          </a:prstGeom>
          <a:noFill/>
          <a:ln w="38100">
            <a:solidFill>
              <a:srgbClr val="0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5" name="Line 15"/>
          <p:cNvSpPr>
            <a:spLocks noChangeShapeType="1"/>
          </p:cNvSpPr>
          <p:nvPr/>
        </p:nvSpPr>
        <p:spPr bwMode="auto">
          <a:xfrm>
            <a:off x="1338263" y="5538413"/>
            <a:ext cx="7329487" cy="3175"/>
          </a:xfrm>
          <a:prstGeom prst="line">
            <a:avLst/>
          </a:prstGeom>
          <a:noFill/>
          <a:ln w="38100">
            <a:solidFill>
              <a:srgbClr val="0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6" name="Line 16"/>
          <p:cNvSpPr>
            <a:spLocks noChangeShapeType="1"/>
          </p:cNvSpPr>
          <p:nvPr/>
        </p:nvSpPr>
        <p:spPr bwMode="auto">
          <a:xfrm>
            <a:off x="8661400" y="2798388"/>
            <a:ext cx="6350" cy="2743200"/>
          </a:xfrm>
          <a:prstGeom prst="line">
            <a:avLst/>
          </a:prstGeom>
          <a:noFill/>
          <a:ln w="38100">
            <a:solidFill>
              <a:srgbClr val="00008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7" name="Rectangle 17"/>
          <p:cNvSpPr>
            <a:spLocks noChangeArrowheads="1"/>
          </p:cNvSpPr>
          <p:nvPr/>
        </p:nvSpPr>
        <p:spPr bwMode="auto">
          <a:xfrm>
            <a:off x="6443663" y="3207963"/>
            <a:ext cx="1828800" cy="639763"/>
          </a:xfrm>
          <a:prstGeom prst="rect">
            <a:avLst/>
          </a:prstGeom>
          <a:noFill/>
          <a:ln w="38100">
            <a:solidFill>
              <a:srgbClr val="00008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1800" b="1">
                <a:solidFill>
                  <a:srgbClr val="800080"/>
                </a:solidFill>
                <a:latin typeface="+mj-lt"/>
              </a:rPr>
              <a:t>Projeto Detalhado</a:t>
            </a:r>
          </a:p>
        </p:txBody>
      </p:sp>
      <p:sp>
        <p:nvSpPr>
          <p:cNvPr id="18" name="Line 18"/>
          <p:cNvSpPr>
            <a:spLocks noChangeShapeType="1"/>
          </p:cNvSpPr>
          <p:nvPr/>
        </p:nvSpPr>
        <p:spPr bwMode="auto">
          <a:xfrm>
            <a:off x="7388225" y="2814263"/>
            <a:ext cx="0" cy="422275"/>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19" name="Line 19"/>
          <p:cNvSpPr>
            <a:spLocks noChangeShapeType="1"/>
          </p:cNvSpPr>
          <p:nvPr/>
        </p:nvSpPr>
        <p:spPr bwMode="auto">
          <a:xfrm>
            <a:off x="5341938" y="2798388"/>
            <a:ext cx="0" cy="423863"/>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20" name="Line 20"/>
          <p:cNvSpPr>
            <a:spLocks noChangeShapeType="1"/>
          </p:cNvSpPr>
          <p:nvPr/>
        </p:nvSpPr>
        <p:spPr bwMode="auto">
          <a:xfrm flipV="1">
            <a:off x="5375275" y="5103438"/>
            <a:ext cx="1588" cy="423863"/>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21" name="Line 21"/>
          <p:cNvSpPr>
            <a:spLocks noChangeShapeType="1"/>
          </p:cNvSpPr>
          <p:nvPr/>
        </p:nvSpPr>
        <p:spPr bwMode="auto">
          <a:xfrm flipV="1">
            <a:off x="7445375" y="5103438"/>
            <a:ext cx="0" cy="423863"/>
          </a:xfrm>
          <a:prstGeom prst="line">
            <a:avLst/>
          </a:prstGeom>
          <a:noFill/>
          <a:ln w="38100">
            <a:solidFill>
              <a:srgbClr val="00008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b="1">
              <a:latin typeface="+mj-lt"/>
            </a:endParaRPr>
          </a:p>
        </p:txBody>
      </p:sp>
      <p:sp>
        <p:nvSpPr>
          <p:cNvPr id="22" name="Espaço Reservado para Número de Slide 2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18</a:t>
            </a:fld>
            <a:endParaRPr lang="pt-BR" sz="1600" b="1" dirty="0">
              <a:solidFill>
                <a:schemeClr val="tx1"/>
              </a:solidFill>
              <a:latin typeface="+mj-lt"/>
            </a:endParaRPr>
          </a:p>
        </p:txBody>
      </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685800" y="774823"/>
            <a:ext cx="7772400" cy="1295400"/>
          </a:xfrm>
        </p:spPr>
        <p:txBody>
          <a:bodyPr>
            <a:normAutofit/>
          </a:bodyPr>
          <a:lstStyle/>
          <a:p>
            <a:pPr algn="ctr"/>
            <a:r>
              <a:rPr lang="pt-BR" altLang="pt-BR" sz="3600">
                <a:solidFill>
                  <a:srgbClr val="0000CC"/>
                </a:solidFill>
              </a:rPr>
              <a:t>ESTÁGIO DE DIVISIONALIZAÇÃO DAS EMPRESAS</a:t>
            </a:r>
          </a:p>
        </p:txBody>
      </p:sp>
      <p:sp>
        <p:nvSpPr>
          <p:cNvPr id="3" name="Text Box 3"/>
          <p:cNvSpPr txBox="1">
            <a:spLocks noChangeArrowheads="1"/>
          </p:cNvSpPr>
          <p:nvPr/>
        </p:nvSpPr>
        <p:spPr bwMode="auto">
          <a:xfrm>
            <a:off x="600075" y="5192836"/>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just"/>
            <a:r>
              <a:rPr lang="pt-BR" altLang="pt-BR" b="1" dirty="0">
                <a:solidFill>
                  <a:srgbClr val="9900CC"/>
                </a:solidFill>
                <a:latin typeface="+mj-lt"/>
              </a:rPr>
              <a:t>Os gerentes divisionais passam a formar o escritório central que compartilha com a cúpula estratégica a formulação da estratégia </a:t>
            </a:r>
            <a:r>
              <a:rPr lang="pt-BR" altLang="pt-BR" b="1" dirty="0" smtClean="0">
                <a:solidFill>
                  <a:srgbClr val="9900CC"/>
                </a:solidFill>
                <a:latin typeface="+mj-lt"/>
              </a:rPr>
              <a:t>empresarial</a:t>
            </a:r>
            <a:endParaRPr lang="pt-BR" altLang="pt-BR" b="1" dirty="0">
              <a:solidFill>
                <a:srgbClr val="9900CC"/>
              </a:solidFill>
              <a:latin typeface="+mj-lt"/>
            </a:endParaRPr>
          </a:p>
        </p:txBody>
      </p:sp>
      <p:sp>
        <p:nvSpPr>
          <p:cNvPr id="4" name="Rectangle 4"/>
          <p:cNvSpPr>
            <a:spLocks noChangeArrowheads="1"/>
          </p:cNvSpPr>
          <p:nvPr/>
        </p:nvSpPr>
        <p:spPr bwMode="auto">
          <a:xfrm>
            <a:off x="609600" y="2252786"/>
            <a:ext cx="8077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mj-lt"/>
              </a:rPr>
              <a:t>O crescimento das empresas leva à diversificação dos mercados de seus </a:t>
            </a:r>
            <a:r>
              <a:rPr lang="pt-BR" altLang="pt-BR" b="1" dirty="0" smtClean="0">
                <a:solidFill>
                  <a:srgbClr val="008000"/>
                </a:solidFill>
                <a:latin typeface="+mj-lt"/>
              </a:rPr>
              <a:t>produtos</a:t>
            </a:r>
            <a:endParaRPr lang="pt-BR" altLang="pt-BR" b="1" dirty="0">
              <a:solidFill>
                <a:srgbClr val="008000"/>
              </a:solidFill>
              <a:latin typeface="+mj-lt"/>
            </a:endParaRPr>
          </a:p>
        </p:txBody>
      </p:sp>
      <p:sp>
        <p:nvSpPr>
          <p:cNvPr id="5" name="Rectangle 5"/>
          <p:cNvSpPr>
            <a:spLocks noChangeArrowheads="1"/>
          </p:cNvSpPr>
          <p:nvPr/>
        </p:nvSpPr>
        <p:spPr bwMode="auto">
          <a:xfrm>
            <a:off x="596900" y="3414836"/>
            <a:ext cx="80994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mj-lt"/>
              </a:rPr>
              <a:t>A </a:t>
            </a:r>
            <a:r>
              <a:rPr lang="pt-BR" altLang="pt-BR" b="1" dirty="0" err="1">
                <a:solidFill>
                  <a:srgbClr val="FF3300"/>
                </a:solidFill>
                <a:latin typeface="+mj-lt"/>
              </a:rPr>
              <a:t>divisionalização</a:t>
            </a:r>
            <a:r>
              <a:rPr lang="pt-BR" altLang="pt-BR" b="1" dirty="0">
                <a:solidFill>
                  <a:srgbClr val="FF3300"/>
                </a:solidFill>
                <a:latin typeface="+mj-lt"/>
              </a:rPr>
              <a:t> implica a necessidade de compartilhamento de recursos corporativos, o que se viabiliza por meio da adoção de estruturas matriciais para as áreas </a:t>
            </a:r>
            <a:r>
              <a:rPr lang="pt-BR" altLang="pt-BR" b="1" dirty="0" smtClean="0">
                <a:solidFill>
                  <a:srgbClr val="FF3300"/>
                </a:solidFill>
                <a:latin typeface="+mj-lt"/>
              </a:rPr>
              <a:t>funcionais</a:t>
            </a:r>
            <a:endParaRPr lang="pt-BR" altLang="pt-BR" b="1" dirty="0">
              <a:solidFill>
                <a:srgbClr val="FF3300"/>
              </a:solidFill>
              <a:latin typeface="+mj-lt"/>
            </a:endParaRPr>
          </a:p>
        </p:txBody>
      </p:sp>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19</a:t>
            </a:fld>
            <a:endParaRPr lang="pt-BR" sz="1600" b="1">
              <a:solidFill>
                <a:schemeClr val="tx1"/>
              </a:solidFill>
              <a:latin typeface="+mj-lt"/>
            </a:endParaRP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95288" y="892175"/>
            <a:ext cx="8353425" cy="1889125"/>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3200" dirty="0" smtClean="0">
                <a:solidFill>
                  <a:srgbClr val="FF3300"/>
                </a:solidFill>
              </a:rPr>
              <a:t>CAPÍTULO 1</a:t>
            </a:r>
            <a:r>
              <a:rPr lang="pt-BR" altLang="pt-BR" sz="3200" dirty="0" smtClean="0">
                <a:solidFill>
                  <a:srgbClr val="003399"/>
                </a:solidFill>
              </a:rPr>
              <a:t/>
            </a:r>
            <a:br>
              <a:rPr lang="pt-BR" altLang="pt-BR" sz="3200" dirty="0" smtClean="0">
                <a:solidFill>
                  <a:srgbClr val="003399"/>
                </a:solidFill>
              </a:rPr>
            </a:br>
            <a:r>
              <a:rPr lang="pt-BR" altLang="pt-BR" sz="1000" dirty="0" smtClean="0">
                <a:solidFill>
                  <a:srgbClr val="003399"/>
                </a:solidFill>
              </a:rPr>
              <a:t/>
            </a:r>
            <a:br>
              <a:rPr lang="pt-BR" altLang="pt-BR" sz="1000" dirty="0" smtClean="0">
                <a:solidFill>
                  <a:srgbClr val="003399"/>
                </a:solidFill>
              </a:rPr>
            </a:br>
            <a:r>
              <a:rPr lang="pt-BR" altLang="pt-BR" sz="3200" dirty="0" smtClean="0">
                <a:solidFill>
                  <a:srgbClr val="0000FF"/>
                </a:solidFill>
              </a:rPr>
              <a:t>EVOLUÇÃO DAS</a:t>
            </a:r>
            <a:br>
              <a:rPr lang="pt-BR" altLang="pt-BR" sz="3200" dirty="0" smtClean="0">
                <a:solidFill>
                  <a:srgbClr val="0000FF"/>
                </a:solidFill>
              </a:rPr>
            </a:br>
            <a:r>
              <a:rPr lang="pt-BR" altLang="pt-BR" sz="3200" dirty="0" smtClean="0">
                <a:solidFill>
                  <a:srgbClr val="0000FF"/>
                </a:solidFill>
              </a:rPr>
              <a:t>ESTRATÉGIAS EMPRESARIAIS</a:t>
            </a:r>
            <a:r>
              <a:rPr lang="pt-BR" altLang="pt-BR" sz="3200" dirty="0" smtClean="0"/>
              <a:t> </a:t>
            </a:r>
            <a:endParaRPr lang="pt-BR" altLang="pt-BR" sz="3200" dirty="0"/>
          </a:p>
        </p:txBody>
      </p:sp>
      <p:sp>
        <p:nvSpPr>
          <p:cNvPr id="3" name="Rectangle 6"/>
          <p:cNvSpPr>
            <a:spLocks noChangeArrowheads="1"/>
          </p:cNvSpPr>
          <p:nvPr/>
        </p:nvSpPr>
        <p:spPr bwMode="auto">
          <a:xfrm>
            <a:off x="1981200" y="4987925"/>
            <a:ext cx="6551613" cy="81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marL="457200" indent="-457200">
              <a:defRPr sz="2400">
                <a:solidFill>
                  <a:schemeClr val="tx1"/>
                </a:solidFill>
                <a:latin typeface="Times New Roman" pitchFamily="18" charset="0"/>
              </a:defRPr>
            </a:lvl1pPr>
            <a:lvl2pPr indent="-457200">
              <a:defRPr sz="2400">
                <a:solidFill>
                  <a:schemeClr val="tx1"/>
                </a:solidFill>
                <a:latin typeface="Times New Roman" pitchFamily="18" charset="0"/>
              </a:defRPr>
            </a:lvl2pPr>
            <a:lvl3pPr marL="457200" indent="-457200">
              <a:defRPr sz="2400">
                <a:solidFill>
                  <a:schemeClr val="tx1"/>
                </a:solidFill>
                <a:latin typeface="Times New Roman" pitchFamily="18" charset="0"/>
              </a:defRPr>
            </a:lvl3pPr>
            <a:lvl4pPr marL="457200" indent="-457200">
              <a:defRPr sz="2400">
                <a:solidFill>
                  <a:schemeClr val="tx1"/>
                </a:solidFill>
                <a:latin typeface="Times New Roman" pitchFamily="18" charset="0"/>
              </a:defRPr>
            </a:lvl4pPr>
            <a:lvl5pPr marL="457200" indent="-457200">
              <a:defRPr sz="2400">
                <a:solidFill>
                  <a:schemeClr val="tx1"/>
                </a:solidFill>
                <a:latin typeface="Times New Roman" pitchFamily="18" charset="0"/>
              </a:defRPr>
            </a:lvl5pPr>
            <a:lvl6pPr marL="914400" indent="-457200" fontAlgn="base">
              <a:spcBef>
                <a:spcPct val="0"/>
              </a:spcBef>
              <a:spcAft>
                <a:spcPct val="0"/>
              </a:spcAft>
              <a:defRPr sz="2400">
                <a:solidFill>
                  <a:schemeClr val="tx1"/>
                </a:solidFill>
                <a:latin typeface="Times New Roman" pitchFamily="18" charset="0"/>
              </a:defRPr>
            </a:lvl6pPr>
            <a:lvl7pPr marL="1371600" indent="-457200" fontAlgn="base">
              <a:spcBef>
                <a:spcPct val="0"/>
              </a:spcBef>
              <a:spcAft>
                <a:spcPct val="0"/>
              </a:spcAft>
              <a:defRPr sz="2400">
                <a:solidFill>
                  <a:schemeClr val="tx1"/>
                </a:solidFill>
                <a:latin typeface="Times New Roman" pitchFamily="18" charset="0"/>
              </a:defRPr>
            </a:lvl7pPr>
            <a:lvl8pPr marL="1828800" indent="-457200" fontAlgn="base">
              <a:spcBef>
                <a:spcPct val="0"/>
              </a:spcBef>
              <a:spcAft>
                <a:spcPct val="0"/>
              </a:spcAft>
              <a:defRPr sz="2400">
                <a:solidFill>
                  <a:schemeClr val="tx1"/>
                </a:solidFill>
                <a:latin typeface="Times New Roman" pitchFamily="18" charset="0"/>
              </a:defRPr>
            </a:lvl8pPr>
            <a:lvl9pPr marL="2286000" indent="-457200" fontAlgn="base">
              <a:spcBef>
                <a:spcPct val="0"/>
              </a:spcBef>
              <a:spcAft>
                <a:spcPct val="0"/>
              </a:spcAft>
              <a:defRPr sz="2400">
                <a:solidFill>
                  <a:schemeClr val="tx1"/>
                </a:solidFill>
                <a:latin typeface="Times New Roman" pitchFamily="18" charset="0"/>
              </a:defRPr>
            </a:lvl9pPr>
          </a:lstStyle>
          <a:p>
            <a:r>
              <a:rPr kumimoji="0" lang="pt-BR" altLang="pt-BR" b="1">
                <a:solidFill>
                  <a:srgbClr val="009900"/>
                </a:solidFill>
                <a:latin typeface="Arial" charset="0"/>
                <a:cs typeface="Times New Roman" pitchFamily="18" charset="0"/>
              </a:rPr>
              <a:t>2. </a:t>
            </a:r>
            <a:r>
              <a:rPr kumimoji="0" lang="pt-BR" altLang="pt-BR" b="1">
                <a:solidFill>
                  <a:srgbClr val="009900"/>
                </a:solidFill>
                <a:latin typeface="Arial" charset="0"/>
              </a:rPr>
              <a:t>Estratégia empresarial baseada na divisionalização </a:t>
            </a:r>
          </a:p>
        </p:txBody>
      </p:sp>
      <p:sp>
        <p:nvSpPr>
          <p:cNvPr id="4" name="Rectangle 7"/>
          <p:cNvSpPr>
            <a:spLocks noChangeArrowheads="1"/>
          </p:cNvSpPr>
          <p:nvPr/>
        </p:nvSpPr>
        <p:spPr bwMode="auto">
          <a:xfrm>
            <a:off x="1295400" y="3319463"/>
            <a:ext cx="7308850"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marL="457200" indent="-457200">
              <a:defRPr sz="2400">
                <a:solidFill>
                  <a:schemeClr val="tx1"/>
                </a:solidFill>
                <a:latin typeface="Times New Roman" pitchFamily="18" charset="0"/>
              </a:defRPr>
            </a:lvl1pPr>
            <a:lvl2pPr indent="-457200">
              <a:defRPr sz="2400">
                <a:solidFill>
                  <a:schemeClr val="tx1"/>
                </a:solidFill>
                <a:latin typeface="Times New Roman" pitchFamily="18" charset="0"/>
              </a:defRPr>
            </a:lvl2pPr>
            <a:lvl3pPr marL="457200" indent="-457200">
              <a:defRPr sz="2400">
                <a:solidFill>
                  <a:schemeClr val="tx1"/>
                </a:solidFill>
                <a:latin typeface="Times New Roman" pitchFamily="18" charset="0"/>
              </a:defRPr>
            </a:lvl3pPr>
            <a:lvl4pPr marL="457200" indent="-457200">
              <a:defRPr sz="2400">
                <a:solidFill>
                  <a:schemeClr val="tx1"/>
                </a:solidFill>
                <a:latin typeface="Times New Roman" pitchFamily="18" charset="0"/>
              </a:defRPr>
            </a:lvl4pPr>
            <a:lvl5pPr marL="457200" indent="-457200">
              <a:defRPr sz="2400">
                <a:solidFill>
                  <a:schemeClr val="tx1"/>
                </a:solidFill>
                <a:latin typeface="Times New Roman" pitchFamily="18" charset="0"/>
              </a:defRPr>
            </a:lvl5pPr>
            <a:lvl6pPr marL="914400" indent="-457200" fontAlgn="base">
              <a:spcBef>
                <a:spcPct val="0"/>
              </a:spcBef>
              <a:spcAft>
                <a:spcPct val="0"/>
              </a:spcAft>
              <a:defRPr sz="2400">
                <a:solidFill>
                  <a:schemeClr val="tx1"/>
                </a:solidFill>
                <a:latin typeface="Times New Roman" pitchFamily="18" charset="0"/>
              </a:defRPr>
            </a:lvl6pPr>
            <a:lvl7pPr marL="1371600" indent="-457200" fontAlgn="base">
              <a:spcBef>
                <a:spcPct val="0"/>
              </a:spcBef>
              <a:spcAft>
                <a:spcPct val="0"/>
              </a:spcAft>
              <a:defRPr sz="2400">
                <a:solidFill>
                  <a:schemeClr val="tx1"/>
                </a:solidFill>
                <a:latin typeface="Times New Roman" pitchFamily="18" charset="0"/>
              </a:defRPr>
            </a:lvl7pPr>
            <a:lvl8pPr marL="1828800" indent="-457200" fontAlgn="base">
              <a:spcBef>
                <a:spcPct val="0"/>
              </a:spcBef>
              <a:spcAft>
                <a:spcPct val="0"/>
              </a:spcAft>
              <a:defRPr sz="2400">
                <a:solidFill>
                  <a:schemeClr val="tx1"/>
                </a:solidFill>
                <a:latin typeface="Times New Roman" pitchFamily="18" charset="0"/>
              </a:defRPr>
            </a:lvl8pPr>
            <a:lvl9pPr marL="2286000" indent="-457200" fontAlgn="base">
              <a:spcBef>
                <a:spcPct val="0"/>
              </a:spcBef>
              <a:spcAft>
                <a:spcPct val="0"/>
              </a:spcAft>
              <a:defRPr sz="2400">
                <a:solidFill>
                  <a:schemeClr val="tx1"/>
                </a:solidFill>
                <a:latin typeface="Times New Roman" pitchFamily="18" charset="0"/>
              </a:defRPr>
            </a:lvl9pPr>
          </a:lstStyle>
          <a:p>
            <a:r>
              <a:rPr kumimoji="0" lang="pt-BR" altLang="pt-BR" b="1">
                <a:solidFill>
                  <a:srgbClr val="CC0099"/>
                </a:solidFill>
                <a:latin typeface="Arial" charset="0"/>
                <a:cs typeface="Times New Roman" pitchFamily="18" charset="0"/>
              </a:rPr>
              <a:t>1. </a:t>
            </a:r>
            <a:r>
              <a:rPr kumimoji="0" lang="pt-BR" altLang="pt-BR" b="1">
                <a:solidFill>
                  <a:srgbClr val="CC0099"/>
                </a:solidFill>
                <a:latin typeface="Arial" charset="0"/>
              </a:rPr>
              <a:t>Estratégia empresarial baseada na especialização funcional</a:t>
            </a:r>
            <a:r>
              <a:rPr kumimoji="0" lang="pt-BR" altLang="pt-BR" b="1">
                <a:solidFill>
                  <a:srgbClr val="660066"/>
                </a:solidFill>
                <a:latin typeface="Arial" charset="0"/>
              </a:rPr>
              <a:t> </a:t>
            </a:r>
          </a:p>
        </p:txBody>
      </p:sp>
      <p:sp>
        <p:nvSpPr>
          <p:cNvPr id="5" name="Espaço Reservado para Número de Slide 4"/>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a:t>
            </a:fld>
            <a:endParaRPr lang="pt-BR" sz="1600" b="1">
              <a:solidFill>
                <a:schemeClr val="tx1"/>
              </a:solidFill>
              <a:latin typeface="+mj-lt"/>
            </a:endParaRPr>
          </a:p>
        </p:txBody>
      </p:sp>
    </p:spTree>
    <p:extLst>
      <p:ext uri="{BB962C8B-B14F-4D97-AF65-F5344CB8AC3E}">
        <p14:creationId xmlns:p14="http://schemas.microsoft.com/office/powerpoint/2010/main" val="1841416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457200" y="653520"/>
            <a:ext cx="8305800" cy="990600"/>
          </a:xfrm>
        </p:spPr>
        <p:txBody>
          <a:bodyPr/>
          <a:lstStyle/>
          <a:p>
            <a:pPr algn="ctr"/>
            <a:r>
              <a:rPr lang="pt-BR" altLang="pt-BR" sz="2800" b="1" dirty="0">
                <a:solidFill>
                  <a:srgbClr val="003399"/>
                </a:solidFill>
              </a:rPr>
              <a:t>ORGANOGRAMA TÍPICO </a:t>
            </a:r>
            <a:r>
              <a:rPr lang="pt-BR" altLang="pt-BR" sz="2800" b="1" dirty="0" smtClean="0">
                <a:solidFill>
                  <a:srgbClr val="003399"/>
                </a:solidFill>
              </a:rPr>
              <a:t>DE</a:t>
            </a:r>
            <a:br>
              <a:rPr lang="pt-BR" altLang="pt-BR" sz="2800" b="1" dirty="0" smtClean="0">
                <a:solidFill>
                  <a:srgbClr val="003399"/>
                </a:solidFill>
              </a:rPr>
            </a:br>
            <a:r>
              <a:rPr lang="pt-BR" altLang="pt-BR" sz="2800" b="1" dirty="0" smtClean="0">
                <a:solidFill>
                  <a:srgbClr val="003399"/>
                </a:solidFill>
              </a:rPr>
              <a:t>EMPRESAS DIVISIONALIZADAS</a:t>
            </a:r>
            <a:endParaRPr lang="pt-BR" altLang="pt-BR" sz="2800" b="1" dirty="0">
              <a:solidFill>
                <a:srgbClr val="003399"/>
              </a:solidFill>
            </a:endParaRPr>
          </a:p>
        </p:txBody>
      </p:sp>
      <p:grpSp>
        <p:nvGrpSpPr>
          <p:cNvPr id="3" name="Group 3"/>
          <p:cNvGrpSpPr>
            <a:grpSpLocks/>
          </p:cNvGrpSpPr>
          <p:nvPr/>
        </p:nvGrpSpPr>
        <p:grpSpPr bwMode="auto">
          <a:xfrm>
            <a:off x="400050" y="1698546"/>
            <a:ext cx="8362950" cy="4572000"/>
            <a:chOff x="1881" y="2136"/>
            <a:chExt cx="13770" cy="8487"/>
          </a:xfrm>
        </p:grpSpPr>
        <p:sp>
          <p:nvSpPr>
            <p:cNvPr id="4" name="Rectangle 4"/>
            <p:cNvSpPr>
              <a:spLocks noChangeArrowheads="1"/>
            </p:cNvSpPr>
            <p:nvPr/>
          </p:nvSpPr>
          <p:spPr bwMode="auto">
            <a:xfrm>
              <a:off x="1972" y="4034"/>
              <a:ext cx="2790" cy="935"/>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200" b="0">
                <a:solidFill>
                  <a:srgbClr val="003399"/>
                </a:solidFill>
                <a:latin typeface="+mj-lt"/>
              </a:endParaRPr>
            </a:p>
            <a:p>
              <a:pPr algn="ctr" eaLnBrk="0" hangingPunct="0"/>
              <a:r>
                <a:rPr kumimoji="0" lang="pt-BR" altLang="pt-BR" sz="2000" b="0">
                  <a:solidFill>
                    <a:srgbClr val="003399"/>
                  </a:solidFill>
                  <a:latin typeface="+mj-lt"/>
                </a:rPr>
                <a:t>Planejamento</a:t>
              </a:r>
            </a:p>
          </p:txBody>
        </p:sp>
        <p:sp>
          <p:nvSpPr>
            <p:cNvPr id="5" name="Rectangle 5"/>
            <p:cNvSpPr>
              <a:spLocks noChangeArrowheads="1"/>
            </p:cNvSpPr>
            <p:nvPr/>
          </p:nvSpPr>
          <p:spPr bwMode="auto">
            <a:xfrm>
              <a:off x="8944" y="4034"/>
              <a:ext cx="2790" cy="935"/>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000" b="0">
                <a:solidFill>
                  <a:srgbClr val="003399"/>
                </a:solidFill>
                <a:latin typeface="+mj-lt"/>
              </a:endParaRPr>
            </a:p>
            <a:p>
              <a:pPr algn="ctr" eaLnBrk="0" hangingPunct="0"/>
              <a:r>
                <a:rPr kumimoji="0" lang="pt-BR" altLang="pt-BR" sz="2000" b="0">
                  <a:solidFill>
                    <a:srgbClr val="003399"/>
                  </a:solidFill>
                  <a:latin typeface="+mj-lt"/>
                </a:rPr>
                <a:t>Área Jurídica</a:t>
              </a:r>
            </a:p>
          </p:txBody>
        </p:sp>
        <p:sp>
          <p:nvSpPr>
            <p:cNvPr id="6" name="Rectangle 6"/>
            <p:cNvSpPr>
              <a:spLocks noChangeArrowheads="1"/>
            </p:cNvSpPr>
            <p:nvPr/>
          </p:nvSpPr>
          <p:spPr bwMode="auto">
            <a:xfrm>
              <a:off x="12430" y="4033"/>
              <a:ext cx="2790" cy="936"/>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200" b="0">
                <a:solidFill>
                  <a:srgbClr val="003399"/>
                </a:solidFill>
                <a:latin typeface="+mj-lt"/>
              </a:endParaRPr>
            </a:p>
            <a:p>
              <a:pPr algn="ctr" eaLnBrk="0" hangingPunct="0"/>
              <a:r>
                <a:rPr kumimoji="0" lang="pt-BR" altLang="pt-BR" sz="1800" b="0">
                  <a:solidFill>
                    <a:srgbClr val="003399"/>
                  </a:solidFill>
                  <a:latin typeface="+mj-lt"/>
                </a:rPr>
                <a:t>Área Financeira</a:t>
              </a:r>
            </a:p>
          </p:txBody>
        </p:sp>
        <p:sp>
          <p:nvSpPr>
            <p:cNvPr id="7" name="Line 7"/>
            <p:cNvSpPr>
              <a:spLocks noChangeShapeType="1"/>
            </p:cNvSpPr>
            <p:nvPr/>
          </p:nvSpPr>
          <p:spPr bwMode="auto">
            <a:xfrm>
              <a:off x="10338" y="3634"/>
              <a:ext cx="2" cy="401"/>
            </a:xfrm>
            <a:prstGeom prst="line">
              <a:avLst/>
            </a:prstGeom>
            <a:noFill/>
            <a:ln w="2857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 name="Line 8"/>
            <p:cNvSpPr>
              <a:spLocks noChangeShapeType="1"/>
            </p:cNvSpPr>
            <p:nvPr/>
          </p:nvSpPr>
          <p:spPr bwMode="auto">
            <a:xfrm>
              <a:off x="3366" y="3634"/>
              <a:ext cx="2" cy="401"/>
            </a:xfrm>
            <a:prstGeom prst="line">
              <a:avLst/>
            </a:prstGeom>
            <a:noFill/>
            <a:ln w="2857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 name="Line 9"/>
            <p:cNvSpPr>
              <a:spLocks noChangeShapeType="1"/>
            </p:cNvSpPr>
            <p:nvPr/>
          </p:nvSpPr>
          <p:spPr bwMode="auto">
            <a:xfrm>
              <a:off x="13824" y="3634"/>
              <a:ext cx="2" cy="401"/>
            </a:xfrm>
            <a:prstGeom prst="line">
              <a:avLst/>
            </a:prstGeom>
            <a:noFill/>
            <a:ln w="2857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 name="Rectangle 10"/>
            <p:cNvSpPr>
              <a:spLocks noChangeArrowheads="1"/>
            </p:cNvSpPr>
            <p:nvPr/>
          </p:nvSpPr>
          <p:spPr bwMode="auto">
            <a:xfrm>
              <a:off x="6807" y="2136"/>
              <a:ext cx="2790" cy="935"/>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endParaRPr kumimoji="0" lang="pt-BR" altLang="pt-BR" sz="1200" b="0">
                <a:solidFill>
                  <a:srgbClr val="003399"/>
                </a:solidFill>
                <a:latin typeface="+mj-lt"/>
              </a:endParaRPr>
            </a:p>
            <a:p>
              <a:pPr algn="ctr" eaLnBrk="0" hangingPunct="0"/>
              <a:r>
                <a:rPr kumimoji="0" lang="pt-BR" altLang="pt-BR" sz="2000" b="0">
                  <a:solidFill>
                    <a:srgbClr val="003399"/>
                  </a:solidFill>
                  <a:latin typeface="+mj-lt"/>
                </a:rPr>
                <a:t>Presidente</a:t>
              </a:r>
            </a:p>
          </p:txBody>
        </p:sp>
        <p:sp>
          <p:nvSpPr>
            <p:cNvPr id="11" name="Line 11"/>
            <p:cNvSpPr>
              <a:spLocks noChangeShapeType="1"/>
            </p:cNvSpPr>
            <p:nvPr/>
          </p:nvSpPr>
          <p:spPr bwMode="auto">
            <a:xfrm>
              <a:off x="3366" y="3634"/>
              <a:ext cx="10460" cy="1"/>
            </a:xfrm>
            <a:prstGeom prst="line">
              <a:avLst/>
            </a:prstGeom>
            <a:noFill/>
            <a:ln w="28575">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nvGrpSpPr>
            <p:cNvPr id="12" name="Group 12"/>
            <p:cNvGrpSpPr>
              <a:grpSpLocks/>
            </p:cNvGrpSpPr>
            <p:nvPr/>
          </p:nvGrpSpPr>
          <p:grpSpPr bwMode="auto">
            <a:xfrm>
              <a:off x="12321" y="5764"/>
              <a:ext cx="3330" cy="4844"/>
              <a:chOff x="6381" y="5404"/>
              <a:chExt cx="3330" cy="4844"/>
            </a:xfrm>
          </p:grpSpPr>
          <p:sp>
            <p:nvSpPr>
              <p:cNvPr id="52" name="Rectangle 13"/>
              <p:cNvSpPr>
                <a:spLocks noChangeArrowheads="1"/>
              </p:cNvSpPr>
              <p:nvPr/>
            </p:nvSpPr>
            <p:spPr bwMode="auto">
              <a:xfrm>
                <a:off x="6906" y="645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Compras</a:t>
                </a:r>
              </a:p>
            </p:txBody>
          </p:sp>
          <p:sp>
            <p:nvSpPr>
              <p:cNvPr id="53" name="Rectangle 14"/>
              <p:cNvSpPr>
                <a:spLocks noChangeArrowheads="1"/>
              </p:cNvSpPr>
              <p:nvPr/>
            </p:nvSpPr>
            <p:spPr bwMode="auto">
              <a:xfrm>
                <a:off x="6906" y="7490"/>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Engenharia</a:t>
                </a:r>
              </a:p>
            </p:txBody>
          </p:sp>
          <p:sp>
            <p:nvSpPr>
              <p:cNvPr id="54" name="Rectangle 15"/>
              <p:cNvSpPr>
                <a:spLocks noChangeArrowheads="1"/>
              </p:cNvSpPr>
              <p:nvPr/>
            </p:nvSpPr>
            <p:spPr bwMode="auto">
              <a:xfrm>
                <a:off x="6921" y="8463"/>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Produção</a:t>
                </a:r>
              </a:p>
            </p:txBody>
          </p:sp>
          <p:sp>
            <p:nvSpPr>
              <p:cNvPr id="55" name="Rectangle 16"/>
              <p:cNvSpPr>
                <a:spLocks noChangeArrowheads="1"/>
              </p:cNvSpPr>
              <p:nvPr/>
            </p:nvSpPr>
            <p:spPr bwMode="auto">
              <a:xfrm>
                <a:off x="6921" y="954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Vendas</a:t>
                </a:r>
              </a:p>
            </p:txBody>
          </p:sp>
          <p:sp>
            <p:nvSpPr>
              <p:cNvPr id="56" name="Rectangle 17"/>
              <p:cNvSpPr>
                <a:spLocks noChangeArrowheads="1"/>
              </p:cNvSpPr>
              <p:nvPr/>
            </p:nvSpPr>
            <p:spPr bwMode="auto">
              <a:xfrm>
                <a:off x="6381" y="540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Divisão 4</a:t>
                </a:r>
              </a:p>
            </p:txBody>
          </p:sp>
          <p:sp>
            <p:nvSpPr>
              <p:cNvPr id="57" name="Line 18"/>
              <p:cNvSpPr>
                <a:spLocks noChangeShapeType="1"/>
              </p:cNvSpPr>
              <p:nvPr/>
            </p:nvSpPr>
            <p:spPr bwMode="auto">
              <a:xfrm>
                <a:off x="6561" y="6124"/>
                <a:ext cx="0" cy="378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58" name="Line 19"/>
              <p:cNvSpPr>
                <a:spLocks noChangeShapeType="1"/>
              </p:cNvSpPr>
              <p:nvPr/>
            </p:nvSpPr>
            <p:spPr bwMode="auto">
              <a:xfrm>
                <a:off x="6561" y="990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59" name="Line 20"/>
              <p:cNvSpPr>
                <a:spLocks noChangeShapeType="1"/>
              </p:cNvSpPr>
              <p:nvPr/>
            </p:nvSpPr>
            <p:spPr bwMode="auto">
              <a:xfrm>
                <a:off x="6561" y="882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60" name="Line 21"/>
              <p:cNvSpPr>
                <a:spLocks noChangeShapeType="1"/>
              </p:cNvSpPr>
              <p:nvPr/>
            </p:nvSpPr>
            <p:spPr bwMode="auto">
              <a:xfrm>
                <a:off x="6561" y="783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61" name="Line 22"/>
              <p:cNvSpPr>
                <a:spLocks noChangeShapeType="1"/>
              </p:cNvSpPr>
              <p:nvPr/>
            </p:nvSpPr>
            <p:spPr bwMode="auto">
              <a:xfrm>
                <a:off x="6561" y="681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13" name="Group 23"/>
            <p:cNvGrpSpPr>
              <a:grpSpLocks/>
            </p:cNvGrpSpPr>
            <p:nvPr/>
          </p:nvGrpSpPr>
          <p:grpSpPr bwMode="auto">
            <a:xfrm>
              <a:off x="1881" y="5764"/>
              <a:ext cx="3330" cy="4844"/>
              <a:chOff x="6381" y="5404"/>
              <a:chExt cx="3330" cy="4844"/>
            </a:xfrm>
          </p:grpSpPr>
          <p:sp>
            <p:nvSpPr>
              <p:cNvPr id="42" name="Rectangle 24"/>
              <p:cNvSpPr>
                <a:spLocks noChangeArrowheads="1"/>
              </p:cNvSpPr>
              <p:nvPr/>
            </p:nvSpPr>
            <p:spPr bwMode="auto">
              <a:xfrm>
                <a:off x="6906" y="645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Compras</a:t>
                </a:r>
              </a:p>
            </p:txBody>
          </p:sp>
          <p:sp>
            <p:nvSpPr>
              <p:cNvPr id="43" name="Rectangle 25"/>
              <p:cNvSpPr>
                <a:spLocks noChangeArrowheads="1"/>
              </p:cNvSpPr>
              <p:nvPr/>
            </p:nvSpPr>
            <p:spPr bwMode="auto">
              <a:xfrm>
                <a:off x="6906" y="7490"/>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Engenharia</a:t>
                </a:r>
              </a:p>
            </p:txBody>
          </p:sp>
          <p:sp>
            <p:nvSpPr>
              <p:cNvPr id="44" name="Rectangle 26"/>
              <p:cNvSpPr>
                <a:spLocks noChangeArrowheads="1"/>
              </p:cNvSpPr>
              <p:nvPr/>
            </p:nvSpPr>
            <p:spPr bwMode="auto">
              <a:xfrm>
                <a:off x="6921" y="8463"/>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Produção</a:t>
                </a:r>
              </a:p>
            </p:txBody>
          </p:sp>
          <p:sp>
            <p:nvSpPr>
              <p:cNvPr id="45" name="Rectangle 27"/>
              <p:cNvSpPr>
                <a:spLocks noChangeArrowheads="1"/>
              </p:cNvSpPr>
              <p:nvPr/>
            </p:nvSpPr>
            <p:spPr bwMode="auto">
              <a:xfrm>
                <a:off x="6921" y="954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Vendas</a:t>
                </a:r>
              </a:p>
            </p:txBody>
          </p:sp>
          <p:sp>
            <p:nvSpPr>
              <p:cNvPr id="46" name="Rectangle 28"/>
              <p:cNvSpPr>
                <a:spLocks noChangeArrowheads="1"/>
              </p:cNvSpPr>
              <p:nvPr/>
            </p:nvSpPr>
            <p:spPr bwMode="auto">
              <a:xfrm>
                <a:off x="6381" y="540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Divisão 1</a:t>
                </a:r>
              </a:p>
            </p:txBody>
          </p:sp>
          <p:sp>
            <p:nvSpPr>
              <p:cNvPr id="47" name="Line 29"/>
              <p:cNvSpPr>
                <a:spLocks noChangeShapeType="1"/>
              </p:cNvSpPr>
              <p:nvPr/>
            </p:nvSpPr>
            <p:spPr bwMode="auto">
              <a:xfrm>
                <a:off x="6561" y="6124"/>
                <a:ext cx="0" cy="378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8" name="Line 30"/>
              <p:cNvSpPr>
                <a:spLocks noChangeShapeType="1"/>
              </p:cNvSpPr>
              <p:nvPr/>
            </p:nvSpPr>
            <p:spPr bwMode="auto">
              <a:xfrm>
                <a:off x="6561" y="990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9" name="Line 31"/>
              <p:cNvSpPr>
                <a:spLocks noChangeShapeType="1"/>
              </p:cNvSpPr>
              <p:nvPr/>
            </p:nvSpPr>
            <p:spPr bwMode="auto">
              <a:xfrm>
                <a:off x="6561" y="882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50" name="Line 32"/>
              <p:cNvSpPr>
                <a:spLocks noChangeShapeType="1"/>
              </p:cNvSpPr>
              <p:nvPr/>
            </p:nvSpPr>
            <p:spPr bwMode="auto">
              <a:xfrm>
                <a:off x="6561" y="783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51" name="Line 33"/>
              <p:cNvSpPr>
                <a:spLocks noChangeShapeType="1"/>
              </p:cNvSpPr>
              <p:nvPr/>
            </p:nvSpPr>
            <p:spPr bwMode="auto">
              <a:xfrm>
                <a:off x="6561" y="681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14" name="Group 34"/>
            <p:cNvGrpSpPr>
              <a:grpSpLocks/>
            </p:cNvGrpSpPr>
            <p:nvPr/>
          </p:nvGrpSpPr>
          <p:grpSpPr bwMode="auto">
            <a:xfrm>
              <a:off x="5331" y="5779"/>
              <a:ext cx="3330" cy="4844"/>
              <a:chOff x="6381" y="5404"/>
              <a:chExt cx="3330" cy="4844"/>
            </a:xfrm>
          </p:grpSpPr>
          <p:sp>
            <p:nvSpPr>
              <p:cNvPr id="32" name="Rectangle 35"/>
              <p:cNvSpPr>
                <a:spLocks noChangeArrowheads="1"/>
              </p:cNvSpPr>
              <p:nvPr/>
            </p:nvSpPr>
            <p:spPr bwMode="auto">
              <a:xfrm>
                <a:off x="6906" y="645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Compras</a:t>
                </a:r>
              </a:p>
            </p:txBody>
          </p:sp>
          <p:sp>
            <p:nvSpPr>
              <p:cNvPr id="33" name="Rectangle 36"/>
              <p:cNvSpPr>
                <a:spLocks noChangeArrowheads="1"/>
              </p:cNvSpPr>
              <p:nvPr/>
            </p:nvSpPr>
            <p:spPr bwMode="auto">
              <a:xfrm>
                <a:off x="6906" y="7490"/>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Engenharia</a:t>
                </a:r>
              </a:p>
            </p:txBody>
          </p:sp>
          <p:sp>
            <p:nvSpPr>
              <p:cNvPr id="34" name="Rectangle 37"/>
              <p:cNvSpPr>
                <a:spLocks noChangeArrowheads="1"/>
              </p:cNvSpPr>
              <p:nvPr/>
            </p:nvSpPr>
            <p:spPr bwMode="auto">
              <a:xfrm>
                <a:off x="6921" y="8463"/>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Produção</a:t>
                </a:r>
              </a:p>
            </p:txBody>
          </p:sp>
          <p:sp>
            <p:nvSpPr>
              <p:cNvPr id="35" name="Rectangle 38"/>
              <p:cNvSpPr>
                <a:spLocks noChangeArrowheads="1"/>
              </p:cNvSpPr>
              <p:nvPr/>
            </p:nvSpPr>
            <p:spPr bwMode="auto">
              <a:xfrm>
                <a:off x="6921" y="954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Vendas</a:t>
                </a:r>
              </a:p>
            </p:txBody>
          </p:sp>
          <p:sp>
            <p:nvSpPr>
              <p:cNvPr id="36" name="Rectangle 39"/>
              <p:cNvSpPr>
                <a:spLocks noChangeArrowheads="1"/>
              </p:cNvSpPr>
              <p:nvPr/>
            </p:nvSpPr>
            <p:spPr bwMode="auto">
              <a:xfrm>
                <a:off x="6381" y="540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Divisão 2</a:t>
                </a:r>
              </a:p>
            </p:txBody>
          </p:sp>
          <p:sp>
            <p:nvSpPr>
              <p:cNvPr id="37" name="Line 40"/>
              <p:cNvSpPr>
                <a:spLocks noChangeShapeType="1"/>
              </p:cNvSpPr>
              <p:nvPr/>
            </p:nvSpPr>
            <p:spPr bwMode="auto">
              <a:xfrm>
                <a:off x="6561" y="6124"/>
                <a:ext cx="0" cy="378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38" name="Line 41"/>
              <p:cNvSpPr>
                <a:spLocks noChangeShapeType="1"/>
              </p:cNvSpPr>
              <p:nvPr/>
            </p:nvSpPr>
            <p:spPr bwMode="auto">
              <a:xfrm>
                <a:off x="6561" y="990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39" name="Line 42"/>
              <p:cNvSpPr>
                <a:spLocks noChangeShapeType="1"/>
              </p:cNvSpPr>
              <p:nvPr/>
            </p:nvSpPr>
            <p:spPr bwMode="auto">
              <a:xfrm>
                <a:off x="6561" y="882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0" name="Line 43"/>
              <p:cNvSpPr>
                <a:spLocks noChangeShapeType="1"/>
              </p:cNvSpPr>
              <p:nvPr/>
            </p:nvSpPr>
            <p:spPr bwMode="auto">
              <a:xfrm>
                <a:off x="6561" y="783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1" name="Line 44"/>
              <p:cNvSpPr>
                <a:spLocks noChangeShapeType="1"/>
              </p:cNvSpPr>
              <p:nvPr/>
            </p:nvSpPr>
            <p:spPr bwMode="auto">
              <a:xfrm>
                <a:off x="6561" y="681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15" name="Group 45"/>
            <p:cNvGrpSpPr>
              <a:grpSpLocks/>
            </p:cNvGrpSpPr>
            <p:nvPr/>
          </p:nvGrpSpPr>
          <p:grpSpPr bwMode="auto">
            <a:xfrm>
              <a:off x="8841" y="5764"/>
              <a:ext cx="3330" cy="4844"/>
              <a:chOff x="6381" y="5404"/>
              <a:chExt cx="3330" cy="4844"/>
            </a:xfrm>
          </p:grpSpPr>
          <p:sp>
            <p:nvSpPr>
              <p:cNvPr id="22" name="Rectangle 46"/>
              <p:cNvSpPr>
                <a:spLocks noChangeArrowheads="1"/>
              </p:cNvSpPr>
              <p:nvPr/>
            </p:nvSpPr>
            <p:spPr bwMode="auto">
              <a:xfrm>
                <a:off x="6906" y="645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Compras</a:t>
                </a:r>
              </a:p>
            </p:txBody>
          </p:sp>
          <p:sp>
            <p:nvSpPr>
              <p:cNvPr id="23" name="Rectangle 47"/>
              <p:cNvSpPr>
                <a:spLocks noChangeArrowheads="1"/>
              </p:cNvSpPr>
              <p:nvPr/>
            </p:nvSpPr>
            <p:spPr bwMode="auto">
              <a:xfrm>
                <a:off x="6906" y="7490"/>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Engenharia</a:t>
                </a:r>
              </a:p>
            </p:txBody>
          </p:sp>
          <p:sp>
            <p:nvSpPr>
              <p:cNvPr id="24" name="Rectangle 48"/>
              <p:cNvSpPr>
                <a:spLocks noChangeArrowheads="1"/>
              </p:cNvSpPr>
              <p:nvPr/>
            </p:nvSpPr>
            <p:spPr bwMode="auto">
              <a:xfrm>
                <a:off x="6921" y="8463"/>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Produção</a:t>
                </a:r>
              </a:p>
            </p:txBody>
          </p:sp>
          <p:sp>
            <p:nvSpPr>
              <p:cNvPr id="25" name="Rectangle 49"/>
              <p:cNvSpPr>
                <a:spLocks noChangeArrowheads="1"/>
              </p:cNvSpPr>
              <p:nvPr/>
            </p:nvSpPr>
            <p:spPr bwMode="auto">
              <a:xfrm>
                <a:off x="6921" y="954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Vendas</a:t>
                </a:r>
              </a:p>
            </p:txBody>
          </p:sp>
          <p:sp>
            <p:nvSpPr>
              <p:cNvPr id="26" name="Rectangle 50"/>
              <p:cNvSpPr>
                <a:spLocks noChangeArrowheads="1"/>
              </p:cNvSpPr>
              <p:nvPr/>
            </p:nvSpPr>
            <p:spPr bwMode="auto">
              <a:xfrm>
                <a:off x="6381" y="5404"/>
                <a:ext cx="2790" cy="704"/>
              </a:xfrm>
              <a:prstGeom prst="rect">
                <a:avLst/>
              </a:prstGeom>
              <a:noFill/>
              <a:ln w="2857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rgbClr val="003399"/>
                    </a:solidFill>
                    <a:latin typeface="+mj-lt"/>
                  </a:rPr>
                  <a:t>Divisão 3</a:t>
                </a:r>
              </a:p>
            </p:txBody>
          </p:sp>
          <p:sp>
            <p:nvSpPr>
              <p:cNvPr id="27" name="Line 51"/>
              <p:cNvSpPr>
                <a:spLocks noChangeShapeType="1"/>
              </p:cNvSpPr>
              <p:nvPr/>
            </p:nvSpPr>
            <p:spPr bwMode="auto">
              <a:xfrm>
                <a:off x="6561" y="6124"/>
                <a:ext cx="0" cy="378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28" name="Line 52"/>
              <p:cNvSpPr>
                <a:spLocks noChangeShapeType="1"/>
              </p:cNvSpPr>
              <p:nvPr/>
            </p:nvSpPr>
            <p:spPr bwMode="auto">
              <a:xfrm>
                <a:off x="6561" y="990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29" name="Line 53"/>
              <p:cNvSpPr>
                <a:spLocks noChangeShapeType="1"/>
              </p:cNvSpPr>
              <p:nvPr/>
            </p:nvSpPr>
            <p:spPr bwMode="auto">
              <a:xfrm>
                <a:off x="6561" y="882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30" name="Line 54"/>
              <p:cNvSpPr>
                <a:spLocks noChangeShapeType="1"/>
              </p:cNvSpPr>
              <p:nvPr/>
            </p:nvSpPr>
            <p:spPr bwMode="auto">
              <a:xfrm>
                <a:off x="6561" y="783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31" name="Line 55"/>
              <p:cNvSpPr>
                <a:spLocks noChangeShapeType="1"/>
              </p:cNvSpPr>
              <p:nvPr/>
            </p:nvSpPr>
            <p:spPr bwMode="auto">
              <a:xfrm>
                <a:off x="6561" y="6814"/>
                <a:ext cx="36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sp>
          <p:nvSpPr>
            <p:cNvPr id="16" name="Line 56"/>
            <p:cNvSpPr>
              <a:spLocks noChangeShapeType="1"/>
            </p:cNvSpPr>
            <p:nvPr/>
          </p:nvSpPr>
          <p:spPr bwMode="auto">
            <a:xfrm>
              <a:off x="8181" y="3079"/>
              <a:ext cx="0" cy="234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7" name="Line 57"/>
            <p:cNvSpPr>
              <a:spLocks noChangeShapeType="1"/>
            </p:cNvSpPr>
            <p:nvPr/>
          </p:nvSpPr>
          <p:spPr bwMode="auto">
            <a:xfrm>
              <a:off x="3321" y="5404"/>
              <a:ext cx="10620" cy="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8" name="Line 58"/>
            <p:cNvSpPr>
              <a:spLocks noChangeShapeType="1"/>
            </p:cNvSpPr>
            <p:nvPr/>
          </p:nvSpPr>
          <p:spPr bwMode="auto">
            <a:xfrm>
              <a:off x="3321" y="5404"/>
              <a:ext cx="0" cy="36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9" name="Line 59"/>
            <p:cNvSpPr>
              <a:spLocks noChangeShapeType="1"/>
            </p:cNvSpPr>
            <p:nvPr/>
          </p:nvSpPr>
          <p:spPr bwMode="auto">
            <a:xfrm>
              <a:off x="6741" y="5419"/>
              <a:ext cx="0" cy="36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20" name="Line 60"/>
            <p:cNvSpPr>
              <a:spLocks noChangeShapeType="1"/>
            </p:cNvSpPr>
            <p:nvPr/>
          </p:nvSpPr>
          <p:spPr bwMode="auto">
            <a:xfrm>
              <a:off x="10341" y="5404"/>
              <a:ext cx="0" cy="36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21" name="Line 61"/>
            <p:cNvSpPr>
              <a:spLocks noChangeShapeType="1"/>
            </p:cNvSpPr>
            <p:nvPr/>
          </p:nvSpPr>
          <p:spPr bwMode="auto">
            <a:xfrm>
              <a:off x="13941" y="5404"/>
              <a:ext cx="0" cy="36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sp>
        <p:nvSpPr>
          <p:cNvPr id="62" name="Espaço Reservado para Número de Slide 6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20</a:t>
            </a:fld>
            <a:endParaRPr lang="pt-BR" sz="1600" b="1" dirty="0">
              <a:solidFill>
                <a:schemeClr val="tx1"/>
              </a:solidFill>
              <a:latin typeface="+mj-lt"/>
            </a:endParaRPr>
          </a:p>
        </p:txBody>
      </p:sp>
    </p:spTree>
    <p:extLst>
      <p:ext uri="{BB962C8B-B14F-4D97-AF65-F5344CB8AC3E}">
        <p14:creationId xmlns:p14="http://schemas.microsoft.com/office/powerpoint/2010/main" val="1593263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685800" y="780628"/>
            <a:ext cx="7772400" cy="1295400"/>
          </a:xfrm>
        </p:spPr>
        <p:txBody>
          <a:bodyPr>
            <a:normAutofit/>
          </a:bodyPr>
          <a:lstStyle/>
          <a:p>
            <a:pPr algn="ctr"/>
            <a:r>
              <a:rPr lang="pt-BR" altLang="pt-BR" sz="3600" dirty="0">
                <a:solidFill>
                  <a:srgbClr val="0000CC"/>
                </a:solidFill>
                <a:latin typeface="Arial" charset="0"/>
              </a:rPr>
              <a:t>ESTÁGIO DE DIVISIONALIZAÇÃO DAS EMPRESAS</a:t>
            </a:r>
          </a:p>
        </p:txBody>
      </p:sp>
      <p:sp>
        <p:nvSpPr>
          <p:cNvPr id="3" name="Text Box 3"/>
          <p:cNvSpPr txBox="1">
            <a:spLocks noChangeArrowheads="1"/>
          </p:cNvSpPr>
          <p:nvPr/>
        </p:nvSpPr>
        <p:spPr bwMode="auto">
          <a:xfrm>
            <a:off x="600075" y="5559003"/>
            <a:ext cx="8001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just"/>
            <a:r>
              <a:rPr lang="pt-BR" altLang="pt-BR" b="1" dirty="0">
                <a:solidFill>
                  <a:srgbClr val="9900CC"/>
                </a:solidFill>
                <a:latin typeface="Arial" charset="0"/>
              </a:rPr>
              <a:t>Um forte conjunto de "forças" anima os gerentes do escritório central a usurpar os poderes das </a:t>
            </a:r>
            <a:r>
              <a:rPr lang="pt-BR" altLang="pt-BR" b="1" dirty="0" smtClean="0">
                <a:solidFill>
                  <a:srgbClr val="9900CC"/>
                </a:solidFill>
                <a:latin typeface="Arial" charset="0"/>
              </a:rPr>
              <a:t>divisões</a:t>
            </a:r>
            <a:endParaRPr lang="pt-BR" altLang="pt-BR" b="1" dirty="0">
              <a:solidFill>
                <a:srgbClr val="9900CC"/>
              </a:solidFill>
              <a:latin typeface="Arial" charset="0"/>
            </a:endParaRPr>
          </a:p>
        </p:txBody>
      </p:sp>
      <p:sp>
        <p:nvSpPr>
          <p:cNvPr id="4" name="Rectangle 4"/>
          <p:cNvSpPr>
            <a:spLocks noChangeArrowheads="1"/>
          </p:cNvSpPr>
          <p:nvPr/>
        </p:nvSpPr>
        <p:spPr bwMode="auto">
          <a:xfrm>
            <a:off x="533400" y="2296691"/>
            <a:ext cx="807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Arial" charset="0"/>
              </a:rPr>
              <a:t>O escritório central encarrega-se também do estabelecimento de metas que sirvam como medidas quantitativas para avaliação do desempenho das unidades </a:t>
            </a:r>
            <a:r>
              <a:rPr lang="pt-BR" altLang="pt-BR" b="1" dirty="0" smtClean="0">
                <a:solidFill>
                  <a:srgbClr val="008000"/>
                </a:solidFill>
                <a:latin typeface="Arial" charset="0"/>
              </a:rPr>
              <a:t>organizacionais</a:t>
            </a:r>
            <a:endParaRPr lang="pt-BR" altLang="pt-BR" b="1" dirty="0">
              <a:solidFill>
                <a:srgbClr val="008000"/>
              </a:solidFill>
              <a:latin typeface="Arial" charset="0"/>
            </a:endParaRPr>
          </a:p>
        </p:txBody>
      </p:sp>
      <p:sp>
        <p:nvSpPr>
          <p:cNvPr id="5" name="Rectangle 5"/>
          <p:cNvSpPr>
            <a:spLocks noChangeArrowheads="1"/>
          </p:cNvSpPr>
          <p:nvPr/>
        </p:nvSpPr>
        <p:spPr bwMode="auto">
          <a:xfrm>
            <a:off x="539750" y="4000078"/>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Arial" charset="0"/>
              </a:rPr>
              <a:t>As áreas e departamentos funcionais  passam a realizar atividades de planejamento alinhadas às metas das </a:t>
            </a:r>
            <a:r>
              <a:rPr lang="pt-BR" altLang="pt-BR" b="1" dirty="0" smtClean="0">
                <a:solidFill>
                  <a:srgbClr val="FF3300"/>
                </a:solidFill>
                <a:latin typeface="Arial" charset="0"/>
              </a:rPr>
              <a:t>divisões</a:t>
            </a:r>
            <a:endParaRPr lang="pt-BR" altLang="pt-BR" b="1" dirty="0">
              <a:solidFill>
                <a:srgbClr val="FF3300"/>
              </a:solidFill>
              <a:latin typeface="Arial" charset="0"/>
            </a:endParaRPr>
          </a:p>
        </p:txBody>
      </p:sp>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21</a:t>
            </a:fld>
            <a:endParaRPr lang="pt-BR" sz="1600" b="1" dirty="0">
              <a:solidFill>
                <a:schemeClr val="tx1"/>
              </a:solidFill>
              <a:latin typeface="+mj-lt"/>
            </a:endParaRPr>
          </a:p>
        </p:txBody>
      </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685800" y="1124744"/>
            <a:ext cx="7772400" cy="1295400"/>
          </a:xfrm>
        </p:spPr>
        <p:txBody>
          <a:bodyPr>
            <a:normAutofit/>
          </a:bodyPr>
          <a:lstStyle/>
          <a:p>
            <a:pPr algn="ctr"/>
            <a:r>
              <a:rPr lang="pt-BR" altLang="pt-BR" sz="3600" dirty="0">
                <a:solidFill>
                  <a:srgbClr val="0000CC"/>
                </a:solidFill>
                <a:latin typeface="Arial" charset="0"/>
              </a:rPr>
              <a:t>ESTÁGIO DE DIVISIONALIZAÇÃO DAS EMPRESAS</a:t>
            </a:r>
          </a:p>
        </p:txBody>
      </p:sp>
      <p:sp>
        <p:nvSpPr>
          <p:cNvPr id="3" name="Rectangle 4"/>
          <p:cNvSpPr>
            <a:spLocks noChangeArrowheads="1"/>
          </p:cNvSpPr>
          <p:nvPr/>
        </p:nvSpPr>
        <p:spPr bwMode="auto">
          <a:xfrm>
            <a:off x="533400" y="2883694"/>
            <a:ext cx="807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Arial" charset="0"/>
              </a:rPr>
              <a:t>A estrutura divisional não permite compartilhamento maior das tecnologias, competências e habilidades entre as divisões, o que possibilitaria inovação de caráter </a:t>
            </a:r>
            <a:r>
              <a:rPr lang="pt-BR" altLang="pt-BR" b="1" dirty="0" smtClean="0">
                <a:solidFill>
                  <a:srgbClr val="FF3300"/>
                </a:solidFill>
                <a:latin typeface="Arial" charset="0"/>
              </a:rPr>
              <a:t>radical</a:t>
            </a:r>
            <a:endParaRPr lang="pt-BR" altLang="pt-BR" b="1" dirty="0">
              <a:solidFill>
                <a:srgbClr val="FF3300"/>
              </a:solidFill>
              <a:latin typeface="Arial" charset="0"/>
            </a:endParaRPr>
          </a:p>
        </p:txBody>
      </p:sp>
      <p:sp>
        <p:nvSpPr>
          <p:cNvPr id="4" name="Rectangle 5"/>
          <p:cNvSpPr>
            <a:spLocks noChangeArrowheads="1"/>
          </p:cNvSpPr>
          <p:nvPr/>
        </p:nvSpPr>
        <p:spPr bwMode="auto">
          <a:xfrm>
            <a:off x="539750" y="4906169"/>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Arial" charset="0"/>
              </a:rPr>
              <a:t>A áreas funcionais buscam integrar-se para atender às necessidades dos negócios, porém essa integração restringe-se aos negócios </a:t>
            </a:r>
            <a:r>
              <a:rPr lang="pt-BR" altLang="pt-BR" b="1" dirty="0" smtClean="0">
                <a:solidFill>
                  <a:srgbClr val="008000"/>
                </a:solidFill>
                <a:latin typeface="Arial" charset="0"/>
              </a:rPr>
              <a:t>divisionais</a:t>
            </a:r>
            <a:endParaRPr lang="pt-BR" altLang="pt-BR" b="1" dirty="0">
              <a:solidFill>
                <a:srgbClr val="008000"/>
              </a:solidFill>
              <a:latin typeface="Arial" charset="0"/>
            </a:endParaRPr>
          </a:p>
        </p:txBody>
      </p:sp>
      <p:sp>
        <p:nvSpPr>
          <p:cNvPr id="5" name="Espaço Reservado para Número de Slide 4"/>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22</a:t>
            </a:fld>
            <a:endParaRPr lang="pt-BR" sz="1600" b="1">
              <a:solidFill>
                <a:schemeClr val="tx1"/>
              </a:solidFill>
              <a:latin typeface="+mj-lt"/>
            </a:endParaRP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899403"/>
            <a:ext cx="8208963" cy="1223962"/>
          </a:xfrm>
        </p:spPr>
        <p:txBody>
          <a:bodyPr>
            <a:normAutofit/>
          </a:bodyPr>
          <a:lstStyle/>
          <a:p>
            <a:pPr algn="ctr"/>
            <a:r>
              <a:rPr lang="pt-BR" altLang="pt-BR" sz="3600" dirty="0">
                <a:solidFill>
                  <a:srgbClr val="9900CC"/>
                </a:solidFill>
              </a:rPr>
              <a:t>GESTÃO DE RECURSOS HUMANOS</a:t>
            </a:r>
            <a:br>
              <a:rPr lang="pt-BR" altLang="pt-BR" sz="3600" dirty="0">
                <a:solidFill>
                  <a:srgbClr val="9900CC"/>
                </a:solidFill>
              </a:rPr>
            </a:br>
            <a:r>
              <a:rPr lang="pt-BR" altLang="pt-BR" sz="3600" dirty="0">
                <a:solidFill>
                  <a:srgbClr val="9900CC"/>
                </a:solidFill>
              </a:rPr>
              <a:t>NA DIVISIONALIZAÇÃO</a:t>
            </a:r>
          </a:p>
        </p:txBody>
      </p:sp>
      <p:sp>
        <p:nvSpPr>
          <p:cNvPr id="3" name="Rectangle 3"/>
          <p:cNvSpPr>
            <a:spLocks noChangeArrowheads="1"/>
          </p:cNvSpPr>
          <p:nvPr/>
        </p:nvSpPr>
        <p:spPr bwMode="auto">
          <a:xfrm>
            <a:off x="611188" y="3744203"/>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mj-lt"/>
              </a:rPr>
              <a:t>Exige-se a coordenação e integração das </a:t>
            </a:r>
            <a:r>
              <a:rPr lang="pt-BR" altLang="pt-BR" b="1" dirty="0" err="1">
                <a:solidFill>
                  <a:srgbClr val="008000"/>
                </a:solidFill>
                <a:latin typeface="+mj-lt"/>
              </a:rPr>
              <a:t>subfunções</a:t>
            </a:r>
            <a:r>
              <a:rPr lang="pt-BR" altLang="pt-BR" b="1" dirty="0">
                <a:solidFill>
                  <a:srgbClr val="008000"/>
                </a:solidFill>
                <a:latin typeface="+mj-lt"/>
              </a:rPr>
              <a:t> de pessoal, tais como treinamento, remuneração e </a:t>
            </a:r>
            <a:r>
              <a:rPr lang="pt-BR" altLang="pt-BR" b="1" dirty="0" smtClean="0">
                <a:solidFill>
                  <a:srgbClr val="008000"/>
                </a:solidFill>
                <a:latin typeface="+mj-lt"/>
              </a:rPr>
              <a:t>recrutamento</a:t>
            </a:r>
            <a:endParaRPr lang="pt-BR" altLang="pt-BR" b="1" dirty="0">
              <a:solidFill>
                <a:srgbClr val="008000"/>
              </a:solidFill>
              <a:latin typeface="+mj-lt"/>
            </a:endParaRPr>
          </a:p>
        </p:txBody>
      </p:sp>
      <p:sp>
        <p:nvSpPr>
          <p:cNvPr id="4" name="Rectangle 4"/>
          <p:cNvSpPr>
            <a:spLocks noChangeArrowheads="1"/>
          </p:cNvSpPr>
          <p:nvPr/>
        </p:nvSpPr>
        <p:spPr bwMode="auto">
          <a:xfrm>
            <a:off x="539750" y="5406315"/>
            <a:ext cx="80994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FF"/>
                </a:solidFill>
                <a:latin typeface="+mj-lt"/>
              </a:rPr>
              <a:t>A gestão de recursos humanos move-se em direção à prestação de serviços aos </a:t>
            </a:r>
            <a:r>
              <a:rPr lang="pt-BR" altLang="pt-BR" b="1" dirty="0" smtClean="0">
                <a:solidFill>
                  <a:srgbClr val="0000FF"/>
                </a:solidFill>
                <a:latin typeface="+mj-lt"/>
              </a:rPr>
              <a:t>negócios</a:t>
            </a:r>
            <a:endParaRPr lang="pt-BR" altLang="pt-BR" b="1" dirty="0">
              <a:solidFill>
                <a:srgbClr val="0000FF"/>
              </a:solidFill>
              <a:latin typeface="+mj-lt"/>
            </a:endParaRPr>
          </a:p>
        </p:txBody>
      </p:sp>
      <p:sp>
        <p:nvSpPr>
          <p:cNvPr id="5" name="Rectangle 5"/>
          <p:cNvSpPr>
            <a:spLocks noChangeArrowheads="1"/>
          </p:cNvSpPr>
          <p:nvPr/>
        </p:nvSpPr>
        <p:spPr bwMode="auto">
          <a:xfrm>
            <a:off x="611188" y="2525003"/>
            <a:ext cx="8077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mj-lt"/>
              </a:rPr>
              <a:t>Faz-se necessário gerenciar os recursos humanos distintamente em cada </a:t>
            </a:r>
            <a:r>
              <a:rPr lang="pt-BR" altLang="pt-BR" b="1" dirty="0" smtClean="0">
                <a:solidFill>
                  <a:srgbClr val="FF3300"/>
                </a:solidFill>
                <a:latin typeface="+mj-lt"/>
              </a:rPr>
              <a:t>divisão</a:t>
            </a:r>
            <a:endParaRPr lang="pt-BR" altLang="pt-BR" b="1" dirty="0">
              <a:solidFill>
                <a:srgbClr val="FF3300"/>
              </a:solidFill>
              <a:latin typeface="+mj-lt"/>
            </a:endParaRPr>
          </a:p>
        </p:txBody>
      </p:sp>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23</a:t>
            </a:fld>
            <a:endParaRPr lang="pt-BR" sz="1600" b="1" dirty="0">
              <a:solidFill>
                <a:schemeClr val="tx1"/>
              </a:solidFill>
              <a:latin typeface="+mj-lt"/>
            </a:endParaRP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682293"/>
            <a:ext cx="8208963" cy="1223963"/>
          </a:xfrm>
        </p:spPr>
        <p:txBody>
          <a:bodyPr>
            <a:normAutofit/>
          </a:bodyPr>
          <a:lstStyle/>
          <a:p>
            <a:pPr algn="ctr"/>
            <a:r>
              <a:rPr lang="pt-BR" altLang="pt-BR" sz="3600" dirty="0">
                <a:solidFill>
                  <a:srgbClr val="9900CC"/>
                </a:solidFill>
              </a:rPr>
              <a:t>GESTÃO DE RECURSOS HUMANOS</a:t>
            </a:r>
            <a:br>
              <a:rPr lang="pt-BR" altLang="pt-BR" sz="3600" dirty="0">
                <a:solidFill>
                  <a:srgbClr val="9900CC"/>
                </a:solidFill>
              </a:rPr>
            </a:br>
            <a:r>
              <a:rPr lang="pt-BR" altLang="pt-BR" sz="3600" dirty="0">
                <a:solidFill>
                  <a:srgbClr val="9900CC"/>
                </a:solidFill>
              </a:rPr>
              <a:t>NA DIVISIONALIZAÇÃO</a:t>
            </a:r>
          </a:p>
        </p:txBody>
      </p:sp>
      <p:sp>
        <p:nvSpPr>
          <p:cNvPr id="3" name="Rectangle 3"/>
          <p:cNvSpPr>
            <a:spLocks noChangeArrowheads="1"/>
          </p:cNvSpPr>
          <p:nvPr/>
        </p:nvSpPr>
        <p:spPr bwMode="auto">
          <a:xfrm>
            <a:off x="611188" y="3789040"/>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mj-lt"/>
              </a:rPr>
              <a:t>Passa a haver por um relacionamento recíproco e interdependente entre o planejamento estratégico e a função de recursos </a:t>
            </a:r>
            <a:r>
              <a:rPr lang="pt-BR" altLang="pt-BR" b="1" dirty="0" smtClean="0">
                <a:solidFill>
                  <a:srgbClr val="008000"/>
                </a:solidFill>
                <a:latin typeface="+mj-lt"/>
              </a:rPr>
              <a:t>humanos</a:t>
            </a:r>
            <a:endParaRPr lang="pt-BR" altLang="pt-BR" b="1" dirty="0">
              <a:solidFill>
                <a:srgbClr val="008000"/>
              </a:solidFill>
              <a:latin typeface="+mj-lt"/>
            </a:endParaRPr>
          </a:p>
        </p:txBody>
      </p:sp>
      <p:sp>
        <p:nvSpPr>
          <p:cNvPr id="4" name="Rectangle 4"/>
          <p:cNvSpPr>
            <a:spLocks noChangeArrowheads="1"/>
          </p:cNvSpPr>
          <p:nvPr/>
        </p:nvSpPr>
        <p:spPr bwMode="auto">
          <a:xfrm>
            <a:off x="539750" y="5013176"/>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FF"/>
                </a:solidFill>
                <a:latin typeface="+mj-lt"/>
              </a:rPr>
              <a:t>A relativa rigidez das divisões ainda não permite a participação proativa no processo de planejamento </a:t>
            </a:r>
            <a:r>
              <a:rPr lang="pt-BR" altLang="pt-BR" b="1" dirty="0" smtClean="0">
                <a:solidFill>
                  <a:srgbClr val="0000FF"/>
                </a:solidFill>
                <a:latin typeface="+mj-lt"/>
              </a:rPr>
              <a:t>estratégico</a:t>
            </a:r>
            <a:endParaRPr lang="pt-BR" altLang="pt-BR" b="1" dirty="0">
              <a:solidFill>
                <a:srgbClr val="0000FF"/>
              </a:solidFill>
              <a:latin typeface="+mj-lt"/>
            </a:endParaRPr>
          </a:p>
        </p:txBody>
      </p:sp>
      <p:sp>
        <p:nvSpPr>
          <p:cNvPr id="5" name="Rectangle 5"/>
          <p:cNvSpPr>
            <a:spLocks noChangeArrowheads="1"/>
          </p:cNvSpPr>
          <p:nvPr/>
        </p:nvSpPr>
        <p:spPr bwMode="auto">
          <a:xfrm>
            <a:off x="644041" y="1916832"/>
            <a:ext cx="80772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mj-lt"/>
              </a:rPr>
              <a:t>O modelo de "prestação de serviços aos negócios" enfatiza coleta constante de informação sobre a satisfação dos clientes de linha, assim como a comparação dos serviços com fornecedores </a:t>
            </a:r>
            <a:r>
              <a:rPr lang="pt-BR" altLang="pt-BR" b="1" dirty="0" smtClean="0">
                <a:solidFill>
                  <a:srgbClr val="FF3300"/>
                </a:solidFill>
                <a:latin typeface="+mj-lt"/>
              </a:rPr>
              <a:t>externos</a:t>
            </a:r>
            <a:endParaRPr lang="pt-BR" altLang="pt-BR" b="1" dirty="0">
              <a:solidFill>
                <a:srgbClr val="FF3300"/>
              </a:solidFill>
              <a:latin typeface="+mj-lt"/>
            </a:endParaRPr>
          </a:p>
        </p:txBody>
      </p:sp>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24</a:t>
            </a:fld>
            <a:endParaRPr lang="pt-BR" sz="1600" b="1">
              <a:solidFill>
                <a:schemeClr val="tx1"/>
              </a:solidFill>
              <a:latin typeface="+mj-lt"/>
            </a:endParaRP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608401"/>
            <a:ext cx="8208963" cy="1223963"/>
          </a:xfrm>
        </p:spPr>
        <p:txBody>
          <a:bodyPr>
            <a:normAutofit/>
          </a:bodyPr>
          <a:lstStyle/>
          <a:p>
            <a:pPr algn="ctr"/>
            <a:r>
              <a:rPr lang="pt-BR" altLang="pt-BR" sz="3600" dirty="0">
                <a:solidFill>
                  <a:srgbClr val="9900CC"/>
                </a:solidFill>
              </a:rPr>
              <a:t>GESTÃO DA </a:t>
            </a:r>
            <a:r>
              <a:rPr lang="pt-BR" altLang="pt-BR" sz="3600" dirty="0" smtClean="0">
                <a:solidFill>
                  <a:srgbClr val="9900CC"/>
                </a:solidFill>
              </a:rPr>
              <a:t>PRODUÇÃO </a:t>
            </a:r>
            <a:r>
              <a:rPr lang="pt-BR" altLang="pt-BR" sz="3600" dirty="0">
                <a:solidFill>
                  <a:srgbClr val="9900CC"/>
                </a:solidFill>
              </a:rPr>
              <a:t/>
            </a:r>
            <a:br>
              <a:rPr lang="pt-BR" altLang="pt-BR" sz="3600" dirty="0">
                <a:solidFill>
                  <a:srgbClr val="9900CC"/>
                </a:solidFill>
              </a:rPr>
            </a:br>
            <a:r>
              <a:rPr lang="pt-BR" altLang="pt-BR" sz="3600" dirty="0">
                <a:solidFill>
                  <a:srgbClr val="9900CC"/>
                </a:solidFill>
              </a:rPr>
              <a:t>NA DIVISIONALIZAÇÃO</a:t>
            </a:r>
          </a:p>
        </p:txBody>
      </p:sp>
      <p:sp>
        <p:nvSpPr>
          <p:cNvPr id="3" name="Rectangle 4"/>
          <p:cNvSpPr>
            <a:spLocks noChangeArrowheads="1"/>
          </p:cNvSpPr>
          <p:nvPr/>
        </p:nvSpPr>
        <p:spPr bwMode="auto">
          <a:xfrm>
            <a:off x="611188" y="3284984"/>
            <a:ext cx="809942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FF"/>
                </a:solidFill>
                <a:latin typeface="+mj-lt"/>
              </a:rPr>
              <a:t>A gestão da </a:t>
            </a:r>
            <a:r>
              <a:rPr lang="pt-BR" altLang="pt-BR" b="1" dirty="0" smtClean="0">
                <a:solidFill>
                  <a:srgbClr val="0000FF"/>
                </a:solidFill>
                <a:latin typeface="+mj-lt"/>
              </a:rPr>
              <a:t>produção </a:t>
            </a:r>
            <a:r>
              <a:rPr lang="pt-BR" altLang="pt-BR" b="1" dirty="0">
                <a:solidFill>
                  <a:srgbClr val="0000FF"/>
                </a:solidFill>
                <a:latin typeface="+mj-lt"/>
              </a:rPr>
              <a:t>procura ativamente identificar os desenvolvimentos e as tendências de longo prazo que podem ter impacto significativo no sucesso da organização </a:t>
            </a:r>
            <a:r>
              <a:rPr lang="pt-BR" altLang="pt-BR" b="1" dirty="0" smtClean="0">
                <a:solidFill>
                  <a:srgbClr val="0000FF"/>
                </a:solidFill>
                <a:latin typeface="+mj-lt"/>
              </a:rPr>
              <a:t>da produção</a:t>
            </a:r>
            <a:endParaRPr lang="pt-BR" altLang="pt-BR" b="1" dirty="0">
              <a:solidFill>
                <a:srgbClr val="0000FF"/>
              </a:solidFill>
              <a:latin typeface="+mj-lt"/>
            </a:endParaRPr>
          </a:p>
        </p:txBody>
      </p:sp>
      <p:sp>
        <p:nvSpPr>
          <p:cNvPr id="4" name="Rectangle 5"/>
          <p:cNvSpPr>
            <a:spLocks noChangeArrowheads="1"/>
          </p:cNvSpPr>
          <p:nvPr/>
        </p:nvSpPr>
        <p:spPr bwMode="auto">
          <a:xfrm>
            <a:off x="611188" y="1916832"/>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mj-lt"/>
              </a:rPr>
              <a:t>A empresa espera que a </a:t>
            </a:r>
            <a:r>
              <a:rPr lang="pt-BR" altLang="pt-BR" b="1" dirty="0" smtClean="0">
                <a:solidFill>
                  <a:srgbClr val="FF3300"/>
                </a:solidFill>
                <a:latin typeface="+mj-lt"/>
              </a:rPr>
              <a:t>produção </a:t>
            </a:r>
            <a:r>
              <a:rPr lang="pt-BR" altLang="pt-BR" b="1" dirty="0">
                <a:solidFill>
                  <a:srgbClr val="FF3300"/>
                </a:solidFill>
                <a:latin typeface="+mj-lt"/>
              </a:rPr>
              <a:t>forneça apoio válido e significativo para sua estratégia competitiva </a:t>
            </a:r>
            <a:r>
              <a:rPr lang="pt-BR" altLang="pt-BR" b="1" dirty="0" smtClean="0">
                <a:solidFill>
                  <a:srgbClr val="FF3300"/>
                </a:solidFill>
                <a:latin typeface="+mj-lt"/>
              </a:rPr>
              <a:t>global</a:t>
            </a:r>
            <a:endParaRPr lang="pt-BR" altLang="pt-BR" b="1" dirty="0">
              <a:solidFill>
                <a:srgbClr val="FF3300"/>
              </a:solidFill>
              <a:latin typeface="+mj-lt"/>
            </a:endParaRPr>
          </a:p>
        </p:txBody>
      </p:sp>
      <p:sp>
        <p:nvSpPr>
          <p:cNvPr id="5" name="Rectangle 6"/>
          <p:cNvSpPr>
            <a:spLocks noChangeArrowheads="1"/>
          </p:cNvSpPr>
          <p:nvPr/>
        </p:nvSpPr>
        <p:spPr bwMode="auto">
          <a:xfrm>
            <a:off x="598488" y="5013176"/>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mj-lt"/>
              </a:rPr>
              <a:t>A </a:t>
            </a:r>
            <a:r>
              <a:rPr lang="pt-BR" altLang="pt-BR" b="1" dirty="0" smtClean="0">
                <a:solidFill>
                  <a:srgbClr val="008000"/>
                </a:solidFill>
                <a:latin typeface="+mj-lt"/>
              </a:rPr>
              <a:t>produção </a:t>
            </a:r>
            <a:r>
              <a:rPr lang="pt-BR" altLang="pt-BR" b="1" dirty="0">
                <a:solidFill>
                  <a:srgbClr val="008000"/>
                </a:solidFill>
                <a:latin typeface="+mj-lt"/>
              </a:rPr>
              <a:t>traduz a estratégia de negócios em termos de implicações e do significado de sua terminologia para a </a:t>
            </a:r>
            <a:r>
              <a:rPr lang="pt-BR" altLang="pt-BR" b="1" dirty="0" smtClean="0">
                <a:solidFill>
                  <a:srgbClr val="008000"/>
                </a:solidFill>
                <a:latin typeface="+mj-lt"/>
              </a:rPr>
              <a:t>produção</a:t>
            </a:r>
            <a:endParaRPr lang="pt-BR" altLang="pt-BR" b="1" dirty="0">
              <a:solidFill>
                <a:srgbClr val="008000"/>
              </a:solidFill>
              <a:latin typeface="+mj-lt"/>
            </a:endParaRPr>
          </a:p>
        </p:txBody>
      </p:sp>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25</a:t>
            </a:fld>
            <a:endParaRPr lang="pt-BR" sz="1600" b="1">
              <a:solidFill>
                <a:schemeClr val="tx1"/>
              </a:solidFill>
              <a:latin typeface="+mj-lt"/>
            </a:endParaRP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794469"/>
            <a:ext cx="8208963" cy="1223963"/>
          </a:xfrm>
        </p:spPr>
        <p:txBody>
          <a:bodyPr>
            <a:normAutofit/>
          </a:bodyPr>
          <a:lstStyle/>
          <a:p>
            <a:pPr algn="ctr"/>
            <a:r>
              <a:rPr lang="pt-BR" altLang="pt-BR" sz="3600" b="1" dirty="0">
                <a:solidFill>
                  <a:srgbClr val="9900CC"/>
                </a:solidFill>
              </a:rPr>
              <a:t>GESTÃO DA </a:t>
            </a:r>
            <a:r>
              <a:rPr lang="pt-BR" altLang="pt-BR" sz="3600" b="1" dirty="0" smtClean="0">
                <a:solidFill>
                  <a:srgbClr val="9900CC"/>
                </a:solidFill>
              </a:rPr>
              <a:t>PRODUÇÃO</a:t>
            </a:r>
            <a:r>
              <a:rPr lang="pt-BR" altLang="pt-BR" sz="3600" b="1" dirty="0">
                <a:solidFill>
                  <a:srgbClr val="9900CC"/>
                </a:solidFill>
              </a:rPr>
              <a:t/>
            </a:r>
            <a:br>
              <a:rPr lang="pt-BR" altLang="pt-BR" sz="3600" b="1" dirty="0">
                <a:solidFill>
                  <a:srgbClr val="9900CC"/>
                </a:solidFill>
              </a:rPr>
            </a:br>
            <a:r>
              <a:rPr lang="pt-BR" altLang="pt-BR" sz="3600" b="1" dirty="0">
                <a:solidFill>
                  <a:srgbClr val="9900CC"/>
                </a:solidFill>
              </a:rPr>
              <a:t>NA DIVISIONALIZAÇÃO</a:t>
            </a:r>
            <a:endParaRPr lang="pt-BR" altLang="pt-BR" sz="3600" b="1" dirty="0">
              <a:solidFill>
                <a:srgbClr val="9900CC"/>
              </a:solidFill>
              <a:latin typeface="Arial" charset="0"/>
            </a:endParaRPr>
          </a:p>
        </p:txBody>
      </p:sp>
      <p:sp>
        <p:nvSpPr>
          <p:cNvPr id="3" name="Rectangle 3"/>
          <p:cNvSpPr>
            <a:spLocks noChangeArrowheads="1"/>
          </p:cNvSpPr>
          <p:nvPr/>
        </p:nvSpPr>
        <p:spPr bwMode="auto">
          <a:xfrm>
            <a:off x="539750" y="4005064"/>
            <a:ext cx="809942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Arial" charset="0"/>
              </a:rPr>
              <a:t>A interação, porém, entre a gestão da </a:t>
            </a:r>
            <a:r>
              <a:rPr lang="pt-BR" altLang="pt-BR" b="1" dirty="0" smtClean="0">
                <a:solidFill>
                  <a:srgbClr val="008000"/>
                </a:solidFill>
                <a:latin typeface="Arial" charset="0"/>
              </a:rPr>
              <a:t>produção </a:t>
            </a:r>
            <a:r>
              <a:rPr lang="pt-BR" altLang="pt-BR" b="1" dirty="0">
                <a:solidFill>
                  <a:srgbClr val="008000"/>
                </a:solidFill>
                <a:latin typeface="Arial" charset="0"/>
              </a:rPr>
              <a:t>e a alta gerência é unidirecional, não havendo nem  a possibilidades de a </a:t>
            </a:r>
            <a:r>
              <a:rPr lang="pt-BR" altLang="pt-BR" b="1" dirty="0" smtClean="0">
                <a:solidFill>
                  <a:srgbClr val="008000"/>
                </a:solidFill>
                <a:latin typeface="Arial" charset="0"/>
              </a:rPr>
              <a:t>produção </a:t>
            </a:r>
            <a:r>
              <a:rPr lang="pt-BR" altLang="pt-BR" b="1" dirty="0">
                <a:solidFill>
                  <a:srgbClr val="008000"/>
                </a:solidFill>
                <a:latin typeface="Arial" charset="0"/>
              </a:rPr>
              <a:t>intervir na formulação da estratégia empresarial, nem de a equipe de planejamento estratégico ou das outras áreas funcionais intervirem na </a:t>
            </a:r>
            <a:r>
              <a:rPr lang="pt-BR" altLang="pt-BR" b="1" dirty="0" smtClean="0">
                <a:solidFill>
                  <a:srgbClr val="008000"/>
                </a:solidFill>
                <a:latin typeface="Arial" charset="0"/>
              </a:rPr>
              <a:t>produção</a:t>
            </a:r>
            <a:endParaRPr lang="pt-BR" altLang="pt-BR" b="1" dirty="0">
              <a:solidFill>
                <a:srgbClr val="008000"/>
              </a:solidFill>
              <a:latin typeface="Arial" charset="0"/>
            </a:endParaRPr>
          </a:p>
        </p:txBody>
      </p:sp>
      <p:sp>
        <p:nvSpPr>
          <p:cNvPr id="4" name="Rectangle 4"/>
          <p:cNvSpPr>
            <a:spLocks noChangeArrowheads="1"/>
          </p:cNvSpPr>
          <p:nvPr/>
        </p:nvSpPr>
        <p:spPr bwMode="auto">
          <a:xfrm>
            <a:off x="539750" y="2060848"/>
            <a:ext cx="80772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Arial" charset="0"/>
              </a:rPr>
              <a:t>A gerência da empresa reconhece o valor de se ter uma estratégia de </a:t>
            </a:r>
            <a:r>
              <a:rPr lang="pt-BR" altLang="pt-BR" b="1" dirty="0" smtClean="0">
                <a:solidFill>
                  <a:srgbClr val="FF3300"/>
                </a:solidFill>
                <a:latin typeface="Arial" charset="0"/>
              </a:rPr>
              <a:t>produção </a:t>
            </a:r>
            <a:r>
              <a:rPr lang="pt-BR" altLang="pt-BR" b="1" dirty="0">
                <a:solidFill>
                  <a:srgbClr val="FF3300"/>
                </a:solidFill>
                <a:latin typeface="Arial" charset="0"/>
              </a:rPr>
              <a:t>e começa a empregar instrumentos, tais como organograma e declaração de missão para estruturar e guiar as atividades da manufatura por um horizonte de tempo ampliado</a:t>
            </a:r>
            <a:r>
              <a:rPr lang="pt-BR" altLang="pt-BR" b="1" dirty="0" smtClean="0">
                <a:solidFill>
                  <a:srgbClr val="FF3300"/>
                </a:solidFill>
                <a:latin typeface="Arial" charset="0"/>
              </a:rPr>
              <a:t>.</a:t>
            </a:r>
            <a:endParaRPr lang="pt-BR" altLang="pt-BR" b="1" dirty="0">
              <a:solidFill>
                <a:srgbClr val="FF3300"/>
              </a:solidFill>
              <a:latin typeface="Arial" charset="0"/>
            </a:endParaRPr>
          </a:p>
        </p:txBody>
      </p:sp>
      <p:sp>
        <p:nvSpPr>
          <p:cNvPr id="5" name="Espaço Reservado para Número de Slide 4"/>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26</a:t>
            </a:fld>
            <a:endParaRPr lang="pt-BR" sz="1600" b="1" dirty="0">
              <a:solidFill>
                <a:schemeClr val="tx1"/>
              </a:solidFill>
              <a:latin typeface="+mj-lt"/>
            </a:endParaRPr>
          </a:p>
        </p:txBody>
      </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764704"/>
            <a:ext cx="8208963" cy="772748"/>
          </a:xfrm>
        </p:spPr>
        <p:txBody>
          <a:bodyPr/>
          <a:lstStyle/>
          <a:p>
            <a:pPr algn="ctr"/>
            <a:r>
              <a:rPr lang="pt-BR" altLang="pt-BR" sz="4400" b="1" dirty="0">
                <a:solidFill>
                  <a:srgbClr val="9900CC"/>
                </a:solidFill>
              </a:rPr>
              <a:t>CONSIDERAÇÕES FINAIS</a:t>
            </a:r>
          </a:p>
        </p:txBody>
      </p:sp>
      <p:sp>
        <p:nvSpPr>
          <p:cNvPr id="3" name="Rectangle 3"/>
          <p:cNvSpPr>
            <a:spLocks noChangeArrowheads="1"/>
          </p:cNvSpPr>
          <p:nvPr/>
        </p:nvSpPr>
        <p:spPr bwMode="auto">
          <a:xfrm>
            <a:off x="611188" y="2924944"/>
            <a:ext cx="809942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mj-lt"/>
              </a:rPr>
              <a:t>O compartilhamento de recursos, no âmbito divisional, faz com que as áreas funcionais interajam mais e atendam às demandas da gerência divisional, a fim de tornar o conteúdo de seus programas compatível com a estratégia </a:t>
            </a:r>
            <a:r>
              <a:rPr lang="pt-BR" altLang="pt-BR" b="1" dirty="0" smtClean="0">
                <a:solidFill>
                  <a:srgbClr val="FF3300"/>
                </a:solidFill>
                <a:latin typeface="+mj-lt"/>
              </a:rPr>
              <a:t>divisional</a:t>
            </a:r>
            <a:endParaRPr lang="pt-BR" altLang="pt-BR" b="1" dirty="0">
              <a:solidFill>
                <a:srgbClr val="FF3300"/>
              </a:solidFill>
              <a:latin typeface="+mj-lt"/>
            </a:endParaRPr>
          </a:p>
        </p:txBody>
      </p:sp>
      <p:sp>
        <p:nvSpPr>
          <p:cNvPr id="4" name="Rectangle 4"/>
          <p:cNvSpPr>
            <a:spLocks noChangeArrowheads="1"/>
          </p:cNvSpPr>
          <p:nvPr/>
        </p:nvSpPr>
        <p:spPr bwMode="auto">
          <a:xfrm>
            <a:off x="539750" y="1652607"/>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00FF"/>
                </a:solidFill>
                <a:latin typeface="+mj-lt"/>
              </a:rPr>
              <a:t>As áreas funcionais adequam o conteúdo de seus programas e políticas aos negócios vigentes, como os específicos de determinada </a:t>
            </a:r>
            <a:r>
              <a:rPr lang="pt-BR" altLang="pt-BR" b="1" dirty="0" smtClean="0">
                <a:solidFill>
                  <a:srgbClr val="0000FF"/>
                </a:solidFill>
                <a:latin typeface="+mj-lt"/>
              </a:rPr>
              <a:t>divisão </a:t>
            </a:r>
            <a:endParaRPr lang="pt-BR" altLang="pt-BR" b="1" dirty="0">
              <a:solidFill>
                <a:srgbClr val="0000FF"/>
              </a:solidFill>
              <a:latin typeface="+mj-lt"/>
            </a:endParaRPr>
          </a:p>
        </p:txBody>
      </p:sp>
      <p:sp>
        <p:nvSpPr>
          <p:cNvPr id="5" name="Rectangle 5"/>
          <p:cNvSpPr>
            <a:spLocks noChangeArrowheads="1"/>
          </p:cNvSpPr>
          <p:nvPr/>
        </p:nvSpPr>
        <p:spPr bwMode="auto">
          <a:xfrm>
            <a:off x="590550" y="4941168"/>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mj-lt"/>
              </a:rPr>
              <a:t>A centralização de poder decisório por parte da gerência divisional não permite que representantes das áreas funcionais contemplem o contexto </a:t>
            </a:r>
            <a:r>
              <a:rPr lang="pt-BR" altLang="pt-BR" b="1" dirty="0" smtClean="0">
                <a:solidFill>
                  <a:srgbClr val="008000"/>
                </a:solidFill>
                <a:latin typeface="+mj-lt"/>
              </a:rPr>
              <a:t>externo </a:t>
            </a:r>
            <a:endParaRPr lang="pt-BR" altLang="pt-BR" b="1" dirty="0">
              <a:solidFill>
                <a:srgbClr val="008000"/>
              </a:solidFill>
              <a:latin typeface="+mj-lt"/>
            </a:endParaRPr>
          </a:p>
        </p:txBody>
      </p:sp>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27</a:t>
            </a:fld>
            <a:endParaRPr lang="pt-BR" sz="1600" b="1" dirty="0">
              <a:solidFill>
                <a:schemeClr val="tx1"/>
              </a:solidFill>
              <a:latin typeface="+mj-lt"/>
            </a:endParaRP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95288" y="965200"/>
            <a:ext cx="8353425" cy="1023938"/>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pPr algn="ctr"/>
            <a:r>
              <a:rPr lang="pt-BR" altLang="pt-BR" sz="4000" dirty="0" smtClean="0">
                <a:solidFill>
                  <a:srgbClr val="FF3300"/>
                </a:solidFill>
              </a:rPr>
              <a:t>ESTRATÉGIA CORPORATIVA</a:t>
            </a:r>
            <a:r>
              <a:rPr lang="pt-BR" altLang="pt-BR" sz="4000" dirty="0" smtClean="0"/>
              <a:t> </a:t>
            </a:r>
            <a:endParaRPr lang="pt-BR" altLang="pt-BR" sz="4000" dirty="0"/>
          </a:p>
        </p:txBody>
      </p:sp>
      <p:sp>
        <p:nvSpPr>
          <p:cNvPr id="3" name="Rectangle 3"/>
          <p:cNvSpPr>
            <a:spLocks noChangeArrowheads="1"/>
          </p:cNvSpPr>
          <p:nvPr/>
        </p:nvSpPr>
        <p:spPr bwMode="auto">
          <a:xfrm>
            <a:off x="577850" y="2349500"/>
            <a:ext cx="7993063" cy="316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2400">
                <a:solidFill>
                  <a:schemeClr val="tx1"/>
                </a:solidFill>
                <a:latin typeface="Times New Roman" pitchFamily="18" charset="0"/>
              </a:defRPr>
            </a:lvl1pPr>
            <a:lvl2pPr marL="998538" indent="-457200">
              <a:defRPr sz="2400">
                <a:solidFill>
                  <a:schemeClr val="tx1"/>
                </a:solidFill>
                <a:latin typeface="Times New Roman" pitchFamily="18" charset="0"/>
              </a:defRPr>
            </a:lvl2pPr>
            <a:lvl3pPr marL="1635125" indent="-457200">
              <a:defRPr sz="2400">
                <a:solidFill>
                  <a:schemeClr val="tx1"/>
                </a:solidFill>
                <a:latin typeface="Times New Roman" pitchFamily="18" charset="0"/>
              </a:defRPr>
            </a:lvl3pPr>
            <a:lvl4pPr marL="2271713" indent="-457200">
              <a:defRPr sz="2400">
                <a:solidFill>
                  <a:schemeClr val="tx1"/>
                </a:solidFill>
                <a:latin typeface="Times New Roman" pitchFamily="18" charset="0"/>
              </a:defRPr>
            </a:lvl4pPr>
            <a:lvl5pPr marL="2908300" indent="-457200">
              <a:defRPr sz="2400">
                <a:solidFill>
                  <a:schemeClr val="tx1"/>
                </a:solidFill>
                <a:latin typeface="Times New Roman" pitchFamily="18" charset="0"/>
              </a:defRPr>
            </a:lvl5pPr>
            <a:lvl6pPr marL="3365500" indent="-457200" fontAlgn="base">
              <a:spcBef>
                <a:spcPct val="0"/>
              </a:spcBef>
              <a:spcAft>
                <a:spcPct val="0"/>
              </a:spcAft>
              <a:defRPr sz="2400">
                <a:solidFill>
                  <a:schemeClr val="tx1"/>
                </a:solidFill>
                <a:latin typeface="Times New Roman" pitchFamily="18" charset="0"/>
              </a:defRPr>
            </a:lvl6pPr>
            <a:lvl7pPr marL="3822700" indent="-457200" fontAlgn="base">
              <a:spcBef>
                <a:spcPct val="0"/>
              </a:spcBef>
              <a:spcAft>
                <a:spcPct val="0"/>
              </a:spcAft>
              <a:defRPr sz="2400">
                <a:solidFill>
                  <a:schemeClr val="tx1"/>
                </a:solidFill>
                <a:latin typeface="Times New Roman" pitchFamily="18" charset="0"/>
              </a:defRPr>
            </a:lvl7pPr>
            <a:lvl8pPr marL="4279900" indent="-457200" fontAlgn="base">
              <a:spcBef>
                <a:spcPct val="0"/>
              </a:spcBef>
              <a:spcAft>
                <a:spcPct val="0"/>
              </a:spcAft>
              <a:defRPr sz="2400">
                <a:solidFill>
                  <a:schemeClr val="tx1"/>
                </a:solidFill>
                <a:latin typeface="Times New Roman" pitchFamily="18" charset="0"/>
              </a:defRPr>
            </a:lvl8pPr>
            <a:lvl9pPr marL="4737100" indent="-457200" fontAlgn="base">
              <a:spcBef>
                <a:spcPct val="0"/>
              </a:spcBef>
              <a:spcAft>
                <a:spcPct val="0"/>
              </a:spcAft>
              <a:defRPr sz="2400">
                <a:solidFill>
                  <a:schemeClr val="tx1"/>
                </a:solidFill>
                <a:latin typeface="Times New Roman" pitchFamily="18" charset="0"/>
              </a:defRPr>
            </a:lvl9pPr>
          </a:lstStyle>
          <a:p>
            <a:r>
              <a:rPr kumimoji="0" lang="pt-BR" altLang="pt-BR" sz="3200" b="1" dirty="0">
                <a:solidFill>
                  <a:srgbClr val="0033CC"/>
                </a:solidFill>
                <a:latin typeface="Arial" charset="0"/>
              </a:rPr>
              <a:t>é um conjunto de decisões em uma companhia, que revelam seus objetivos e propósitos, geram as principais políticas e planos para atingi-los e define a área de negócios da </a:t>
            </a:r>
            <a:r>
              <a:rPr kumimoji="0" lang="pt-BR" altLang="pt-BR" sz="3200" b="1" dirty="0" smtClean="0">
                <a:solidFill>
                  <a:srgbClr val="0033CC"/>
                </a:solidFill>
                <a:latin typeface="Arial" charset="0"/>
              </a:rPr>
              <a:t>empresa</a:t>
            </a:r>
            <a:endParaRPr kumimoji="0" lang="pt-BR" altLang="pt-BR" sz="3200" b="1" dirty="0">
              <a:solidFill>
                <a:srgbClr val="0033CC"/>
              </a:solidFill>
              <a:latin typeface="Arial" charset="0"/>
            </a:endParaRPr>
          </a:p>
        </p:txBody>
      </p:sp>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3</a:t>
            </a:fld>
            <a:endParaRPr lang="pt-BR" sz="1600" b="1" dirty="0">
              <a:solidFill>
                <a:schemeClr val="tx1"/>
              </a:solidFill>
              <a:latin typeface="+mj-lt"/>
            </a:endParaRPr>
          </a:p>
        </p:txBody>
      </p:sp>
    </p:spTree>
    <p:extLst>
      <p:ext uri="{BB962C8B-B14F-4D97-AF65-F5344CB8AC3E}">
        <p14:creationId xmlns:p14="http://schemas.microsoft.com/office/powerpoint/2010/main" val="2435708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685800" y="637877"/>
            <a:ext cx="7772400" cy="1295400"/>
          </a:xfrm>
        </p:spPr>
        <p:txBody>
          <a:bodyPr>
            <a:normAutofit/>
          </a:bodyPr>
          <a:lstStyle/>
          <a:p>
            <a:pPr algn="ctr"/>
            <a:r>
              <a:rPr lang="pt-BR" altLang="pt-BR" sz="3600" b="1" dirty="0">
                <a:solidFill>
                  <a:srgbClr val="0000CC"/>
                </a:solidFill>
                <a:latin typeface="Arial" charset="0"/>
              </a:rPr>
              <a:t>ESTÁGIO DE ESPECIALIZAÇÃO FUNCIONAL DAS EMPRESAS</a:t>
            </a:r>
          </a:p>
        </p:txBody>
      </p:sp>
      <p:sp>
        <p:nvSpPr>
          <p:cNvPr id="3" name="Text Box 3"/>
          <p:cNvSpPr txBox="1">
            <a:spLocks noChangeArrowheads="1"/>
          </p:cNvSpPr>
          <p:nvPr/>
        </p:nvSpPr>
        <p:spPr bwMode="auto">
          <a:xfrm>
            <a:off x="600075" y="5013176"/>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algn="just"/>
            <a:r>
              <a:rPr lang="pt-BR" altLang="pt-BR" b="1" dirty="0">
                <a:solidFill>
                  <a:srgbClr val="000066"/>
                </a:solidFill>
                <a:latin typeface="Arial" charset="0"/>
              </a:rPr>
              <a:t>Os gerentes da cúpula estratégica estão preocupados o "afinamento" preciso das máquinas burocráticas </a:t>
            </a:r>
          </a:p>
        </p:txBody>
      </p:sp>
      <p:sp>
        <p:nvSpPr>
          <p:cNvPr id="4" name="Rectangle 5"/>
          <p:cNvSpPr>
            <a:spLocks noChangeArrowheads="1"/>
          </p:cNvSpPr>
          <p:nvPr/>
        </p:nvSpPr>
        <p:spPr bwMode="auto">
          <a:xfrm>
            <a:off x="533400" y="1988840"/>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008000"/>
                </a:solidFill>
                <a:latin typeface="Arial" charset="0"/>
              </a:rPr>
              <a:t>Ocorre em ambientes competitivos estáveis e simples, decorrentes da posição de liderança ou da proteção governamental em seus mercados </a:t>
            </a:r>
          </a:p>
        </p:txBody>
      </p:sp>
      <p:sp>
        <p:nvSpPr>
          <p:cNvPr id="5" name="Rectangle 6"/>
          <p:cNvSpPr>
            <a:spLocks noChangeArrowheads="1"/>
          </p:cNvSpPr>
          <p:nvPr/>
        </p:nvSpPr>
        <p:spPr bwMode="auto">
          <a:xfrm>
            <a:off x="539750" y="3284984"/>
            <a:ext cx="80994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Arial" charset="0"/>
              </a:rPr>
              <a:t>Incorpora-se tecnologia em seu sistema produtivo de forma a facilitar o entendimento do trabalho</a:t>
            </a:r>
            <a:endParaRPr lang="pt-BR" altLang="pt-BR" b="1" dirty="0">
              <a:solidFill>
                <a:srgbClr val="FF3300"/>
              </a:solidFill>
              <a:latin typeface="Arial" charset="0"/>
              <a:cs typeface="Times New Roman" pitchFamily="18" charset="0"/>
            </a:endParaRPr>
          </a:p>
        </p:txBody>
      </p:sp>
      <p:sp>
        <p:nvSpPr>
          <p:cNvPr id="6" name="Rectangle 7"/>
          <p:cNvSpPr>
            <a:spLocks noChangeArrowheads="1"/>
          </p:cNvSpPr>
          <p:nvPr/>
        </p:nvSpPr>
        <p:spPr bwMode="auto">
          <a:xfrm>
            <a:off x="533400" y="4149080"/>
            <a:ext cx="8077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9900CC"/>
                </a:solidFill>
                <a:latin typeface="Arial" charset="0"/>
                <a:cs typeface="Times New Roman" pitchFamily="18" charset="0"/>
              </a:rPr>
              <a:t>Não se exige </a:t>
            </a:r>
            <a:r>
              <a:rPr lang="pt-BR" altLang="pt-BR" b="1" dirty="0">
                <a:solidFill>
                  <a:srgbClr val="9900CC"/>
                </a:solidFill>
                <a:latin typeface="Arial" charset="0"/>
              </a:rPr>
              <a:t>alta especialização profissional dos funcionários</a:t>
            </a:r>
            <a:r>
              <a:rPr lang="pt-BR" altLang="pt-BR" b="1" dirty="0">
                <a:solidFill>
                  <a:srgbClr val="0000FF"/>
                </a:solidFill>
                <a:latin typeface="Arial" charset="0"/>
              </a:rPr>
              <a:t> </a:t>
            </a:r>
          </a:p>
        </p:txBody>
      </p:sp>
      <p:sp>
        <p:nvSpPr>
          <p:cNvPr id="7" name="Espaço Reservado para Número de Slide 6"/>
          <p:cNvSpPr>
            <a:spLocks noGrp="1"/>
          </p:cNvSpPr>
          <p:nvPr>
            <p:ph type="sldNum" sz="quarter" idx="12"/>
          </p:nvPr>
        </p:nvSpPr>
        <p:spPr>
          <a:xfrm>
            <a:off x="8244408" y="6356350"/>
            <a:ext cx="442392" cy="365125"/>
          </a:xfrm>
        </p:spPr>
        <p:txBody>
          <a:bodyPr/>
          <a:lstStyle/>
          <a:p>
            <a:fld id="{B92B09ED-5DCD-4173-ADD3-38C51F4AE414}" type="slidenum">
              <a:rPr lang="pt-BR" sz="1600" b="1" smtClean="0">
                <a:solidFill>
                  <a:schemeClr val="tx1"/>
                </a:solidFill>
                <a:latin typeface="+mj-lt"/>
              </a:rPr>
              <a:t>4</a:t>
            </a:fld>
            <a:endParaRPr lang="pt-BR" sz="1600" b="1" dirty="0">
              <a:solidFill>
                <a:schemeClr val="tx1"/>
              </a:solidFill>
              <a:latin typeface="+mj-lt"/>
            </a:endParaRPr>
          </a:p>
        </p:txBody>
      </p:sp>
    </p:spTree>
    <p:extLst>
      <p:ext uri="{BB962C8B-B14F-4D97-AF65-F5344CB8AC3E}">
        <p14:creationId xmlns:p14="http://schemas.microsoft.com/office/powerpoint/2010/main" val="1841416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685800" y="744538"/>
            <a:ext cx="7772400" cy="1295400"/>
          </a:xfrm>
        </p:spPr>
        <p:txBody>
          <a:bodyPr>
            <a:normAutofit/>
          </a:bodyPr>
          <a:lstStyle/>
          <a:p>
            <a:pPr algn="ctr"/>
            <a:r>
              <a:rPr lang="pt-BR" altLang="pt-BR" sz="3600" b="1" dirty="0">
                <a:solidFill>
                  <a:srgbClr val="0000CC"/>
                </a:solidFill>
                <a:latin typeface="Arial" charset="0"/>
              </a:rPr>
              <a:t>ESTÁGIO DE ESPECIALIZAÇÃO FUNCIONAL NAS EMPRESAS</a:t>
            </a:r>
          </a:p>
        </p:txBody>
      </p:sp>
      <p:sp>
        <p:nvSpPr>
          <p:cNvPr id="3" name="Rectangle 4"/>
          <p:cNvSpPr>
            <a:spLocks noChangeArrowheads="1"/>
          </p:cNvSpPr>
          <p:nvPr/>
        </p:nvSpPr>
        <p:spPr bwMode="auto">
          <a:xfrm>
            <a:off x="533400" y="2220913"/>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a:solidFill>
                  <a:srgbClr val="008000"/>
                </a:solidFill>
                <a:latin typeface="Arial" charset="0"/>
              </a:rPr>
              <a:t>Promovem-se a especialização funcional da unidades organizacionais e dos funcionários e a conseqüente padronização de seus processos de trabalho </a:t>
            </a:r>
          </a:p>
        </p:txBody>
      </p:sp>
      <p:sp>
        <p:nvSpPr>
          <p:cNvPr id="4" name="Rectangle 5"/>
          <p:cNvSpPr>
            <a:spLocks noChangeArrowheads="1"/>
          </p:cNvSpPr>
          <p:nvPr/>
        </p:nvSpPr>
        <p:spPr bwMode="auto">
          <a:xfrm>
            <a:off x="539750" y="3573016"/>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rgbClr val="FF3300"/>
                </a:solidFill>
                <a:latin typeface="Arial" charset="0"/>
              </a:rPr>
              <a:t>Os sistemas de planejamento e controle baseiam-se em programas de ação, ou seja, definem as ações das pessoas</a:t>
            </a:r>
          </a:p>
        </p:txBody>
      </p:sp>
      <p:sp>
        <p:nvSpPr>
          <p:cNvPr id="5" name="Rectangle 6"/>
          <p:cNvSpPr>
            <a:spLocks noChangeArrowheads="1"/>
          </p:cNvSpPr>
          <p:nvPr/>
        </p:nvSpPr>
        <p:spPr bwMode="auto">
          <a:xfrm>
            <a:off x="533400" y="4941168"/>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dirty="0">
                <a:solidFill>
                  <a:schemeClr val="accent2"/>
                </a:solidFill>
                <a:latin typeface="Arial" charset="0"/>
              </a:rPr>
              <a:t>Tem-se a obsessão do controle a fim de eliminar toda a incerteza possível, para que a organização possa operar sem interrupções </a:t>
            </a:r>
          </a:p>
        </p:txBody>
      </p:sp>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5</a:t>
            </a:fld>
            <a:endParaRPr lang="pt-BR" sz="1600" b="1">
              <a:solidFill>
                <a:schemeClr val="tx1"/>
              </a:solidFill>
              <a:latin typeface="+mj-lt"/>
            </a:endParaRPr>
          </a:p>
        </p:txBody>
      </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457200" y="924966"/>
            <a:ext cx="8458200" cy="990600"/>
          </a:xfrm>
        </p:spPr>
        <p:txBody>
          <a:bodyPr/>
          <a:lstStyle/>
          <a:p>
            <a:pPr algn="ctr"/>
            <a:r>
              <a:rPr lang="pt-BR" altLang="pt-BR" sz="2800" b="1">
                <a:solidFill>
                  <a:srgbClr val="003399"/>
                </a:solidFill>
              </a:rPr>
              <a:t>ORGANOGRAMA DE UMA</a:t>
            </a:r>
            <a:br>
              <a:rPr lang="pt-BR" altLang="pt-BR" sz="2800" b="1">
                <a:solidFill>
                  <a:srgbClr val="003399"/>
                </a:solidFill>
              </a:rPr>
            </a:br>
            <a:r>
              <a:rPr lang="pt-BR" altLang="pt-BR" sz="2800" b="1">
                <a:solidFill>
                  <a:srgbClr val="003399"/>
                </a:solidFill>
              </a:rPr>
              <a:t>GRANDE SIDERÚRGICA</a:t>
            </a:r>
          </a:p>
        </p:txBody>
      </p:sp>
      <p:grpSp>
        <p:nvGrpSpPr>
          <p:cNvPr id="3" name="Group 3"/>
          <p:cNvGrpSpPr>
            <a:grpSpLocks/>
          </p:cNvGrpSpPr>
          <p:nvPr/>
        </p:nvGrpSpPr>
        <p:grpSpPr bwMode="auto">
          <a:xfrm>
            <a:off x="571500" y="2336254"/>
            <a:ext cx="8115300" cy="3829050"/>
            <a:chOff x="360" y="1273"/>
            <a:chExt cx="5112" cy="2412"/>
          </a:xfrm>
        </p:grpSpPr>
        <p:sp>
          <p:nvSpPr>
            <p:cNvPr id="4" name="Line 4"/>
            <p:cNvSpPr>
              <a:spLocks noChangeShapeType="1"/>
            </p:cNvSpPr>
            <p:nvPr/>
          </p:nvSpPr>
          <p:spPr bwMode="auto">
            <a:xfrm>
              <a:off x="1800" y="2989"/>
              <a:ext cx="2" cy="182"/>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5" name="Rectangle 5"/>
            <p:cNvSpPr>
              <a:spLocks noChangeArrowheads="1"/>
            </p:cNvSpPr>
            <p:nvPr/>
          </p:nvSpPr>
          <p:spPr bwMode="auto">
            <a:xfrm>
              <a:off x="2388" y="3164"/>
              <a:ext cx="864" cy="521"/>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Divisão de Pessoal</a:t>
              </a:r>
            </a:p>
          </p:txBody>
        </p:sp>
        <p:sp>
          <p:nvSpPr>
            <p:cNvPr id="6" name="Rectangle 6"/>
            <p:cNvSpPr>
              <a:spLocks noChangeArrowheads="1"/>
            </p:cNvSpPr>
            <p:nvPr/>
          </p:nvSpPr>
          <p:spPr bwMode="auto">
            <a:xfrm>
              <a:off x="1296" y="3170"/>
              <a:ext cx="1020" cy="51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Planejamento, Engenharia e Divisão de P&amp;D</a:t>
              </a:r>
            </a:p>
          </p:txBody>
        </p:sp>
        <p:sp>
          <p:nvSpPr>
            <p:cNvPr id="7" name="Rectangle 7"/>
            <p:cNvSpPr>
              <a:spLocks noChangeArrowheads="1"/>
            </p:cNvSpPr>
            <p:nvPr/>
          </p:nvSpPr>
          <p:spPr bwMode="auto">
            <a:xfrm>
              <a:off x="3348" y="3170"/>
              <a:ext cx="936" cy="51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Divisão de Finanças</a:t>
              </a:r>
            </a:p>
          </p:txBody>
        </p:sp>
        <p:sp>
          <p:nvSpPr>
            <p:cNvPr id="8" name="Line 8"/>
            <p:cNvSpPr>
              <a:spLocks noChangeShapeType="1"/>
            </p:cNvSpPr>
            <p:nvPr/>
          </p:nvSpPr>
          <p:spPr bwMode="auto">
            <a:xfrm>
              <a:off x="3816" y="2985"/>
              <a:ext cx="1" cy="18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 name="Line 9"/>
            <p:cNvSpPr>
              <a:spLocks noChangeShapeType="1"/>
            </p:cNvSpPr>
            <p:nvPr/>
          </p:nvSpPr>
          <p:spPr bwMode="auto">
            <a:xfrm>
              <a:off x="2772" y="1705"/>
              <a:ext cx="1" cy="18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 name="Line 10"/>
            <p:cNvSpPr>
              <a:spLocks noChangeShapeType="1"/>
            </p:cNvSpPr>
            <p:nvPr/>
          </p:nvSpPr>
          <p:spPr bwMode="auto">
            <a:xfrm flipV="1">
              <a:off x="828" y="2989"/>
              <a:ext cx="3996"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1" name="Line 11"/>
            <p:cNvSpPr>
              <a:spLocks noChangeShapeType="1"/>
            </p:cNvSpPr>
            <p:nvPr/>
          </p:nvSpPr>
          <p:spPr bwMode="auto">
            <a:xfrm>
              <a:off x="3816" y="2985"/>
              <a:ext cx="1" cy="18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2" name="Line 12"/>
            <p:cNvSpPr>
              <a:spLocks noChangeShapeType="1"/>
            </p:cNvSpPr>
            <p:nvPr/>
          </p:nvSpPr>
          <p:spPr bwMode="auto">
            <a:xfrm flipV="1">
              <a:off x="2772" y="2797"/>
              <a:ext cx="0" cy="36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3" name="Line 13"/>
            <p:cNvSpPr>
              <a:spLocks noChangeShapeType="1"/>
            </p:cNvSpPr>
            <p:nvPr/>
          </p:nvSpPr>
          <p:spPr bwMode="auto">
            <a:xfrm>
              <a:off x="3384" y="2065"/>
              <a:ext cx="288"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4" name="Line 14"/>
            <p:cNvSpPr>
              <a:spLocks noChangeShapeType="1"/>
            </p:cNvSpPr>
            <p:nvPr/>
          </p:nvSpPr>
          <p:spPr bwMode="auto">
            <a:xfrm>
              <a:off x="4332" y="1525"/>
              <a:ext cx="0" cy="360"/>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5" name="Line 15"/>
            <p:cNvSpPr>
              <a:spLocks noChangeShapeType="1"/>
            </p:cNvSpPr>
            <p:nvPr/>
          </p:nvSpPr>
          <p:spPr bwMode="auto">
            <a:xfrm flipV="1">
              <a:off x="828" y="2317"/>
              <a:ext cx="3996"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6" name="Line 16"/>
            <p:cNvSpPr>
              <a:spLocks noChangeShapeType="1"/>
            </p:cNvSpPr>
            <p:nvPr/>
          </p:nvSpPr>
          <p:spPr bwMode="auto">
            <a:xfrm>
              <a:off x="4824" y="2317"/>
              <a:ext cx="0" cy="8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7" name="Line 17"/>
            <p:cNvSpPr>
              <a:spLocks noChangeShapeType="1"/>
            </p:cNvSpPr>
            <p:nvPr/>
          </p:nvSpPr>
          <p:spPr bwMode="auto">
            <a:xfrm>
              <a:off x="822" y="2317"/>
              <a:ext cx="0" cy="86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8" name="Text Box 18"/>
            <p:cNvSpPr txBox="1">
              <a:spLocks noChangeArrowheads="1"/>
            </p:cNvSpPr>
            <p:nvPr/>
          </p:nvSpPr>
          <p:spPr bwMode="auto">
            <a:xfrm>
              <a:off x="360" y="3169"/>
              <a:ext cx="864" cy="516"/>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Divisão de Operações</a:t>
              </a:r>
            </a:p>
          </p:txBody>
        </p:sp>
        <p:sp>
          <p:nvSpPr>
            <p:cNvPr id="19" name="Text Box 19"/>
            <p:cNvSpPr txBox="1">
              <a:spLocks noChangeArrowheads="1"/>
            </p:cNvSpPr>
            <p:nvPr/>
          </p:nvSpPr>
          <p:spPr bwMode="auto">
            <a:xfrm>
              <a:off x="4392" y="3181"/>
              <a:ext cx="936" cy="504"/>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Divisão de </a:t>
              </a:r>
              <a:r>
                <a:rPr kumimoji="0" lang="pt-BR" altLang="pt-BR" sz="1600" b="0" i="1">
                  <a:solidFill>
                    <a:srgbClr val="003399"/>
                  </a:solidFill>
                  <a:latin typeface="+mj-lt"/>
                </a:rPr>
                <a:t>Marketing</a:t>
              </a:r>
              <a:endParaRPr kumimoji="0" lang="pt-BR" altLang="pt-BR" sz="1600" b="0">
                <a:solidFill>
                  <a:srgbClr val="003399"/>
                </a:solidFill>
                <a:latin typeface="+mj-lt"/>
              </a:endParaRPr>
            </a:p>
          </p:txBody>
        </p:sp>
        <p:sp>
          <p:nvSpPr>
            <p:cNvPr id="20" name="Text Box 20"/>
            <p:cNvSpPr txBox="1">
              <a:spLocks noChangeArrowheads="1"/>
            </p:cNvSpPr>
            <p:nvPr/>
          </p:nvSpPr>
          <p:spPr bwMode="auto">
            <a:xfrm>
              <a:off x="2124" y="2461"/>
              <a:ext cx="1296" cy="348"/>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Vice Presidente Executivo</a:t>
              </a:r>
            </a:p>
          </p:txBody>
        </p:sp>
        <p:sp>
          <p:nvSpPr>
            <p:cNvPr id="21" name="Text Box 21"/>
            <p:cNvSpPr txBox="1">
              <a:spLocks noChangeArrowheads="1"/>
            </p:cNvSpPr>
            <p:nvPr/>
          </p:nvSpPr>
          <p:spPr bwMode="auto">
            <a:xfrm>
              <a:off x="2088" y="1885"/>
              <a:ext cx="1296" cy="348"/>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Presidência e principal executivo</a:t>
              </a:r>
            </a:p>
          </p:txBody>
        </p:sp>
        <p:sp>
          <p:nvSpPr>
            <p:cNvPr id="22" name="Text Box 22"/>
            <p:cNvSpPr txBox="1">
              <a:spLocks noChangeArrowheads="1"/>
            </p:cNvSpPr>
            <p:nvPr/>
          </p:nvSpPr>
          <p:spPr bwMode="auto">
            <a:xfrm>
              <a:off x="3672" y="1885"/>
              <a:ext cx="1800" cy="36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Vice Presidente,</a:t>
              </a:r>
            </a:p>
            <a:p>
              <a:pPr algn="ctr" eaLnBrk="0" hangingPunct="0"/>
              <a:r>
                <a:rPr kumimoji="0" lang="pt-BR" altLang="pt-BR" sz="1600" b="0">
                  <a:solidFill>
                    <a:srgbClr val="003399"/>
                  </a:solidFill>
                  <a:latin typeface="+mj-lt"/>
                </a:rPr>
                <a:t>Secretaria e Conselho Geral</a:t>
              </a:r>
            </a:p>
          </p:txBody>
        </p:sp>
        <p:sp>
          <p:nvSpPr>
            <p:cNvPr id="23" name="Text Box 23"/>
            <p:cNvSpPr txBox="1">
              <a:spLocks noChangeArrowheads="1"/>
            </p:cNvSpPr>
            <p:nvPr/>
          </p:nvSpPr>
          <p:spPr bwMode="auto">
            <a:xfrm>
              <a:off x="2016" y="1273"/>
              <a:ext cx="1584" cy="42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1600" b="0">
                  <a:solidFill>
                    <a:srgbClr val="003399"/>
                  </a:solidFill>
                  <a:latin typeface="+mj-lt"/>
                </a:rPr>
                <a:t>Conselho de Diretoria e Presidência do Conselho</a:t>
              </a:r>
            </a:p>
          </p:txBody>
        </p:sp>
        <p:sp>
          <p:nvSpPr>
            <p:cNvPr id="24" name="Line 24"/>
            <p:cNvSpPr>
              <a:spLocks noChangeShapeType="1"/>
            </p:cNvSpPr>
            <p:nvPr/>
          </p:nvSpPr>
          <p:spPr bwMode="auto">
            <a:xfrm>
              <a:off x="2772" y="2245"/>
              <a:ext cx="0" cy="216"/>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25" name="Line 25"/>
            <p:cNvSpPr>
              <a:spLocks noChangeShapeType="1"/>
            </p:cNvSpPr>
            <p:nvPr/>
          </p:nvSpPr>
          <p:spPr bwMode="auto">
            <a:xfrm flipH="1">
              <a:off x="3600" y="1525"/>
              <a:ext cx="720" cy="0"/>
            </a:xfrm>
            <a:prstGeom prst="line">
              <a:avLst/>
            </a:prstGeom>
            <a:noFill/>
            <a:ln w="12700" cap="rnd">
              <a:solidFill>
                <a:srgbClr val="00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sp>
        <p:nvSpPr>
          <p:cNvPr id="26" name="Espaço Reservado para Número de Slide 2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6</a:t>
            </a:fld>
            <a:endParaRPr lang="pt-BR" sz="1600" b="1">
              <a:solidFill>
                <a:schemeClr val="tx1"/>
              </a:solidFill>
              <a:latin typeface="+mj-lt"/>
            </a:endParaRP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93888" y="2197830"/>
            <a:ext cx="847725" cy="700088"/>
            <a:chOff x="4143" y="4337"/>
            <a:chExt cx="1335" cy="1104"/>
          </a:xfrm>
        </p:grpSpPr>
        <p:sp>
          <p:nvSpPr>
            <p:cNvPr id="3" name="Line 3"/>
            <p:cNvSpPr>
              <a:spLocks noChangeShapeType="1"/>
            </p:cNvSpPr>
            <p:nvPr/>
          </p:nvSpPr>
          <p:spPr bwMode="auto">
            <a:xfrm flipH="1">
              <a:off x="4143" y="4387"/>
              <a:ext cx="257" cy="1005"/>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4" name="Line 4"/>
            <p:cNvSpPr>
              <a:spLocks noChangeShapeType="1"/>
            </p:cNvSpPr>
            <p:nvPr/>
          </p:nvSpPr>
          <p:spPr bwMode="auto">
            <a:xfrm>
              <a:off x="4851" y="4337"/>
              <a:ext cx="2" cy="1104"/>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5" name="Line 5"/>
            <p:cNvSpPr>
              <a:spLocks noChangeShapeType="1"/>
            </p:cNvSpPr>
            <p:nvPr/>
          </p:nvSpPr>
          <p:spPr bwMode="auto">
            <a:xfrm>
              <a:off x="5221" y="4362"/>
              <a:ext cx="257" cy="1005"/>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6" name="Group 6"/>
          <p:cNvGrpSpPr>
            <a:grpSpLocks/>
          </p:cNvGrpSpPr>
          <p:nvPr/>
        </p:nvGrpSpPr>
        <p:grpSpPr bwMode="auto">
          <a:xfrm>
            <a:off x="457200" y="3332893"/>
            <a:ext cx="3709988" cy="1555750"/>
            <a:chOff x="1876" y="6100"/>
            <a:chExt cx="5841" cy="2450"/>
          </a:xfrm>
        </p:grpSpPr>
        <p:sp>
          <p:nvSpPr>
            <p:cNvPr id="7" name="Line 7"/>
            <p:cNvSpPr>
              <a:spLocks noChangeShapeType="1"/>
            </p:cNvSpPr>
            <p:nvPr/>
          </p:nvSpPr>
          <p:spPr bwMode="auto">
            <a:xfrm>
              <a:off x="5248" y="6100"/>
              <a:ext cx="2" cy="1103"/>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8" name="Line 8"/>
            <p:cNvSpPr>
              <a:spLocks noChangeShapeType="1"/>
            </p:cNvSpPr>
            <p:nvPr/>
          </p:nvSpPr>
          <p:spPr bwMode="auto">
            <a:xfrm>
              <a:off x="4400" y="6100"/>
              <a:ext cx="1" cy="1103"/>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9" name="Line 9"/>
            <p:cNvSpPr>
              <a:spLocks noChangeShapeType="1"/>
            </p:cNvSpPr>
            <p:nvPr/>
          </p:nvSpPr>
          <p:spPr bwMode="auto">
            <a:xfrm>
              <a:off x="5532" y="6150"/>
              <a:ext cx="313" cy="1103"/>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10" name="Line 10"/>
            <p:cNvSpPr>
              <a:spLocks noChangeShapeType="1"/>
            </p:cNvSpPr>
            <p:nvPr/>
          </p:nvSpPr>
          <p:spPr bwMode="auto">
            <a:xfrm>
              <a:off x="5816" y="6173"/>
              <a:ext cx="683" cy="1055"/>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11" name="Line 11"/>
            <p:cNvSpPr>
              <a:spLocks noChangeShapeType="1"/>
            </p:cNvSpPr>
            <p:nvPr/>
          </p:nvSpPr>
          <p:spPr bwMode="auto">
            <a:xfrm flipH="1">
              <a:off x="3774" y="6125"/>
              <a:ext cx="313" cy="1103"/>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12" name="Line 12"/>
            <p:cNvSpPr>
              <a:spLocks noChangeShapeType="1"/>
            </p:cNvSpPr>
            <p:nvPr/>
          </p:nvSpPr>
          <p:spPr bwMode="auto">
            <a:xfrm flipH="1">
              <a:off x="3095" y="6173"/>
              <a:ext cx="682" cy="1055"/>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nvGrpSpPr>
            <p:cNvPr id="13" name="Group 13"/>
            <p:cNvGrpSpPr>
              <a:grpSpLocks/>
            </p:cNvGrpSpPr>
            <p:nvPr/>
          </p:nvGrpSpPr>
          <p:grpSpPr bwMode="auto">
            <a:xfrm>
              <a:off x="1876" y="7863"/>
              <a:ext cx="681" cy="687"/>
              <a:chOff x="-50" y="0"/>
              <a:chExt cx="20100" cy="20000"/>
            </a:xfrm>
          </p:grpSpPr>
          <p:sp>
            <p:nvSpPr>
              <p:cNvPr id="34" name="Line 14"/>
              <p:cNvSpPr>
                <a:spLocks noChangeShapeType="1"/>
              </p:cNvSpPr>
              <p:nvPr/>
            </p:nvSpPr>
            <p:spPr bwMode="auto">
              <a:xfrm>
                <a:off x="9930" y="0"/>
                <a:ext cx="40" cy="20000"/>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35" name="Line 15"/>
              <p:cNvSpPr>
                <a:spLocks noChangeShapeType="1"/>
              </p:cNvSpPr>
              <p:nvPr/>
            </p:nvSpPr>
            <p:spPr bwMode="auto">
              <a:xfrm flipH="1">
                <a:off x="-50" y="713"/>
                <a:ext cx="2540" cy="17861"/>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36" name="Line 16"/>
              <p:cNvSpPr>
                <a:spLocks noChangeShapeType="1"/>
              </p:cNvSpPr>
              <p:nvPr/>
            </p:nvSpPr>
            <p:spPr bwMode="auto">
              <a:xfrm>
                <a:off x="17510" y="1426"/>
                <a:ext cx="2540" cy="17148"/>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14" name="Group 17"/>
            <p:cNvGrpSpPr>
              <a:grpSpLocks/>
            </p:cNvGrpSpPr>
            <p:nvPr/>
          </p:nvGrpSpPr>
          <p:grpSpPr bwMode="auto">
            <a:xfrm>
              <a:off x="2924" y="7839"/>
              <a:ext cx="683" cy="686"/>
              <a:chOff x="-80" y="0"/>
              <a:chExt cx="20160" cy="20000"/>
            </a:xfrm>
          </p:grpSpPr>
          <p:sp>
            <p:nvSpPr>
              <p:cNvPr id="31" name="Line 18"/>
              <p:cNvSpPr>
                <a:spLocks noChangeShapeType="1"/>
              </p:cNvSpPr>
              <p:nvPr/>
            </p:nvSpPr>
            <p:spPr bwMode="auto">
              <a:xfrm>
                <a:off x="10000" y="0"/>
                <a:ext cx="40" cy="20000"/>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32" name="Line 19"/>
              <p:cNvSpPr>
                <a:spLocks noChangeShapeType="1"/>
              </p:cNvSpPr>
              <p:nvPr/>
            </p:nvSpPr>
            <p:spPr bwMode="auto">
              <a:xfrm flipH="1">
                <a:off x="-80" y="713"/>
                <a:ext cx="2540" cy="17861"/>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33" name="Line 20"/>
              <p:cNvSpPr>
                <a:spLocks noChangeShapeType="1"/>
              </p:cNvSpPr>
              <p:nvPr/>
            </p:nvSpPr>
            <p:spPr bwMode="auto">
              <a:xfrm>
                <a:off x="17520" y="1426"/>
                <a:ext cx="2560" cy="17148"/>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15" name="Group 21"/>
            <p:cNvGrpSpPr>
              <a:grpSpLocks/>
            </p:cNvGrpSpPr>
            <p:nvPr/>
          </p:nvGrpSpPr>
          <p:grpSpPr bwMode="auto">
            <a:xfrm>
              <a:off x="3974" y="7839"/>
              <a:ext cx="681" cy="686"/>
              <a:chOff x="-50" y="0"/>
              <a:chExt cx="20100" cy="20000"/>
            </a:xfrm>
          </p:grpSpPr>
          <p:sp>
            <p:nvSpPr>
              <p:cNvPr id="28" name="Line 22"/>
              <p:cNvSpPr>
                <a:spLocks noChangeShapeType="1"/>
              </p:cNvSpPr>
              <p:nvPr/>
            </p:nvSpPr>
            <p:spPr bwMode="auto">
              <a:xfrm>
                <a:off x="9970" y="0"/>
                <a:ext cx="60" cy="20000"/>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29" name="Line 23"/>
              <p:cNvSpPr>
                <a:spLocks noChangeShapeType="1"/>
              </p:cNvSpPr>
              <p:nvPr/>
            </p:nvSpPr>
            <p:spPr bwMode="auto">
              <a:xfrm flipH="1">
                <a:off x="-50" y="713"/>
                <a:ext cx="2540" cy="17861"/>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30" name="Line 24"/>
              <p:cNvSpPr>
                <a:spLocks noChangeShapeType="1"/>
              </p:cNvSpPr>
              <p:nvPr/>
            </p:nvSpPr>
            <p:spPr bwMode="auto">
              <a:xfrm>
                <a:off x="17510" y="1426"/>
                <a:ext cx="2540" cy="17148"/>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16" name="Group 25"/>
            <p:cNvGrpSpPr>
              <a:grpSpLocks/>
            </p:cNvGrpSpPr>
            <p:nvPr/>
          </p:nvGrpSpPr>
          <p:grpSpPr bwMode="auto">
            <a:xfrm>
              <a:off x="5051" y="7814"/>
              <a:ext cx="682" cy="687"/>
              <a:chOff x="-70" y="0"/>
              <a:chExt cx="20140" cy="20000"/>
            </a:xfrm>
          </p:grpSpPr>
          <p:sp>
            <p:nvSpPr>
              <p:cNvPr id="25" name="Line 26"/>
              <p:cNvSpPr>
                <a:spLocks noChangeShapeType="1"/>
              </p:cNvSpPr>
              <p:nvPr/>
            </p:nvSpPr>
            <p:spPr bwMode="auto">
              <a:xfrm>
                <a:off x="9990" y="0"/>
                <a:ext cx="60" cy="20000"/>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26" name="Line 27"/>
              <p:cNvSpPr>
                <a:spLocks noChangeShapeType="1"/>
              </p:cNvSpPr>
              <p:nvPr/>
            </p:nvSpPr>
            <p:spPr bwMode="auto">
              <a:xfrm flipH="1">
                <a:off x="-70" y="713"/>
                <a:ext cx="2540" cy="17861"/>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27" name="Line 28"/>
              <p:cNvSpPr>
                <a:spLocks noChangeShapeType="1"/>
              </p:cNvSpPr>
              <p:nvPr/>
            </p:nvSpPr>
            <p:spPr bwMode="auto">
              <a:xfrm>
                <a:off x="17530" y="1426"/>
                <a:ext cx="2540" cy="17148"/>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17" name="Group 29"/>
            <p:cNvGrpSpPr>
              <a:grpSpLocks/>
            </p:cNvGrpSpPr>
            <p:nvPr/>
          </p:nvGrpSpPr>
          <p:grpSpPr bwMode="auto">
            <a:xfrm>
              <a:off x="5987" y="7839"/>
              <a:ext cx="683" cy="686"/>
              <a:chOff x="-80" y="0"/>
              <a:chExt cx="20160" cy="20000"/>
            </a:xfrm>
          </p:grpSpPr>
          <p:sp>
            <p:nvSpPr>
              <p:cNvPr id="22" name="Line 30"/>
              <p:cNvSpPr>
                <a:spLocks noChangeShapeType="1"/>
              </p:cNvSpPr>
              <p:nvPr/>
            </p:nvSpPr>
            <p:spPr bwMode="auto">
              <a:xfrm>
                <a:off x="9960" y="0"/>
                <a:ext cx="40" cy="20000"/>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23" name="Line 31"/>
              <p:cNvSpPr>
                <a:spLocks noChangeShapeType="1"/>
              </p:cNvSpPr>
              <p:nvPr/>
            </p:nvSpPr>
            <p:spPr bwMode="auto">
              <a:xfrm flipH="1">
                <a:off x="-80" y="713"/>
                <a:ext cx="2560" cy="17861"/>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24" name="Line 32"/>
              <p:cNvSpPr>
                <a:spLocks noChangeShapeType="1"/>
              </p:cNvSpPr>
              <p:nvPr/>
            </p:nvSpPr>
            <p:spPr bwMode="auto">
              <a:xfrm>
                <a:off x="17540" y="1426"/>
                <a:ext cx="2540" cy="17148"/>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18" name="Group 33"/>
            <p:cNvGrpSpPr>
              <a:grpSpLocks/>
            </p:cNvGrpSpPr>
            <p:nvPr/>
          </p:nvGrpSpPr>
          <p:grpSpPr bwMode="auto">
            <a:xfrm>
              <a:off x="7035" y="7839"/>
              <a:ext cx="682" cy="686"/>
              <a:chOff x="-50" y="0"/>
              <a:chExt cx="20100" cy="20000"/>
            </a:xfrm>
          </p:grpSpPr>
          <p:sp>
            <p:nvSpPr>
              <p:cNvPr id="19" name="Line 34"/>
              <p:cNvSpPr>
                <a:spLocks noChangeShapeType="1"/>
              </p:cNvSpPr>
              <p:nvPr/>
            </p:nvSpPr>
            <p:spPr bwMode="auto">
              <a:xfrm>
                <a:off x="10030" y="0"/>
                <a:ext cx="40" cy="20000"/>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20" name="Line 35"/>
              <p:cNvSpPr>
                <a:spLocks noChangeShapeType="1"/>
              </p:cNvSpPr>
              <p:nvPr/>
            </p:nvSpPr>
            <p:spPr bwMode="auto">
              <a:xfrm flipH="1">
                <a:off x="-50" y="713"/>
                <a:ext cx="2540" cy="17861"/>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21" name="Line 36"/>
              <p:cNvSpPr>
                <a:spLocks noChangeShapeType="1"/>
              </p:cNvSpPr>
              <p:nvPr/>
            </p:nvSpPr>
            <p:spPr bwMode="auto">
              <a:xfrm>
                <a:off x="17510" y="1426"/>
                <a:ext cx="2540" cy="17148"/>
              </a:xfrm>
              <a:prstGeom prst="line">
                <a:avLst/>
              </a:prstGeom>
              <a:noFill/>
              <a:ln w="9525">
                <a:solidFill>
                  <a:srgbClr val="000000"/>
                </a:solidFill>
                <a:round/>
                <a:headEnd type="triangl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grpSp>
        <p:nvGrpSpPr>
          <p:cNvPr id="37" name="Group 37"/>
          <p:cNvGrpSpPr>
            <a:grpSpLocks/>
          </p:cNvGrpSpPr>
          <p:nvPr/>
        </p:nvGrpSpPr>
        <p:grpSpPr bwMode="auto">
          <a:xfrm>
            <a:off x="4578350" y="5383943"/>
            <a:ext cx="3259138" cy="809625"/>
            <a:chOff x="0" y="0"/>
            <a:chExt cx="19998" cy="20000"/>
          </a:xfrm>
        </p:grpSpPr>
        <p:sp>
          <p:nvSpPr>
            <p:cNvPr id="38" name="Line 38"/>
            <p:cNvSpPr>
              <a:spLocks noChangeShapeType="1"/>
            </p:cNvSpPr>
            <p:nvPr/>
          </p:nvSpPr>
          <p:spPr bwMode="auto">
            <a:xfrm flipH="1">
              <a:off x="0" y="384"/>
              <a:ext cx="7961"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39" name="Line 39"/>
            <p:cNvSpPr>
              <a:spLocks noChangeShapeType="1"/>
            </p:cNvSpPr>
            <p:nvPr/>
          </p:nvSpPr>
          <p:spPr bwMode="auto">
            <a:xfrm flipH="1">
              <a:off x="1653" y="0"/>
              <a:ext cx="7961"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0" name="Line 40"/>
            <p:cNvSpPr>
              <a:spLocks noChangeShapeType="1"/>
            </p:cNvSpPr>
            <p:nvPr/>
          </p:nvSpPr>
          <p:spPr bwMode="auto">
            <a:xfrm flipH="1">
              <a:off x="3319" y="0"/>
              <a:ext cx="7961"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1" name="Line 41"/>
            <p:cNvSpPr>
              <a:spLocks noChangeShapeType="1"/>
            </p:cNvSpPr>
            <p:nvPr/>
          </p:nvSpPr>
          <p:spPr bwMode="auto">
            <a:xfrm flipH="1">
              <a:off x="4748" y="384"/>
              <a:ext cx="7960"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2" name="Line 42"/>
            <p:cNvSpPr>
              <a:spLocks noChangeShapeType="1"/>
            </p:cNvSpPr>
            <p:nvPr/>
          </p:nvSpPr>
          <p:spPr bwMode="auto">
            <a:xfrm flipH="1">
              <a:off x="6519" y="384"/>
              <a:ext cx="7961"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3" name="Line 43"/>
            <p:cNvSpPr>
              <a:spLocks noChangeShapeType="1"/>
            </p:cNvSpPr>
            <p:nvPr/>
          </p:nvSpPr>
          <p:spPr bwMode="auto">
            <a:xfrm flipH="1">
              <a:off x="8396" y="384"/>
              <a:ext cx="7961"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4" name="Line 44"/>
            <p:cNvSpPr>
              <a:spLocks noChangeShapeType="1"/>
            </p:cNvSpPr>
            <p:nvPr/>
          </p:nvSpPr>
          <p:spPr bwMode="auto">
            <a:xfrm flipH="1">
              <a:off x="10385" y="384"/>
              <a:ext cx="7960"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45" name="Line 45"/>
            <p:cNvSpPr>
              <a:spLocks noChangeShapeType="1"/>
            </p:cNvSpPr>
            <p:nvPr/>
          </p:nvSpPr>
          <p:spPr bwMode="auto">
            <a:xfrm flipH="1">
              <a:off x="12037" y="384"/>
              <a:ext cx="7961" cy="1961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46" name="Group 46"/>
          <p:cNvGrpSpPr>
            <a:grpSpLocks/>
          </p:cNvGrpSpPr>
          <p:nvPr/>
        </p:nvGrpSpPr>
        <p:grpSpPr bwMode="auto">
          <a:xfrm>
            <a:off x="1282700" y="5415693"/>
            <a:ext cx="2917825" cy="793750"/>
            <a:chOff x="0" y="0"/>
            <a:chExt cx="20006" cy="20000"/>
          </a:xfrm>
        </p:grpSpPr>
        <p:grpSp>
          <p:nvGrpSpPr>
            <p:cNvPr id="47" name="Group 47"/>
            <p:cNvGrpSpPr>
              <a:grpSpLocks/>
            </p:cNvGrpSpPr>
            <p:nvPr/>
          </p:nvGrpSpPr>
          <p:grpSpPr bwMode="auto">
            <a:xfrm>
              <a:off x="0" y="391"/>
              <a:ext cx="8525" cy="19609"/>
              <a:chOff x="0" y="0"/>
              <a:chExt cx="20002" cy="20000"/>
            </a:xfrm>
          </p:grpSpPr>
          <p:sp>
            <p:nvSpPr>
              <p:cNvPr id="69" name="Line 48"/>
              <p:cNvSpPr>
                <a:spLocks noChangeShapeType="1"/>
              </p:cNvSpPr>
              <p:nvPr/>
            </p:nvSpPr>
            <p:spPr bwMode="auto">
              <a:xfrm>
                <a:off x="0" y="0"/>
                <a:ext cx="19108"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70" name="Line 49"/>
              <p:cNvSpPr>
                <a:spLocks noChangeShapeType="1"/>
              </p:cNvSpPr>
              <p:nvPr/>
            </p:nvSpPr>
            <p:spPr bwMode="auto">
              <a:xfrm>
                <a:off x="18242" y="17981"/>
                <a:ext cx="1760"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48" name="Group 50"/>
            <p:cNvGrpSpPr>
              <a:grpSpLocks/>
            </p:cNvGrpSpPr>
            <p:nvPr/>
          </p:nvGrpSpPr>
          <p:grpSpPr bwMode="auto">
            <a:xfrm>
              <a:off x="1484" y="391"/>
              <a:ext cx="8529" cy="19609"/>
              <a:chOff x="0" y="0"/>
              <a:chExt cx="20003" cy="20000"/>
            </a:xfrm>
          </p:grpSpPr>
          <p:sp>
            <p:nvSpPr>
              <p:cNvPr id="67" name="Line 51"/>
              <p:cNvSpPr>
                <a:spLocks noChangeShapeType="1"/>
              </p:cNvSpPr>
              <p:nvPr/>
            </p:nvSpPr>
            <p:spPr bwMode="auto">
              <a:xfrm>
                <a:off x="0" y="0"/>
                <a:ext cx="19102"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68" name="Line 52"/>
              <p:cNvSpPr>
                <a:spLocks noChangeShapeType="1"/>
              </p:cNvSpPr>
              <p:nvPr/>
            </p:nvSpPr>
            <p:spPr bwMode="auto">
              <a:xfrm>
                <a:off x="18244" y="17981"/>
                <a:ext cx="1759"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49" name="Group 53"/>
            <p:cNvGrpSpPr>
              <a:grpSpLocks/>
            </p:cNvGrpSpPr>
            <p:nvPr/>
          </p:nvGrpSpPr>
          <p:grpSpPr bwMode="auto">
            <a:xfrm>
              <a:off x="4694" y="0"/>
              <a:ext cx="8520" cy="19609"/>
              <a:chOff x="0" y="0"/>
              <a:chExt cx="20000" cy="20000"/>
            </a:xfrm>
          </p:grpSpPr>
          <p:sp>
            <p:nvSpPr>
              <p:cNvPr id="65" name="Line 54"/>
              <p:cNvSpPr>
                <a:spLocks noChangeShapeType="1"/>
              </p:cNvSpPr>
              <p:nvPr/>
            </p:nvSpPr>
            <p:spPr bwMode="auto">
              <a:xfrm>
                <a:off x="0" y="0"/>
                <a:ext cx="19120"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66" name="Line 55"/>
              <p:cNvSpPr>
                <a:spLocks noChangeShapeType="1"/>
              </p:cNvSpPr>
              <p:nvPr/>
            </p:nvSpPr>
            <p:spPr bwMode="auto">
              <a:xfrm>
                <a:off x="18240" y="17981"/>
                <a:ext cx="1760"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50" name="Group 56"/>
            <p:cNvGrpSpPr>
              <a:grpSpLocks/>
            </p:cNvGrpSpPr>
            <p:nvPr/>
          </p:nvGrpSpPr>
          <p:grpSpPr bwMode="auto">
            <a:xfrm>
              <a:off x="3207" y="391"/>
              <a:ext cx="8529" cy="19609"/>
              <a:chOff x="0" y="0"/>
              <a:chExt cx="20000" cy="20000"/>
            </a:xfrm>
          </p:grpSpPr>
          <p:sp>
            <p:nvSpPr>
              <p:cNvPr id="63" name="Line 57"/>
              <p:cNvSpPr>
                <a:spLocks noChangeShapeType="1"/>
              </p:cNvSpPr>
              <p:nvPr/>
            </p:nvSpPr>
            <p:spPr bwMode="auto">
              <a:xfrm>
                <a:off x="0" y="0"/>
                <a:ext cx="19100"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64" name="Line 58"/>
              <p:cNvSpPr>
                <a:spLocks noChangeShapeType="1"/>
              </p:cNvSpPr>
              <p:nvPr/>
            </p:nvSpPr>
            <p:spPr bwMode="auto">
              <a:xfrm>
                <a:off x="18237" y="17981"/>
                <a:ext cx="1763"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51" name="Group 59"/>
            <p:cNvGrpSpPr>
              <a:grpSpLocks/>
            </p:cNvGrpSpPr>
            <p:nvPr/>
          </p:nvGrpSpPr>
          <p:grpSpPr bwMode="auto">
            <a:xfrm>
              <a:off x="6541" y="0"/>
              <a:ext cx="8526" cy="19609"/>
              <a:chOff x="0" y="0"/>
              <a:chExt cx="20000" cy="20000"/>
            </a:xfrm>
          </p:grpSpPr>
          <p:sp>
            <p:nvSpPr>
              <p:cNvPr id="61" name="Line 60"/>
              <p:cNvSpPr>
                <a:spLocks noChangeShapeType="1"/>
              </p:cNvSpPr>
              <p:nvPr/>
            </p:nvSpPr>
            <p:spPr bwMode="auto">
              <a:xfrm>
                <a:off x="0" y="0"/>
                <a:ext cx="19106"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62" name="Line 61"/>
              <p:cNvSpPr>
                <a:spLocks noChangeShapeType="1"/>
              </p:cNvSpPr>
              <p:nvPr/>
            </p:nvSpPr>
            <p:spPr bwMode="auto">
              <a:xfrm>
                <a:off x="18240" y="17981"/>
                <a:ext cx="1760"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52" name="Group 62"/>
            <p:cNvGrpSpPr>
              <a:grpSpLocks/>
            </p:cNvGrpSpPr>
            <p:nvPr/>
          </p:nvGrpSpPr>
          <p:grpSpPr bwMode="auto">
            <a:xfrm>
              <a:off x="8276" y="391"/>
              <a:ext cx="8523" cy="19609"/>
              <a:chOff x="2" y="0"/>
              <a:chExt cx="19998" cy="20000"/>
            </a:xfrm>
          </p:grpSpPr>
          <p:sp>
            <p:nvSpPr>
              <p:cNvPr id="59" name="Line 63"/>
              <p:cNvSpPr>
                <a:spLocks noChangeShapeType="1"/>
              </p:cNvSpPr>
              <p:nvPr/>
            </p:nvSpPr>
            <p:spPr bwMode="auto">
              <a:xfrm>
                <a:off x="2" y="0"/>
                <a:ext cx="19111"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60" name="Line 64"/>
              <p:cNvSpPr>
                <a:spLocks noChangeShapeType="1"/>
              </p:cNvSpPr>
              <p:nvPr/>
            </p:nvSpPr>
            <p:spPr bwMode="auto">
              <a:xfrm>
                <a:off x="18233" y="17981"/>
                <a:ext cx="1767"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53" name="Group 65"/>
            <p:cNvGrpSpPr>
              <a:grpSpLocks/>
            </p:cNvGrpSpPr>
            <p:nvPr/>
          </p:nvGrpSpPr>
          <p:grpSpPr bwMode="auto">
            <a:xfrm>
              <a:off x="9875" y="0"/>
              <a:ext cx="8526" cy="19609"/>
              <a:chOff x="0" y="0"/>
              <a:chExt cx="20000" cy="20000"/>
            </a:xfrm>
          </p:grpSpPr>
          <p:sp>
            <p:nvSpPr>
              <p:cNvPr id="57" name="Line 66"/>
              <p:cNvSpPr>
                <a:spLocks noChangeShapeType="1"/>
              </p:cNvSpPr>
              <p:nvPr/>
            </p:nvSpPr>
            <p:spPr bwMode="auto">
              <a:xfrm>
                <a:off x="0" y="0"/>
                <a:ext cx="19106"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58" name="Line 67"/>
              <p:cNvSpPr>
                <a:spLocks noChangeShapeType="1"/>
              </p:cNvSpPr>
              <p:nvPr/>
            </p:nvSpPr>
            <p:spPr bwMode="auto">
              <a:xfrm>
                <a:off x="18240" y="17981"/>
                <a:ext cx="1760"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nvGrpSpPr>
            <p:cNvPr id="54" name="Group 68"/>
            <p:cNvGrpSpPr>
              <a:grpSpLocks/>
            </p:cNvGrpSpPr>
            <p:nvPr/>
          </p:nvGrpSpPr>
          <p:grpSpPr bwMode="auto">
            <a:xfrm>
              <a:off x="11480" y="391"/>
              <a:ext cx="8526" cy="19609"/>
              <a:chOff x="0" y="0"/>
              <a:chExt cx="20000" cy="20000"/>
            </a:xfrm>
          </p:grpSpPr>
          <p:sp>
            <p:nvSpPr>
              <p:cNvPr id="55" name="Line 69"/>
              <p:cNvSpPr>
                <a:spLocks noChangeShapeType="1"/>
              </p:cNvSpPr>
              <p:nvPr/>
            </p:nvSpPr>
            <p:spPr bwMode="auto">
              <a:xfrm>
                <a:off x="0" y="0"/>
                <a:ext cx="19106" cy="18780"/>
              </a:xfrm>
              <a:prstGeom prst="line">
                <a:avLst/>
              </a:prstGeom>
              <a:noFill/>
              <a:ln w="6350">
                <a:solidFill>
                  <a:srgbClr val="000000"/>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sp>
            <p:nvSpPr>
              <p:cNvPr id="56" name="Line 70"/>
              <p:cNvSpPr>
                <a:spLocks noChangeShapeType="1"/>
              </p:cNvSpPr>
              <p:nvPr/>
            </p:nvSpPr>
            <p:spPr bwMode="auto">
              <a:xfrm>
                <a:off x="18240" y="17981"/>
                <a:ext cx="1760" cy="2019"/>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solidFill>
                    <a:srgbClr val="080808"/>
                  </a:solidFill>
                  <a:latin typeface="+mj-lt"/>
                </a:endParaRPr>
              </a:p>
            </p:txBody>
          </p:sp>
        </p:grpSp>
      </p:grpSp>
      <p:grpSp>
        <p:nvGrpSpPr>
          <p:cNvPr id="71" name="Group 71"/>
          <p:cNvGrpSpPr>
            <a:grpSpLocks/>
          </p:cNvGrpSpPr>
          <p:nvPr/>
        </p:nvGrpSpPr>
        <p:grpSpPr bwMode="auto">
          <a:xfrm>
            <a:off x="4883150" y="3348768"/>
            <a:ext cx="3763963" cy="1541462"/>
            <a:chOff x="8851" y="6150"/>
            <a:chExt cx="5927" cy="2427"/>
          </a:xfrm>
        </p:grpSpPr>
        <p:grpSp>
          <p:nvGrpSpPr>
            <p:cNvPr id="72" name="Group 72"/>
            <p:cNvGrpSpPr>
              <a:grpSpLocks/>
            </p:cNvGrpSpPr>
            <p:nvPr/>
          </p:nvGrpSpPr>
          <p:grpSpPr bwMode="auto">
            <a:xfrm>
              <a:off x="12056" y="7867"/>
              <a:ext cx="683" cy="687"/>
              <a:chOff x="-80" y="0"/>
              <a:chExt cx="20160" cy="20000"/>
            </a:xfrm>
          </p:grpSpPr>
          <p:sp>
            <p:nvSpPr>
              <p:cNvPr id="99" name="Line 73"/>
              <p:cNvSpPr>
                <a:spLocks noChangeShapeType="1"/>
              </p:cNvSpPr>
              <p:nvPr/>
            </p:nvSpPr>
            <p:spPr bwMode="auto">
              <a:xfrm>
                <a:off x="9960" y="0"/>
                <a:ext cx="40" cy="2000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0" name="Line 74"/>
              <p:cNvSpPr>
                <a:spLocks noChangeShapeType="1"/>
              </p:cNvSpPr>
              <p:nvPr/>
            </p:nvSpPr>
            <p:spPr bwMode="auto">
              <a:xfrm flipH="1">
                <a:off x="-80" y="713"/>
                <a:ext cx="2540" cy="1786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1" name="Line 75"/>
              <p:cNvSpPr>
                <a:spLocks noChangeShapeType="1"/>
              </p:cNvSpPr>
              <p:nvPr/>
            </p:nvSpPr>
            <p:spPr bwMode="auto">
              <a:xfrm>
                <a:off x="17520" y="1427"/>
                <a:ext cx="2560" cy="1714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73" name="Group 76"/>
            <p:cNvGrpSpPr>
              <a:grpSpLocks/>
            </p:cNvGrpSpPr>
            <p:nvPr/>
          </p:nvGrpSpPr>
          <p:grpSpPr bwMode="auto">
            <a:xfrm>
              <a:off x="11035" y="7842"/>
              <a:ext cx="680" cy="687"/>
              <a:chOff x="-20" y="0"/>
              <a:chExt cx="20040" cy="20000"/>
            </a:xfrm>
          </p:grpSpPr>
          <p:sp>
            <p:nvSpPr>
              <p:cNvPr id="96" name="Line 77"/>
              <p:cNvSpPr>
                <a:spLocks noChangeShapeType="1"/>
              </p:cNvSpPr>
              <p:nvPr/>
            </p:nvSpPr>
            <p:spPr bwMode="auto">
              <a:xfrm>
                <a:off x="10000" y="0"/>
                <a:ext cx="40" cy="2000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7" name="Line 78"/>
              <p:cNvSpPr>
                <a:spLocks noChangeShapeType="1"/>
              </p:cNvSpPr>
              <p:nvPr/>
            </p:nvSpPr>
            <p:spPr bwMode="auto">
              <a:xfrm flipH="1">
                <a:off x="-20" y="713"/>
                <a:ext cx="2540" cy="1786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8" name="Line 79"/>
              <p:cNvSpPr>
                <a:spLocks noChangeShapeType="1"/>
              </p:cNvSpPr>
              <p:nvPr/>
            </p:nvSpPr>
            <p:spPr bwMode="auto">
              <a:xfrm>
                <a:off x="17480" y="1427"/>
                <a:ext cx="2540" cy="1714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74" name="Group 80"/>
            <p:cNvGrpSpPr>
              <a:grpSpLocks/>
            </p:cNvGrpSpPr>
            <p:nvPr/>
          </p:nvGrpSpPr>
          <p:grpSpPr bwMode="auto">
            <a:xfrm>
              <a:off x="9899" y="7842"/>
              <a:ext cx="681" cy="687"/>
              <a:chOff x="-50" y="0"/>
              <a:chExt cx="20100" cy="20000"/>
            </a:xfrm>
          </p:grpSpPr>
          <p:sp>
            <p:nvSpPr>
              <p:cNvPr id="93" name="Line 81"/>
              <p:cNvSpPr>
                <a:spLocks noChangeShapeType="1"/>
              </p:cNvSpPr>
              <p:nvPr/>
            </p:nvSpPr>
            <p:spPr bwMode="auto">
              <a:xfrm>
                <a:off x="10030" y="0"/>
                <a:ext cx="40" cy="2000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4" name="Line 82"/>
              <p:cNvSpPr>
                <a:spLocks noChangeShapeType="1"/>
              </p:cNvSpPr>
              <p:nvPr/>
            </p:nvSpPr>
            <p:spPr bwMode="auto">
              <a:xfrm flipH="1">
                <a:off x="-50" y="713"/>
                <a:ext cx="2540" cy="1786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5" name="Line 83"/>
              <p:cNvSpPr>
                <a:spLocks noChangeShapeType="1"/>
              </p:cNvSpPr>
              <p:nvPr/>
            </p:nvSpPr>
            <p:spPr bwMode="auto">
              <a:xfrm>
                <a:off x="17510" y="1427"/>
                <a:ext cx="2540" cy="1714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75" name="Group 84"/>
            <p:cNvGrpSpPr>
              <a:grpSpLocks/>
            </p:cNvGrpSpPr>
            <p:nvPr/>
          </p:nvGrpSpPr>
          <p:grpSpPr bwMode="auto">
            <a:xfrm>
              <a:off x="14097" y="7890"/>
              <a:ext cx="681" cy="687"/>
              <a:chOff x="-50" y="0"/>
              <a:chExt cx="20100" cy="20000"/>
            </a:xfrm>
          </p:grpSpPr>
          <p:sp>
            <p:nvSpPr>
              <p:cNvPr id="90" name="Line 85"/>
              <p:cNvSpPr>
                <a:spLocks noChangeShapeType="1"/>
              </p:cNvSpPr>
              <p:nvPr/>
            </p:nvSpPr>
            <p:spPr bwMode="auto">
              <a:xfrm>
                <a:off x="10010" y="0"/>
                <a:ext cx="60" cy="2000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1" name="Line 86"/>
              <p:cNvSpPr>
                <a:spLocks noChangeShapeType="1"/>
              </p:cNvSpPr>
              <p:nvPr/>
            </p:nvSpPr>
            <p:spPr bwMode="auto">
              <a:xfrm flipH="1">
                <a:off x="-50" y="713"/>
                <a:ext cx="2540" cy="1786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92" name="Line 87"/>
              <p:cNvSpPr>
                <a:spLocks noChangeShapeType="1"/>
              </p:cNvSpPr>
              <p:nvPr/>
            </p:nvSpPr>
            <p:spPr bwMode="auto">
              <a:xfrm>
                <a:off x="17510" y="1427"/>
                <a:ext cx="2540" cy="1714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76" name="Group 88"/>
            <p:cNvGrpSpPr>
              <a:grpSpLocks/>
            </p:cNvGrpSpPr>
            <p:nvPr/>
          </p:nvGrpSpPr>
          <p:grpSpPr bwMode="auto">
            <a:xfrm>
              <a:off x="13132" y="7854"/>
              <a:ext cx="682" cy="688"/>
              <a:chOff x="-70" y="0"/>
              <a:chExt cx="20140" cy="20000"/>
            </a:xfrm>
          </p:grpSpPr>
          <p:sp>
            <p:nvSpPr>
              <p:cNvPr id="87" name="Line 89"/>
              <p:cNvSpPr>
                <a:spLocks noChangeShapeType="1"/>
              </p:cNvSpPr>
              <p:nvPr/>
            </p:nvSpPr>
            <p:spPr bwMode="auto">
              <a:xfrm>
                <a:off x="9990" y="0"/>
                <a:ext cx="60" cy="2000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8" name="Line 90"/>
              <p:cNvSpPr>
                <a:spLocks noChangeShapeType="1"/>
              </p:cNvSpPr>
              <p:nvPr/>
            </p:nvSpPr>
            <p:spPr bwMode="auto">
              <a:xfrm flipH="1">
                <a:off x="-70" y="713"/>
                <a:ext cx="2540" cy="17861"/>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9" name="Line 91"/>
              <p:cNvSpPr>
                <a:spLocks noChangeShapeType="1"/>
              </p:cNvSpPr>
              <p:nvPr/>
            </p:nvSpPr>
            <p:spPr bwMode="auto">
              <a:xfrm>
                <a:off x="17530" y="1426"/>
                <a:ext cx="2540" cy="17148"/>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77" name="Group 92"/>
            <p:cNvGrpSpPr>
              <a:grpSpLocks/>
            </p:cNvGrpSpPr>
            <p:nvPr/>
          </p:nvGrpSpPr>
          <p:grpSpPr bwMode="auto">
            <a:xfrm>
              <a:off x="8851" y="7806"/>
              <a:ext cx="683" cy="686"/>
              <a:chOff x="-80" y="0"/>
              <a:chExt cx="20160" cy="20000"/>
            </a:xfrm>
          </p:grpSpPr>
          <p:sp>
            <p:nvSpPr>
              <p:cNvPr id="84" name="Line 93"/>
              <p:cNvSpPr>
                <a:spLocks noChangeShapeType="1"/>
              </p:cNvSpPr>
              <p:nvPr/>
            </p:nvSpPr>
            <p:spPr bwMode="auto">
              <a:xfrm>
                <a:off x="9960" y="0"/>
                <a:ext cx="40" cy="2000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5" name="Line 94"/>
              <p:cNvSpPr>
                <a:spLocks noChangeShapeType="1"/>
              </p:cNvSpPr>
              <p:nvPr/>
            </p:nvSpPr>
            <p:spPr bwMode="auto">
              <a:xfrm flipH="1">
                <a:off x="-80" y="713"/>
                <a:ext cx="2560" cy="17861"/>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6" name="Line 95"/>
              <p:cNvSpPr>
                <a:spLocks noChangeShapeType="1"/>
              </p:cNvSpPr>
              <p:nvPr/>
            </p:nvSpPr>
            <p:spPr bwMode="auto">
              <a:xfrm>
                <a:off x="17540" y="1426"/>
                <a:ext cx="2540" cy="17148"/>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sp>
          <p:nvSpPr>
            <p:cNvPr id="78" name="Line 96"/>
            <p:cNvSpPr>
              <a:spLocks noChangeShapeType="1"/>
            </p:cNvSpPr>
            <p:nvPr/>
          </p:nvSpPr>
          <p:spPr bwMode="auto">
            <a:xfrm flipH="1">
              <a:off x="8991" y="6173"/>
              <a:ext cx="1589" cy="1324"/>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79" name="Line 97"/>
            <p:cNvSpPr>
              <a:spLocks noChangeShapeType="1"/>
            </p:cNvSpPr>
            <p:nvPr/>
          </p:nvSpPr>
          <p:spPr bwMode="auto">
            <a:xfrm>
              <a:off x="12310" y="6198"/>
              <a:ext cx="1930" cy="125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0" name="Line 98"/>
            <p:cNvSpPr>
              <a:spLocks noChangeShapeType="1"/>
            </p:cNvSpPr>
            <p:nvPr/>
          </p:nvSpPr>
          <p:spPr bwMode="auto">
            <a:xfrm>
              <a:off x="11517" y="6150"/>
              <a:ext cx="737" cy="1323"/>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1" name="Line 99"/>
            <p:cNvSpPr>
              <a:spLocks noChangeShapeType="1"/>
            </p:cNvSpPr>
            <p:nvPr/>
          </p:nvSpPr>
          <p:spPr bwMode="auto">
            <a:xfrm>
              <a:off x="11235" y="6173"/>
              <a:ext cx="28" cy="1275"/>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2" name="Line 100"/>
            <p:cNvSpPr>
              <a:spLocks noChangeShapeType="1"/>
            </p:cNvSpPr>
            <p:nvPr/>
          </p:nvSpPr>
          <p:spPr bwMode="auto">
            <a:xfrm flipH="1">
              <a:off x="10127" y="6173"/>
              <a:ext cx="769" cy="1226"/>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83" name="Line 101"/>
            <p:cNvSpPr>
              <a:spLocks noChangeShapeType="1"/>
            </p:cNvSpPr>
            <p:nvPr/>
          </p:nvSpPr>
          <p:spPr bwMode="auto">
            <a:xfrm>
              <a:off x="11858" y="6173"/>
              <a:ext cx="1392" cy="1251"/>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102" name="Group 102"/>
          <p:cNvGrpSpPr>
            <a:grpSpLocks/>
          </p:cNvGrpSpPr>
          <p:nvPr/>
        </p:nvGrpSpPr>
        <p:grpSpPr bwMode="auto">
          <a:xfrm>
            <a:off x="6107113" y="2197830"/>
            <a:ext cx="704850" cy="638175"/>
            <a:chOff x="10778" y="4337"/>
            <a:chExt cx="1109" cy="1005"/>
          </a:xfrm>
        </p:grpSpPr>
        <p:sp>
          <p:nvSpPr>
            <p:cNvPr id="103" name="Line 103"/>
            <p:cNvSpPr>
              <a:spLocks noChangeShapeType="1"/>
            </p:cNvSpPr>
            <p:nvPr/>
          </p:nvSpPr>
          <p:spPr bwMode="auto">
            <a:xfrm flipH="1">
              <a:off x="10778" y="4337"/>
              <a:ext cx="173" cy="1005"/>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4" name="Line 104"/>
            <p:cNvSpPr>
              <a:spLocks noChangeShapeType="1"/>
            </p:cNvSpPr>
            <p:nvPr/>
          </p:nvSpPr>
          <p:spPr bwMode="auto">
            <a:xfrm>
              <a:off x="11290" y="4337"/>
              <a:ext cx="2" cy="1005"/>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5" name="Line 105"/>
            <p:cNvSpPr>
              <a:spLocks noChangeShapeType="1"/>
            </p:cNvSpPr>
            <p:nvPr/>
          </p:nvSpPr>
          <p:spPr bwMode="auto">
            <a:xfrm>
              <a:off x="11659" y="4362"/>
              <a:ext cx="228" cy="980"/>
            </a:xfrm>
            <a:prstGeom prst="line">
              <a:avLst/>
            </a:prstGeom>
            <a:noFill/>
            <a:ln w="9525">
              <a:solidFill>
                <a:srgbClr val="FF33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grpSp>
      <p:grpSp>
        <p:nvGrpSpPr>
          <p:cNvPr id="106" name="Group 106"/>
          <p:cNvGrpSpPr>
            <a:grpSpLocks/>
          </p:cNvGrpSpPr>
          <p:nvPr/>
        </p:nvGrpSpPr>
        <p:grpSpPr bwMode="auto">
          <a:xfrm>
            <a:off x="2994025" y="1570768"/>
            <a:ext cx="2717800" cy="1901825"/>
            <a:chOff x="5875" y="3351"/>
            <a:chExt cx="4281" cy="2995"/>
          </a:xfrm>
        </p:grpSpPr>
        <p:sp>
          <p:nvSpPr>
            <p:cNvPr id="107" name="Line 107"/>
            <p:cNvSpPr>
              <a:spLocks noChangeShapeType="1"/>
            </p:cNvSpPr>
            <p:nvPr/>
          </p:nvSpPr>
          <p:spPr bwMode="auto">
            <a:xfrm>
              <a:off x="5875" y="3946"/>
              <a:ext cx="4169" cy="1"/>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8" name="Line 108"/>
            <p:cNvSpPr>
              <a:spLocks noChangeShapeType="1"/>
            </p:cNvSpPr>
            <p:nvPr/>
          </p:nvSpPr>
          <p:spPr bwMode="auto">
            <a:xfrm>
              <a:off x="5987" y="5684"/>
              <a:ext cx="4169" cy="1"/>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09" name="Line 109"/>
            <p:cNvSpPr>
              <a:spLocks noChangeShapeType="1"/>
            </p:cNvSpPr>
            <p:nvPr/>
          </p:nvSpPr>
          <p:spPr bwMode="auto">
            <a:xfrm flipH="1">
              <a:off x="5903" y="5831"/>
              <a:ext cx="4169" cy="2"/>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10" name="Line 110"/>
            <p:cNvSpPr>
              <a:spLocks noChangeShapeType="1"/>
            </p:cNvSpPr>
            <p:nvPr/>
          </p:nvSpPr>
          <p:spPr bwMode="auto">
            <a:xfrm flipV="1">
              <a:off x="6072" y="4216"/>
              <a:ext cx="4057" cy="1078"/>
            </a:xfrm>
            <a:prstGeom prst="line">
              <a:avLst/>
            </a:prstGeom>
            <a:noFill/>
            <a:ln w="9525">
              <a:solidFill>
                <a:srgbClr val="00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pt-BR">
                <a:latin typeface="+mj-lt"/>
              </a:endParaRPr>
            </a:p>
          </p:txBody>
        </p:sp>
        <p:sp>
          <p:nvSpPr>
            <p:cNvPr id="111" name="Rectangle 111"/>
            <p:cNvSpPr>
              <a:spLocks noChangeArrowheads="1"/>
            </p:cNvSpPr>
            <p:nvPr/>
          </p:nvSpPr>
          <p:spPr bwMode="auto">
            <a:xfrm>
              <a:off x="7873" y="3351"/>
              <a:ext cx="509" cy="5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chemeClr val="bg1"/>
                  </a:solidFill>
                  <a:latin typeface="+mj-lt"/>
                </a:rPr>
                <a:t>a</a:t>
              </a:r>
            </a:p>
          </p:txBody>
        </p:sp>
        <p:sp>
          <p:nvSpPr>
            <p:cNvPr id="112" name="Rectangle 112"/>
            <p:cNvSpPr>
              <a:spLocks noChangeArrowheads="1"/>
            </p:cNvSpPr>
            <p:nvPr/>
          </p:nvSpPr>
          <p:spPr bwMode="auto">
            <a:xfrm>
              <a:off x="7785" y="4266"/>
              <a:ext cx="710" cy="4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chemeClr val="bg1"/>
                  </a:solidFill>
                  <a:latin typeface="+mj-lt"/>
                </a:rPr>
                <a:t>b</a:t>
              </a:r>
            </a:p>
          </p:txBody>
        </p:sp>
        <p:sp>
          <p:nvSpPr>
            <p:cNvPr id="113" name="Rectangle 113"/>
            <p:cNvSpPr>
              <a:spLocks noChangeArrowheads="1"/>
            </p:cNvSpPr>
            <p:nvPr/>
          </p:nvSpPr>
          <p:spPr bwMode="auto">
            <a:xfrm>
              <a:off x="7690" y="5221"/>
              <a:ext cx="823" cy="4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chemeClr val="bg1"/>
                  </a:solidFill>
                  <a:latin typeface="+mj-lt"/>
                </a:rPr>
                <a:t>c</a:t>
              </a:r>
            </a:p>
          </p:txBody>
        </p:sp>
        <p:sp>
          <p:nvSpPr>
            <p:cNvPr id="114" name="Rectangle 114"/>
            <p:cNvSpPr>
              <a:spLocks noChangeArrowheads="1"/>
            </p:cNvSpPr>
            <p:nvPr/>
          </p:nvSpPr>
          <p:spPr bwMode="auto">
            <a:xfrm>
              <a:off x="7745" y="5954"/>
              <a:ext cx="655" cy="3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12700" tIns="12700" rIns="12700" bIns="12700"/>
            <a:lstStyle/>
            <a:p>
              <a:pPr algn="ctr" eaLnBrk="0" hangingPunct="0"/>
              <a:r>
                <a:rPr kumimoji="0" lang="pt-BR" altLang="pt-BR" sz="2000" b="0">
                  <a:solidFill>
                    <a:schemeClr val="bg1"/>
                  </a:solidFill>
                  <a:latin typeface="+mj-lt"/>
                </a:rPr>
                <a:t>d</a:t>
              </a:r>
            </a:p>
          </p:txBody>
        </p:sp>
      </p:grpSp>
      <p:sp>
        <p:nvSpPr>
          <p:cNvPr id="115" name="Text Box 115"/>
          <p:cNvSpPr txBox="1">
            <a:spLocks noChangeArrowheads="1"/>
          </p:cNvSpPr>
          <p:nvPr/>
        </p:nvSpPr>
        <p:spPr bwMode="auto">
          <a:xfrm>
            <a:off x="5786438" y="1773968"/>
            <a:ext cx="2743200"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r>
              <a:rPr kumimoji="0" lang="pt-BR" altLang="pt-BR" sz="2000" b="0">
                <a:solidFill>
                  <a:srgbClr val="FF3300"/>
                </a:solidFill>
                <a:latin typeface="+mj-lt"/>
              </a:rPr>
              <a:t>Planos estratégicos</a:t>
            </a:r>
            <a:endParaRPr kumimoji="0" lang="pt-BR" altLang="pt-BR" sz="1200" b="0">
              <a:solidFill>
                <a:srgbClr val="FF3300"/>
              </a:solidFill>
              <a:latin typeface="+mj-lt"/>
            </a:endParaRPr>
          </a:p>
        </p:txBody>
      </p:sp>
      <p:sp>
        <p:nvSpPr>
          <p:cNvPr id="116" name="Text Box 116"/>
          <p:cNvSpPr txBox="1">
            <a:spLocks noChangeArrowheads="1"/>
          </p:cNvSpPr>
          <p:nvPr/>
        </p:nvSpPr>
        <p:spPr bwMode="auto">
          <a:xfrm>
            <a:off x="3865563" y="6258655"/>
            <a:ext cx="1006475"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2000" b="0" dirty="0">
                <a:solidFill>
                  <a:srgbClr val="4F81BD"/>
                </a:solidFill>
                <a:latin typeface="+mj-lt"/>
              </a:rPr>
              <a:t>Ações</a:t>
            </a:r>
          </a:p>
        </p:txBody>
      </p:sp>
      <p:sp>
        <p:nvSpPr>
          <p:cNvPr id="117" name="Text Box 117"/>
          <p:cNvSpPr txBox="1">
            <a:spLocks noChangeArrowheads="1"/>
          </p:cNvSpPr>
          <p:nvPr/>
        </p:nvSpPr>
        <p:spPr bwMode="auto">
          <a:xfrm>
            <a:off x="714375" y="4952143"/>
            <a:ext cx="2652713"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2000" b="0">
                <a:solidFill>
                  <a:srgbClr val="080808"/>
                </a:solidFill>
                <a:latin typeface="+mj-lt"/>
              </a:rPr>
              <a:t>Planos operacionais</a:t>
            </a:r>
          </a:p>
        </p:txBody>
      </p:sp>
      <p:sp>
        <p:nvSpPr>
          <p:cNvPr id="118" name="Text Box 118"/>
          <p:cNvSpPr txBox="1">
            <a:spLocks noChangeArrowheads="1"/>
          </p:cNvSpPr>
          <p:nvPr/>
        </p:nvSpPr>
        <p:spPr bwMode="auto">
          <a:xfrm>
            <a:off x="3981450" y="4971193"/>
            <a:ext cx="4938713"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0" hangingPunct="0"/>
            <a:r>
              <a:rPr kumimoji="0" lang="pt-BR" altLang="pt-BR" sz="2000" b="0">
                <a:solidFill>
                  <a:srgbClr val="FF3300"/>
                </a:solidFill>
                <a:latin typeface="+mj-lt"/>
              </a:rPr>
              <a:t>Programas e especificações de operação</a:t>
            </a:r>
          </a:p>
        </p:txBody>
      </p:sp>
      <p:sp>
        <p:nvSpPr>
          <p:cNvPr id="119" name="Text Box 119"/>
          <p:cNvSpPr txBox="1">
            <a:spLocks noChangeArrowheads="1"/>
          </p:cNvSpPr>
          <p:nvPr/>
        </p:nvSpPr>
        <p:spPr bwMode="auto">
          <a:xfrm>
            <a:off x="5572125" y="2943955"/>
            <a:ext cx="1920875" cy="54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2000" b="0">
                <a:solidFill>
                  <a:srgbClr val="FF3300"/>
                </a:solidFill>
                <a:latin typeface="+mj-lt"/>
              </a:rPr>
              <a:t>Programas</a:t>
            </a:r>
          </a:p>
        </p:txBody>
      </p:sp>
      <p:sp>
        <p:nvSpPr>
          <p:cNvPr id="120" name="Text Box 120"/>
          <p:cNvSpPr txBox="1">
            <a:spLocks noChangeArrowheads="1"/>
          </p:cNvSpPr>
          <p:nvPr/>
        </p:nvSpPr>
        <p:spPr bwMode="auto">
          <a:xfrm>
            <a:off x="1263650" y="2885218"/>
            <a:ext cx="1920875" cy="425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just" eaLnBrk="0" hangingPunct="0"/>
            <a:r>
              <a:rPr kumimoji="0" lang="pt-BR" altLang="pt-BR" sz="2000" b="0">
                <a:solidFill>
                  <a:srgbClr val="080808"/>
                </a:solidFill>
                <a:latin typeface="+mj-lt"/>
              </a:rPr>
              <a:t>Sub-objetivos</a:t>
            </a:r>
          </a:p>
          <a:p>
            <a:pPr eaLnBrk="0" hangingPunct="0"/>
            <a:endParaRPr kumimoji="0" lang="pt-BR" altLang="pt-BR" sz="1200" b="0">
              <a:solidFill>
                <a:srgbClr val="080808"/>
              </a:solidFill>
              <a:latin typeface="+mj-lt"/>
            </a:endParaRPr>
          </a:p>
        </p:txBody>
      </p:sp>
      <p:sp>
        <p:nvSpPr>
          <p:cNvPr id="121" name="Text Box 121"/>
          <p:cNvSpPr txBox="1">
            <a:spLocks noChangeArrowheads="1"/>
          </p:cNvSpPr>
          <p:nvPr/>
        </p:nvSpPr>
        <p:spPr bwMode="auto">
          <a:xfrm>
            <a:off x="1579563" y="1820005"/>
            <a:ext cx="1371600" cy="43497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2000" b="0">
                <a:solidFill>
                  <a:srgbClr val="080808"/>
                </a:solidFill>
                <a:latin typeface="+mj-lt"/>
              </a:rPr>
              <a:t>Objetivos</a:t>
            </a:r>
            <a:endParaRPr kumimoji="0" lang="pt-BR" altLang="pt-BR" sz="1200" b="0">
              <a:solidFill>
                <a:srgbClr val="080808"/>
              </a:solidFill>
              <a:latin typeface="+mj-lt"/>
            </a:endParaRPr>
          </a:p>
        </p:txBody>
      </p:sp>
      <p:sp>
        <p:nvSpPr>
          <p:cNvPr id="122" name="Text Box 122"/>
          <p:cNvSpPr txBox="1">
            <a:spLocks noChangeArrowheads="1"/>
          </p:cNvSpPr>
          <p:nvPr/>
        </p:nvSpPr>
        <p:spPr bwMode="auto">
          <a:xfrm>
            <a:off x="4933950" y="1104043"/>
            <a:ext cx="4114800" cy="608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FF33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2000" b="0">
                <a:solidFill>
                  <a:srgbClr val="FF3300"/>
                </a:solidFill>
                <a:latin typeface="+mj-lt"/>
              </a:rPr>
              <a:t>SISTEMA DE PLANEJAMENTO PARA A AÇÃO</a:t>
            </a:r>
            <a:endParaRPr kumimoji="0" lang="pt-BR" altLang="pt-BR" sz="1200" b="0">
              <a:solidFill>
                <a:srgbClr val="FF3300"/>
              </a:solidFill>
              <a:latin typeface="+mj-lt"/>
            </a:endParaRPr>
          </a:p>
        </p:txBody>
      </p:sp>
      <p:sp>
        <p:nvSpPr>
          <p:cNvPr id="123" name="Text Box 123"/>
          <p:cNvSpPr txBox="1">
            <a:spLocks noChangeArrowheads="1"/>
          </p:cNvSpPr>
          <p:nvPr/>
        </p:nvSpPr>
        <p:spPr bwMode="auto">
          <a:xfrm>
            <a:off x="390525" y="1123093"/>
            <a:ext cx="3657600" cy="696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ctr" eaLnBrk="0" hangingPunct="0"/>
            <a:r>
              <a:rPr kumimoji="0" lang="pt-BR" altLang="pt-BR" sz="2000" b="0">
                <a:solidFill>
                  <a:srgbClr val="080808"/>
                </a:solidFill>
                <a:latin typeface="+mj-lt"/>
              </a:rPr>
              <a:t>SISTEMA DE CONTROLE DE DESEMPENHO</a:t>
            </a:r>
            <a:endParaRPr kumimoji="0" lang="pt-BR" altLang="pt-BR" sz="1200" b="0">
              <a:solidFill>
                <a:srgbClr val="080808"/>
              </a:solidFill>
              <a:latin typeface="+mj-lt"/>
            </a:endParaRPr>
          </a:p>
        </p:txBody>
      </p:sp>
      <p:sp>
        <p:nvSpPr>
          <p:cNvPr id="124" name="Rectangle 124"/>
          <p:cNvSpPr>
            <a:spLocks noGrp="1" noChangeArrowheads="1"/>
          </p:cNvSpPr>
          <p:nvPr>
            <p:ph type="title" idx="4294967295"/>
          </p:nvPr>
        </p:nvSpPr>
        <p:spPr>
          <a:xfrm>
            <a:off x="609600" y="667544"/>
            <a:ext cx="7772400" cy="457200"/>
          </a:xfrm>
        </p:spPr>
        <p:txBody>
          <a:bodyPr/>
          <a:lstStyle/>
          <a:p>
            <a:pPr algn="ctr"/>
            <a:r>
              <a:rPr kumimoji="1" lang="pt-BR" altLang="pt-BR" sz="2400" b="1" dirty="0">
                <a:solidFill>
                  <a:srgbClr val="006600"/>
                </a:solidFill>
                <a:cs typeface="Arial" charset="0"/>
              </a:rPr>
              <a:t>SISTEMAS DE PLANEJAMENTO E CONTROLE</a:t>
            </a:r>
          </a:p>
        </p:txBody>
      </p:sp>
      <p:sp>
        <p:nvSpPr>
          <p:cNvPr id="125" name="Espaço Reservado para Número de Slide 124"/>
          <p:cNvSpPr>
            <a:spLocks noGrp="1"/>
          </p:cNvSpPr>
          <p:nvPr>
            <p:ph type="sldNum" sz="quarter" idx="12"/>
          </p:nvPr>
        </p:nvSpPr>
        <p:spPr>
          <a:xfrm>
            <a:off x="8214641" y="6376243"/>
            <a:ext cx="472158" cy="365125"/>
          </a:xfrm>
        </p:spPr>
        <p:txBody>
          <a:bodyPr/>
          <a:lstStyle/>
          <a:p>
            <a:fld id="{B92B09ED-5DCD-4173-ADD3-38C51F4AE414}" type="slidenum">
              <a:rPr lang="pt-BR" sz="1600" b="1" smtClean="0">
                <a:solidFill>
                  <a:schemeClr val="tx1"/>
                </a:solidFill>
                <a:latin typeface="+mj-lt"/>
              </a:rPr>
              <a:t>7</a:t>
            </a:fld>
            <a:endParaRPr lang="pt-BR" sz="1600" b="1" dirty="0">
              <a:solidFill>
                <a:schemeClr val="tx1"/>
              </a:solidFill>
              <a:latin typeface="+mj-lt"/>
            </a:endParaRP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0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2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utoUpdateAnimBg="0"/>
      <p:bldP spid="116" grpId="0" autoUpdateAnimBg="0"/>
      <p:bldP spid="117" grpId="0" autoUpdateAnimBg="0"/>
      <p:bldP spid="118" grpId="0" autoUpdateAnimBg="0"/>
      <p:bldP spid="119" grpId="0" autoUpdateAnimBg="0"/>
      <p:bldP spid="120" grpId="0" autoUpdateAnimBg="0"/>
      <p:bldP spid="121" grpId="0" autoUpdateAnimBg="0"/>
      <p:bldP spid="122" grpId="0" autoUpdateAnimBg="0"/>
      <p:bldP spid="123" grpId="0" autoUpdateAnimBg="0"/>
      <p:bldP spid="12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501650" y="828535"/>
            <a:ext cx="8208963" cy="1223963"/>
          </a:xfrm>
        </p:spPr>
        <p:txBody>
          <a:bodyPr>
            <a:normAutofit/>
          </a:bodyPr>
          <a:lstStyle/>
          <a:p>
            <a:pPr algn="ctr"/>
            <a:r>
              <a:rPr lang="pt-BR" altLang="pt-BR" sz="3600" b="1" dirty="0">
                <a:solidFill>
                  <a:srgbClr val="9900CC"/>
                </a:solidFill>
              </a:rPr>
              <a:t>GESTÃO DE RECURSOS HUMANOS</a:t>
            </a:r>
            <a:br>
              <a:rPr lang="pt-BR" altLang="pt-BR" sz="3600" b="1" dirty="0">
                <a:solidFill>
                  <a:srgbClr val="9900CC"/>
                </a:solidFill>
              </a:rPr>
            </a:br>
            <a:r>
              <a:rPr lang="pt-BR" altLang="pt-BR" sz="3600" b="1" dirty="0">
                <a:solidFill>
                  <a:srgbClr val="9900CC"/>
                </a:solidFill>
              </a:rPr>
              <a:t>NA ESPECIALIZAÇÃO FUNCIONAL</a:t>
            </a:r>
          </a:p>
        </p:txBody>
      </p:sp>
      <p:sp>
        <p:nvSpPr>
          <p:cNvPr id="3" name="Rectangle 4"/>
          <p:cNvSpPr>
            <a:spLocks noChangeArrowheads="1"/>
          </p:cNvSpPr>
          <p:nvPr/>
        </p:nvSpPr>
        <p:spPr bwMode="auto">
          <a:xfrm>
            <a:off x="533400" y="2449373"/>
            <a:ext cx="8077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a:solidFill>
                  <a:srgbClr val="008000"/>
                </a:solidFill>
                <a:latin typeface="+mj-lt"/>
              </a:rPr>
              <a:t>Busca encontrar as pessoas certas para sustentar o crescimento e treiná-las para realizar tarefas emergentes na organização</a:t>
            </a:r>
          </a:p>
        </p:txBody>
      </p:sp>
      <p:sp>
        <p:nvSpPr>
          <p:cNvPr id="4" name="Rectangle 5"/>
          <p:cNvSpPr>
            <a:spLocks noChangeArrowheads="1"/>
          </p:cNvSpPr>
          <p:nvPr/>
        </p:nvSpPr>
        <p:spPr bwMode="auto">
          <a:xfrm>
            <a:off x="539750" y="3889235"/>
            <a:ext cx="8099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a:solidFill>
                  <a:srgbClr val="0000FF"/>
                </a:solidFill>
                <a:latin typeface="+mj-lt"/>
              </a:rPr>
              <a:t>Assume a responsabilidade por atividades operacionais, de forma que a alta gerência possa concentrar-se na gestão de negócios </a:t>
            </a:r>
          </a:p>
        </p:txBody>
      </p:sp>
      <p:sp>
        <p:nvSpPr>
          <p:cNvPr id="5" name="Rectangle 6"/>
          <p:cNvSpPr>
            <a:spLocks noChangeArrowheads="1"/>
          </p:cNvSpPr>
          <p:nvPr/>
        </p:nvSpPr>
        <p:spPr bwMode="auto">
          <a:xfrm>
            <a:off x="539750" y="5478323"/>
            <a:ext cx="8077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7313">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r>
              <a:rPr lang="pt-BR" altLang="pt-BR" b="1">
                <a:solidFill>
                  <a:srgbClr val="FF3300"/>
                </a:solidFill>
                <a:latin typeface="+mj-lt"/>
              </a:rPr>
              <a:t>Gerencia as relações entre a corporação e os grupos externos </a:t>
            </a:r>
          </a:p>
        </p:txBody>
      </p:sp>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8</a:t>
            </a:fld>
            <a:endParaRPr lang="pt-BR" sz="1600" b="1" dirty="0">
              <a:solidFill>
                <a:schemeClr val="tx1"/>
              </a:solidFill>
              <a:latin typeface="+mj-lt"/>
            </a:endParaRP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a:xfrm>
            <a:off x="755576" y="692696"/>
            <a:ext cx="7772400" cy="838200"/>
          </a:xfrm>
        </p:spPr>
        <p:txBody>
          <a:bodyPr>
            <a:normAutofit fontScale="90000"/>
          </a:bodyPr>
          <a:lstStyle/>
          <a:p>
            <a:pPr algn="ctr"/>
            <a:r>
              <a:rPr lang="pt-BR" altLang="pt-BR" sz="2800" b="1" dirty="0">
                <a:solidFill>
                  <a:srgbClr val="000099"/>
                </a:solidFill>
              </a:rPr>
              <a:t>ABRANGÊNCIA E ANÁLISE DA</a:t>
            </a:r>
            <a:br>
              <a:rPr lang="pt-BR" altLang="pt-BR" sz="2800" b="1" dirty="0">
                <a:solidFill>
                  <a:srgbClr val="000099"/>
                </a:solidFill>
              </a:rPr>
            </a:br>
            <a:r>
              <a:rPr lang="pt-BR" altLang="pt-BR" sz="2800" b="1" dirty="0">
                <a:solidFill>
                  <a:srgbClr val="000099"/>
                </a:solidFill>
              </a:rPr>
              <a:t>DESCRIÇÃO DE CARGOS</a:t>
            </a:r>
          </a:p>
        </p:txBody>
      </p:sp>
      <p:sp>
        <p:nvSpPr>
          <p:cNvPr id="3" name="Text Box 3"/>
          <p:cNvSpPr txBox="1">
            <a:spLocks noChangeArrowheads="1"/>
          </p:cNvSpPr>
          <p:nvPr/>
        </p:nvSpPr>
        <p:spPr bwMode="auto">
          <a:xfrm>
            <a:off x="381000" y="3465984"/>
            <a:ext cx="2590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r>
              <a:rPr kumimoji="0" lang="pt-BR" altLang="pt-BR" sz="2400" b="1" dirty="0">
                <a:solidFill>
                  <a:srgbClr val="CC3300"/>
                </a:solidFill>
                <a:latin typeface="+mj-lt"/>
              </a:rPr>
              <a:t>ASPECTOS</a:t>
            </a:r>
          </a:p>
          <a:p>
            <a:pPr algn="ctr" eaLnBrk="0" hangingPunct="0"/>
            <a:r>
              <a:rPr kumimoji="0" lang="pt-BR" altLang="pt-BR" sz="2400" b="1" dirty="0">
                <a:solidFill>
                  <a:srgbClr val="CC3300"/>
                </a:solidFill>
                <a:latin typeface="+mj-lt"/>
              </a:rPr>
              <a:t> INTRÍNSECOS</a:t>
            </a:r>
          </a:p>
        </p:txBody>
      </p:sp>
      <p:sp>
        <p:nvSpPr>
          <p:cNvPr id="4" name="Text Box 4"/>
          <p:cNvSpPr txBox="1">
            <a:spLocks noChangeArrowheads="1"/>
          </p:cNvSpPr>
          <p:nvPr/>
        </p:nvSpPr>
        <p:spPr bwMode="auto">
          <a:xfrm>
            <a:off x="3352800" y="1484784"/>
            <a:ext cx="46482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74650" indent="-287338">
              <a:defRPr sz="2400">
                <a:solidFill>
                  <a:schemeClr val="tx1"/>
                </a:solidFill>
                <a:latin typeface="Times New Roman" pitchFamily="18" charset="0"/>
              </a:defRPr>
            </a:lvl1pPr>
            <a:lvl2pPr marL="681038">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fontAlgn="base">
              <a:spcBef>
                <a:spcPct val="0"/>
              </a:spcBef>
              <a:spcAft>
                <a:spcPct val="0"/>
              </a:spcAft>
              <a:defRPr sz="2400">
                <a:solidFill>
                  <a:schemeClr val="tx1"/>
                </a:solidFill>
                <a:latin typeface="Times New Roman" pitchFamily="18" charset="0"/>
              </a:defRPr>
            </a:lvl6pPr>
            <a:lvl7pPr fontAlgn="base">
              <a:spcBef>
                <a:spcPct val="0"/>
              </a:spcBef>
              <a:spcAft>
                <a:spcPct val="0"/>
              </a:spcAft>
              <a:defRPr sz="2400">
                <a:solidFill>
                  <a:schemeClr val="tx1"/>
                </a:solidFill>
                <a:latin typeface="Times New Roman" pitchFamily="18" charset="0"/>
              </a:defRPr>
            </a:lvl7pPr>
            <a:lvl8pPr fontAlgn="base">
              <a:spcBef>
                <a:spcPct val="0"/>
              </a:spcBef>
              <a:spcAft>
                <a:spcPct val="0"/>
              </a:spcAft>
              <a:defRPr sz="2400">
                <a:solidFill>
                  <a:schemeClr val="tx1"/>
                </a:solidFill>
                <a:latin typeface="Times New Roman" pitchFamily="18" charset="0"/>
              </a:defRPr>
            </a:lvl8pPr>
            <a:lvl9pPr fontAlgn="base">
              <a:spcBef>
                <a:spcPct val="0"/>
              </a:spcBef>
              <a:spcAft>
                <a:spcPct val="0"/>
              </a:spcAft>
              <a:defRPr sz="2400">
                <a:solidFill>
                  <a:schemeClr val="tx1"/>
                </a:solidFill>
                <a:latin typeface="Times New Roman" pitchFamily="18" charset="0"/>
              </a:defRPr>
            </a:lvl9pPr>
          </a:lstStyle>
          <a:p>
            <a:pPr eaLnBrk="0" hangingPunct="0"/>
            <a:r>
              <a:rPr kumimoji="0" lang="pt-BR" altLang="pt-BR" b="1" dirty="0">
                <a:solidFill>
                  <a:srgbClr val="000099"/>
                </a:solidFill>
                <a:latin typeface="+mj-lt"/>
              </a:rPr>
              <a:t>1. Título do Cargo</a:t>
            </a:r>
          </a:p>
          <a:p>
            <a:pPr eaLnBrk="0" hangingPunct="0"/>
            <a:r>
              <a:rPr kumimoji="0" lang="pt-BR" altLang="pt-BR" b="1" dirty="0">
                <a:solidFill>
                  <a:srgbClr val="CC3300"/>
                </a:solidFill>
                <a:latin typeface="+mj-lt"/>
              </a:rPr>
              <a:t>2. Posição do cargo no organograma</a:t>
            </a:r>
            <a:r>
              <a:rPr kumimoji="0" lang="pt-BR" altLang="pt-BR" dirty="0">
                <a:solidFill>
                  <a:srgbClr val="CC3300"/>
                </a:solidFill>
                <a:latin typeface="+mj-lt"/>
              </a:rPr>
              <a:t>:</a:t>
            </a:r>
          </a:p>
          <a:p>
            <a:pPr eaLnBrk="0" hangingPunct="0"/>
            <a:r>
              <a:rPr kumimoji="0" lang="pt-BR" altLang="pt-BR" b="0" dirty="0">
                <a:solidFill>
                  <a:srgbClr val="CC3300"/>
                </a:solidFill>
                <a:latin typeface="+mj-lt"/>
              </a:rPr>
              <a:t>     . nível do cargo</a:t>
            </a:r>
          </a:p>
          <a:p>
            <a:pPr eaLnBrk="0" hangingPunct="0"/>
            <a:r>
              <a:rPr kumimoji="0" lang="pt-BR" altLang="pt-BR" b="0" dirty="0">
                <a:solidFill>
                  <a:srgbClr val="CC3300"/>
                </a:solidFill>
                <a:latin typeface="+mj-lt"/>
              </a:rPr>
              <a:t>     . subordinação</a:t>
            </a:r>
          </a:p>
          <a:p>
            <a:pPr eaLnBrk="0" hangingPunct="0"/>
            <a:r>
              <a:rPr kumimoji="0" lang="pt-BR" altLang="pt-BR" b="0" dirty="0">
                <a:solidFill>
                  <a:srgbClr val="CC3300"/>
                </a:solidFill>
                <a:latin typeface="+mj-lt"/>
              </a:rPr>
              <a:t>     . supervisão</a:t>
            </a:r>
          </a:p>
          <a:p>
            <a:pPr eaLnBrk="0" hangingPunct="0"/>
            <a:r>
              <a:rPr kumimoji="0" lang="pt-BR" altLang="pt-BR" b="0" dirty="0">
                <a:solidFill>
                  <a:srgbClr val="CC3300"/>
                </a:solidFill>
                <a:latin typeface="+mj-lt"/>
              </a:rPr>
              <a:t>     . comunicações colaterais</a:t>
            </a:r>
          </a:p>
          <a:p>
            <a:pPr eaLnBrk="0" hangingPunct="0"/>
            <a:r>
              <a:rPr kumimoji="0" lang="pt-BR" altLang="pt-BR" b="1" dirty="0">
                <a:solidFill>
                  <a:srgbClr val="003300"/>
                </a:solidFill>
                <a:latin typeface="+mj-lt"/>
              </a:rPr>
              <a:t>3. Conteúdo do cargo</a:t>
            </a:r>
            <a:r>
              <a:rPr kumimoji="0" lang="pt-BR" altLang="pt-BR" dirty="0">
                <a:solidFill>
                  <a:srgbClr val="003300"/>
                </a:solidFill>
                <a:latin typeface="+mj-lt"/>
              </a:rPr>
              <a:t>:</a:t>
            </a:r>
          </a:p>
          <a:p>
            <a:pPr eaLnBrk="0" hangingPunct="0"/>
            <a:r>
              <a:rPr kumimoji="0" lang="pt-BR" altLang="pt-BR" b="0" dirty="0">
                <a:solidFill>
                  <a:srgbClr val="003300"/>
                </a:solidFill>
                <a:latin typeface="+mj-lt"/>
              </a:rPr>
              <a:t>     . tarefas ou atribuições</a:t>
            </a:r>
          </a:p>
          <a:p>
            <a:pPr eaLnBrk="0" hangingPunct="0"/>
            <a:r>
              <a:rPr kumimoji="0" lang="pt-BR" altLang="pt-BR" b="0" dirty="0">
                <a:solidFill>
                  <a:srgbClr val="003300"/>
                </a:solidFill>
                <a:latin typeface="+mj-lt"/>
              </a:rPr>
              <a:t>                . diárias</a:t>
            </a:r>
          </a:p>
          <a:p>
            <a:pPr eaLnBrk="0" hangingPunct="0"/>
            <a:r>
              <a:rPr kumimoji="0" lang="pt-BR" altLang="pt-BR" b="0" dirty="0">
                <a:solidFill>
                  <a:srgbClr val="003300"/>
                </a:solidFill>
                <a:latin typeface="+mj-lt"/>
              </a:rPr>
              <a:t>                . semanais</a:t>
            </a:r>
          </a:p>
          <a:p>
            <a:pPr eaLnBrk="0" hangingPunct="0"/>
            <a:r>
              <a:rPr kumimoji="0" lang="pt-BR" altLang="pt-BR" b="0" dirty="0">
                <a:solidFill>
                  <a:srgbClr val="003300"/>
                </a:solidFill>
                <a:latin typeface="+mj-lt"/>
              </a:rPr>
              <a:t>                . mensais</a:t>
            </a:r>
          </a:p>
          <a:p>
            <a:pPr eaLnBrk="0" hangingPunct="0"/>
            <a:r>
              <a:rPr kumimoji="0" lang="pt-BR" altLang="pt-BR" b="0" dirty="0">
                <a:solidFill>
                  <a:srgbClr val="003300"/>
                </a:solidFill>
                <a:latin typeface="+mj-lt"/>
              </a:rPr>
              <a:t>                . anuais              </a:t>
            </a:r>
          </a:p>
        </p:txBody>
      </p:sp>
      <p:sp>
        <p:nvSpPr>
          <p:cNvPr id="5" name="Espaço Reservado para Número de Slide 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9</a:t>
            </a:fld>
            <a:endParaRPr lang="pt-BR" sz="1600" b="1">
              <a:solidFill>
                <a:schemeClr val="tx1"/>
              </a:solidFill>
              <a:latin typeface="+mj-lt"/>
            </a:endParaRP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Clá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sonalizar design">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TotalTime>
  <Words>1483</Words>
  <Application>Microsoft Office PowerPoint</Application>
  <PresentationFormat>Apresentação na tela (4:3)</PresentationFormat>
  <Paragraphs>265</Paragraphs>
  <Slides>27</Slides>
  <Notes>2</Notes>
  <HiddenSlides>0</HiddenSlides>
  <MMClips>0</MMClips>
  <ScaleCrop>false</ScaleCrop>
  <HeadingPairs>
    <vt:vector size="4" baseType="variant">
      <vt:variant>
        <vt:lpstr>Tema</vt:lpstr>
      </vt:variant>
      <vt:variant>
        <vt:i4>2</vt:i4>
      </vt:variant>
      <vt:variant>
        <vt:lpstr>Títulos de slides</vt:lpstr>
      </vt:variant>
      <vt:variant>
        <vt:i4>27</vt:i4>
      </vt:variant>
    </vt:vector>
  </HeadingPairs>
  <TitlesOfParts>
    <vt:vector size="29" baseType="lpstr">
      <vt:lpstr>Tema do Office</vt:lpstr>
      <vt:lpstr>Personalizar design</vt:lpstr>
      <vt:lpstr>Apresentação do PowerPoint</vt:lpstr>
      <vt:lpstr>Apresentação do PowerPoint</vt:lpstr>
      <vt:lpstr>Apresentação do PowerPoint</vt:lpstr>
      <vt:lpstr>ESTÁGIO DE ESPECIALIZAÇÃO FUNCIONAL DAS EMPRESAS</vt:lpstr>
      <vt:lpstr>ESTÁGIO DE ESPECIALIZAÇÃO FUNCIONAL NAS EMPRESAS</vt:lpstr>
      <vt:lpstr>ORGANOGRAMA DE UMA GRANDE SIDERÚRGICA</vt:lpstr>
      <vt:lpstr>SISTEMAS DE PLANEJAMENTO E CONTROLE</vt:lpstr>
      <vt:lpstr>GESTÃO DE RECURSOS HUMANOS NA ESPECIALIZAÇÃO FUNCIONAL</vt:lpstr>
      <vt:lpstr>ABRANGÊNCIA E ANÁLISE DA DESCRIÇÃO DE CARGOS</vt:lpstr>
      <vt:lpstr>POSICIONAMENTO DO CARGO NO ORGANOGRAMA</vt:lpstr>
      <vt:lpstr>ASPECTOS EXTRÍNSECOS DO CARGO: FATORES DE ESPECIFICAÇÃO</vt:lpstr>
      <vt:lpstr>APTIDÃO E TREINAMENTO</vt:lpstr>
      <vt:lpstr>PROCESSO DE TREINAMENTO</vt:lpstr>
      <vt:lpstr>GESTÃO DE RECURSOS HUMANOS NA ESPECIALIZAÇÃO FUNCIONAL</vt:lpstr>
      <vt:lpstr>GESTÃO DE RECURSOS HUMANOS NA ESPECIALIZAÇÃO FUNCIONAL</vt:lpstr>
      <vt:lpstr>GESTÃO DA PRODUÇÃO NA ESPECIALIZAÇÃO FUNCIONAL</vt:lpstr>
      <vt:lpstr>GESTÃO DA PRODUÇÃO NA ESPECIALIZAÇÃO FUNCIONAL</vt:lpstr>
      <vt:lpstr>INOVAÇÃO TECNOLÓGICA SEQUENCIAL </vt:lpstr>
      <vt:lpstr>ESTÁGIO DE DIVISIONALIZAÇÃO DAS EMPRESAS</vt:lpstr>
      <vt:lpstr>ORGANOGRAMA TÍPICO DE EMPRESAS DIVISIONALIZADAS</vt:lpstr>
      <vt:lpstr>ESTÁGIO DE DIVISIONALIZAÇÃO DAS EMPRESAS</vt:lpstr>
      <vt:lpstr>ESTÁGIO DE DIVISIONALIZAÇÃO DAS EMPRESAS</vt:lpstr>
      <vt:lpstr>GESTÃO DE RECURSOS HUMANOS NA DIVISIONALIZAÇÃO</vt:lpstr>
      <vt:lpstr>GESTÃO DE RECURSOS HUMANOS NA DIVISIONALIZAÇÃO</vt:lpstr>
      <vt:lpstr>GESTÃO DA PRODUÇÃO  NA DIVISIONALIZAÇÃO</vt:lpstr>
      <vt:lpstr>GESTÃO DA PRODUÇÃO NA DIVISIONALIZAÇÃO</vt:lpstr>
      <vt:lpstr>CONSIDERAÇÕES FINAIS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comunicacao1</dc:creator>
  <cp:lastModifiedBy>bloco b</cp:lastModifiedBy>
  <cp:revision>64</cp:revision>
  <dcterms:created xsi:type="dcterms:W3CDTF">2013-12-11T18:35:22Z</dcterms:created>
  <dcterms:modified xsi:type="dcterms:W3CDTF">2015-03-26T11:22:49Z</dcterms:modified>
</cp:coreProperties>
</file>