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94">
          <p15:clr>
            <a:srgbClr val="9AA0A6"/>
          </p15:clr>
        </p15:guide>
        <p15:guide id="2" pos="576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71" roundtripDataSignature="AMtx7mjUMxKFACZ+PF6YJ+ycVscPHKrR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4" orient="horz"/>
        <p:guide pos="57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customschemas.google.com/relationships/presentationmetadata" Target="metadata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vyw.vitruvius.com.br/revistas/read/projetos/18.207/6918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vyw.vitruvius.com.br/revistas/read/projetos/18.207/6918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arquiteturabrutalista.com.br/fichas-tecnicas/DW%201961-56/1961-56-fichatecnica.htm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vyw.vitruvius.com.br/revistas/read/projetos/18.207/6918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vyw.vitruvius.com.br/revistas/read/projetos/18.207/6918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vyw.vitruvius.com.br/revistas/read/projetos/18.207/6918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vyw.vitruvius.com.br/revistas/read/projetos/18.207/691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46f91cb30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746f91cb3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https://wvyw.vitruvius.com.br/revistas/read/projetos/18.207/6918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46f91cb30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746f91cb3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https://wvyw.vitruvius.com.br/revistas/read/projetos/18.207/6918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fa276fef8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7fa276fef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https://www.flickr.com/photos/79541039@N02/21031047849/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fa276fef8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7fa276fef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fa276fef8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7fa276fef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fa276fef8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7fa276fef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fa276fef8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7fa276fef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fa276fef8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7fa276fef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fa276fef8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7fa276fef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fa276fef8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7fa276fef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http://www.arquiteturabrutalista.com.br/fichas-tecnicas/DW%201961-56/1961-56-fichatecnica.htm</a:t>
            </a:r>
            <a:r>
              <a:rPr lang="en-US">
                <a:solidFill>
                  <a:schemeClr val="dk1"/>
                </a:solidFill>
              </a:rPr>
              <a:t> - fontes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46f91cb30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746f91cb3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https://wvyw.vitruvius.com.br/revistas/read/projetos/18.207/6918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8" name="Google Shape;2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0" name="Google Shape;25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46f91cb30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746f91cb3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2" name="Google Shape;32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7" name="Google Shape;32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2" name="Google Shape;33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7" name="Google Shape;337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46f91cb30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746f91cb3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6" name="Google Shape;366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2" name="Google Shape;38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46f91cb3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746f91cb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7" name="Google Shape;39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8" name="Google Shape;40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6" name="Google Shape;41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5" name="Google Shape;425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6" name="Google Shape;44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6" name="Google Shape;456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2" name="Google Shape;46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7fa276fef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7fa276fe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8" name="Google Shape;468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4" name="Google Shape;47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9" name="Google Shape;47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4" name="Google Shape;484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9" name="Google Shape;48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4" name="Google Shape;49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46f91cb30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746f91cb3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https://wvyw.vitruvius.com.br/revistas/read/projetos/18.207/6918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46f91cb30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746f91cb3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https://wvyw.vitruvius.com.br/revistas/read/projetos/18.207/6918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46f91cb30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746f91cb3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https://wvyw.vitruvius.com.br/revistas/read/projetos/18.207/6918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14" name="Google Shape;14;p4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71" name="Google Shape;71;p5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9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7" name="Google Shape;77;p5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0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0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0" name="Google Shape;20;p5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6" name="Google Shape;26;p5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" name="Google Shape;32;p5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33" name="Google Shape;33;p5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39" name="Google Shape;39;p5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40" name="Google Shape;40;p5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5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5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5" name="Google Shape;55;p5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6" name="Google Shape;56;p5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7" name="Google Shape;57;p5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8" name="Google Shape;58;p5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7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64" name="Google Shape;64;p57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65" name="Google Shape;65;p5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" name="Google Shape;7;p48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" name="Google Shape;9;p4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" name="Google Shape;10;p4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Relationship Id="rId7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Relationship Id="rId4" Type="http://schemas.openxmlformats.org/officeDocument/2006/relationships/image" Target="../media/image6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Relationship Id="rId4" Type="http://schemas.openxmlformats.org/officeDocument/2006/relationships/image" Target="../media/image7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6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2.png"/><Relationship Id="rId4" Type="http://schemas.openxmlformats.org/officeDocument/2006/relationships/image" Target="../media/image70.png"/><Relationship Id="rId5" Type="http://schemas.openxmlformats.org/officeDocument/2006/relationships/image" Target="../media/image7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4500562" y="4581525"/>
            <a:ext cx="4321175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Aula 4  projetos e perspectivas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746f91cb30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9036"/>
            <a:ext cx="9143999" cy="399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746f91cb30_0_48"/>
          <p:cNvSpPr txBox="1"/>
          <p:nvPr/>
        </p:nvSpPr>
        <p:spPr>
          <a:xfrm>
            <a:off x="914400" y="552450"/>
            <a:ext cx="29166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Perspectiva isométrica de projeto de instalações hidrossanitárias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746f91cb30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29036"/>
            <a:ext cx="9143999" cy="399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746f91cb30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87451"/>
            <a:ext cx="9144000" cy="428309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746f91cb30_0_43"/>
          <p:cNvSpPr txBox="1"/>
          <p:nvPr/>
        </p:nvSpPr>
        <p:spPr>
          <a:xfrm>
            <a:off x="914400" y="552450"/>
            <a:ext cx="28626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Perspectiva isométrica de projeto de instalações hidrossanitárias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7fa276fef8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600" y="341150"/>
            <a:ext cx="8766802" cy="6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7fa276fef8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125" y="251675"/>
            <a:ext cx="7637397" cy="66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7fa276fef8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957263"/>
            <a:ext cx="5715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7fa276fef8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537" y="209575"/>
            <a:ext cx="8216925" cy="673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7fa276fef8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957263"/>
            <a:ext cx="5715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7fa276fef8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4500" y="1085850"/>
            <a:ext cx="5715000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7fa276fef8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150" y="217554"/>
            <a:ext cx="7531701" cy="66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7fa276fef8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957263"/>
            <a:ext cx="5715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7fa276fef8_0_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4500" y="1085850"/>
            <a:ext cx="5715000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7fa276fef8_0_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4500" y="909638"/>
            <a:ext cx="5715000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7fa276fef8_0_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675" y="191800"/>
            <a:ext cx="7546641" cy="66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7fa276fef8_0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957263"/>
            <a:ext cx="5715000" cy="494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7fa276fef8_0_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4500" y="1085850"/>
            <a:ext cx="5715000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7fa276fef8_0_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4500" y="909638"/>
            <a:ext cx="5715000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7fa276fef8_0_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14500" y="904875"/>
            <a:ext cx="5715000" cy="5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7fa276fef8_0_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1450" y="133525"/>
            <a:ext cx="7699778" cy="67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7fa276fef8_0_29"/>
          <p:cNvPicPr preferRelativeResize="0"/>
          <p:nvPr/>
        </p:nvPicPr>
        <p:blipFill rotWithShape="1">
          <a:blip r:embed="rId3">
            <a:alphaModFix/>
          </a:blip>
          <a:srcRect b="0" l="4713" r="5823" t="0"/>
          <a:stretch/>
        </p:blipFill>
        <p:spPr>
          <a:xfrm>
            <a:off x="227350" y="886450"/>
            <a:ext cx="8685949" cy="574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7fa276fef8_0_29"/>
          <p:cNvSpPr txBox="1"/>
          <p:nvPr/>
        </p:nvSpPr>
        <p:spPr>
          <a:xfrm>
            <a:off x="937550" y="216525"/>
            <a:ext cx="31155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Corte Longitudinal - MASP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7fa276fef8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731525" cy="61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7fa276fef8_0_24"/>
          <p:cNvPicPr preferRelativeResize="0"/>
          <p:nvPr/>
        </p:nvPicPr>
        <p:blipFill rotWithShape="1">
          <a:blip r:embed="rId4">
            <a:alphaModFix/>
          </a:blip>
          <a:srcRect b="0" l="7244" r="7422" t="0"/>
          <a:stretch/>
        </p:blipFill>
        <p:spPr>
          <a:xfrm>
            <a:off x="152400" y="724400"/>
            <a:ext cx="8820476" cy="54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7fa276fef8_0_24"/>
          <p:cNvSpPr txBox="1"/>
          <p:nvPr/>
        </p:nvSpPr>
        <p:spPr>
          <a:xfrm>
            <a:off x="437075" y="398475"/>
            <a:ext cx="3124800" cy="7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g7fa276fef8_0_24"/>
          <p:cNvSpPr txBox="1"/>
          <p:nvPr/>
        </p:nvSpPr>
        <p:spPr>
          <a:xfrm>
            <a:off x="958450" y="230000"/>
            <a:ext cx="26973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Corte Transversal - MASP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746f91cb30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400" y="895574"/>
            <a:ext cx="7891200" cy="59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746f91cb30_0_6"/>
          <p:cNvSpPr txBox="1"/>
          <p:nvPr/>
        </p:nvSpPr>
        <p:spPr>
          <a:xfrm>
            <a:off x="914400" y="625075"/>
            <a:ext cx="29346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Planta projeto executivo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333375"/>
            <a:ext cx="8772525" cy="615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"/>
          <p:cNvSpPr txBox="1"/>
          <p:nvPr/>
        </p:nvSpPr>
        <p:spPr>
          <a:xfrm>
            <a:off x="755650" y="908050"/>
            <a:ext cx="7777162" cy="2246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Perspicere – ver através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1º Fundamento da perspectiva: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Linha do horizonte (LH)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uma linha imaginária que está SEMPRE na altura do nível dos olhos do OBSERVADOR.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a de Tela 2015-04-01 às 13.52.55.png" id="210" name="Google Shape;2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4291012"/>
            <a:ext cx="6883400" cy="24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01 às 13.59.32.png" id="215" name="Google Shape;2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211137"/>
            <a:ext cx="7343775" cy="65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5"/>
          <p:cNvGrpSpPr/>
          <p:nvPr/>
        </p:nvGrpSpPr>
        <p:grpSpPr>
          <a:xfrm>
            <a:off x="323850" y="1268412"/>
            <a:ext cx="8172450" cy="4332287"/>
            <a:chOff x="971550" y="1916113"/>
            <a:chExt cx="7200900" cy="3684587"/>
          </a:xfrm>
        </p:grpSpPr>
        <p:pic>
          <p:nvPicPr>
            <p:cNvPr descr="Captura de Tela 2015-04-01 às 14.04.36.png" id="221" name="Google Shape;221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913" y="3860800"/>
              <a:ext cx="6807200" cy="1739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2" name="Google Shape;222;p5"/>
            <p:cNvCxnSpPr/>
            <p:nvPr/>
          </p:nvCxnSpPr>
          <p:spPr>
            <a:xfrm>
              <a:off x="971550" y="5229225"/>
              <a:ext cx="2592388" cy="0"/>
            </a:xfrm>
            <a:prstGeom prst="straightConnector1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3" name="Google Shape;223;p5"/>
            <p:cNvCxnSpPr/>
            <p:nvPr/>
          </p:nvCxnSpPr>
          <p:spPr>
            <a:xfrm>
              <a:off x="3563938" y="4941168"/>
              <a:ext cx="2376487" cy="0"/>
            </a:xfrm>
            <a:prstGeom prst="straightConnector1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4" name="Google Shape;224;p5"/>
            <p:cNvCxnSpPr/>
            <p:nvPr/>
          </p:nvCxnSpPr>
          <p:spPr>
            <a:xfrm>
              <a:off x="5795963" y="4293096"/>
              <a:ext cx="2376487" cy="0"/>
            </a:xfrm>
            <a:prstGeom prst="straightConnector1">
              <a:avLst/>
            </a:prstGeom>
            <a:noFill/>
            <a:ln cap="flat" cmpd="sng" w="127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descr="Captura de Tela 2015-04-01 às 14.12.43.png" id="225" name="Google Shape;225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31913" y="1916113"/>
              <a:ext cx="1903412" cy="144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ptura de Tela 2015-04-01 às 14.11.53.png" id="226" name="Google Shape;226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940425" y="1916113"/>
              <a:ext cx="2087563" cy="143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ptura de Tela 2015-04-01 às 14.10.53.png" id="227" name="Google Shape;227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79800" y="1916113"/>
              <a:ext cx="2244725" cy="1435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01 às 14.16.56.png" id="232" name="Google Shape;2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1954212"/>
            <a:ext cx="8713787" cy="435451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"/>
          <p:cNvSpPr txBox="1"/>
          <p:nvPr/>
        </p:nvSpPr>
        <p:spPr>
          <a:xfrm>
            <a:off x="395287" y="5672137"/>
            <a:ext cx="2520950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vista superior (linhas paralelas)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"/>
          <p:cNvSpPr txBox="1"/>
          <p:nvPr/>
        </p:nvSpPr>
        <p:spPr>
          <a:xfrm>
            <a:off x="4138612" y="6175375"/>
            <a:ext cx="4105275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( as linhas convergem para o ponto de fuga)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827087" y="333375"/>
            <a:ext cx="7777162" cy="163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2º Fundamento da perspectiva: ponto de fuga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medida que os objetos se distanciam do observador, eles parecem menores. Quando as inhas paralelas se afastam do olhar, a distância entre elas diminui progressivamente, até que se encontram em um ponto.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01 às 14.20.19.png" id="240" name="Google Shape;24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2708275"/>
            <a:ext cx="8569325" cy="239236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"/>
          <p:cNvSpPr txBox="1"/>
          <p:nvPr/>
        </p:nvSpPr>
        <p:spPr>
          <a:xfrm>
            <a:off x="827087" y="776287"/>
            <a:ext cx="7777162" cy="113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2º Fundamento da perspectiva: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Ponto de Fuga (PF):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Crie a LH no seu nível visual. O PF estárá nela contido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2276475"/>
            <a:ext cx="420370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2276475"/>
            <a:ext cx="4321175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7900" y="3357562"/>
            <a:ext cx="3302000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112" y="3429000"/>
            <a:ext cx="3263900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55875" y="1268412"/>
            <a:ext cx="3759200" cy="196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 txBox="1"/>
          <p:nvPr/>
        </p:nvSpPr>
        <p:spPr>
          <a:xfrm>
            <a:off x="1908175" y="6092825"/>
            <a:ext cx="59039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Exercício1: observar o corredor da Unip. desenho dos 5 cubos com 1 PF 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Exercício 2: Desenho da sala de aula a partir da sua mesa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9"/>
          <p:cNvSpPr txBox="1"/>
          <p:nvPr/>
        </p:nvSpPr>
        <p:spPr>
          <a:xfrm>
            <a:off x="179387" y="188912"/>
            <a:ext cx="856932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com 1 ponto de fuga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/>
          <p:nvPr/>
        </p:nvSpPr>
        <p:spPr>
          <a:xfrm>
            <a:off x="179387" y="188912"/>
            <a:ext cx="8569325" cy="175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 Paralela               com 1 único 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 oblíqua             com 2 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 Aérea             com 3 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0"/>
          <p:cNvSpPr/>
          <p:nvPr/>
        </p:nvSpPr>
        <p:spPr>
          <a:xfrm>
            <a:off x="1619250" y="620712"/>
            <a:ext cx="576262" cy="144462"/>
          </a:xfrm>
          <a:prstGeom prst="rightArrow">
            <a:avLst>
              <a:gd fmla="val 189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aptura de Tela 2015-04-01 às 14.59.18.png" id="263" name="Google Shape;2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2997200"/>
            <a:ext cx="8213725" cy="238283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/>
          <p:nvPr/>
        </p:nvSpPr>
        <p:spPr>
          <a:xfrm>
            <a:off x="1403350" y="1125537"/>
            <a:ext cx="576262" cy="144462"/>
          </a:xfrm>
          <a:prstGeom prst="rightArrow">
            <a:avLst>
              <a:gd fmla="val 189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10"/>
          <p:cNvSpPr/>
          <p:nvPr/>
        </p:nvSpPr>
        <p:spPr>
          <a:xfrm>
            <a:off x="1258887" y="1700212"/>
            <a:ext cx="576262" cy="144462"/>
          </a:xfrm>
          <a:prstGeom prst="rightArrow">
            <a:avLst>
              <a:gd fmla="val 189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 txBox="1"/>
          <p:nvPr/>
        </p:nvSpPr>
        <p:spPr>
          <a:xfrm>
            <a:off x="539750" y="260350"/>
            <a:ext cx="4537075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Paralela - 1 único 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Uma das FACES é sempre paralela ao observador.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profundidade é pouco acentuada.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Desenho menos dinâmico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a de Tela 2015-04-01 às 14.36.20.png" id="271" name="Google Shape;2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337" y="477837"/>
            <a:ext cx="35687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1"/>
          <p:cNvSpPr txBox="1"/>
          <p:nvPr/>
        </p:nvSpPr>
        <p:spPr>
          <a:xfrm>
            <a:off x="5795962" y="1628775"/>
            <a:ext cx="576262" cy="504825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3" name="Google Shape;2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8037" y="2747962"/>
            <a:ext cx="5651500" cy="33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1"/>
          <p:cNvSpPr txBox="1"/>
          <p:nvPr/>
        </p:nvSpPr>
        <p:spPr>
          <a:xfrm>
            <a:off x="4140200" y="3789362"/>
            <a:ext cx="287337" cy="1655762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746f91cb30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713" y="557213"/>
            <a:ext cx="8410575" cy="57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746f91cb30_0_11"/>
          <p:cNvSpPr txBox="1"/>
          <p:nvPr/>
        </p:nvSpPr>
        <p:spPr>
          <a:xfrm>
            <a:off x="914400" y="552450"/>
            <a:ext cx="39420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Vista longitudinal - Executivo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2"/>
          <p:cNvGrpSpPr/>
          <p:nvPr/>
        </p:nvGrpSpPr>
        <p:grpSpPr>
          <a:xfrm>
            <a:off x="4284662" y="3068637"/>
            <a:ext cx="4751387" cy="2520950"/>
            <a:chOff x="4067944" y="3068960"/>
            <a:chExt cx="4968552" cy="2565400"/>
          </a:xfrm>
        </p:grpSpPr>
        <p:pic>
          <p:nvPicPr>
            <p:cNvPr descr="Captura de Tela 2015-04-01 às 14.44.57.png" id="280" name="Google Shape;280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67944" y="3068960"/>
              <a:ext cx="4800600" cy="256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12"/>
            <p:cNvSpPr txBox="1"/>
            <p:nvPr/>
          </p:nvSpPr>
          <p:spPr>
            <a:xfrm>
              <a:off x="8244408" y="4365104"/>
              <a:ext cx="792088" cy="100811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2" name="Google Shape;282;p12"/>
          <p:cNvSpPr txBox="1"/>
          <p:nvPr/>
        </p:nvSpPr>
        <p:spPr>
          <a:xfrm>
            <a:off x="5651500" y="4652962"/>
            <a:ext cx="73025" cy="43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611187" y="692150"/>
            <a:ext cx="7561262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Oblíqua – 2 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Não se vê uma face totalmente de frente.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profundidade é natural.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Desenho dinâmico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é a técnica mais utilizada.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2924175"/>
            <a:ext cx="32258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2"/>
          <p:cNvSpPr txBox="1"/>
          <p:nvPr/>
        </p:nvSpPr>
        <p:spPr>
          <a:xfrm>
            <a:off x="2051050" y="3284537"/>
            <a:ext cx="46037" cy="2016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"/>
          <p:cNvSpPr txBox="1"/>
          <p:nvPr/>
        </p:nvSpPr>
        <p:spPr>
          <a:xfrm>
            <a:off x="539750" y="260350"/>
            <a:ext cx="7561262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aérea – 3 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Altura acentuada: quanto mais distante o terceiro PF, maior ideia de altura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Linhas  verticais convergem para o terceiro ponto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1" name="Google Shape;291;p13"/>
          <p:cNvGrpSpPr/>
          <p:nvPr/>
        </p:nvGrpSpPr>
        <p:grpSpPr>
          <a:xfrm>
            <a:off x="4643437" y="2420937"/>
            <a:ext cx="4392612" cy="3816350"/>
            <a:chOff x="3782888" y="1957412"/>
            <a:chExt cx="5253608" cy="4279900"/>
          </a:xfrm>
        </p:grpSpPr>
        <p:pic>
          <p:nvPicPr>
            <p:cNvPr descr="Captura de Tela 2015-04-01 às 14.49.28.png" id="292" name="Google Shape;292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82888" y="1957412"/>
              <a:ext cx="5181600" cy="427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13"/>
            <p:cNvSpPr txBox="1"/>
            <p:nvPr/>
          </p:nvSpPr>
          <p:spPr>
            <a:xfrm>
              <a:off x="7524328" y="3887688"/>
              <a:ext cx="1512168" cy="230425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94" name="Google Shape;29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275" y="2276475"/>
            <a:ext cx="3840162" cy="4271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4 às 18.22.16.png" id="299" name="Google Shape;2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1511300"/>
            <a:ext cx="8140700" cy="38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01 às 14.31.18.png" id="304" name="Google Shape;30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5105400"/>
            <a:ext cx="6278562" cy="1347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01 às 14.31.12.png" id="305" name="Google Shape;30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150" y="908050"/>
            <a:ext cx="6572250" cy="1550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01 às 14.31.06.png" id="306" name="Google Shape;30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7450" y="3332162"/>
            <a:ext cx="6557962" cy="96043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5"/>
          <p:cNvSpPr txBox="1"/>
          <p:nvPr/>
        </p:nvSpPr>
        <p:spPr>
          <a:xfrm>
            <a:off x="1908175" y="6319837"/>
            <a:ext cx="5903912" cy="27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Exercício1: desenho dos 3 cubos com 2 PF 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01 às 15.32.04.png" id="312" name="Google Shape;3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6700" y="2968625"/>
            <a:ext cx="6057900" cy="161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01 às 15.32.14.png" id="313" name="Google Shape;3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6700" y="4616450"/>
            <a:ext cx="6057900" cy="154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01 às 15.06.33.png" id="314" name="Google Shape;314;p16"/>
          <p:cNvPicPr preferRelativeResize="0"/>
          <p:nvPr/>
        </p:nvPicPr>
        <p:blipFill rotWithShape="1">
          <a:blip r:embed="rId5">
            <a:alphaModFix/>
          </a:blip>
          <a:srcRect b="9872" l="0" r="0" t="1"/>
          <a:stretch/>
        </p:blipFill>
        <p:spPr>
          <a:xfrm>
            <a:off x="1619250" y="620712"/>
            <a:ext cx="6048375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4 às 18.02.39.png" id="319" name="Google Shape;31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0300" y="1219200"/>
            <a:ext cx="433070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4 às 18.02.47.png" id="324" name="Google Shape;32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700" y="1447800"/>
            <a:ext cx="6311900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4 às 18.03.14.png" id="329" name="Google Shape;3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3000" y="1219200"/>
            <a:ext cx="4305300" cy="44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4 às 18.03.23.png" id="334" name="Google Shape;3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2700" y="1473200"/>
            <a:ext cx="6565900" cy="38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4 às 18.03.00.png" id="339" name="Google Shape;3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2400" y="1282700"/>
            <a:ext cx="6286500" cy="42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746f91cb30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238" y="885825"/>
            <a:ext cx="8391525" cy="50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746f91cb30_0_16"/>
          <p:cNvSpPr txBox="1"/>
          <p:nvPr/>
        </p:nvSpPr>
        <p:spPr>
          <a:xfrm>
            <a:off x="914400" y="552450"/>
            <a:ext cx="28404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Corte longitudinal - Executivo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01 às 15.26.26.png" id="344" name="Google Shape;3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7450" y="3716337"/>
            <a:ext cx="6807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2"/>
          <p:cNvSpPr txBox="1"/>
          <p:nvPr/>
        </p:nvSpPr>
        <p:spPr>
          <a:xfrm>
            <a:off x="827087" y="2205037"/>
            <a:ext cx="75612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Cézanne: todo corpo pode ser reduzido à forma elementar de um sólido geométrico, a uma derivada dessas formas ou à associação dessas.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0 às 17.39.40.png" id="350" name="Google Shape;3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765175"/>
            <a:ext cx="27432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3"/>
          <p:cNvSpPr txBox="1"/>
          <p:nvPr/>
        </p:nvSpPr>
        <p:spPr>
          <a:xfrm>
            <a:off x="3779837" y="908050"/>
            <a:ext cx="5256212" cy="5611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0" baseline="3000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luz emitida de qualquer origem viaja em ondas de partículas. Quando olhamos para um objeto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que vemos é na realidade, a luz refletida, do objeto para os nossos olhos.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Preto – é ausência de luz – sob a luz, não vemos o preto, o que vemos é uma área muito escura de sombra.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3800" y="1054100"/>
            <a:ext cx="6756400" cy="47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10 às 17.46.54.png" id="361" name="Google Shape;361;p25"/>
          <p:cNvPicPr preferRelativeResize="0"/>
          <p:nvPr/>
        </p:nvPicPr>
        <p:blipFill rotWithShape="1">
          <a:blip r:embed="rId3">
            <a:alphaModFix/>
          </a:blip>
          <a:srcRect b="6664" l="0" r="0" t="-18"/>
          <a:stretch/>
        </p:blipFill>
        <p:spPr>
          <a:xfrm>
            <a:off x="323850" y="620712"/>
            <a:ext cx="2984500" cy="5060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10 às 17.49.20.png" id="362" name="Google Shape;362;p25"/>
          <p:cNvPicPr preferRelativeResize="0"/>
          <p:nvPr/>
        </p:nvPicPr>
        <p:blipFill rotWithShape="1">
          <a:blip r:embed="rId4">
            <a:alphaModFix/>
          </a:blip>
          <a:srcRect b="-4811" l="0" r="0" t="1361"/>
          <a:stretch/>
        </p:blipFill>
        <p:spPr>
          <a:xfrm>
            <a:off x="3779837" y="260350"/>
            <a:ext cx="3057525" cy="6419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10 às 17.35.31.png" id="363" name="Google Shape;36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91300" y="1989137"/>
            <a:ext cx="2519362" cy="216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6012" y="1123950"/>
            <a:ext cx="7397750" cy="55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0"/>
            <a:ext cx="7923212" cy="566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9200" y="1193800"/>
            <a:ext cx="6705600" cy="4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8"/>
          <p:cNvSpPr txBox="1"/>
          <p:nvPr/>
        </p:nvSpPr>
        <p:spPr>
          <a:xfrm>
            <a:off x="1258887" y="5732462"/>
            <a:ext cx="6624637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Piazza de San Marco  - Paulo Casé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908050"/>
            <a:ext cx="8267700" cy="59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73237"/>
            <a:ext cx="9144000" cy="283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549275"/>
            <a:ext cx="8655050" cy="534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746f91cb3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6463" y="625075"/>
            <a:ext cx="6291076" cy="6291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746f91cb30_0_0"/>
          <p:cNvSpPr txBox="1"/>
          <p:nvPr/>
        </p:nvSpPr>
        <p:spPr>
          <a:xfrm>
            <a:off x="914400" y="625075"/>
            <a:ext cx="2538600" cy="5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Detalhe construtivo de fundação de concreto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052512"/>
            <a:ext cx="4708525" cy="333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325" y="836612"/>
            <a:ext cx="2400300" cy="352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"/>
          <p:cNvSpPr txBox="1"/>
          <p:nvPr/>
        </p:nvSpPr>
        <p:spPr>
          <a:xfrm>
            <a:off x="1979612" y="2205037"/>
            <a:ext cx="5545137" cy="3138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PERSPECTIVAS AXONOMÉTRICAS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perspectiva axonométrica é uma projeção cilíndrica ortogonal sobre um plano oblíquo em relação às três dimensões do objeto representado.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Existem 4 tipos de perspectivas axonométricas: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Cavaleira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Isométrica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Dimétrica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Militar.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Tela 2015-04-23 às 16.23.47.png" id="410" name="Google Shape;41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4700" y="3789362"/>
            <a:ext cx="5721350" cy="3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4"/>
          <p:cNvSpPr txBox="1"/>
          <p:nvPr/>
        </p:nvSpPr>
        <p:spPr>
          <a:xfrm>
            <a:off x="827087" y="260350"/>
            <a:ext cx="77771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Cavaleira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4"/>
          <p:cNvSpPr txBox="1"/>
          <p:nvPr/>
        </p:nvSpPr>
        <p:spPr>
          <a:xfrm>
            <a:off x="4140200" y="549275"/>
            <a:ext cx="4572000" cy="2800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A perspectiva cavaleira, também chamada de perspectiva cavalheira.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 desenhos das praças militares eram geralmente, executados em projeção cilíndrica e o aspecto obtido dava a impressão de que o desenho havia sido colhido da cavaleira (obra alta de fortificação sobre a qual assentam baterias)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prática a face da frente conserva a sua forma e as suas dimensões, a face de fuga (eixo x) é a única a ser reduzida.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36612"/>
            <a:ext cx="4122737" cy="346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2987" y="1733550"/>
            <a:ext cx="4257675" cy="428783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5"/>
          <p:cNvSpPr txBox="1"/>
          <p:nvPr/>
        </p:nvSpPr>
        <p:spPr>
          <a:xfrm>
            <a:off x="827087" y="260350"/>
            <a:ext cx="77771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Isométrica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836612"/>
            <a:ext cx="30956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750" y="3573462"/>
            <a:ext cx="4032250" cy="29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5"/>
          <p:cNvSpPr txBox="1"/>
          <p:nvPr/>
        </p:nvSpPr>
        <p:spPr>
          <a:xfrm>
            <a:off x="4140200" y="549275"/>
            <a:ext cx="45720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Iso 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quer dizer </a:t>
            </a:r>
            <a:r>
              <a:rPr b="0" baseline="30000" i="1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mesma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b="1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métrica 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quer dizer </a:t>
            </a:r>
            <a:r>
              <a:rPr b="0" baseline="30000" i="1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medida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 perspectiva isométrica mantém as mesmas proporções do comprimento, da largura e da altura do objeto representado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 txBox="1"/>
          <p:nvPr/>
        </p:nvSpPr>
        <p:spPr>
          <a:xfrm>
            <a:off x="827087" y="260350"/>
            <a:ext cx="7777162" cy="585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Isométrica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4546600"/>
            <a:ext cx="4498975" cy="231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1912" y="692150"/>
            <a:ext cx="4578350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8262" y="3716337"/>
            <a:ext cx="3792537" cy="29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/>
          <p:nvPr/>
        </p:nvSpPr>
        <p:spPr>
          <a:xfrm>
            <a:off x="827087" y="260350"/>
            <a:ext cx="777716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Isométrica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explodida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1425" y="0"/>
            <a:ext cx="518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/>
          <p:nvPr/>
        </p:nvSpPr>
        <p:spPr>
          <a:xfrm>
            <a:off x="827087" y="260350"/>
            <a:ext cx="77771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Dimétrica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8"/>
          <p:cNvSpPr txBox="1"/>
          <p:nvPr/>
        </p:nvSpPr>
        <p:spPr>
          <a:xfrm>
            <a:off x="4140200" y="549275"/>
            <a:ext cx="4572000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perspectiva dimétrica tem a sua construção conduzida da mesma forma que na perspectiva isométrica, com exceção da mudança de ângulo e escala em um dos eixos. Na perspectiva dimétrica a face da frente conserva a sua largura, a face de fuga (eixo x) é reduzida em 2/3.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a de Tela 2015-04-23 às 16.26.03.png" id="443" name="Google Shape;44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9100" y="2503487"/>
            <a:ext cx="5765800" cy="41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9"/>
          <p:cNvSpPr txBox="1"/>
          <p:nvPr/>
        </p:nvSpPr>
        <p:spPr>
          <a:xfrm>
            <a:off x="827087" y="260350"/>
            <a:ext cx="77771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Militar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9"/>
          <p:cNvSpPr txBox="1"/>
          <p:nvPr/>
        </p:nvSpPr>
        <p:spPr>
          <a:xfrm>
            <a:off x="250825" y="692150"/>
            <a:ext cx="8497887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A perspectiva militar é também chamada de perspectiva aérea e vôo de pássaro.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prática, os eixos x e y formam entre si um ângulo reto. Para construí-la é necessário reduzir as medidas do eixo z (eixo das alturas) em 2/3.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Caracteriza-se pela rapidez de entendimento e visualização.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a de Tela 2015-04-23 às 15.52.27.png" id="450" name="Google Shape;45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87" y="1989137"/>
            <a:ext cx="21336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Tela 2015-04-23 às 15.53.32.png" id="451" name="Google Shape;45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4887" y="1773237"/>
            <a:ext cx="2005012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9"/>
          <p:cNvSpPr txBox="1"/>
          <p:nvPr/>
        </p:nvSpPr>
        <p:spPr>
          <a:xfrm>
            <a:off x="250825" y="5016500"/>
            <a:ext cx="374491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perspectiva militar 45/45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Mostra em verdadeira grandeza, os planos horizontais.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9"/>
          <p:cNvSpPr txBox="1"/>
          <p:nvPr/>
        </p:nvSpPr>
        <p:spPr>
          <a:xfrm>
            <a:off x="4859337" y="5013325"/>
            <a:ext cx="3744912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perspectiva militar 30/60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Ponto de vista mais alto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 dos planos verticais tem maior importância que o outro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0"/>
          <p:cNvSpPr txBox="1"/>
          <p:nvPr/>
        </p:nvSpPr>
        <p:spPr>
          <a:xfrm>
            <a:off x="827087" y="260350"/>
            <a:ext cx="77771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Perspectiva Militar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8400" y="-20637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863600"/>
            <a:ext cx="7975600" cy="63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1"/>
          <p:cNvSpPr txBox="1"/>
          <p:nvPr/>
        </p:nvSpPr>
        <p:spPr>
          <a:xfrm>
            <a:off x="827087" y="260350"/>
            <a:ext cx="7777162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Oblíqua (2 PF)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LH à altura do observador no piso térreo   /   Parte aparenta estar em Perspectiva paralela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7fa276fef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438" y="996801"/>
            <a:ext cx="8403124" cy="586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7fa276fef8_0_0"/>
          <p:cNvSpPr txBox="1"/>
          <p:nvPr/>
        </p:nvSpPr>
        <p:spPr>
          <a:xfrm>
            <a:off x="914400" y="625075"/>
            <a:ext cx="4590600" cy="4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Detalhe construtivo de peça automobilística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20712"/>
            <a:ext cx="9144000" cy="63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2"/>
          <p:cNvSpPr txBox="1"/>
          <p:nvPr/>
        </p:nvSpPr>
        <p:spPr>
          <a:xfrm>
            <a:off x="827087" y="260350"/>
            <a:ext cx="7777162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Vista aérea -  oblíqua – LH alta – 2PF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812" y="0"/>
            <a:ext cx="5797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431800"/>
            <a:ext cx="8991600" cy="599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0"/>
            <a:ext cx="835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2387" y="0"/>
            <a:ext cx="6588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746f91cb30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473" y="1078525"/>
            <a:ext cx="7307075" cy="54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746f91cb30_0_22"/>
          <p:cNvSpPr txBox="1"/>
          <p:nvPr/>
        </p:nvSpPr>
        <p:spPr>
          <a:xfrm>
            <a:off x="914400" y="625075"/>
            <a:ext cx="36546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Planta de projeto de instalação elétrica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746f91cb30_0_27"/>
          <p:cNvPicPr preferRelativeResize="0"/>
          <p:nvPr/>
        </p:nvPicPr>
        <p:blipFill rotWithShape="1">
          <a:blip r:embed="rId3">
            <a:alphaModFix/>
          </a:blip>
          <a:srcRect b="0" l="0" r="26165" t="0"/>
          <a:stretch/>
        </p:blipFill>
        <p:spPr>
          <a:xfrm rot="5400000">
            <a:off x="1885863" y="221312"/>
            <a:ext cx="5481650" cy="74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746f91cb30_0_27"/>
          <p:cNvSpPr txBox="1"/>
          <p:nvPr/>
        </p:nvSpPr>
        <p:spPr>
          <a:xfrm>
            <a:off x="914400" y="625075"/>
            <a:ext cx="30246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Planta de esgotamento sanitário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746f91cb30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400" y="1066976"/>
            <a:ext cx="8139026" cy="55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746f91cb30_0_32"/>
          <p:cNvSpPr txBox="1"/>
          <p:nvPr/>
        </p:nvSpPr>
        <p:spPr>
          <a:xfrm>
            <a:off x="914400" y="625075"/>
            <a:ext cx="41580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Corte de instalações hidrossanitárias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2005-05-12T18:41:59Z</dcterms:created>
  <dc:creator>patricia</dc:creator>
</cp:coreProperties>
</file>