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63" d="100"/>
          <a:sy n="63" d="100"/>
        </p:scale>
        <p:origin x="936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D0EFA9-57C0-4188-B1C6-56EB9958F127}" type="datetime1">
              <a:rPr lang="pt-BR" smtClean="0"/>
              <a:t>27/06/2018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77323E-F331-42C0-8ED8-298FE2B5981D}" type="datetime1">
              <a:rPr lang="pt-BR" smtClean="0"/>
              <a:t>27/06/2018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562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849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6" name="linha" descr="Gráfico de linh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8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9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0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1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2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3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4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5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6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7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8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9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0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1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2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3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4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5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6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7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8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9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0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1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2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3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4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5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6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7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8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9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0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1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2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3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4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5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6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7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8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9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0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1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2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3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4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5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6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7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8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9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0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1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2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3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4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5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6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7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8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9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0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1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2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3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4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5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6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7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8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9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0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1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2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3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4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5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6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7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8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9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0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1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2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3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4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5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6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7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8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9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0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1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2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3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4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5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6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7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8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9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0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1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2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3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4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5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6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7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8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9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0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1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2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3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4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5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6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7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8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9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a Liv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9" name="Forma Liv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0" name="Forma Liv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215C2D-4C5F-41A8-B554-C650AF34C482}" type="datetime1">
              <a:rPr lang="pt-BR" smtClean="0"/>
              <a:t>27/06/2018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E39326-9852-4665-8E10-5CCFE1522248}" type="datetime1">
              <a:rPr lang="pt-BR" smtClean="0"/>
              <a:t>27/06/2018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7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396C3-3492-4496-8698-79E4814AE53F}" type="datetime1">
              <a:rPr lang="pt-BR" smtClean="0"/>
              <a:t>27/06/2018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5" name="linha" descr="Gráfico de linh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7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8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9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0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1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2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3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4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5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6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7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8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9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0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1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2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3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4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5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6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7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8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9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0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1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2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3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4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5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6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7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8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9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0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1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2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3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4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5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6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7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8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9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0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1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2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3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4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5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6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7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8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9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0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1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2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3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4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5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6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7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8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9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0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1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2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3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4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5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6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7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8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9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0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1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2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3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4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5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6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7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8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9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0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1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2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3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4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5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6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7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8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9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0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1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2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3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4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5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6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7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8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9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0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1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2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3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4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5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6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7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8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9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0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1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2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3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4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5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6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7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8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F0D0AC-B9DC-491A-B40C-0529EC313878}" type="datetime1">
              <a:rPr lang="pt-BR" smtClean="0"/>
              <a:t>27/06/2018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8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0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1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34909-1BC5-45CA-8566-BEB9E3794744}" type="datetime1">
              <a:rPr lang="pt-BR" smtClean="0"/>
              <a:t>27/06/2018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0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a Liv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3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4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F48602-A83C-4B27-B476-20AF32AE1EED}" type="datetime1">
              <a:rPr lang="pt-BR" smtClean="0"/>
              <a:t>27/06/2018</a:t>
            </a:fld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5" name="Espaço Reservado para Conteúdo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6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8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9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0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1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2F2C7-204F-4F9D-81F3-C7CE8047CD3A}" type="datetime1">
              <a:rPr lang="pt-BR" smtClean="0"/>
              <a:t>27/06/2018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1526F9-43E7-4B77-89D8-9DEFDDBA71B5}" type="datetime1">
              <a:rPr lang="pt-BR" smtClean="0"/>
              <a:t>27/06/2018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grpSp>
        <p:nvGrpSpPr>
          <p:cNvPr id="615" name="quadro" descr="Gráfico de caixas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5CA678-7531-4BBD-B1E6-6A1CA37BCB1B}" type="datetime1">
              <a:rPr lang="pt-BR" smtClean="0"/>
              <a:t>27/06/2018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grpSp>
        <p:nvGrpSpPr>
          <p:cNvPr id="614" name="quadro" descr="Gráfico de caixas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v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v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v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v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184FD6-C734-4162-88D8-0C01192F6E9B}" type="datetime1">
              <a:rPr lang="pt-BR" smtClean="0"/>
              <a:t>27/06/2018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9758D4F-735F-46FE-9FCB-4849D9F60668}" type="datetime1">
              <a:rPr lang="pt-BR" smtClean="0"/>
              <a:t>27/06/2018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dirty="0"/>
              <a:t>Incidência em políticas públicas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dirty="0"/>
              <a:t>Circulando a Educação Ambiental visando incidir na agenda governamental via CIEA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B984B4C-2D24-4D84-80A3-9CF123605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260" y="1772816"/>
            <a:ext cx="7403329" cy="5013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92F3BCA-1386-43B0-A3B2-FAFFE445BE22}"/>
              </a:ext>
            </a:extLst>
          </p:cNvPr>
          <p:cNvSpPr txBox="1">
            <a:spLocks/>
          </p:cNvSpPr>
          <p:nvPr/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  <a:p>
            <a:r>
              <a:rPr lang="pt-BR" dirty="0"/>
              <a:t>Ciclo de políticas públicas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F75DD27-3989-4B2E-B891-6F783A78C5F8}"/>
              </a:ext>
            </a:extLst>
          </p:cNvPr>
          <p:cNvSpPr/>
          <p:nvPr/>
        </p:nvSpPr>
        <p:spPr>
          <a:xfrm>
            <a:off x="117748" y="1988840"/>
            <a:ext cx="45365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dirty="0"/>
              <a:t>1. Formulação do problema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dirty="0"/>
              <a:t>2. Definição de agenda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dirty="0"/>
              <a:t>3. Construção de respostas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dirty="0"/>
              <a:t>4. Legitimação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dirty="0"/>
              <a:t>5. Gestão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dirty="0"/>
              <a:t>6. Implementação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dirty="0"/>
              <a:t>7. Avaliação</a:t>
            </a:r>
          </a:p>
        </p:txBody>
      </p:sp>
    </p:spTree>
    <p:extLst>
      <p:ext uri="{BB962C8B-B14F-4D97-AF65-F5344CB8AC3E}">
        <p14:creationId xmlns:p14="http://schemas.microsoft.com/office/powerpoint/2010/main" val="29529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610DD00-5907-4707-9405-3E0E4AD8EF22}"/>
              </a:ext>
            </a:extLst>
          </p:cNvPr>
          <p:cNvSpPr/>
          <p:nvPr/>
        </p:nvSpPr>
        <p:spPr>
          <a:xfrm>
            <a:off x="1522414" y="1951672"/>
            <a:ext cx="93245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/>
              <a:t>Sabe-se mais “sobre como as questões são encaminhadas” do que como elas vieram a se tornar itens na agenda do governo” e...</a:t>
            </a:r>
          </a:p>
          <a:p>
            <a:pPr algn="just"/>
            <a:endParaRPr lang="pt-BR" sz="3000" dirty="0"/>
          </a:p>
          <a:p>
            <a:pPr algn="just"/>
            <a:r>
              <a:rPr lang="pt-BR" sz="3000" dirty="0"/>
              <a:t>“como as escolhas feitas pelos </a:t>
            </a:r>
            <a:r>
              <a:rPr lang="pt-BR" sz="3000" i="1" dirty="0" err="1"/>
              <a:t>decision-makers</a:t>
            </a:r>
            <a:r>
              <a:rPr lang="pt-BR" sz="3000" dirty="0"/>
              <a:t> são formuladas” (KINGDON, 2007, p. 219)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971EE70-661E-48A9-936F-16B62FA7F0D2}"/>
              </a:ext>
            </a:extLst>
          </p:cNvPr>
          <p:cNvSpPr txBox="1">
            <a:spLocks/>
          </p:cNvSpPr>
          <p:nvPr/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  <a:p>
            <a:r>
              <a:rPr lang="pt-BR" dirty="0"/>
              <a:t>Observação pra lá de pertinente...</a:t>
            </a:r>
          </a:p>
        </p:txBody>
      </p:sp>
    </p:spTree>
    <p:extLst>
      <p:ext uri="{BB962C8B-B14F-4D97-AF65-F5344CB8AC3E}">
        <p14:creationId xmlns:p14="http://schemas.microsoft.com/office/powerpoint/2010/main" val="6444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9B66DD7-30E9-4FC7-B6B1-7D92D00B7EC0}"/>
              </a:ext>
            </a:extLst>
          </p:cNvPr>
          <p:cNvSpPr/>
          <p:nvPr/>
        </p:nvSpPr>
        <p:spPr>
          <a:xfrm>
            <a:off x="1233872" y="1700808"/>
            <a:ext cx="972108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pt-BR" sz="1000" dirty="0">
              <a:latin typeface="Tw Cen MT" panose="020B0602020104020603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000" dirty="0"/>
              <a:t>Lista de temas que são alvo de atenção por parte das autoridades em um dado momento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000" dirty="0"/>
              <a:t>As agendas não apenas definem problemas, mas também podem “fazê-lo desaparecer” ou silenciar (KINGDON, 2007)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000" dirty="0"/>
              <a:t>Controlar a montagem da agenda significa determinar o que será discutido, decidido e posto em prática (MAJONE, 2006)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000" dirty="0"/>
              <a:t>Crucial dentro do processo decisório, se verifica o exercício do poder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7FF462E-55E7-4696-B2E4-7FFAA795FE97}"/>
              </a:ext>
            </a:extLst>
          </p:cNvPr>
          <p:cNvSpPr txBox="1">
            <a:spLocks/>
          </p:cNvSpPr>
          <p:nvPr/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  <a:p>
            <a:r>
              <a:rPr lang="pt-BR" dirty="0"/>
              <a:t>A nem tão famosa agenda governamental</a:t>
            </a:r>
          </a:p>
        </p:txBody>
      </p:sp>
    </p:spTree>
    <p:extLst>
      <p:ext uri="{BB962C8B-B14F-4D97-AF65-F5344CB8AC3E}">
        <p14:creationId xmlns:p14="http://schemas.microsoft.com/office/powerpoint/2010/main" val="164863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F91FE-0121-4531-B678-AB9B3A711DAC}"/>
              </a:ext>
            </a:extLst>
          </p:cNvPr>
          <p:cNvSpPr txBox="1">
            <a:spLocks/>
          </p:cNvSpPr>
          <p:nvPr/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  <a:p>
            <a:r>
              <a:rPr lang="pt-BR" dirty="0"/>
              <a:t>A nem tão famosa agenda governamental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28A4E73-145C-4C7B-B3D0-D35CA8667863}"/>
              </a:ext>
            </a:extLst>
          </p:cNvPr>
          <p:cNvSpPr/>
          <p:nvPr/>
        </p:nvSpPr>
        <p:spPr>
          <a:xfrm>
            <a:off x="1161864" y="1988840"/>
            <a:ext cx="986509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endParaRPr lang="pt-BR" sz="900" dirty="0">
              <a:latin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000" dirty="0"/>
              <a:t>Modo de construção ou representação social dos problemas ambientais condicionam fortemente a reação dos indivíduos a esses problemas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30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000" dirty="0"/>
              <a:t>Se percebemos os problemas ambientais como técnicos ou políticos, naturais ou sociais, públicos ou privados, individuais ou coletivos, tendemos a assumir comportamentos e a orientar nossas ações de acordo com essas percepções </a:t>
            </a:r>
          </a:p>
        </p:txBody>
      </p:sp>
    </p:spTree>
    <p:extLst>
      <p:ext uri="{BB962C8B-B14F-4D97-AF65-F5344CB8AC3E}">
        <p14:creationId xmlns:p14="http://schemas.microsoft.com/office/powerpoint/2010/main" val="1649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495FC76-15FC-4EAE-9952-16A06ED32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08" y="1412776"/>
            <a:ext cx="10087008" cy="5200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06341A8-4776-43A4-A629-3A65F2F909C4}"/>
              </a:ext>
            </a:extLst>
          </p:cNvPr>
          <p:cNvSpPr txBox="1">
            <a:spLocks/>
          </p:cNvSpPr>
          <p:nvPr/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Já ouvimos falar da “janela de oportunidades”...</a:t>
            </a:r>
          </a:p>
        </p:txBody>
      </p:sp>
    </p:spTree>
    <p:extLst>
      <p:ext uri="{BB962C8B-B14F-4D97-AF65-F5344CB8AC3E}">
        <p14:creationId xmlns:p14="http://schemas.microsoft.com/office/powerpoint/2010/main" val="33611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53522B4-D210-43F9-B0D7-E0C200925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14" t="23408" r="20267" b="17626"/>
          <a:stretch/>
        </p:blipFill>
        <p:spPr>
          <a:xfrm>
            <a:off x="1658860" y="1700808"/>
            <a:ext cx="8871103" cy="49717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09B6CC89-E1D4-4D54-8225-B5E3DD8ED234}"/>
              </a:ext>
            </a:extLst>
          </p:cNvPr>
          <p:cNvSpPr txBox="1">
            <a:spLocks/>
          </p:cNvSpPr>
          <p:nvPr/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Mas por que pensar em políticas públicas mesmo?</a:t>
            </a:r>
          </a:p>
        </p:txBody>
      </p:sp>
    </p:spTree>
    <p:extLst>
      <p:ext uri="{BB962C8B-B14F-4D97-AF65-F5344CB8AC3E}">
        <p14:creationId xmlns:p14="http://schemas.microsoft.com/office/powerpoint/2010/main" val="137487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9C15BB5-04B0-4033-84FB-B0397C88B134}"/>
              </a:ext>
            </a:extLst>
          </p:cNvPr>
          <p:cNvSpPr/>
          <p:nvPr/>
        </p:nvSpPr>
        <p:spPr>
          <a:xfrm>
            <a:off x="0" y="881740"/>
            <a:ext cx="1611086" cy="1691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1. Construção do problema público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58AB638-0E52-48F0-AC68-C9917E514519}"/>
              </a:ext>
            </a:extLst>
          </p:cNvPr>
          <p:cNvSpPr/>
          <p:nvPr/>
        </p:nvSpPr>
        <p:spPr>
          <a:xfrm>
            <a:off x="1698170" y="881739"/>
            <a:ext cx="3604153" cy="1691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pt-BR" sz="2000" dirty="0"/>
              <a:t>Produção de conhecimento;</a:t>
            </a:r>
          </a:p>
          <a:p>
            <a:pPr marL="342900" indent="-342900" algn="ctr">
              <a:buAutoNum type="arabicPeriod"/>
            </a:pPr>
            <a:r>
              <a:rPr lang="pt-BR" sz="2000" dirty="0"/>
              <a:t>Trabalho com meios de comunicação;</a:t>
            </a:r>
          </a:p>
          <a:p>
            <a:pPr marL="342900" indent="-342900" algn="ctr">
              <a:buAutoNum type="arabicPeriod"/>
            </a:pPr>
            <a:r>
              <a:rPr lang="pt-BR" sz="2000" dirty="0"/>
              <a:t>Desenvolvimento de campanha pública.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949EBC9-55ED-4E0D-9ACC-4F82D0FC10F3}"/>
              </a:ext>
            </a:extLst>
          </p:cNvPr>
          <p:cNvSpPr/>
          <p:nvPr/>
        </p:nvSpPr>
        <p:spPr>
          <a:xfrm>
            <a:off x="5440286" y="881739"/>
            <a:ext cx="6702798" cy="1691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Quantidade de documentos elaborados sobre as temáticas específicas que se busca dar visibilidade; quantidade de contatos com os meios; quantidade de envio de informações aos meios; quantidade e aparições do tema nos meios; produção de peças para diferentes meios; identificação e referência da organização temática.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923FD4-87B8-44D9-BACB-130B469F0B2A}"/>
              </a:ext>
            </a:extLst>
          </p:cNvPr>
          <p:cNvSpPr/>
          <p:nvPr/>
        </p:nvSpPr>
        <p:spPr>
          <a:xfrm>
            <a:off x="1" y="2728300"/>
            <a:ext cx="1611086" cy="18528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2. Incorporação do problema na agenda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CDD0C58-F099-4913-8F7A-FFD020C3F841}"/>
              </a:ext>
            </a:extLst>
          </p:cNvPr>
          <p:cNvSpPr/>
          <p:nvPr/>
        </p:nvSpPr>
        <p:spPr>
          <a:xfrm>
            <a:off x="1698171" y="2728299"/>
            <a:ext cx="3604153" cy="18528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4. Construção de associações, mesas e alianças e formação de redes;</a:t>
            </a:r>
          </a:p>
          <a:p>
            <a:pPr algn="ctr"/>
            <a:r>
              <a:rPr lang="pt-BR" sz="1600" dirty="0"/>
              <a:t>5. Desenvolvimento de capacitação e fortalecimento de pessoas e/ou organizações que trabalham o tema;</a:t>
            </a:r>
          </a:p>
          <a:p>
            <a:pPr algn="ctr"/>
            <a:r>
              <a:rPr lang="pt-BR" sz="1600" dirty="0"/>
              <a:t>6. Identificação, desenvolvimento e participação em eventos.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5AC1521-DFC4-4E52-837B-9448983B4F98}"/>
              </a:ext>
            </a:extLst>
          </p:cNvPr>
          <p:cNvSpPr/>
          <p:nvPr/>
        </p:nvSpPr>
        <p:spPr>
          <a:xfrm>
            <a:off x="5440287" y="2728299"/>
            <a:ext cx="6702796" cy="18528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Associações, mesas ou redes construídas sobre o tema; quantidade de tipo de ideias força incorporadas na fala de atores significativos; atores que têm incorporado as ideias; quantidade de capacitações desenvolvidas no tema; lista de organizações e pessoas capacitadas no tema.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8A58F2D-81B1-4D0D-AB39-BBA3D1773E61}"/>
              </a:ext>
            </a:extLst>
          </p:cNvPr>
          <p:cNvSpPr/>
          <p:nvPr/>
        </p:nvSpPr>
        <p:spPr>
          <a:xfrm>
            <a:off x="0" y="4715099"/>
            <a:ext cx="1611086" cy="21702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3. Desenho ou formulação de uma política pública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B27D7BE-5CDC-4869-8850-A4DA821A1F6D}"/>
              </a:ext>
            </a:extLst>
          </p:cNvPr>
          <p:cNvSpPr/>
          <p:nvPr/>
        </p:nvSpPr>
        <p:spPr>
          <a:xfrm>
            <a:off x="1698170" y="4715098"/>
            <a:ext cx="3604153" cy="21702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7. Demonstração dos resultados das experiências;</a:t>
            </a:r>
          </a:p>
          <a:p>
            <a:pPr algn="ctr"/>
            <a:r>
              <a:rPr lang="pt-BR" dirty="0"/>
              <a:t>8. Ações de </a:t>
            </a:r>
            <a:r>
              <a:rPr lang="pt-BR" i="1" dirty="0"/>
              <a:t>lobby</a:t>
            </a:r>
            <a:r>
              <a:rPr lang="pt-BR" dirty="0"/>
              <a:t>;</a:t>
            </a:r>
          </a:p>
          <a:p>
            <a:pPr algn="ctr"/>
            <a:r>
              <a:rPr lang="pt-BR" dirty="0"/>
              <a:t>9. Qualidade da política pública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AC555CF-5E8D-4BB3-883C-9D3F9838B060}"/>
              </a:ext>
            </a:extLst>
          </p:cNvPr>
          <p:cNvSpPr/>
          <p:nvPr/>
        </p:nvSpPr>
        <p:spPr>
          <a:xfrm>
            <a:off x="5440286" y="4715098"/>
            <a:ext cx="6702796" cy="21702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Resultados que têm servido de modelo para a política pública; experiências que têm sido tomadas como referência para a política pública; quantidade de menções da política pública à experiência; reuniões com funcionários públicos; transformação de uma política pública em função das propostas da organização e projeto; pontos em comum entre a política pública e as propostas de organização ou projeto.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79749FC-E699-4659-B4A4-98E08A57D45E}"/>
              </a:ext>
            </a:extLst>
          </p:cNvPr>
          <p:cNvSpPr txBox="1"/>
          <p:nvPr/>
        </p:nvSpPr>
        <p:spPr>
          <a:xfrm>
            <a:off x="491258" y="579369"/>
            <a:ext cx="66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Narrow" panose="020B0606020202030204" pitchFamily="34" charset="0"/>
              </a:rPr>
              <a:t>FASE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4902A50-D72C-4EF7-B29E-F332DC54FCFB}"/>
              </a:ext>
            </a:extLst>
          </p:cNvPr>
          <p:cNvSpPr txBox="1"/>
          <p:nvPr/>
        </p:nvSpPr>
        <p:spPr>
          <a:xfrm>
            <a:off x="2446077" y="579369"/>
            <a:ext cx="14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Narrow" panose="020B0606020202030204" pitchFamily="34" charset="0"/>
              </a:rPr>
              <a:t>ESTRATÉGIAS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FFE6019-1FBD-451A-8DA7-C01FD3F4E85F}"/>
              </a:ext>
            </a:extLst>
          </p:cNvPr>
          <p:cNvSpPr txBox="1"/>
          <p:nvPr/>
        </p:nvSpPr>
        <p:spPr>
          <a:xfrm>
            <a:off x="6147047" y="563067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Narrow" panose="020B0606020202030204" pitchFamily="34" charset="0"/>
              </a:rPr>
              <a:t>INDICADORES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F30BFF3-727D-481E-B40C-C5DE42435589}"/>
              </a:ext>
            </a:extLst>
          </p:cNvPr>
          <p:cNvSpPr txBox="1"/>
          <p:nvPr/>
        </p:nvSpPr>
        <p:spPr>
          <a:xfrm>
            <a:off x="3268353" y="6629160"/>
            <a:ext cx="1351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latin typeface="Arial Narrow" panose="020B0606020202030204" pitchFamily="34" charset="0"/>
              </a:rPr>
              <a:t>Fonte: Denise Carreira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C557E98-8786-47B9-AF51-22E534A77BD8}"/>
              </a:ext>
            </a:extLst>
          </p:cNvPr>
          <p:cNvSpPr txBox="1">
            <a:spLocks/>
          </p:cNvSpPr>
          <p:nvPr/>
        </p:nvSpPr>
        <p:spPr>
          <a:xfrm>
            <a:off x="1522413" y="82649"/>
            <a:ext cx="9143998" cy="1020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Para tratarmos da noção de incidência</a:t>
            </a:r>
          </a:p>
        </p:txBody>
      </p:sp>
    </p:spTree>
    <p:extLst>
      <p:ext uri="{BB962C8B-B14F-4D97-AF65-F5344CB8AC3E}">
        <p14:creationId xmlns:p14="http://schemas.microsoft.com/office/powerpoint/2010/main" val="42584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loobal.net/iepala/gloobal/gimages/3238m.jpg">
            <a:extLst>
              <a:ext uri="{FF2B5EF4-FFF2-40B4-BE49-F238E27FC236}">
                <a16:creationId xmlns:a16="http://schemas.microsoft.com/office/drawing/2014/main" id="{5D08BBCB-8DAE-427B-B29F-E66FB55E5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5"/>
          <a:stretch/>
        </p:blipFill>
        <p:spPr bwMode="auto">
          <a:xfrm>
            <a:off x="285919" y="-12630"/>
            <a:ext cx="11616986" cy="68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5AD6E-8272-4D84-A809-D3F9398CE7CB}"/>
              </a:ext>
            </a:extLst>
          </p:cNvPr>
          <p:cNvSpPr txBox="1">
            <a:spLocks/>
          </p:cNvSpPr>
          <p:nvPr/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O que CIEA tem a ver com políticas públicas? E o Circulando a EA com a CIEA?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0D3C20B-64E6-4CCF-8E9B-F153827A49D7}"/>
              </a:ext>
            </a:extLst>
          </p:cNvPr>
          <p:cNvSpPr/>
          <p:nvPr/>
        </p:nvSpPr>
        <p:spPr>
          <a:xfrm>
            <a:off x="1522414" y="2420888"/>
            <a:ext cx="932452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/>
              <a:t>CIEA</a:t>
            </a:r>
            <a:r>
              <a:rPr lang="pt-BR" sz="3000" dirty="0"/>
              <a:t> com arena de debate e tomada de posição sobre a formulação dos problemas e propostas de respostas</a:t>
            </a:r>
          </a:p>
          <a:p>
            <a:pPr algn="just"/>
            <a:endParaRPr lang="pt-BR" sz="3000" dirty="0"/>
          </a:p>
          <a:p>
            <a:pPr algn="just"/>
            <a:r>
              <a:rPr lang="pt-BR" sz="3000" b="1" dirty="0"/>
              <a:t>Circulando</a:t>
            </a:r>
            <a:r>
              <a:rPr lang="pt-BR" sz="3000" dirty="0"/>
              <a:t> como fórum de circulação de ideias e emergência de temas</a:t>
            </a:r>
          </a:p>
        </p:txBody>
      </p:sp>
    </p:spTree>
    <p:extLst>
      <p:ext uri="{BB962C8B-B14F-4D97-AF65-F5344CB8AC3E}">
        <p14:creationId xmlns:p14="http://schemas.microsoft.com/office/powerpoint/2010/main" val="30202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O que se entende por política pública?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E26D4654-C3D6-4D04-B08E-BF808CDA7320}"/>
              </a:ext>
            </a:extLst>
          </p:cNvPr>
          <p:cNvSpPr/>
          <p:nvPr/>
        </p:nvSpPr>
        <p:spPr>
          <a:xfrm>
            <a:off x="1384574" y="4066456"/>
            <a:ext cx="2520280" cy="223224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Construção</a:t>
            </a:r>
            <a:r>
              <a:rPr lang="pt-BR" dirty="0">
                <a:solidFill>
                  <a:schemeClr val="bg1"/>
                </a:solidFill>
              </a:rPr>
              <a:t> de respostas públicas, ações governamentais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5C5E59A-0BE0-47A3-99F9-88EEC382399E}"/>
              </a:ext>
            </a:extLst>
          </p:cNvPr>
          <p:cNvSpPr/>
          <p:nvPr/>
        </p:nvSpPr>
        <p:spPr>
          <a:xfrm>
            <a:off x="4517094" y="1699755"/>
            <a:ext cx="2376264" cy="223224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Problemas</a:t>
            </a:r>
            <a:r>
              <a:rPr lang="pt-BR" dirty="0">
                <a:solidFill>
                  <a:schemeClr val="bg1"/>
                </a:solidFill>
              </a:rPr>
              <a:t>, lacunas, temas emergentes, desafios etc.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9564FAE-2B17-4656-95DE-B0E00BB2CFD0}"/>
              </a:ext>
            </a:extLst>
          </p:cNvPr>
          <p:cNvSpPr/>
          <p:nvPr/>
        </p:nvSpPr>
        <p:spPr>
          <a:xfrm>
            <a:off x="7700305" y="4104061"/>
            <a:ext cx="2376264" cy="223224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Debate público: </a:t>
            </a:r>
            <a:r>
              <a:rPr lang="pt-BR" dirty="0">
                <a:solidFill>
                  <a:schemeClr val="bg1"/>
                </a:solidFill>
              </a:rPr>
              <a:t>sociedade civil, organizações sociais, parlamento, administração</a:t>
            </a:r>
          </a:p>
        </p:txBody>
      </p:sp>
      <p:sp>
        <p:nvSpPr>
          <p:cNvPr id="9" name="Seta: da Esquerda para a Direita 8">
            <a:extLst>
              <a:ext uri="{FF2B5EF4-FFF2-40B4-BE49-F238E27FC236}">
                <a16:creationId xmlns:a16="http://schemas.microsoft.com/office/drawing/2014/main" id="{A94AF7AA-8DCB-4016-8CBC-441D6FD6A369}"/>
              </a:ext>
            </a:extLst>
          </p:cNvPr>
          <p:cNvSpPr/>
          <p:nvPr/>
        </p:nvSpPr>
        <p:spPr>
          <a:xfrm rot="2629380">
            <a:off x="6611229" y="3505701"/>
            <a:ext cx="1368152" cy="936104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da Esquerda para a Direita 14">
            <a:extLst>
              <a:ext uri="{FF2B5EF4-FFF2-40B4-BE49-F238E27FC236}">
                <a16:creationId xmlns:a16="http://schemas.microsoft.com/office/drawing/2014/main" id="{813BD593-6086-491E-B1CC-A11CE63668EE}"/>
              </a:ext>
            </a:extLst>
          </p:cNvPr>
          <p:cNvSpPr/>
          <p:nvPr/>
        </p:nvSpPr>
        <p:spPr>
          <a:xfrm>
            <a:off x="5041295" y="4922208"/>
            <a:ext cx="1368152" cy="936104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da Esquerda para a Direita 15">
            <a:extLst>
              <a:ext uri="{FF2B5EF4-FFF2-40B4-BE49-F238E27FC236}">
                <a16:creationId xmlns:a16="http://schemas.microsoft.com/office/drawing/2014/main" id="{192496AD-31BF-46B1-A01D-7B9C21117C24}"/>
              </a:ext>
            </a:extLst>
          </p:cNvPr>
          <p:cNvSpPr/>
          <p:nvPr/>
        </p:nvSpPr>
        <p:spPr>
          <a:xfrm rot="19570619">
            <a:off x="3442264" y="3463952"/>
            <a:ext cx="1368152" cy="936104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615A-7D10-48A9-ABD6-5CFFDE9B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incidir em políticas públicas?</a:t>
            </a:r>
          </a:p>
        </p:txBody>
      </p:sp>
      <p:sp>
        <p:nvSpPr>
          <p:cNvPr id="3" name="Espaço Reservado para Conteúdo 13">
            <a:extLst>
              <a:ext uri="{FF2B5EF4-FFF2-40B4-BE49-F238E27FC236}">
                <a16:creationId xmlns:a16="http://schemas.microsoft.com/office/drawing/2014/main" id="{8AA61903-92C4-4BBC-AE14-092342F88C60}"/>
              </a:ext>
            </a:extLst>
          </p:cNvPr>
          <p:cNvSpPr txBox="1">
            <a:spLocks/>
          </p:cNvSpPr>
          <p:nvPr/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  <a:p>
            <a:pPr algn="just"/>
            <a:r>
              <a:rPr lang="pt-BR" sz="3200" dirty="0"/>
              <a:t>Uma somatória de iniciativas educativas, predominantemente desenvolvidas no âmbito privado, não será capaz de reverter o quadro atual de crises</a:t>
            </a:r>
          </a:p>
          <a:p>
            <a:endParaRPr lang="pt-BR" dirty="0"/>
          </a:p>
          <a:p>
            <a:pPr algn="just"/>
            <a:r>
              <a:rPr lang="pt-BR" sz="3200" dirty="0"/>
              <a:t>Potencial para atingir efeitos qualitativos e quantitativos mais significativos que aqueles alcançados com ações dispersas e/ou desconectadas de outras políticas públicas</a:t>
            </a:r>
          </a:p>
          <a:p>
            <a:pPr algn="just"/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329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625AE-7C0F-4F25-8D16-0569815F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3" name="Espaço Reservado para Conteúdo 13">
            <a:extLst>
              <a:ext uri="{FF2B5EF4-FFF2-40B4-BE49-F238E27FC236}">
                <a16:creationId xmlns:a16="http://schemas.microsoft.com/office/drawing/2014/main" id="{EB9C8084-32B9-4509-B61F-7D13F32EDFC3}"/>
              </a:ext>
            </a:extLst>
          </p:cNvPr>
          <p:cNvSpPr txBox="1">
            <a:spLocks/>
          </p:cNvSpPr>
          <p:nvPr/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000" dirty="0"/>
              <a:t>Engloba tudo o que diz respeito à vida coletiva das pessoas e sociedade e suas organizações</a:t>
            </a:r>
          </a:p>
          <a:p>
            <a:pPr algn="just"/>
            <a:r>
              <a:rPr lang="pt-BR" sz="3000" dirty="0"/>
              <a:t>Arte de governar e fazer o bem público</a:t>
            </a:r>
          </a:p>
          <a:p>
            <a:pPr algn="just"/>
            <a:r>
              <a:rPr lang="pt-BR" sz="3000" dirty="0"/>
              <a:t>Trata do conjunto de processos, métodos e expedientes usados por indivíduos e grupos de interesse para influenciar, conquistar e manter poder </a:t>
            </a:r>
          </a:p>
          <a:p>
            <a:pPr algn="just"/>
            <a:r>
              <a:rPr lang="pt-BR" sz="3000" dirty="0"/>
              <a:t>Ligada a regulamentação e controle da vida humana em sociedade e organização, ordenamento e administração das jurisdições político-administrativas </a:t>
            </a:r>
          </a:p>
          <a:p>
            <a:pPr algn="just"/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3621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C628-20E4-4733-9676-309D28D65103}"/>
              </a:ext>
            </a:extLst>
          </p:cNvPr>
          <p:cNvSpPr txBox="1">
            <a:spLocks/>
          </p:cNvSpPr>
          <p:nvPr/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  <a:p>
            <a:r>
              <a:rPr lang="pt-BR" dirty="0"/>
              <a:t>Definições</a:t>
            </a:r>
          </a:p>
        </p:txBody>
      </p:sp>
      <p:sp>
        <p:nvSpPr>
          <p:cNvPr id="3" name="Espaço Reservado para Conteúdo 13">
            <a:extLst>
              <a:ext uri="{FF2B5EF4-FFF2-40B4-BE49-F238E27FC236}">
                <a16:creationId xmlns:a16="http://schemas.microsoft.com/office/drawing/2014/main" id="{B98A688C-185A-46C5-B948-0E9ED782AA2C}"/>
              </a:ext>
            </a:extLst>
          </p:cNvPr>
          <p:cNvSpPr txBox="1">
            <a:spLocks/>
          </p:cNvSpPr>
          <p:nvPr/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000" dirty="0"/>
              <a:t>Conjunto de medidas e programas governamentais que tem por objetivo influenciar a resolução de problemas do presente em diferentes níveis e escalas (municipal, estadual, federal, nacional ou internacional), objetivando a construção intencional e compartilhada do futuro de uma comunidade, nação ou sociedade </a:t>
            </a:r>
          </a:p>
          <a:p>
            <a:pPr algn="just"/>
            <a:r>
              <a:rPr lang="pt-BR" sz="3000" dirty="0"/>
              <a:t>Tudo o que os governos decidem fazer ou deixar de fazer </a:t>
            </a:r>
          </a:p>
          <a:p>
            <a:pPr algn="just"/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41278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8F175BB-A959-457E-B5FA-5DA734CDAB27}"/>
              </a:ext>
            </a:extLst>
          </p:cNvPr>
          <p:cNvSpPr txBox="1">
            <a:spLocks/>
          </p:cNvSpPr>
          <p:nvPr/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  <a:p>
            <a:r>
              <a:rPr lang="pt-BR" dirty="0"/>
              <a:t>Pontos de vista no desenvolvimento de políticas</a:t>
            </a:r>
          </a:p>
        </p:txBody>
      </p:sp>
      <p:sp>
        <p:nvSpPr>
          <p:cNvPr id="4" name="Espaço Reservado para Conteúdo 13">
            <a:extLst>
              <a:ext uri="{FF2B5EF4-FFF2-40B4-BE49-F238E27FC236}">
                <a16:creationId xmlns:a16="http://schemas.microsoft.com/office/drawing/2014/main" id="{C5FFE5AA-A9EC-4E4B-BC34-57A4DD0289EC}"/>
              </a:ext>
            </a:extLst>
          </p:cNvPr>
          <p:cNvSpPr txBox="1">
            <a:spLocks/>
          </p:cNvSpPr>
          <p:nvPr/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3000" b="1" dirty="0"/>
          </a:p>
          <a:p>
            <a:pPr algn="just"/>
            <a:r>
              <a:rPr lang="pt-BR" sz="3000" b="1" dirty="0" err="1"/>
              <a:t>Estadocêntrica</a:t>
            </a:r>
            <a:r>
              <a:rPr lang="pt-BR" sz="3000" dirty="0"/>
              <a:t>: protagonismo do Estado na definição da agenda e construção das respostas.</a:t>
            </a:r>
          </a:p>
          <a:p>
            <a:pPr algn="just"/>
            <a:r>
              <a:rPr lang="pt-BR" sz="3000" b="1" dirty="0"/>
              <a:t>Multicêntrica:</a:t>
            </a:r>
            <a:r>
              <a:rPr lang="pt-BR" sz="3000" dirty="0"/>
              <a:t> existência de múltiplos centros de discussão pública, tomada de decisão, considerando outros protagonistas</a:t>
            </a:r>
          </a:p>
          <a:p>
            <a:pPr algn="just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2328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348486-05B9-4AD3-8BF1-2657FCAE1794}"/>
              </a:ext>
            </a:extLst>
          </p:cNvPr>
          <p:cNvSpPr txBox="1">
            <a:spLocks/>
          </p:cNvSpPr>
          <p:nvPr/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  <a:p>
            <a:r>
              <a:rPr lang="pt-BR" dirty="0"/>
              <a:t>Pontos de vista no desenvolvimento de políticas</a:t>
            </a:r>
          </a:p>
        </p:txBody>
      </p:sp>
      <p:sp>
        <p:nvSpPr>
          <p:cNvPr id="3" name="Espaço Reservado para Conteúdo 13">
            <a:extLst>
              <a:ext uri="{FF2B5EF4-FFF2-40B4-BE49-F238E27FC236}">
                <a16:creationId xmlns:a16="http://schemas.microsoft.com/office/drawing/2014/main" id="{83A889D5-9BF8-452D-B503-D140FA2E13FF}"/>
              </a:ext>
            </a:extLst>
          </p:cNvPr>
          <p:cNvSpPr txBox="1">
            <a:spLocks/>
          </p:cNvSpPr>
          <p:nvPr/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000" b="1" dirty="0"/>
              <a:t>Na perspectiva multicêntrica:</a:t>
            </a:r>
          </a:p>
          <a:p>
            <a:r>
              <a:rPr lang="pt-BR" sz="3000" dirty="0"/>
              <a:t>Encontros entre o Estado e a sociedade civil que possibilitem a definição de políticas públicas a partir do diálogo (SORRENTINO </a:t>
            </a:r>
            <a:r>
              <a:rPr lang="pt-BR" sz="3000" i="1" dirty="0"/>
              <a:t>et al</a:t>
            </a:r>
            <a:r>
              <a:rPr lang="pt-BR" sz="3000" dirty="0"/>
              <a:t>., 2005). </a:t>
            </a:r>
          </a:p>
          <a:p>
            <a:r>
              <a:rPr lang="pt-BR" sz="3000" dirty="0"/>
              <a:t>Participação da sociedade: estimulá-la a estabelecer as suas próprias “agendas de prioridades e os seus pactos de gestão compartilhada, para e nos territórios onde constroem os seus projetos de futuro” (SORRENTINO; NASCIMENTO, 2009-2010, p. 18)</a:t>
            </a:r>
          </a:p>
          <a:p>
            <a:pPr algn="just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236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A9AAECE-8EDF-44BB-948F-CF953ECF0103}"/>
              </a:ext>
            </a:extLst>
          </p:cNvPr>
          <p:cNvSpPr txBox="1">
            <a:spLocks/>
          </p:cNvSpPr>
          <p:nvPr/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  <a:p>
            <a:r>
              <a:rPr lang="pt-BR" dirty="0"/>
              <a:t>Pontos de vista no desenvolvimento de políticas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0A9DC68-4DDB-4F1C-A286-3CA6B8FBD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1772816"/>
            <a:ext cx="5035642" cy="3744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F7B3241-4D45-422B-9B6B-566DC60B9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378" y="1772816"/>
            <a:ext cx="5035642" cy="3744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17DB08B-1A52-4C29-B048-6C28B40E7C2F}"/>
              </a:ext>
            </a:extLst>
          </p:cNvPr>
          <p:cNvSpPr txBox="1"/>
          <p:nvPr/>
        </p:nvSpPr>
        <p:spPr>
          <a:xfrm>
            <a:off x="6558702" y="5660032"/>
            <a:ext cx="3485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000" dirty="0"/>
              <a:t>Política do cotidiano </a:t>
            </a:r>
          </a:p>
          <a:p>
            <a:pPr>
              <a:lnSpc>
                <a:spcPct val="90000"/>
              </a:lnSpc>
            </a:pPr>
            <a:r>
              <a:rPr lang="pt-BR" sz="3000" dirty="0"/>
              <a:t>(BIASOLI, 2015)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CBD148E-9A51-4837-A1B9-0B057021802E}"/>
              </a:ext>
            </a:extLst>
          </p:cNvPr>
          <p:cNvSpPr txBox="1"/>
          <p:nvPr/>
        </p:nvSpPr>
        <p:spPr>
          <a:xfrm>
            <a:off x="635064" y="5604394"/>
            <a:ext cx="5035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000" dirty="0"/>
              <a:t>Instituições, processos e conteúdos (FREY, 2000)</a:t>
            </a:r>
          </a:p>
        </p:txBody>
      </p:sp>
    </p:spTree>
    <p:extLst>
      <p:ext uri="{BB962C8B-B14F-4D97-AF65-F5344CB8AC3E}">
        <p14:creationId xmlns:p14="http://schemas.microsoft.com/office/powerpoint/2010/main" val="38028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02D0D-102D-443B-B15D-1C8028C3D074}"/>
              </a:ext>
            </a:extLst>
          </p:cNvPr>
          <p:cNvSpPr txBox="1">
            <a:spLocks/>
          </p:cNvSpPr>
          <p:nvPr/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  <a:p>
            <a:r>
              <a:rPr lang="pt-BR" dirty="0"/>
              <a:t>Sobre o desenvolvimento de políticas públicas</a:t>
            </a:r>
          </a:p>
        </p:txBody>
      </p:sp>
      <p:sp>
        <p:nvSpPr>
          <p:cNvPr id="3" name="Espaço Reservado para Conteúdo 13">
            <a:extLst>
              <a:ext uri="{FF2B5EF4-FFF2-40B4-BE49-F238E27FC236}">
                <a16:creationId xmlns:a16="http://schemas.microsoft.com/office/drawing/2014/main" id="{C9722533-5C03-4F54-98A1-CC11DAFC53DF}"/>
              </a:ext>
            </a:extLst>
          </p:cNvPr>
          <p:cNvSpPr txBox="1">
            <a:spLocks/>
          </p:cNvSpPr>
          <p:nvPr/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000" dirty="0"/>
              <a:t>Envolvem processos resultantes da acomodação, negociação e concertação de interesses organizados e conectados às esferas de decisão mediante arranjos formais específicos</a:t>
            </a:r>
          </a:p>
          <a:p>
            <a:pPr algn="just"/>
            <a:endParaRPr lang="pt-BR" sz="3000" dirty="0"/>
          </a:p>
          <a:p>
            <a:pPr algn="just"/>
            <a:r>
              <a:rPr lang="pt-BR" sz="3000" dirty="0"/>
              <a:t>Políticas públicas são resultado do conflito e da competição entre diversos grupos ou segmentos da sociedade que buscam a defesa ou garantia de seus interesses, sejam eles específicos ou gerais </a:t>
            </a:r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901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adro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3_TF02804846_TF02804846.potx" id="{6015D36F-FE88-4299-9413-9A6625F0A96F}" vid="{686326CD-C078-4685-B568-5DB8C1FEF170}"/>
    </a:ext>
  </a:extLst>
</a:theme>
</file>

<file path=ppt/theme/theme2.xml><?xml version="1.0" encoding="utf-8"?>
<a:theme xmlns:a="http://schemas.openxmlformats.org/drawingml/2006/main" name="Tema do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educação em lousa (widescreen)</Template>
  <TotalTime>64</TotalTime>
  <Words>997</Words>
  <Application>Microsoft Office PowerPoint</Application>
  <PresentationFormat>Personalizar</PresentationFormat>
  <Paragraphs>95</Paragraphs>
  <Slides>18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Consolas</vt:lpstr>
      <vt:lpstr>Corbel</vt:lpstr>
      <vt:lpstr>Tw Cen MT</vt:lpstr>
      <vt:lpstr>Wingdings</vt:lpstr>
      <vt:lpstr>Quadro 16x9</vt:lpstr>
      <vt:lpstr>Incidência em políticas públicas</vt:lpstr>
      <vt:lpstr>O que se entende por política pública?</vt:lpstr>
      <vt:lpstr>Por que incidir em políticas públicas?</vt:lpstr>
      <vt:lpstr>Definições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Incidência em políticas públicas</dc:title>
  <dc:creator>Positivo</dc:creator>
  <cp:lastModifiedBy>Positivo</cp:lastModifiedBy>
  <cp:revision>22</cp:revision>
  <dcterms:created xsi:type="dcterms:W3CDTF">2018-06-27T20:25:43Z</dcterms:created>
  <dcterms:modified xsi:type="dcterms:W3CDTF">2018-06-27T21:29:45Z</dcterms:modified>
</cp:coreProperties>
</file>