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997EA-E48C-0AE6-4DB2-8EE36E622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680EBD-9F2F-A91E-8045-C879D9D07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36ADF5-C0C2-94A5-E64A-AE85180F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5DCE65-1F47-F6E7-365D-7CB2468F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A4E6EE-EBE2-3E5C-FF14-3F8B7D87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0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18C0E-BCEA-CE6E-6E3B-C7749F23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004202-D5E3-A5E1-CC9A-A6C8902EF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3B819D-1B01-1509-B0D9-F3C186C06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3FC790-904D-BB8D-C62F-82EFB3B1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EFBD4-1A84-2349-23C9-78B79424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0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6C3CC0-8E6E-158E-6B05-D452ED4D9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B715B1-332C-EE46-0BE0-05A77FBAF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7781AA-C40E-E93F-810E-C6298896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61756E-7009-D91B-E2A8-DAC6E29A3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C3A2E3-FAA2-9B25-F41E-6A09C36E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95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3F2EA-F50A-F9FC-4023-093E3B43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013B53-9E62-65FC-BC58-27408F9D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A73A33-94FD-48B5-7D78-EED6B79A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561795-4353-50B3-FF19-C633F018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89C4BE-E8AC-399F-3861-0F08AC24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34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AA6E8-FC91-3DD2-9A32-6335B6807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D21FB2-8D5A-2C34-7CBB-BE449476D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7C7939-1E0A-DF92-B894-05C61A1FD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EC78E7-7B76-160A-E5DC-4F86291C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1DA7D7-843E-66A6-49BB-4C4CD2AC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59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32C44-FFB5-E670-7482-94A0750D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1DF60A-CBD4-0B0B-41BA-691EB79EA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06606E-9658-D63A-32E7-0FDBF8CC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456C9B-1001-DBA0-AF98-7AE5EA2D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B47F40-F05E-FB24-E2CD-DFF15E07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5C6434-C692-E45E-A2C2-2AD59820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65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C15D-6DF9-E73E-8B06-369CBC2A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579029-479C-D15C-913A-25CB7A0A9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5EB079-252A-B681-EB13-BDC3B5FC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5C0464A-0204-6345-0525-E7CAF6857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D8CF50-EB57-BB55-3B2D-EBA03EDD7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D9F5020-DA32-D80D-B15B-27DBC23E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615239-5F25-FF9C-FAC2-60C6F74F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41C9565-86C5-1EC0-DA24-CB30AB54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60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27F83-6BAE-CA12-FA5E-18FFC280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09E6FC3-8218-D7BF-B4D2-1AF349EE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9447903-2211-4D1C-7367-83E4D24E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AA739A-8AC8-4729-0214-4BD872C7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9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CC2F778-B01F-A67A-FD58-E71097F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864C9F-B475-7E24-7863-9886203D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CB7085-B947-9C99-2906-4AF8CE3D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0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9354C-141F-0F07-945F-0A1FAAD2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2FF2A8-C2E4-EC2D-01A2-859F3B871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8C5A2C-3001-D087-945C-9AD28D63E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AAE9C4-0816-2AC3-7435-BCD6ADA1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2724CC-0BC8-F1E3-9A76-19B31769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D7B3DE-BFA7-1A8E-C119-B8676E9E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3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73D24-BB44-CA0E-71E0-EDBD7E15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D93602-F670-0DEB-B0F9-4D8B96C54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0F27161-E8A9-6631-B3B6-930E4E25F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EE603F-251D-2123-CBCE-40A10C157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AC5137-BC4C-D574-3EC5-AF982E3B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D580CD-2229-E75C-F3A1-58CBFF82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84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EF4B30-B78B-8111-6CCE-CA79D054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B304B3-2801-2B95-F052-0D45B5A19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953078-144A-407C-5A06-2A6B67A61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B971-0938-4A3F-A49F-73FB12A56D86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14FA77-A99D-152E-0CB5-72C37DA87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3CD899-C507-9C8F-EB8E-FCF52B0E2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5DBE-7CF4-4DFB-A336-13EBC7283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0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globo.globo.com/rio/racismo-no-leblon-policia-prende-em-botafogo-suspeito-de-furtar-bicicleta-do-casal-que-acusou-jovem-negro-2-2506521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21243-0523-D24D-D623-DEB031DDC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DESFAZENDO O CARREGO COLONIAL: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13BB54-8DBE-CB92-3CB7-6D4113A0C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 aportes para uma reflexão </a:t>
            </a:r>
            <a:r>
              <a:rPr lang="pt-BR" dirty="0" err="1"/>
              <a:t>decolonial</a:t>
            </a:r>
            <a:r>
              <a:rPr lang="pt-BR" dirty="0"/>
              <a:t> do jornalismo</a:t>
            </a:r>
          </a:p>
          <a:p>
            <a:endParaRPr lang="pt-BR" dirty="0"/>
          </a:p>
          <a:p>
            <a:r>
              <a:rPr lang="pt-BR" dirty="0"/>
              <a:t>Verônica Maria Alves Lima</a:t>
            </a:r>
          </a:p>
          <a:p>
            <a:r>
              <a:rPr lang="pt-BR" dirty="0"/>
              <a:t>Anais da </a:t>
            </a:r>
            <a:r>
              <a:rPr lang="pt-BR" dirty="0" err="1"/>
              <a:t>Compós</a:t>
            </a:r>
            <a:r>
              <a:rPr lang="pt-BR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67265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Modernidade ocidental, jornalismo e </a:t>
            </a:r>
            <a:r>
              <a:rPr lang="pt-BR" dirty="0" err="1"/>
              <a:t>colonialidade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 err="1"/>
              <a:t>Colonialidade</a:t>
            </a:r>
            <a:r>
              <a:rPr lang="pt-BR" dirty="0"/>
              <a:t> / Modernidade: “(...) o racismo como princípio organizador de todas as relações sociais, conforme ressalta Ramón </a:t>
            </a:r>
            <a:r>
              <a:rPr lang="pt-BR" dirty="0" err="1"/>
              <a:t>Grosfoguel</a:t>
            </a:r>
            <a:r>
              <a:rPr lang="pt-BR" dirty="0"/>
              <a:t> (2018)”. (p. 5)</a:t>
            </a:r>
          </a:p>
          <a:p>
            <a:endParaRPr lang="pt-BR" dirty="0"/>
          </a:p>
          <a:p>
            <a:r>
              <a:rPr lang="pt-BR" dirty="0"/>
              <a:t>Condição de </a:t>
            </a:r>
            <a:r>
              <a:rPr lang="pt-BR" dirty="0" err="1"/>
              <a:t>racialização</a:t>
            </a:r>
            <a:r>
              <a:rPr lang="pt-BR" dirty="0"/>
              <a:t> do mundo; conceito de </a:t>
            </a:r>
            <a:r>
              <a:rPr lang="pt-BR" dirty="0" err="1"/>
              <a:t>interseccionlidade</a:t>
            </a:r>
            <a:r>
              <a:rPr lang="pt-BR" dirty="0"/>
              <a:t> (CRENSHAW, 2002; GONZÁLEZ, 2020).</a:t>
            </a:r>
          </a:p>
          <a:p>
            <a:r>
              <a:rPr lang="pt-BR" dirty="0"/>
              <a:t>“O corpo que pisa o chão da modernidade é um corpo </a:t>
            </a:r>
            <a:r>
              <a:rPr lang="pt-BR" dirty="0" err="1"/>
              <a:t>racializado</a:t>
            </a:r>
            <a:r>
              <a:rPr lang="pt-BR" dirty="0"/>
              <a:t>, e as posições que ocupa nas relações sociais dependem intrinsecamente de sua raça, seja ela branca ou não branca.” p. 5</a:t>
            </a:r>
          </a:p>
        </p:txBody>
      </p:sp>
    </p:spTree>
    <p:extLst>
      <p:ext uri="{BB962C8B-B14F-4D97-AF65-F5344CB8AC3E}">
        <p14:creationId xmlns:p14="http://schemas.microsoft.com/office/powerpoint/2010/main" val="310617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Jornal, o veículo do carrego colonial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“Essa carga, esse peso que incide sobre o corpo é o que Luiz Simas e Luiz Rufino (2019) denominam como carrego colonial. Esse conceito remete à capacidade do poder colonial, que segue em constante expansão, atualização e reinvenção, de produzir uma conjuntura de morte e extermínio – concreta e simbólica – que pesa sobre os corpos por inteiro, atingindo desde a razão, a subjetividade, mas também sua constituição física, a força vital, bem como sua memória, ancestralidade e perspectivas. “ )p.6)</a:t>
            </a:r>
          </a:p>
        </p:txBody>
      </p:sp>
    </p:spTree>
    <p:extLst>
      <p:ext uri="{BB962C8B-B14F-4D97-AF65-F5344CB8AC3E}">
        <p14:creationId xmlns:p14="http://schemas.microsoft.com/office/powerpoint/2010/main" val="419646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Jornal, o veículo do carrego colonial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“Qualquer relato histórico do surgimento do terror moderno precisa tratar da escravidão, que pode ser considerada uma das primeiras manifestações da experimentação biopolítica. Em muitos aspectos, a própria estrutura do sistema de </a:t>
            </a:r>
            <a:r>
              <a:rPr lang="pt-BR" i="1" dirty="0"/>
              <a:t>plantation</a:t>
            </a:r>
            <a:r>
              <a:rPr lang="pt-BR" dirty="0"/>
              <a:t> e suas consequências manifesta a figura emblemática e paradoxal do estado de exceção. (...) a condição de escravo resulta de uma tripla perda: perda de um ‘lar’, perda de direitos sobre seu corpo e perda de estatuto político. Essa tripla perda equivale a uma dominação absoluta, uma alienação de nascença e uma morte social (que é expulsão fora da humanidade). (MBEMBE, 2019, p.27) “ – pp 6,7</a:t>
            </a:r>
          </a:p>
        </p:txBody>
      </p:sp>
    </p:spTree>
    <p:extLst>
      <p:ext uri="{BB962C8B-B14F-4D97-AF65-F5344CB8AC3E}">
        <p14:creationId xmlns:p14="http://schemas.microsoft.com/office/powerpoint/2010/main" val="691787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Jornal, o veículo do carrego colonial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“Qualquer relato histórico do surgimento do terror moderno precisa tratar da escravidão, que pode ser considerada uma das primeiras manifestações da experimentação biopolítica. Em muitos aspectos, a própria estrutura do sistema de </a:t>
            </a:r>
            <a:r>
              <a:rPr lang="pt-BR" i="1" dirty="0"/>
              <a:t>plantation</a:t>
            </a:r>
            <a:r>
              <a:rPr lang="pt-BR" dirty="0"/>
              <a:t> e suas consequências manifesta a figura emblemática e paradoxal do estado de exceção. (...) a condição de escravo resulta de uma tripla perda: perda de um ‘lar’, perda de direitos sobre seu corpo e perda de estatuto político. Essa tripla perda equivale a uma dominação absoluta, uma alienação de nascença e uma morte social (que é expulsão fora da humanidade). </a:t>
            </a:r>
            <a:r>
              <a:rPr lang="pt-BR"/>
              <a:t>(MBEMBE, 2019, p.27) “ – pp 6,7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315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Jornal, o veículo do carrego colonial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“Entendendo o jornalismo como uma dessas instituições modernas (GUERREIRO NETO, 2012; GUERRA, 2008) é possível considerar a prática jornalística como sendo uma das principais instituições operadoras do carrego colonial que estruturou uma realidade de subalternização e morte – concreta e simbólica – para os colonizados, especialmente indígenas, negros e negras e seus descendentes.” (p . 7)</a:t>
            </a:r>
          </a:p>
        </p:txBody>
      </p:sp>
    </p:spTree>
    <p:extLst>
      <p:ext uri="{BB962C8B-B14F-4D97-AF65-F5344CB8AC3E}">
        <p14:creationId xmlns:p14="http://schemas.microsoft.com/office/powerpoint/2010/main" val="426079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Jornal, o veículo do carrego colonial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“Operando o carrego o jornalismo pratica a </a:t>
            </a:r>
            <a:r>
              <a:rPr lang="pt-BR" i="1" dirty="0" err="1"/>
              <a:t>marafunda</a:t>
            </a:r>
            <a:r>
              <a:rPr lang="pt-BR" dirty="0"/>
              <a:t> (RUFINO, 2019, 2016) – palavra que pode ser utilizada como sinônimo de carrego, mas que se aproxima mais de uma prática (algo feito, uma ação) do que um efeito (o carrego, a carga), e nesse sentido aponta para uma espécie de praga ou má sorte rogada sobre algo ou alguém.” (p. 7) </a:t>
            </a:r>
          </a:p>
          <a:p>
            <a:r>
              <a:rPr lang="pt-BR" dirty="0"/>
              <a:t>“Sendo assim, na encruzilhada é possível enxergar que o jornalismo foi e é uma das principais </a:t>
            </a:r>
            <a:r>
              <a:rPr lang="pt-BR" dirty="0" err="1"/>
              <a:t>marafundas</a:t>
            </a:r>
            <a:r>
              <a:rPr lang="pt-BR" dirty="0"/>
              <a:t> que engendrou o carrego colonial ainda vigente.” (p. 7)</a:t>
            </a:r>
          </a:p>
        </p:txBody>
      </p:sp>
    </p:spTree>
    <p:extLst>
      <p:ext uri="{BB962C8B-B14F-4D97-AF65-F5344CB8AC3E}">
        <p14:creationId xmlns:p14="http://schemas.microsoft.com/office/powerpoint/2010/main" val="98393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Recorrendo à vida pregressa: cinismo e construção narrativa no jornalismo hegemônico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“Um exemplo de como essa </a:t>
            </a:r>
            <a:r>
              <a:rPr lang="pt-BR" dirty="0" err="1"/>
              <a:t>marafunda</a:t>
            </a:r>
            <a:r>
              <a:rPr lang="pt-BR" dirty="0"/>
              <a:t> se revela no Brasil aconteceu na cobertura de um caso de racismo no mês de junho de 2021. Ao se referir a um ladrão de bicicletas na cidade do Rio de Janeiro, o jornal O Globo, um dos principais jornais não apenas da região, mas também do país, se referiu à ficha criminal do acusado através do termo “relatório de vida pregressa (RVP)”, no qual constavam “anotações criminais”. Além disso, a notícia se referia por diversas vezes ao criminoso pela palavra “suspeito”, sobretudo no título: “</a:t>
            </a:r>
            <a:r>
              <a:rPr lang="pt-BR" dirty="0">
                <a:hlinkClick r:id="rId2"/>
              </a:rPr>
              <a:t>Racismo no Leblon: Polícia prende, em Botafogo, suspeito de furtar bicicleta do casal que acusou jovem negro</a:t>
            </a:r>
            <a:r>
              <a:rPr lang="pt-BR" dirty="0"/>
              <a:t>” (ver: SERRA, SOUZA, 2021).”</a:t>
            </a:r>
          </a:p>
        </p:txBody>
      </p:sp>
    </p:spTree>
    <p:extLst>
      <p:ext uri="{BB962C8B-B14F-4D97-AF65-F5344CB8AC3E}">
        <p14:creationId xmlns:p14="http://schemas.microsoft.com/office/powerpoint/2010/main" val="1338433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Recorrendo à vida pregressa: cinismo e construção narrativa no jornalismo hegemônico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Sobre o uso do termo “RVP”: “Mas o significado do ineditismo do uso do termo não é mensurável sob a égide da objetividade jornalística, baseada na racionalidade ocidental. A utilização desse termo, tão incomum nas páginas do jornal, é uma forma não tão velada de tratar as tensões raciais sob uma lógica forjada na racionalidade ocidental que trata de forma diferenciada os sujeitos </a:t>
            </a:r>
            <a:r>
              <a:rPr lang="pt-BR" dirty="0" err="1"/>
              <a:t>racializados</a:t>
            </a:r>
            <a:r>
              <a:rPr lang="pt-BR" dirty="0"/>
              <a:t> e aqueles considerados o padrão, brancos. Essa característica se aproxima do que Vladimir Safatle (2017, 2008) chama de </a:t>
            </a:r>
            <a:r>
              <a:rPr lang="pt-BR" b="1" dirty="0"/>
              <a:t>racionalidade cínica</a:t>
            </a:r>
            <a:r>
              <a:rPr lang="pt-BR" dirty="0"/>
              <a:t>, no sentido de apresentar determinada situação sob um aspecto aparentemente legítimo, ainda que seja de amplo conhecimento a simulação do fundamento da questão. ” (pp 9-10)</a:t>
            </a:r>
          </a:p>
        </p:txBody>
      </p:sp>
    </p:spTree>
    <p:extLst>
      <p:ext uri="{BB962C8B-B14F-4D97-AF65-F5344CB8AC3E}">
        <p14:creationId xmlns:p14="http://schemas.microsoft.com/office/powerpoint/2010/main" val="1291865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Recorrendo à vida pregressa: cinismo e construção narrativa no jornalismo hegemônico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“No exemplo, ao designar de forma incomum o homem branco, o jornal entra no mesmo jogo imposto pelo casal branco que aborda o homem negro. Não diz, apesar de estar explícito, que o branco tem outro peso, mais “digno” de ter uma “vida pregressa” (e não determinadamente criminoso, como no uso comum do termo “ficha criminal”) e de ser encarado apenas como suspeito e não ladrão, mesmo com imagens comprobatórias do crime.”</a:t>
            </a:r>
          </a:p>
          <a:p>
            <a:endParaRPr lang="pt-BR" dirty="0"/>
          </a:p>
          <a:p>
            <a:r>
              <a:rPr lang="pt-BR" dirty="0"/>
              <a:t>“Essa é uma </a:t>
            </a:r>
            <a:r>
              <a:rPr lang="pt-BR" dirty="0" err="1"/>
              <a:t>marafunda</a:t>
            </a:r>
            <a:r>
              <a:rPr lang="pt-BR" dirty="0"/>
              <a:t>, ou uma maldição, não apenas porque se instala na própria ideia de jornalismo, mas porque também serve de base para justificar a normalização de um mundo que se configura a partir da violência, da morte concreta e simbólica de tudo aquilo que se apresenta como “diferente”.” (p. 11)</a:t>
            </a:r>
          </a:p>
        </p:txBody>
      </p:sp>
    </p:spTree>
    <p:extLst>
      <p:ext uri="{BB962C8B-B14F-4D97-AF65-F5344CB8AC3E}">
        <p14:creationId xmlns:p14="http://schemas.microsoft.com/office/powerpoint/2010/main" val="4261335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624A37-F94E-EFDA-9379-1215A1FC0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43125"/>
            <a:ext cx="10515600" cy="3946525"/>
          </a:xfrm>
        </p:spPr>
        <p:txBody>
          <a:bodyPr>
            <a:normAutofit/>
          </a:bodyPr>
          <a:lstStyle/>
          <a:p>
            <a:r>
              <a:rPr lang="pt-BR" dirty="0"/>
              <a:t>“tudo o que está construído precisou, antes, ser imaginado. E aí reside o poder das ficções. (...) o monopólio da violência tem como premissa gerenciar não apenas o acesso às técnicas, às máquinas e aos dispositivos com que se performa a violência legítima, mas também as técnicas, as máquinas e aos dispositivos com que se escreve a violência, os limites de sua definição. (MOMBAÇA, 2021, p. 67)” (p. 11)</a:t>
            </a:r>
          </a:p>
        </p:txBody>
      </p:sp>
    </p:spTree>
    <p:extLst>
      <p:ext uri="{BB962C8B-B14F-4D97-AF65-F5344CB8AC3E}">
        <p14:creationId xmlns:p14="http://schemas.microsoft.com/office/powerpoint/2010/main" val="189097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5D729-631C-27C8-56EF-D001EB0E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Jornalismo em encruzilhada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5C4A-0F85-D6EC-36E4-F82187C3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“Jornalismo como um conceito que se refere a um conjunto de práticas específicas que refletem valores, pontos de vista e ideias sobre a sociedade, num jogo cujo resultado é a própria definição (ou disputa por ela) da atividade jornalística.”</a:t>
            </a:r>
          </a:p>
        </p:txBody>
      </p:sp>
    </p:spTree>
    <p:extLst>
      <p:ext uri="{BB962C8B-B14F-4D97-AF65-F5344CB8AC3E}">
        <p14:creationId xmlns:p14="http://schemas.microsoft.com/office/powerpoint/2010/main" val="2570351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limites de uma “verdade” que não sai do lugar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Jornalismo – (Gisele Reginato, 2019) – “informar de modo qualificado; investigar; verificar a veracidade das informações; interpretar e analisar a realidade; fazer a mediação entre os fatos e o leitor; selecionar o que é relevante; registrar a história e construir memória; ajudar a entender o mundo contemporâneo; integrar e mobilizar as pessoas; defender o cidadão; fiscalizar o poder e fortalecer a democracia; e esclarecer o cidadão e apresentar a pluralidade da sociedade. “ (p. 12)</a:t>
            </a:r>
          </a:p>
        </p:txBody>
      </p:sp>
    </p:spTree>
    <p:extLst>
      <p:ext uri="{BB962C8B-B14F-4D97-AF65-F5344CB8AC3E}">
        <p14:creationId xmlns:p14="http://schemas.microsoft.com/office/powerpoint/2010/main" val="4124256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limites de uma “verdade” que não sai do lugar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“A princípio, é impossível imaginar uma prática estanque para a realização de todas essas ações a que se propõe o jornalismo. No entanto, na perspectiva da encruzilhada, considerando o chão que se pisa, e partindo da intersecção de caminhos possíveis – que não é apenas um, mas sim plural –, o que se vê é um corpo parado, dada a carga, o carrego colonial que se aloja na cabeça e que faz os pés estarem fixados na verdade única da racionalidade ocidental, que forja a própria ideia de imprensa e jornalismo com a insígnia de uma sociedade ideal, “civilizada” pela moral e pelos dogmas coloniais e cristãos.” (p. 12)</a:t>
            </a:r>
          </a:p>
        </p:txBody>
      </p:sp>
    </p:spTree>
    <p:extLst>
      <p:ext uri="{BB962C8B-B14F-4D97-AF65-F5344CB8AC3E}">
        <p14:creationId xmlns:p14="http://schemas.microsoft.com/office/powerpoint/2010/main" val="3805252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limites de uma “verdade” que não sai do lugar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“A princípio, é impossível imaginar uma prática estanque para a realização de todas essas ações a que se propõe o jornalismo. No entanto, na perspectiva da encruzilhada, considerando o chão que se pisa, e partindo da intersecção de caminhos possíveis – que não é apenas um, mas sim plural –, o que se vê é um corpo parado, dada a carga, o carrego colonial que se aloja na cabeça e que faz os pés estarem fixados na verdade única da racionalidade ocidental, que forja a própria ideia de imprensa e jornalismo com a insígnia de uma sociedade ideal, “civilizada” pela moral e pelos dogmas coloniais e cristãos.” (p. 12)</a:t>
            </a:r>
          </a:p>
        </p:txBody>
      </p:sp>
    </p:spTree>
    <p:extLst>
      <p:ext uri="{BB962C8B-B14F-4D97-AF65-F5344CB8AC3E}">
        <p14:creationId xmlns:p14="http://schemas.microsoft.com/office/powerpoint/2010/main" val="4117994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9D0A4-A34E-4856-3DA9-7333E36A8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Bará do Mercado Público de Porto Alegre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76A6B8D-6CC2-3666-250B-B86969A7E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" y="2197099"/>
            <a:ext cx="6157692" cy="342265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9311388-9CCD-7421-82F9-4A68A1710935}"/>
              </a:ext>
            </a:extLst>
          </p:cNvPr>
          <p:cNvSpPr txBox="1"/>
          <p:nvPr/>
        </p:nvSpPr>
        <p:spPr>
          <a:xfrm>
            <a:off x="7572375" y="3000375"/>
            <a:ext cx="407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Exu Bará – Mensageiro, viagens, movimentos; o mosaico simboliza a entronização do Orixá no local.</a:t>
            </a:r>
          </a:p>
        </p:txBody>
      </p:sp>
    </p:spTree>
    <p:extLst>
      <p:ext uri="{BB962C8B-B14F-4D97-AF65-F5344CB8AC3E}">
        <p14:creationId xmlns:p14="http://schemas.microsoft.com/office/powerpoint/2010/main" val="2019357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limites de uma “verdade” que não sai do lugar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“A racionalidade ocidental, com sua fixidez, produz o que Fernando Resende (2007) identifica como um “analfabetismo” em relação àquilo que é produzido socialmente a partir dos textos jornalísticos, inabilidade que “data da chegada dos relatos da mídia como lugares de explicação de um mundo que inexoravelmente move” (RESENDE, 2007, p. 86)” (p. 13)</a:t>
            </a:r>
          </a:p>
          <a:p>
            <a:r>
              <a:rPr lang="pt-BR" dirty="0"/>
              <a:t>“Qual é a anestesia que não permite que a presença que inventou o outro seja interpelada sobre as suas ações e chamada à responsabilidade?” (SIMAS; RUFINO, 2019, p.7).</a:t>
            </a:r>
          </a:p>
        </p:txBody>
      </p:sp>
    </p:spTree>
    <p:extLst>
      <p:ext uri="{BB962C8B-B14F-4D97-AF65-F5344CB8AC3E}">
        <p14:creationId xmlns:p14="http://schemas.microsoft.com/office/powerpoint/2010/main" val="2418954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limites de uma “verdade” que não sai do lugar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Crise do jornalismo como abertura: “Essa abertura dá espaço para a perspectiva da encruzilhada, que se move contra a fixidez, ampliando as possibilidades ainda que não anule a existência e nem mesmo a hegemonia das práticas baseadas na racionalidade ocidental universalizante. Os “caminhos outros”, antes soterrados pelo pavimento colonial que estabeleceu a modernidade ocidental como caminho único, emergem novamente como possibilidade, como insurgência.” (p. 14) PAIVA e SODRÉ, 2018 </a:t>
            </a:r>
          </a:p>
        </p:txBody>
      </p:sp>
    </p:spTree>
    <p:extLst>
      <p:ext uri="{BB962C8B-B14F-4D97-AF65-F5344CB8AC3E}">
        <p14:creationId xmlns:p14="http://schemas.microsoft.com/office/powerpoint/2010/main" val="1040133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“A encruzilhada e a fuga são faces de uma mesma moeda que, lançada ao ar cai sempre com uma terceira superfície aberta: a que apresenta as possibilidades, do que está no porvir. Para engendrar esse encantamento da fuga-encruzilhada que se abre para outras perspectivas, aqueles que estão submetidos ao poder hegemônico se utilizam daquilo que podem acessar, o que quer dizer que é a partir da concretude do chão que se pisa que é possível obter o movimento da fuga, sob outras contingências, outros marcos epistêmicos.” (p. 15)</a:t>
            </a:r>
          </a:p>
        </p:txBody>
      </p:sp>
    </p:spTree>
    <p:extLst>
      <p:ext uri="{BB962C8B-B14F-4D97-AF65-F5344CB8AC3E}">
        <p14:creationId xmlns:p14="http://schemas.microsoft.com/office/powerpoint/2010/main" val="1003739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“Segundo Simas e Rufino (2019), a linguagem é uma das ferramentas existentes que permitem os planos de fuga.</a:t>
            </a:r>
          </a:p>
          <a:p>
            <a:pPr marL="0" indent="0">
              <a:buNone/>
            </a:pPr>
            <a:r>
              <a:rPr lang="pt-BR" dirty="0"/>
              <a:t>“(...) a linguagem como plano de instauração do racismo, mas também como rota de fuga daqueles que são submetidos a esse sistema de poder, é um plano a ser explorado para a emergência de ações antirracistas/descolonizadoras. A configuração da descolonização é aqui lida como ato de responsabilidade com a vida em sua diversidade e imanência, ato de transgressão ao sistema de subordinação dos seres/saberes e resiliência daqueles que são submetidos ao mesmo. (SIMAS, RUFINO, 2019, p.16)”. (p. 16)</a:t>
            </a:r>
          </a:p>
        </p:txBody>
      </p:sp>
    </p:spTree>
    <p:extLst>
      <p:ext uri="{BB962C8B-B14F-4D97-AF65-F5344CB8AC3E}">
        <p14:creationId xmlns:p14="http://schemas.microsoft.com/office/powerpoint/2010/main" val="734151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 É pela linguagem que se deve riscar o chão com as coordenadas que vão direcionar para a encruzilhada. Riscar o chão, ou os “pontos riscados”, faz referência ao gesto concreto ancestral que, em religiões de matriz africana florescidas no Brasil, são as </a:t>
            </a:r>
            <a:r>
              <a:rPr lang="pt-BR" b="1" dirty="0" err="1"/>
              <a:t>ori</a:t>
            </a:r>
            <a:r>
              <a:rPr lang="pt-BR" dirty="0"/>
              <a:t> -</a:t>
            </a:r>
            <a:r>
              <a:rPr lang="pt-BR" dirty="0" err="1"/>
              <a:t>entações</a:t>
            </a:r>
            <a:r>
              <a:rPr lang="pt-BR" dirty="0"/>
              <a:t> compartilhadas por autoridades espirituais através de símbolos, indicando os conhecimentos necessários para determinada questão, ou algum trabalho </a:t>
            </a:r>
            <a:r>
              <a:rPr lang="pt-BR" dirty="0" err="1"/>
              <a:t>repotencializador</a:t>
            </a:r>
            <a:r>
              <a:rPr lang="pt-BR" dirty="0"/>
              <a:t> a ser realizado. As flechas e linhas cruzadas são muito comuns nos pontos riscados.” (p. 16) </a:t>
            </a:r>
          </a:p>
        </p:txBody>
      </p:sp>
    </p:spTree>
    <p:extLst>
      <p:ext uri="{BB962C8B-B14F-4D97-AF65-F5344CB8AC3E}">
        <p14:creationId xmlns:p14="http://schemas.microsoft.com/office/powerpoint/2010/main" val="2054042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“A linguagem deve, então, se comportar como um ponto riscado </a:t>
            </a:r>
            <a:r>
              <a:rPr lang="pt-BR" dirty="0" err="1"/>
              <a:t>ori-entado</a:t>
            </a:r>
            <a:r>
              <a:rPr lang="pt-BR" dirty="0"/>
              <a:t> em direção à encruzilhada, que é capaz de revelar uma semântica advinda da linguagem que insurge na experiência (de)colonial. Assim, a linguagem na encruzilhada permite (</a:t>
            </a:r>
            <a:r>
              <a:rPr lang="pt-BR" dirty="0" err="1"/>
              <a:t>re</a:t>
            </a:r>
            <a:r>
              <a:rPr lang="pt-BR" dirty="0"/>
              <a:t>)potencializar as forças comprometidas com o desafio de superar a </a:t>
            </a:r>
            <a:r>
              <a:rPr lang="pt-BR" dirty="0" err="1"/>
              <a:t>colonialidade</a:t>
            </a:r>
            <a:r>
              <a:rPr lang="pt-BR" dirty="0"/>
              <a:t> e seus mecanismos de poder, que submete, catequiza e subjuga todos e tudo que é diferente. Nessa perspectiva, a encruzilhada desponta como método disruptivo por excelência para fazer surgir, nos territórios subjugados pelo poder colonial, vivências outras que reafirmem e (</a:t>
            </a:r>
            <a:r>
              <a:rPr lang="pt-BR" dirty="0" err="1"/>
              <a:t>re</a:t>
            </a:r>
            <a:r>
              <a:rPr lang="pt-BR" dirty="0"/>
              <a:t>)potencializem a concretude dos saberes invisibilizados, assassinados e em sistemático ataque. ” (p. 16) </a:t>
            </a:r>
          </a:p>
        </p:txBody>
      </p:sp>
    </p:spTree>
    <p:extLst>
      <p:ext uri="{BB962C8B-B14F-4D97-AF65-F5344CB8AC3E}">
        <p14:creationId xmlns:p14="http://schemas.microsoft.com/office/powerpoint/2010/main" val="79098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5D729-631C-27C8-56EF-D001EB0E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Jornalismo em encruzilhada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5C4A-0F85-D6EC-36E4-F82187C3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“Tal pressuposto se baseia na ideia de “profecia autorrealizadora da mídia”, dada a “natureza reflexiva dos textos informativos” indicada por Muniz Sodré (2009, p. 39). Para o autor, a mídia contemporânea se organiza de forma </a:t>
            </a:r>
            <a:r>
              <a:rPr lang="pt-BR" dirty="0" err="1"/>
              <a:t>autoconfirmativa</a:t>
            </a:r>
            <a:r>
              <a:rPr lang="pt-BR" dirty="0"/>
              <a:t>, ou seja, confirmando no ato de informar os próprios valores que busca na construção da informação – veracidade e objetividade. Para o autor, esse mecanismo se verifica no jornalismo contemporâneo graças ao vínculo com outros atores sociais, o que ele chama de campo “</a:t>
            </a:r>
            <a:r>
              <a:rPr lang="pt-BR" dirty="0" err="1"/>
              <a:t>extrajornalístico</a:t>
            </a:r>
            <a:r>
              <a:rPr lang="pt-BR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77609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7E7010D-EC81-1489-1E38-EA8BBD830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5" y="1443037"/>
            <a:ext cx="40957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38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“No caso analisado, neste artigo, da notícia sobre o caso de racismo no bairro do Leblon, o próprio ambiente midiático em seus arranjos “</a:t>
            </a:r>
            <a:r>
              <a:rPr lang="pt-BR" dirty="0" err="1"/>
              <a:t>extrajornalísticos</a:t>
            </a:r>
            <a:r>
              <a:rPr lang="pt-BR" dirty="0"/>
              <a:t>”, conforme aponta Sodré (2009), foi fundamental para a denúncia do caso.” (p. 16) </a:t>
            </a:r>
          </a:p>
        </p:txBody>
      </p:sp>
    </p:spTree>
    <p:extLst>
      <p:ext uri="{BB962C8B-B14F-4D97-AF65-F5344CB8AC3E}">
        <p14:creationId xmlns:p14="http://schemas.microsoft.com/office/powerpoint/2010/main" val="2743353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“A fuga pela/a partir da encruzilhada, tão comum na vivência da diáspora no Brasil, se expressa em estratégias (negras, não brancas) que se baseiam na experiência de uma episteme outra, sistematicamente atacada pela </a:t>
            </a:r>
            <a:r>
              <a:rPr lang="pt-BR" dirty="0" err="1"/>
              <a:t>colonialidade</a:t>
            </a:r>
            <a:r>
              <a:rPr lang="pt-BR" dirty="0"/>
              <a:t> e, por isso, constantemente em diálogo conflitivo (MIGNOLO, 2007) na construção de sua (r)existência. </a:t>
            </a:r>
            <a:r>
              <a:rPr lang="pt-BR" dirty="0" err="1"/>
              <a:t>Mbembe</a:t>
            </a:r>
            <a:r>
              <a:rPr lang="pt-BR" dirty="0"/>
              <a:t> (2018) destaca que uma das significações do termo “razão negra” diz respeito justamente ao contexto em que sujeitos negros (</a:t>
            </a:r>
            <a:r>
              <a:rPr lang="pt-BR" dirty="0" err="1"/>
              <a:t>racializados</a:t>
            </a:r>
            <a:r>
              <a:rPr lang="pt-BR" dirty="0"/>
              <a:t>) passam a requerer parte da história e do conceito de liberdade de forma plena, integrados à ideia de humanidade, contribuindo para a modernidade.” (p. 17) </a:t>
            </a:r>
          </a:p>
        </p:txBody>
      </p:sp>
    </p:spTree>
    <p:extLst>
      <p:ext uri="{BB962C8B-B14F-4D97-AF65-F5344CB8AC3E}">
        <p14:creationId xmlns:p14="http://schemas.microsoft.com/office/powerpoint/2010/main" val="2531043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Postura epistêmica – ação crítica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“avançamos a hipótese de que a ciência da comunicação se dá, na crise do paradigma vigente das ciências sociais, como uma espécie de «acontecimento» a partir de uma oportuna «intervenção» do pensamento e da pesquisa numa situação que problematize, no interior das mutações culturais da sociedade contemporânea, as contingências da imbricação ou da tensão entre a relação societária e o vínculo comunitário. (SODRÉ, 2007, p.25)” (p. 18) </a:t>
            </a:r>
          </a:p>
        </p:txBody>
      </p:sp>
    </p:spTree>
    <p:extLst>
      <p:ext uri="{BB962C8B-B14F-4D97-AF65-F5344CB8AC3E}">
        <p14:creationId xmlns:p14="http://schemas.microsoft.com/office/powerpoint/2010/main" val="1862253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Ou seja: “Ao correlacionar as definições do conceito de encruzilhada com uma epistemologia comunicacional é possível observar que a potência de uma comunicação que realmente faça sentido para determinado grupo social e que tenha sustentabilidade e lastro na experiência dos acontecimentos compartilhados pela comunidade, se localiza justamente no grau de vinculação entre a prática comunicacional e os caminhos e encruzilhadas a serem percorridos para a concretização do conteúdo comunicado.”(p . 18)</a:t>
            </a:r>
          </a:p>
        </p:txBody>
      </p:sp>
    </p:spTree>
    <p:extLst>
      <p:ext uri="{BB962C8B-B14F-4D97-AF65-F5344CB8AC3E}">
        <p14:creationId xmlns:p14="http://schemas.microsoft.com/office/powerpoint/2010/main" val="16990702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Ou seja: “Ao correlacionar as definições do conceito de encruzilhada com uma epistemologia comunicacional é possível observar que a potência de uma comunicação que realmente faça sentido para determinado grupo social e que tenha sustentabilidade e lastro na experiência dos acontecimentos compartilhados pela comunidade, se localiza justamente no grau de vinculação entre a prática comunicacional e os caminhos e encruzilhadas a serem percorridos para a concretização do conteúdo comunicado.”(p . </a:t>
            </a:r>
            <a:r>
              <a:rPr lang="pt-BR"/>
              <a:t>18)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0040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“E na encruzilhada a comunicação se torna alicerce das (sobre)vivências praticadas em comunidade, superando um modelo meramente informacional e dando lugar a transformações potentes, num devir efetivamente comunicacional.” (p. 18)</a:t>
            </a:r>
          </a:p>
          <a:p>
            <a:r>
              <a:rPr lang="pt-BR" dirty="0"/>
              <a:t>“Devir comunicacional que venha dos territórios periféricos”; </a:t>
            </a:r>
          </a:p>
          <a:p>
            <a:endParaRPr lang="pt-BR" dirty="0"/>
          </a:p>
          <a:p>
            <a:r>
              <a:rPr lang="pt-BR" dirty="0"/>
              <a:t>Deleuze e Guattari: “(...) fenômeno de captura e encontro entre duas existências.” , na definição da autora.</a:t>
            </a:r>
          </a:p>
        </p:txBody>
      </p:sp>
    </p:spTree>
    <p:extLst>
      <p:ext uri="{BB962C8B-B14F-4D97-AF65-F5344CB8AC3E}">
        <p14:creationId xmlns:p14="http://schemas.microsoft.com/office/powerpoint/2010/main" val="435124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fontScale="92500"/>
          </a:bodyPr>
          <a:lstStyle/>
          <a:p>
            <a:r>
              <a:rPr lang="pt-BR" dirty="0"/>
              <a:t>GOLDMAN, Márcio. Prefácio. In: SILVA, Ana Claudia Cruz da. Devir Negro. Uma Etnografia de Encontros e Movimentos </a:t>
            </a:r>
            <a:r>
              <a:rPr lang="pt-BR" dirty="0" err="1"/>
              <a:t>Afroculturais</a:t>
            </a:r>
            <a:r>
              <a:rPr lang="pt-BR" dirty="0"/>
              <a:t>. No prelo. [2021]</a:t>
            </a:r>
          </a:p>
          <a:p>
            <a:r>
              <a:rPr lang="pt-BR" dirty="0"/>
              <a:t>“Os devires implicam, portanto, esse duplo movimento: uma linha de fuga em relação a um estado-padrão (maioria) por meio de um estado não-padrão (minoria), sem que isso signifique necessariamente </a:t>
            </a:r>
            <a:r>
              <a:rPr lang="pt-BR" dirty="0" err="1"/>
              <a:t>reterritorializar-se</a:t>
            </a:r>
            <a:r>
              <a:rPr lang="pt-BR" dirty="0"/>
              <a:t> sobre uma minoria como estado, mas, bem ao contrário, ser capaz de construir novos territórios existenciais onde se </a:t>
            </a:r>
            <a:r>
              <a:rPr lang="pt-BR" dirty="0" err="1"/>
              <a:t>reterritorializar</a:t>
            </a:r>
            <a:r>
              <a:rPr lang="pt-BR" dirty="0"/>
              <a:t> de forma criativa. O devir, assim, é o que nos arranca não apenas de nós mesmos, mas de toda identidade substancial possível.” (GOLDMAN, no prelo [2021])</a:t>
            </a:r>
          </a:p>
        </p:txBody>
      </p:sp>
    </p:spTree>
    <p:extLst>
      <p:ext uri="{BB962C8B-B14F-4D97-AF65-F5344CB8AC3E}">
        <p14:creationId xmlns:p14="http://schemas.microsoft.com/office/powerpoint/2010/main" val="8905977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“Ressalto que o devir também nos arranca em nós mesmos, em termos de abrir espaço para que outros sentidos negados, escondidos, invisibilizados, mas já existentes, possam vir à tona e se expandirem, se mostrarem, num movimento de </a:t>
            </a:r>
            <a:r>
              <a:rPr lang="pt-BR" dirty="0" err="1"/>
              <a:t>excorporação</a:t>
            </a:r>
            <a:r>
              <a:rPr lang="pt-BR" dirty="0"/>
              <a:t> sustentado pelos saberes que se encontram na encruzilhada. Essa ampliação da interpretação de devir incita uma diferença sutil, mas que (</a:t>
            </a:r>
            <a:r>
              <a:rPr lang="pt-BR" dirty="0" err="1"/>
              <a:t>re</a:t>
            </a:r>
            <a:r>
              <a:rPr lang="pt-BR" dirty="0"/>
              <a:t>)potencializa a própria subjetividade negra que constitui a sociedade, valorizando o que ela tem de ancestral, suas qualidades e saberes, e principalmente contra os processos de subalternização aos quais foi submetida com a colonização.” (p. 19)</a:t>
            </a:r>
          </a:p>
        </p:txBody>
      </p:sp>
    </p:spTree>
    <p:extLst>
      <p:ext uri="{BB962C8B-B14F-4D97-AF65-F5344CB8AC3E}">
        <p14:creationId xmlns:p14="http://schemas.microsoft.com/office/powerpoint/2010/main" val="3045476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“Exu come o que lhe for oferecido e, logo depois, restitui o que engoliu de forma renovada, como potência que, ao mesmo tempo, preserva e transforma. A cidade que nos interessa é aquela que nas frestas e esquinas [na encruzilhada] ritualiza a vida para o encantamento dos cantos e dos corpos. (SIMAS, RUFINO, 2019, p. 78” (p. 19)</a:t>
            </a:r>
          </a:p>
        </p:txBody>
      </p:sp>
    </p:spTree>
    <p:extLst>
      <p:ext uri="{BB962C8B-B14F-4D97-AF65-F5344CB8AC3E}">
        <p14:creationId xmlns:p14="http://schemas.microsoft.com/office/powerpoint/2010/main" val="306698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5D729-631C-27C8-56EF-D001EB0E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Jornalismo em encruzilhada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5C4A-0F85-D6EC-36E4-F82187C3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“Esse contexto externo ao jornalismo, composto por seus públicos e as relações sociais inerentes à coletividade são cruciais para a constituição do acontecimento midiático, afirma o autor. Essa compreensão fundamenta o entendimento de jornalismo que desenvolvo neste artigo: </a:t>
            </a:r>
            <a:r>
              <a:rPr lang="pt-BR" b="1" dirty="0"/>
              <a:t>a maneira como a prática jornalística se insere na sociedade ocidental – suas relações e configurações – é essencial para a constituição dos limites (e possibilidades) do jornalismo e sua influência na esfera pública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844176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Fugir de conclusões, ampliar compreensões para um devir comunicacional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/>
          </a:bodyPr>
          <a:lstStyle/>
          <a:p>
            <a:r>
              <a:rPr lang="pt-BR" dirty="0"/>
              <a:t>“Evocar esse poder de engolir tudo (EXU) e devolver de forma transformada, trazendo à tona o potencial que habita cada sujeito, cada corpo, é próprio da encruzilhada, a morada de Exu e sua episteme. Esse é o antídoto contra o carrego colonial, contra a </a:t>
            </a:r>
            <a:r>
              <a:rPr lang="pt-BR" dirty="0" err="1"/>
              <a:t>marafunda</a:t>
            </a:r>
            <a:r>
              <a:rPr lang="pt-BR" dirty="0"/>
              <a:t> difundida pelo jornalismo hegemônico moderno, contra a paralisia dos pés e do corpo cuja cabeça é tomada por uma racionalidade dogmática, fechada, estagnadora. Evocado esse poder que </a:t>
            </a:r>
            <a:r>
              <a:rPr lang="pt-BR" dirty="0" err="1"/>
              <a:t>reencanta</a:t>
            </a:r>
            <a:r>
              <a:rPr lang="pt-BR" dirty="0"/>
              <a:t> e </a:t>
            </a:r>
            <a:r>
              <a:rPr lang="pt-BR" dirty="0" err="1"/>
              <a:t>repotencializa</a:t>
            </a:r>
            <a:r>
              <a:rPr lang="pt-BR" dirty="0"/>
              <a:t>, seguimos para dar passos em direção a caminhos outros que contribua para expansão do entendimento sobre jornalismo e suas possibilidades.” (p. </a:t>
            </a:r>
            <a:r>
              <a:rPr lang="pt-BR"/>
              <a:t>20)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09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5D729-631C-27C8-56EF-D001EB0E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Jornalismo em encruzilhada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5C4A-0F85-D6EC-36E4-F82187C3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“Por isso é imprescindível a discussão sobre o que atividade jornalística evoca em seus atos, em termos de intenção </a:t>
            </a:r>
            <a:r>
              <a:rPr lang="pt-BR" dirty="0" err="1"/>
              <a:t>autoconfirmativa</a:t>
            </a:r>
            <a:r>
              <a:rPr lang="pt-BR" dirty="0"/>
              <a:t>, mas também – e especialmente – no que diz respeito a quais relações sociais e epistêmicas a sustentam.”</a:t>
            </a:r>
          </a:p>
          <a:p>
            <a:endParaRPr lang="pt-BR" dirty="0"/>
          </a:p>
          <a:p>
            <a:r>
              <a:rPr lang="pt-BR" dirty="0"/>
              <a:t>Estudos narrativos; método da hermenêutica (Paul </a:t>
            </a:r>
            <a:r>
              <a:rPr lang="pt-BR" dirty="0" err="1"/>
              <a:t>Ricoeur</a:t>
            </a:r>
            <a:r>
              <a:rPr lang="pt-BR" dirty="0"/>
              <a:t>); análise de camadas do texto e discurso;</a:t>
            </a:r>
          </a:p>
        </p:txBody>
      </p:sp>
    </p:spTree>
    <p:extLst>
      <p:ext uri="{BB962C8B-B14F-4D97-AF65-F5344CB8AC3E}">
        <p14:creationId xmlns:p14="http://schemas.microsoft.com/office/powerpoint/2010/main" val="316301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5D729-631C-27C8-56EF-D001EB0E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Jornalismo em encruzilhada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5C4A-0F85-D6EC-36E4-F82187C3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“Para esse exercício hermenêutico neste artigo, traço um percurso através da encruzilhada, campo semântico inerente à experiência brasileira de construção das sociabilidades, evocando a perspectiva teórica pós-colonial e </a:t>
            </a:r>
            <a:r>
              <a:rPr lang="pt-BR" dirty="0" err="1"/>
              <a:t>decolonial</a:t>
            </a:r>
            <a:r>
              <a:rPr lang="pt-BR" dirty="0"/>
              <a:t> para alinhavar as reflexões sobre jornalismo no Brasil. O horizonte da encruzilhada, como discorro ao longo deste trabalho, é aberto e abarca diversos caminhos importantes para a jornada reflexiva.”</a:t>
            </a:r>
          </a:p>
        </p:txBody>
      </p:sp>
    </p:spTree>
    <p:extLst>
      <p:ext uri="{BB962C8B-B14F-4D97-AF65-F5344CB8AC3E}">
        <p14:creationId xmlns:p14="http://schemas.microsoft.com/office/powerpoint/2010/main" val="398777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4430BC8-C18D-64FC-0700-097A948CC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524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Modernidade ocidental, jornalismo e </a:t>
            </a:r>
            <a:r>
              <a:rPr lang="pt-BR" dirty="0" err="1"/>
              <a:t>colonialidade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Modernidade – </a:t>
            </a:r>
            <a:r>
              <a:rPr lang="pt-BR" dirty="0" err="1"/>
              <a:t>colonialidade</a:t>
            </a:r>
            <a:r>
              <a:rPr lang="pt-BR" dirty="0"/>
              <a:t> – ideia do “Universal” é centrada na imagem do homem branco colonizador; heteronormatividade, corpos orientados para a reprodução do sistema; </a:t>
            </a:r>
          </a:p>
          <a:p>
            <a:endParaRPr lang="pt-BR" dirty="0"/>
          </a:p>
          <a:p>
            <a:r>
              <a:rPr lang="pt-BR" dirty="0"/>
              <a:t>“O sujeito que se pretende universal é modelado na racionalidade cristã, e produziria a si mesmo, assim como a “verdade” a ser universalizada, a partir de sua própria indefinição completa, sua ausência relacional com um exterior.” (p. 3)</a:t>
            </a:r>
          </a:p>
          <a:p>
            <a:endParaRPr lang="pt-BR" dirty="0"/>
          </a:p>
          <a:p>
            <a:r>
              <a:rPr lang="pt-BR" dirty="0"/>
              <a:t>Operador “universal” da linguagem colonial – escrita (Foucault) - jornalismo</a:t>
            </a:r>
          </a:p>
        </p:txBody>
      </p:sp>
    </p:spTree>
    <p:extLst>
      <p:ext uri="{BB962C8B-B14F-4D97-AF65-F5344CB8AC3E}">
        <p14:creationId xmlns:p14="http://schemas.microsoft.com/office/powerpoint/2010/main" val="368655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95470-104F-4D4E-C582-2A75A34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Modernidade ocidental, jornalismo e </a:t>
            </a:r>
            <a:r>
              <a:rPr lang="pt-BR" dirty="0" err="1"/>
              <a:t>colonialidade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3CF66-3EA6-7AE6-C545-6682CD6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“A palavra para o ocidente é, portanto, o espaço de processamento do olhar, ao mesmo tempo encontro e explicação.” (p. 4)</a:t>
            </a:r>
          </a:p>
          <a:p>
            <a:endParaRPr lang="pt-BR" dirty="0"/>
          </a:p>
          <a:p>
            <a:r>
              <a:rPr lang="pt-BR" dirty="0"/>
              <a:t>“Nesse processo, a modernidade vai consolidando, na linguagem inaugurada pela colonização, os valores comprometidos com o poder hegemônico, manifestando a </a:t>
            </a:r>
            <a:r>
              <a:rPr lang="pt-BR" dirty="0" err="1"/>
              <a:t>colonialidade</a:t>
            </a:r>
            <a:r>
              <a:rPr lang="pt-BR" dirty="0"/>
              <a:t> e sua habilidade de se capilarizar nas diversas expressões da vida – ou seja, a própria linguagem. Desse modo, o chão da modernidade vai se constituindo como o chão próprio da produção e reiteração da </a:t>
            </a:r>
            <a:r>
              <a:rPr lang="pt-BR" dirty="0" err="1"/>
              <a:t>colonialidade</a:t>
            </a:r>
            <a:r>
              <a:rPr lang="pt-BR" dirty="0"/>
              <a:t>, e a palavra escrita, o que inclui a imprensa, é fundamental para a constituição desse chão.”(pp.4-5)</a:t>
            </a:r>
          </a:p>
        </p:txBody>
      </p:sp>
    </p:spTree>
    <p:extLst>
      <p:ext uri="{BB962C8B-B14F-4D97-AF65-F5344CB8AC3E}">
        <p14:creationId xmlns:p14="http://schemas.microsoft.com/office/powerpoint/2010/main" val="3240104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3893</Words>
  <Application>Microsoft Office PowerPoint</Application>
  <PresentationFormat>Widescreen</PresentationFormat>
  <Paragraphs>98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Tema do Office</vt:lpstr>
      <vt:lpstr>DESFAZENDO O CARREGO COLONIAL:</vt:lpstr>
      <vt:lpstr>Jornalismo em encruzilhada</vt:lpstr>
      <vt:lpstr>Jornalismo em encruzilhada</vt:lpstr>
      <vt:lpstr>Jornalismo em encruzilhada</vt:lpstr>
      <vt:lpstr>Jornalismo em encruzilhada</vt:lpstr>
      <vt:lpstr>Jornalismo em encruzilhada</vt:lpstr>
      <vt:lpstr>Apresentação do PowerPoint</vt:lpstr>
      <vt:lpstr>Modernidade ocidental, jornalismo e colonialidade</vt:lpstr>
      <vt:lpstr>Modernidade ocidental, jornalismo e colonialidade</vt:lpstr>
      <vt:lpstr>Modernidade ocidental, jornalismo e colonialidade</vt:lpstr>
      <vt:lpstr>Jornal, o veículo do carrego colonial</vt:lpstr>
      <vt:lpstr>Jornal, o veículo do carrego colonial</vt:lpstr>
      <vt:lpstr>Jornal, o veículo do carrego colonial</vt:lpstr>
      <vt:lpstr>Jornal, o veículo do carrego colonial</vt:lpstr>
      <vt:lpstr>Jornal, o veículo do carrego colonial</vt:lpstr>
      <vt:lpstr>Recorrendo à vida pregressa: cinismo e construção narrativa no jornalismo hegemônico</vt:lpstr>
      <vt:lpstr>Recorrendo à vida pregressa: cinismo e construção narrativa no jornalismo hegemônico</vt:lpstr>
      <vt:lpstr>Recorrendo à vida pregressa: cinismo e construção narrativa no jornalismo hegemônico</vt:lpstr>
      <vt:lpstr>Apresentação do PowerPoint</vt:lpstr>
      <vt:lpstr>Os limites de uma “verdade” que não sai do lugar</vt:lpstr>
      <vt:lpstr>Os limites de uma “verdade” que não sai do lugar</vt:lpstr>
      <vt:lpstr>Os limites de uma “verdade” que não sai do lugar</vt:lpstr>
      <vt:lpstr>Bará do Mercado Público de Porto Alegre</vt:lpstr>
      <vt:lpstr>Os limites de uma “verdade” que não sai do lugar</vt:lpstr>
      <vt:lpstr>Os limites de uma “verdade” que não sai do lugar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  <vt:lpstr>Apresentação do PowerPoint</vt:lpstr>
      <vt:lpstr>Fugir de conclusões, ampliar compreensões para um devir comunicacional</vt:lpstr>
      <vt:lpstr>Fugir de conclusões, ampliar compreensões para um devir comunicacional</vt:lpstr>
      <vt:lpstr>Postura epistêmica – ação crítica 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  <vt:lpstr>Fugir de conclusões, ampliar compreensões para um devir comunicacional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DESFAZENDO O CARREGO COLONIAL:</dc:title>
  <dc:creator>Daniela</dc:creator>
  <cp:lastModifiedBy>Daniela</cp:lastModifiedBy>
  <cp:revision>63</cp:revision>
  <dcterms:created xsi:type="dcterms:W3CDTF">2023-05-15T18:05:19Z</dcterms:created>
  <dcterms:modified xsi:type="dcterms:W3CDTF">2023-05-15T19:50:28Z</dcterms:modified>
</cp:coreProperties>
</file>