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7" r:id="rId4"/>
    <p:sldId id="268" r:id="rId5"/>
    <p:sldId id="258" r:id="rId6"/>
    <p:sldId id="259" r:id="rId7"/>
    <p:sldId id="261" r:id="rId8"/>
    <p:sldId id="260" r:id="rId9"/>
    <p:sldId id="262" r:id="rId10"/>
    <p:sldId id="263" r:id="rId11"/>
    <p:sldId id="265" r:id="rId12"/>
    <p:sldId id="266" r:id="rId13"/>
    <p:sldId id="264" r:id="rId14"/>
    <p:sldId id="270" r:id="rId15"/>
    <p:sldId id="272" r:id="rId16"/>
    <p:sldId id="273" r:id="rId17"/>
    <p:sldId id="274" r:id="rId18"/>
    <p:sldId id="275" r:id="rId19"/>
    <p:sldId id="276" r:id="rId20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092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EFFFC-DBAB-48A9-BA24-85D46D915FBE}" type="datetimeFigureOut">
              <a:rPr lang="pt-BR" smtClean="0"/>
              <a:pPr/>
              <a:t>16/11/2016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2AF50A-BD3A-4B9A-A268-3696F95ADCAD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10844310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EFFFC-DBAB-48A9-BA24-85D46D915FBE}" type="datetimeFigureOut">
              <a:rPr lang="pt-BR" smtClean="0"/>
              <a:pPr/>
              <a:t>16/11/2016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2AF50A-BD3A-4B9A-A268-3696F95ADCAD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21979626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EFFFC-DBAB-48A9-BA24-85D46D915FBE}" type="datetimeFigureOut">
              <a:rPr lang="pt-BR" smtClean="0"/>
              <a:pPr/>
              <a:t>16/11/2016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2AF50A-BD3A-4B9A-A268-3696F95ADCAD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24954108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EFFFC-DBAB-48A9-BA24-85D46D915FBE}" type="datetimeFigureOut">
              <a:rPr lang="pt-BR" smtClean="0"/>
              <a:pPr/>
              <a:t>16/11/2016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2AF50A-BD3A-4B9A-A268-3696F95ADCAD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34700975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EFFFC-DBAB-48A9-BA24-85D46D915FBE}" type="datetimeFigureOut">
              <a:rPr lang="pt-BR" smtClean="0"/>
              <a:pPr/>
              <a:t>16/11/2016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2AF50A-BD3A-4B9A-A268-3696F95ADCAD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37087485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EFFFC-DBAB-48A9-BA24-85D46D915FBE}" type="datetimeFigureOut">
              <a:rPr lang="pt-BR" smtClean="0"/>
              <a:pPr/>
              <a:t>16/11/2016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2AF50A-BD3A-4B9A-A268-3696F95ADCAD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16898906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EFFFC-DBAB-48A9-BA24-85D46D915FBE}" type="datetimeFigureOut">
              <a:rPr lang="pt-BR" smtClean="0"/>
              <a:pPr/>
              <a:t>16/11/2016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2AF50A-BD3A-4B9A-A268-3696F95ADCAD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1164552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EFFFC-DBAB-48A9-BA24-85D46D915FBE}" type="datetimeFigureOut">
              <a:rPr lang="pt-BR" smtClean="0"/>
              <a:pPr/>
              <a:t>16/11/2016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2AF50A-BD3A-4B9A-A268-3696F95ADCAD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20608758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EFFFC-DBAB-48A9-BA24-85D46D915FBE}" type="datetimeFigureOut">
              <a:rPr lang="pt-BR" smtClean="0"/>
              <a:pPr/>
              <a:t>16/11/2016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2AF50A-BD3A-4B9A-A268-3696F95ADCAD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34892329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EFFFC-DBAB-48A9-BA24-85D46D915FBE}" type="datetimeFigureOut">
              <a:rPr lang="pt-BR" smtClean="0"/>
              <a:pPr/>
              <a:t>16/11/2016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2AF50A-BD3A-4B9A-A268-3696F95ADCAD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2318567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EFFFC-DBAB-48A9-BA24-85D46D915FBE}" type="datetimeFigureOut">
              <a:rPr lang="pt-BR" smtClean="0"/>
              <a:pPr/>
              <a:t>16/11/2016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2AF50A-BD3A-4B9A-A268-3696F95ADCAD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24668014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4EFFFC-DBAB-48A9-BA24-85D46D915FBE}" type="datetimeFigureOut">
              <a:rPr lang="pt-BR" smtClean="0"/>
              <a:pPr/>
              <a:t>16/11/2016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2AF50A-BD3A-4B9A-A268-3696F95ADCAD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34674940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1628800"/>
            <a:ext cx="7772400" cy="2592287"/>
          </a:xfrm>
        </p:spPr>
        <p:txBody>
          <a:bodyPr>
            <a:normAutofit/>
          </a:bodyPr>
          <a:lstStyle/>
          <a:p>
            <a:r>
              <a:rPr lang="pt-BR" dirty="0" smtClean="0">
                <a:solidFill>
                  <a:srgbClr val="C00000"/>
                </a:solidFill>
              </a:rPr>
              <a:t>Desenvolvimento de microestrutura de materiais </a:t>
            </a:r>
            <a:br>
              <a:rPr lang="pt-BR" dirty="0" smtClean="0">
                <a:solidFill>
                  <a:srgbClr val="C00000"/>
                </a:solidFill>
              </a:rPr>
            </a:br>
            <a:r>
              <a:rPr lang="pt-BR" dirty="0" smtClean="0">
                <a:solidFill>
                  <a:srgbClr val="C00000"/>
                </a:solidFill>
              </a:rPr>
              <a:t>cerâmicos</a:t>
            </a:r>
            <a:endParaRPr lang="pt-BR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94436333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148064" y="332656"/>
            <a:ext cx="3888432" cy="5760640"/>
          </a:xfrm>
          <a:solidFill>
            <a:schemeClr val="accent1">
              <a:alpha val="18000"/>
            </a:schemeClr>
          </a:solidFill>
          <a:ln>
            <a:solidFill>
              <a:srgbClr val="0070C0"/>
            </a:solidFill>
          </a:ln>
        </p:spPr>
        <p:txBody>
          <a:bodyPr>
            <a:noAutofit/>
          </a:bodyPr>
          <a:lstStyle/>
          <a:p>
            <a:pPr algn="l"/>
            <a:r>
              <a:rPr lang="pt-BR" sz="3200" dirty="0"/>
              <a:t>Usualmente o quartzo forma somente vidro</a:t>
            </a:r>
            <a:r>
              <a:rPr lang="pt-BR" sz="3200" dirty="0" smtClean="0"/>
              <a:t>,</a:t>
            </a:r>
            <a:br>
              <a:rPr lang="pt-BR" sz="3200" dirty="0" smtClean="0"/>
            </a:br>
            <a:r>
              <a:rPr lang="pt-BR" sz="3200" dirty="0" smtClean="0"/>
              <a:t> </a:t>
            </a:r>
            <a:r>
              <a:rPr lang="pt-BR" sz="3200" dirty="0"/>
              <a:t>mas </a:t>
            </a:r>
            <a:r>
              <a:rPr lang="pt-BR" sz="3200" dirty="0" smtClean="0"/>
              <a:t>para algumas </a:t>
            </a:r>
            <a:r>
              <a:rPr lang="pt-BR" sz="3200" dirty="0"/>
              <a:t>composições </a:t>
            </a:r>
            <a:r>
              <a:rPr lang="pt-BR" sz="3200" dirty="0" smtClean="0"/>
              <a:t>queimadas </a:t>
            </a:r>
            <a:r>
              <a:rPr lang="pt-BR" sz="3200" dirty="0"/>
              <a:t>a altas temperaturas, há a transformação em </a:t>
            </a:r>
            <a:r>
              <a:rPr lang="pt-BR" sz="3200" dirty="0" err="1"/>
              <a:t>cristobalita</a:t>
            </a:r>
            <a:r>
              <a:rPr lang="pt-BR" sz="3200" dirty="0"/>
              <a:t> que </a:t>
            </a:r>
            <a:r>
              <a:rPr lang="pt-BR" sz="3200" dirty="0" smtClean="0"/>
              <a:t>se inicia </a:t>
            </a:r>
            <a:r>
              <a:rPr lang="pt-BR" sz="3200" dirty="0"/>
              <a:t>na superfície do grão de quartzo</a:t>
            </a:r>
          </a:p>
        </p:txBody>
      </p:sp>
      <p:pic>
        <p:nvPicPr>
          <p:cNvPr id="717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51520" y="426445"/>
            <a:ext cx="4752528" cy="4095607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Retângulo 3"/>
          <p:cNvSpPr/>
          <p:nvPr/>
        </p:nvSpPr>
        <p:spPr>
          <a:xfrm>
            <a:off x="683568" y="4509120"/>
            <a:ext cx="338437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2400" dirty="0"/>
              <a:t>Grãos de quartzo com </a:t>
            </a:r>
            <a:r>
              <a:rPr lang="pt-BR" sz="2400" dirty="0" err="1"/>
              <a:t>cristobalita</a:t>
            </a:r>
            <a:r>
              <a:rPr lang="pt-BR" sz="2400" dirty="0"/>
              <a:t> formada na superfície.</a:t>
            </a:r>
          </a:p>
        </p:txBody>
      </p:sp>
      <p:sp>
        <p:nvSpPr>
          <p:cNvPr id="5" name="Elipse 4"/>
          <p:cNvSpPr/>
          <p:nvPr/>
        </p:nvSpPr>
        <p:spPr>
          <a:xfrm rot="19353428">
            <a:off x="2265567" y="1370717"/>
            <a:ext cx="1272436" cy="668021"/>
          </a:xfrm>
          <a:prstGeom prst="ellipse">
            <a:avLst/>
          </a:prstGeom>
          <a:noFill/>
          <a:ln w="539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28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3333550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94122"/>
          </a:xfrm>
        </p:spPr>
        <p:txBody>
          <a:bodyPr>
            <a:normAutofit fontScale="90000"/>
          </a:bodyPr>
          <a:lstStyle/>
          <a:p>
            <a:r>
              <a:rPr lang="pt-BR" dirty="0">
                <a:solidFill>
                  <a:srgbClr val="C00000"/>
                </a:solidFill>
              </a:rPr>
              <a:t>Micrografia eletrônica de porcelana de isoladores elétricos</a:t>
            </a:r>
          </a:p>
        </p:txBody>
      </p:sp>
      <p:pic>
        <p:nvPicPr>
          <p:cNvPr id="819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411760" y="1483256"/>
            <a:ext cx="4032448" cy="512599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12772481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pt-BR" sz="4400" b="1" dirty="0" smtClean="0"/>
              <a:t>SISTEMA </a:t>
            </a:r>
            <a:r>
              <a:rPr lang="pt-BR" sz="4400" b="1" dirty="0" err="1"/>
              <a:t>MgO</a:t>
            </a:r>
            <a:r>
              <a:rPr lang="pt-BR" sz="4400" b="1" dirty="0"/>
              <a:t> – Al</a:t>
            </a:r>
            <a:r>
              <a:rPr lang="pt-BR" sz="4400" b="1" baseline="-25000" dirty="0"/>
              <a:t>2</a:t>
            </a:r>
            <a:r>
              <a:rPr lang="pt-BR" sz="4400" b="1" dirty="0"/>
              <a:t>O</a:t>
            </a:r>
            <a:r>
              <a:rPr lang="pt-BR" sz="4400" b="1" baseline="-25000" dirty="0"/>
              <a:t>3</a:t>
            </a:r>
            <a:r>
              <a:rPr lang="pt-BR" sz="4400" b="1" dirty="0"/>
              <a:t> – SiO</a:t>
            </a:r>
            <a:r>
              <a:rPr lang="pt-BR" sz="4400" b="1" baseline="-25000" dirty="0"/>
              <a:t>2</a:t>
            </a:r>
            <a:endParaRPr lang="pt-BR" sz="4400" dirty="0"/>
          </a:p>
        </p:txBody>
      </p:sp>
    </p:spTree>
    <p:extLst>
      <p:ext uri="{BB962C8B-B14F-4D97-AF65-F5344CB8AC3E}">
        <p14:creationId xmlns:p14="http://schemas.microsoft.com/office/powerpoint/2010/main" xmlns="" val="350891680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403648" y="980728"/>
            <a:ext cx="6311903" cy="56983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384912495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b="1" dirty="0">
                <a:solidFill>
                  <a:srgbClr val="C00000"/>
                </a:solidFill>
              </a:rPr>
              <a:t>Estrutura cristal-líquido da composição </a:t>
            </a:r>
            <a:r>
              <a:rPr lang="pt-BR" b="1" dirty="0" err="1" smtClean="0">
                <a:solidFill>
                  <a:srgbClr val="C00000"/>
                </a:solidFill>
              </a:rPr>
              <a:t>forsterita</a:t>
            </a:r>
            <a:endParaRPr lang="pt-BR" b="1" dirty="0">
              <a:solidFill>
                <a:srgbClr val="C00000"/>
              </a:solidFill>
            </a:endParaRPr>
          </a:p>
        </p:txBody>
      </p:sp>
      <p:pic>
        <p:nvPicPr>
          <p:cNvPr id="1024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403648" y="1531498"/>
            <a:ext cx="6095493" cy="44205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354584977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868144" y="764704"/>
            <a:ext cx="3106688" cy="4752528"/>
          </a:xfrm>
          <a:solidFill>
            <a:schemeClr val="accent1">
              <a:alpha val="9000"/>
            </a:schemeClr>
          </a:solidFill>
          <a:ln>
            <a:solidFill>
              <a:schemeClr val="tx2"/>
            </a:solidFill>
          </a:ln>
        </p:spPr>
        <p:txBody>
          <a:bodyPr>
            <a:noAutofit/>
          </a:bodyPr>
          <a:lstStyle/>
          <a:p>
            <a:r>
              <a:rPr lang="pt-BR" sz="3200" dirty="0" smtClean="0"/>
              <a:t>A composição </a:t>
            </a:r>
            <a:r>
              <a:rPr lang="pt-BR" sz="3200" dirty="0" err="1"/>
              <a:t>ensteatita</a:t>
            </a:r>
            <a:r>
              <a:rPr lang="pt-BR" sz="3200" dirty="0"/>
              <a:t> é uma classe geral de dielétricos que contém </a:t>
            </a:r>
            <a:r>
              <a:rPr lang="pt-BR" sz="3200" dirty="0" err="1"/>
              <a:t>ensteatita</a:t>
            </a:r>
            <a:r>
              <a:rPr lang="pt-BR" sz="3200" dirty="0"/>
              <a:t>, ou talco como seus constituintes majoritários</a:t>
            </a:r>
          </a:p>
        </p:txBody>
      </p:sp>
      <p:pic>
        <p:nvPicPr>
          <p:cNvPr id="1126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52337" y="885675"/>
            <a:ext cx="5432325" cy="4896544"/>
          </a:xfrm>
          <a:prstGeom prst="rect">
            <a:avLst/>
          </a:prstGeom>
          <a:noFill/>
          <a:ln w="9525">
            <a:solidFill>
              <a:schemeClr val="accent1">
                <a:lumMod val="60000"/>
                <a:lumOff val="40000"/>
                <a:alpha val="13000"/>
              </a:schemeClr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Retângulo 3"/>
          <p:cNvSpPr/>
          <p:nvPr/>
        </p:nvSpPr>
        <p:spPr>
          <a:xfrm>
            <a:off x="316213" y="6237312"/>
            <a:ext cx="506702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2400" b="1" dirty="0"/>
              <a:t>Microestrutura da cerâmica </a:t>
            </a:r>
            <a:r>
              <a:rPr lang="pt-BR" sz="2400" b="1" dirty="0" err="1"/>
              <a:t>ensteatita</a:t>
            </a:r>
            <a:endParaRPr lang="pt-BR" sz="2400" b="1" dirty="0"/>
          </a:p>
        </p:txBody>
      </p:sp>
      <p:sp>
        <p:nvSpPr>
          <p:cNvPr id="5" name="Retângulo 4"/>
          <p:cNvSpPr/>
          <p:nvPr/>
        </p:nvSpPr>
        <p:spPr>
          <a:xfrm>
            <a:off x="179512" y="861980"/>
            <a:ext cx="5472608" cy="597666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6" name="Retângulo 5"/>
          <p:cNvSpPr/>
          <p:nvPr/>
        </p:nvSpPr>
        <p:spPr>
          <a:xfrm>
            <a:off x="1835696" y="169462"/>
            <a:ext cx="646747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3600" b="1" dirty="0" smtClean="0"/>
              <a:t>Isoladores </a:t>
            </a:r>
            <a:r>
              <a:rPr lang="pt-BR" sz="3600" b="1" dirty="0"/>
              <a:t>para </a:t>
            </a:r>
            <a:r>
              <a:rPr lang="pt-BR" sz="3600" b="1" dirty="0" smtClean="0"/>
              <a:t>altas frequências</a:t>
            </a:r>
            <a:endParaRPr lang="pt-BR" sz="3600" b="1" dirty="0"/>
          </a:p>
        </p:txBody>
      </p:sp>
    </p:spTree>
    <p:extLst>
      <p:ext uri="{BB962C8B-B14F-4D97-AF65-F5344CB8AC3E}">
        <p14:creationId xmlns:p14="http://schemas.microsoft.com/office/powerpoint/2010/main" xmlns="" val="303085854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rmAutofit fontScale="90000"/>
          </a:bodyPr>
          <a:lstStyle/>
          <a:p>
            <a:r>
              <a:rPr lang="pt-BR" b="1" dirty="0" smtClean="0">
                <a:solidFill>
                  <a:srgbClr val="C00000"/>
                </a:solidFill>
              </a:rPr>
              <a:t>Substratos para dispositivos eletrônicos</a:t>
            </a:r>
            <a:endParaRPr lang="pt-BR" b="1" dirty="0">
              <a:solidFill>
                <a:srgbClr val="C00000"/>
              </a:solidFill>
            </a:endParaRPr>
          </a:p>
        </p:txBody>
      </p:sp>
      <p:pic>
        <p:nvPicPr>
          <p:cNvPr id="1229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195736" y="1473582"/>
            <a:ext cx="4392488" cy="5205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5769175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/>
          <p:cNvSpPr/>
          <p:nvPr/>
        </p:nvSpPr>
        <p:spPr>
          <a:xfrm>
            <a:off x="1115616" y="373977"/>
            <a:ext cx="7122784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3200" b="1" dirty="0" smtClean="0">
                <a:solidFill>
                  <a:srgbClr val="C00000"/>
                </a:solidFill>
              </a:rPr>
              <a:t>Aplicações </a:t>
            </a:r>
            <a:r>
              <a:rPr lang="pt-BR" sz="3200" b="1" dirty="0">
                <a:solidFill>
                  <a:srgbClr val="C00000"/>
                </a:solidFill>
              </a:rPr>
              <a:t>de ultra baixa perda dielétrica</a:t>
            </a:r>
          </a:p>
        </p:txBody>
      </p:sp>
      <p:pic>
        <p:nvPicPr>
          <p:cNvPr id="1331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627785" y="1288050"/>
            <a:ext cx="3816424" cy="52493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249436658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95536" y="13467"/>
            <a:ext cx="8229600" cy="823245"/>
          </a:xfrm>
        </p:spPr>
        <p:txBody>
          <a:bodyPr/>
          <a:lstStyle/>
          <a:p>
            <a:r>
              <a:rPr lang="pt-BR" dirty="0" smtClean="0">
                <a:solidFill>
                  <a:srgbClr val="C00000"/>
                </a:solidFill>
              </a:rPr>
              <a:t>Capacitores</a:t>
            </a:r>
            <a:endParaRPr lang="pt-BR" dirty="0">
              <a:solidFill>
                <a:srgbClr val="C00000"/>
              </a:solidFill>
            </a:endParaRPr>
          </a:p>
        </p:txBody>
      </p:sp>
      <p:pic>
        <p:nvPicPr>
          <p:cNvPr id="1433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331640" y="1052736"/>
            <a:ext cx="6120680" cy="44824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Retângulo 3"/>
          <p:cNvSpPr/>
          <p:nvPr/>
        </p:nvSpPr>
        <p:spPr>
          <a:xfrm>
            <a:off x="1115616" y="5589240"/>
            <a:ext cx="655272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b="1" dirty="0"/>
              <a:t>Microestrutura do </a:t>
            </a:r>
            <a:r>
              <a:rPr lang="pt-BR" b="1" dirty="0" err="1"/>
              <a:t>titanato</a:t>
            </a:r>
            <a:r>
              <a:rPr lang="pt-BR" b="1" dirty="0"/>
              <a:t> de bário. Domínios com orientações ferroelétricas diferentes são mostrados</a:t>
            </a:r>
          </a:p>
        </p:txBody>
      </p:sp>
    </p:spTree>
    <p:extLst>
      <p:ext uri="{BB962C8B-B14F-4D97-AF65-F5344CB8AC3E}">
        <p14:creationId xmlns:p14="http://schemas.microsoft.com/office/powerpoint/2010/main" xmlns="" val="287984936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11560" y="0"/>
            <a:ext cx="8229600" cy="1143000"/>
          </a:xfrm>
        </p:spPr>
        <p:txBody>
          <a:bodyPr/>
          <a:lstStyle/>
          <a:p>
            <a:r>
              <a:rPr lang="pt-BR" dirty="0" smtClean="0">
                <a:solidFill>
                  <a:srgbClr val="C00000"/>
                </a:solidFill>
              </a:rPr>
              <a:t>Cerâmicas magnéticas</a:t>
            </a:r>
            <a:endParaRPr lang="pt-BR" dirty="0">
              <a:solidFill>
                <a:srgbClr val="C00000"/>
              </a:solidFill>
            </a:endParaRPr>
          </a:p>
        </p:txBody>
      </p:sp>
      <p:sp>
        <p:nvSpPr>
          <p:cNvPr id="4" name="Retângulo 3"/>
          <p:cNvSpPr/>
          <p:nvPr/>
        </p:nvSpPr>
        <p:spPr>
          <a:xfrm>
            <a:off x="6084168" y="1124744"/>
            <a:ext cx="2808312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400" dirty="0" smtClean="0"/>
              <a:t>São </a:t>
            </a:r>
            <a:r>
              <a:rPr lang="pt-BR" sz="2400" dirty="0"/>
              <a:t>compostas </a:t>
            </a:r>
            <a:r>
              <a:rPr lang="pt-BR" sz="2400" dirty="0" smtClean="0"/>
              <a:t>por </a:t>
            </a:r>
            <a:r>
              <a:rPr lang="pt-BR" sz="2400" dirty="0"/>
              <a:t>fases cristalinas simples possuindo composição determinada pelas propriedades procuradas (FeNiFeO</a:t>
            </a:r>
            <a:r>
              <a:rPr lang="pt-BR" sz="2400" baseline="-25000" dirty="0"/>
              <a:t>4</a:t>
            </a:r>
            <a:r>
              <a:rPr lang="pt-BR" sz="2400" dirty="0"/>
              <a:t>; BaFe</a:t>
            </a:r>
            <a:r>
              <a:rPr lang="pt-BR" sz="2400" baseline="-25000" dirty="0"/>
              <a:t>12</a:t>
            </a:r>
            <a:r>
              <a:rPr lang="pt-BR" sz="2400" dirty="0"/>
              <a:t>O</a:t>
            </a:r>
            <a:r>
              <a:rPr lang="pt-BR" sz="2400" baseline="-25000" dirty="0"/>
              <a:t>19</a:t>
            </a:r>
            <a:r>
              <a:rPr lang="pt-BR" sz="2400" dirty="0"/>
              <a:t>; FeMnFeO</a:t>
            </a:r>
            <a:r>
              <a:rPr lang="pt-BR" sz="2400" baseline="-25000" dirty="0"/>
              <a:t>4</a:t>
            </a:r>
            <a:r>
              <a:rPr lang="pt-BR" sz="2400" dirty="0"/>
              <a:t>) e usualmente com alta massa específica e grãos finos</a:t>
            </a:r>
          </a:p>
        </p:txBody>
      </p:sp>
      <p:pic>
        <p:nvPicPr>
          <p:cNvPr id="1536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39552" y="1196752"/>
            <a:ext cx="4899424" cy="45365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Retângulo 5"/>
          <p:cNvSpPr/>
          <p:nvPr/>
        </p:nvSpPr>
        <p:spPr>
          <a:xfrm>
            <a:off x="6084168" y="1124744"/>
            <a:ext cx="2880320" cy="5040560"/>
          </a:xfrm>
          <a:prstGeom prst="rect">
            <a:avLst/>
          </a:prstGeom>
          <a:solidFill>
            <a:schemeClr val="accent1">
              <a:alpha val="22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12048927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95536" y="188640"/>
            <a:ext cx="8229600" cy="1143000"/>
          </a:xfrm>
        </p:spPr>
        <p:txBody>
          <a:bodyPr/>
          <a:lstStyle/>
          <a:p>
            <a:r>
              <a:rPr lang="pt-BR" b="1" dirty="0" smtClean="0">
                <a:solidFill>
                  <a:srgbClr val="C00000"/>
                </a:solidFill>
              </a:rPr>
              <a:t>Caso 1: TRIAXIAL CERÂMICO</a:t>
            </a:r>
            <a:endParaRPr lang="pt-BR" b="1" dirty="0">
              <a:solidFill>
                <a:srgbClr val="C00000"/>
              </a:solidFill>
            </a:endParaRPr>
          </a:p>
        </p:txBody>
      </p:sp>
      <p:graphicFrame>
        <p:nvGraphicFramePr>
          <p:cNvPr id="4" name="Espaço Reservado para Conteúdo 3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290267898"/>
              </p:ext>
            </p:extLst>
          </p:nvPr>
        </p:nvGraphicFramePr>
        <p:xfrm>
          <a:off x="1475656" y="1196752"/>
          <a:ext cx="5887138" cy="4685511"/>
        </p:xfrm>
        <a:graphic>
          <a:graphicData uri="http://schemas.openxmlformats.org/presentationml/2006/ole">
            <p:oleObj spid="_x0000_s1030" name="PI3" r:id="rId3" imgW="4480341" imgH="3565986" progId="">
              <p:embed/>
            </p:oleObj>
          </a:graphicData>
        </a:graphic>
      </p:graphicFrame>
    </p:spTree>
    <p:extLst>
      <p:ext uri="{BB962C8B-B14F-4D97-AF65-F5344CB8AC3E}">
        <p14:creationId xmlns:p14="http://schemas.microsoft.com/office/powerpoint/2010/main" xmlns="" val="29077843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t-BR" altLang="pt-BR" b="1" smtClean="0">
                <a:solidFill>
                  <a:srgbClr val="C00000"/>
                </a:solidFill>
              </a:rPr>
              <a:t>Funções dos componentes</a:t>
            </a:r>
          </a:p>
        </p:txBody>
      </p:sp>
      <p:sp>
        <p:nvSpPr>
          <p:cNvPr id="247811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r>
              <a:rPr lang="pt-BR" b="1" u="sng" dirty="0" err="1" smtClean="0">
                <a:solidFill>
                  <a:schemeClr val="accent5">
                    <a:lumMod val="50000"/>
                  </a:schemeClr>
                </a:solidFill>
              </a:rPr>
              <a:t>Argilomineral</a:t>
            </a:r>
            <a:r>
              <a:rPr lang="pt-BR" b="1" u="sng" dirty="0" smtClean="0"/>
              <a:t>:</a:t>
            </a:r>
            <a:r>
              <a:rPr lang="pt-BR" b="1" dirty="0" smtClean="0"/>
              <a:t> plasticidade</a:t>
            </a:r>
          </a:p>
          <a:p>
            <a:pPr lvl="1">
              <a:defRPr/>
            </a:pPr>
            <a:r>
              <a:rPr lang="pt-BR" b="1" dirty="0" smtClean="0"/>
              <a:t>caulinita, </a:t>
            </a:r>
            <a:r>
              <a:rPr lang="pt-BR" b="1" dirty="0" err="1" smtClean="0"/>
              <a:t>ilita</a:t>
            </a:r>
            <a:r>
              <a:rPr lang="pt-BR" b="1" dirty="0" smtClean="0"/>
              <a:t>, </a:t>
            </a:r>
            <a:r>
              <a:rPr lang="pt-BR" b="1" dirty="0" err="1" smtClean="0"/>
              <a:t>montmorilonita</a:t>
            </a:r>
            <a:endParaRPr lang="pt-BR" b="1" dirty="0" smtClean="0"/>
          </a:p>
          <a:p>
            <a:pPr>
              <a:defRPr/>
            </a:pPr>
            <a:r>
              <a:rPr lang="pt-BR" b="1" u="sng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Silica</a:t>
            </a:r>
            <a:r>
              <a:rPr lang="pt-BR" b="1" u="sng" dirty="0" smtClean="0"/>
              <a:t>:</a:t>
            </a:r>
            <a:r>
              <a:rPr lang="pt-BR" b="1" dirty="0" smtClean="0"/>
              <a:t> estabilidade dimensional</a:t>
            </a:r>
          </a:p>
          <a:p>
            <a:pPr lvl="1">
              <a:defRPr/>
            </a:pPr>
            <a:r>
              <a:rPr lang="pt-BR" b="1" dirty="0" smtClean="0"/>
              <a:t>quartzo</a:t>
            </a:r>
          </a:p>
          <a:p>
            <a:pPr>
              <a:defRPr/>
            </a:pPr>
            <a:r>
              <a:rPr lang="pt-BR" b="1" u="sng" dirty="0" smtClean="0">
                <a:solidFill>
                  <a:srgbClr val="00B050"/>
                </a:solidFill>
              </a:rPr>
              <a:t>Feldspato</a:t>
            </a:r>
            <a:r>
              <a:rPr lang="pt-BR" b="1" u="sng" dirty="0" smtClean="0"/>
              <a:t>:</a:t>
            </a:r>
            <a:r>
              <a:rPr lang="pt-BR" b="1" dirty="0" smtClean="0"/>
              <a:t> fusibilidade</a:t>
            </a:r>
          </a:p>
          <a:p>
            <a:pPr lvl="1">
              <a:defRPr/>
            </a:pPr>
            <a:r>
              <a:rPr lang="pt-BR" b="1" dirty="0" err="1" smtClean="0"/>
              <a:t>ortoclásio</a:t>
            </a:r>
            <a:r>
              <a:rPr lang="pt-BR" b="1" dirty="0" smtClean="0"/>
              <a:t>, </a:t>
            </a:r>
            <a:r>
              <a:rPr lang="pt-BR" b="1" dirty="0" err="1" smtClean="0"/>
              <a:t>albita</a:t>
            </a:r>
            <a:endParaRPr lang="pt-BR" b="1" dirty="0" smtClean="0"/>
          </a:p>
          <a:p>
            <a:pPr>
              <a:defRPr/>
            </a:pPr>
            <a:endParaRPr lang="pt-BR" dirty="0" smtClean="0"/>
          </a:p>
          <a:p>
            <a:pPr lvl="1">
              <a:defRPr/>
            </a:pPr>
            <a:endParaRPr lang="pt-BR" dirty="0" smtClean="0"/>
          </a:p>
          <a:p>
            <a:pPr lvl="1">
              <a:defRPr/>
            </a:pPr>
            <a:endParaRPr lang="pt-BR" dirty="0" smtClean="0"/>
          </a:p>
          <a:p>
            <a:pPr>
              <a:defRPr/>
            </a:pPr>
            <a:endParaRPr lang="pt-BR" dirty="0" smtClean="0"/>
          </a:p>
          <a:p>
            <a:pPr>
              <a:defRPr/>
            </a:pPr>
            <a:endParaRPr lang="pt-BR" dirty="0" smtClean="0"/>
          </a:p>
        </p:txBody>
      </p:sp>
    </p:spTree>
    <p:extLst>
      <p:ext uri="{BB962C8B-B14F-4D97-AF65-F5344CB8AC3E}">
        <p14:creationId xmlns:p14="http://schemas.microsoft.com/office/powerpoint/2010/main" xmlns="" val="625853846"/>
      </p:ext>
    </p:extLst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8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478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8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2478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8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2478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8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2478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8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2478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8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2478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7811" grpId="0" build="p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2887" y="116632"/>
            <a:ext cx="9036496" cy="1143000"/>
          </a:xfrm>
        </p:spPr>
        <p:txBody>
          <a:bodyPr>
            <a:noAutofit/>
          </a:bodyPr>
          <a:lstStyle/>
          <a:p>
            <a:r>
              <a:rPr lang="pt-BR" sz="3200" dirty="0">
                <a:solidFill>
                  <a:srgbClr val="FF0000"/>
                </a:solidFill>
              </a:rPr>
              <a:t>Áreas de composição </a:t>
            </a:r>
            <a:r>
              <a:rPr lang="pt-BR" sz="3200" dirty="0" err="1">
                <a:solidFill>
                  <a:srgbClr val="FF0000"/>
                </a:solidFill>
              </a:rPr>
              <a:t>triaxial</a:t>
            </a:r>
            <a:r>
              <a:rPr lang="pt-BR" sz="3200" dirty="0">
                <a:solidFill>
                  <a:srgbClr val="FF0000"/>
                </a:solidFill>
              </a:rPr>
              <a:t> de porcelana mostradas no diagrama </a:t>
            </a:r>
            <a:r>
              <a:rPr lang="pt-BR" sz="3200" dirty="0" smtClean="0">
                <a:solidFill>
                  <a:srgbClr val="FF0000"/>
                </a:solidFill>
              </a:rPr>
              <a:t>de </a:t>
            </a:r>
            <a:r>
              <a:rPr lang="pt-BR" sz="3200" dirty="0">
                <a:solidFill>
                  <a:srgbClr val="FF0000"/>
                </a:solidFill>
              </a:rPr>
              <a:t>equilíbrio  sílica-</a:t>
            </a:r>
            <a:r>
              <a:rPr lang="pt-BR" sz="3200" dirty="0" err="1">
                <a:solidFill>
                  <a:srgbClr val="FF0000"/>
                </a:solidFill>
              </a:rPr>
              <a:t>leucita</a:t>
            </a:r>
            <a:r>
              <a:rPr lang="pt-BR" sz="3200" dirty="0">
                <a:solidFill>
                  <a:srgbClr val="FF0000"/>
                </a:solidFill>
              </a:rPr>
              <a:t>-mulita</a:t>
            </a:r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115616" y="1340768"/>
            <a:ext cx="6863761" cy="50811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Elipse 3"/>
          <p:cNvSpPr/>
          <p:nvPr/>
        </p:nvSpPr>
        <p:spPr>
          <a:xfrm>
            <a:off x="2987824" y="3212976"/>
            <a:ext cx="648072" cy="72008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5" name="Elipse 4"/>
          <p:cNvSpPr/>
          <p:nvPr/>
        </p:nvSpPr>
        <p:spPr>
          <a:xfrm>
            <a:off x="2397460" y="4077072"/>
            <a:ext cx="914400" cy="432048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3521993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634082"/>
          </a:xfrm>
        </p:spPr>
        <p:txBody>
          <a:bodyPr>
            <a:normAutofit fontScale="90000"/>
          </a:bodyPr>
          <a:lstStyle/>
          <a:p>
            <a:r>
              <a:rPr lang="pt-BR" dirty="0" smtClean="0">
                <a:solidFill>
                  <a:srgbClr val="C00000"/>
                </a:solidFill>
              </a:rPr>
              <a:t>Reações</a:t>
            </a:r>
            <a:endParaRPr lang="pt-BR" dirty="0">
              <a:solidFill>
                <a:srgbClr val="C00000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67544" y="980728"/>
            <a:ext cx="8229600" cy="5400600"/>
          </a:xfrm>
        </p:spPr>
        <p:txBody>
          <a:bodyPr/>
          <a:lstStyle/>
          <a:p>
            <a:r>
              <a:rPr lang="pt-BR" b="1" dirty="0" smtClean="0">
                <a:solidFill>
                  <a:schemeClr val="accent4">
                    <a:lumMod val="75000"/>
                  </a:schemeClr>
                </a:solidFill>
              </a:rPr>
              <a:t>990</a:t>
            </a:r>
            <a:r>
              <a:rPr lang="pt-BR" b="1" baseline="30000" dirty="0" smtClean="0">
                <a:solidFill>
                  <a:schemeClr val="accent4">
                    <a:lumMod val="75000"/>
                  </a:schemeClr>
                </a:solidFill>
              </a:rPr>
              <a:t>o</a:t>
            </a:r>
            <a:r>
              <a:rPr lang="pt-BR" b="1" dirty="0" smtClean="0">
                <a:solidFill>
                  <a:schemeClr val="accent4">
                    <a:lumMod val="75000"/>
                  </a:schemeClr>
                </a:solidFill>
              </a:rPr>
              <a:t>C</a:t>
            </a:r>
            <a:r>
              <a:rPr lang="pt-BR" dirty="0" smtClean="0"/>
              <a:t>: </a:t>
            </a:r>
            <a:r>
              <a:rPr lang="pt-BR" dirty="0" err="1" smtClean="0">
                <a:solidFill>
                  <a:srgbClr val="C00000"/>
                </a:solidFill>
              </a:rPr>
              <a:t>eutético</a:t>
            </a:r>
            <a:r>
              <a:rPr lang="pt-BR" dirty="0" smtClean="0"/>
              <a:t> do sistema argila-feldspato-quartzo</a:t>
            </a:r>
          </a:p>
          <a:p>
            <a:r>
              <a:rPr lang="pt-BR" b="1" dirty="0" smtClean="0">
                <a:solidFill>
                  <a:schemeClr val="accent4">
                    <a:lumMod val="75000"/>
                  </a:schemeClr>
                </a:solidFill>
              </a:rPr>
              <a:t>~1000</a:t>
            </a:r>
            <a:r>
              <a:rPr lang="pt-BR" b="1" baseline="30000" dirty="0" smtClean="0">
                <a:solidFill>
                  <a:schemeClr val="accent4">
                    <a:lumMod val="75000"/>
                  </a:schemeClr>
                </a:solidFill>
              </a:rPr>
              <a:t>o</a:t>
            </a:r>
            <a:r>
              <a:rPr lang="pt-BR" b="1" dirty="0" smtClean="0">
                <a:solidFill>
                  <a:schemeClr val="accent4">
                    <a:lumMod val="75000"/>
                  </a:schemeClr>
                </a:solidFill>
              </a:rPr>
              <a:t>C</a:t>
            </a:r>
            <a:r>
              <a:rPr lang="pt-BR" dirty="0" smtClean="0"/>
              <a:t>: início da formação de </a:t>
            </a:r>
            <a:r>
              <a:rPr lang="pt-BR" dirty="0" smtClean="0">
                <a:solidFill>
                  <a:srgbClr val="C00000"/>
                </a:solidFill>
              </a:rPr>
              <a:t>agulhas de mulita</a:t>
            </a:r>
            <a:r>
              <a:rPr lang="pt-BR" dirty="0" smtClean="0"/>
              <a:t> que crescem com o aumento da temperatura</a:t>
            </a:r>
          </a:p>
          <a:p>
            <a:r>
              <a:rPr lang="pt-BR" b="1" dirty="0" smtClean="0">
                <a:solidFill>
                  <a:schemeClr val="accent4">
                    <a:lumMod val="75000"/>
                  </a:schemeClr>
                </a:solidFill>
              </a:rPr>
              <a:t>1140</a:t>
            </a:r>
            <a:r>
              <a:rPr lang="pt-BR" b="1" baseline="30000" dirty="0" smtClean="0">
                <a:solidFill>
                  <a:schemeClr val="accent4">
                    <a:lumMod val="75000"/>
                  </a:schemeClr>
                </a:solidFill>
              </a:rPr>
              <a:t>o</a:t>
            </a:r>
            <a:r>
              <a:rPr lang="pt-BR" b="1" dirty="0" smtClean="0">
                <a:solidFill>
                  <a:schemeClr val="accent4">
                    <a:lumMod val="75000"/>
                  </a:schemeClr>
                </a:solidFill>
              </a:rPr>
              <a:t>C</a:t>
            </a:r>
            <a:r>
              <a:rPr lang="pt-BR" dirty="0" smtClean="0"/>
              <a:t>: os </a:t>
            </a:r>
            <a:r>
              <a:rPr lang="pt-BR" dirty="0" smtClean="0">
                <a:solidFill>
                  <a:srgbClr val="C00000"/>
                </a:solidFill>
              </a:rPr>
              <a:t>grãos de feldspato começam a se fundir</a:t>
            </a:r>
            <a:r>
              <a:rPr lang="pt-BR" dirty="0" smtClean="0"/>
              <a:t>, formando um líquido de viscosidade elevada. Até 1200</a:t>
            </a:r>
            <a:r>
              <a:rPr lang="pt-BR" baseline="30000" dirty="0" smtClean="0"/>
              <a:t>o</a:t>
            </a:r>
            <a:r>
              <a:rPr lang="pt-BR" dirty="0" smtClean="0"/>
              <a:t>C, não há mudanças na geometria da peça.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xmlns="" val="8206813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1143000"/>
          </a:xfrm>
        </p:spPr>
        <p:txBody>
          <a:bodyPr>
            <a:normAutofit/>
          </a:bodyPr>
          <a:lstStyle/>
          <a:p>
            <a:r>
              <a:rPr lang="pt-BR" sz="3200" b="1" dirty="0">
                <a:solidFill>
                  <a:srgbClr val="C00000"/>
                </a:solidFill>
              </a:rPr>
              <a:t>Cristais de mulita  na matriz de sílica formados pelo aquecimento da caulinita</a:t>
            </a:r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979712" y="1772817"/>
            <a:ext cx="5037225" cy="47171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28385138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 fontScale="90000"/>
          </a:bodyPr>
          <a:lstStyle/>
          <a:p>
            <a:r>
              <a:rPr lang="pt-BR" dirty="0" smtClean="0">
                <a:solidFill>
                  <a:srgbClr val="C00000"/>
                </a:solidFill>
              </a:rPr>
              <a:t>Mais reações</a:t>
            </a:r>
            <a:endParaRPr lang="pt-BR" dirty="0">
              <a:solidFill>
                <a:srgbClr val="C00000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23528" y="1052736"/>
            <a:ext cx="8568952" cy="5328592"/>
          </a:xfrm>
        </p:spPr>
        <p:txBody>
          <a:bodyPr/>
          <a:lstStyle/>
          <a:p>
            <a:r>
              <a:rPr lang="pt-BR" dirty="0" smtClean="0"/>
              <a:t>~1250</a:t>
            </a:r>
            <a:r>
              <a:rPr lang="pt-BR" baseline="30000" dirty="0" smtClean="0"/>
              <a:t>o</a:t>
            </a:r>
            <a:r>
              <a:rPr lang="pt-BR" dirty="0" smtClean="0"/>
              <a:t>C: os grãos de feldspato com tamanhos inferiores a 10</a:t>
            </a:r>
            <a:r>
              <a:rPr lang="pt-BR" sz="3600" dirty="0" smtClean="0"/>
              <a:t>µ</a:t>
            </a:r>
            <a:r>
              <a:rPr lang="pt-BR" dirty="0" smtClean="0"/>
              <a:t>m já desapareceram. Os grãos de quartzo começam a se dissolver na fase líquida.</a:t>
            </a:r>
          </a:p>
          <a:p>
            <a:r>
              <a:rPr lang="pt-BR" dirty="0" smtClean="0"/>
              <a:t>~1350</a:t>
            </a:r>
            <a:r>
              <a:rPr lang="pt-BR" baseline="30000" dirty="0" smtClean="0"/>
              <a:t>o</a:t>
            </a:r>
            <a:r>
              <a:rPr lang="pt-BR" dirty="0" smtClean="0"/>
              <a:t>C: grãos de quartzo inferiores a 20</a:t>
            </a:r>
            <a:r>
              <a:rPr lang="pt-BR" sz="3600" dirty="0" smtClean="0"/>
              <a:t>µ</a:t>
            </a:r>
            <a:r>
              <a:rPr lang="pt-BR" dirty="0" smtClean="0"/>
              <a:t>m já se dissolveram totalmente.</a:t>
            </a:r>
          </a:p>
          <a:p>
            <a:r>
              <a:rPr lang="pt-BR" dirty="0" smtClean="0"/>
              <a:t>Acima de 1400</a:t>
            </a:r>
            <a:r>
              <a:rPr lang="pt-BR" baseline="30000" dirty="0" smtClean="0"/>
              <a:t>o</a:t>
            </a:r>
            <a:r>
              <a:rPr lang="pt-BR" dirty="0" smtClean="0"/>
              <a:t>C: pouco quartzo não-reagido permanece e a porcelana consiste basicamente de mulita e vidro.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xmlns="" val="11199969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580112" y="404664"/>
            <a:ext cx="3419872" cy="5112568"/>
          </a:xfrm>
        </p:spPr>
        <p:txBody>
          <a:bodyPr>
            <a:noAutofit/>
          </a:bodyPr>
          <a:lstStyle/>
          <a:p>
            <a:r>
              <a:rPr lang="pt-BR" sz="2800" b="1" dirty="0">
                <a:solidFill>
                  <a:srgbClr val="FF0000"/>
                </a:solidFill>
              </a:rPr>
              <a:t>P</a:t>
            </a:r>
            <a:r>
              <a:rPr lang="pt-BR" sz="2800" b="1" dirty="0" smtClean="0">
                <a:solidFill>
                  <a:srgbClr val="FF0000"/>
                </a:solidFill>
              </a:rPr>
              <a:t>orcelana </a:t>
            </a:r>
            <a:r>
              <a:rPr lang="pt-BR" sz="2800" b="1" dirty="0">
                <a:solidFill>
                  <a:srgbClr val="FF0000"/>
                </a:solidFill>
              </a:rPr>
              <a:t>de isoladores elétricos </a:t>
            </a:r>
            <a:r>
              <a:rPr lang="pt-BR" sz="2800" b="1" dirty="0" smtClean="0">
                <a:solidFill>
                  <a:srgbClr val="FF0000"/>
                </a:solidFill>
              </a:rPr>
              <a:t>: grãos </a:t>
            </a:r>
            <a:r>
              <a:rPr lang="pt-BR" sz="2800" b="1" dirty="0">
                <a:solidFill>
                  <a:srgbClr val="FF0000"/>
                </a:solidFill>
              </a:rPr>
              <a:t>de quartzo com líquido </a:t>
            </a:r>
            <a:r>
              <a:rPr lang="pt-BR" sz="2800" b="1" dirty="0" smtClean="0">
                <a:solidFill>
                  <a:srgbClr val="FF0000"/>
                </a:solidFill>
              </a:rPr>
              <a:t>a </a:t>
            </a:r>
            <a:r>
              <a:rPr lang="pt-BR" sz="2800" b="1" dirty="0">
                <a:solidFill>
                  <a:srgbClr val="FF0000"/>
                </a:solidFill>
              </a:rPr>
              <a:t>sua volta, grãos de feldspato com agulhas de mulita não resolvidas, matriz  de argila não resolvida e poros escuros.</a:t>
            </a:r>
          </a:p>
        </p:txBody>
      </p:sp>
      <p:pic>
        <p:nvPicPr>
          <p:cNvPr id="40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51520" y="0"/>
            <a:ext cx="4968552" cy="6858650"/>
          </a:xfrm>
          <a:prstGeom prst="rect">
            <a:avLst/>
          </a:prstGeom>
          <a:noFill/>
          <a:ln w="9525">
            <a:solidFill>
              <a:srgbClr val="0070C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410435844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580112" y="980728"/>
            <a:ext cx="3106688" cy="5184576"/>
          </a:xfrm>
          <a:solidFill>
            <a:schemeClr val="accent1">
              <a:alpha val="18000"/>
            </a:schemeClr>
          </a:solidFill>
          <a:ln>
            <a:solidFill>
              <a:srgbClr val="0070C0"/>
            </a:solidFill>
          </a:ln>
        </p:spPr>
        <p:txBody>
          <a:bodyPr>
            <a:noAutofit/>
          </a:bodyPr>
          <a:lstStyle/>
          <a:p>
            <a:r>
              <a:rPr lang="pt-BR" sz="3200" dirty="0" smtClean="0"/>
              <a:t>A </a:t>
            </a:r>
            <a:r>
              <a:rPr lang="pt-BR" sz="3200" dirty="0"/>
              <a:t>mulita </a:t>
            </a:r>
            <a:r>
              <a:rPr lang="pt-BR" sz="3200" dirty="0" smtClean="0"/>
              <a:t>é </a:t>
            </a:r>
            <a:r>
              <a:rPr lang="pt-BR" sz="3200" dirty="0"/>
              <a:t>a fase cristalina em ambos os grãos de feldspato e na matriz de argila, </a:t>
            </a:r>
            <a:r>
              <a:rPr lang="pt-BR" sz="3200" dirty="0" smtClean="0"/>
              <a:t>porém o tamanho e a morfologia do </a:t>
            </a:r>
            <a:r>
              <a:rPr lang="pt-BR" sz="3200" dirty="0"/>
              <a:t>cristal </a:t>
            </a:r>
            <a:r>
              <a:rPr lang="pt-BR" sz="3200" dirty="0" smtClean="0"/>
              <a:t>são </a:t>
            </a:r>
            <a:r>
              <a:rPr lang="pt-BR" sz="3200" dirty="0"/>
              <a:t>diferentes</a:t>
            </a: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51520" y="9485"/>
            <a:ext cx="4548369" cy="68485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377557507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309</TotalTime>
  <Words>346</Words>
  <Application>Microsoft Office PowerPoint</Application>
  <PresentationFormat>Apresentação na tela (4:3)</PresentationFormat>
  <Paragraphs>38</Paragraphs>
  <Slides>19</Slides>
  <Notes>0</Notes>
  <HiddenSlides>0</HiddenSlides>
  <MMClips>0</MMClips>
  <ScaleCrop>false</ScaleCrop>
  <HeadingPairs>
    <vt:vector size="6" baseType="variant">
      <vt:variant>
        <vt:lpstr>Tema</vt:lpstr>
      </vt:variant>
      <vt:variant>
        <vt:i4>1</vt:i4>
      </vt:variant>
      <vt:variant>
        <vt:lpstr>Servidores OLE incorporados</vt:lpstr>
      </vt:variant>
      <vt:variant>
        <vt:i4>1</vt:i4>
      </vt:variant>
      <vt:variant>
        <vt:lpstr>Títulos de slides</vt:lpstr>
      </vt:variant>
      <vt:variant>
        <vt:i4>19</vt:i4>
      </vt:variant>
    </vt:vector>
  </HeadingPairs>
  <TitlesOfParts>
    <vt:vector size="21" baseType="lpstr">
      <vt:lpstr>Tema do Office</vt:lpstr>
      <vt:lpstr>PI3</vt:lpstr>
      <vt:lpstr>Desenvolvimento de microestrutura de materiais  cerâmicos</vt:lpstr>
      <vt:lpstr>Caso 1: TRIAXIAL CERÂMICO</vt:lpstr>
      <vt:lpstr>Funções dos componentes</vt:lpstr>
      <vt:lpstr>Áreas de composição triaxial de porcelana mostradas no diagrama de equilíbrio  sílica-leucita-mulita</vt:lpstr>
      <vt:lpstr>Reações</vt:lpstr>
      <vt:lpstr>Cristais de mulita  na matriz de sílica formados pelo aquecimento da caulinita</vt:lpstr>
      <vt:lpstr>Mais reações</vt:lpstr>
      <vt:lpstr>Porcelana de isoladores elétricos : grãos de quartzo com líquido a sua volta, grãos de feldspato com agulhas de mulita não resolvidas, matriz  de argila não resolvida e poros escuros.</vt:lpstr>
      <vt:lpstr>A mulita é a fase cristalina em ambos os grãos de feldspato e na matriz de argila, porém o tamanho e a morfologia do cristal são diferentes</vt:lpstr>
      <vt:lpstr>Usualmente o quartzo forma somente vidro,  mas para algumas composições queimadas a altas temperaturas, há a transformação em cristobalita que se inicia na superfície do grão de quartzo</vt:lpstr>
      <vt:lpstr>Micrografia eletrônica de porcelana de isoladores elétricos</vt:lpstr>
      <vt:lpstr>Slide 12</vt:lpstr>
      <vt:lpstr>Slide 13</vt:lpstr>
      <vt:lpstr>Estrutura cristal-líquido da composição forsterita</vt:lpstr>
      <vt:lpstr>A composição ensteatita é uma classe geral de dielétricos que contém ensteatita, ou talco como seus constituintes majoritários</vt:lpstr>
      <vt:lpstr>Substratos para dispositivos eletrônicos</vt:lpstr>
      <vt:lpstr>Slide 17</vt:lpstr>
      <vt:lpstr>Capacitores</vt:lpstr>
      <vt:lpstr>Cerâmicas magnéticas</vt:lpstr>
    </vt:vector>
  </TitlesOfParts>
  <Company>Usp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Vera</dc:creator>
  <cp:lastModifiedBy>Vera</cp:lastModifiedBy>
  <cp:revision>13</cp:revision>
  <dcterms:created xsi:type="dcterms:W3CDTF">2013-11-25T11:54:56Z</dcterms:created>
  <dcterms:modified xsi:type="dcterms:W3CDTF">2016-11-16T13:00:55Z</dcterms:modified>
</cp:coreProperties>
</file>