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497" r:id="rId3"/>
    <p:sldId id="499" r:id="rId4"/>
    <p:sldId id="404" r:id="rId5"/>
    <p:sldId id="405" r:id="rId6"/>
    <p:sldId id="406" r:id="rId7"/>
    <p:sldId id="408" r:id="rId8"/>
    <p:sldId id="409" r:id="rId9"/>
    <p:sldId id="464" r:id="rId10"/>
    <p:sldId id="410" r:id="rId11"/>
    <p:sldId id="411" r:id="rId12"/>
    <p:sldId id="412" r:id="rId13"/>
    <p:sldId id="413" r:id="rId14"/>
    <p:sldId id="501" r:id="rId15"/>
    <p:sldId id="330" r:id="rId16"/>
    <p:sldId id="482" r:id="rId17"/>
    <p:sldId id="483" r:id="rId18"/>
    <p:sldId id="481" r:id="rId19"/>
    <p:sldId id="419" r:id="rId20"/>
    <p:sldId id="420" r:id="rId21"/>
    <p:sldId id="465" r:id="rId22"/>
    <p:sldId id="493" r:id="rId23"/>
    <p:sldId id="422" r:id="rId24"/>
    <p:sldId id="502" r:id="rId2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FF"/>
    <a:srgbClr val="99CCFF"/>
    <a:srgbClr val="CCECFF"/>
    <a:srgbClr val="D9F1FF"/>
    <a:srgbClr val="FFCC99"/>
    <a:srgbClr val="2E4F8A"/>
    <a:srgbClr val="21427D"/>
    <a:srgbClr val="335799"/>
    <a:srgbClr val="325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50" autoAdjust="0"/>
    <p:restoredTop sz="94713" autoAdjust="0"/>
  </p:normalViewPr>
  <p:slideViewPr>
    <p:cSldViewPr snapToGrid="0">
      <p:cViewPr varScale="1">
        <p:scale>
          <a:sx n="70" d="100"/>
          <a:sy n="70" d="100"/>
        </p:scale>
        <p:origin x="17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90CE3-0597-4469-97D8-E5ACBDB759C1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8ED02-1753-49C4-8DF7-8A33ED348E7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9567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604B2-4D99-4037-A3F3-AC1913B052F8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F59DA-B20B-467A-87C8-60D5FF3751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7154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C7ED26-81B1-4700-8910-16D2EF3B5107}" type="datetimeFigureOut">
              <a:rPr lang="pt-BR" smtClean="0"/>
              <a:pPr/>
              <a:t>08/08/2019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1427D"/>
            </a:gs>
            <a:gs pos="50000">
              <a:srgbClr val="325CA8"/>
            </a:gs>
            <a:gs pos="100000">
              <a:srgbClr val="2E4F8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D:\BKP_PCEGS\Documents\Edson\fundos\Imagem1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80" y="0"/>
            <a:ext cx="9138039" cy="6858000"/>
          </a:xfrm>
          <a:prstGeom prst="rect">
            <a:avLst/>
          </a:prstGeom>
          <a:noFill/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785794"/>
            <a:ext cx="8229600" cy="5340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215074" y="6500834"/>
            <a:ext cx="2471726" cy="2206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DFF75A5C-C0C4-4C18-ACA1-0BD0B116CA0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B0F0"/>
        </a:buClr>
        <a:buSzPct val="70000"/>
        <a:buFont typeface="Wingdings" pitchFamily="2" charset="2"/>
        <a:buChar char="v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B0F0"/>
        </a:buClr>
        <a:buSzPct val="50000"/>
        <a:buFont typeface="Wingdings" pitchFamily="2" charset="2"/>
        <a:buChar char="v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B0F0"/>
        </a:buClr>
        <a:buSzPct val="50000"/>
        <a:buFont typeface="Wingdings" pitchFamily="2" charset="2"/>
        <a:buChar char="v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Capa Pat Nut.jpg"/>
          <p:cNvPicPr>
            <a:picLocks noChangeAspect="1"/>
          </p:cNvPicPr>
          <p:nvPr/>
        </p:nvPicPr>
        <p:blipFill>
          <a:blip r:embed="rId2" cstate="print"/>
          <a:srcRect l="14067" r="11986" b="658"/>
          <a:stretch>
            <a:fillRect/>
          </a:stretch>
        </p:blipFill>
        <p:spPr>
          <a:xfrm>
            <a:off x="195263" y="1488025"/>
            <a:ext cx="3244850" cy="4867275"/>
          </a:xfrm>
          <a:prstGeom prst="rect">
            <a:avLst/>
          </a:prstGeom>
        </p:spPr>
      </p:pic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6372225" y="6129338"/>
            <a:ext cx="27717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Edson Garcia Soares</a:t>
            </a:r>
          </a:p>
          <a:p>
            <a:pPr algn="ctr"/>
            <a:r>
              <a:rPr lang="en-US" sz="12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FMRP-USP</a:t>
            </a:r>
            <a:endParaRPr lang="pt-BR" sz="12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WordArt 8"/>
          <p:cNvSpPr>
            <a:spLocks noChangeArrowheads="1" noChangeShapeType="1" noTextEdit="1"/>
          </p:cNvSpPr>
          <p:nvPr/>
        </p:nvSpPr>
        <p:spPr bwMode="auto">
          <a:xfrm>
            <a:off x="1965240" y="44825"/>
            <a:ext cx="5214937" cy="9407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Universidade de São Paulo</a:t>
            </a:r>
          </a:p>
          <a:p>
            <a:pPr algn="ctr"/>
            <a:r>
              <a:rPr lang="pt-BR" sz="3600" b="1" kern="1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Faculdade de Medicina de Ribeirão Preto</a:t>
            </a:r>
          </a:p>
          <a:p>
            <a:pPr algn="ctr"/>
            <a:r>
              <a:rPr lang="pt-BR" sz="3600" b="1" kern="1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Departamento de Patologia e Medicina Legal</a:t>
            </a:r>
          </a:p>
        </p:txBody>
      </p:sp>
      <p:pic>
        <p:nvPicPr>
          <p:cNvPr id="19" name="Picture 13" descr="BRASAOcolor_g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8167" y="146051"/>
            <a:ext cx="6604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" descr="brasao"/>
          <p:cNvPicPr>
            <a:picLocks noChangeAspect="1" noChangeArrowheads="1"/>
          </p:cNvPicPr>
          <p:nvPr/>
        </p:nvPicPr>
        <p:blipFill>
          <a:blip r:embed="rId4" cstate="print"/>
          <a:srcRect l="10246" t="10274" r="6174" b="11035"/>
          <a:stretch>
            <a:fillRect/>
          </a:stretch>
        </p:blipFill>
        <p:spPr bwMode="auto">
          <a:xfrm>
            <a:off x="195263" y="85725"/>
            <a:ext cx="661987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aixaDeTexto 24"/>
          <p:cNvSpPr txBox="1">
            <a:spLocks noChangeArrowheads="1"/>
          </p:cNvSpPr>
          <p:nvPr/>
        </p:nvSpPr>
        <p:spPr bwMode="auto">
          <a:xfrm>
            <a:off x="7255492" y="5791198"/>
            <a:ext cx="8274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2019</a:t>
            </a:r>
            <a:endParaRPr lang="pt-BR" sz="2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3605212" y="2370469"/>
            <a:ext cx="5534025" cy="13281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Curso de </a:t>
            </a:r>
            <a:r>
              <a:rPr lang="pt-BR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Patologia Geral </a:t>
            </a:r>
          </a:p>
          <a:p>
            <a:pPr algn="ctr"/>
            <a:r>
              <a:rPr lang="pt-BR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para Fisioterapia</a:t>
            </a:r>
            <a:endParaRPr lang="pt-BR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630304" y="3921662"/>
            <a:ext cx="5158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solidFill>
                  <a:schemeClr val="bg1"/>
                </a:solidFill>
              </a:rPr>
              <a:t>Alterações do Desenvolvimento</a:t>
            </a:r>
            <a:endParaRPr lang="pt-B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tângulo 7"/>
          <p:cNvSpPr>
            <a:spLocks noChangeArrowheads="1"/>
          </p:cNvSpPr>
          <p:nvPr/>
        </p:nvSpPr>
        <p:spPr bwMode="auto">
          <a:xfrm>
            <a:off x="268288" y="4746436"/>
            <a:ext cx="37322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http://www.uaz.edu.mx/histo/MorfoEmbrio/Carlson/cap15/15_12.jpg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4" name="Retângulo 13"/>
          <p:cNvSpPr>
            <a:spLocks noChangeArrowheads="1"/>
          </p:cNvSpPr>
          <p:nvPr/>
        </p:nvSpPr>
        <p:spPr bwMode="auto">
          <a:xfrm>
            <a:off x="4294188" y="6029384"/>
            <a:ext cx="45593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http://jeancmiranda.blogspot.com.br/2011/09/mulher-da-luz-gemeos-de-uteros.html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2" cstate="print"/>
          <a:srcRect b="8475"/>
          <a:stretch>
            <a:fillRect/>
          </a:stretch>
        </p:blipFill>
        <p:spPr bwMode="auto">
          <a:xfrm>
            <a:off x="4291013" y="2909947"/>
            <a:ext cx="4532312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536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724" y="1554273"/>
            <a:ext cx="1885826" cy="31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537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1554273"/>
            <a:ext cx="1503363" cy="31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5371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68288" y="461963"/>
            <a:ext cx="143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Duplicação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tângulo 10"/>
          <p:cNvSpPr>
            <a:spLocks noChangeArrowheads="1"/>
          </p:cNvSpPr>
          <p:nvPr/>
        </p:nvSpPr>
        <p:spPr bwMode="auto">
          <a:xfrm>
            <a:off x="4975225" y="5211763"/>
            <a:ext cx="38576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http://dc232.4shared.com/doc/6taOmPJn/preview.html</a:t>
            </a:r>
            <a:endParaRPr lang="pt-BR" sz="1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2" cstate="print"/>
          <a:srcRect l="4411" t="7422" r="5145" b="8594"/>
          <a:stretch>
            <a:fillRect/>
          </a:stretch>
        </p:blipFill>
        <p:spPr bwMode="auto">
          <a:xfrm>
            <a:off x="311150" y="1768475"/>
            <a:ext cx="292893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6390" name="Retângulo 27"/>
          <p:cNvSpPr>
            <a:spLocks noChangeArrowheads="1"/>
          </p:cNvSpPr>
          <p:nvPr/>
        </p:nvSpPr>
        <p:spPr bwMode="auto">
          <a:xfrm>
            <a:off x="-25400" y="5194300"/>
            <a:ext cx="35004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http://www.urologia-mg.com.br/a-patologia%20congenita.htm</a:t>
            </a:r>
            <a:endParaRPr lang="pt-BR" sz="1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1" name="Picture 9"/>
          <p:cNvPicPr>
            <a:picLocks noChangeAspect="1" noChangeArrowheads="1"/>
          </p:cNvPicPr>
          <p:nvPr/>
        </p:nvPicPr>
        <p:blipFill>
          <a:blip r:embed="rId3" cstate="print"/>
          <a:srcRect l="3333" r="4424" b="20525"/>
          <a:stretch>
            <a:fillRect/>
          </a:stretch>
        </p:blipFill>
        <p:spPr bwMode="auto">
          <a:xfrm>
            <a:off x="3457575" y="1770063"/>
            <a:ext cx="5348288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6392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2063" y="650875"/>
            <a:ext cx="1057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Sínfise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874163" y="1209675"/>
            <a:ext cx="2352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Rins em ferradura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tângulo 5"/>
          <p:cNvSpPr>
            <a:spLocks noChangeArrowheads="1"/>
          </p:cNvSpPr>
          <p:nvPr/>
        </p:nvSpPr>
        <p:spPr bwMode="auto">
          <a:xfrm>
            <a:off x="4398963" y="6015038"/>
            <a:ext cx="45608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http://pozemedicale.org/Portugal/Doencas_Digestivas/Estenose_esofagica-fotos.html</a:t>
            </a:r>
          </a:p>
        </p:txBody>
      </p:sp>
      <p:sp>
        <p:nvSpPr>
          <p:cNvPr id="17412" name="Retângulo 6"/>
          <p:cNvSpPr>
            <a:spLocks noChangeArrowheads="1"/>
          </p:cNvSpPr>
          <p:nvPr/>
        </p:nvSpPr>
        <p:spPr bwMode="auto">
          <a:xfrm>
            <a:off x="247650" y="4642166"/>
            <a:ext cx="41830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http://www.babycor.com.br/coarcta%C3%A7%C3%A3o_a%C3%B3rtica.htm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1775141"/>
            <a:ext cx="4086225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148013"/>
            <a:ext cx="4437063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7417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230472" y="3716338"/>
            <a:ext cx="1201271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1600" dirty="0" smtClean="0"/>
              <a:t>Estreitamento do esôfago</a:t>
            </a:r>
            <a:endParaRPr lang="pt-BR" sz="16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462063" y="650875"/>
            <a:ext cx="1057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 smtClean="0">
                <a:solidFill>
                  <a:schemeClr val="bg1"/>
                </a:solidFill>
              </a:rPr>
              <a:t>Atresia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tângulo 5"/>
          <p:cNvSpPr>
            <a:spLocks noChangeArrowheads="1"/>
          </p:cNvSpPr>
          <p:nvPr/>
        </p:nvSpPr>
        <p:spPr bwMode="auto">
          <a:xfrm>
            <a:off x="4713288" y="3898900"/>
            <a:ext cx="4286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http://www.monografias.com/trabajos63/alteraciones-desarrollo-intestino-anterior/alteraciones-desarrollo-intestino-anterior2.shtml</a:t>
            </a:r>
          </a:p>
        </p:txBody>
      </p:sp>
      <p:sp>
        <p:nvSpPr>
          <p:cNvPr id="18436" name="Retângulo 6"/>
          <p:cNvSpPr>
            <a:spLocks noChangeArrowheads="1"/>
          </p:cNvSpPr>
          <p:nvPr/>
        </p:nvSpPr>
        <p:spPr bwMode="auto">
          <a:xfrm>
            <a:off x="357188" y="6162675"/>
            <a:ext cx="3714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http://www.lookfordiagnosis.com/mesh_info.php?term=Atresia+Tric%C3%BAspide&amp;lang=3</a:t>
            </a:r>
          </a:p>
        </p:txBody>
      </p:sp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124200"/>
            <a:ext cx="3824287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8440" name="Picture 3"/>
          <p:cNvPicPr>
            <a:picLocks noChangeAspect="1" noChangeArrowheads="1"/>
          </p:cNvPicPr>
          <p:nvPr/>
        </p:nvPicPr>
        <p:blipFill>
          <a:blip r:embed="rId3" cstate="print"/>
          <a:srcRect l="5167"/>
          <a:stretch>
            <a:fillRect/>
          </a:stretch>
        </p:blipFill>
        <p:spPr bwMode="auto">
          <a:xfrm>
            <a:off x="4076700" y="876300"/>
            <a:ext cx="4878388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8441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2063" y="650875"/>
            <a:ext cx="1057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 smtClean="0">
                <a:solidFill>
                  <a:schemeClr val="bg1"/>
                </a:solidFill>
              </a:rPr>
              <a:t>Atresia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Capa Pat Nut.jpg"/>
          <p:cNvPicPr>
            <a:picLocks noChangeAspect="1"/>
          </p:cNvPicPr>
          <p:nvPr/>
        </p:nvPicPr>
        <p:blipFill>
          <a:blip r:embed="rId2" cstate="print"/>
          <a:srcRect l="14067" r="11986" b="658"/>
          <a:stretch>
            <a:fillRect/>
          </a:stretch>
        </p:blipFill>
        <p:spPr>
          <a:xfrm>
            <a:off x="195263" y="1488025"/>
            <a:ext cx="3244850" cy="4867275"/>
          </a:xfrm>
          <a:prstGeom prst="rect">
            <a:avLst/>
          </a:prstGeom>
        </p:spPr>
      </p:pic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6372225" y="6129338"/>
            <a:ext cx="27717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Edson Garcia Soares</a:t>
            </a:r>
          </a:p>
          <a:p>
            <a:pPr algn="ctr"/>
            <a:r>
              <a:rPr lang="en-US" sz="12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FMRP-USP</a:t>
            </a:r>
            <a:endParaRPr lang="pt-BR" sz="12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WordArt 8"/>
          <p:cNvSpPr>
            <a:spLocks noChangeArrowheads="1" noChangeShapeType="1" noTextEdit="1"/>
          </p:cNvSpPr>
          <p:nvPr/>
        </p:nvSpPr>
        <p:spPr bwMode="auto">
          <a:xfrm>
            <a:off x="1965240" y="44825"/>
            <a:ext cx="5214937" cy="9407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Times New Roman"/>
                <a:cs typeface="Times New Roman"/>
              </a:rPr>
              <a:t>Universidade de São Paulo</a:t>
            </a:r>
          </a:p>
          <a:p>
            <a:pPr algn="ctr"/>
            <a:r>
              <a:rPr lang="pt-BR" sz="3600" b="1" kern="1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Faculdade de Medicina de Ribeirão Preto</a:t>
            </a:r>
          </a:p>
          <a:p>
            <a:pPr algn="ctr"/>
            <a:r>
              <a:rPr lang="pt-BR" sz="3600" b="1" kern="1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Departamento de Patologia e Medicina Legal</a:t>
            </a:r>
          </a:p>
        </p:txBody>
      </p:sp>
      <p:pic>
        <p:nvPicPr>
          <p:cNvPr id="19" name="Picture 13" descr="BRASAOcolor_g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8167" y="146051"/>
            <a:ext cx="6604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" descr="brasao"/>
          <p:cNvPicPr>
            <a:picLocks noChangeAspect="1" noChangeArrowheads="1"/>
          </p:cNvPicPr>
          <p:nvPr/>
        </p:nvPicPr>
        <p:blipFill>
          <a:blip r:embed="rId4" cstate="print"/>
          <a:srcRect l="10246" t="10274" r="6174" b="11035"/>
          <a:stretch>
            <a:fillRect/>
          </a:stretch>
        </p:blipFill>
        <p:spPr bwMode="auto">
          <a:xfrm>
            <a:off x="195263" y="85725"/>
            <a:ext cx="661987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aixaDeTexto 24"/>
          <p:cNvSpPr txBox="1">
            <a:spLocks noChangeArrowheads="1"/>
          </p:cNvSpPr>
          <p:nvPr/>
        </p:nvSpPr>
        <p:spPr bwMode="auto">
          <a:xfrm>
            <a:off x="7255492" y="5791198"/>
            <a:ext cx="8274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2019</a:t>
            </a:r>
            <a:endParaRPr lang="pt-BR" sz="20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3605212" y="2370469"/>
            <a:ext cx="5534025" cy="13281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Curso de </a:t>
            </a:r>
            <a:r>
              <a:rPr lang="pt-BR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Patologia Geral </a:t>
            </a:r>
          </a:p>
          <a:p>
            <a:pPr algn="ctr"/>
            <a:r>
              <a:rPr lang="pt-BR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para Fisioterapia</a:t>
            </a:r>
            <a:endParaRPr lang="pt-BR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630304" y="3921662"/>
            <a:ext cx="51588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solidFill>
                  <a:schemeClr val="bg1"/>
                </a:solidFill>
              </a:rPr>
              <a:t>Alterações Metabólicas</a:t>
            </a:r>
            <a:endParaRPr lang="pt-BR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6261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2400300" y="0"/>
            <a:ext cx="43433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4726126" y="1798981"/>
            <a:ext cx="25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Corpúsculo </a:t>
            </a:r>
            <a:r>
              <a:rPr lang="pt-BR" dirty="0">
                <a:solidFill>
                  <a:schemeClr val="bg1"/>
                </a:solidFill>
              </a:rPr>
              <a:t>de </a:t>
            </a:r>
            <a:r>
              <a:rPr lang="pt-BR" dirty="0" err="1">
                <a:solidFill>
                  <a:schemeClr val="bg1"/>
                </a:solidFill>
              </a:rPr>
              <a:t>Councilman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4726126" y="2128642"/>
            <a:ext cx="25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Alteração </a:t>
            </a:r>
            <a:r>
              <a:rPr lang="pt-BR" dirty="0">
                <a:solidFill>
                  <a:schemeClr val="bg1"/>
                </a:solidFill>
              </a:rPr>
              <a:t>hialino-</a:t>
            </a:r>
            <a:r>
              <a:rPr lang="pt-BR" dirty="0" err="1">
                <a:solidFill>
                  <a:schemeClr val="bg1"/>
                </a:solidFill>
              </a:rPr>
              <a:t>goticular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2011103" y="719627"/>
            <a:ext cx="2140007" cy="33647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Alteração </a:t>
            </a:r>
            <a:r>
              <a:rPr lang="pt-BR" dirty="0">
                <a:solidFill>
                  <a:schemeClr val="bg1"/>
                </a:solidFill>
              </a:rPr>
              <a:t>hidrópica</a:t>
            </a: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2011103" y="1082513"/>
            <a:ext cx="2140007" cy="3222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Alteração </a:t>
            </a:r>
            <a:r>
              <a:rPr lang="pt-BR" dirty="0">
                <a:solidFill>
                  <a:schemeClr val="bg1"/>
                </a:solidFill>
              </a:rPr>
              <a:t>glicídica</a:t>
            </a:r>
          </a:p>
        </p:txBody>
      </p:sp>
      <p:sp>
        <p:nvSpPr>
          <p:cNvPr id="45" name="Text Box 8"/>
          <p:cNvSpPr txBox="1">
            <a:spLocks noChangeArrowheads="1"/>
          </p:cNvSpPr>
          <p:nvPr/>
        </p:nvSpPr>
        <p:spPr bwMode="auto">
          <a:xfrm>
            <a:off x="2011102" y="1431198"/>
            <a:ext cx="2140008" cy="35504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Alteração </a:t>
            </a:r>
            <a:r>
              <a:rPr lang="pt-BR" dirty="0">
                <a:solidFill>
                  <a:schemeClr val="bg1"/>
                </a:solidFill>
              </a:rPr>
              <a:t>lipídica </a:t>
            </a:r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2001577" y="1812657"/>
            <a:ext cx="2149533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Alteração </a:t>
            </a:r>
            <a:r>
              <a:rPr lang="pt-BR" dirty="0">
                <a:solidFill>
                  <a:schemeClr val="bg1"/>
                </a:solidFill>
              </a:rPr>
              <a:t>protéica  (alteração hialina)</a:t>
            </a:r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4726125" y="1139659"/>
            <a:ext cx="25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Corpúsculo </a:t>
            </a:r>
            <a:r>
              <a:rPr lang="pt-BR" dirty="0">
                <a:solidFill>
                  <a:schemeClr val="bg1"/>
                </a:solidFill>
              </a:rPr>
              <a:t>de Russel</a:t>
            </a:r>
          </a:p>
        </p:txBody>
      </p:sp>
      <p:sp>
        <p:nvSpPr>
          <p:cNvPr id="48" name="Text Box 11"/>
          <p:cNvSpPr txBox="1">
            <a:spLocks noChangeArrowheads="1"/>
          </p:cNvSpPr>
          <p:nvPr/>
        </p:nvSpPr>
        <p:spPr bwMode="auto">
          <a:xfrm>
            <a:off x="4726125" y="1469320"/>
            <a:ext cx="25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Corpúsculo </a:t>
            </a:r>
            <a:r>
              <a:rPr lang="pt-BR" dirty="0">
                <a:solidFill>
                  <a:schemeClr val="bg1"/>
                </a:solidFill>
              </a:rPr>
              <a:t>de </a:t>
            </a:r>
            <a:r>
              <a:rPr lang="pt-BR" dirty="0" err="1">
                <a:solidFill>
                  <a:schemeClr val="bg1"/>
                </a:solidFill>
              </a:rPr>
              <a:t>Mallory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4726125" y="2458305"/>
            <a:ext cx="25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Arteriolosclerose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0" name="Text Box 13"/>
          <p:cNvSpPr txBox="1">
            <a:spLocks noChangeArrowheads="1"/>
          </p:cNvSpPr>
          <p:nvPr/>
        </p:nvSpPr>
        <p:spPr bwMode="auto">
          <a:xfrm>
            <a:off x="4726126" y="3531009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Amiloidose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1" name="Text Box 14"/>
          <p:cNvSpPr txBox="1">
            <a:spLocks noChangeArrowheads="1"/>
          </p:cNvSpPr>
          <p:nvPr/>
        </p:nvSpPr>
        <p:spPr bwMode="auto">
          <a:xfrm>
            <a:off x="2000487" y="3173060"/>
            <a:ext cx="2539125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Alteração </a:t>
            </a:r>
            <a:r>
              <a:rPr lang="pt-BR" dirty="0">
                <a:solidFill>
                  <a:schemeClr val="bg1"/>
                </a:solidFill>
              </a:rPr>
              <a:t>glicoprotéica</a:t>
            </a:r>
          </a:p>
        </p:txBody>
      </p:sp>
      <p:sp>
        <p:nvSpPr>
          <p:cNvPr id="52" name="Text Box 15"/>
          <p:cNvSpPr txBox="1">
            <a:spLocks noChangeArrowheads="1"/>
          </p:cNvSpPr>
          <p:nvPr/>
        </p:nvSpPr>
        <p:spPr bwMode="auto">
          <a:xfrm>
            <a:off x="4726125" y="2888379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Mucóide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3" name="Text Box 16"/>
          <p:cNvSpPr txBox="1">
            <a:spLocks noChangeArrowheads="1"/>
          </p:cNvSpPr>
          <p:nvPr/>
        </p:nvSpPr>
        <p:spPr bwMode="auto">
          <a:xfrm>
            <a:off x="4726125" y="3210743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Mucinosa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4" name="Text Box 17"/>
          <p:cNvSpPr txBox="1">
            <a:spLocks noChangeArrowheads="1"/>
          </p:cNvSpPr>
          <p:nvPr/>
        </p:nvSpPr>
        <p:spPr bwMode="auto">
          <a:xfrm>
            <a:off x="2022978" y="4342460"/>
            <a:ext cx="1148300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Alteração </a:t>
            </a:r>
            <a:r>
              <a:rPr lang="pt-BR" dirty="0">
                <a:solidFill>
                  <a:schemeClr val="bg1"/>
                </a:solidFill>
              </a:rPr>
              <a:t>pigmentar</a:t>
            </a:r>
          </a:p>
        </p:txBody>
      </p:sp>
      <p:sp>
        <p:nvSpPr>
          <p:cNvPr id="55" name="Text Box 18"/>
          <p:cNvSpPr txBox="1">
            <a:spLocks noChangeArrowheads="1"/>
          </p:cNvSpPr>
          <p:nvPr/>
        </p:nvSpPr>
        <p:spPr bwMode="auto">
          <a:xfrm>
            <a:off x="3322682" y="4052231"/>
            <a:ext cx="1216929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Exógena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3322682" y="4991609"/>
            <a:ext cx="1239484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Endógena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7" name="Text Box 20"/>
          <p:cNvSpPr txBox="1">
            <a:spLocks noChangeArrowheads="1"/>
          </p:cNvSpPr>
          <p:nvPr/>
        </p:nvSpPr>
        <p:spPr bwMode="auto">
          <a:xfrm>
            <a:off x="4726125" y="3916971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Antracose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8" name="Text Box 21"/>
          <p:cNvSpPr txBox="1">
            <a:spLocks noChangeArrowheads="1"/>
          </p:cNvSpPr>
          <p:nvPr/>
        </p:nvSpPr>
        <p:spPr bwMode="auto">
          <a:xfrm>
            <a:off x="4726125" y="4201316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Silicose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9" name="Text Box 22"/>
          <p:cNvSpPr txBox="1">
            <a:spLocks noChangeArrowheads="1"/>
          </p:cNvSpPr>
          <p:nvPr/>
        </p:nvSpPr>
        <p:spPr bwMode="auto">
          <a:xfrm>
            <a:off x="4726125" y="4605525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Lipofuscina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0" name="Text Box 23"/>
          <p:cNvSpPr txBox="1">
            <a:spLocks noChangeArrowheads="1"/>
          </p:cNvSpPr>
          <p:nvPr/>
        </p:nvSpPr>
        <p:spPr bwMode="auto">
          <a:xfrm>
            <a:off x="4726125" y="4919405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Melanina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1" name="Text Box 24"/>
          <p:cNvSpPr txBox="1">
            <a:spLocks noChangeArrowheads="1"/>
          </p:cNvSpPr>
          <p:nvPr/>
        </p:nvSpPr>
        <p:spPr bwMode="auto">
          <a:xfrm>
            <a:off x="4726126" y="5233285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Hemosiderina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2" name="Text Box 25"/>
          <p:cNvSpPr txBox="1">
            <a:spLocks noChangeArrowheads="1"/>
          </p:cNvSpPr>
          <p:nvPr/>
        </p:nvSpPr>
        <p:spPr bwMode="auto">
          <a:xfrm>
            <a:off x="4726126" y="5547166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Bilirrubina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3" name="Text Box 26"/>
          <p:cNvSpPr txBox="1">
            <a:spLocks noChangeArrowheads="1"/>
          </p:cNvSpPr>
          <p:nvPr/>
        </p:nvSpPr>
        <p:spPr bwMode="auto">
          <a:xfrm>
            <a:off x="2022978" y="5921584"/>
            <a:ext cx="1103968" cy="6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Alteração </a:t>
            </a:r>
            <a:r>
              <a:rPr lang="pt-BR" dirty="0">
                <a:solidFill>
                  <a:schemeClr val="bg1"/>
                </a:solidFill>
              </a:rPr>
              <a:t>mineral</a:t>
            </a:r>
          </a:p>
        </p:txBody>
      </p:sp>
      <p:sp>
        <p:nvSpPr>
          <p:cNvPr id="64" name="Text Box 27"/>
          <p:cNvSpPr txBox="1">
            <a:spLocks noChangeArrowheads="1"/>
          </p:cNvSpPr>
          <p:nvPr/>
        </p:nvSpPr>
        <p:spPr bwMode="auto">
          <a:xfrm>
            <a:off x="3240818" y="6101636"/>
            <a:ext cx="1332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Calcificação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5" name="Text Box 28"/>
          <p:cNvSpPr txBox="1">
            <a:spLocks noChangeArrowheads="1"/>
          </p:cNvSpPr>
          <p:nvPr/>
        </p:nvSpPr>
        <p:spPr bwMode="auto">
          <a:xfrm>
            <a:off x="4726125" y="5960109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Distrófica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6" name="Text Box 29"/>
          <p:cNvSpPr txBox="1">
            <a:spLocks noChangeArrowheads="1"/>
          </p:cNvSpPr>
          <p:nvPr/>
        </p:nvSpPr>
        <p:spPr bwMode="auto">
          <a:xfrm>
            <a:off x="4726125" y="6280198"/>
            <a:ext cx="162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chemeClr val="bg1"/>
                </a:solidFill>
              </a:rPr>
              <a:t> Metastática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7" name="Text Box 30"/>
          <p:cNvSpPr txBox="1">
            <a:spLocks noChangeArrowheads="1"/>
          </p:cNvSpPr>
          <p:nvPr/>
        </p:nvSpPr>
        <p:spPr bwMode="auto">
          <a:xfrm>
            <a:off x="354118" y="3175551"/>
            <a:ext cx="1306285" cy="89261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200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Alterações metabólicas reversíveis</a:t>
            </a:r>
          </a:p>
        </p:txBody>
      </p:sp>
      <p:sp>
        <p:nvSpPr>
          <p:cNvPr id="68" name="AutoShape 31"/>
          <p:cNvSpPr>
            <a:spLocks/>
          </p:cNvSpPr>
          <p:nvPr/>
        </p:nvSpPr>
        <p:spPr bwMode="auto">
          <a:xfrm>
            <a:off x="1699057" y="585656"/>
            <a:ext cx="216000" cy="6048000"/>
          </a:xfrm>
          <a:prstGeom prst="leftBrace">
            <a:avLst>
              <a:gd name="adj1" fmla="val 56102"/>
              <a:gd name="adj2" fmla="val 50009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9" name="AutoShape 32"/>
          <p:cNvSpPr>
            <a:spLocks/>
          </p:cNvSpPr>
          <p:nvPr/>
        </p:nvSpPr>
        <p:spPr bwMode="auto">
          <a:xfrm>
            <a:off x="4592987" y="4600575"/>
            <a:ext cx="147446" cy="1224000"/>
          </a:xfrm>
          <a:prstGeom prst="leftBrace">
            <a:avLst>
              <a:gd name="adj1" fmla="val 43476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70" name="AutoShape 33"/>
          <p:cNvSpPr>
            <a:spLocks/>
          </p:cNvSpPr>
          <p:nvPr/>
        </p:nvSpPr>
        <p:spPr bwMode="auto">
          <a:xfrm>
            <a:off x="4592987" y="2881233"/>
            <a:ext cx="114951" cy="1008000"/>
          </a:xfrm>
          <a:prstGeom prst="leftBrace">
            <a:avLst>
              <a:gd name="adj1" fmla="val 66000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71" name="AutoShape 34"/>
          <p:cNvSpPr>
            <a:spLocks/>
          </p:cNvSpPr>
          <p:nvPr/>
        </p:nvSpPr>
        <p:spPr bwMode="auto">
          <a:xfrm>
            <a:off x="4592986" y="5936074"/>
            <a:ext cx="108000" cy="720000"/>
          </a:xfrm>
          <a:prstGeom prst="leftBrace">
            <a:avLst>
              <a:gd name="adj1" fmla="val 33756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72" name="AutoShape 35"/>
          <p:cNvSpPr>
            <a:spLocks/>
          </p:cNvSpPr>
          <p:nvPr/>
        </p:nvSpPr>
        <p:spPr bwMode="auto">
          <a:xfrm>
            <a:off x="4602511" y="3905250"/>
            <a:ext cx="137085" cy="648000"/>
          </a:xfrm>
          <a:prstGeom prst="leftBrace">
            <a:avLst>
              <a:gd name="adj1" fmla="val 25479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73" name="AutoShape 36"/>
          <p:cNvSpPr>
            <a:spLocks/>
          </p:cNvSpPr>
          <p:nvPr/>
        </p:nvSpPr>
        <p:spPr bwMode="auto">
          <a:xfrm>
            <a:off x="3201531" y="4010025"/>
            <a:ext cx="120876" cy="1323974"/>
          </a:xfrm>
          <a:prstGeom prst="leftBrace">
            <a:avLst>
              <a:gd name="adj1" fmla="val 40606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74" name="AutoShape 37"/>
          <p:cNvSpPr>
            <a:spLocks/>
          </p:cNvSpPr>
          <p:nvPr/>
        </p:nvSpPr>
        <p:spPr bwMode="auto">
          <a:xfrm>
            <a:off x="4592987" y="1120346"/>
            <a:ext cx="114951" cy="1668076"/>
          </a:xfrm>
          <a:prstGeom prst="leftBrace">
            <a:avLst>
              <a:gd name="adj1" fmla="val 39460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75" name="AutoShape 38"/>
          <p:cNvSpPr>
            <a:spLocks/>
          </p:cNvSpPr>
          <p:nvPr/>
        </p:nvSpPr>
        <p:spPr bwMode="auto">
          <a:xfrm>
            <a:off x="3157766" y="6053268"/>
            <a:ext cx="69066" cy="386654"/>
          </a:xfrm>
          <a:prstGeom prst="leftBrace">
            <a:avLst>
              <a:gd name="adj1" fmla="val 41468"/>
              <a:gd name="adj2" fmla="val 50153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chemeClr val="bg1"/>
              </a:solidFill>
            </a:endParaRPr>
          </a:p>
        </p:txBody>
      </p:sp>
      <p:cxnSp>
        <p:nvCxnSpPr>
          <p:cNvPr id="76" name="Conector de seta reta 75"/>
          <p:cNvCxnSpPr/>
          <p:nvPr/>
        </p:nvCxnSpPr>
        <p:spPr>
          <a:xfrm>
            <a:off x="4157797" y="2116032"/>
            <a:ext cx="432000" cy="609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Aspecto microscópico: &#10;Edema/tumefação celular; &#10;Citoplasma delicadamente vacuolizado e pálido; &#10;Núcleo não é deslocado..."/>
          <p:cNvPicPr>
            <a:picLocks noChangeAspect="1" noChangeArrowheads="1"/>
          </p:cNvPicPr>
          <p:nvPr/>
        </p:nvPicPr>
        <p:blipFill>
          <a:blip r:embed="rId2" cstate="print"/>
          <a:srcRect l="1358" t="24530" r="34065" b="10960"/>
          <a:stretch>
            <a:fillRect/>
          </a:stretch>
        </p:blipFill>
        <p:spPr bwMode="auto">
          <a:xfrm>
            <a:off x="476250" y="748069"/>
            <a:ext cx="3311999" cy="248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Retângulo 2"/>
          <p:cNvSpPr/>
          <p:nvPr/>
        </p:nvSpPr>
        <p:spPr>
          <a:xfrm>
            <a:off x="454399" y="416327"/>
            <a:ext cx="3105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Alteração hidrópica em </a:t>
            </a:r>
            <a:r>
              <a:rPr lang="pt-BR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hepatócitos</a:t>
            </a:r>
            <a:endParaRPr lang="pt-BR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572000" y="416327"/>
            <a:ext cx="25875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Alteração lipídica (</a:t>
            </a:r>
            <a:r>
              <a:rPr lang="pt-BR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esteatose</a:t>
            </a:r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181100" y="3200709"/>
            <a:ext cx="2533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http://pt.slideshare.net/marianadgd/degenerao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6693274" y="3200709"/>
            <a:ext cx="13965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www.hepcentro.com.br</a:t>
            </a:r>
          </a:p>
        </p:txBody>
      </p:sp>
      <p:pic>
        <p:nvPicPr>
          <p:cNvPr id="137238" name="Picture 22" descr="http://www.hepcentro.com.br/images/esteatose%20zoom%20copy.jpg"/>
          <p:cNvPicPr>
            <a:picLocks noChangeAspect="1" noChangeArrowheads="1"/>
          </p:cNvPicPr>
          <p:nvPr/>
        </p:nvPicPr>
        <p:blipFill>
          <a:blip r:embed="rId3" cstate="print"/>
          <a:srcRect r="19600" b="22343"/>
          <a:stretch>
            <a:fillRect/>
          </a:stretch>
        </p:blipFill>
        <p:spPr bwMode="auto">
          <a:xfrm>
            <a:off x="4572000" y="748069"/>
            <a:ext cx="3503749" cy="248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7240" name="Picture 24" descr="http://4.bp.blogspot.com/-ThGW-JFydow/UIKSrF9r-mI/AAAAAAAAAGQ/rO4wo_IYWSQ/s1600/Diabetes%2BMellitus%2B-%2B6%2BNanda%2BNursing%2BDiagnos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1837" y="3918696"/>
            <a:ext cx="3860326" cy="26032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6" name="Retângulo 25"/>
          <p:cNvSpPr/>
          <p:nvPr/>
        </p:nvSpPr>
        <p:spPr>
          <a:xfrm>
            <a:off x="5022207" y="6480110"/>
            <a:ext cx="15247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nandabooks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.blogspot.com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3258398" y="3582190"/>
            <a:ext cx="26100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Alteração glicídica (diabetes)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6359" y="443424"/>
            <a:ext cx="174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Alteração </a:t>
            </a:r>
            <a:r>
              <a:rPr lang="pt-BR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mucoide</a:t>
            </a:r>
            <a:endParaRPr lang="pt-BR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76275" y="3182779"/>
            <a:ext cx="22829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http://anatpat.unicamp.br/lamdegn4.html</a:t>
            </a:r>
          </a:p>
        </p:txBody>
      </p:sp>
      <p:pic>
        <p:nvPicPr>
          <p:cNvPr id="137228" name="Picture 12" descr="http://anatpat.unicamp.br/DSCN1861++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28600" y="786699"/>
            <a:ext cx="321600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7232" name="Picture 16" descr="http://www.vetcardio.50webs.com/lampv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705" y="3932984"/>
            <a:ext cx="3215999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6" name="Retângulo 15"/>
          <p:cNvSpPr/>
          <p:nvPr/>
        </p:nvSpPr>
        <p:spPr>
          <a:xfrm>
            <a:off x="1796864" y="6326029"/>
            <a:ext cx="23471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http://anatpat.unicamp.br/lamdegn6b.html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866215" y="3596695"/>
            <a:ext cx="2044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Calcificação distrófica</a:t>
            </a:r>
          </a:p>
        </p:txBody>
      </p:sp>
      <p:pic>
        <p:nvPicPr>
          <p:cNvPr id="137234" name="Picture 18" descr="https://encrypted-tbn3.gstatic.com/images?q=tbn:ANd9GcSs0DQiIvRs4aU1zPeVt4ISjh_AvngxTXZ6kriPx0CeISg4Pwik"/>
          <p:cNvPicPr>
            <a:picLocks noChangeAspect="1" noChangeArrowheads="1"/>
          </p:cNvPicPr>
          <p:nvPr/>
        </p:nvPicPr>
        <p:blipFill>
          <a:blip r:embed="rId4" cstate="print"/>
          <a:srcRect l="3791" r="9569"/>
          <a:stretch>
            <a:fillRect/>
          </a:stretch>
        </p:blipFill>
        <p:spPr bwMode="auto">
          <a:xfrm>
            <a:off x="3451412" y="1162904"/>
            <a:ext cx="2343710" cy="16954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9" name="Retângulo 18"/>
          <p:cNvSpPr/>
          <p:nvPr/>
        </p:nvSpPr>
        <p:spPr>
          <a:xfrm>
            <a:off x="3659731" y="842914"/>
            <a:ext cx="1824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Alteração </a:t>
            </a:r>
            <a:r>
              <a:rPr lang="pt-BR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mucinosa</a:t>
            </a:r>
            <a:endParaRPr lang="pt-BR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572000" y="2884143"/>
            <a:ext cx="11769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www.babymoon.es</a:t>
            </a:r>
          </a:p>
        </p:txBody>
      </p:sp>
      <p:pic>
        <p:nvPicPr>
          <p:cNvPr id="137236" name="Picture 20" descr="http://www.sbn.org.br/casosClinicos/Caso30/figura301.jpg"/>
          <p:cNvPicPr>
            <a:picLocks noChangeAspect="1" noChangeArrowheads="1"/>
          </p:cNvPicPr>
          <p:nvPr/>
        </p:nvPicPr>
        <p:blipFill>
          <a:blip r:embed="rId5" cstate="print"/>
          <a:srcRect r="22261"/>
          <a:stretch>
            <a:fillRect/>
          </a:stretch>
        </p:blipFill>
        <p:spPr bwMode="auto">
          <a:xfrm>
            <a:off x="5073277" y="3894991"/>
            <a:ext cx="3219076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2" name="Retângulo 21"/>
          <p:cNvSpPr/>
          <p:nvPr/>
        </p:nvSpPr>
        <p:spPr>
          <a:xfrm>
            <a:off x="7295029" y="6315383"/>
            <a:ext cx="10166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www.sbn.org.br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4870637" y="3581400"/>
            <a:ext cx="4137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Calcificação metatática no </a:t>
            </a:r>
            <a:r>
              <a:rPr lang="pt-BR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hiperparatireoidismo</a:t>
            </a:r>
            <a:endParaRPr lang="pt-BR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8242" name="Picture 2" descr="http://anatpat.unicamp.br/minDscn4781+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7448" y="786699"/>
            <a:ext cx="3220417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8" name="Retângulo 17"/>
          <p:cNvSpPr/>
          <p:nvPr/>
        </p:nvSpPr>
        <p:spPr>
          <a:xfrm>
            <a:off x="7839017" y="3182779"/>
            <a:ext cx="1170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anatpat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unicamp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endParaRPr lang="pt-BR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5811370" y="481524"/>
            <a:ext cx="1659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Amiloidose</a:t>
            </a:r>
            <a:r>
              <a:rPr lang="pt-B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renal 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977152" y="3228945"/>
            <a:ext cx="3198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http://www.med.ufro.cl/Recursos/Patologia/CursoPatologiaGeneral/Patologia2001/Cd/paso3d.htm</a:t>
            </a:r>
          </a:p>
        </p:txBody>
      </p:sp>
      <p:pic>
        <p:nvPicPr>
          <p:cNvPr id="136196" name="Picture 4" descr="http://www.misodor.com/images/ergejior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13342" t="20521" r="7236" b="10107"/>
          <a:stretch>
            <a:fillRect/>
          </a:stretch>
        </p:blipFill>
        <p:spPr bwMode="auto">
          <a:xfrm>
            <a:off x="5011271" y="813595"/>
            <a:ext cx="368189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Retângulo 4"/>
          <p:cNvSpPr/>
          <p:nvPr/>
        </p:nvSpPr>
        <p:spPr>
          <a:xfrm>
            <a:off x="4984376" y="524744"/>
            <a:ext cx="23431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Corpúsculo de </a:t>
            </a:r>
            <a:r>
              <a:rPr lang="pt-BR" sz="1400" dirty="0" err="1" smtClean="0">
                <a:solidFill>
                  <a:schemeClr val="bg1"/>
                </a:solidFill>
                <a:cs typeface="Arial" pitchFamily="34" charset="0"/>
              </a:rPr>
              <a:t>Councilman</a:t>
            </a:r>
            <a:endParaRPr lang="pt-BR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525310" y="3182779"/>
            <a:ext cx="11689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www.misodor.com</a:t>
            </a:r>
          </a:p>
        </p:txBody>
      </p:sp>
      <p:sp>
        <p:nvSpPr>
          <p:cNvPr id="9" name="Retângulo 8"/>
          <p:cNvSpPr/>
          <p:nvPr/>
        </p:nvSpPr>
        <p:spPr>
          <a:xfrm>
            <a:off x="144556" y="3675838"/>
            <a:ext cx="23431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Alteração hialina  glomerular</a:t>
            </a:r>
            <a:endParaRPr lang="pt-BR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42415" y="528918"/>
            <a:ext cx="2195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Corpúsculo de Russell</a:t>
            </a:r>
            <a:endParaRPr lang="pt-BR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6200" name="Picture 8" descr="http://www.med.ufro.cl/Recursos/Patologia/CursoPatologiaGeneral/Patologia2001/Cd/Image12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3669" b="8466"/>
          <a:stretch>
            <a:fillRect/>
          </a:stretch>
        </p:blipFill>
        <p:spPr bwMode="auto">
          <a:xfrm>
            <a:off x="945781" y="813595"/>
            <a:ext cx="3171818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6202" name="Picture 10" descr="http://images.slideplayer.com.br/11/3130703/slides/slide_9.jpg"/>
          <p:cNvPicPr>
            <a:picLocks noChangeAspect="1" noChangeArrowheads="1"/>
          </p:cNvPicPr>
          <p:nvPr/>
        </p:nvPicPr>
        <p:blipFill>
          <a:blip r:embed="rId4" cstate="print"/>
          <a:srcRect l="16215" t="14097" r="16285" b="13958"/>
          <a:stretch>
            <a:fillRect/>
          </a:stretch>
        </p:blipFill>
        <p:spPr bwMode="auto">
          <a:xfrm>
            <a:off x="5971617" y="3997553"/>
            <a:ext cx="3017325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3" name="Retângulo 12"/>
          <p:cNvSpPr/>
          <p:nvPr/>
        </p:nvSpPr>
        <p:spPr>
          <a:xfrm>
            <a:off x="5959848" y="3665752"/>
            <a:ext cx="20187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pt-BR" sz="1400" dirty="0" err="1" smtClean="0">
                <a:solidFill>
                  <a:schemeClr val="bg1"/>
                </a:solidFill>
                <a:cs typeface="Arial" pitchFamily="34" charset="0"/>
              </a:rPr>
              <a:t>Arteriolosclerose</a:t>
            </a:r>
            <a:r>
              <a:rPr lang="pt-BR" sz="1400" dirty="0" smtClean="0">
                <a:solidFill>
                  <a:schemeClr val="bg1"/>
                </a:solidFill>
                <a:cs typeface="Arial" pitchFamily="34" charset="0"/>
              </a:rPr>
              <a:t> hialina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6763870" y="6414555"/>
            <a:ext cx="2242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http://slideplayer.com.br/slide/3130703/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802532" y="6150159"/>
            <a:ext cx="1170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anatpat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unicamp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endParaRPr lang="pt-BR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3525880" y="3923111"/>
            <a:ext cx="20922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pt-BR" sz="1600" dirty="0" smtClean="0">
                <a:solidFill>
                  <a:schemeClr val="bg1"/>
                </a:solidFill>
                <a:cs typeface="Arial" pitchFamily="34" charset="0"/>
              </a:rPr>
              <a:t>Corpúsculo de </a:t>
            </a:r>
            <a:r>
              <a:rPr lang="pt-BR" sz="1600" dirty="0" err="1" smtClean="0">
                <a:solidFill>
                  <a:schemeClr val="bg1"/>
                </a:solidFill>
                <a:cs typeface="Arial" pitchFamily="34" charset="0"/>
              </a:rPr>
              <a:t>Mallory</a:t>
            </a:r>
            <a:endParaRPr lang="pt-BR" sz="160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36204" name="Picture 12" descr="http://anatpat.unicamp.br/DSCN3516+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417793" y="4244329"/>
            <a:ext cx="2557931" cy="19184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0" name="Retângulo 19"/>
          <p:cNvSpPr/>
          <p:nvPr/>
        </p:nvSpPr>
        <p:spPr>
          <a:xfrm>
            <a:off x="889000" y="6440329"/>
            <a:ext cx="23471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http://anatpat.unicamp.br/lamdegn6b.html</a:t>
            </a:r>
          </a:p>
        </p:txBody>
      </p:sp>
      <p:pic>
        <p:nvPicPr>
          <p:cNvPr id="21" name="Picture 14" descr="http://anatpat.unicamp.br/Dscn75040+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06375" y="3997553"/>
            <a:ext cx="3216000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ocponline.com.br/uploads/materias/esteatosehepatica2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128" y="717550"/>
            <a:ext cx="3365372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Retângulo 13"/>
          <p:cNvSpPr>
            <a:spLocks noChangeArrowheads="1"/>
          </p:cNvSpPr>
          <p:nvPr/>
        </p:nvSpPr>
        <p:spPr bwMode="auto">
          <a:xfrm>
            <a:off x="1161678" y="6522129"/>
            <a:ext cx="32067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http://dc95.4shared.com/doc/qkMFYA9N/preview.html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ângulo 13"/>
          <p:cNvSpPr>
            <a:spLocks noChangeArrowheads="1"/>
          </p:cNvSpPr>
          <p:nvPr/>
        </p:nvSpPr>
        <p:spPr bwMode="auto">
          <a:xfrm>
            <a:off x="0" y="3590151"/>
            <a:ext cx="42100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http://www.ocponline.com.br/materia/colunistas/luciana-hasse-krepsky/7267-esteatose-hepatica-voce-pode-ter-e-nem-sabe-.html#.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UMJr_oNX2Fk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://dc95.4shared.com/doc/qkMFYA9N/preview_html_298760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2" name="AutoShape 8" descr="http://dc95.4shared.com/doc/qkMFYA9N/preview_html_298760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4" name="AutoShape 10" descr="http://dc95.4shared.com/doc/qkMFYA9N/preview_html_298760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6" name="AutoShape 12" descr="http://dc95.4shared.com/doc/qkMFYA9N/preview_html_298760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1041" t="36909" r="54584" b="33905"/>
          <a:stretch>
            <a:fillRect/>
          </a:stretch>
        </p:blipFill>
        <p:spPr bwMode="auto">
          <a:xfrm>
            <a:off x="740664" y="4120370"/>
            <a:ext cx="3581281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2" name="Picture 2" descr="http://3.bp.blogspot.com/_6aJw3qFuqvo/R_tTa0FCeaI/AAAAAAAAAE4/Itqg-J5vxzI/s320/264456-264514.jpg"/>
          <p:cNvPicPr>
            <a:picLocks noChangeAspect="1" noChangeArrowheads="1"/>
          </p:cNvPicPr>
          <p:nvPr/>
        </p:nvPicPr>
        <p:blipFill>
          <a:blip r:embed="rId4" cstate="print"/>
          <a:srcRect l="3825" r="5368"/>
          <a:stretch>
            <a:fillRect/>
          </a:stretch>
        </p:blipFill>
        <p:spPr bwMode="auto">
          <a:xfrm>
            <a:off x="4572000" y="1958340"/>
            <a:ext cx="4069976" cy="29413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3" name="Retângulo 13"/>
          <p:cNvSpPr>
            <a:spLocks noChangeArrowheads="1"/>
          </p:cNvSpPr>
          <p:nvPr/>
        </p:nvSpPr>
        <p:spPr bwMode="auto">
          <a:xfrm>
            <a:off x="6527800" y="4889913"/>
            <a:ext cx="24066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http://identidademedicac.blogspot.com.br/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 preferRelativeResize="0">
            <a:picLocks noChangeArrowheads="1"/>
          </p:cNvPicPr>
          <p:nvPr/>
        </p:nvPicPr>
        <p:blipFill>
          <a:blip r:embed="rId2" cstate="print"/>
          <a:srcRect t="1953"/>
          <a:stretch>
            <a:fillRect/>
          </a:stretch>
        </p:blipFill>
        <p:spPr bwMode="auto">
          <a:xfrm>
            <a:off x="212725" y="2443163"/>
            <a:ext cx="25558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195" name="Picture 3"/>
          <p:cNvPicPr preferRelativeResize="0">
            <a:picLocks noChangeArrowheads="1"/>
          </p:cNvPicPr>
          <p:nvPr/>
        </p:nvPicPr>
        <p:blipFill>
          <a:blip r:embed="rId3" cstate="print"/>
          <a:srcRect t="5550"/>
          <a:stretch>
            <a:fillRect/>
          </a:stretch>
        </p:blipFill>
        <p:spPr bwMode="auto">
          <a:xfrm>
            <a:off x="212725" y="412750"/>
            <a:ext cx="25558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196" name="Picture 4"/>
          <p:cNvPicPr preferRelativeResize="0">
            <a:picLocks noChangeArrowheads="1"/>
          </p:cNvPicPr>
          <p:nvPr/>
        </p:nvPicPr>
        <p:blipFill>
          <a:blip r:embed="rId4" cstate="print"/>
          <a:srcRect t="980"/>
          <a:stretch>
            <a:fillRect/>
          </a:stretch>
        </p:blipFill>
        <p:spPr bwMode="auto">
          <a:xfrm>
            <a:off x="212725" y="4484688"/>
            <a:ext cx="25558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8197" name="Retângulo 4"/>
          <p:cNvSpPr>
            <a:spLocks noChangeArrowheads="1"/>
          </p:cNvSpPr>
          <p:nvPr/>
        </p:nvSpPr>
        <p:spPr bwMode="auto">
          <a:xfrm>
            <a:off x="2749550" y="541903"/>
            <a:ext cx="6243638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BIOTIPO</a:t>
            </a: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ECTOMORFICO</a:t>
            </a:r>
            <a:endParaRPr lang="pt-BR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Sinónimos</a:t>
            </a: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Longilíneo,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Microesplácnico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Asténico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Cerebrotónico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Fenótipo: 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aspecto delgado, estatura alta, panículo adiposo escasso, musculatura pouco desenvolvida, cara delgada, rasgos agudos, nariz larga, cintura escapular estreita, tórax largo, angulo epigástrico agudo, cintura pélvica estreita</a:t>
            </a:r>
          </a:p>
          <a:p>
            <a:pPr algn="just"/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Personalidade: 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Esquizóide, introvertida, tímida,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retraida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reatividade cerebral, </a:t>
            </a:r>
            <a:r>
              <a:rPr lang="pt-PT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pouco efusivo</a:t>
            </a:r>
            <a:endParaRPr lang="pt-BR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8" name="Retângulo 5"/>
          <p:cNvSpPr>
            <a:spLocks noChangeArrowheads="1"/>
          </p:cNvSpPr>
          <p:nvPr/>
        </p:nvSpPr>
        <p:spPr bwMode="auto">
          <a:xfrm>
            <a:off x="2749550" y="2650755"/>
            <a:ext cx="624363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BIOTIPO</a:t>
            </a: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ENDOMORFICO</a:t>
            </a:r>
            <a:endParaRPr lang="pt-BR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Sinónimos</a:t>
            </a: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Brevilíneo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Macroesplácnico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Pícnico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Viscerotónico</a:t>
            </a: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Fenótipo: 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Aspecto obeso, estatura baixa, panículo adiposo </a:t>
            </a:r>
            <a:r>
              <a:rPr lang="pt-PT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espesso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musculatura pouco desenvolvida, face redonda, nariz curto, cintura escapular larga, tórax curto, angulo epigástrico largo, cintura pélvica larga</a:t>
            </a: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Personalidade: 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Ciclotímica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euforia e depressão alternantes, reatividade visceral, </a:t>
            </a:r>
            <a:r>
              <a:rPr lang="pt-BR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efusividade</a:t>
            </a:r>
            <a:r>
              <a:rPr lang="pt-B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alternante</a:t>
            </a:r>
          </a:p>
        </p:txBody>
      </p:sp>
      <p:sp>
        <p:nvSpPr>
          <p:cNvPr id="8199" name="Retângulo 6"/>
          <p:cNvSpPr>
            <a:spLocks noChangeArrowheads="1"/>
          </p:cNvSpPr>
          <p:nvPr/>
        </p:nvSpPr>
        <p:spPr bwMode="auto">
          <a:xfrm>
            <a:off x="2749550" y="4500563"/>
            <a:ext cx="6243638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BIOTIPO MESOMORFICO</a:t>
            </a:r>
            <a:endParaRPr lang="pt-BR" sz="1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Sinônimos: </a:t>
            </a:r>
            <a:r>
              <a:rPr lang="pt-BR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Normolíneo, Normoesplácnico, Atlético, Somatotónico</a:t>
            </a:r>
            <a:br>
              <a:rPr lang="pt-BR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Fenótipo: </a:t>
            </a:r>
            <a:r>
              <a:rPr lang="pt-BR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Aspecto robusto, estatura media, adiposidade media, musculatura bastante desenvolvida, face angulosa, mandíbula larga, nariz mediano, cintura escapular larga, tórax amplo, angulo epigástrico mediano, cintura pélvica mediana </a:t>
            </a:r>
          </a:p>
          <a:p>
            <a:pPr algn="just"/>
            <a:r>
              <a:rPr lang="pt-BR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Personalidade: </a:t>
            </a:r>
            <a:r>
              <a:rPr lang="pt-BR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Paranoide, humor instável, ares de auto-suficiência, reatividade explosiva, tendência a agressividade </a:t>
            </a:r>
          </a:p>
        </p:txBody>
      </p:sp>
      <p:sp>
        <p:nvSpPr>
          <p:cNvPr id="8200" name="Retângulo 7"/>
          <p:cNvSpPr>
            <a:spLocks noChangeArrowheads="1"/>
          </p:cNvSpPr>
          <p:nvPr/>
        </p:nvSpPr>
        <p:spPr bwMode="auto">
          <a:xfrm>
            <a:off x="0" y="6457950"/>
            <a:ext cx="8929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Esta classificação foi inicialmente implantada pelo  psiquiatra alemão Ernest Kretschmer em sua obra "Verfassung und den Charakterr" (Constituição e caráter ) - 1921</a:t>
            </a:r>
          </a:p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http://www.medicentro.com.co/metodo-star/STAR-101/1-Diagnostico.htm</a:t>
            </a:r>
          </a:p>
        </p:txBody>
      </p:sp>
      <p:sp>
        <p:nvSpPr>
          <p:cNvPr id="8201" name="Retângulo 8"/>
          <p:cNvSpPr>
            <a:spLocks noChangeArrowheads="1"/>
          </p:cNvSpPr>
          <p:nvPr/>
        </p:nvSpPr>
        <p:spPr bwMode="auto">
          <a:xfrm>
            <a:off x="3192463" y="0"/>
            <a:ext cx="2759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Tipo constitucional</a:t>
            </a:r>
          </a:p>
        </p:txBody>
      </p:sp>
    </p:spTree>
    <p:extLst>
      <p:ext uri="{BB962C8B-B14F-4D97-AF65-F5344CB8AC3E}">
        <p14:creationId xmlns:p14="http://schemas.microsoft.com/office/powerpoint/2010/main" val="144673490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2" name="Picture 4" descr="http://2.bp.blogspot.com/-Vjr9ogWX0m4/T8Jvf4ChkOI/AAAAAAAADwI/4QD0-YKNSQU/s1600/Silicose+3.jpg"/>
          <p:cNvPicPr>
            <a:picLocks noChangeAspect="1" noChangeArrowheads="1"/>
          </p:cNvPicPr>
          <p:nvPr/>
        </p:nvPicPr>
        <p:blipFill>
          <a:blip r:embed="rId2" cstate="print"/>
          <a:srcRect r="31322"/>
          <a:stretch>
            <a:fillRect/>
          </a:stretch>
        </p:blipFill>
        <p:spPr bwMode="auto">
          <a:xfrm>
            <a:off x="294942" y="1192216"/>
            <a:ext cx="2724483" cy="44735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Retângulo 13"/>
          <p:cNvSpPr>
            <a:spLocks noChangeArrowheads="1"/>
          </p:cNvSpPr>
          <p:nvPr/>
        </p:nvSpPr>
        <p:spPr bwMode="auto">
          <a:xfrm>
            <a:off x="134470" y="5697720"/>
            <a:ext cx="29695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http://museugeologicodabahia.blogspot.com.br/2012/05/silicose-mapa-da-exposicao.html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tângulo 13"/>
          <p:cNvSpPr>
            <a:spLocks noChangeArrowheads="1"/>
          </p:cNvSpPr>
          <p:nvPr/>
        </p:nvSpPr>
        <p:spPr bwMode="auto">
          <a:xfrm>
            <a:off x="309842" y="852298"/>
            <a:ext cx="22742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Silicose</a:t>
            </a: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pt-BR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antracose</a:t>
            </a:r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tângulo 5"/>
          <p:cNvSpPr>
            <a:spLocks noChangeArrowheads="1"/>
          </p:cNvSpPr>
          <p:nvPr/>
        </p:nvSpPr>
        <p:spPr bwMode="auto">
          <a:xfrm>
            <a:off x="6033244" y="3321420"/>
            <a:ext cx="297628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http://www.uftm.edu.br/patge/index.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php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option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com_content&amp;view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article&amp;id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=1501:n3957mi05&amp;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catid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=110:autn3957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tângulo 14"/>
          <p:cNvSpPr>
            <a:spLocks noChangeArrowheads="1"/>
          </p:cNvSpPr>
          <p:nvPr/>
        </p:nvSpPr>
        <p:spPr bwMode="auto">
          <a:xfrm>
            <a:off x="4347880" y="3317498"/>
            <a:ext cx="1719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ladytattah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.blogspot.com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http://3.bp.blogspot.com/-Dwqt9KaxazE/TsmhG7NEBOI/AAAAAAAAB1M/ZyRKjH0pdXA/s1600/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5184" y="1192216"/>
            <a:ext cx="2930475" cy="21430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3023908" y="789454"/>
            <a:ext cx="15480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Lipofuscina</a:t>
            </a:r>
            <a:endParaRPr lang="pt-BR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" descr="Autópsia (N_3957_UFTM) - Pulmão. Área de hiperemia passiva ou congestão, acúmulo de elementos sangüíneos no interior do vaso (seta) associada a hemorragia discreta, hemácias no interior dos espaços alveolares (flecha azul). Além disso, observa-se foco de hemossiderina , pigmento derivado do ferro de aspecto granular e cor amarelo-acastanhanda (flecha preta). A hemossiderana freqüentemente está associada a áreas de congestão e hemorragia e se origina do ferro presente na hemoglobina que é liberado durante a lise das hemácias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8695" y="1192216"/>
            <a:ext cx="3098402" cy="21430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7" name="Retângulo 14"/>
          <p:cNvSpPr>
            <a:spLocks noChangeArrowheads="1"/>
          </p:cNvSpPr>
          <p:nvPr/>
        </p:nvSpPr>
        <p:spPr bwMode="auto">
          <a:xfrm>
            <a:off x="6271373" y="794497"/>
            <a:ext cx="17192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Hemossiderina</a:t>
            </a:r>
            <a:endParaRPr lang="pt-BR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6" descr="http://www.pucpr.br/saude/temp/laboratorios/patologia/galeria/digest/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7325" y="4311914"/>
            <a:ext cx="2901971" cy="21764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9" name="Retângulo 14"/>
          <p:cNvSpPr>
            <a:spLocks noChangeArrowheads="1"/>
          </p:cNvSpPr>
          <p:nvPr/>
        </p:nvSpPr>
        <p:spPr bwMode="auto">
          <a:xfrm>
            <a:off x="3057946" y="3944471"/>
            <a:ext cx="1298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Bilirrubina</a:t>
            </a:r>
            <a:endParaRPr 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tângulo 14"/>
          <p:cNvSpPr>
            <a:spLocks noChangeArrowheads="1"/>
          </p:cNvSpPr>
          <p:nvPr/>
        </p:nvSpPr>
        <p:spPr bwMode="auto">
          <a:xfrm>
            <a:off x="5325034" y="6483724"/>
            <a:ext cx="96454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www.pucpr.br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6" descr="http://www.notapositiva.com/pt/trbestbs/biologia/imagens/10albinismo02.jpg"/>
          <p:cNvPicPr>
            <a:picLocks noChangeAspect="1" noChangeArrowheads="1"/>
          </p:cNvPicPr>
          <p:nvPr/>
        </p:nvPicPr>
        <p:blipFill>
          <a:blip r:embed="rId6" cstate="print"/>
          <a:srcRect t="9454"/>
          <a:stretch>
            <a:fillRect/>
          </a:stretch>
        </p:blipFill>
        <p:spPr bwMode="auto">
          <a:xfrm>
            <a:off x="6476931" y="4350627"/>
            <a:ext cx="2165088" cy="21760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2" name="Retângulo 13"/>
          <p:cNvSpPr>
            <a:spLocks noChangeArrowheads="1"/>
          </p:cNvSpPr>
          <p:nvPr/>
        </p:nvSpPr>
        <p:spPr bwMode="auto">
          <a:xfrm>
            <a:off x="6446275" y="6457890"/>
            <a:ext cx="22405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http://www.notapositiva.com/pt/trbestbs/biologia/10albinismo.htm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  <p:sp>
        <p:nvSpPr>
          <p:cNvPr id="24" name="Retângulo 14"/>
          <p:cNvSpPr>
            <a:spLocks noChangeArrowheads="1"/>
          </p:cNvSpPr>
          <p:nvPr/>
        </p:nvSpPr>
        <p:spPr bwMode="auto">
          <a:xfrm>
            <a:off x="6473499" y="3962400"/>
            <a:ext cx="1298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Melanina</a:t>
            </a:r>
            <a:endParaRPr lang="pt-B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618628" y="3429000"/>
            <a:ext cx="16430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Rubin &amp; Farber 1999</a:t>
            </a:r>
            <a:endParaRPr lang="pt-BR" sz="1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676372" y="3429000"/>
            <a:ext cx="20716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200" dirty="0" err="1">
                <a:solidFill>
                  <a:schemeClr val="bg1"/>
                </a:solidFill>
                <a:latin typeface="Times New Roman" pitchFamily="18" charset="0"/>
              </a:rPr>
              <a:t>Wenig</a:t>
            </a:r>
            <a:r>
              <a:rPr lang="pt-BR" sz="12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pt-BR" sz="1200" dirty="0" err="1">
                <a:solidFill>
                  <a:schemeClr val="bg1"/>
                </a:solidFill>
                <a:latin typeface="Times New Roman" pitchFamily="18" charset="0"/>
              </a:rPr>
              <a:t>Heffess</a:t>
            </a:r>
            <a:r>
              <a:rPr lang="pt-BR" sz="1200" dirty="0">
                <a:solidFill>
                  <a:schemeClr val="bg1"/>
                </a:solidFill>
                <a:latin typeface="Times New Roman" pitchFamily="18" charset="0"/>
              </a:rPr>
              <a:t>, Adair, 1997</a:t>
            </a:r>
          </a:p>
        </p:txBody>
      </p:sp>
      <p:pic>
        <p:nvPicPr>
          <p:cNvPr id="4" name="Picture 9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360" y="909000"/>
            <a:ext cx="3564000" cy="252000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Picture 9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7260" y="909000"/>
            <a:ext cx="3564000" cy="252000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025900" y="5013325"/>
            <a:ext cx="1090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(H&amp;E)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193243" y="6373906"/>
            <a:ext cx="1244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 dirty="0">
                <a:solidFill>
                  <a:schemeClr val="bg1"/>
                </a:solidFill>
                <a:latin typeface="Times New Roman" pitchFamily="18" charset="0"/>
              </a:rPr>
              <a:t>Takahashi, 2000</a:t>
            </a:r>
          </a:p>
        </p:txBody>
      </p:sp>
      <p:pic>
        <p:nvPicPr>
          <p:cNvPr id="8" name="Picture 11"/>
          <p:cNvPicPr preferRelativeResize="0">
            <a:picLocks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67929" y="3872379"/>
            <a:ext cx="3564000" cy="2520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1697599" y="6289487"/>
            <a:ext cx="1529696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Rubin &amp; Farber 1999</a:t>
            </a:r>
            <a:endParaRPr lang="pt-BR" sz="1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9706" y="3743511"/>
            <a:ext cx="1417248" cy="252000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418625" y="3829676"/>
            <a:ext cx="1325227" cy="33493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Necrose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4418625" y="2700655"/>
            <a:ext cx="132522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Necrobiose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418625" y="1919816"/>
            <a:ext cx="132522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Autólise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5979637" y="3116640"/>
            <a:ext cx="1691999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Coagulativa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979638" y="3477118"/>
            <a:ext cx="1691999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Liquefativa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5979637" y="4558552"/>
            <a:ext cx="1691999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Gangrenosa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5979638" y="3837596"/>
            <a:ext cx="1691999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Caseosa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5979638" y="4198074"/>
            <a:ext cx="1692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Esteatonecrose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527072" y="2919884"/>
            <a:ext cx="3633788" cy="34926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Alteração metabólicas irreversíveis</a:t>
            </a: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4418625" y="2296919"/>
            <a:ext cx="1325227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pitchFamily="34" charset="0"/>
              </a:rPr>
              <a:t>Apoptose</a:t>
            </a:r>
          </a:p>
        </p:txBody>
      </p:sp>
      <p:sp>
        <p:nvSpPr>
          <p:cNvPr id="1037" name="AutoShape 13"/>
          <p:cNvSpPr>
            <a:spLocks/>
          </p:cNvSpPr>
          <p:nvPr/>
        </p:nvSpPr>
        <p:spPr bwMode="auto">
          <a:xfrm>
            <a:off x="4252724" y="1919816"/>
            <a:ext cx="183809" cy="2340000"/>
          </a:xfrm>
          <a:prstGeom prst="leftBrace">
            <a:avLst>
              <a:gd name="adj1" fmla="val 6920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038" name="AutoShape 14"/>
          <p:cNvSpPr>
            <a:spLocks/>
          </p:cNvSpPr>
          <p:nvPr/>
        </p:nvSpPr>
        <p:spPr bwMode="auto">
          <a:xfrm>
            <a:off x="5790741" y="3074005"/>
            <a:ext cx="169792" cy="1872000"/>
          </a:xfrm>
          <a:prstGeom prst="leftBrace">
            <a:avLst>
              <a:gd name="adj1" fmla="val 56771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400300" y="0"/>
            <a:ext cx="43433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  <p:extLst>
      <p:ext uri="{BB962C8B-B14F-4D97-AF65-F5344CB8AC3E}">
        <p14:creationId xmlns:p14="http://schemas.microsoft.com/office/powerpoint/2010/main" val="39384803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nimBg="1"/>
      <p:bldP spid="1028" grpId="0" animBg="1"/>
      <p:bldP spid="1029" grpId="0" animBg="1"/>
      <p:bldP spid="1030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13"/>
          <p:cNvSpPr>
            <a:spLocks noChangeArrowheads="1"/>
          </p:cNvSpPr>
          <p:nvPr/>
        </p:nvSpPr>
        <p:spPr bwMode="auto">
          <a:xfrm>
            <a:off x="448236" y="6150114"/>
            <a:ext cx="22915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http://www.uftm.edu.br/patge/index.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php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option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com_content&amp;view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article&amp;id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=119: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mac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-0021&amp;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catid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=43:macroscopia-1-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patologia-celula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-c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tângulo 13"/>
          <p:cNvSpPr>
            <a:spLocks noChangeArrowheads="1"/>
          </p:cNvSpPr>
          <p:nvPr/>
        </p:nvSpPr>
        <p:spPr bwMode="auto">
          <a:xfrm>
            <a:off x="331693" y="3073715"/>
            <a:ext cx="38189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http://www.uftm.edu.br/patge/index.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php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option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com_content&amp;view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article&amp;id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=109: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mac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-0031&amp;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catid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=43:macroscopia-1-</a:t>
            </a:r>
            <a:r>
              <a:rPr lang="pt-BR" sz="1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patologia-celula</a:t>
            </a: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-c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://www.uftm.edu.br/patge/images/stories/macroscopia_22c_ri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235" y="743571"/>
            <a:ext cx="3539591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8" name="Retângulo 13"/>
          <p:cNvSpPr>
            <a:spLocks noChangeArrowheads="1"/>
          </p:cNvSpPr>
          <p:nvPr/>
        </p:nvSpPr>
        <p:spPr bwMode="auto">
          <a:xfrm>
            <a:off x="5152555" y="3157225"/>
            <a:ext cx="2942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http://patologiana221.blogspot.com/2009/09/infarto-cerebral-um-tipo-de-necrose.html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4" descr="http://4.bp.blogspot.com/_iQF5jvPucDQ/S1xjrYUEBNI/AAAAAAAAAR0/-RrntI6eZdM/s400/Abscesso_cerebral_mod.jpg"/>
          <p:cNvPicPr>
            <a:picLocks noChangeAspect="1" noChangeArrowheads="1"/>
          </p:cNvPicPr>
          <p:nvPr/>
        </p:nvPicPr>
        <p:blipFill>
          <a:blip r:embed="rId3" cstate="print"/>
          <a:srcRect l="2130"/>
          <a:stretch>
            <a:fillRect/>
          </a:stretch>
        </p:blipFill>
        <p:spPr bwMode="auto">
          <a:xfrm>
            <a:off x="5289176" y="743571"/>
            <a:ext cx="2736944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8436" name="Picture 4" descr="http://www.uftm.edu.br/patge/images/stories/macroscopia_12c_pulma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235" y="3732990"/>
            <a:ext cx="2159129" cy="241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1" name="Retângulo 13"/>
          <p:cNvSpPr>
            <a:spLocks noChangeArrowheads="1"/>
          </p:cNvSpPr>
          <p:nvPr/>
        </p:nvSpPr>
        <p:spPr bwMode="auto">
          <a:xfrm>
            <a:off x="6153016" y="6108267"/>
            <a:ext cx="28385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http://doutormadrid.blogs.sapo.pt/14059.html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8" descr="Esteatonecrose em pâncreas 06 - 1600x1200p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4854" y="3984990"/>
            <a:ext cx="2879999" cy="21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8438" name="Picture 6" descr="http://www.tabac-stop.net/image/choc/necrose1.jpg"/>
          <p:cNvPicPr>
            <a:picLocks noChangeAspect="1" noChangeArrowheads="1"/>
          </p:cNvPicPr>
          <p:nvPr/>
        </p:nvPicPr>
        <p:blipFill>
          <a:blip r:embed="rId6" cstate="print"/>
          <a:srcRect l="2029" t="3037"/>
          <a:stretch>
            <a:fillRect/>
          </a:stretch>
        </p:blipFill>
        <p:spPr bwMode="auto">
          <a:xfrm>
            <a:off x="5674342" y="3984990"/>
            <a:ext cx="3293682" cy="21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3" name="Retângulo 13"/>
          <p:cNvSpPr>
            <a:spLocks noChangeArrowheads="1"/>
          </p:cNvSpPr>
          <p:nvPr/>
        </p:nvSpPr>
        <p:spPr bwMode="auto">
          <a:xfrm>
            <a:off x="2803085" y="6144126"/>
            <a:ext cx="2838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http://www.4shared-china.com/all-images/53_Ik5os /fotos.html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916891" y="26895"/>
            <a:ext cx="3310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 metabólicas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5" name="Picture 7" descr="Resultado de imagem para cerebro hum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9" y="301841"/>
            <a:ext cx="8215061" cy="582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3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23772" y="5337252"/>
            <a:ext cx="3238500" cy="720725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pt-BR" sz="4800" b="1" dirty="0" smtClean="0">
                <a:solidFill>
                  <a:srgbClr val="FFFFFF"/>
                </a:solidFill>
                <a:latin typeface="Times New Roman" pitchFamily="18" charset="0"/>
              </a:rPr>
              <a:t>Obrigado</a:t>
            </a:r>
            <a:endParaRPr lang="en-US" sz="4800" b="1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7214295" y="5823412"/>
            <a:ext cx="14236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000" dirty="0" smtClean="0">
                <a:solidFill>
                  <a:schemeClr val="bg1"/>
                </a:solidFill>
                <a:latin typeface="Times New Roman" pitchFamily="18" charset="0"/>
              </a:rPr>
              <a:t>vidanovafranca.com.br</a:t>
            </a:r>
            <a:endParaRPr lang="pt-BR" sz="1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0" y="6229350"/>
            <a:ext cx="41338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+mj-cs"/>
              </a:rPr>
              <a:t>egsoares@fmrp.usp.br</a:t>
            </a:r>
            <a:endParaRPr lang="en-US" sz="32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00499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58" grpId="0" autoUpdateAnimBg="0"/>
      <p:bldP spid="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71462" y="3392565"/>
            <a:ext cx="1832546" cy="64437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69438" y="4920598"/>
            <a:ext cx="112733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Nosologia</a:t>
            </a:r>
            <a:endParaRPr lang="pt-BR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504950" y="2252137"/>
            <a:ext cx="1008000" cy="360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Etiologia</a:t>
            </a:r>
            <a:endParaRPr lang="pt-BR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111829" y="1320799"/>
            <a:ext cx="144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Hereditárias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599952" y="1396880"/>
            <a:ext cx="1548000" cy="576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Não-disjunção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cromossomica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111829" y="3235036"/>
            <a:ext cx="1440000" cy="32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Ambientais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3111829" y="2032842"/>
            <a:ext cx="1728000" cy="82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Alterações cromossômicas não hereditárias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5599952" y="2118437"/>
            <a:ext cx="969524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Deleção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5599952" y="2551995"/>
            <a:ext cx="1440039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Translocação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5650859" y="3266814"/>
            <a:ext cx="1122803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Químicas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5650860" y="2959873"/>
            <a:ext cx="793858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Físicas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5650859" y="3573756"/>
            <a:ext cx="1202701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Biológicas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3406585" y="4252417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Aplasia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3406585" y="3964764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Agenesia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3406585" y="4540070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Hipoplasia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3406585" y="5690682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Estenose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3406585" y="4827723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Ectopia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3406585" y="5403029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Sínfise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1" name="Text Box 21"/>
          <p:cNvSpPr txBox="1">
            <a:spLocks noChangeArrowheads="1"/>
          </p:cNvSpPr>
          <p:nvPr/>
        </p:nvSpPr>
        <p:spPr bwMode="auto">
          <a:xfrm>
            <a:off x="3406585" y="5115376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Duplicação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3406585" y="5978336"/>
            <a:ext cx="1356475" cy="2851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200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Atresia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3" name="AutoShape 23"/>
          <p:cNvSpPr>
            <a:spLocks/>
          </p:cNvSpPr>
          <p:nvPr/>
        </p:nvSpPr>
        <p:spPr bwMode="auto">
          <a:xfrm>
            <a:off x="3267604" y="3907489"/>
            <a:ext cx="169802" cy="2412000"/>
          </a:xfrm>
          <a:prstGeom prst="leftBrace">
            <a:avLst>
              <a:gd name="adj1" fmla="val 4526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4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4" name="AutoShape 24"/>
          <p:cNvSpPr>
            <a:spLocks/>
          </p:cNvSpPr>
          <p:nvPr/>
        </p:nvSpPr>
        <p:spPr bwMode="auto">
          <a:xfrm>
            <a:off x="5510134" y="2975072"/>
            <a:ext cx="108000" cy="881905"/>
          </a:xfrm>
          <a:prstGeom prst="leftBrace">
            <a:avLst>
              <a:gd name="adj1" fmla="val 72992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4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7306616" y="1401289"/>
            <a:ext cx="126000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aneuploidia</a:t>
            </a:r>
          </a:p>
        </p:txBody>
      </p:sp>
      <p:sp>
        <p:nvSpPr>
          <p:cNvPr id="20506" name="Text Box 26"/>
          <p:cNvSpPr txBox="1">
            <a:spLocks noChangeArrowheads="1"/>
          </p:cNvSpPr>
          <p:nvPr/>
        </p:nvSpPr>
        <p:spPr bwMode="auto">
          <a:xfrm>
            <a:off x="7306616" y="1689627"/>
            <a:ext cx="1260000" cy="28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pt-B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mosaicismo</a:t>
            </a:r>
          </a:p>
        </p:txBody>
      </p:sp>
      <p:sp>
        <p:nvSpPr>
          <p:cNvPr id="20507" name="AutoShape 27"/>
          <p:cNvSpPr>
            <a:spLocks/>
          </p:cNvSpPr>
          <p:nvPr/>
        </p:nvSpPr>
        <p:spPr bwMode="auto">
          <a:xfrm>
            <a:off x="7179304" y="1388062"/>
            <a:ext cx="95568" cy="581025"/>
          </a:xfrm>
          <a:prstGeom prst="leftBrace">
            <a:avLst>
              <a:gd name="adj1" fmla="val 61847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4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8" name="AutoShape 28"/>
          <p:cNvSpPr>
            <a:spLocks/>
          </p:cNvSpPr>
          <p:nvPr/>
        </p:nvSpPr>
        <p:spPr bwMode="auto">
          <a:xfrm>
            <a:off x="5475881" y="1375302"/>
            <a:ext cx="158750" cy="1493975"/>
          </a:xfrm>
          <a:prstGeom prst="leftBrace">
            <a:avLst>
              <a:gd name="adj1" fmla="val 4831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4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510" name="AutoShape 30"/>
          <p:cNvCxnSpPr>
            <a:cxnSpLocks noChangeShapeType="1"/>
          </p:cNvCxnSpPr>
          <p:nvPr/>
        </p:nvCxnSpPr>
        <p:spPr bwMode="auto">
          <a:xfrm>
            <a:off x="4963270" y="2122936"/>
            <a:ext cx="504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513" name="AutoShape 33"/>
          <p:cNvCxnSpPr>
            <a:cxnSpLocks noChangeShapeType="1"/>
          </p:cNvCxnSpPr>
          <p:nvPr/>
        </p:nvCxnSpPr>
        <p:spPr bwMode="auto">
          <a:xfrm flipV="1">
            <a:off x="2503503" y="1524000"/>
            <a:ext cx="595297" cy="748683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514" name="AutoShape 34"/>
          <p:cNvCxnSpPr>
            <a:cxnSpLocks noChangeShapeType="1"/>
          </p:cNvCxnSpPr>
          <p:nvPr/>
        </p:nvCxnSpPr>
        <p:spPr bwMode="auto">
          <a:xfrm>
            <a:off x="2503503" y="2601157"/>
            <a:ext cx="617597" cy="756261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20515" name="AutoShape 35"/>
          <p:cNvCxnSpPr>
            <a:cxnSpLocks noChangeShapeType="1"/>
          </p:cNvCxnSpPr>
          <p:nvPr/>
        </p:nvCxnSpPr>
        <p:spPr bwMode="auto">
          <a:xfrm>
            <a:off x="2628531" y="5109726"/>
            <a:ext cx="612000" cy="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49" name="AutoShape 30"/>
          <p:cNvCxnSpPr>
            <a:cxnSpLocks noChangeShapeType="1"/>
            <a:stCxn id="20485" idx="3"/>
          </p:cNvCxnSpPr>
          <p:nvPr/>
        </p:nvCxnSpPr>
        <p:spPr bwMode="auto">
          <a:xfrm flipV="1">
            <a:off x="2512950" y="2428875"/>
            <a:ext cx="603757" cy="326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cxnSp>
        <p:nvCxnSpPr>
          <p:cNvPr id="51" name="AutoShape 30"/>
          <p:cNvCxnSpPr>
            <a:cxnSpLocks noChangeShapeType="1"/>
          </p:cNvCxnSpPr>
          <p:nvPr/>
        </p:nvCxnSpPr>
        <p:spPr bwMode="auto">
          <a:xfrm flipV="1">
            <a:off x="4589755" y="3407423"/>
            <a:ext cx="909296" cy="160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466725" y="38100"/>
            <a:ext cx="8210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Alterações de desenvolvimento</a:t>
            </a:r>
          </a:p>
        </p:txBody>
      </p:sp>
      <p:cxnSp>
        <p:nvCxnSpPr>
          <p:cNvPr id="40" name="AutoShape 34"/>
          <p:cNvCxnSpPr>
            <a:cxnSpLocks noChangeShapeType="1"/>
          </p:cNvCxnSpPr>
          <p:nvPr/>
        </p:nvCxnSpPr>
        <p:spPr bwMode="auto">
          <a:xfrm>
            <a:off x="867482" y="4085557"/>
            <a:ext cx="615089" cy="841550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41" name="AutoShape 28"/>
          <p:cNvSpPr>
            <a:spLocks/>
          </p:cNvSpPr>
          <p:nvPr/>
        </p:nvSpPr>
        <p:spPr bwMode="auto">
          <a:xfrm flipH="1">
            <a:off x="4791015" y="1304925"/>
            <a:ext cx="171602" cy="1633584"/>
          </a:xfrm>
          <a:prstGeom prst="leftBrace">
            <a:avLst>
              <a:gd name="adj1" fmla="val 48314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4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AutoShape 34"/>
          <p:cNvCxnSpPr>
            <a:cxnSpLocks noChangeShapeType="1"/>
          </p:cNvCxnSpPr>
          <p:nvPr/>
        </p:nvCxnSpPr>
        <p:spPr bwMode="auto">
          <a:xfrm flipV="1">
            <a:off x="854722" y="2583402"/>
            <a:ext cx="689993" cy="808425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0894877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0484" grpId="0" animBg="1"/>
      <p:bldP spid="20485" grpId="0" animBg="1"/>
      <p:bldP spid="20486" grpId="0" animBg="1"/>
      <p:bldP spid="20487" grpId="0" animBg="1"/>
      <p:bldP spid="20488" grpId="0" animBg="1"/>
      <p:bldP spid="20489" grpId="0" animBg="1"/>
      <p:bldP spid="20490" grpId="0" animBg="1"/>
      <p:bldP spid="20491" grpId="0" animBg="1"/>
      <p:bldP spid="20492" grpId="0" animBg="1"/>
      <p:bldP spid="20493" grpId="0" animBg="1"/>
      <p:bldP spid="20494" grpId="0" animBg="1"/>
      <p:bldP spid="20495" grpId="0" animBg="1"/>
      <p:bldP spid="20496" grpId="0" animBg="1"/>
      <p:bldP spid="20497" grpId="0" animBg="1"/>
      <p:bldP spid="20498" grpId="0" animBg="1"/>
      <p:bldP spid="20499" grpId="0" animBg="1"/>
      <p:bldP spid="20500" grpId="0" animBg="1"/>
      <p:bldP spid="20501" grpId="0" animBg="1"/>
      <p:bldP spid="20502" grpId="0" animBg="1"/>
      <p:bldP spid="20503" grpId="0" animBg="1"/>
      <p:bldP spid="20504" grpId="0" animBg="1"/>
      <p:bldP spid="20505" grpId="0" animBg="1"/>
      <p:bldP spid="20506" grpId="0" animBg="1"/>
      <p:bldP spid="20507" grpId="0" animBg="1"/>
      <p:bldP spid="20508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 Espermatozoide romantico fecunda vul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741" y="716055"/>
            <a:ext cx="7234518" cy="542588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aixaDeTexto 3"/>
          <p:cNvSpPr txBox="1">
            <a:spLocks noChangeArrowheads="1"/>
          </p:cNvSpPr>
          <p:nvPr/>
        </p:nvSpPr>
        <p:spPr bwMode="auto">
          <a:xfrm>
            <a:off x="2393577" y="197224"/>
            <a:ext cx="4356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zigoto</a:t>
            </a:r>
            <a:r>
              <a:rPr lang="pt-B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início do ser vivo</a:t>
            </a:r>
          </a:p>
        </p:txBody>
      </p:sp>
      <p:pic>
        <p:nvPicPr>
          <p:cNvPr id="4099" name="Picture 2" descr="http://t3.gstatic.com/images?q=tbn:ANd9GcQW6Y844oHHLjDqpdIUJNjMiZlV51YS_MXE37ssmkbrL0P1mQTv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3981450"/>
            <a:ext cx="23034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100" name="Retângulo 5"/>
          <p:cNvSpPr>
            <a:spLocks noChangeArrowheads="1"/>
          </p:cNvSpPr>
          <p:nvPr/>
        </p:nvSpPr>
        <p:spPr bwMode="auto">
          <a:xfrm>
            <a:off x="1500188" y="6429375"/>
            <a:ext cx="2357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http://www.garotonervoso.com/2011/01/gravidez-em-fotos-incriveis.html</a:t>
            </a:r>
          </a:p>
        </p:txBody>
      </p:sp>
      <p:sp>
        <p:nvSpPr>
          <p:cNvPr id="4101" name="Retângulo 11"/>
          <p:cNvSpPr>
            <a:spLocks noChangeArrowheads="1"/>
          </p:cNvSpPr>
          <p:nvPr/>
        </p:nvSpPr>
        <p:spPr bwMode="auto">
          <a:xfrm>
            <a:off x="5173663" y="6457950"/>
            <a:ext cx="2571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http://horizontepleno.blogspot.com.br/2009/03/o-primeiro-dia-de-vida-do-bebe.html</a:t>
            </a:r>
          </a:p>
        </p:txBody>
      </p:sp>
      <p:sp>
        <p:nvSpPr>
          <p:cNvPr id="4102" name="Retângulo 12"/>
          <p:cNvSpPr>
            <a:spLocks noChangeArrowheads="1"/>
          </p:cNvSpPr>
          <p:nvPr/>
        </p:nvSpPr>
        <p:spPr bwMode="auto">
          <a:xfrm>
            <a:off x="357188" y="3500438"/>
            <a:ext cx="24288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http://www.fernandotiberyacademia.com.br</a:t>
            </a:r>
          </a:p>
        </p:txBody>
      </p:sp>
      <p:pic>
        <p:nvPicPr>
          <p:cNvPr id="4103" name="Picture 5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000125"/>
            <a:ext cx="23034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104" name="Picture 6"/>
          <p:cNvPicPr preferRelativeResize="0">
            <a:picLocks noChangeArrowheads="1"/>
          </p:cNvPicPr>
          <p:nvPr/>
        </p:nvPicPr>
        <p:blipFill>
          <a:blip r:embed="rId4" cstate="print"/>
          <a:srcRect l="21875" t="6592" r="34274" b="21062"/>
          <a:stretch>
            <a:fillRect/>
          </a:stretch>
        </p:blipFill>
        <p:spPr bwMode="auto">
          <a:xfrm>
            <a:off x="3394075" y="1000125"/>
            <a:ext cx="23034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105" name="Retângulo 15"/>
          <p:cNvSpPr>
            <a:spLocks noChangeArrowheads="1"/>
          </p:cNvSpPr>
          <p:nvPr/>
        </p:nvSpPr>
        <p:spPr bwMode="auto">
          <a:xfrm>
            <a:off x="3214688" y="3500438"/>
            <a:ext cx="27146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http://aandrezza.wordpress.com/2011/12/page/2/</a:t>
            </a:r>
          </a:p>
        </p:txBody>
      </p:sp>
      <p:pic>
        <p:nvPicPr>
          <p:cNvPr id="4106" name="Picture 7"/>
          <p:cNvPicPr preferRelativeResize="0">
            <a:picLocks noChangeArrowheads="1"/>
          </p:cNvPicPr>
          <p:nvPr/>
        </p:nvPicPr>
        <p:blipFill>
          <a:blip r:embed="rId5" cstate="print"/>
          <a:srcRect l="20287" t="9850" r="19157" b="11456"/>
          <a:stretch>
            <a:fillRect/>
          </a:stretch>
        </p:blipFill>
        <p:spPr bwMode="auto">
          <a:xfrm>
            <a:off x="5286375" y="3981450"/>
            <a:ext cx="23034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107" name="Picture 14" descr="http://www.ecolorir.com/wp-content/uploads/HLIC/404a8721c642f650d9be6261bd5045d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38" y="1000125"/>
            <a:ext cx="230346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108" name="Retângulo 8"/>
          <p:cNvSpPr>
            <a:spLocks noChangeArrowheads="1"/>
          </p:cNvSpPr>
          <p:nvPr/>
        </p:nvSpPr>
        <p:spPr bwMode="auto">
          <a:xfrm>
            <a:off x="6143625" y="3286125"/>
            <a:ext cx="2571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http://www.ecolorir.com/o-casamento-perfeito-entre-o-vulo-e-o-espermatozide.html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1"/>
          <p:cNvSpPr txBox="1">
            <a:spLocks noChangeArrowheads="1"/>
          </p:cNvSpPr>
          <p:nvPr/>
        </p:nvSpPr>
        <p:spPr bwMode="auto">
          <a:xfrm>
            <a:off x="1277938" y="0"/>
            <a:ext cx="6588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Crescimento, proliferação e diferenciação celular</a:t>
            </a:r>
          </a:p>
        </p:txBody>
      </p:sp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38" y="720725"/>
            <a:ext cx="552450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124" name="Retângulo 15"/>
          <p:cNvSpPr>
            <a:spLocks noChangeArrowheads="1"/>
          </p:cNvSpPr>
          <p:nvPr/>
        </p:nvSpPr>
        <p:spPr bwMode="auto">
          <a:xfrm>
            <a:off x="3457575" y="6461125"/>
            <a:ext cx="2428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http://celulastroncofisio.blogspot.com.br/</a:t>
            </a:r>
          </a:p>
        </p:txBody>
      </p:sp>
      <p:sp>
        <p:nvSpPr>
          <p:cNvPr id="5125" name="Retângulo 18"/>
          <p:cNvSpPr>
            <a:spLocks noChangeArrowheads="1"/>
          </p:cNvSpPr>
          <p:nvPr/>
        </p:nvSpPr>
        <p:spPr bwMode="auto">
          <a:xfrm>
            <a:off x="6019800" y="3109913"/>
            <a:ext cx="2857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http://edptres.blogspot.com.br/2011/06/anomalias-dentro-da-embriologia.html</a:t>
            </a:r>
          </a:p>
        </p:txBody>
      </p:sp>
      <p:pic>
        <p:nvPicPr>
          <p:cNvPr id="5126" name="Picture 9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4725" y="720725"/>
            <a:ext cx="28448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127" name="Retângulo 22"/>
          <p:cNvSpPr>
            <a:spLocks noChangeArrowheads="1"/>
          </p:cNvSpPr>
          <p:nvPr/>
        </p:nvSpPr>
        <p:spPr bwMode="auto">
          <a:xfrm>
            <a:off x="6877050" y="6461125"/>
            <a:ext cx="20542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http://dani-luis.blogspot.com.br/</a:t>
            </a:r>
          </a:p>
        </p:txBody>
      </p:sp>
      <p:pic>
        <p:nvPicPr>
          <p:cNvPr id="5128" name="Picture 11" descr="http://imgs.sapo.pt/gfx/453960.gif"/>
          <p:cNvPicPr preferRelativeResize="0">
            <a:picLocks noChangeArrowheads="1"/>
          </p:cNvPicPr>
          <p:nvPr/>
        </p:nvPicPr>
        <p:blipFill>
          <a:blip r:embed="rId4" cstate="print"/>
          <a:srcRect l="7011"/>
          <a:stretch>
            <a:fillRect/>
          </a:stretch>
        </p:blipFill>
        <p:spPr bwMode="auto">
          <a:xfrm>
            <a:off x="6054725" y="4070350"/>
            <a:ext cx="2844800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tângulo 7"/>
          <p:cNvSpPr>
            <a:spLocks noChangeArrowheads="1"/>
          </p:cNvSpPr>
          <p:nvPr/>
        </p:nvSpPr>
        <p:spPr bwMode="auto">
          <a:xfrm>
            <a:off x="2430463" y="5610225"/>
            <a:ext cx="3857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http://www.uaz.edu.mx/histo/MorfoEmbrio/Carlson/cap15/15_12.jpg</a:t>
            </a:r>
            <a:endParaRPr lang="pt-BR" sz="1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2" cstate="print"/>
          <a:srcRect l="1570" t="1793" r="2481" b="1550"/>
          <a:stretch>
            <a:fillRect/>
          </a:stretch>
        </p:blipFill>
        <p:spPr bwMode="auto">
          <a:xfrm>
            <a:off x="174625" y="1349375"/>
            <a:ext cx="2130425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3317" name="Retângulo 10"/>
          <p:cNvSpPr>
            <a:spLocks noChangeArrowheads="1"/>
          </p:cNvSpPr>
          <p:nvPr/>
        </p:nvSpPr>
        <p:spPr bwMode="auto">
          <a:xfrm>
            <a:off x="163513" y="5008563"/>
            <a:ext cx="2116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http://wikis.lib.ncsu.edu/index.php/Renal_Coloboma_Syndrome</a:t>
            </a:r>
            <a:endParaRPr lang="pt-BR" sz="1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0" name="Retângulo 21"/>
          <p:cNvSpPr>
            <a:spLocks noChangeArrowheads="1"/>
          </p:cNvSpPr>
          <p:nvPr/>
        </p:nvSpPr>
        <p:spPr bwMode="auto">
          <a:xfrm>
            <a:off x="6540500" y="3220256"/>
            <a:ext cx="2428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http://www.umm.edu/esp_imagepages/19883.htm</a:t>
            </a:r>
          </a:p>
        </p:txBody>
      </p:sp>
      <p:sp>
        <p:nvSpPr>
          <p:cNvPr id="13322" name="Retângulo 23"/>
          <p:cNvSpPr>
            <a:spLocks noChangeArrowheads="1"/>
          </p:cNvSpPr>
          <p:nvPr/>
        </p:nvSpPr>
        <p:spPr bwMode="auto">
          <a:xfrm>
            <a:off x="6200775" y="6357938"/>
            <a:ext cx="2843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http://www.mundodastribos.com/anencefalia-o-que-e.html</a:t>
            </a:r>
          </a:p>
        </p:txBody>
      </p:sp>
      <p:pic>
        <p:nvPicPr>
          <p:cNvPr id="1332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1763" y="4346575"/>
            <a:ext cx="2493962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326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5700" y="2667000"/>
            <a:ext cx="38671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3327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  <p:pic>
        <p:nvPicPr>
          <p:cNvPr id="13328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1763" y="862819"/>
            <a:ext cx="24955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" name="CaixaDeTexto 1"/>
          <p:cNvSpPr txBox="1"/>
          <p:nvPr/>
        </p:nvSpPr>
        <p:spPr>
          <a:xfrm>
            <a:off x="2593075" y="2047164"/>
            <a:ext cx="1337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Agenesia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856258" y="2047164"/>
            <a:ext cx="1509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 smtClean="0">
                <a:solidFill>
                  <a:schemeClr val="bg1"/>
                </a:solidFill>
              </a:rPr>
              <a:t>Hipoplasia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71097" y="773082"/>
            <a:ext cx="1148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Aplasia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7000199" y="3946465"/>
            <a:ext cx="1509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Anencefalia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433973" y="447002"/>
            <a:ext cx="2603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Atelectasia pulmonar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tângulo 10"/>
          <p:cNvSpPr>
            <a:spLocks noChangeArrowheads="1"/>
          </p:cNvSpPr>
          <p:nvPr/>
        </p:nvSpPr>
        <p:spPr bwMode="auto">
          <a:xfrm>
            <a:off x="2592388" y="3400425"/>
            <a:ext cx="48974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http://tagedesglucks.blogspot.com.br/2009/11/evo-devo-pt-3-nodal-e-ptx2-beauty-of.html</a:t>
            </a:r>
            <a:endParaRPr lang="pt-BR" sz="1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Retângulo 27"/>
          <p:cNvSpPr>
            <a:spLocks noChangeArrowheads="1"/>
          </p:cNvSpPr>
          <p:nvPr/>
        </p:nvSpPr>
        <p:spPr bwMode="auto">
          <a:xfrm>
            <a:off x="3656013" y="6564312"/>
            <a:ext cx="26431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http://www.umm.edu/imagepages/19879.htm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2" cstate="print"/>
          <a:srcRect l="3021" t="16270" r="-172" b="15982"/>
          <a:stretch>
            <a:fillRect/>
          </a:stretch>
        </p:blipFill>
        <p:spPr bwMode="auto">
          <a:xfrm>
            <a:off x="1954213" y="650875"/>
            <a:ext cx="548163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434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2419" y="3762375"/>
            <a:ext cx="345916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4350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446361" y="650875"/>
            <a:ext cx="2497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i="1" dirty="0" err="1" smtClean="0"/>
              <a:t>Situs</a:t>
            </a:r>
            <a:r>
              <a:rPr lang="pt-BR" sz="2000" b="1" i="1" dirty="0" smtClean="0"/>
              <a:t> </a:t>
            </a:r>
            <a:r>
              <a:rPr lang="pt-BR" sz="2000" b="1" i="1" dirty="0" err="1" smtClean="0"/>
              <a:t>inversus</a:t>
            </a:r>
            <a:r>
              <a:rPr lang="pt-BR" sz="2000" b="1" i="1" dirty="0" smtClean="0"/>
              <a:t> </a:t>
            </a:r>
            <a:r>
              <a:rPr lang="pt-BR" sz="2000" b="1" i="1" dirty="0" err="1" smtClean="0"/>
              <a:t>totalis</a:t>
            </a:r>
            <a:endParaRPr lang="pt-BR" sz="2000" b="1" i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462063" y="650875"/>
            <a:ext cx="1057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 smtClean="0">
                <a:solidFill>
                  <a:schemeClr val="bg1"/>
                </a:solidFill>
              </a:rPr>
              <a:t>Ectasia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4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030" y="823911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4344" name="Retângulo 11"/>
          <p:cNvSpPr>
            <a:spLocks noChangeArrowheads="1"/>
          </p:cNvSpPr>
          <p:nvPr/>
        </p:nvSpPr>
        <p:spPr bwMode="auto">
          <a:xfrm>
            <a:off x="733425" y="3276600"/>
            <a:ext cx="2908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http://alf3.urz.unibas.ch/pathopic/e/getpic-fra.cfm?id=9132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5" name="Picture 5"/>
          <p:cNvPicPr preferRelativeResize="0">
            <a:picLocks noChangeArrowheads="1"/>
          </p:cNvPicPr>
          <p:nvPr/>
        </p:nvPicPr>
        <p:blipFill>
          <a:blip r:embed="rId3" cstate="print"/>
          <a:srcRect l="24445" t="26389" r="46814" b="29630"/>
          <a:stretch>
            <a:fillRect/>
          </a:stretch>
        </p:blipFill>
        <p:spPr bwMode="auto">
          <a:xfrm>
            <a:off x="758030" y="3695699"/>
            <a:ext cx="28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4346" name="Retângulo 13"/>
          <p:cNvSpPr>
            <a:spLocks noChangeArrowheads="1"/>
          </p:cNvSpPr>
          <p:nvPr/>
        </p:nvSpPr>
        <p:spPr bwMode="auto">
          <a:xfrm>
            <a:off x="877888" y="6224588"/>
            <a:ext cx="27749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http://www.flickr.com/photos/ajamer/293585505/</a:t>
            </a:r>
            <a:endParaRPr lang="pt-BR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0" name="Retângulo 8"/>
          <p:cNvSpPr>
            <a:spLocks noChangeArrowheads="1"/>
          </p:cNvSpPr>
          <p:nvPr/>
        </p:nvSpPr>
        <p:spPr bwMode="auto">
          <a:xfrm>
            <a:off x="2455863" y="0"/>
            <a:ext cx="421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Alterações do desenvolvimento</a:t>
            </a:r>
          </a:p>
        </p:txBody>
      </p:sp>
      <p:sp>
        <p:nvSpPr>
          <p:cNvPr id="82948" name="AutoShape 4"/>
          <p:cNvSpPr>
            <a:spLocks noChangeAspect="1" noChangeArrowheads="1" noTextEdit="1"/>
          </p:cNvSpPr>
          <p:nvPr/>
        </p:nvSpPr>
        <p:spPr bwMode="auto">
          <a:xfrm>
            <a:off x="3306763" y="865188"/>
            <a:ext cx="6092825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82952" name="Group 8"/>
          <p:cNvGrpSpPr>
            <a:grpSpLocks/>
          </p:cNvGrpSpPr>
          <p:nvPr/>
        </p:nvGrpSpPr>
        <p:grpSpPr bwMode="auto">
          <a:xfrm>
            <a:off x="4097339" y="1246188"/>
            <a:ext cx="2033170" cy="4700130"/>
            <a:chOff x="2083" y="544"/>
            <a:chExt cx="1674" cy="3458"/>
          </a:xfrm>
        </p:grpSpPr>
        <p:pic>
          <p:nvPicPr>
            <p:cNvPr id="8295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07" y="569"/>
              <a:ext cx="1627" cy="3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</p:pic>
        <p:sp>
          <p:nvSpPr>
            <p:cNvPr id="82951" name="Freeform 7"/>
            <p:cNvSpPr>
              <a:spLocks noEditPoints="1"/>
            </p:cNvSpPr>
            <p:nvPr/>
          </p:nvSpPr>
          <p:spPr bwMode="auto">
            <a:xfrm>
              <a:off x="2083" y="544"/>
              <a:ext cx="1674" cy="3458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24" y="3434"/>
                </a:cxn>
                <a:cxn ang="0">
                  <a:pos x="1650" y="3434"/>
                </a:cxn>
                <a:cxn ang="0">
                  <a:pos x="1650" y="24"/>
                </a:cxn>
                <a:cxn ang="0">
                  <a:pos x="24" y="24"/>
                </a:cxn>
                <a:cxn ang="0">
                  <a:pos x="1658" y="16"/>
                </a:cxn>
                <a:cxn ang="0">
                  <a:pos x="1658" y="3442"/>
                </a:cxn>
                <a:cxn ang="0">
                  <a:pos x="15" y="3442"/>
                </a:cxn>
                <a:cxn ang="0">
                  <a:pos x="15" y="16"/>
                </a:cxn>
                <a:cxn ang="0">
                  <a:pos x="1658" y="16"/>
                </a:cxn>
                <a:cxn ang="0">
                  <a:pos x="7" y="8"/>
                </a:cxn>
                <a:cxn ang="0">
                  <a:pos x="7" y="3450"/>
                </a:cxn>
                <a:cxn ang="0">
                  <a:pos x="1666" y="3450"/>
                </a:cxn>
                <a:cxn ang="0">
                  <a:pos x="1666" y="8"/>
                </a:cxn>
                <a:cxn ang="0">
                  <a:pos x="7" y="8"/>
                </a:cxn>
                <a:cxn ang="0">
                  <a:pos x="1674" y="0"/>
                </a:cxn>
                <a:cxn ang="0">
                  <a:pos x="1674" y="3458"/>
                </a:cxn>
                <a:cxn ang="0">
                  <a:pos x="0" y="3458"/>
                </a:cxn>
                <a:cxn ang="0">
                  <a:pos x="0" y="0"/>
                </a:cxn>
                <a:cxn ang="0">
                  <a:pos x="1674" y="0"/>
                </a:cxn>
              </a:cxnLst>
              <a:rect l="0" t="0" r="r" b="b"/>
              <a:pathLst>
                <a:path w="1674" h="3458">
                  <a:moveTo>
                    <a:pt x="24" y="24"/>
                  </a:moveTo>
                  <a:lnTo>
                    <a:pt x="24" y="3434"/>
                  </a:lnTo>
                  <a:lnTo>
                    <a:pt x="1650" y="3434"/>
                  </a:lnTo>
                  <a:lnTo>
                    <a:pt x="1650" y="24"/>
                  </a:lnTo>
                  <a:lnTo>
                    <a:pt x="24" y="24"/>
                  </a:lnTo>
                  <a:close/>
                  <a:moveTo>
                    <a:pt x="1658" y="16"/>
                  </a:moveTo>
                  <a:lnTo>
                    <a:pt x="1658" y="3442"/>
                  </a:lnTo>
                  <a:lnTo>
                    <a:pt x="15" y="3442"/>
                  </a:lnTo>
                  <a:lnTo>
                    <a:pt x="15" y="16"/>
                  </a:lnTo>
                  <a:lnTo>
                    <a:pt x="1658" y="16"/>
                  </a:lnTo>
                  <a:close/>
                  <a:moveTo>
                    <a:pt x="7" y="8"/>
                  </a:moveTo>
                  <a:lnTo>
                    <a:pt x="7" y="3450"/>
                  </a:lnTo>
                  <a:lnTo>
                    <a:pt x="1666" y="3450"/>
                  </a:lnTo>
                  <a:lnTo>
                    <a:pt x="1666" y="8"/>
                  </a:lnTo>
                  <a:lnTo>
                    <a:pt x="7" y="8"/>
                  </a:lnTo>
                  <a:close/>
                  <a:moveTo>
                    <a:pt x="1674" y="0"/>
                  </a:moveTo>
                  <a:lnTo>
                    <a:pt x="1674" y="3458"/>
                  </a:lnTo>
                  <a:lnTo>
                    <a:pt x="0" y="3458"/>
                  </a:lnTo>
                  <a:lnTo>
                    <a:pt x="0" y="0"/>
                  </a:lnTo>
                  <a:lnTo>
                    <a:pt x="1674" y="0"/>
                  </a:lnTo>
                  <a:close/>
                </a:path>
              </a:pathLst>
            </a:custGeom>
            <a:solidFill>
              <a:srgbClr val="66CCFF"/>
            </a:solidFill>
            <a:ln w="1588" cap="flat">
              <a:noFill/>
              <a:prstDash val="solid"/>
              <a:bevel/>
              <a:headEnd/>
              <a:tailEnd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82955" name="Group 11"/>
          <p:cNvGrpSpPr>
            <a:grpSpLocks/>
          </p:cNvGrpSpPr>
          <p:nvPr/>
        </p:nvGrpSpPr>
        <p:grpSpPr bwMode="auto">
          <a:xfrm>
            <a:off x="6323014" y="1246188"/>
            <a:ext cx="2316162" cy="4697412"/>
            <a:chOff x="4013" y="545"/>
            <a:chExt cx="1907" cy="3456"/>
          </a:xfrm>
        </p:grpSpPr>
        <p:pic>
          <p:nvPicPr>
            <p:cNvPr id="82953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7" y="570"/>
              <a:ext cx="1860" cy="3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</p:pic>
        <p:sp>
          <p:nvSpPr>
            <p:cNvPr id="82954" name="Freeform 10"/>
            <p:cNvSpPr>
              <a:spLocks noEditPoints="1"/>
            </p:cNvSpPr>
            <p:nvPr/>
          </p:nvSpPr>
          <p:spPr bwMode="auto">
            <a:xfrm>
              <a:off x="4013" y="545"/>
              <a:ext cx="1907" cy="3456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24" y="3432"/>
                </a:cxn>
                <a:cxn ang="0">
                  <a:pos x="1883" y="3432"/>
                </a:cxn>
                <a:cxn ang="0">
                  <a:pos x="1883" y="24"/>
                </a:cxn>
                <a:cxn ang="0">
                  <a:pos x="24" y="24"/>
                </a:cxn>
                <a:cxn ang="0">
                  <a:pos x="1891" y="16"/>
                </a:cxn>
                <a:cxn ang="0">
                  <a:pos x="1891" y="3440"/>
                </a:cxn>
                <a:cxn ang="0">
                  <a:pos x="15" y="3440"/>
                </a:cxn>
                <a:cxn ang="0">
                  <a:pos x="15" y="16"/>
                </a:cxn>
                <a:cxn ang="0">
                  <a:pos x="1891" y="16"/>
                </a:cxn>
                <a:cxn ang="0">
                  <a:pos x="7" y="8"/>
                </a:cxn>
                <a:cxn ang="0">
                  <a:pos x="7" y="3448"/>
                </a:cxn>
                <a:cxn ang="0">
                  <a:pos x="1899" y="3448"/>
                </a:cxn>
                <a:cxn ang="0">
                  <a:pos x="1899" y="8"/>
                </a:cxn>
                <a:cxn ang="0">
                  <a:pos x="7" y="8"/>
                </a:cxn>
                <a:cxn ang="0">
                  <a:pos x="1907" y="0"/>
                </a:cxn>
                <a:cxn ang="0">
                  <a:pos x="1907" y="3456"/>
                </a:cxn>
                <a:cxn ang="0">
                  <a:pos x="0" y="3456"/>
                </a:cxn>
                <a:cxn ang="0">
                  <a:pos x="0" y="0"/>
                </a:cxn>
                <a:cxn ang="0">
                  <a:pos x="1907" y="0"/>
                </a:cxn>
              </a:cxnLst>
              <a:rect l="0" t="0" r="r" b="b"/>
              <a:pathLst>
                <a:path w="1907" h="3456">
                  <a:moveTo>
                    <a:pt x="24" y="24"/>
                  </a:moveTo>
                  <a:lnTo>
                    <a:pt x="24" y="3432"/>
                  </a:lnTo>
                  <a:lnTo>
                    <a:pt x="1883" y="3432"/>
                  </a:lnTo>
                  <a:lnTo>
                    <a:pt x="1883" y="24"/>
                  </a:lnTo>
                  <a:lnTo>
                    <a:pt x="24" y="24"/>
                  </a:lnTo>
                  <a:close/>
                  <a:moveTo>
                    <a:pt x="1891" y="16"/>
                  </a:moveTo>
                  <a:lnTo>
                    <a:pt x="1891" y="3440"/>
                  </a:lnTo>
                  <a:lnTo>
                    <a:pt x="15" y="3440"/>
                  </a:lnTo>
                  <a:lnTo>
                    <a:pt x="15" y="16"/>
                  </a:lnTo>
                  <a:lnTo>
                    <a:pt x="1891" y="16"/>
                  </a:lnTo>
                  <a:close/>
                  <a:moveTo>
                    <a:pt x="7" y="8"/>
                  </a:moveTo>
                  <a:lnTo>
                    <a:pt x="7" y="3448"/>
                  </a:lnTo>
                  <a:lnTo>
                    <a:pt x="1899" y="3448"/>
                  </a:lnTo>
                  <a:lnTo>
                    <a:pt x="1899" y="8"/>
                  </a:lnTo>
                  <a:lnTo>
                    <a:pt x="7" y="8"/>
                  </a:lnTo>
                  <a:close/>
                  <a:moveTo>
                    <a:pt x="1907" y="0"/>
                  </a:moveTo>
                  <a:lnTo>
                    <a:pt x="1907" y="3456"/>
                  </a:lnTo>
                  <a:lnTo>
                    <a:pt x="0" y="3456"/>
                  </a:lnTo>
                  <a:lnTo>
                    <a:pt x="0" y="0"/>
                  </a:lnTo>
                  <a:lnTo>
                    <a:pt x="1907" y="0"/>
                  </a:lnTo>
                  <a:close/>
                </a:path>
              </a:pathLst>
            </a:custGeom>
            <a:solidFill>
              <a:srgbClr val="66CCFF"/>
            </a:solidFill>
            <a:ln w="1588" cap="flat">
              <a:noFill/>
              <a:prstDash val="solid"/>
              <a:bevel/>
              <a:headEnd/>
              <a:tailEnd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462063" y="328552"/>
            <a:ext cx="1057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Ectopia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a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5102</TotalTime>
  <Words>527</Words>
  <Application>Microsoft Office PowerPoint</Application>
  <PresentationFormat>Apresentação na tela (4:3)</PresentationFormat>
  <Paragraphs>197</Paragraphs>
  <Slides>24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EGS</dc:creator>
  <cp:lastModifiedBy>Samsung</cp:lastModifiedBy>
  <cp:revision>468</cp:revision>
  <dcterms:created xsi:type="dcterms:W3CDTF">2012-08-01T15:59:38Z</dcterms:created>
  <dcterms:modified xsi:type="dcterms:W3CDTF">2019-08-08T23:42:59Z</dcterms:modified>
</cp:coreProperties>
</file>