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308" r:id="rId4"/>
    <p:sldId id="263" r:id="rId5"/>
    <p:sldId id="264" r:id="rId6"/>
    <p:sldId id="265" r:id="rId7"/>
    <p:sldId id="259" r:id="rId8"/>
    <p:sldId id="260" r:id="rId9"/>
    <p:sldId id="261" r:id="rId10"/>
    <p:sldId id="262" r:id="rId11"/>
    <p:sldId id="266" r:id="rId12"/>
    <p:sldId id="268" r:id="rId13"/>
    <p:sldId id="321" r:id="rId14"/>
    <p:sldId id="322" r:id="rId15"/>
    <p:sldId id="323" r:id="rId16"/>
    <p:sldId id="267" r:id="rId17"/>
    <p:sldId id="269" r:id="rId18"/>
    <p:sldId id="270" r:id="rId19"/>
    <p:sldId id="271" r:id="rId20"/>
    <p:sldId id="309" r:id="rId21"/>
    <p:sldId id="324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2" r:id="rId30"/>
    <p:sldId id="283" r:id="rId31"/>
    <p:sldId id="310" r:id="rId32"/>
    <p:sldId id="281" r:id="rId33"/>
    <p:sldId id="280" r:id="rId34"/>
    <p:sldId id="279" r:id="rId35"/>
    <p:sldId id="285" r:id="rId36"/>
    <p:sldId id="284" r:id="rId37"/>
    <p:sldId id="286" r:id="rId38"/>
    <p:sldId id="287" r:id="rId39"/>
    <p:sldId id="288" r:id="rId40"/>
    <p:sldId id="289" r:id="rId41"/>
    <p:sldId id="290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11" r:id="rId53"/>
    <p:sldId id="307" r:id="rId54"/>
    <p:sldId id="314" r:id="rId55"/>
    <p:sldId id="316" r:id="rId56"/>
    <p:sldId id="315" r:id="rId57"/>
    <p:sldId id="317" r:id="rId58"/>
    <p:sldId id="318" r:id="rId59"/>
    <p:sldId id="320" r:id="rId6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t-BR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t-BR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0"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r>
              <a:rPr lang="pt-BR" noProof="0" smtClean="0"/>
              <a:t>Clique no ícone para adicionar tabela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E0F5E1BD-0C83-4451-A082-5C673E5AC241}" type="datetimeFigureOut">
              <a:rPr lang="pt-BR" smtClean="0"/>
              <a:pPr/>
              <a:t>10/14/12</a:t>
            </a:fld>
            <a:endParaRPr lang="pt-BR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fld id="{851E09D1-1A16-4249-953D-1D196085F736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ndar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ndar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ndar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ndar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wmf"/><Relationship Id="rId3" Type="http://schemas.openxmlformats.org/officeDocument/2006/relationships/image" Target="../media/image19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e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João Paulo Orlando</a:t>
            </a:r>
          </a:p>
          <a:p>
            <a:r>
              <a:rPr lang="pt-BR" dirty="0" smtClean="0"/>
              <a:t>Adriano </a:t>
            </a:r>
            <a:r>
              <a:rPr lang="pt-BR" dirty="0" err="1" smtClean="0"/>
              <a:t>Rívolli</a:t>
            </a:r>
            <a:endParaRPr lang="pt-BR" dirty="0" smtClean="0"/>
          </a:p>
          <a:p>
            <a:r>
              <a:rPr lang="pt-BR" dirty="0" err="1" smtClean="0"/>
              <a:t>Dilvan</a:t>
            </a:r>
            <a:r>
              <a:rPr lang="pt-BR" dirty="0" smtClean="0"/>
              <a:t> de Abreu Moreira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Introdução ao desenvolvimento colaborativo de regras SWRL com o SWRL Editor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Promover a </a:t>
            </a:r>
            <a:r>
              <a:rPr lang="pt-BR" b="1" dirty="0" smtClean="0"/>
              <a:t>interoperabilidade</a:t>
            </a:r>
            <a:r>
              <a:rPr lang="pt-BR" dirty="0" smtClean="0"/>
              <a:t> entre sistemas, ao representarem os dados </a:t>
            </a:r>
            <a:r>
              <a:rPr lang="pt-BR" b="1" dirty="0" smtClean="0"/>
              <a:t>compartilhados</a:t>
            </a:r>
            <a:r>
              <a:rPr lang="pt-BR" dirty="0" smtClean="0"/>
              <a:t> por diversas aplicações;</a:t>
            </a:r>
          </a:p>
          <a:p>
            <a:endParaRPr lang="pt-BR" dirty="0" smtClean="0"/>
          </a:p>
          <a:p>
            <a:r>
              <a:rPr lang="pt-BR" dirty="0" smtClean="0"/>
              <a:t>Amplamente utilizadas: </a:t>
            </a:r>
          </a:p>
          <a:p>
            <a:pPr lvl="1"/>
            <a:r>
              <a:rPr lang="pt-BR" dirty="0" smtClean="0"/>
              <a:t>fins diferentes;</a:t>
            </a:r>
          </a:p>
          <a:p>
            <a:pPr lvl="1"/>
            <a:r>
              <a:rPr lang="pt-BR" dirty="0" smtClean="0"/>
              <a:t>diferentes comunidades;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err="1" smtClean="0"/>
              <a:t>Resource</a:t>
            </a:r>
            <a:r>
              <a:rPr lang="pt-BR" i="1" dirty="0" smtClean="0"/>
              <a:t> </a:t>
            </a:r>
            <a:r>
              <a:rPr lang="pt-BR" i="1" dirty="0" err="1" smtClean="0"/>
              <a:t>Description</a:t>
            </a:r>
            <a:r>
              <a:rPr lang="pt-BR" i="1" dirty="0" smtClean="0"/>
              <a:t> Framework </a:t>
            </a:r>
            <a:r>
              <a:rPr lang="pt-BR" dirty="0" smtClean="0"/>
              <a:t>(RDF)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Esquema para a definição de informações na Web;</a:t>
            </a:r>
          </a:p>
          <a:p>
            <a:endParaRPr lang="pt-BR" dirty="0" smtClean="0"/>
          </a:p>
          <a:p>
            <a:r>
              <a:rPr lang="pt-BR" dirty="0" smtClean="0"/>
              <a:t>Expressar o significado de termos e conceitos;</a:t>
            </a:r>
          </a:p>
          <a:p>
            <a:endParaRPr lang="pt-BR" dirty="0" smtClean="0"/>
          </a:p>
          <a:p>
            <a:r>
              <a:rPr lang="pt-BR" dirty="0" smtClean="0"/>
              <a:t>Os computadores podem facilmente processá-los;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RDF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Definida pelo W3C:</a:t>
            </a:r>
          </a:p>
          <a:p>
            <a:pPr lvl="1"/>
            <a:r>
              <a:rPr lang="pt-BR" dirty="0" smtClean="0"/>
              <a:t>Redes semânticas;</a:t>
            </a:r>
          </a:p>
          <a:p>
            <a:pPr lvl="1"/>
            <a:r>
              <a:rPr lang="pt-BR" dirty="0" smtClean="0"/>
              <a:t>Permite a representação de conceitos, taxonomia de conceitos e relações binárias;</a:t>
            </a:r>
          </a:p>
          <a:p>
            <a:r>
              <a:rPr lang="pt-BR" dirty="0" smtClean="0"/>
              <a:t>Marcações XML e URI;</a:t>
            </a:r>
          </a:p>
          <a:p>
            <a:r>
              <a:rPr lang="pt-BR" dirty="0" smtClean="0"/>
              <a:t>Especificar entidades, conceitos, propriedades e relacionamentos;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RDF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Tripla RDF:</a:t>
            </a:r>
            <a:endParaRPr lang="pt-BR" dirty="0"/>
          </a:p>
        </p:txBody>
      </p:sp>
      <p:pic>
        <p:nvPicPr>
          <p:cNvPr id="1026" name="Imagem 1" descr="Description: rdf-gra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429000"/>
            <a:ext cx="562914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RDFS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</a:t>
            </a:r>
            <a:r>
              <a:rPr lang="pt-BR" dirty="0" smtClean="0"/>
              <a:t>onjunto </a:t>
            </a:r>
            <a:r>
              <a:rPr lang="pt-BR" dirty="0"/>
              <a:t>de primitivas para descrever ontologias </a:t>
            </a:r>
            <a:r>
              <a:rPr lang="pt-BR" dirty="0" smtClean="0"/>
              <a:t>simples em RDF</a:t>
            </a:r>
          </a:p>
          <a:p>
            <a:r>
              <a:rPr lang="pt-BR" dirty="0" smtClean="0"/>
              <a:t>Essas </a:t>
            </a:r>
            <a:r>
              <a:rPr lang="pt-BR" dirty="0"/>
              <a:t>ontologias são usadas para </a:t>
            </a:r>
            <a:r>
              <a:rPr lang="pt-BR" dirty="0" smtClean="0"/>
              <a:t>dar tipos a recursos </a:t>
            </a:r>
            <a:r>
              <a:rPr lang="pt-BR" dirty="0"/>
              <a:t>e </a:t>
            </a:r>
            <a:r>
              <a:rPr lang="pt-BR" dirty="0" smtClean="0"/>
              <a:t>relações em RDF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111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RDFS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RDFS permite especificar:</a:t>
            </a:r>
            <a:endParaRPr lang="pt-BR" dirty="0"/>
          </a:p>
          <a:p>
            <a:pPr lvl="1"/>
            <a:r>
              <a:rPr lang="pt-BR" dirty="0" smtClean="0"/>
              <a:t>Vocabulários: tipos </a:t>
            </a:r>
            <a:r>
              <a:rPr lang="pt-BR" dirty="0"/>
              <a:t>de recursos </a:t>
            </a:r>
            <a:r>
              <a:rPr lang="pt-BR" dirty="0" smtClean="0"/>
              <a:t>e propriedades;</a:t>
            </a:r>
            <a:endParaRPr lang="pt-BR" dirty="0"/>
          </a:p>
          <a:p>
            <a:pPr lvl="1"/>
            <a:r>
              <a:rPr lang="pt-BR" dirty="0"/>
              <a:t>P</a:t>
            </a:r>
            <a:r>
              <a:rPr lang="pt-BR" dirty="0" smtClean="0"/>
              <a:t>ropriedades (domínio e range)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H</a:t>
            </a:r>
            <a:r>
              <a:rPr lang="pt-BR" dirty="0" smtClean="0"/>
              <a:t>erança </a:t>
            </a:r>
            <a:r>
              <a:rPr lang="pt-BR" dirty="0"/>
              <a:t>entre os tipos de classes ( </a:t>
            </a:r>
            <a:r>
              <a:rPr lang="pt-BR" dirty="0" err="1"/>
              <a:t>subClassOf</a:t>
            </a:r>
            <a:r>
              <a:rPr lang="pt-BR" dirty="0"/>
              <a:t> );</a:t>
            </a:r>
          </a:p>
          <a:p>
            <a:pPr lvl="1"/>
            <a:r>
              <a:rPr lang="pt-BR" dirty="0"/>
              <a:t>H</a:t>
            </a:r>
            <a:r>
              <a:rPr lang="pt-BR" dirty="0" smtClean="0"/>
              <a:t>erança entre </a:t>
            </a:r>
            <a:r>
              <a:rPr lang="pt-BR" dirty="0"/>
              <a:t>propriedades ( </a:t>
            </a:r>
            <a:r>
              <a:rPr lang="pt-BR" dirty="0" err="1"/>
              <a:t>subPropertyOf</a:t>
            </a:r>
            <a:r>
              <a:rPr lang="pt-BR" dirty="0"/>
              <a:t> );</a:t>
            </a:r>
          </a:p>
          <a:p>
            <a:pPr lvl="1"/>
            <a:r>
              <a:rPr lang="pt-BR" dirty="0" err="1" smtClean="0"/>
              <a:t>Labels</a:t>
            </a:r>
            <a:r>
              <a:rPr lang="pt-BR" dirty="0" smtClean="0"/>
              <a:t> e </a:t>
            </a:r>
            <a:r>
              <a:rPr lang="pt-BR" dirty="0"/>
              <a:t>comentários em linguagem natural para documentar e exibir </a:t>
            </a:r>
            <a:r>
              <a:rPr lang="pt-BR" dirty="0" smtClean="0"/>
              <a:t>primitivos.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965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Web </a:t>
            </a:r>
            <a:r>
              <a:rPr lang="pt-BR" i="1" dirty="0" err="1" smtClean="0"/>
              <a:t>Ontology</a:t>
            </a:r>
            <a:r>
              <a:rPr lang="pt-BR" i="1" dirty="0" smtClean="0"/>
              <a:t> </a:t>
            </a:r>
            <a:r>
              <a:rPr lang="pt-BR" i="1" dirty="0" err="1" smtClean="0"/>
              <a:t>Language</a:t>
            </a:r>
            <a:r>
              <a:rPr lang="pt-BR" dirty="0" smtClean="0"/>
              <a:t> (OWL)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Grande expressividade na descrição dos objetos e seus relacionamentos;</a:t>
            </a:r>
          </a:p>
          <a:p>
            <a:endParaRPr lang="pt-BR" dirty="0" smtClean="0"/>
          </a:p>
          <a:p>
            <a:r>
              <a:rPr lang="pt-BR" dirty="0" smtClean="0"/>
              <a:t>Só com </a:t>
            </a:r>
            <a:r>
              <a:rPr lang="pt-BR" i="1" dirty="0" smtClean="0"/>
              <a:t>RDF </a:t>
            </a:r>
            <a:r>
              <a:rPr lang="pt-BR" i="1" dirty="0" err="1" smtClean="0"/>
              <a:t>Schema</a:t>
            </a:r>
            <a:r>
              <a:rPr lang="pt-BR" i="1" dirty="0" smtClean="0"/>
              <a:t> </a:t>
            </a:r>
            <a:r>
              <a:rPr lang="pt-BR" dirty="0" smtClean="0"/>
              <a:t>não se pode descrever a mesma complexidade e riqueza;</a:t>
            </a:r>
          </a:p>
          <a:p>
            <a:endParaRPr lang="pt-BR" dirty="0" smtClean="0"/>
          </a:p>
          <a:p>
            <a:r>
              <a:rPr lang="pt-BR" dirty="0" smtClean="0"/>
              <a:t>Todavia, OWL usa as ligações RDF;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Web </a:t>
            </a:r>
            <a:r>
              <a:rPr lang="pt-BR" i="1" dirty="0" err="1" smtClean="0"/>
              <a:t>Ontology</a:t>
            </a:r>
            <a:r>
              <a:rPr lang="pt-BR" i="1" dirty="0" smtClean="0"/>
              <a:t> </a:t>
            </a:r>
            <a:r>
              <a:rPr lang="pt-BR" i="1" dirty="0" err="1" smtClean="0"/>
              <a:t>Language</a:t>
            </a:r>
            <a:r>
              <a:rPr lang="pt-BR" dirty="0" smtClean="0"/>
              <a:t> (OWL)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W3C publicou em 2004:</a:t>
            </a:r>
          </a:p>
          <a:p>
            <a:pPr lvl="1"/>
            <a:r>
              <a:rPr lang="pt-BR" dirty="0" smtClean="0"/>
              <a:t>representar e compartilhar ontologias na Web;</a:t>
            </a:r>
          </a:p>
          <a:p>
            <a:endParaRPr lang="pt-BR" dirty="0" smtClean="0"/>
          </a:p>
          <a:p>
            <a:r>
              <a:rPr lang="pt-BR" dirty="0" smtClean="0"/>
              <a:t>OWL 1:</a:t>
            </a:r>
          </a:p>
          <a:p>
            <a:pPr lvl="1"/>
            <a:r>
              <a:rPr lang="pt-BR" dirty="0" smtClean="0"/>
              <a:t>OWL </a:t>
            </a:r>
            <a:r>
              <a:rPr lang="pt-BR" dirty="0" err="1" smtClean="0"/>
              <a:t>Lite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OWL DL;</a:t>
            </a:r>
          </a:p>
          <a:p>
            <a:pPr lvl="1"/>
            <a:r>
              <a:rPr lang="pt-BR" dirty="0" smtClean="0"/>
              <a:t>OWL </a:t>
            </a:r>
            <a:r>
              <a:rPr lang="pt-BR" dirty="0" err="1" smtClean="0"/>
              <a:t>Full</a:t>
            </a:r>
            <a:r>
              <a:rPr lang="pt-BR" dirty="0" smtClean="0"/>
              <a:t>;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Web </a:t>
            </a:r>
            <a:r>
              <a:rPr lang="pt-BR" i="1" dirty="0" err="1" smtClean="0"/>
              <a:t>Ontology</a:t>
            </a:r>
            <a:r>
              <a:rPr lang="pt-BR" i="1" dirty="0" smtClean="0"/>
              <a:t> </a:t>
            </a:r>
            <a:r>
              <a:rPr lang="pt-BR" i="1" dirty="0" err="1" smtClean="0"/>
              <a:t>Language</a:t>
            </a:r>
            <a:r>
              <a:rPr lang="pt-BR" dirty="0" smtClean="0"/>
              <a:t> (OWL)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Reasoner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Inferências lógicas;</a:t>
            </a:r>
          </a:p>
          <a:p>
            <a:pPr lvl="1"/>
            <a:r>
              <a:rPr lang="pt-BR" dirty="0" smtClean="0"/>
              <a:t>Checar consistências;</a:t>
            </a:r>
          </a:p>
          <a:p>
            <a:pPr lvl="1"/>
            <a:r>
              <a:rPr lang="pt-BR" dirty="0" err="1" smtClean="0"/>
              <a:t>Ex</a:t>
            </a:r>
            <a:r>
              <a:rPr lang="pt-BR" dirty="0" smtClean="0"/>
              <a:t> inconsistência: Uma classe que não pode ter instâncias;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Sintaxe:</a:t>
            </a:r>
          </a:p>
          <a:p>
            <a:pPr lvl="1"/>
            <a:r>
              <a:rPr lang="pt-BR" dirty="0" smtClean="0"/>
              <a:t>RDF/XML</a:t>
            </a:r>
          </a:p>
          <a:p>
            <a:pPr lvl="1"/>
            <a:r>
              <a:rPr lang="pt-BR" dirty="0" smtClean="0"/>
              <a:t>Alguns termos expressos em RDF e RDF </a:t>
            </a:r>
            <a:r>
              <a:rPr lang="pt-BR" dirty="0" err="1" smtClean="0"/>
              <a:t>Schema</a:t>
            </a:r>
            <a:r>
              <a:rPr lang="pt-BR" dirty="0" smtClean="0"/>
              <a:t>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Web </a:t>
            </a:r>
            <a:r>
              <a:rPr lang="pt-BR" i="1" dirty="0" err="1" smtClean="0"/>
              <a:t>Ontology</a:t>
            </a:r>
            <a:r>
              <a:rPr lang="pt-BR" i="1" dirty="0" smtClean="0"/>
              <a:t> </a:t>
            </a:r>
            <a:r>
              <a:rPr lang="pt-BR" i="1" dirty="0" err="1" smtClean="0"/>
              <a:t>Language</a:t>
            </a:r>
            <a:r>
              <a:rPr lang="pt-BR" dirty="0" smtClean="0"/>
              <a:t> (OWL)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OWL 2:</a:t>
            </a:r>
          </a:p>
          <a:p>
            <a:pPr lvl="1"/>
            <a:r>
              <a:rPr lang="pt-BR" dirty="0" smtClean="0"/>
              <a:t>Amadurecimento e evolução da Web Semântica;</a:t>
            </a:r>
          </a:p>
          <a:p>
            <a:pPr lvl="1"/>
            <a:r>
              <a:rPr lang="pt-BR" dirty="0" smtClean="0"/>
              <a:t>Outras sub-linguagens (QL, RL e EL);</a:t>
            </a:r>
          </a:p>
          <a:p>
            <a:pPr lvl="1"/>
            <a:r>
              <a:rPr lang="pt-BR" dirty="0" smtClean="0"/>
              <a:t>Novos recurso e possibilidades foram incorporados;</a:t>
            </a:r>
          </a:p>
          <a:p>
            <a:pPr lvl="2"/>
            <a:r>
              <a:rPr lang="pt-BR" dirty="0" smtClean="0"/>
              <a:t>Redes de propriedades;</a:t>
            </a:r>
          </a:p>
          <a:p>
            <a:pPr lvl="2"/>
            <a:r>
              <a:rPr lang="pt-BR" dirty="0" smtClean="0"/>
              <a:t>Definição de intervalo de dados;</a:t>
            </a:r>
          </a:p>
          <a:p>
            <a:pPr lvl="2"/>
            <a:r>
              <a:rPr lang="pt-BR" dirty="0" smtClean="0"/>
              <a:t>Tipos de dados mais ricos;</a:t>
            </a:r>
          </a:p>
          <a:p>
            <a:pPr lvl="2"/>
            <a:r>
              <a:rPr lang="pt-BR" dirty="0" smtClean="0"/>
              <a:t>Novos tipos de propriedades;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Web Semântica;</a:t>
            </a:r>
          </a:p>
          <a:p>
            <a:r>
              <a:rPr lang="pt-BR" dirty="0" smtClean="0"/>
              <a:t>SWRL (</a:t>
            </a:r>
            <a:r>
              <a:rPr lang="pt-BR" i="1" dirty="0" err="1" smtClean="0"/>
              <a:t>Semantic</a:t>
            </a:r>
            <a:r>
              <a:rPr lang="pt-BR" i="1" dirty="0" smtClean="0"/>
              <a:t> Web </a:t>
            </a:r>
            <a:r>
              <a:rPr lang="pt-BR" i="1" dirty="0" err="1" smtClean="0"/>
              <a:t>Rule</a:t>
            </a:r>
            <a:r>
              <a:rPr lang="pt-BR" i="1" dirty="0" smtClean="0"/>
              <a:t> </a:t>
            </a:r>
            <a:r>
              <a:rPr lang="pt-BR" i="1" dirty="0" err="1" smtClean="0"/>
              <a:t>Language</a:t>
            </a:r>
            <a:r>
              <a:rPr lang="pt-BR" dirty="0" smtClean="0"/>
              <a:t>);</a:t>
            </a:r>
          </a:p>
          <a:p>
            <a:r>
              <a:rPr lang="pt-BR" dirty="0" smtClean="0"/>
              <a:t>SWRL Editor;</a:t>
            </a:r>
          </a:p>
          <a:p>
            <a:r>
              <a:rPr lang="pt-BR" dirty="0" smtClean="0"/>
              <a:t>Desenvolvimento de uma ontologia com regras para representar relações de parentesco.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Semantic</a:t>
            </a:r>
            <a:r>
              <a:rPr lang="pt-BR" dirty="0" smtClean="0"/>
              <a:t> Web </a:t>
            </a:r>
            <a:r>
              <a:rPr lang="pt-BR" dirty="0" err="1" smtClean="0"/>
              <a:t>Rule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SWRL </a:t>
            </a:r>
            <a:r>
              <a:rPr lang="pt-BR" dirty="0" smtClean="0"/>
              <a:t>é </a:t>
            </a:r>
            <a:r>
              <a:rPr lang="pt-BR" smtClean="0"/>
              <a:t>cada vez </a:t>
            </a:r>
            <a:r>
              <a:rPr lang="pt-BR" dirty="0" smtClean="0"/>
              <a:t>mais usado</a:t>
            </a:r>
            <a:r>
              <a:rPr lang="pt-BR" dirty="0" smtClean="0"/>
              <a:t>:</a:t>
            </a:r>
            <a:endParaRPr lang="pt-BR" dirty="0" smtClean="0"/>
          </a:p>
          <a:p>
            <a:pPr lvl="1"/>
            <a:r>
              <a:rPr lang="pt-BR" dirty="0" smtClean="0"/>
              <a:t>Serviços sensíveis ao contexto; </a:t>
            </a:r>
          </a:p>
          <a:p>
            <a:pPr lvl="1"/>
            <a:r>
              <a:rPr lang="pt-BR" dirty="0" smtClean="0"/>
              <a:t>Gestão de energia em ambientes domésticos; </a:t>
            </a:r>
          </a:p>
          <a:p>
            <a:pPr lvl="1"/>
            <a:r>
              <a:rPr lang="pt-BR" dirty="0" smtClean="0"/>
              <a:t>Sistemas de </a:t>
            </a:r>
            <a:r>
              <a:rPr lang="pt-BR" dirty="0" err="1" smtClean="0"/>
              <a:t>e-learning</a:t>
            </a:r>
            <a:r>
              <a:rPr lang="pt-BR" dirty="0" smtClean="0"/>
              <a:t>; </a:t>
            </a:r>
          </a:p>
          <a:p>
            <a:pPr lvl="1"/>
            <a:r>
              <a:rPr lang="pt-BR" dirty="0" smtClean="0"/>
              <a:t>Gerenciamento de SLA (</a:t>
            </a:r>
            <a:r>
              <a:rPr lang="pt-BR" i="1" dirty="0" err="1" smtClean="0"/>
              <a:t>Service</a:t>
            </a:r>
            <a:r>
              <a:rPr lang="pt-BR" i="1" dirty="0" smtClean="0"/>
              <a:t> </a:t>
            </a:r>
            <a:r>
              <a:rPr lang="pt-BR" i="1" dirty="0" err="1" smtClean="0"/>
              <a:t>Level</a:t>
            </a:r>
            <a:r>
              <a:rPr lang="pt-BR" i="1" dirty="0" smtClean="0"/>
              <a:t> </a:t>
            </a:r>
            <a:r>
              <a:rPr lang="pt-BR" i="1" dirty="0" err="1" smtClean="0"/>
              <a:t>Agreement</a:t>
            </a:r>
            <a:r>
              <a:rPr lang="pt-BR" dirty="0" smtClean="0"/>
              <a:t>) para serviços de IPTV (</a:t>
            </a:r>
            <a:r>
              <a:rPr lang="pt-BR" i="1" dirty="0" smtClean="0"/>
              <a:t>Internet </a:t>
            </a:r>
            <a:r>
              <a:rPr lang="pt-BR" i="1" dirty="0" err="1" smtClean="0"/>
              <a:t>Protocol</a:t>
            </a:r>
            <a:r>
              <a:rPr lang="pt-BR" i="1" dirty="0" smtClean="0"/>
              <a:t> </a:t>
            </a:r>
            <a:r>
              <a:rPr lang="pt-BR" i="1" dirty="0" err="1" smtClean="0"/>
              <a:t>Television</a:t>
            </a:r>
            <a:r>
              <a:rPr lang="pt-BR" dirty="0" smtClean="0"/>
              <a:t>); </a:t>
            </a:r>
          </a:p>
          <a:p>
            <a:pPr lvl="1"/>
            <a:r>
              <a:rPr lang="pt-BR" dirty="0" smtClean="0"/>
              <a:t>Cálculos de redes de co-autoria em redes sociais;</a:t>
            </a:r>
          </a:p>
          <a:p>
            <a:pPr lvl="1"/>
            <a:r>
              <a:rPr lang="pt-BR" dirty="0" smtClean="0"/>
              <a:t>Sensores em ambientes inteligentes;</a:t>
            </a:r>
          </a:p>
          <a:p>
            <a:pPr lvl="1"/>
            <a:r>
              <a:rPr lang="pt-BR" dirty="0" smtClean="0"/>
              <a:t>Atribuição de notas a tumores;</a:t>
            </a:r>
          </a:p>
          <a:p>
            <a:pPr lvl="1"/>
            <a:r>
              <a:rPr lang="pt-BR" dirty="0" smtClean="0"/>
              <a:t>Classificação de fenótipos de Autismo;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970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SWRL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OWL não é suficiente para modelar todos os tipos de problemas;</a:t>
            </a:r>
          </a:p>
          <a:p>
            <a:endParaRPr lang="pt-BR" dirty="0" smtClean="0"/>
          </a:p>
          <a:p>
            <a:r>
              <a:rPr lang="pt-BR" dirty="0" smtClean="0"/>
              <a:t>SWRL adiciona o suporte a cláusulas no formato de </a:t>
            </a:r>
            <a:r>
              <a:rPr lang="pt-BR" dirty="0" err="1" smtClean="0"/>
              <a:t>Horn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Inferir novos conhecimentos sobre os indivíduos OWL;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SWRL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Partes:</a:t>
            </a:r>
          </a:p>
          <a:p>
            <a:pPr lvl="1"/>
            <a:r>
              <a:rPr lang="pt-BR" dirty="0" smtClean="0"/>
              <a:t>Antecedente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 err="1" smtClean="0"/>
              <a:t>Consequente</a:t>
            </a:r>
            <a:r>
              <a:rPr lang="pt-BR" dirty="0" smtClean="0"/>
              <a:t>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Zero ou mais átomos:</a:t>
            </a:r>
          </a:p>
          <a:p>
            <a:pPr lvl="2"/>
            <a:r>
              <a:rPr lang="pt-BR" dirty="0" smtClean="0"/>
              <a:t>Predicado;</a:t>
            </a:r>
          </a:p>
          <a:p>
            <a:pPr lvl="2"/>
            <a:r>
              <a:rPr lang="pt-BR" dirty="0" smtClean="0"/>
              <a:t>Uma ou mais argumentos(determinado pelo tipo de predicado);</a:t>
            </a:r>
          </a:p>
          <a:p>
            <a:pPr lvl="2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SWRL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Tipos de predicados:</a:t>
            </a:r>
          </a:p>
          <a:p>
            <a:pPr lvl="1"/>
            <a:r>
              <a:rPr lang="pt-BR" dirty="0" err="1" smtClean="0"/>
              <a:t>Class</a:t>
            </a:r>
            <a:r>
              <a:rPr lang="pt-BR" dirty="0" smtClean="0"/>
              <a:t> ( </a:t>
            </a:r>
            <a:r>
              <a:rPr lang="en-US" dirty="0" err="1" smtClean="0"/>
              <a:t>i</a:t>
            </a:r>
            <a:r>
              <a:rPr lang="en-US" dirty="0" smtClean="0"/>
              <a:t>-object </a:t>
            </a:r>
            <a:r>
              <a:rPr lang="pt-BR" dirty="0" smtClean="0"/>
              <a:t>)</a:t>
            </a:r>
          </a:p>
          <a:p>
            <a:pPr lvl="1"/>
            <a:r>
              <a:rPr lang="en-US" dirty="0" smtClean="0"/>
              <a:t>Object property ( </a:t>
            </a:r>
            <a:r>
              <a:rPr lang="en-US" dirty="0" err="1" smtClean="0"/>
              <a:t>i</a:t>
            </a:r>
            <a:r>
              <a:rPr lang="en-US" dirty="0" smtClean="0"/>
              <a:t>-object, </a:t>
            </a:r>
            <a:r>
              <a:rPr lang="en-US" dirty="0" err="1" smtClean="0"/>
              <a:t>i</a:t>
            </a:r>
            <a:r>
              <a:rPr lang="en-US" dirty="0" smtClean="0"/>
              <a:t>-object )</a:t>
            </a:r>
          </a:p>
          <a:p>
            <a:pPr lvl="1"/>
            <a:r>
              <a:rPr lang="en-US" dirty="0" err="1" smtClean="0"/>
              <a:t>Datavalued</a:t>
            </a:r>
            <a:r>
              <a:rPr lang="en-US" dirty="0" smtClean="0"/>
              <a:t> property ( </a:t>
            </a:r>
            <a:r>
              <a:rPr lang="en-US" dirty="0" err="1" smtClean="0"/>
              <a:t>i</a:t>
            </a:r>
            <a:r>
              <a:rPr lang="en-US" dirty="0" smtClean="0"/>
              <a:t>-object, d-object )</a:t>
            </a:r>
          </a:p>
          <a:p>
            <a:pPr lvl="1"/>
            <a:r>
              <a:rPr lang="en-US" dirty="0" smtClean="0"/>
              <a:t>Same/different ( </a:t>
            </a:r>
            <a:r>
              <a:rPr lang="en-US" dirty="0" err="1" smtClean="0"/>
              <a:t>i</a:t>
            </a:r>
            <a:r>
              <a:rPr lang="en-US" dirty="0" smtClean="0"/>
              <a:t>-object, </a:t>
            </a:r>
            <a:r>
              <a:rPr lang="en-US" dirty="0" err="1" smtClean="0"/>
              <a:t>i</a:t>
            </a:r>
            <a:r>
              <a:rPr lang="en-US" dirty="0" smtClean="0"/>
              <a:t>-object )</a:t>
            </a:r>
          </a:p>
          <a:p>
            <a:pPr lvl="1"/>
            <a:r>
              <a:rPr lang="en-US" dirty="0" smtClean="0"/>
              <a:t>Built-in ( *[d-object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-object] )</a:t>
            </a:r>
          </a:p>
          <a:p>
            <a:pPr lvl="1"/>
            <a:r>
              <a:rPr lang="en-US" dirty="0" smtClean="0"/>
              <a:t>Data range ( d-object )</a:t>
            </a:r>
          </a:p>
          <a:p>
            <a:pPr lvl="1"/>
            <a:endParaRPr lang="en-US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SWRL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Imagem 3" descr="Description: ru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873" y="2348880"/>
            <a:ext cx="769147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SWRL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“Uma pessoa qualquer que tenha qualquer carro será considerada um motorista”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pessoa(?x) ^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temCarro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(?x,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algn="ctr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-&gt; </a:t>
            </a:r>
          </a:p>
          <a:p>
            <a:pPr algn="ctr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motorista(?x)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SWRL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“Se João tem um carro ele será considerado um motorista”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pessoa(João) ^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temCarro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(João,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algn="ctr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-&gt; </a:t>
            </a:r>
          </a:p>
          <a:p>
            <a:pPr algn="ctr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motorista(João)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SWRL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“Uma pessoa qualquer que tenha idade maior que 18 anos será considerada adulta”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pessoa(?x) ^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temIdade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(?x, ?idade) ^ </a:t>
            </a:r>
          </a:p>
          <a:p>
            <a:pPr algn="ctr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swrlb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greaterThan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(?idade, 18)  </a:t>
            </a:r>
          </a:p>
          <a:p>
            <a:pPr algn="ctr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-&gt; </a:t>
            </a:r>
          </a:p>
          <a:p>
            <a:pPr algn="ctr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adulto(?x)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SWRL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(?p) ^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has_Driver_License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(?p,?d) ^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issued_in_State_of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(?d,?s) ^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swrlb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notEqual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(?s,"CA") ^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has_Age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(?p,?g) ^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swrlb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lessThan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(?g,18) ^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number_of_Visiting_Days_in_CA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(?p,?x) ^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swrlb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lessThan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(?x,10) ^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(?c) ^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has_Weight_in_lbs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(?c,?w) ^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swrlb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lessThan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(?w,26000) </a:t>
            </a:r>
          </a:p>
          <a:p>
            <a:pPr algn="ctr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→ </a:t>
            </a:r>
          </a:p>
          <a:p>
            <a:pPr algn="ctr"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can_Drive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(?p,?c)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Web Semântica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SWRL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Cabe ressaltar que as regras:</a:t>
            </a:r>
          </a:p>
          <a:p>
            <a:pPr lvl="1"/>
            <a:r>
              <a:rPr lang="pt-BR" dirty="0"/>
              <a:t>S</a:t>
            </a:r>
            <a:r>
              <a:rPr lang="pt-BR" dirty="0" smtClean="0"/>
              <a:t>ão armazenadas na ontologia;</a:t>
            </a:r>
          </a:p>
          <a:p>
            <a:pPr lvl="1"/>
            <a:r>
              <a:rPr lang="pt-BR" dirty="0" smtClean="0"/>
              <a:t>Realizam a inferência de novos conhecimentos;</a:t>
            </a:r>
          </a:p>
          <a:p>
            <a:pPr lvl="1"/>
            <a:r>
              <a:rPr lang="pt-BR" dirty="0" smtClean="0"/>
              <a:t>Agregam novas informações à base de conhecimento;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SWRL Editor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SWRL Editor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Desenvolvida nos trabalhos [Orlando 2012] e [Silva 2012];</a:t>
            </a:r>
          </a:p>
          <a:p>
            <a:r>
              <a:rPr lang="pt-BR" dirty="0" err="1" smtClean="0"/>
              <a:t>Plug-in</a:t>
            </a:r>
            <a:r>
              <a:rPr lang="pt-BR" dirty="0" smtClean="0"/>
              <a:t> para o </a:t>
            </a:r>
            <a:r>
              <a:rPr lang="pt-BR" dirty="0" err="1" smtClean="0"/>
              <a:t>Web-Protégé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Desenvolvimento colaborativo;</a:t>
            </a:r>
          </a:p>
          <a:p>
            <a:endParaRPr lang="pt-BR" dirty="0" smtClean="0"/>
          </a:p>
          <a:p>
            <a:r>
              <a:rPr lang="pt-BR" dirty="0" smtClean="0"/>
              <a:t>Dividido em:</a:t>
            </a:r>
          </a:p>
          <a:p>
            <a:pPr lvl="1"/>
            <a:r>
              <a:rPr lang="pt-BR" dirty="0" smtClean="0"/>
              <a:t>Servidor;</a:t>
            </a:r>
          </a:p>
          <a:p>
            <a:pPr lvl="1"/>
            <a:r>
              <a:rPr lang="pt-BR" dirty="0" smtClean="0"/>
              <a:t>Cliente;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SWRL Editor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91039"/>
            <a:ext cx="7632848" cy="341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dirty="0" smtClean="0"/>
              <a:t>Tela de Visualizações</a:t>
            </a:r>
            <a:endParaRPr lang="pt-BR" b="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348880"/>
            <a:ext cx="4176464" cy="429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SWRL com </a:t>
            </a:r>
            <a:r>
              <a:rPr lang="pt-BR" i="1" dirty="0" err="1" smtClean="0"/>
              <a:t>Highlight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4683" y="2348880"/>
            <a:ext cx="7605749" cy="270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SWRL com </a:t>
            </a:r>
            <a:r>
              <a:rPr lang="pt-BR" i="1" dirty="0" err="1" smtClean="0"/>
              <a:t>Highlight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2395394"/>
            <a:ext cx="7560839" cy="335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Visualização Hierárquica</a:t>
            </a:r>
            <a:endParaRPr lang="pt-BR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2331012"/>
            <a:ext cx="7776863" cy="295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Visualização Hierárquica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 l="2579" t="53407" r="82686" b="25275"/>
          <a:stretch>
            <a:fillRect/>
          </a:stretch>
        </p:blipFill>
        <p:spPr bwMode="auto">
          <a:xfrm>
            <a:off x="2943009" y="2438044"/>
            <a:ext cx="3357183" cy="26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Parafraseamento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 l="6502" t="54489" r="19731" b="12108"/>
          <a:stretch>
            <a:fillRect/>
          </a:stretch>
        </p:blipFill>
        <p:spPr bwMode="auto">
          <a:xfrm>
            <a:off x="2483768" y="2420888"/>
            <a:ext cx="443843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Web Semântica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Extensão da Web atual;</a:t>
            </a:r>
          </a:p>
          <a:p>
            <a:r>
              <a:rPr lang="pt-BR" dirty="0" smtClean="0"/>
              <a:t>Associar significados explícitos aos conteúdos dos documentos;</a:t>
            </a:r>
          </a:p>
          <a:p>
            <a:r>
              <a:rPr lang="pt-BR" dirty="0" smtClean="0"/>
              <a:t>Para Berners-Lee:</a:t>
            </a:r>
          </a:p>
          <a:p>
            <a:pPr lvl="1"/>
            <a:r>
              <a:rPr lang="pt-BR" dirty="0" smtClean="0"/>
              <a:t>A WS deve possibilitar que computadores sejam capazes de acessar dados estruturados e de definir regras de inferências,</a:t>
            </a:r>
          </a:p>
          <a:p>
            <a:pPr lvl="1"/>
            <a:r>
              <a:rPr lang="pt-BR" dirty="0" smtClean="0"/>
              <a:t>Transformando grandes volumes de dados em informação.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Agrupamento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Agrupamento em sub-conjuntos de regras;</a:t>
            </a:r>
          </a:p>
          <a:p>
            <a:r>
              <a:rPr lang="pt-BR" dirty="0" smtClean="0"/>
              <a:t>Sistema de carregamento automático de algoritmos 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ServiceLoader</a:t>
            </a:r>
            <a:r>
              <a:rPr lang="pt-BR" dirty="0" smtClean="0"/>
              <a:t>);</a:t>
            </a:r>
          </a:p>
          <a:p>
            <a:r>
              <a:rPr lang="pt-BR" dirty="0" smtClean="0"/>
              <a:t>Possui 3 técnicas:</a:t>
            </a:r>
          </a:p>
          <a:p>
            <a:pPr lvl="1"/>
            <a:r>
              <a:rPr lang="pt-BR" sz="2400" i="1" dirty="0" err="1" smtClean="0"/>
              <a:t>K-means</a:t>
            </a:r>
            <a:r>
              <a:rPr lang="pt-BR" sz="2400" dirty="0" smtClean="0"/>
              <a:t> – Similaridade de átomos;</a:t>
            </a:r>
          </a:p>
          <a:p>
            <a:pPr lvl="1"/>
            <a:r>
              <a:rPr lang="pt-BR" sz="2400" i="1" dirty="0" err="1" smtClean="0"/>
              <a:t>K-means</a:t>
            </a:r>
            <a:r>
              <a:rPr lang="pt-BR" sz="2400" dirty="0" smtClean="0"/>
              <a:t> – Similaridade de predicados;</a:t>
            </a:r>
          </a:p>
          <a:p>
            <a:pPr lvl="1"/>
            <a:r>
              <a:rPr lang="pt-BR" sz="2400" dirty="0" smtClean="0"/>
              <a:t>Estrutura sintática de regras;</a:t>
            </a:r>
          </a:p>
          <a:p>
            <a:pPr lvl="1"/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decisão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Também usa o sistema de carregamento automático de algoritmos;</a:t>
            </a:r>
          </a:p>
          <a:p>
            <a:endParaRPr lang="pt-BR" dirty="0" smtClean="0"/>
          </a:p>
          <a:p>
            <a:r>
              <a:rPr lang="pt-BR" dirty="0" smtClean="0"/>
              <a:t>Possui 3 técnicas:</a:t>
            </a:r>
          </a:p>
          <a:p>
            <a:pPr lvl="1"/>
            <a:r>
              <a:rPr lang="pt-BR" dirty="0" smtClean="0"/>
              <a:t>Ocorrência de átomos;</a:t>
            </a:r>
          </a:p>
          <a:p>
            <a:pPr lvl="1"/>
            <a:r>
              <a:rPr lang="pt-BR" dirty="0" smtClean="0"/>
              <a:t>Dependência de variáveis;</a:t>
            </a:r>
          </a:p>
          <a:p>
            <a:pPr lvl="1"/>
            <a:r>
              <a:rPr lang="pt-BR" dirty="0" smtClean="0"/>
              <a:t>Paráfrases;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Árvore de decisão - Ocorrência de átomos 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349" y="2924944"/>
            <a:ext cx="752408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Árvore de decisão - Dependência de variáveis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54" y="2908014"/>
            <a:ext cx="7515878" cy="18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Árvore de decisão - Paráfrases 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0258" y="2924944"/>
            <a:ext cx="758371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decisão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24944"/>
            <a:ext cx="7560840" cy="255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decisão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24944"/>
            <a:ext cx="7488832" cy="230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Filtros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17943"/>
            <a:ext cx="6172011" cy="360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Opções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 b="16522"/>
          <a:stretch>
            <a:fillRect/>
          </a:stretch>
        </p:blipFill>
        <p:spPr bwMode="auto">
          <a:xfrm>
            <a:off x="1907704" y="2924944"/>
            <a:ext cx="5616624" cy="189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Opções – </a:t>
            </a:r>
            <a:r>
              <a:rPr lang="pt-BR" dirty="0" err="1" smtClean="0"/>
              <a:t>rdfs</a:t>
            </a:r>
            <a:r>
              <a:rPr lang="pt-BR" dirty="0" smtClean="0"/>
              <a:t>:</a:t>
            </a:r>
            <a:r>
              <a:rPr lang="pt-BR" dirty="0" err="1" smtClean="0"/>
              <a:t>Label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348343"/>
            <a:ext cx="7776864" cy="3752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Web Semântica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Fortemente recomendada pelo W3C;</a:t>
            </a:r>
          </a:p>
          <a:p>
            <a:endParaRPr lang="pt-BR" dirty="0" smtClean="0"/>
          </a:p>
          <a:p>
            <a:r>
              <a:rPr lang="pt-BR" dirty="0" smtClean="0"/>
              <a:t>Motivada pelo potencial em transformar a Web:</a:t>
            </a:r>
          </a:p>
          <a:p>
            <a:pPr lvl="1"/>
            <a:r>
              <a:rPr lang="pt-BR" dirty="0" smtClean="0"/>
              <a:t>Repositório de dados </a:t>
            </a:r>
            <a:r>
              <a:rPr lang="pt-BR" dirty="0" smtClean="0">
                <a:sym typeface="Wingdings" pitchFamily="2" charset="2"/>
              </a:rPr>
              <a:t> repositório explícito de conhecimento;</a:t>
            </a:r>
          </a:p>
          <a:p>
            <a:pPr lvl="1"/>
            <a:r>
              <a:rPr lang="pt-BR" dirty="0" smtClean="0"/>
              <a:t>Disponível tanto para pessoas como para máquinas;</a:t>
            </a:r>
          </a:p>
          <a:p>
            <a:endParaRPr lang="pt-BR" dirty="0" smtClean="0"/>
          </a:p>
          <a:p>
            <a:r>
              <a:rPr lang="pt-BR" dirty="0" smtClean="0"/>
              <a:t>Embora hajam dificuldades, conta com o apoio de inúmeras empresas;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Composição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20888"/>
            <a:ext cx="6624736" cy="373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Composição – Erro </a:t>
            </a:r>
            <a:r>
              <a:rPr lang="pt-BR" dirty="0" err="1" smtClean="0"/>
              <a:t>rdfs</a:t>
            </a:r>
            <a:r>
              <a:rPr lang="pt-BR" dirty="0" smtClean="0"/>
              <a:t>:</a:t>
            </a:r>
            <a:r>
              <a:rPr lang="pt-BR" dirty="0" err="1" smtClean="0"/>
              <a:t>Label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b="63628"/>
          <a:stretch>
            <a:fillRect/>
          </a:stretch>
        </p:blipFill>
        <p:spPr bwMode="auto">
          <a:xfrm>
            <a:off x="871983" y="2708384"/>
            <a:ext cx="7732465" cy="1357079"/>
          </a:xfrm>
          <a:prstGeom prst="rect">
            <a:avLst/>
          </a:prstGeom>
          <a:noFill/>
        </p:spPr>
      </p:pic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983" y="4581128"/>
            <a:ext cx="7660457" cy="100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Desenvolvimento de uma ontologia</a:t>
            </a:r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Ontologia de relações de parentesco: </a:t>
            </a:r>
          </a:p>
          <a:p>
            <a:endParaRPr lang="pt-BR" dirty="0" smtClean="0">
              <a:solidFill>
                <a:schemeClr val="tx1"/>
              </a:solidFill>
              <a:latin typeface="+mn-lt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Classes (Conceitos);</a:t>
            </a:r>
          </a:p>
          <a:p>
            <a:endParaRPr lang="pt-BR" dirty="0" smtClean="0">
              <a:solidFill>
                <a:schemeClr val="tx1"/>
              </a:solidFill>
              <a:latin typeface="+mn-lt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Propriedades (Relações);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 -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94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9451" name="Picture 59"/>
          <p:cNvPicPr>
            <a:picLocks noChangeAspect="1" noChangeArrowheads="1"/>
          </p:cNvPicPr>
          <p:nvPr/>
        </p:nvPicPr>
        <p:blipFill>
          <a:blip r:embed="rId2" cstate="print"/>
          <a:srcRect r="2611"/>
          <a:stretch>
            <a:fillRect/>
          </a:stretch>
        </p:blipFill>
        <p:spPr bwMode="auto">
          <a:xfrm>
            <a:off x="899579" y="2924944"/>
            <a:ext cx="7576328" cy="18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 -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5017" name="Picture 25"/>
          <p:cNvPicPr>
            <a:picLocks noChangeAspect="1" noChangeArrowheads="1"/>
          </p:cNvPicPr>
          <p:nvPr/>
        </p:nvPicPr>
        <p:blipFill>
          <a:blip r:embed="rId2" cstate="print"/>
          <a:srcRect r="17286"/>
          <a:stretch>
            <a:fillRect/>
          </a:stretch>
        </p:blipFill>
        <p:spPr bwMode="auto">
          <a:xfrm>
            <a:off x="1475656" y="2844359"/>
            <a:ext cx="6434695" cy="128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 -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6038" name="Picture 22"/>
          <p:cNvPicPr>
            <a:picLocks noChangeAspect="1" noChangeArrowheads="1"/>
          </p:cNvPicPr>
          <p:nvPr/>
        </p:nvPicPr>
        <p:blipFill>
          <a:blip r:embed="rId2" cstate="print"/>
          <a:srcRect r="17286"/>
          <a:stretch>
            <a:fillRect/>
          </a:stretch>
        </p:blipFill>
        <p:spPr bwMode="auto">
          <a:xfrm>
            <a:off x="1449673" y="2852936"/>
            <a:ext cx="6434695" cy="128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 - Propriedades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2" cstate="print"/>
          <a:srcRect l="10987" r="10987" b="8679"/>
          <a:stretch>
            <a:fillRect/>
          </a:stretch>
        </p:blipFill>
        <p:spPr bwMode="auto">
          <a:xfrm>
            <a:off x="1043608" y="2348871"/>
            <a:ext cx="7395290" cy="38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 - Propriedades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 l="10987" r="10987" b="10702"/>
          <a:stretch>
            <a:fillRect/>
          </a:stretch>
        </p:blipFill>
        <p:spPr bwMode="auto">
          <a:xfrm>
            <a:off x="1043608" y="2348880"/>
            <a:ext cx="7395290" cy="334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Demonstração no </a:t>
            </a:r>
            <a:br>
              <a:rPr lang="pt-BR" dirty="0" smtClean="0"/>
            </a:br>
            <a:r>
              <a:rPr lang="pt-BR" dirty="0" err="1" smtClean="0"/>
              <a:t>Web-Protégé</a:t>
            </a:r>
            <a:r>
              <a:rPr lang="pt-BR" dirty="0" smtClean="0"/>
              <a:t>+SWRL Editor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Web Semântica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Associar significados aos dados através de tecnologias como: </a:t>
            </a:r>
          </a:p>
          <a:p>
            <a:pPr lvl="1"/>
            <a:r>
              <a:rPr lang="pt-BR" dirty="0" smtClean="0"/>
              <a:t>Ontologias</a:t>
            </a:r>
          </a:p>
          <a:p>
            <a:pPr lvl="1"/>
            <a:r>
              <a:rPr lang="pt-BR" dirty="0" smtClean="0"/>
              <a:t>RDF:</a:t>
            </a:r>
          </a:p>
          <a:p>
            <a:pPr lvl="2"/>
            <a:r>
              <a:rPr lang="pt-BR" dirty="0" smtClean="0"/>
              <a:t>XML + URI;</a:t>
            </a:r>
          </a:p>
          <a:p>
            <a:pPr lvl="2"/>
            <a:r>
              <a:rPr lang="pt-BR" dirty="0" smtClean="0"/>
              <a:t>Simples;</a:t>
            </a:r>
          </a:p>
          <a:p>
            <a:pPr lvl="1"/>
            <a:r>
              <a:rPr lang="pt-BR" dirty="0" smtClean="0"/>
              <a:t>OWL:</a:t>
            </a:r>
          </a:p>
          <a:p>
            <a:pPr lvl="2"/>
            <a:r>
              <a:rPr lang="pt-BR" dirty="0" smtClean="0"/>
              <a:t>Grande poder de expressividade;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tecnologia de consolidação para a construção da WS;</a:t>
            </a:r>
          </a:p>
          <a:p>
            <a:endParaRPr lang="pt-BR" dirty="0" smtClean="0"/>
          </a:p>
          <a:p>
            <a:r>
              <a:rPr lang="pt-BR" dirty="0" smtClean="0"/>
              <a:t>Relato sistemático da existência (Filosofia);</a:t>
            </a:r>
          </a:p>
          <a:p>
            <a:endParaRPr lang="pt-BR" dirty="0" smtClean="0"/>
          </a:p>
          <a:p>
            <a:r>
              <a:rPr lang="pt-BR" dirty="0" smtClean="0"/>
              <a:t>Uma especificação </a:t>
            </a:r>
            <a:r>
              <a:rPr lang="pt-BR" b="1" dirty="0" smtClean="0"/>
              <a:t>formal</a:t>
            </a:r>
            <a:r>
              <a:rPr lang="pt-BR" dirty="0" smtClean="0"/>
              <a:t> e </a:t>
            </a:r>
            <a:r>
              <a:rPr lang="pt-BR" b="1" dirty="0" smtClean="0"/>
              <a:t>explícita</a:t>
            </a:r>
            <a:r>
              <a:rPr lang="pt-BR" dirty="0" smtClean="0"/>
              <a:t> de uma </a:t>
            </a:r>
            <a:r>
              <a:rPr lang="pt-BR" b="1" dirty="0" smtClean="0"/>
              <a:t>conceituação</a:t>
            </a:r>
            <a:r>
              <a:rPr lang="pt-BR" dirty="0" smtClean="0"/>
              <a:t> </a:t>
            </a:r>
            <a:r>
              <a:rPr lang="pt-BR" b="1" dirty="0" smtClean="0"/>
              <a:t>compartilhada</a:t>
            </a:r>
            <a:r>
              <a:rPr lang="pt-BR" dirty="0" smtClean="0"/>
              <a:t>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Componentes básicos: </a:t>
            </a:r>
          </a:p>
          <a:p>
            <a:pPr lvl="1"/>
            <a:r>
              <a:rPr lang="pt-BR" dirty="0" smtClean="0"/>
              <a:t>Classes;</a:t>
            </a:r>
          </a:p>
          <a:p>
            <a:pPr lvl="1"/>
            <a:r>
              <a:rPr lang="pt-BR" dirty="0" smtClean="0"/>
              <a:t>Relações; </a:t>
            </a:r>
          </a:p>
          <a:p>
            <a:pPr lvl="1"/>
            <a:r>
              <a:rPr lang="pt-BR" dirty="0" smtClean="0"/>
              <a:t>Axiomas; </a:t>
            </a:r>
          </a:p>
          <a:p>
            <a:pPr lvl="1"/>
            <a:r>
              <a:rPr lang="pt-BR" dirty="0" smtClean="0"/>
              <a:t>Instâncias;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Ontologia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</a:t>
            </a:r>
            <a:r>
              <a:rPr lang="pt-BR" dirty="0" smtClean="0"/>
              <a:t>omponentes básicos são definidos por meio de uma linguagem de representação:</a:t>
            </a:r>
          </a:p>
          <a:p>
            <a:pPr lvl="1"/>
            <a:r>
              <a:rPr lang="pt-BR" dirty="0" smtClean="0"/>
              <a:t>DAML (</a:t>
            </a:r>
            <a:r>
              <a:rPr lang="pt-BR" i="1" dirty="0" smtClean="0"/>
              <a:t>DARP </a:t>
            </a:r>
            <a:r>
              <a:rPr lang="pt-BR" i="1" dirty="0" err="1" smtClean="0"/>
              <a:t>Agent</a:t>
            </a:r>
            <a:r>
              <a:rPr lang="pt-BR" i="1" dirty="0" smtClean="0"/>
              <a:t> Markup </a:t>
            </a:r>
            <a:r>
              <a:rPr lang="pt-BR" i="1" dirty="0" err="1" smtClean="0"/>
              <a:t>Language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OBO (</a:t>
            </a:r>
            <a:r>
              <a:rPr lang="pt-BR" i="1" dirty="0" smtClean="0"/>
              <a:t>Open </a:t>
            </a:r>
            <a:r>
              <a:rPr lang="pt-BR" i="1" dirty="0" err="1" smtClean="0"/>
              <a:t>Biological</a:t>
            </a:r>
            <a:r>
              <a:rPr lang="pt-BR" i="1" dirty="0" smtClean="0"/>
              <a:t> </a:t>
            </a:r>
            <a:r>
              <a:rPr lang="pt-BR" i="1" dirty="0" err="1" smtClean="0"/>
              <a:t>Ontologies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OIL (</a:t>
            </a:r>
            <a:r>
              <a:rPr lang="en-US" i="1" dirty="0" smtClean="0"/>
              <a:t>Ontology Interchange Language</a:t>
            </a:r>
            <a:r>
              <a:rPr lang="en-US" dirty="0" smtClean="0"/>
              <a:t> 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RDFS (</a:t>
            </a:r>
            <a:r>
              <a:rPr lang="en-US" i="1" dirty="0" smtClean="0"/>
              <a:t>Resource Description Framework</a:t>
            </a:r>
            <a:r>
              <a:rPr lang="en-US" dirty="0" smtClean="0"/>
              <a:t> Schema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OWL (</a:t>
            </a:r>
            <a:r>
              <a:rPr lang="en-US" i="1" dirty="0" smtClean="0"/>
              <a:t>Web Ontology Language</a:t>
            </a:r>
            <a:r>
              <a:rPr lang="en-US" dirty="0" smtClean="0"/>
              <a:t> </a:t>
            </a:r>
            <a:r>
              <a:rPr lang="pt-BR" dirty="0" smtClean="0"/>
              <a:t>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Palestra - Segurança da Informação em Sistemas Embarcados Críticos</Template>
  <TotalTime>1610</TotalTime>
  <Words>1217</Words>
  <Application>Microsoft Macintosh PowerPoint</Application>
  <PresentationFormat>On-screen Show (4:3)</PresentationFormat>
  <Paragraphs>231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Capsules</vt:lpstr>
      <vt:lpstr>Introdução ao desenvolvimento colaborativo de regras SWRL com o SWRL Editor</vt:lpstr>
      <vt:lpstr>Roteiro</vt:lpstr>
      <vt:lpstr>Web Semântica</vt:lpstr>
      <vt:lpstr>Web Semântica</vt:lpstr>
      <vt:lpstr>Web Semântica</vt:lpstr>
      <vt:lpstr>Web Semântica</vt:lpstr>
      <vt:lpstr>Ontologia</vt:lpstr>
      <vt:lpstr>Ontologia</vt:lpstr>
      <vt:lpstr>Ontologia</vt:lpstr>
      <vt:lpstr>Ontologia</vt:lpstr>
      <vt:lpstr>Resource Description Framework (RDF)</vt:lpstr>
      <vt:lpstr>RDF</vt:lpstr>
      <vt:lpstr>RDF</vt:lpstr>
      <vt:lpstr>RDFS</vt:lpstr>
      <vt:lpstr>RDFS</vt:lpstr>
      <vt:lpstr>Web Ontology Language (OWL)</vt:lpstr>
      <vt:lpstr>Web Ontology Language (OWL)</vt:lpstr>
      <vt:lpstr>Web Ontology Language (OWL)</vt:lpstr>
      <vt:lpstr>Web Ontology Language (OWL)</vt:lpstr>
      <vt:lpstr>Semantic Web Rule Language</vt:lpstr>
      <vt:lpstr>Introdução</vt:lpstr>
      <vt:lpstr>SWRL</vt:lpstr>
      <vt:lpstr>SWRL</vt:lpstr>
      <vt:lpstr>SWRL</vt:lpstr>
      <vt:lpstr>SWRL</vt:lpstr>
      <vt:lpstr>SWRL</vt:lpstr>
      <vt:lpstr>SWRL</vt:lpstr>
      <vt:lpstr>SWRL</vt:lpstr>
      <vt:lpstr>SWRL</vt:lpstr>
      <vt:lpstr>SWRL</vt:lpstr>
      <vt:lpstr>SWRL Editor</vt:lpstr>
      <vt:lpstr>SWRL Editor</vt:lpstr>
      <vt:lpstr>SWRL Editor</vt:lpstr>
      <vt:lpstr>Tela de Visualizações</vt:lpstr>
      <vt:lpstr>SWRL com Highlight </vt:lpstr>
      <vt:lpstr>SWRL com Highlight</vt:lpstr>
      <vt:lpstr>Visualização Hierárquica</vt:lpstr>
      <vt:lpstr>Visualização Hierárquica</vt:lpstr>
      <vt:lpstr>Parafraseamento</vt:lpstr>
      <vt:lpstr>Agrupamento</vt:lpstr>
      <vt:lpstr>Árvore de decisão</vt:lpstr>
      <vt:lpstr>Árvore de decisão - Ocorrência de átomos </vt:lpstr>
      <vt:lpstr>Árvore de decisão - Dependência de variáveis</vt:lpstr>
      <vt:lpstr>Árvore de decisão - Paráfrases </vt:lpstr>
      <vt:lpstr>Árvore de decisão</vt:lpstr>
      <vt:lpstr>Árvore de decisão</vt:lpstr>
      <vt:lpstr>Filtros</vt:lpstr>
      <vt:lpstr>Opções</vt:lpstr>
      <vt:lpstr>Opções – rdfs:Label</vt:lpstr>
      <vt:lpstr>Composição</vt:lpstr>
      <vt:lpstr>Composição – Erro rdfs:Label</vt:lpstr>
      <vt:lpstr>Desenvolvimento de uma ontologia</vt:lpstr>
      <vt:lpstr>Ontologia</vt:lpstr>
      <vt:lpstr>Ontologia - Classes</vt:lpstr>
      <vt:lpstr>Ontologia - Classes</vt:lpstr>
      <vt:lpstr>Ontologia - Classes</vt:lpstr>
      <vt:lpstr>Ontologia - Propriedades</vt:lpstr>
      <vt:lpstr>Ontologia - Propriedades</vt:lpstr>
      <vt:lpstr>Demonstração no  Web-Protégé+SWRL Editor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desenvolvimento colaborativo de regras SWRL com o SWRL Editor</dc:title>
  <dc:creator>joao</dc:creator>
  <cp:lastModifiedBy>Dilvan Moreira</cp:lastModifiedBy>
  <cp:revision>87</cp:revision>
  <dcterms:created xsi:type="dcterms:W3CDTF">2012-08-26T18:43:08Z</dcterms:created>
  <dcterms:modified xsi:type="dcterms:W3CDTF">2012-10-14T14:54:49Z</dcterms:modified>
</cp:coreProperties>
</file>