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8" r:id="rId6"/>
    <p:sldId id="269" r:id="rId7"/>
    <p:sldId id="270" r:id="rId8"/>
    <p:sldId id="271" r:id="rId9"/>
    <p:sldId id="256" r:id="rId10"/>
    <p:sldId id="262" r:id="rId11"/>
    <p:sldId id="263" r:id="rId12"/>
    <p:sldId id="264" r:id="rId13"/>
    <p:sldId id="273" r:id="rId14"/>
    <p:sldId id="266" r:id="rId15"/>
    <p:sldId id="257" r:id="rId16"/>
    <p:sldId id="267" r:id="rId17"/>
    <p:sldId id="272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32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2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3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65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55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10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33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4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92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5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39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8D74-AFDC-4FE0-985D-3341DD76CA44}" type="datetimeFigureOut">
              <a:rPr lang="pt-BR" smtClean="0"/>
              <a:t>31/07/2020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3E44-15F7-4EF2-AA8B-3494319762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3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tes.epsjv.fiocruz.br/dicionario/verbetes/gessau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a.grupoa.com.br/4-coisas-que-voce-precisa-saber-sobre-estrategia-lea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9529" y="1794715"/>
            <a:ext cx="9502588" cy="1930119"/>
          </a:xfrm>
        </p:spPr>
        <p:txBody>
          <a:bodyPr>
            <a:normAutofit/>
          </a:bodyPr>
          <a:lstStyle/>
          <a:p>
            <a:r>
              <a:rPr lang="pt-BR" sz="4400" b="1" dirty="0" smtClean="0"/>
              <a:t>Disciplina RCG0452 – ASC III </a:t>
            </a:r>
            <a:br>
              <a:rPr lang="pt-BR" sz="4400" b="1" dirty="0" smtClean="0"/>
            </a:br>
            <a:r>
              <a:rPr lang="pt-BR" sz="4400" b="1" dirty="0" smtClean="0"/>
              <a:t>(Gestão em Saúde)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409330" y="4785380"/>
            <a:ext cx="4119282" cy="1064091"/>
          </a:xfrm>
        </p:spPr>
        <p:txBody>
          <a:bodyPr/>
          <a:lstStyle/>
          <a:p>
            <a:r>
              <a:rPr lang="pt-BR" dirty="0" smtClean="0"/>
              <a:t>Altacílio Nunes – M.D; </a:t>
            </a:r>
            <a:r>
              <a:rPr lang="pt-BR" dirty="0" err="1" smtClean="0"/>
              <a:t>Ph.D</a:t>
            </a:r>
            <a:endParaRPr lang="pt-BR" dirty="0" smtClean="0"/>
          </a:p>
          <a:p>
            <a:r>
              <a:rPr lang="pt-BR" dirty="0" smtClean="0"/>
              <a:t>Prof. Associado - DMD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2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134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Gestão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625" y="1210236"/>
            <a:ext cx="11631704" cy="527124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b="1" dirty="0" smtClean="0"/>
              <a:t>Gestão: </a:t>
            </a:r>
            <a:r>
              <a:rPr lang="pt-BR" b="1" u="sng" dirty="0" smtClean="0"/>
              <a:t>gerenciamento</a:t>
            </a:r>
            <a:r>
              <a:rPr lang="pt-BR" dirty="0"/>
              <a:t>, </a:t>
            </a:r>
            <a:r>
              <a:rPr lang="pt-BR" b="1" u="sng" dirty="0" smtClean="0"/>
              <a:t>administração</a:t>
            </a:r>
            <a:r>
              <a:rPr lang="pt-BR" dirty="0"/>
              <a:t> </a:t>
            </a:r>
            <a:r>
              <a:rPr lang="pt-BR" dirty="0" smtClean="0"/>
              <a:t>de uma </a:t>
            </a:r>
            <a:r>
              <a:rPr lang="pt-BR" dirty="0"/>
              <a:t>instituição, uma empresa, uma entidade social de </a:t>
            </a:r>
            <a:r>
              <a:rPr lang="pt-BR" dirty="0" smtClean="0"/>
              <a:t>pessoas</a:t>
            </a:r>
            <a:r>
              <a:rPr lang="pt-BR" dirty="0"/>
              <a:t> </a:t>
            </a:r>
            <a:r>
              <a:rPr lang="pt-BR" dirty="0" smtClean="0"/>
              <a:t>etc. </a:t>
            </a:r>
            <a:r>
              <a:rPr lang="pt-BR" dirty="0"/>
              <a:t>“</a:t>
            </a:r>
            <a:r>
              <a:rPr lang="pt-BR" b="1" i="1" dirty="0">
                <a:solidFill>
                  <a:srgbClr val="00B0F0"/>
                </a:solidFill>
              </a:rPr>
              <a:t>Diz respeito à capacidade de dirigir,.... confunde-se com o exercício de poder</a:t>
            </a:r>
            <a:r>
              <a:rPr lang="pt-BR" i="1" dirty="0"/>
              <a:t>”</a:t>
            </a:r>
            <a:r>
              <a:rPr lang="pt-BR" dirty="0"/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b="1" dirty="0" smtClean="0"/>
              <a:t>Objetivos</a:t>
            </a:r>
            <a:r>
              <a:rPr lang="pt-BR" dirty="0" smtClean="0"/>
              <a:t>: </a:t>
            </a:r>
            <a:r>
              <a:rPr lang="pt-BR" b="1" u="sng" dirty="0" smtClean="0"/>
              <a:t>crescimento</a:t>
            </a:r>
            <a:r>
              <a:rPr lang="pt-BR" dirty="0" smtClean="0"/>
              <a:t> e </a:t>
            </a:r>
            <a:r>
              <a:rPr lang="pt-BR" b="1" u="sng" dirty="0" smtClean="0"/>
              <a:t>sustentabilidade</a:t>
            </a:r>
            <a:r>
              <a:rPr lang="pt-BR" dirty="0" smtClean="0"/>
              <a:t> estabelecidos </a:t>
            </a:r>
            <a:r>
              <a:rPr lang="pt-BR" dirty="0"/>
              <a:t>pela </a:t>
            </a:r>
            <a:r>
              <a:rPr lang="pt-BR" dirty="0" smtClean="0"/>
              <a:t>instituição por meio de </a:t>
            </a:r>
            <a:r>
              <a:rPr lang="pt-BR" dirty="0"/>
              <a:t>esforço humano </a:t>
            </a:r>
            <a:r>
              <a:rPr lang="pt-BR" dirty="0" smtClean="0"/>
              <a:t>organizado e em grupo. </a:t>
            </a:r>
            <a:r>
              <a:rPr lang="pt-BR" dirty="0"/>
              <a:t>As instituições podem ser privadas</a:t>
            </a:r>
            <a:r>
              <a:rPr lang="pt-BR" dirty="0" smtClean="0"/>
              <a:t>, públicas, filantrópicas ou </a:t>
            </a:r>
            <a:r>
              <a:rPr lang="pt-BR" dirty="0"/>
              <a:t>sociedades de economia mista, com ou sem fins lucrativos</a:t>
            </a:r>
            <a:r>
              <a:rPr lang="pt-BR" dirty="0" smtClean="0"/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00B050"/>
                </a:solidFill>
              </a:rPr>
              <a:t>Gestão</a:t>
            </a:r>
            <a:r>
              <a:rPr lang="pt-BR" dirty="0"/>
              <a:t>: </a:t>
            </a:r>
            <a:r>
              <a:rPr lang="pt-BR" dirty="0" smtClean="0"/>
              <a:t>alcance dos </a:t>
            </a:r>
            <a:r>
              <a:rPr lang="pt-BR" dirty="0"/>
              <a:t>objetivos de forma </a:t>
            </a:r>
            <a:r>
              <a:rPr lang="pt-BR" u="sng" dirty="0"/>
              <a:t>efetiva</a:t>
            </a:r>
            <a:r>
              <a:rPr lang="pt-BR" dirty="0"/>
              <a:t>, </a:t>
            </a:r>
            <a:r>
              <a:rPr lang="pt-BR" u="sng" dirty="0"/>
              <a:t>eficaz</a:t>
            </a:r>
            <a:r>
              <a:rPr lang="pt-BR" dirty="0"/>
              <a:t> e </a:t>
            </a:r>
            <a:r>
              <a:rPr lang="pt-BR" u="sng" dirty="0"/>
              <a:t>eficiente</a:t>
            </a:r>
            <a:r>
              <a:rPr lang="pt-BR" dirty="0" smtClean="0"/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rgbClr val="00B0F0"/>
                </a:solidFill>
              </a:rPr>
              <a:t>Gestão</a:t>
            </a:r>
            <a:r>
              <a:rPr lang="pt-BR" dirty="0" smtClean="0"/>
              <a:t>:  alcance de resultados diante da limitação de recursos (eficiência).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9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1033369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Gestão em Saúde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2911" y="833716"/>
            <a:ext cx="11766175" cy="5392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Atenção </a:t>
            </a:r>
            <a:r>
              <a:rPr lang="pt-BR" sz="2400" dirty="0"/>
              <a:t>gerenciada (</a:t>
            </a:r>
            <a:r>
              <a:rPr lang="pt-BR" sz="2400" i="1" dirty="0" err="1"/>
              <a:t>managed</a:t>
            </a:r>
            <a:r>
              <a:rPr lang="pt-BR" sz="2400" i="1" dirty="0"/>
              <a:t> </a:t>
            </a:r>
            <a:r>
              <a:rPr lang="pt-BR" sz="2400" i="1" dirty="0" err="1"/>
              <a:t>care</a:t>
            </a:r>
            <a:r>
              <a:rPr lang="pt-BR" sz="2400" dirty="0" smtClean="0"/>
              <a:t>) </a:t>
            </a:r>
            <a:r>
              <a:rPr lang="pt-BR" sz="2400" dirty="0"/>
              <a:t>que visa diminuir os custos e aumentar a </a:t>
            </a:r>
            <a:r>
              <a:rPr lang="pt-BR" sz="2400" dirty="0" smtClean="0"/>
              <a:t>eficiência </a:t>
            </a:r>
            <a:r>
              <a:rPr lang="pt-BR" sz="2400" dirty="0"/>
              <a:t>do </a:t>
            </a:r>
            <a:r>
              <a:rPr lang="pt-BR" sz="2400" dirty="0" smtClean="0"/>
              <a:t>trabalho. “</a:t>
            </a:r>
            <a:r>
              <a:rPr lang="pt-BR" sz="2400" b="1" i="1" dirty="0" smtClean="0">
                <a:solidFill>
                  <a:srgbClr val="00B0F0"/>
                </a:solidFill>
              </a:rPr>
              <a:t>Diz </a:t>
            </a:r>
            <a:r>
              <a:rPr lang="pt-BR" sz="2400" b="1" i="1" dirty="0">
                <a:solidFill>
                  <a:srgbClr val="00B0F0"/>
                </a:solidFill>
              </a:rPr>
              <a:t>respeito à capacidade de dirigir</a:t>
            </a:r>
            <a:r>
              <a:rPr lang="pt-BR" sz="2400" b="1" i="1" dirty="0" smtClean="0">
                <a:solidFill>
                  <a:srgbClr val="00B0F0"/>
                </a:solidFill>
              </a:rPr>
              <a:t>,.... </a:t>
            </a:r>
            <a:r>
              <a:rPr lang="pt-BR" sz="2400" b="1" i="1" dirty="0">
                <a:solidFill>
                  <a:srgbClr val="00B0F0"/>
                </a:solidFill>
              </a:rPr>
              <a:t>confunde-se com o </a:t>
            </a:r>
            <a:r>
              <a:rPr lang="pt-BR" sz="2400" b="1" i="1" dirty="0" smtClean="0">
                <a:solidFill>
                  <a:srgbClr val="00B0F0"/>
                </a:solidFill>
              </a:rPr>
              <a:t>exercício de poder</a:t>
            </a:r>
            <a:r>
              <a:rPr lang="pt-BR" sz="2400" i="1" dirty="0" smtClean="0"/>
              <a:t>”</a:t>
            </a:r>
            <a:r>
              <a:rPr lang="pt-BR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u="sng" dirty="0" smtClean="0"/>
              <a:t>Exemplos</a:t>
            </a:r>
            <a:r>
              <a:rPr lang="pt-BR" sz="2400" dirty="0" smtClean="0"/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1) </a:t>
            </a:r>
            <a:r>
              <a:rPr lang="pt-BR" sz="2400" dirty="0" smtClean="0"/>
              <a:t>aumento do número de cirurgias realizadas no mês, com o mínimo de complicações;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2) </a:t>
            </a:r>
            <a:r>
              <a:rPr lang="pt-BR" sz="2400" dirty="0" smtClean="0"/>
              <a:t>Diminuição do tempo de internação nas enfermarias de cardiologia;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3) </a:t>
            </a:r>
            <a:r>
              <a:rPr lang="pt-BR" sz="2400" dirty="0" smtClean="0"/>
              <a:t>Reduzir ou zerar a fila de espera por cirurgias de correção (por deformidades) da coluna vertebral em crianças;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4)</a:t>
            </a:r>
            <a:r>
              <a:rPr lang="pt-BR" sz="2400" dirty="0" smtClean="0"/>
              <a:t> Testar o maior número possível de pessoas para o SARS-CoV-2 (COVID-19);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/>
              <a:t>5) </a:t>
            </a:r>
            <a:r>
              <a:rPr lang="pt-BR" sz="2400" dirty="0" smtClean="0"/>
              <a:t>Atingir pelo menos 95% de cobertura vacinal contra coqueluche (</a:t>
            </a:r>
            <a:r>
              <a:rPr lang="pt-BR" sz="2400" dirty="0" err="1" smtClean="0"/>
              <a:t>dTpa</a:t>
            </a:r>
            <a:r>
              <a:rPr lang="pt-BR" sz="2400" dirty="0" smtClean="0"/>
              <a:t>) em gestantes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35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0995"/>
            <a:ext cx="10515600" cy="885451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Como se formam os gestores da saúde?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5494" y="1156446"/>
            <a:ext cx="11658600" cy="541916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Historicamente foi </a:t>
            </a:r>
            <a:r>
              <a:rPr lang="pt-BR" dirty="0"/>
              <a:t>marcada por disciplinas lógicas dos campos da economia e administração de empresas</a:t>
            </a:r>
            <a:r>
              <a:rPr lang="pt-BR" dirty="0" smtClean="0"/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Atualmente: tendência em </a:t>
            </a:r>
            <a:r>
              <a:rPr lang="pt-BR" dirty="0"/>
              <a:t>incorporar novos campos na </a:t>
            </a:r>
            <a:r>
              <a:rPr lang="pt-BR" dirty="0" smtClean="0"/>
              <a:t>formação, visando a </a:t>
            </a:r>
            <a:r>
              <a:rPr lang="pt-BR" dirty="0"/>
              <a:t>ampliação e democratização dos </a:t>
            </a:r>
            <a:r>
              <a:rPr lang="pt-BR" dirty="0" smtClean="0"/>
              <a:t>processos - </a:t>
            </a:r>
            <a:r>
              <a:rPr lang="pt-BR" dirty="0"/>
              <a:t>importância da coordenação participativa.</a:t>
            </a:r>
          </a:p>
        </p:txBody>
      </p:sp>
    </p:spTree>
    <p:extLst>
      <p:ext uri="{BB962C8B-B14F-4D97-AF65-F5344CB8AC3E}">
        <p14:creationId xmlns:p14="http://schemas.microsoft.com/office/powerpoint/2010/main" val="29350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1329" y="725758"/>
            <a:ext cx="113493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i="1" dirty="0" smtClean="0">
                <a:solidFill>
                  <a:srgbClr val="333333"/>
                </a:solidFill>
                <a:latin typeface="+mj-lt"/>
              </a:rPr>
              <a:t>“A </a:t>
            </a:r>
            <a:r>
              <a:rPr lang="pt-BR" sz="2400" i="1" dirty="0">
                <a:solidFill>
                  <a:srgbClr val="333333"/>
                </a:solidFill>
                <a:latin typeface="+mj-lt"/>
              </a:rPr>
              <a:t>administração </a:t>
            </a:r>
            <a:r>
              <a:rPr lang="pt-BR" sz="2400" i="1" dirty="0" smtClean="0">
                <a:solidFill>
                  <a:srgbClr val="333333"/>
                </a:solidFill>
                <a:latin typeface="+mj-lt"/>
              </a:rPr>
              <a:t>da saúde, </a:t>
            </a:r>
            <a:r>
              <a:rPr lang="pt-BR" sz="2400" i="1" dirty="0">
                <a:solidFill>
                  <a:srgbClr val="333333"/>
                </a:solidFill>
                <a:latin typeface="+mj-lt"/>
              </a:rPr>
              <a:t>em seus primórdios, importou muitos conceitos e modos de operar do campo militar. Da </a:t>
            </a:r>
            <a:r>
              <a:rPr lang="pt-BR" sz="2400" i="1" dirty="0">
                <a:latin typeface="+mj-lt"/>
                <a:hlinkClick r:id="rId2" tooltip="Próprio verbete [14º ocorrência] - clique para voltar ao topo"/>
              </a:rPr>
              <a:t>gestão</a:t>
            </a:r>
            <a:r>
              <a:rPr lang="pt-BR" sz="2400" i="1" dirty="0">
                <a:latin typeface="+mj-lt"/>
              </a:rPr>
              <a:t> </a:t>
            </a:r>
            <a:r>
              <a:rPr lang="pt-BR" sz="2400" i="1" dirty="0">
                <a:solidFill>
                  <a:srgbClr val="333333"/>
                </a:solidFill>
                <a:latin typeface="+mj-lt"/>
              </a:rPr>
              <a:t>de conflitos armados e de guerras, a Saúde Pública importou a </a:t>
            </a:r>
            <a:r>
              <a:rPr lang="pt-BR" sz="2400" i="1" dirty="0" smtClean="0">
                <a:solidFill>
                  <a:srgbClr val="333333"/>
                </a:solidFill>
                <a:latin typeface="+mj-lt"/>
              </a:rPr>
              <a:t>ideia </a:t>
            </a:r>
            <a:r>
              <a:rPr lang="pt-BR" sz="2400" i="1" dirty="0">
                <a:solidFill>
                  <a:srgbClr val="333333"/>
                </a:solidFill>
                <a:latin typeface="+mj-lt"/>
              </a:rPr>
              <a:t>de considerar a doença, os germes e as condições ambientais insalubres como inimigos. Sendo inimigos havia de erradicá-los, controlá-los e vigiá-los. Planejamento estratégico e tático, programas sanitários e </a:t>
            </a:r>
            <a:r>
              <a:rPr lang="pt-BR" sz="2400" i="1" dirty="0">
                <a:solidFill>
                  <a:srgbClr val="333333"/>
                </a:solidFill>
                <a:latin typeface="+mj-lt"/>
                <a:hlinkClick r:id="rId2" tooltip="Próprio verbete [15º ocorrência] - clique para voltar ao topo"/>
              </a:rPr>
              <a:t>gestão</a:t>
            </a:r>
            <a:r>
              <a:rPr lang="pt-BR" sz="2400" i="1" dirty="0">
                <a:solidFill>
                  <a:srgbClr val="333333"/>
                </a:solidFill>
                <a:latin typeface="+mj-lt"/>
              </a:rPr>
              <a:t> operacional. Da arte da guerra importaram-se também os conceitos de erradicação e de controle, de risco, de vigilância e de análise de </a:t>
            </a:r>
            <a:r>
              <a:rPr lang="pt-BR" sz="2400" i="1" dirty="0" smtClean="0">
                <a:solidFill>
                  <a:srgbClr val="333333"/>
                </a:solidFill>
                <a:latin typeface="+mj-lt"/>
              </a:rPr>
              <a:t>informação”</a:t>
            </a:r>
            <a:r>
              <a:rPr lang="pt-BR" i="1" dirty="0" smtClean="0">
                <a:solidFill>
                  <a:srgbClr val="333333"/>
                </a:solidFill>
                <a:latin typeface="+mj-lt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pt-BR" sz="1400" i="1" dirty="0" smtClean="0">
                <a:solidFill>
                  <a:srgbClr val="333333"/>
                </a:solidFill>
                <a:latin typeface="+mj-lt"/>
              </a:rPr>
              <a:t>(Gestão em Saúde. Campos GW, </a:t>
            </a:r>
            <a:r>
              <a:rPr lang="pt-BR" sz="1400" i="1" dirty="0" err="1" smtClean="0">
                <a:solidFill>
                  <a:srgbClr val="333333"/>
                </a:solidFill>
                <a:latin typeface="+mj-lt"/>
              </a:rPr>
              <a:t>Onoko</a:t>
            </a:r>
            <a:r>
              <a:rPr lang="pt-BR" sz="1400" i="1" dirty="0" smtClean="0">
                <a:solidFill>
                  <a:srgbClr val="333333"/>
                </a:solidFill>
                <a:latin typeface="+mj-lt"/>
              </a:rPr>
              <a:t> Campos RT - </a:t>
            </a:r>
            <a:r>
              <a:rPr lang="pt-BR" sz="1400" dirty="0" smtClean="0">
                <a:hlinkClick r:id="rId2"/>
              </a:rPr>
              <a:t>http</a:t>
            </a:r>
            <a:r>
              <a:rPr lang="pt-BR" sz="1400" dirty="0">
                <a:hlinkClick r:id="rId2"/>
              </a:rPr>
              <a:t>://</a:t>
            </a:r>
            <a:r>
              <a:rPr lang="pt-BR" sz="1400" dirty="0" smtClean="0">
                <a:hlinkClick r:id="rId2"/>
              </a:rPr>
              <a:t>www.sites.epsjv.fiocruz.br/dicionario/verbetes/gessau.html</a:t>
            </a:r>
            <a:r>
              <a:rPr lang="pt-BR" sz="1400" dirty="0" smtClean="0"/>
              <a:t>)</a:t>
            </a:r>
            <a:endParaRPr lang="pt-BR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716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953" y="176867"/>
            <a:ext cx="10515600" cy="1019922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Habilidades atuais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6176" y="1086037"/>
            <a:ext cx="11416553" cy="567783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Antropologia e </a:t>
            </a:r>
            <a:r>
              <a:rPr lang="pt-BR" sz="2000" dirty="0" smtClean="0"/>
              <a:t>Saúde </a:t>
            </a:r>
            <a:r>
              <a:rPr lang="pt-BR" sz="2000" dirty="0"/>
              <a:t> 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Bioestatística</a:t>
            </a:r>
            <a:endParaRPr lang="pt-BR" sz="2000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Política de </a:t>
            </a:r>
            <a:r>
              <a:rPr lang="pt-BR" sz="2000" dirty="0" smtClean="0"/>
              <a:t>Saúde</a:t>
            </a:r>
            <a:endParaRPr lang="pt-BR" sz="2000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Bioética</a:t>
            </a:r>
            <a:endParaRPr lang="pt-BR" sz="2000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Economia e </a:t>
            </a:r>
            <a:r>
              <a:rPr lang="pt-BR" sz="2000" dirty="0" smtClean="0"/>
              <a:t>administração </a:t>
            </a:r>
            <a:r>
              <a:rPr lang="pt-BR" sz="2000" dirty="0"/>
              <a:t>f</a:t>
            </a:r>
            <a:r>
              <a:rPr lang="pt-BR" sz="2000" dirty="0" smtClean="0"/>
              <a:t>inanceira (em saúde)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 Gestão </a:t>
            </a:r>
            <a:r>
              <a:rPr lang="pt-BR" sz="2000" dirty="0"/>
              <a:t>da Atenção à </a:t>
            </a:r>
            <a:r>
              <a:rPr lang="pt-BR" sz="2000" dirty="0" smtClean="0"/>
              <a:t>Saúde</a:t>
            </a:r>
            <a:endParaRPr lang="pt-BR" sz="2000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Gestão Pública e </a:t>
            </a:r>
            <a:r>
              <a:rPr lang="pt-BR" sz="2000" dirty="0" smtClean="0"/>
              <a:t>Privada</a:t>
            </a:r>
            <a:endParaRPr lang="pt-BR" sz="2000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Saúde do </a:t>
            </a:r>
            <a:r>
              <a:rPr lang="pt-BR" sz="2000" dirty="0" smtClean="0"/>
              <a:t>Trabalhador</a:t>
            </a:r>
            <a:endParaRPr lang="pt-BR" sz="2000" dirty="0"/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Vigilância em Saúde.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5365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2351" y="768259"/>
            <a:ext cx="10999695" cy="557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pt-BR" sz="2800" b="1" dirty="0" err="1"/>
              <a:t>Microgestão</a:t>
            </a:r>
            <a:r>
              <a:rPr lang="pt-BR" sz="2800" dirty="0"/>
              <a:t> em saúde: gestão de serviços e unidade de </a:t>
            </a:r>
            <a:r>
              <a:rPr lang="pt-BR" sz="2800" dirty="0" smtClean="0"/>
              <a:t>saúde (UBS, USF, Consultório, ambulatório)</a:t>
            </a:r>
          </a:p>
          <a:p>
            <a:pPr marL="457200" indent="-457200">
              <a:lnSpc>
                <a:spcPct val="20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pt-BR" sz="2800" b="1" dirty="0" err="1" smtClean="0"/>
              <a:t>Mesogestão</a:t>
            </a:r>
            <a:r>
              <a:rPr lang="pt-BR" sz="2800" dirty="0"/>
              <a:t> </a:t>
            </a:r>
            <a:r>
              <a:rPr lang="pt-BR" sz="2800" dirty="0" smtClean="0"/>
              <a:t>em saúde: gestão intermediária (grandes hospitais, departamentos e secretarias municipais de saúde </a:t>
            </a:r>
            <a:r>
              <a:rPr lang="pt-BR" sz="2800" dirty="0" err="1" smtClean="0"/>
              <a:t>etc</a:t>
            </a:r>
            <a:r>
              <a:rPr lang="pt-BR" sz="2800" dirty="0" smtClean="0"/>
              <a:t>)</a:t>
            </a:r>
            <a:endParaRPr lang="pt-BR" sz="2800" dirty="0"/>
          </a:p>
          <a:p>
            <a:pPr marL="457200" indent="-457200">
              <a:lnSpc>
                <a:spcPct val="20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pt-BR" sz="2800" b="1" dirty="0"/>
              <a:t>Macrogestão</a:t>
            </a:r>
            <a:r>
              <a:rPr lang="pt-BR" sz="2800" dirty="0"/>
              <a:t> em saúde: gestão de órgão e organizações centrais de saúde</a:t>
            </a:r>
          </a:p>
        </p:txBody>
      </p:sp>
    </p:spTree>
    <p:extLst>
      <p:ext uri="{BB962C8B-B14F-4D97-AF65-F5344CB8AC3E}">
        <p14:creationId xmlns:p14="http://schemas.microsoft.com/office/powerpoint/2010/main" val="201971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3761"/>
            <a:ext cx="10515600" cy="84511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err="1" smtClean="0"/>
              <a:t>Microgestão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3424" y="1048871"/>
            <a:ext cx="11645152" cy="51399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 Foco no usuário/cliente/paciente (conhecimento do perfil individual e familiar, doenças mais prevalentes na área de abrangência, condições de saneamento, </a:t>
            </a:r>
            <a:r>
              <a:rPr lang="pt-BR" sz="2400" dirty="0" err="1" smtClean="0"/>
              <a:t>etc</a:t>
            </a:r>
            <a:r>
              <a:rPr lang="pt-BR" sz="2400" dirty="0" smtClean="0"/>
              <a:t>)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Gerenciamento centrado no processo de trabalho da equipe (atribuições, resultados, metas)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Gestão de agendas (demandas eletivas </a:t>
            </a:r>
            <a:r>
              <a:rPr lang="pt-BR" sz="2400" i="1" dirty="0" err="1" smtClean="0"/>
              <a:t>vs</a:t>
            </a:r>
            <a:r>
              <a:rPr lang="pt-BR" sz="2400" i="1" dirty="0" smtClean="0"/>
              <a:t> </a:t>
            </a:r>
            <a:r>
              <a:rPr lang="pt-BR" sz="2400" dirty="0" smtClean="0"/>
              <a:t>urgências)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Gestão de casos (particularidades dos casos – necessidade de atuação </a:t>
            </a:r>
            <a:r>
              <a:rPr lang="pt-BR" sz="2400" dirty="0" err="1" smtClean="0"/>
              <a:t>intersetorial</a:t>
            </a:r>
            <a:r>
              <a:rPr lang="pt-BR" sz="2400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Articulação com níveis </a:t>
            </a:r>
            <a:r>
              <a:rPr lang="pt-BR" sz="2400" dirty="0" err="1" smtClean="0"/>
              <a:t>meso</a:t>
            </a:r>
            <a:r>
              <a:rPr lang="pt-BR" sz="2400" dirty="0" smtClean="0"/>
              <a:t> e macro (referência, observação à </a:t>
            </a:r>
            <a:r>
              <a:rPr lang="pt-BR" sz="2400" dirty="0" err="1" smtClean="0"/>
              <a:t>contrarreferência</a:t>
            </a:r>
            <a:r>
              <a:rPr lang="pt-BR" sz="2400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Avaliação e gestão de indicadores de morbidade e mortalidade (resultados)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Planejamento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11129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3761"/>
            <a:ext cx="10515600" cy="84511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err="1" smtClean="0"/>
              <a:t>Mesogestão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6177" y="1048871"/>
            <a:ext cx="11645152" cy="53653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 Foco nos processos (etapas, fases) setoriais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Gerenciamento centrado nos resultados (orçamento, RH, indicadores de desempenho, indicadores de morbidade e mortalidade)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Gestão de programas (linhas de cuidado, gerenciamento de doenças, </a:t>
            </a:r>
            <a:r>
              <a:rPr lang="pt-BR" sz="2400" dirty="0" err="1" smtClean="0"/>
              <a:t>etc</a:t>
            </a:r>
            <a:r>
              <a:rPr lang="pt-BR" sz="2400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Gestão de tecnologias (incorporação, exclusão, monitoramento do horizonte tecnológico)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Gestão de </a:t>
            </a:r>
            <a:r>
              <a:rPr lang="pt-BR" sz="2400" dirty="0" err="1" smtClean="0"/>
              <a:t>judicialização</a:t>
            </a:r>
            <a:endParaRPr lang="pt-BR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Avaliação e gestão de indicadores de morbidade e mortalidade (resultados)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Planejamento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40352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3761"/>
            <a:ext cx="10515600" cy="84511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/>
              <a:t>Macrogestão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6177" y="1048871"/>
            <a:ext cx="11645152" cy="53653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 Foco em programas temáticos (p. </a:t>
            </a:r>
            <a:r>
              <a:rPr lang="pt-BR" sz="2400" dirty="0" err="1" smtClean="0"/>
              <a:t>ex</a:t>
            </a:r>
            <a:r>
              <a:rPr lang="pt-BR" sz="2400" dirty="0" smtClean="0"/>
              <a:t>: Saúde da Mulher; APS; DST/Aids, PNI)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Gerenciamento centrado </a:t>
            </a:r>
            <a:r>
              <a:rPr lang="pt-BR" sz="2400" b="1" dirty="0" smtClean="0">
                <a:solidFill>
                  <a:srgbClr val="FF0000"/>
                </a:solidFill>
              </a:rPr>
              <a:t>no monitoramento </a:t>
            </a:r>
            <a:r>
              <a:rPr lang="pt-BR" sz="2400" dirty="0" smtClean="0"/>
              <a:t>de resultados (indicadores de desempenho, indicadores de morbidade e mortalidade)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Gestão orçamentária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Coordenação de ações </a:t>
            </a:r>
            <a:r>
              <a:rPr lang="pt-BR" sz="2400" dirty="0" err="1" smtClean="0"/>
              <a:t>interfederativas</a:t>
            </a:r>
            <a:endParaRPr lang="pt-BR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Gestão de tecnologias (incorporação, exclusão, monitoramento do horizonte tecnológico)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/>
              <a:t> </a:t>
            </a:r>
            <a:r>
              <a:rPr lang="pt-BR" sz="2400" dirty="0" smtClean="0"/>
              <a:t>Gestão de </a:t>
            </a:r>
            <a:r>
              <a:rPr lang="pt-BR" sz="2400" dirty="0" err="1" smtClean="0"/>
              <a:t>judicialização</a:t>
            </a:r>
            <a:endParaRPr lang="pt-BR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/>
              <a:t>Planejamento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9002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/>
              <a:t>Ações/pontos comuns (micro, </a:t>
            </a:r>
            <a:r>
              <a:rPr lang="pt-BR" sz="3600" b="1" dirty="0" err="1" smtClean="0"/>
              <a:t>meso</a:t>
            </a:r>
            <a:r>
              <a:rPr lang="pt-BR" sz="3600" b="1" dirty="0" smtClean="0"/>
              <a:t> e macrogestão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1341" y="1690688"/>
            <a:ext cx="11349318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b="1" dirty="0" smtClean="0"/>
              <a:t>Gerenciamento </a:t>
            </a:r>
            <a:r>
              <a:rPr lang="pt-BR" b="1" dirty="0"/>
              <a:t>de recursos e atingir os melhores resultados</a:t>
            </a:r>
            <a:r>
              <a:rPr lang="pt-BR" dirty="0"/>
              <a:t> dentro dos estabelecimentos de saúde.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o </a:t>
            </a:r>
            <a:r>
              <a:rPr lang="pt-BR" dirty="0"/>
              <a:t>planejamento da </a:t>
            </a:r>
            <a:r>
              <a:rPr lang="pt-BR" dirty="0" smtClean="0"/>
              <a:t>rotina;</a:t>
            </a:r>
            <a:endParaRPr lang="pt-B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identificação </a:t>
            </a:r>
            <a:r>
              <a:rPr lang="pt-BR" dirty="0"/>
              <a:t>de demandas;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gestão logística;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/>
              <a:t>definição de novas </a:t>
            </a:r>
            <a:r>
              <a:rPr lang="pt-BR" dirty="0">
                <a:hlinkClick r:id="rId2"/>
              </a:rPr>
              <a:t>estratégias</a:t>
            </a:r>
            <a:r>
              <a:rPr lang="pt-BR" dirty="0"/>
              <a:t>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882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4435" y="123078"/>
            <a:ext cx="10515600" cy="925793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Prof. Altacílio Nunes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7552" y="887506"/>
            <a:ext cx="10829365" cy="54460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Médico graduado em 1992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Residência em Pediatria e </a:t>
            </a:r>
            <a:r>
              <a:rPr lang="pt-BR" sz="2000" dirty="0" err="1" smtClean="0"/>
              <a:t>Anestesiologia</a:t>
            </a:r>
            <a:endParaRPr lang="pt-BR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Mestrado em Pediatria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Doutorado em Medicina Tropical e Infectologia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MBA em Economia, Gestão e Avaliação de Tecnologias em Saúde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Gestor (diretor do Hospital Universitário – Uberaba)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Coordenador do Núcleo de Avaliação de Tecnologias do HC-FMRP/USP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 smtClean="0"/>
              <a:t> Presidente da Comissão de </a:t>
            </a:r>
            <a:r>
              <a:rPr lang="pt-BR" sz="2000" dirty="0"/>
              <a:t>Avaliação de Tecnologias do </a:t>
            </a:r>
            <a:r>
              <a:rPr lang="pt-BR" sz="2000" dirty="0" smtClean="0"/>
              <a:t>DAM </a:t>
            </a:r>
            <a:r>
              <a:rPr lang="pt-BR" sz="2000" dirty="0"/>
              <a:t>do </a:t>
            </a:r>
            <a:r>
              <a:rPr lang="pt-BR" sz="2000" dirty="0" smtClean="0"/>
              <a:t>HC-FMRP/USP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 Presidente da Comissão de </a:t>
            </a:r>
            <a:r>
              <a:rPr lang="pt-BR" sz="2000" dirty="0" smtClean="0"/>
              <a:t>Farmácia e Terapêutica do </a:t>
            </a:r>
            <a:r>
              <a:rPr lang="pt-BR" sz="2000" dirty="0"/>
              <a:t>HC-FMRP/USP</a:t>
            </a:r>
            <a:endParaRPr lang="pt-BR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000" dirty="0" smtClean="0"/>
          </a:p>
          <a:p>
            <a:pPr>
              <a:lnSpc>
                <a:spcPct val="150000"/>
              </a:lnSpc>
            </a:pPr>
            <a:endParaRPr lang="pt-BR" sz="2000" dirty="0" smtClean="0"/>
          </a:p>
          <a:p>
            <a:pPr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5276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/>
              <a:t>Características/requisitos de um bom gestor da saúde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01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Liderança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</a:t>
            </a:r>
            <a:r>
              <a:rPr lang="pt-BR" dirty="0" err="1" smtClean="0"/>
              <a:t>Proatividade</a:t>
            </a:r>
            <a:r>
              <a:rPr lang="pt-BR" dirty="0" smtClean="0"/>
              <a:t>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Pensamento analítico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Pensamento estratégico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t-BR" dirty="0" smtClean="0"/>
              <a:t> Flexibilidade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4320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Vamos pensar e agir?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541" y="1381871"/>
            <a:ext cx="11349317" cy="523408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dirty="0" smtClean="0"/>
              <a:t>Estamos vivenciando a epidemia de COVID-19, de acordo com a condição abaixo, que iniciativas você para combater a doença e prevenir a infecção/doença, nas seguintes situações: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smtClean="0"/>
              <a:t>Em seu consultório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smtClean="0"/>
              <a:t>Na UBS que você é diretor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smtClean="0"/>
              <a:t>No Hospital de alta complexidade que você dirige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smtClean="0"/>
              <a:t>No município em que você é o secretário de saúde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smtClean="0"/>
              <a:t>No o Estado em que você é o secretário de Saúde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t-BR" sz="2000" dirty="0" smtClean="0"/>
              <a:t>No Brasil, se você fosse o Ministro da Saúde!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28625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7517" y="2462866"/>
            <a:ext cx="10515600" cy="185364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t-BR" dirty="0" smtClean="0"/>
              <a:t>Obrigado</a:t>
            </a:r>
            <a:br>
              <a:rPr lang="pt-BR" dirty="0" smtClean="0"/>
            </a:br>
            <a:r>
              <a:rPr lang="pt-BR" dirty="0" smtClean="0"/>
              <a:t>altacilio@fmrp.usp.br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333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0998"/>
            <a:ext cx="10515600" cy="549273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Conteúdos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2571" y="820271"/>
            <a:ext cx="11846858" cy="567465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1600" dirty="0"/>
              <a:t>A disciplina ASC III (Gestão em Saúde) terá início em 03/08/2020 às 09:00h para as turmas A e B simultaneamente on-line, por meio do </a:t>
            </a:r>
            <a:r>
              <a:rPr lang="pt-BR" sz="1600" b="1" dirty="0" err="1"/>
              <a:t>MConf</a:t>
            </a:r>
            <a:r>
              <a:rPr lang="pt-BR" sz="1600" b="1" dirty="0"/>
              <a:t> </a:t>
            </a:r>
            <a:r>
              <a:rPr lang="pt-BR" sz="1600" dirty="0"/>
              <a:t>nessa plataforma do </a:t>
            </a:r>
            <a:r>
              <a:rPr lang="pt-BR" sz="1600" b="1" i="1" dirty="0" err="1"/>
              <a:t>edisciplinas</a:t>
            </a:r>
            <a:r>
              <a:rPr lang="pt-BR" sz="1600" dirty="0" smtClean="0"/>
              <a:t>.  Serão </a:t>
            </a:r>
            <a:r>
              <a:rPr lang="pt-BR" sz="1600" dirty="0"/>
              <a:t>administradas 7 aulas, nas seguintes datas e horários:</a:t>
            </a:r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r>
              <a:rPr lang="pt-BR" sz="1600" dirty="0" smtClean="0"/>
              <a:t>Dia </a:t>
            </a:r>
            <a:r>
              <a:rPr lang="pt-BR" sz="1600" dirty="0"/>
              <a:t>03/08/2020 (9h) - </a:t>
            </a:r>
            <a:r>
              <a:rPr lang="pt-BR" sz="1600" b="1" dirty="0"/>
              <a:t>Aula 1</a:t>
            </a:r>
            <a:r>
              <a:rPr lang="pt-BR" sz="1600" dirty="0"/>
              <a:t>: Apresentação da disciplina seguida de aula sobre conceitos gerais de gestão e introdução à gestão em saúde</a:t>
            </a:r>
          </a:p>
          <a:p>
            <a:pPr marL="0" indent="0">
              <a:buNone/>
            </a:pPr>
            <a:r>
              <a:rPr lang="pt-BR" sz="1600" dirty="0"/>
              <a:t>                            14h - </a:t>
            </a:r>
            <a:r>
              <a:rPr lang="pt-BR" sz="1600" dirty="0" smtClean="0"/>
              <a:t>  </a:t>
            </a:r>
            <a:r>
              <a:rPr lang="pt-BR" sz="1600" b="1" dirty="0" smtClean="0"/>
              <a:t>Aula </a:t>
            </a:r>
            <a:r>
              <a:rPr lang="pt-BR" sz="1600" b="1" dirty="0"/>
              <a:t>2</a:t>
            </a:r>
            <a:r>
              <a:rPr lang="pt-BR" sz="1600" dirty="0"/>
              <a:t>: Organização do Sistema de Saúde no Brasil</a:t>
            </a:r>
          </a:p>
          <a:p>
            <a:pPr marL="0" indent="0">
              <a:buNone/>
            </a:pPr>
            <a:r>
              <a:rPr lang="pt-BR" sz="1600" dirty="0" smtClean="0"/>
              <a:t>----------------------------------------------------------------------------------------------------------------------------------------------------------------------------------------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Dia 04/08/2020 (9h) -  </a:t>
            </a:r>
            <a:r>
              <a:rPr lang="pt-BR" sz="1600" b="1" dirty="0"/>
              <a:t>Aula 3</a:t>
            </a:r>
            <a:r>
              <a:rPr lang="pt-BR" sz="1600" dirty="0"/>
              <a:t>: Saúde Suplementar</a:t>
            </a:r>
          </a:p>
          <a:p>
            <a:pPr marL="0" indent="0">
              <a:buNone/>
            </a:pPr>
            <a:r>
              <a:rPr lang="pt-BR" sz="1600" dirty="0"/>
              <a:t>                            (14h) - </a:t>
            </a:r>
            <a:r>
              <a:rPr lang="pt-BR" sz="1600" b="1" dirty="0"/>
              <a:t>Aula 4</a:t>
            </a:r>
            <a:r>
              <a:rPr lang="pt-BR" sz="1600" dirty="0"/>
              <a:t>:  Gestão Baseada em Evidências</a:t>
            </a:r>
          </a:p>
          <a:p>
            <a:pPr marL="0" indent="0">
              <a:buNone/>
            </a:pPr>
            <a:r>
              <a:rPr lang="pt-BR" sz="1600" dirty="0" smtClean="0"/>
              <a:t>---------------------------------------------------------------------------------------------------------------------------------------------------------------------------------------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Dia 05/08/2020 (9h) - </a:t>
            </a:r>
            <a:r>
              <a:rPr lang="pt-BR" sz="1600" b="1" dirty="0"/>
              <a:t>Aula 5</a:t>
            </a:r>
            <a:r>
              <a:rPr lang="pt-BR" sz="1600" dirty="0"/>
              <a:t>: Instrumentos de Gestão Baseada em Evidências</a:t>
            </a:r>
          </a:p>
          <a:p>
            <a:pPr marL="0" indent="0">
              <a:buNone/>
            </a:pPr>
            <a:r>
              <a:rPr lang="pt-BR" sz="1600" dirty="0" smtClean="0"/>
              <a:t>---------------------------------------------------------------------------------------------------------------------------------------------------------------------------------------</a:t>
            </a:r>
            <a:r>
              <a:rPr lang="pt-BR" sz="1600" dirty="0"/>
              <a:t>  </a:t>
            </a:r>
          </a:p>
          <a:p>
            <a:pPr marL="0" indent="0">
              <a:buNone/>
            </a:pPr>
            <a:r>
              <a:rPr lang="pt-BR" sz="1600" dirty="0"/>
              <a:t>Dia 06/08/2020 (9h) - </a:t>
            </a:r>
            <a:r>
              <a:rPr lang="pt-BR" sz="1600" b="1" dirty="0"/>
              <a:t>Aula 6</a:t>
            </a:r>
            <a:r>
              <a:rPr lang="pt-BR" sz="1600" dirty="0"/>
              <a:t>: Gestão da Atenção Primária e Secundária em Saúde</a:t>
            </a:r>
          </a:p>
          <a:p>
            <a:pPr marL="0" indent="0">
              <a:buNone/>
            </a:pPr>
            <a:r>
              <a:rPr lang="pt-BR" sz="1600" dirty="0"/>
              <a:t>                            (14h) - </a:t>
            </a:r>
            <a:r>
              <a:rPr lang="pt-BR" sz="1600" b="1" dirty="0"/>
              <a:t>Aula 7</a:t>
            </a:r>
            <a:r>
              <a:rPr lang="pt-BR" sz="1600" dirty="0"/>
              <a:t>: Gestão da atenção terciária (noções de gestão hospitalar</a:t>
            </a:r>
            <a:r>
              <a:rPr lang="pt-BR" sz="1600" dirty="0" smtClean="0"/>
              <a:t>)</a:t>
            </a:r>
          </a:p>
          <a:p>
            <a:pPr marL="0" indent="0">
              <a:buNone/>
            </a:pPr>
            <a:r>
              <a:rPr lang="pt-BR" sz="1600" dirty="0" smtClean="0"/>
              <a:t>---------------------------------------------------------------------------------------------------------------------------------------------------------------------------------------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pt-BR" sz="1600" dirty="0" smtClean="0"/>
              <a:t>Dia 07/08/2020 (10h) – Avaliação final</a:t>
            </a:r>
            <a:endParaRPr lang="pt-BR" sz="1600" dirty="0"/>
          </a:p>
          <a:p>
            <a:pPr marL="514350" indent="-51435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96031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10553" y="261751"/>
            <a:ext cx="9144000" cy="760225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Objetivos de aprendizagem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8575" y="1021976"/>
            <a:ext cx="11385177" cy="5499848"/>
          </a:xfrm>
        </p:spPr>
        <p:txBody>
          <a:bodyPr>
            <a:noAutofit/>
          </a:bodyPr>
          <a:lstStyle/>
          <a:p>
            <a:pPr algn="l">
              <a:lnSpc>
                <a:spcPct val="220000"/>
              </a:lnSpc>
            </a:pPr>
            <a:r>
              <a:rPr lang="pt-BR" sz="2000" dirty="0"/>
              <a:t>Trata-se de disciplina complementar (informativa) que traz conteúdos importantes sobre aspectos relacionados à gestão em saúde, </a:t>
            </a:r>
            <a:r>
              <a:rPr lang="pt-BR" sz="2000" dirty="0" smtClean="0"/>
              <a:t>abordando, sobretudo </a:t>
            </a:r>
            <a:r>
              <a:rPr lang="pt-BR" sz="2000" dirty="0"/>
              <a:t>a </a:t>
            </a:r>
            <a:r>
              <a:rPr lang="pt-BR" sz="2000" b="1" dirty="0"/>
              <a:t>macro e a </a:t>
            </a:r>
            <a:r>
              <a:rPr lang="pt-BR" sz="2000" b="1" dirty="0" err="1"/>
              <a:t>microgestão</a:t>
            </a:r>
            <a:r>
              <a:rPr lang="pt-BR" sz="2000" b="1" dirty="0"/>
              <a:t> </a:t>
            </a:r>
            <a:r>
              <a:rPr lang="pt-BR" sz="2000" dirty="0"/>
              <a:t>de serviços e organizações de saúde. </a:t>
            </a:r>
            <a:endParaRPr lang="pt-BR" sz="2000" dirty="0" smtClean="0"/>
          </a:p>
          <a:p>
            <a:pPr algn="l">
              <a:lnSpc>
                <a:spcPct val="220000"/>
              </a:lnSpc>
            </a:pPr>
            <a:r>
              <a:rPr lang="pt-BR" sz="2000" dirty="0" smtClean="0"/>
              <a:t>Sua </a:t>
            </a:r>
            <a:r>
              <a:rPr lang="pt-BR" sz="2000" dirty="0"/>
              <a:t>relevância está </a:t>
            </a:r>
            <a:r>
              <a:rPr lang="pt-BR" sz="2000" b="1" dirty="0"/>
              <a:t>em inserir o aluno em conceitos e práticas de gerenciamento e manejo clínico, gestão da clínica e seus componentes como protocolos e diretrizes clínicas</a:t>
            </a:r>
            <a:r>
              <a:rPr lang="pt-BR" sz="2000" dirty="0"/>
              <a:t> (gestão da condição de saúde, gestão de caso, gestão de filas de espera e auditoria clínica, além de conhecimento e prática em instrumentos empregados em gestão da saúde como Medicina Baseada em Evidências (MBE), Avaliação de Tecnologias em Saúde (ATS) e Planejamento Estratégico em Saúde (PES).</a:t>
            </a:r>
          </a:p>
          <a:p>
            <a:pPr algn="l">
              <a:lnSpc>
                <a:spcPct val="22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887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4577" y="806823"/>
            <a:ext cx="11349318" cy="2393857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pt-BR" sz="3200" dirty="0" smtClean="0">
                <a:latin typeface="+mn-lt"/>
              </a:rPr>
              <a:t>Exigência legal do ensino de Gestão em Saúde, de acordo com as Diretrizes Curriculares Nacionais (DCN-2014) para os Cursos de Medicina. Ministério da Educação, 2014. (</a:t>
            </a:r>
            <a:r>
              <a:rPr lang="pt-BR" sz="2800" dirty="0"/>
              <a:t>RESOLUÇÃO Nº 3, DE 20 DE JUNHO DE </a:t>
            </a:r>
            <a:r>
              <a:rPr lang="pt-BR" sz="2800" dirty="0" smtClean="0"/>
              <a:t>2014)</a:t>
            </a:r>
            <a:endParaRPr lang="pt-BR" sz="3200" dirty="0">
              <a:latin typeface="+mn-lt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458508" y="3582215"/>
            <a:ext cx="11355387" cy="2522537"/>
            <a:chOff x="183" y="2187"/>
            <a:chExt cx="7153" cy="1589"/>
          </a:xfrm>
        </p:grpSpPr>
        <p:sp>
          <p:nvSpPr>
            <p:cNvPr id="6" name="AutoShape 3"/>
            <p:cNvSpPr>
              <a:spLocks noChangeAspect="1" noTextEdit="1"/>
            </p:cNvSpPr>
            <p:nvPr/>
          </p:nvSpPr>
          <p:spPr bwMode="auto">
            <a:xfrm>
              <a:off x="183" y="2187"/>
              <a:ext cx="7153" cy="1589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alpha val="70195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" y="2187"/>
              <a:ext cx="7160" cy="15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51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36563" y="1165225"/>
            <a:ext cx="11366500" cy="4527550"/>
            <a:chOff x="275" y="734"/>
            <a:chExt cx="7160" cy="285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5" y="734"/>
              <a:ext cx="7160" cy="2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" y="734"/>
              <a:ext cx="7167" cy="28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</p:spTree>
    <p:extLst>
      <p:ext uri="{BB962C8B-B14F-4D97-AF65-F5344CB8AC3E}">
        <p14:creationId xmlns:p14="http://schemas.microsoft.com/office/powerpoint/2010/main" val="290738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188258" y="435429"/>
            <a:ext cx="11739283" cy="5915291"/>
            <a:chOff x="-638" y="438"/>
            <a:chExt cx="8956" cy="3444"/>
          </a:xfrm>
        </p:grpSpPr>
        <p:sp>
          <p:nvSpPr>
            <p:cNvPr id="7" name="AutoShape 7"/>
            <p:cNvSpPr>
              <a:spLocks noChangeAspect="1" noChangeArrowheads="1" noTextEdit="1"/>
            </p:cNvSpPr>
            <p:nvPr/>
          </p:nvSpPr>
          <p:spPr bwMode="auto">
            <a:xfrm>
              <a:off x="-638" y="438"/>
              <a:ext cx="8956" cy="3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38" y="438"/>
              <a:ext cx="8965" cy="345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379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28600" y="282575"/>
            <a:ext cx="11631613" cy="6292850"/>
            <a:chOff x="144" y="178"/>
            <a:chExt cx="7327" cy="39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" y="178"/>
              <a:ext cx="7327" cy="39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78"/>
              <a:ext cx="7335" cy="39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4478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65728"/>
            <a:ext cx="9144000" cy="1129553"/>
          </a:xfrm>
        </p:spPr>
        <p:txBody>
          <a:bodyPr>
            <a:normAutofit/>
          </a:bodyPr>
          <a:lstStyle/>
          <a:p>
            <a:r>
              <a:rPr lang="pt-BR" sz="4400" b="1" dirty="0" smtClean="0"/>
              <a:t>Conceitos de Gestão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Introdução à Gestão em Saúde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8628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943</Words>
  <Application>Microsoft Office PowerPoint</Application>
  <PresentationFormat>Widescreen</PresentationFormat>
  <Paragraphs>111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Tema do Office</vt:lpstr>
      <vt:lpstr>Disciplina RCG0452 – ASC III  (Gestão em Saúde)</vt:lpstr>
      <vt:lpstr>Prof. Altacílio Nunes</vt:lpstr>
      <vt:lpstr>Conteúdos</vt:lpstr>
      <vt:lpstr>Objetivos de aprendizagem</vt:lpstr>
      <vt:lpstr>Exigência legal do ensino de Gestão em Saúde, de acordo com as Diretrizes Curriculares Nacionais (DCN-2014) para os Cursos de Medicina. Ministério da Educação, 2014. (RESOLUÇÃO Nº 3, DE 20 DE JUNHO DE 2014)</vt:lpstr>
      <vt:lpstr>Apresentação do PowerPoint</vt:lpstr>
      <vt:lpstr>Apresentação do PowerPoint</vt:lpstr>
      <vt:lpstr>Apresentação do PowerPoint</vt:lpstr>
      <vt:lpstr>Conceitos de Gestão</vt:lpstr>
      <vt:lpstr>Gestão</vt:lpstr>
      <vt:lpstr>Gestão em Saúde</vt:lpstr>
      <vt:lpstr>Como se formam os gestores da saúde? </vt:lpstr>
      <vt:lpstr>Apresentação do PowerPoint</vt:lpstr>
      <vt:lpstr>Habilidades atuais</vt:lpstr>
      <vt:lpstr>Apresentação do PowerPoint</vt:lpstr>
      <vt:lpstr>Microgestão</vt:lpstr>
      <vt:lpstr>Mesogestão</vt:lpstr>
      <vt:lpstr>Macrogestão</vt:lpstr>
      <vt:lpstr>Ações/pontos comuns (micro, meso e macrogestão</vt:lpstr>
      <vt:lpstr>Características/requisitos de um bom gestor da saúde</vt:lpstr>
      <vt:lpstr>Vamos pensar e agir?</vt:lpstr>
      <vt:lpstr>Obrigado altacilio@fmrp.usp.br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Conceitos de Gestão</dc:title>
  <dc:creator>Altacílio Nunes</dc:creator>
  <cp:lastModifiedBy>Altacílio Nunes</cp:lastModifiedBy>
  <cp:revision>40</cp:revision>
  <dcterms:created xsi:type="dcterms:W3CDTF">2020-07-30T17:42:54Z</dcterms:created>
  <dcterms:modified xsi:type="dcterms:W3CDTF">2020-07-31T21:05:08Z</dcterms:modified>
</cp:coreProperties>
</file>