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0" r:id="rId1"/>
  </p:sldMasterIdLst>
  <p:sldIdLst>
    <p:sldId id="256" r:id="rId2"/>
    <p:sldId id="264" r:id="rId3"/>
    <p:sldId id="258" r:id="rId4"/>
    <p:sldId id="259" r:id="rId5"/>
    <p:sldId id="265" r:id="rId6"/>
    <p:sldId id="261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14.11.2017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004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14.11.2017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7302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14.11.2017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887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14.11.2017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103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F0E51C7C-CEA3-4CAA-BE4B-344879E7C377}" type="datetimeFigureOut">
              <a:rPr lang="de-DE" smtClean="0"/>
              <a:t>14.11.2017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DE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1096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14.11.2017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46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14.11.2017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934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14.11.2017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343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14.11.2017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4825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14.11.2017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3743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14.11.2017</a:t>
            </a:fld>
            <a:endParaRPr lang="de-DE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827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14.11.2017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44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000" b="1" dirty="0">
                <a:solidFill>
                  <a:schemeClr val="tx1"/>
                </a:solidFill>
              </a:rPr>
              <a:t>O canto transformador: apontamentos sobre a palavra na música de manifestações </a:t>
            </a:r>
            <a:r>
              <a:rPr lang="pt-BR" sz="4000" b="1" dirty="0" err="1">
                <a:solidFill>
                  <a:schemeClr val="tx1"/>
                </a:solidFill>
              </a:rPr>
              <a:t>afro-descendentes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pt-BR" sz="2400" b="1" dirty="0">
                <a:solidFill>
                  <a:schemeClr val="tx1"/>
                </a:solidFill>
              </a:rPr>
              <a:t>De: </a:t>
            </a:r>
            <a:r>
              <a:rPr lang="pt-BR" sz="2400" dirty="0">
                <a:solidFill>
                  <a:schemeClr val="tx1"/>
                </a:solidFill>
              </a:rPr>
              <a:t>Camila </a:t>
            </a:r>
            <a:r>
              <a:rPr lang="pt-BR" sz="2400" dirty="0" err="1">
                <a:solidFill>
                  <a:schemeClr val="tx1"/>
                </a:solidFill>
              </a:rPr>
              <a:t>Carrascoza</a:t>
            </a:r>
            <a:r>
              <a:rPr lang="pt-BR" sz="2400" dirty="0">
                <a:solidFill>
                  <a:schemeClr val="tx1"/>
                </a:solidFill>
              </a:rPr>
              <a:t> Bomfim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pt-BR" sz="2400" dirty="0"/>
              <a:t>Discente: Verônica Lima de Faria</a:t>
            </a:r>
          </a:p>
          <a:p>
            <a:pPr marL="47625" algn="r"/>
            <a:r>
              <a:rPr lang="pt-BR" sz="2400" dirty="0"/>
              <a:t>Docente: Marcos </a:t>
            </a:r>
            <a:r>
              <a:rPr lang="pt-BR" sz="2400" dirty="0" err="1"/>
              <a:t>Camara</a:t>
            </a:r>
            <a:r>
              <a:rPr lang="pt-BR" sz="2400" dirty="0"/>
              <a:t> de Castro</a:t>
            </a:r>
          </a:p>
          <a:p>
            <a:pPr algn="r"/>
            <a:endParaRPr lang="pt-BR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50F553-CD9B-41E6-AAA9-DCF88834B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Oral x Escrita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C9FAD3E-0217-47BC-B883-205DEC219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/>
              <a:t>O exercício de observar as diferenças entre o “pensar” das culturas orais e das culturas escritas pode ser percebido como variação principal na questão da fixação de uma informação</a:t>
            </a:r>
          </a:p>
          <a:p>
            <a:r>
              <a:rPr lang="pt-BR" dirty="0"/>
              <a:t>Nas culturas orais isso ocorre de forma a contextualizá-la na vida, no cotidiano e nos saberes coletivos de uma sociedade</a:t>
            </a:r>
          </a:p>
          <a:p>
            <a:r>
              <a:rPr lang="pt-BR" dirty="0"/>
              <a:t>Nas culturas escritas esse aprendizado ocorre de maneira descontextualizada. Embora essa observação seja verdadeira apenas em modelos ideais, já que nenhuma cultura é unicamente escrita</a:t>
            </a:r>
          </a:p>
        </p:txBody>
      </p:sp>
    </p:spTree>
    <p:extLst>
      <p:ext uri="{BB962C8B-B14F-4D97-AF65-F5344CB8AC3E}">
        <p14:creationId xmlns:p14="http://schemas.microsoft.com/office/powerpoint/2010/main" val="363311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A03C45-0B98-425A-A791-B1571A381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Memorização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1C561C-2A53-4B43-AB2F-D42E08C73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/>
              <a:t>A palavra-chave para que o processo de transmissão oral ocorra é “memorização” e o exercício da memória tem mecanismos específicos que privilegiam e facilitam esse processo. Dentre eles, destacam-se:</a:t>
            </a:r>
          </a:p>
          <a:p>
            <a:pPr>
              <a:buClr>
                <a:srgbClr val="9E3611"/>
              </a:buClr>
            </a:pPr>
            <a:r>
              <a:rPr lang="pt-BR" dirty="0"/>
              <a:t>Rítmica (que permite uma memorização não só do texto que está sendo falado, mas também da forma como ele está sendo falado);</a:t>
            </a:r>
          </a:p>
          <a:p>
            <a:r>
              <a:rPr lang="pt-BR" dirty="0"/>
              <a:t>Forma narrativa (que utiliza regras específicas para a formulação do enunciado, de maneira que esse seja preservado);</a:t>
            </a:r>
          </a:p>
          <a:p>
            <a:r>
              <a:rPr lang="pt-BR" dirty="0"/>
              <a:t>Repetição (como ferramenta de fixação da transmissão oral);</a:t>
            </a:r>
          </a:p>
          <a:p>
            <a:r>
              <a:rPr lang="pt-BR" dirty="0"/>
              <a:t>Variação (um estímulo para que a atenção não seja desviada)</a:t>
            </a:r>
          </a:p>
        </p:txBody>
      </p:sp>
    </p:spTree>
    <p:extLst>
      <p:ext uri="{BB962C8B-B14F-4D97-AF65-F5344CB8AC3E}">
        <p14:creationId xmlns:p14="http://schemas.microsoft.com/office/powerpoint/2010/main" val="723841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AAA3E6-369E-49EE-9735-9743C82B7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Diversidade 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794754-1C86-4555-A142-B3C03C6C7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/>
              <a:t>No universo cultural </a:t>
            </a:r>
            <a:r>
              <a:rPr lang="pt-BR" dirty="0" err="1"/>
              <a:t>afro-descendente</a:t>
            </a:r>
            <a:r>
              <a:rPr lang="pt-BR" dirty="0"/>
              <a:t> a língua falada está intimamente ligada aos pertencentes do grupo. Tradicionalmente, o ato de falar engloba também um modo de agir, pois a palavra significa muito mais do que as culturas letradas lhe atribuem</a:t>
            </a:r>
          </a:p>
          <a:p>
            <a:r>
              <a:rPr lang="pt-BR" dirty="0"/>
              <a:t>Em tradições africanas, ela traz em si contextos múltiplos como, por exemplo, o caso da palavra “beleza” que, em algumas línguas como a </a:t>
            </a:r>
            <a:r>
              <a:rPr lang="pt-BR" dirty="0" err="1"/>
              <a:t>Bantu</a:t>
            </a:r>
            <a:r>
              <a:rPr lang="pt-BR" dirty="0"/>
              <a:t>, significa também “bondade”, “veracidade” e “perfeição”, unindo uma categoria estética a uma categoria moral e lógica</a:t>
            </a:r>
          </a:p>
        </p:txBody>
      </p:sp>
    </p:spTree>
    <p:extLst>
      <p:ext uri="{BB962C8B-B14F-4D97-AF65-F5344CB8AC3E}">
        <p14:creationId xmlns:p14="http://schemas.microsoft.com/office/powerpoint/2010/main" val="594272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D4CFF0-6DE5-4E0F-825D-01EF9AEAE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rgbClr val="000000"/>
                </a:solidFill>
              </a:rPr>
              <a:t>musicalidade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1FC939-44A2-47C9-8094-6EBBCA7B5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/>
              <a:t>É na musicalidade da palavra-canto que está a chave para a memorização, sublinhando a importância fundamental da música nesse processo como elemento socializador e mantenedor dessa cultura</a:t>
            </a:r>
            <a:endParaRPr lang="en-US" dirty="0"/>
          </a:p>
          <a:p>
            <a:pPr>
              <a:buClr>
                <a:srgbClr val="9E3611"/>
              </a:buClr>
              <a:buFont typeface="Wingdings"/>
            </a:pPr>
            <a:r>
              <a:rPr lang="pt-BR" dirty="0"/>
              <a:t>A palavra falada e cantada nos rituais, festas, no ato de contar histórias e cantar a vida cotidiana, é veículo para que ocorra a </a:t>
            </a:r>
            <a:r>
              <a:rPr lang="pt-BR" dirty="0" err="1"/>
              <a:t>reatualização</a:t>
            </a:r>
            <a:r>
              <a:rPr lang="pt-BR" dirty="0"/>
              <a:t> da memória e dos valores culturais de uma comunidade</a:t>
            </a:r>
          </a:p>
        </p:txBody>
      </p:sp>
    </p:spTree>
    <p:extLst>
      <p:ext uri="{BB962C8B-B14F-4D97-AF65-F5344CB8AC3E}">
        <p14:creationId xmlns:p14="http://schemas.microsoft.com/office/powerpoint/2010/main" val="1245533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6A2912-CD6D-48CD-99C6-4AD6E61D5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Canto x Corpo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54AFDC-E02E-4C58-8B2C-6D5BD6515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/>
              <a:t>Nas culturas ágrafas, é indispensável que uma geração cante, se lembre e transmita para a geração seguinte uma música, pois na tradição oral não existem meios que permitam uma existência de uma música que não seja na vida cotidiana das pessoas</a:t>
            </a:r>
          </a:p>
          <a:p>
            <a:pPr>
              <a:buClr>
                <a:srgbClr val="9E3611"/>
              </a:buClr>
            </a:pPr>
            <a:r>
              <a:rPr lang="pt-BR" dirty="0"/>
              <a:t>Por isso é indispensável que uma canção seja aceita pela comunidade pois, caso contrário, ela cairá no esquecimento e desaparecerá</a:t>
            </a:r>
          </a:p>
          <a:p>
            <a:r>
              <a:rPr lang="pt-BR" dirty="0"/>
              <a:t>Além disso, no momento da realização (performance) cada palavra, ao ser pronunciada, implicará num momento único que não se repetirá. Esse fato faz com que a palavra esteja diretamente ligada ao corpo de quem a manifesta, não existindo palavra sem corpo</a:t>
            </a:r>
          </a:p>
        </p:txBody>
      </p:sp>
    </p:spTree>
    <p:extLst>
      <p:ext uri="{BB962C8B-B14F-4D97-AF65-F5344CB8AC3E}">
        <p14:creationId xmlns:p14="http://schemas.microsoft.com/office/powerpoint/2010/main" val="3339707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6C2001-D802-4CA9-AAD4-51E7E5F2F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CD1568-D33A-46A5-A5D5-20CC1C9B1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endParaRPr lang="pt-BR" b="1" dirty="0"/>
          </a:p>
          <a:p>
            <a:pPr>
              <a:buFont typeface="Arial"/>
            </a:pPr>
            <a:r>
              <a:rPr lang="pt-BR" i="1" dirty="0" err="1"/>
              <a:t>Denny</a:t>
            </a:r>
            <a:r>
              <a:rPr lang="pt-BR" i="1" dirty="0"/>
              <a:t>, J. Peter. 1995. “O pensamento racional na cultura oral e a </a:t>
            </a:r>
            <a:r>
              <a:rPr lang="pt-BR" i="1" dirty="0" err="1"/>
              <a:t>descontextualização</a:t>
            </a:r>
            <a:r>
              <a:rPr lang="pt-BR" i="1" dirty="0"/>
              <a:t> da cultura escrita”. In: </a:t>
            </a:r>
            <a:r>
              <a:rPr lang="pt-BR" i="1" dirty="0" err="1"/>
              <a:t>Olson</a:t>
            </a:r>
            <a:r>
              <a:rPr lang="pt-BR" i="1" dirty="0"/>
              <a:t>, David &amp; Torrance, Nancy. Cultura escrita e oralidade. São Paulo: Ática.</a:t>
            </a:r>
            <a:endParaRPr lang="pt-BR" dirty="0"/>
          </a:p>
          <a:p>
            <a:pPr>
              <a:buFont typeface="Arial"/>
            </a:pPr>
            <a:r>
              <a:rPr lang="pt-BR" i="1" dirty="0" err="1"/>
              <a:t>Havelock</a:t>
            </a:r>
            <a:r>
              <a:rPr lang="pt-BR" i="1" dirty="0"/>
              <a:t>, Eric. 1994. “A revolução da escrita na Grécia e suas consequências culturais”. São Paulo: UNESP/Paz e Terra.</a:t>
            </a:r>
            <a:endParaRPr lang="pt-BR" dirty="0"/>
          </a:p>
          <a:p>
            <a:pPr>
              <a:buFont typeface="Arial"/>
            </a:pPr>
            <a:r>
              <a:rPr lang="pt-BR" i="1" dirty="0"/>
              <a:t>______. 1995. “A equação oralidade – cultura escrita: uma forma para a mente moderna”. In: </a:t>
            </a:r>
            <a:r>
              <a:rPr lang="pt-BR" i="1" err="1"/>
              <a:t>Olson</a:t>
            </a:r>
            <a:r>
              <a:rPr lang="pt-BR" i="1" dirty="0"/>
              <a:t>, David &amp; Torrance, Nancy. Cultura escrita e oralidade. São Paulo: Ática.</a:t>
            </a:r>
            <a:endParaRPr lang="pt-BR" dirty="0"/>
          </a:p>
          <a:p>
            <a:pPr>
              <a:buFont typeface="Arial"/>
            </a:pPr>
            <a:r>
              <a:rPr lang="pt-BR" i="1" dirty="0"/>
              <a:t>Lima, </a:t>
            </a:r>
            <a:r>
              <a:rPr lang="pt-BR" i="1" err="1"/>
              <a:t>Evani</a:t>
            </a:r>
            <a:r>
              <a:rPr lang="pt-BR" i="1" dirty="0"/>
              <a:t> Tavares de. 2002. “Capoeira angola como treinamento para o ator”. Dissertação (Mestrado em Teatro). Salvador: Universidade Federal da Bahia.</a:t>
            </a:r>
            <a:endParaRPr lang="pt-BR" dirty="0"/>
          </a:p>
          <a:p>
            <a:pPr>
              <a:buFont typeface="Arial"/>
            </a:pPr>
            <a:r>
              <a:rPr lang="pt-BR" i="1" err="1"/>
              <a:t>Nettl</a:t>
            </a:r>
            <a:r>
              <a:rPr lang="pt-BR" i="1" dirty="0"/>
              <a:t>, Bruno. 1985. “Música </a:t>
            </a:r>
            <a:r>
              <a:rPr lang="pt-BR" i="1" err="1"/>
              <a:t>folklórica</a:t>
            </a:r>
            <a:r>
              <a:rPr lang="pt-BR" i="1" dirty="0"/>
              <a:t> y tradicional de </a:t>
            </a:r>
            <a:r>
              <a:rPr lang="pt-BR" i="1" err="1"/>
              <a:t>los</a:t>
            </a:r>
            <a:r>
              <a:rPr lang="pt-BR" i="1" dirty="0"/>
              <a:t> continentes </a:t>
            </a:r>
            <a:r>
              <a:rPr lang="pt-BR" i="1" err="1"/>
              <a:t>occidentales</a:t>
            </a:r>
            <a:r>
              <a:rPr lang="pt-BR" i="1" dirty="0"/>
              <a:t>”. </a:t>
            </a:r>
            <a:r>
              <a:rPr lang="pt-BR" i="1" err="1"/>
              <a:t>Ma-drid</a:t>
            </a:r>
            <a:r>
              <a:rPr lang="pt-BR" i="1" dirty="0"/>
              <a:t>.</a:t>
            </a:r>
            <a:endParaRPr lang="pt-BR" dirty="0"/>
          </a:p>
          <a:p>
            <a:pPr>
              <a:buFont typeface="Arial"/>
            </a:pPr>
            <a:r>
              <a:rPr lang="pt-BR" i="1" err="1"/>
              <a:t>Zumthor</a:t>
            </a:r>
            <a:r>
              <a:rPr lang="pt-BR" i="1" dirty="0"/>
              <a:t>, Paul. 1983. “</a:t>
            </a:r>
            <a:r>
              <a:rPr lang="pt-BR" i="1" err="1"/>
              <a:t>Introduction</a:t>
            </a:r>
            <a:r>
              <a:rPr lang="pt-BR" i="1" dirty="0"/>
              <a:t> à </a:t>
            </a:r>
            <a:r>
              <a:rPr lang="pt-BR" i="1" err="1"/>
              <a:t>la</a:t>
            </a:r>
            <a:r>
              <a:rPr lang="pt-BR" i="1" dirty="0"/>
              <a:t> </a:t>
            </a:r>
            <a:r>
              <a:rPr lang="pt-BR" i="1" err="1"/>
              <a:t>poésie</a:t>
            </a:r>
            <a:r>
              <a:rPr lang="pt-BR" i="1" dirty="0"/>
              <a:t> </a:t>
            </a:r>
            <a:r>
              <a:rPr lang="pt-BR" i="1" err="1"/>
              <a:t>orale</a:t>
            </a:r>
            <a:r>
              <a:rPr lang="pt-BR" i="1" dirty="0"/>
              <a:t>”. Paris: </a:t>
            </a:r>
            <a:r>
              <a:rPr lang="pt-BR" i="1" err="1"/>
              <a:t>Seuil</a:t>
            </a:r>
            <a:r>
              <a:rPr lang="pt-BR" i="1" dirty="0"/>
              <a:t>.</a:t>
            </a:r>
            <a:endParaRPr lang="pt-BR" dirty="0"/>
          </a:p>
          <a:p>
            <a:pPr>
              <a:buFont typeface="Arial"/>
            </a:pPr>
            <a:r>
              <a:rPr lang="pt-BR" i="1" dirty="0"/>
              <a:t>______. 1987. “La </a:t>
            </a:r>
            <a:r>
              <a:rPr lang="pt-BR" i="1" err="1"/>
              <a:t>lettre</a:t>
            </a:r>
            <a:r>
              <a:rPr lang="pt-BR" i="1" dirty="0"/>
              <a:t> et </a:t>
            </a:r>
            <a:r>
              <a:rPr lang="pt-BR" i="1" err="1"/>
              <a:t>la</a:t>
            </a:r>
            <a:r>
              <a:rPr lang="pt-BR" i="1" dirty="0"/>
              <a:t> </a:t>
            </a:r>
            <a:r>
              <a:rPr lang="pt-BR" i="1" err="1"/>
              <a:t>voix</a:t>
            </a:r>
            <a:r>
              <a:rPr lang="pt-BR" i="1" dirty="0"/>
              <a:t>: de </a:t>
            </a:r>
            <a:r>
              <a:rPr lang="pt-BR" i="1" err="1"/>
              <a:t>la</a:t>
            </a:r>
            <a:r>
              <a:rPr lang="pt-BR" i="1" dirty="0"/>
              <a:t> ‘</a:t>
            </a:r>
            <a:r>
              <a:rPr lang="pt-BR" i="1" err="1"/>
              <a:t>littérature</a:t>
            </a:r>
            <a:r>
              <a:rPr lang="pt-BR" i="1" dirty="0"/>
              <a:t>’ </a:t>
            </a:r>
            <a:r>
              <a:rPr lang="pt-BR" i="1" err="1"/>
              <a:t>médievale</a:t>
            </a:r>
            <a:r>
              <a:rPr lang="pt-BR" i="1" dirty="0"/>
              <a:t>”. Paris: </a:t>
            </a:r>
            <a:r>
              <a:rPr lang="pt-BR" i="1" err="1"/>
              <a:t>Seuil</a:t>
            </a:r>
            <a:r>
              <a:rPr lang="pt-BR" i="1" dirty="0"/>
              <a:t>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5165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Tipo de Madeira</vt:lpstr>
      <vt:lpstr>O canto transformador: apontamentos sobre a palavra na música de manifestações afro-descendentes De: Camila Carrascoza Bomfim</vt:lpstr>
      <vt:lpstr>Oral x Escrita</vt:lpstr>
      <vt:lpstr>Memorização</vt:lpstr>
      <vt:lpstr>Diversidade </vt:lpstr>
      <vt:lpstr>musicalidade</vt:lpstr>
      <vt:lpstr>Canto x Corpo</vt:lpstr>
      <vt:lpstr>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canto transformador: apontamentos sobre a palavra na música de manifestações afro-descendentes  De: Camila Carrascoza Bomfim</dc:title>
  <dc:creator/>
  <cp:lastModifiedBy/>
  <cp:revision>6</cp:revision>
  <dcterms:created xsi:type="dcterms:W3CDTF">2012-07-30T23:50:35Z</dcterms:created>
  <dcterms:modified xsi:type="dcterms:W3CDTF">2017-11-14T15:06:54Z</dcterms:modified>
</cp:coreProperties>
</file>