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4" r:id="rId8"/>
    <p:sldId id="282" r:id="rId9"/>
    <p:sldId id="285" r:id="rId10"/>
    <p:sldId id="286" r:id="rId11"/>
    <p:sldId id="262" r:id="rId12"/>
    <p:sldId id="263" r:id="rId13"/>
    <p:sldId id="264" r:id="rId14"/>
    <p:sldId id="267" r:id="rId15"/>
    <p:sldId id="265" r:id="rId16"/>
    <p:sldId id="266" r:id="rId17"/>
    <p:sldId id="270" r:id="rId18"/>
    <p:sldId id="271" r:id="rId19"/>
    <p:sldId id="272" r:id="rId20"/>
    <p:sldId id="273" r:id="rId21"/>
    <p:sldId id="274" r:id="rId22"/>
    <p:sldId id="277" r:id="rId23"/>
    <p:sldId id="278" r:id="rId24"/>
    <p:sldId id="279" r:id="rId25"/>
    <p:sldId id="280" r:id="rId26"/>
    <p:sldId id="281" r:id="rId27"/>
    <p:sldId id="291" r:id="rId28"/>
    <p:sldId id="287" r:id="rId29"/>
    <p:sldId id="288" r:id="rId30"/>
    <p:sldId id="290" r:id="rId31"/>
    <p:sldId id="269"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2478C9D4-829D-4EB7-B263-FAA9D317C3C7}">
          <p14:sldIdLst>
            <p14:sldId id="256"/>
            <p14:sldId id="257"/>
            <p14:sldId id="258"/>
            <p14:sldId id="259"/>
            <p14:sldId id="260"/>
            <p14:sldId id="261"/>
            <p14:sldId id="284"/>
            <p14:sldId id="282"/>
            <p14:sldId id="285"/>
            <p14:sldId id="286"/>
            <p14:sldId id="262"/>
            <p14:sldId id="263"/>
            <p14:sldId id="264"/>
            <p14:sldId id="267"/>
            <p14:sldId id="265"/>
            <p14:sldId id="266"/>
            <p14:sldId id="270"/>
            <p14:sldId id="271"/>
            <p14:sldId id="272"/>
            <p14:sldId id="273"/>
            <p14:sldId id="274"/>
            <p14:sldId id="277"/>
            <p14:sldId id="278"/>
            <p14:sldId id="279"/>
          </p14:sldIdLst>
        </p14:section>
        <p14:section name="Seção sem Título" id="{352EA0F6-1D14-4BE9-9A77-475178FE9E0F}">
          <p14:sldIdLst>
            <p14:sldId id="280"/>
            <p14:sldId id="281"/>
            <p14:sldId id="291"/>
            <p14:sldId id="287"/>
            <p14:sldId id="288"/>
            <p14:sldId id="290"/>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8D50FDD-7932-4128-B84F-C2F6F45D01AE}"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4E4B4B-26AC-4728-ACDE-A42103A85C9B}"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50FDD-7932-4128-B84F-C2F6F45D01AE}" type="datetimeFigureOut">
              <a:rPr lang="pt-BR" smtClean="0"/>
              <a:pPr/>
              <a:t>31/05/2011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E4B4B-26AC-4728-ACDE-A42103A85C9B}"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b="1" dirty="0" smtClean="0">
                <a:effectLst>
                  <a:outerShdw blurRad="38100" dist="38100" dir="2700000" algn="tl">
                    <a:srgbClr val="000000">
                      <a:alpha val="43137"/>
                    </a:srgbClr>
                  </a:outerShdw>
                </a:effectLst>
              </a:rPr>
              <a:t>O SETOR PÚBLICO NUMA ECONOMIA MIXTA DE MERCADO</a:t>
            </a:r>
            <a:endParaRPr lang="pt-BR" b="1"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0" y="0"/>
            <a:ext cx="9144000" cy="6858000"/>
          </a:xfrm>
        </p:spPr>
        <p:txBody>
          <a:bodyPr/>
          <a:lstStyle/>
          <a:p>
            <a:pPr algn="just"/>
            <a:r>
              <a:rPr lang="pt-BR" sz="2000" b="1" u="sng" dirty="0" smtClean="0">
                <a:effectLst>
                  <a:outerShdw blurRad="38100" dist="38100" dir="2700000" algn="tl">
                    <a:srgbClr val="000000">
                      <a:alpha val="43137"/>
                    </a:srgbClr>
                  </a:outerShdw>
                </a:effectLst>
              </a:rPr>
              <a:t>UMA ECONOMIA PERFEITAMENTE COMPETITIVA É ECONOMICAMENTE EFICIENTE E SE SITUA SOB</a:t>
            </a:r>
            <a:r>
              <a:rPr lang="pt-BR" sz="2000" u="sng" dirty="0" smtClean="0">
                <a:effectLst>
                  <a:outerShdw blurRad="38100" dist="38100" dir="2700000" algn="tl">
                    <a:srgbClr val="000000">
                      <a:alpha val="43137"/>
                    </a:srgbClr>
                  </a:outerShdw>
                </a:effectLst>
              </a:rPr>
              <a:t>R</a:t>
            </a:r>
            <a:r>
              <a:rPr lang="pt-BR" sz="2000" b="1" u="sng" dirty="0" smtClean="0">
                <a:effectLst>
                  <a:outerShdw blurRad="38100" dist="38100" dir="2700000" algn="tl">
                    <a:srgbClr val="000000">
                      <a:alpha val="43137"/>
                    </a:srgbClr>
                  </a:outerShdw>
                </a:effectLst>
              </a:rPr>
              <a:t>E A FRONTEIRA DE POSSIBILIDADES DE PRODUÇÃO</a:t>
            </a:r>
            <a:endParaRPr lang="pt-BR" sz="2000" b="1" u="sng" dirty="0">
              <a:effectLst>
                <a:outerShdw blurRad="38100" dist="38100" dir="2700000" algn="tl">
                  <a:srgbClr val="000000">
                    <a:alpha val="43137"/>
                  </a:srgbClr>
                </a:outerShdw>
              </a:effectLst>
            </a:endParaRPr>
          </a:p>
        </p:txBody>
      </p:sp>
      <p:cxnSp>
        <p:nvCxnSpPr>
          <p:cNvPr id="6" name="Conector de seta reta 5"/>
          <p:cNvCxnSpPr/>
          <p:nvPr/>
        </p:nvCxnSpPr>
        <p:spPr>
          <a:xfrm flipH="1" flipV="1">
            <a:off x="3131840" y="1628800"/>
            <a:ext cx="144016" cy="40324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3275856" y="5661248"/>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Arco 8"/>
          <p:cNvSpPr/>
          <p:nvPr/>
        </p:nvSpPr>
        <p:spPr>
          <a:xfrm>
            <a:off x="-1692696" y="2132856"/>
            <a:ext cx="9721080" cy="6984776"/>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4" name="Conector reto 13"/>
          <p:cNvCxnSpPr/>
          <p:nvPr/>
        </p:nvCxnSpPr>
        <p:spPr>
          <a:xfrm>
            <a:off x="7272300" y="3717032"/>
            <a:ext cx="108012" cy="194421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H="1">
            <a:off x="3203848" y="3717032"/>
            <a:ext cx="405045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CaixaDeTexto 16"/>
          <p:cNvSpPr txBox="1"/>
          <p:nvPr/>
        </p:nvSpPr>
        <p:spPr>
          <a:xfrm>
            <a:off x="6876256" y="4428981"/>
            <a:ext cx="2020938" cy="1231106"/>
          </a:xfrm>
          <a:prstGeom prst="rect">
            <a:avLst/>
          </a:prstGeom>
          <a:noFill/>
          <a:ln>
            <a:solidFill>
              <a:schemeClr val="tx1"/>
            </a:solidFill>
          </a:ln>
        </p:spPr>
        <p:txBody>
          <a:bodyPr wrap="none" rtlCol="0">
            <a:spAutoFit/>
          </a:bodyPr>
          <a:lstStyle/>
          <a:p>
            <a:r>
              <a:rPr lang="pt-BR" sz="1400" b="1" dirty="0">
                <a:effectLst>
                  <a:outerShdw blurRad="38100" dist="38100" dir="2700000" algn="tl">
                    <a:srgbClr val="000000">
                      <a:alpha val="43137"/>
                    </a:srgbClr>
                  </a:outerShdw>
                </a:effectLst>
              </a:rPr>
              <a:t>INCLINAÇÃO DADO POR:</a:t>
            </a:r>
          </a:p>
          <a:p>
            <a:r>
              <a:rPr lang="pt-BR" sz="1400" b="1" dirty="0">
                <a:effectLst>
                  <a:outerShdw blurRad="38100" dist="38100" dir="2700000" algn="tl">
                    <a:srgbClr val="000000">
                      <a:alpha val="43137"/>
                    </a:srgbClr>
                  </a:outerShdw>
                </a:effectLst>
              </a:rPr>
              <a:t>p</a:t>
            </a:r>
            <a:r>
              <a:rPr lang="pt-BR" sz="1400" b="1" baseline="-25000" dirty="0">
                <a:effectLst>
                  <a:outerShdw blurRad="38100" dist="38100" dir="2700000" algn="tl">
                    <a:srgbClr val="000000">
                      <a:alpha val="43137"/>
                    </a:srgbClr>
                  </a:outerShdw>
                </a:effectLst>
              </a:rPr>
              <a:t>0</a:t>
            </a:r>
            <a:r>
              <a:rPr lang="pt-BR" sz="1400" b="1" dirty="0">
                <a:effectLst>
                  <a:outerShdw blurRad="38100" dist="38100" dir="2700000" algn="tl">
                    <a:srgbClr val="000000">
                      <a:alpha val="43137"/>
                    </a:srgbClr>
                  </a:outerShdw>
                </a:effectLst>
              </a:rPr>
              <a:t> = (</a:t>
            </a:r>
            <a:r>
              <a:rPr lang="pt-BR" sz="1400" b="1" dirty="0" smtClean="0">
                <a:effectLst>
                  <a:outerShdw blurRad="38100" dist="38100" dir="2700000" algn="tl">
                    <a:srgbClr val="000000">
                      <a:alpha val="43137"/>
                    </a:srgbClr>
                  </a:outerShdw>
                </a:effectLst>
              </a:rPr>
              <a:t>P</a:t>
            </a:r>
            <a:r>
              <a:rPr lang="pt-BR" sz="1400" b="1" baseline="-25000" dirty="0" smtClean="0">
                <a:effectLst>
                  <a:outerShdw blurRad="38100" dist="38100" dir="2700000" algn="tl">
                    <a:srgbClr val="000000">
                      <a:alpha val="43137"/>
                    </a:srgbClr>
                  </a:outerShdw>
                </a:effectLst>
              </a:rPr>
              <a:t>X</a:t>
            </a:r>
            <a:r>
              <a:rPr lang="pt-BR" sz="1400" b="1" dirty="0" smtClean="0">
                <a:effectLst>
                  <a:outerShdw blurRad="38100" dist="38100" dir="2700000" algn="tl">
                    <a:srgbClr val="000000">
                      <a:alpha val="43137"/>
                    </a:srgbClr>
                  </a:outerShdw>
                </a:effectLst>
              </a:rPr>
              <a:t>/P</a:t>
            </a:r>
            <a:r>
              <a:rPr lang="pt-BR" sz="1400" b="1" baseline="-25000" dirty="0" smtClean="0">
                <a:effectLst>
                  <a:outerShdw blurRad="38100" dist="38100" dir="2700000" algn="tl">
                    <a:srgbClr val="000000">
                      <a:alpha val="43137"/>
                    </a:srgbClr>
                  </a:outerShdw>
                </a:effectLst>
              </a:rPr>
              <a:t>Y</a:t>
            </a:r>
            <a:r>
              <a:rPr lang="pt-BR" sz="1400" b="1" dirty="0" smtClean="0">
                <a:effectLst>
                  <a:outerShdw blurRad="38100" dist="38100" dir="2700000" algn="tl">
                    <a:srgbClr val="000000">
                      <a:alpha val="43137"/>
                    </a:srgbClr>
                  </a:outerShdw>
                </a:effectLst>
              </a:rPr>
              <a:t>)</a:t>
            </a:r>
            <a:r>
              <a:rPr lang="pt-BR" sz="1400" b="1" baseline="-25000" dirty="0" smtClean="0">
                <a:effectLst>
                  <a:outerShdw blurRad="38100" dist="38100" dir="2700000" algn="tl">
                    <a:srgbClr val="000000">
                      <a:alpha val="43137"/>
                    </a:srgbClr>
                  </a:outerShdw>
                </a:effectLst>
              </a:rPr>
              <a:t>0</a:t>
            </a:r>
            <a:r>
              <a:rPr lang="pt-BR" sz="1400" b="1" dirty="0" smtClean="0">
                <a:effectLst>
                  <a:outerShdw blurRad="38100" dist="38100" dir="2700000" algn="tl">
                    <a:srgbClr val="000000">
                      <a:alpha val="43137"/>
                    </a:srgbClr>
                  </a:outerShdw>
                </a:effectLst>
              </a:rPr>
              <a:t> </a:t>
            </a:r>
          </a:p>
          <a:p>
            <a:r>
              <a:rPr lang="en-US" sz="1400" b="1" dirty="0" smtClean="0">
                <a:effectLst>
                  <a:outerShdw blurRad="38100" dist="38100" dir="2700000" algn="tl">
                    <a:srgbClr val="000000">
                      <a:alpha val="43137"/>
                    </a:srgbClr>
                  </a:outerShdw>
                </a:effectLst>
              </a:rPr>
              <a:t>TAXA MARGINAL DE</a:t>
            </a:r>
          </a:p>
          <a:p>
            <a:r>
              <a:rPr lang="en-US" sz="1400" b="1" dirty="0" smtClean="0">
                <a:effectLst>
                  <a:outerShdw blurRad="38100" dist="38100" dir="2700000" algn="tl">
                    <a:srgbClr val="000000">
                      <a:alpha val="43137"/>
                    </a:srgbClr>
                  </a:outerShdw>
                </a:effectLst>
              </a:rPr>
              <a:t> TRANSFORMAÇÃO</a:t>
            </a:r>
            <a:endParaRPr lang="pt-BR" sz="1400" b="1" dirty="0">
              <a:effectLst>
                <a:outerShdw blurRad="38100" dist="38100" dir="2700000" algn="tl">
                  <a:srgbClr val="000000">
                    <a:alpha val="43137"/>
                  </a:srgbClr>
                </a:outerShdw>
              </a:effectLst>
            </a:endParaRPr>
          </a:p>
          <a:p>
            <a:endParaRPr lang="pt-BR" dirty="0"/>
          </a:p>
        </p:txBody>
      </p:sp>
      <p:sp>
        <p:nvSpPr>
          <p:cNvPr id="18" name="CaixaDeTexto 17"/>
          <p:cNvSpPr txBox="1"/>
          <p:nvPr/>
        </p:nvSpPr>
        <p:spPr>
          <a:xfrm rot="1074340">
            <a:off x="5186009" y="1559906"/>
            <a:ext cx="3903376" cy="861774"/>
          </a:xfrm>
          <a:prstGeom prst="rect">
            <a:avLst/>
          </a:prstGeom>
          <a:noFill/>
          <a:ln>
            <a:solidFill>
              <a:schemeClr val="tx1"/>
            </a:solidFill>
          </a:ln>
        </p:spPr>
        <p:txBody>
          <a:bodyPr wrap="none" rtlCol="0">
            <a:spAutoFit/>
          </a:bodyPr>
          <a:lstStyle/>
          <a:p>
            <a:r>
              <a:rPr lang="pt-BR" sz="1600" b="1" dirty="0">
                <a:effectLst>
                  <a:outerShdw blurRad="38100" dist="38100" dir="2700000" algn="tl">
                    <a:srgbClr val="000000">
                      <a:alpha val="43137"/>
                    </a:srgbClr>
                  </a:outerShdw>
                </a:effectLst>
              </a:rPr>
              <a:t>PONTO ÓTIMO DE </a:t>
            </a:r>
            <a:r>
              <a:rPr lang="pt-BR" sz="1600" b="1" dirty="0" smtClean="0">
                <a:effectLst>
                  <a:outerShdw blurRad="38100" dist="38100" dir="2700000" algn="tl">
                    <a:srgbClr val="000000">
                      <a:alpha val="43137"/>
                    </a:srgbClr>
                  </a:outerShdw>
                </a:effectLst>
              </a:rPr>
              <a:t>PRODUÇÃO</a:t>
            </a:r>
            <a:r>
              <a:rPr lang="pt-BR" sz="1600" b="1" dirty="0">
                <a:effectLst>
                  <a:outerShdw blurRad="38100" dist="38100" dir="2700000" algn="tl">
                    <a:srgbClr val="000000">
                      <a:alpha val="43137"/>
                    </a:srgbClr>
                  </a:outerShdw>
                </a:effectLst>
              </a:rPr>
              <a:t> </a:t>
            </a:r>
            <a:r>
              <a:rPr lang="pt-BR" sz="1600" b="1" dirty="0" smtClean="0">
                <a:effectLst>
                  <a:outerShdw blurRad="38100" dist="38100" dir="2700000" algn="tl">
                    <a:srgbClr val="000000">
                      <a:alpha val="43137"/>
                    </a:srgbClr>
                  </a:outerShdw>
                </a:effectLst>
              </a:rPr>
              <a:t>E CONSUMO</a:t>
            </a:r>
            <a:endParaRPr lang="pt-BR" sz="1600" b="1" dirty="0">
              <a:effectLst>
                <a:outerShdw blurRad="38100" dist="38100" dir="2700000" algn="tl">
                  <a:srgbClr val="000000">
                    <a:alpha val="43137"/>
                  </a:srgbClr>
                </a:outerShdw>
              </a:effectLst>
            </a:endParaRPr>
          </a:p>
          <a:p>
            <a:r>
              <a:rPr lang="pt-BR" sz="1600" b="1" dirty="0">
                <a:effectLst>
                  <a:outerShdw blurRad="38100" dist="38100" dir="2700000" algn="tl">
                    <a:srgbClr val="000000">
                      <a:alpha val="43137"/>
                    </a:srgbClr>
                  </a:outerShdw>
                </a:effectLst>
              </a:rPr>
              <a:t>DADOS OS PREÇOS DE MERCADO (p</a:t>
            </a:r>
            <a:r>
              <a:rPr lang="pt-BR" sz="1600" b="1" baseline="-25000" dirty="0">
                <a:effectLst>
                  <a:outerShdw blurRad="38100" dist="38100" dir="2700000" algn="tl">
                    <a:srgbClr val="000000">
                      <a:alpha val="43137"/>
                    </a:srgbClr>
                  </a:outerShdw>
                </a:effectLst>
              </a:rPr>
              <a:t>0</a:t>
            </a:r>
            <a:r>
              <a:rPr lang="pt-BR" sz="1600" b="1" dirty="0">
                <a:effectLst>
                  <a:outerShdw blurRad="38100" dist="38100" dir="2700000" algn="tl">
                    <a:srgbClr val="000000">
                      <a:alpha val="43137"/>
                    </a:srgbClr>
                  </a:outerShdw>
                </a:effectLst>
              </a:rPr>
              <a:t>) </a:t>
            </a:r>
          </a:p>
          <a:p>
            <a:endParaRPr lang="pt-BR" dirty="0"/>
          </a:p>
        </p:txBody>
      </p:sp>
      <p:sp>
        <p:nvSpPr>
          <p:cNvPr id="19" name="CaixaDeTexto 18"/>
          <p:cNvSpPr txBox="1"/>
          <p:nvPr/>
        </p:nvSpPr>
        <p:spPr>
          <a:xfrm>
            <a:off x="3491880" y="1700808"/>
            <a:ext cx="936104" cy="615553"/>
          </a:xfrm>
          <a:prstGeom prst="rect">
            <a:avLst/>
          </a:prstGeom>
          <a:noFill/>
        </p:spPr>
        <p:txBody>
          <a:bodyPr wrap="square" rtlCol="0">
            <a:spAutoFit/>
          </a:bodyPr>
          <a:lstStyle/>
          <a:p>
            <a:r>
              <a:rPr lang="pt-BR" sz="1600" b="1" dirty="0">
                <a:effectLst>
                  <a:outerShdw blurRad="38100" dist="38100" dir="2700000" algn="tl">
                    <a:srgbClr val="000000">
                      <a:alpha val="43137"/>
                    </a:srgbClr>
                  </a:outerShdw>
                </a:effectLst>
              </a:rPr>
              <a:t>p</a:t>
            </a:r>
            <a:r>
              <a:rPr lang="pt-BR" sz="1600" b="1" baseline="-25000" dirty="0">
                <a:effectLst>
                  <a:outerShdw blurRad="38100" dist="38100" dir="2700000" algn="tl">
                    <a:srgbClr val="000000">
                      <a:alpha val="43137"/>
                    </a:srgbClr>
                  </a:outerShdw>
                </a:effectLst>
              </a:rPr>
              <a:t>1</a:t>
            </a:r>
            <a:r>
              <a:rPr lang="pt-BR" sz="1600" b="1" dirty="0">
                <a:effectLst>
                  <a:outerShdw blurRad="38100" dist="38100" dir="2700000" algn="tl">
                    <a:srgbClr val="000000">
                      <a:alpha val="43137"/>
                    </a:srgbClr>
                  </a:outerShdw>
                </a:effectLst>
              </a:rPr>
              <a:t>  &lt;  p</a:t>
            </a:r>
            <a:r>
              <a:rPr lang="pt-BR" sz="1600" b="1" baseline="-25000" dirty="0">
                <a:effectLst>
                  <a:outerShdw blurRad="38100" dist="38100" dir="2700000" algn="tl">
                    <a:srgbClr val="000000">
                      <a:alpha val="43137"/>
                    </a:srgbClr>
                  </a:outerShdw>
                </a:effectLst>
              </a:rPr>
              <a:t>0</a:t>
            </a:r>
            <a:endParaRPr lang="pt-BR" sz="1600" b="1" dirty="0">
              <a:effectLst>
                <a:outerShdw blurRad="38100" dist="38100" dir="2700000" algn="tl">
                  <a:srgbClr val="000000">
                    <a:alpha val="43137"/>
                  </a:srgbClr>
                </a:outerShdw>
              </a:effectLst>
            </a:endParaRPr>
          </a:p>
          <a:p>
            <a:endParaRPr lang="pt-BR" dirty="0"/>
          </a:p>
        </p:txBody>
      </p:sp>
      <p:cxnSp>
        <p:nvCxnSpPr>
          <p:cNvPr id="21" name="Conector reto 20"/>
          <p:cNvCxnSpPr/>
          <p:nvPr/>
        </p:nvCxnSpPr>
        <p:spPr>
          <a:xfrm>
            <a:off x="3707904" y="1988840"/>
            <a:ext cx="3096344" cy="9361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5940152" y="2306489"/>
            <a:ext cx="2016224" cy="213062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CaixaDeTexto 27"/>
          <p:cNvSpPr txBox="1"/>
          <p:nvPr/>
        </p:nvSpPr>
        <p:spPr>
          <a:xfrm>
            <a:off x="3445956" y="3833172"/>
            <a:ext cx="3358292" cy="1107996"/>
          </a:xfrm>
          <a:prstGeom prst="rect">
            <a:avLst/>
          </a:prstGeom>
          <a:noFill/>
          <a:ln>
            <a:solidFill>
              <a:schemeClr val="tx1"/>
            </a:solidFill>
          </a:ln>
        </p:spPr>
        <p:txBody>
          <a:bodyPr wrap="none" rtlCol="0">
            <a:spAutoFit/>
          </a:bodyPr>
          <a:lstStyle/>
          <a:p>
            <a:r>
              <a:rPr lang="pt-BR" sz="1600" b="1" dirty="0">
                <a:effectLst>
                  <a:outerShdw blurRad="38100" dist="38100" dir="2700000" algn="tl">
                    <a:srgbClr val="000000">
                      <a:alpha val="43137"/>
                    </a:srgbClr>
                  </a:outerShdw>
                </a:effectLst>
              </a:rPr>
              <a:t>O PROCESSO DE MERCADO LEVA A</a:t>
            </a:r>
          </a:p>
          <a:p>
            <a:r>
              <a:rPr lang="pt-BR" sz="1600" b="1" dirty="0">
                <a:effectLst>
                  <a:outerShdw blurRad="38100" dist="38100" dir="2700000" algn="tl">
                    <a:srgbClr val="000000">
                      <a:alpha val="43137"/>
                    </a:srgbClr>
                  </a:outerShdw>
                </a:effectLst>
              </a:rPr>
              <a:t>ALGUM PONTO SOBRE A FRONTEIRA </a:t>
            </a:r>
          </a:p>
          <a:p>
            <a:r>
              <a:rPr lang="pt-BR" sz="1600" b="1" dirty="0">
                <a:effectLst>
                  <a:outerShdw blurRad="38100" dist="38100" dir="2700000" algn="tl">
                    <a:srgbClr val="000000">
                      <a:alpha val="43137"/>
                    </a:srgbClr>
                  </a:outerShdw>
                </a:effectLst>
              </a:rPr>
              <a:t>DE POSSIBILIDADES  DE PRODUÇÃO</a:t>
            </a:r>
          </a:p>
          <a:p>
            <a:endParaRPr lang="pt-BR" dirty="0"/>
          </a:p>
        </p:txBody>
      </p:sp>
      <p:cxnSp>
        <p:nvCxnSpPr>
          <p:cNvPr id="30" name="Conector de seta reta 29"/>
          <p:cNvCxnSpPr/>
          <p:nvPr/>
        </p:nvCxnSpPr>
        <p:spPr>
          <a:xfrm>
            <a:off x="7254298" y="2492896"/>
            <a:ext cx="0"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a:off x="5125102" y="2456892"/>
            <a:ext cx="103971" cy="316835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flipH="1">
            <a:off x="3167844" y="2456892"/>
            <a:ext cx="195725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CaixaDeTexto 34"/>
          <p:cNvSpPr txBox="1"/>
          <p:nvPr/>
        </p:nvSpPr>
        <p:spPr>
          <a:xfrm>
            <a:off x="2682678" y="1772816"/>
            <a:ext cx="449162" cy="646331"/>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(Y)</a:t>
            </a:r>
          </a:p>
          <a:p>
            <a:endParaRPr lang="pt-BR" dirty="0"/>
          </a:p>
        </p:txBody>
      </p:sp>
      <p:sp>
        <p:nvSpPr>
          <p:cNvPr id="36" name="CaixaDeTexto 35"/>
          <p:cNvSpPr txBox="1"/>
          <p:nvPr/>
        </p:nvSpPr>
        <p:spPr>
          <a:xfrm>
            <a:off x="8076866" y="5661248"/>
            <a:ext cx="455574" cy="646331"/>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(X)</a:t>
            </a:r>
          </a:p>
          <a:p>
            <a:endParaRPr lang="pt-BR" dirty="0"/>
          </a:p>
        </p:txBody>
      </p:sp>
      <p:sp>
        <p:nvSpPr>
          <p:cNvPr id="2" name="CaixaDeTexto 1"/>
          <p:cNvSpPr txBox="1"/>
          <p:nvPr/>
        </p:nvSpPr>
        <p:spPr>
          <a:xfrm>
            <a:off x="7236296" y="5589240"/>
            <a:ext cx="389850" cy="369332"/>
          </a:xfrm>
          <a:prstGeom prst="rect">
            <a:avLst/>
          </a:prstGeom>
          <a:noFill/>
        </p:spPr>
        <p:txBody>
          <a:bodyPr wrap="none" rtlCol="0">
            <a:spAutoFit/>
          </a:bodyPr>
          <a:lstStyle/>
          <a:p>
            <a:r>
              <a:rPr lang="en-US" b="1" dirty="0" smtClean="0"/>
              <a:t>X</a:t>
            </a:r>
            <a:r>
              <a:rPr lang="en-US" b="1" baseline="-25000" dirty="0" smtClean="0"/>
              <a:t>0</a:t>
            </a:r>
            <a:endParaRPr lang="pt-BR" b="1" dirty="0"/>
          </a:p>
        </p:txBody>
      </p:sp>
      <p:sp>
        <p:nvSpPr>
          <p:cNvPr id="3" name="CaixaDeTexto 2"/>
          <p:cNvSpPr txBox="1"/>
          <p:nvPr/>
        </p:nvSpPr>
        <p:spPr>
          <a:xfrm>
            <a:off x="2843808" y="3501008"/>
            <a:ext cx="383438" cy="369332"/>
          </a:xfrm>
          <a:prstGeom prst="rect">
            <a:avLst/>
          </a:prstGeom>
          <a:noFill/>
        </p:spPr>
        <p:txBody>
          <a:bodyPr wrap="none" rtlCol="0">
            <a:spAutoFit/>
          </a:bodyPr>
          <a:lstStyle/>
          <a:p>
            <a:r>
              <a:rPr lang="en-US" b="1" dirty="0" smtClean="0"/>
              <a:t>Y</a:t>
            </a:r>
            <a:r>
              <a:rPr lang="en-US" b="1" baseline="-25000" dirty="0" smtClean="0"/>
              <a:t>0</a:t>
            </a:r>
            <a:endParaRPr lang="pt-BR" b="1" dirty="0"/>
          </a:p>
        </p:txBody>
      </p:sp>
      <p:sp>
        <p:nvSpPr>
          <p:cNvPr id="5" name="CaixaDeTexto 4"/>
          <p:cNvSpPr txBox="1"/>
          <p:nvPr/>
        </p:nvSpPr>
        <p:spPr>
          <a:xfrm>
            <a:off x="3098569" y="1844824"/>
            <a:ext cx="537327" cy="369332"/>
          </a:xfrm>
          <a:prstGeom prst="rect">
            <a:avLst/>
          </a:prstGeom>
          <a:noFill/>
        </p:spPr>
        <p:txBody>
          <a:bodyPr wrap="none" rtlCol="0">
            <a:spAutoFit/>
          </a:bodyPr>
          <a:lstStyle/>
          <a:p>
            <a:r>
              <a:rPr lang="en-US" b="1" dirty="0" smtClean="0"/>
              <a:t>FPP</a:t>
            </a:r>
            <a:endParaRPr lang="pt-BR" b="1" dirty="0"/>
          </a:p>
        </p:txBody>
      </p:sp>
    </p:spTree>
    <p:extLst>
      <p:ext uri="{BB962C8B-B14F-4D97-AF65-F5344CB8AC3E}">
        <p14:creationId xmlns:p14="http://schemas.microsoft.com/office/powerpoint/2010/main" val="340945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669360"/>
          </a:xfrm>
        </p:spPr>
        <p:txBody>
          <a:bodyPr>
            <a:normAutofit fontScale="77500" lnSpcReduction="20000"/>
          </a:bodyPr>
          <a:lstStyle/>
          <a:p>
            <a:r>
              <a:rPr lang="en-US" sz="3100" b="1" dirty="0" smtClean="0">
                <a:effectLst>
                  <a:outerShdw blurRad="38100" dist="38100" dir="2700000" algn="tl">
                    <a:srgbClr val="000000">
                      <a:alpha val="43137"/>
                    </a:srgbClr>
                  </a:outerShdw>
                </a:effectLst>
              </a:rPr>
              <a:t>(2)</a:t>
            </a:r>
            <a:r>
              <a:rPr lang="en-US" sz="3100" b="1" u="sng" dirty="0" smtClean="0">
                <a:effectLst>
                  <a:outerShdw blurRad="38100" dist="38100" dir="2700000" algn="tl">
                    <a:srgbClr val="000000">
                      <a:alpha val="43137"/>
                    </a:srgbClr>
                  </a:outerShdw>
                </a:effectLst>
              </a:rPr>
              <a:t> EQUILÍBRIO E EFICIÊNCIA NO CONSUMO</a:t>
            </a:r>
            <a:r>
              <a:rPr lang="en-US" sz="3100" b="1" dirty="0" smtClean="0">
                <a:effectLst>
                  <a:outerShdw blurRad="38100" dist="38100" dir="2700000" algn="tl">
                    <a:srgbClr val="000000">
                      <a:alpha val="43137"/>
                    </a:srgbClr>
                  </a:outerShdw>
                </a:effectLst>
              </a:rPr>
              <a:t>:</a:t>
            </a:r>
          </a:p>
          <a:p>
            <a:endParaRPr lang="en-US" sz="2400" b="1" dirty="0" smtClean="0"/>
          </a:p>
          <a:p>
            <a:pPr>
              <a:buNone/>
            </a:pPr>
            <a:r>
              <a:rPr lang="en-US" sz="2400" dirty="0"/>
              <a:t> </a:t>
            </a:r>
            <a:r>
              <a:rPr lang="en-US" sz="2400" dirty="0" smtClean="0"/>
              <a:t>          </a:t>
            </a:r>
            <a:r>
              <a:rPr lang="en-US" sz="2400" b="1" dirty="0" smtClean="0"/>
              <a:t>#</a:t>
            </a:r>
            <a:r>
              <a:rPr lang="en-US" sz="2400" dirty="0" smtClean="0"/>
              <a:t> DADOS OS PREÇOS E RENDA, O ÓTIMO DO CONSUMIDOR IGUALA  A </a:t>
            </a:r>
          </a:p>
          <a:p>
            <a:pPr>
              <a:buNone/>
            </a:pPr>
            <a:r>
              <a:rPr lang="en-US" sz="2400" dirty="0"/>
              <a:t> </a:t>
            </a:r>
            <a:r>
              <a:rPr lang="en-US" sz="2400" dirty="0" smtClean="0"/>
              <a:t>             TAXA MARGINAL DE SUBSTITUIÇÃO ENTRE OS BENS (X, Y) (IGUAL À</a:t>
            </a:r>
          </a:p>
          <a:p>
            <a:pPr>
              <a:buNone/>
            </a:pPr>
            <a:r>
              <a:rPr lang="en-US" sz="2400" dirty="0"/>
              <a:t> </a:t>
            </a:r>
            <a:r>
              <a:rPr lang="en-US" sz="2400" dirty="0" smtClean="0"/>
              <a:t>             INCLINAÇÃO DA CURVA DE INDIFERENÇA DE UTILIDADE: (</a:t>
            </a:r>
            <a:r>
              <a:rPr lang="en-US" sz="2400" dirty="0" err="1" smtClean="0"/>
              <a:t>UMg</a:t>
            </a:r>
            <a:r>
              <a:rPr lang="en-US" sz="2400" baseline="-25000" dirty="0" smtClean="0"/>
              <a:t>(X)</a:t>
            </a:r>
            <a:r>
              <a:rPr lang="en-US" sz="2400" dirty="0" smtClean="0"/>
              <a:t> /</a:t>
            </a:r>
            <a:r>
              <a:rPr lang="en-US" sz="2400" dirty="0" err="1" smtClean="0"/>
              <a:t>UMg</a:t>
            </a:r>
            <a:r>
              <a:rPr lang="en-US" sz="2400" baseline="-25000" dirty="0" smtClean="0"/>
              <a:t>(Y)</a:t>
            </a:r>
            <a:r>
              <a:rPr lang="en-US" sz="2400" dirty="0" smtClean="0"/>
              <a:t>) </a:t>
            </a:r>
          </a:p>
          <a:p>
            <a:pPr>
              <a:buNone/>
            </a:pPr>
            <a:r>
              <a:rPr lang="en-US" sz="2400" dirty="0"/>
              <a:t> </a:t>
            </a:r>
            <a:r>
              <a:rPr lang="en-US" sz="2400" dirty="0" smtClean="0"/>
              <a:t>             AO PREÇO RELATIVO DOS MESMOS (</a:t>
            </a:r>
            <a:r>
              <a:rPr lang="en-US" sz="2400" dirty="0" err="1" smtClean="0"/>
              <a:t>Px</a:t>
            </a:r>
            <a:r>
              <a:rPr lang="en-US" sz="2400" dirty="0" smtClean="0"/>
              <a:t>/</a:t>
            </a:r>
            <a:r>
              <a:rPr lang="en-US" sz="2400" dirty="0" err="1" smtClean="0"/>
              <a:t>Py</a:t>
            </a:r>
            <a:r>
              <a:rPr lang="en-US" sz="2400" dirty="0" smtClean="0"/>
              <a:t>):</a:t>
            </a:r>
          </a:p>
          <a:p>
            <a:pPr>
              <a:buNone/>
            </a:pPr>
            <a:endParaRPr lang="en-US" sz="2400" dirty="0" smtClean="0"/>
          </a:p>
          <a:p>
            <a:pPr>
              <a:buNone/>
            </a:pPr>
            <a:r>
              <a:rPr lang="en-US" sz="2400" dirty="0" smtClean="0"/>
              <a:t>                           </a:t>
            </a:r>
            <a:r>
              <a:rPr lang="en-US" sz="2400" b="1" dirty="0" err="1" smtClean="0">
                <a:effectLst>
                  <a:outerShdw blurRad="38100" dist="38100" dir="2700000" algn="tl">
                    <a:srgbClr val="000000">
                      <a:alpha val="43137"/>
                    </a:srgbClr>
                  </a:outerShdw>
                </a:effectLst>
              </a:rPr>
              <a:t>TxMgSub</a:t>
            </a:r>
            <a:r>
              <a:rPr lang="en-US" sz="2400" b="1" baseline="-25000" dirty="0" err="1" smtClean="0">
                <a:effectLst>
                  <a:outerShdw blurRad="38100" dist="38100" dir="2700000" algn="tl">
                    <a:srgbClr val="000000">
                      <a:alpha val="43137"/>
                    </a:srgbClr>
                  </a:outerShdw>
                </a:effectLst>
              </a:rPr>
              <a:t>x,y</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UMg</a:t>
            </a:r>
            <a:r>
              <a:rPr lang="en-US" sz="2400" b="1" baseline="-25000" dirty="0" smtClean="0">
                <a:effectLst>
                  <a:outerShdw blurRad="38100" dist="38100" dir="2700000" algn="tl">
                    <a:srgbClr val="000000">
                      <a:alpha val="43137"/>
                    </a:srgbClr>
                  </a:outerShdw>
                </a:effectLst>
              </a:rPr>
              <a:t>(X)</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UMg</a:t>
            </a:r>
            <a:r>
              <a:rPr lang="en-US" sz="2400" b="1" baseline="-25000" dirty="0" smtClean="0">
                <a:effectLst>
                  <a:outerShdw blurRad="38100" dist="38100" dir="2700000" algn="tl">
                    <a:srgbClr val="000000">
                      <a:alpha val="43137"/>
                    </a:srgbClr>
                  </a:outerShdw>
                </a:effectLst>
              </a:rPr>
              <a:t>(Y)</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Px</a:t>
            </a:r>
            <a:r>
              <a:rPr lang="en-US" sz="2400" b="1" dirty="0" smtClean="0">
                <a:effectLst>
                  <a:outerShdw blurRad="38100" dist="38100" dir="2700000" algn="tl">
                    <a:srgbClr val="000000">
                      <a:alpha val="43137"/>
                    </a:srgbClr>
                  </a:outerShdw>
                </a:effectLst>
              </a:rPr>
              <a:t>/</a:t>
            </a:r>
            <a:r>
              <a:rPr lang="en-US" sz="2400" b="1" dirty="0" err="1" smtClean="0">
                <a:effectLst>
                  <a:outerShdw blurRad="38100" dist="38100" dir="2700000" algn="tl">
                    <a:srgbClr val="000000">
                      <a:alpha val="43137"/>
                    </a:srgbClr>
                  </a:outerShdw>
                </a:effectLst>
              </a:rPr>
              <a:t>Py</a:t>
            </a:r>
            <a:r>
              <a:rPr lang="en-US" sz="2400" b="1" dirty="0" smtClean="0">
                <a:effectLst>
                  <a:outerShdw blurRad="38100" dist="38100" dir="2700000" algn="tl">
                    <a:srgbClr val="000000">
                      <a:alpha val="43137"/>
                    </a:srgbClr>
                  </a:outerShdw>
                </a:effectLst>
              </a:rPr>
              <a:t>)</a:t>
            </a:r>
            <a:endParaRPr lang="en-US" sz="2400" dirty="0" smtClean="0">
              <a:effectLst>
                <a:outerShdw blurRad="38100" dist="38100" dir="2700000" algn="tl">
                  <a:srgbClr val="000000">
                    <a:alpha val="43137"/>
                  </a:srgbClr>
                </a:outerShdw>
              </a:effectLst>
            </a:endParaRPr>
          </a:p>
          <a:p>
            <a:endParaRPr lang="en-US" sz="2400" dirty="0"/>
          </a:p>
          <a:p>
            <a:pPr>
              <a:buNone/>
            </a:pPr>
            <a:r>
              <a:rPr lang="en-US" sz="2400" dirty="0" smtClean="0"/>
              <a:t>           </a:t>
            </a:r>
            <a:r>
              <a:rPr lang="en-US" sz="2400" b="1" dirty="0" smtClean="0"/>
              <a:t> #</a:t>
            </a:r>
            <a:r>
              <a:rPr lang="en-US" sz="2400" dirty="0" smtClean="0"/>
              <a:t> PORTANTO, EM EQUILÍBRIO DE  MERCADO, OS CONSUMIDORES (A, B) </a:t>
            </a:r>
          </a:p>
          <a:p>
            <a:pPr>
              <a:buNone/>
            </a:pPr>
            <a:r>
              <a:rPr lang="en-US" sz="2400" dirty="0"/>
              <a:t> </a:t>
            </a:r>
            <a:r>
              <a:rPr lang="en-US" sz="2400" dirty="0" smtClean="0"/>
              <a:t>              IGUALAM ENTRE SI AS TAXAS MARGINAIS DE SUBSTITUIÇÃO ENTRE OS BENS.</a:t>
            </a:r>
          </a:p>
          <a:p>
            <a:pPr>
              <a:buNone/>
            </a:pPr>
            <a:r>
              <a:rPr lang="en-US" sz="2400" dirty="0"/>
              <a:t> </a:t>
            </a:r>
            <a:r>
              <a:rPr lang="en-US" sz="2400" dirty="0" smtClean="0"/>
              <a:t>              ASSIM, EM SITUAÇÃO DE EQUILÍBRIO DE MERCADO SE VERIFICA:</a:t>
            </a:r>
          </a:p>
          <a:p>
            <a:endParaRPr lang="en-US" sz="2400" dirty="0"/>
          </a:p>
          <a:p>
            <a:pPr>
              <a:buNone/>
            </a:pPr>
            <a:r>
              <a:rPr lang="en-US" sz="2400" dirty="0"/>
              <a:t> </a:t>
            </a:r>
            <a:r>
              <a:rPr lang="en-US" sz="2400" dirty="0" smtClean="0"/>
              <a:t>                 </a:t>
            </a:r>
            <a:r>
              <a:rPr lang="en-US" sz="2400" b="1" dirty="0" err="1" smtClean="0">
                <a:effectLst>
                  <a:outerShdw blurRad="38100" dist="38100" dir="2700000" algn="tl">
                    <a:srgbClr val="000000">
                      <a:alpha val="43137"/>
                    </a:srgbClr>
                  </a:outerShdw>
                </a:effectLst>
              </a:rPr>
              <a:t>TxMgSub</a:t>
            </a:r>
            <a:r>
              <a:rPr lang="en-US" sz="2400" b="1" baseline="-25000" dirty="0" err="1" smtClean="0">
                <a:effectLst>
                  <a:outerShdw blurRad="38100" dist="38100" dir="2700000" algn="tl">
                    <a:srgbClr val="000000">
                      <a:alpha val="43137"/>
                    </a:srgbClr>
                  </a:outerShdw>
                </a:effectLst>
              </a:rPr>
              <a:t>x,y</a:t>
            </a:r>
            <a:r>
              <a:rPr lang="en-US" sz="2400" b="1" baseline="30000" dirty="0" smtClean="0">
                <a:effectLst>
                  <a:outerShdw blurRad="38100" dist="38100" dir="2700000" algn="tl">
                    <a:srgbClr val="000000">
                      <a:alpha val="43137"/>
                    </a:srgbClr>
                  </a:outerShdw>
                </a:effectLst>
              </a:rPr>
              <a:t>(A)</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UMg</a:t>
            </a:r>
            <a:r>
              <a:rPr lang="en-US" sz="2400" b="1" baseline="-25000" dirty="0" smtClean="0">
                <a:effectLst>
                  <a:outerShdw blurRad="38100" dist="38100" dir="2700000" algn="tl">
                    <a:srgbClr val="000000">
                      <a:alpha val="43137"/>
                    </a:srgbClr>
                  </a:outerShdw>
                </a:effectLst>
              </a:rPr>
              <a:t>(X</a:t>
            </a:r>
            <a:r>
              <a:rPr lang="en-US" sz="2400" b="1" baseline="-25000" dirty="0">
                <a:effectLst>
                  <a:outerShdw blurRad="38100" dist="38100" dir="2700000" algn="tl">
                    <a:srgbClr val="000000">
                      <a:alpha val="43137"/>
                    </a:srgbClr>
                  </a:outerShdw>
                </a:effectLst>
              </a:rPr>
              <a:t>)</a:t>
            </a:r>
            <a:r>
              <a:rPr lang="en-US" sz="2400" b="1" dirty="0">
                <a:effectLst>
                  <a:outerShdw blurRad="38100" dist="38100" dir="2700000" algn="tl">
                    <a:srgbClr val="000000">
                      <a:alpha val="43137"/>
                    </a:srgbClr>
                  </a:outerShdw>
                </a:effectLst>
              </a:rPr>
              <a:t> /</a:t>
            </a:r>
            <a:r>
              <a:rPr lang="en-US" sz="2400" b="1" dirty="0" err="1">
                <a:effectLst>
                  <a:outerShdw blurRad="38100" dist="38100" dir="2700000" algn="tl">
                    <a:srgbClr val="000000">
                      <a:alpha val="43137"/>
                    </a:srgbClr>
                  </a:outerShdw>
                </a:effectLst>
              </a:rPr>
              <a:t>UMg</a:t>
            </a:r>
            <a:r>
              <a:rPr lang="en-US" sz="2400" b="1" baseline="-25000" dirty="0">
                <a:effectLst>
                  <a:outerShdw blurRad="38100" dist="38100" dir="2700000" algn="tl">
                    <a:srgbClr val="000000">
                      <a:alpha val="43137"/>
                    </a:srgbClr>
                  </a:outerShdw>
                </a:effectLst>
              </a:rPr>
              <a:t>(Y</a:t>
            </a:r>
            <a:r>
              <a:rPr lang="en-US" sz="2400" b="1" baseline="-25000" dirty="0" smtClean="0">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a:t>
            </a:r>
            <a:r>
              <a:rPr lang="en-US" sz="2400" b="1" baseline="30000" dirty="0" smtClean="0">
                <a:effectLst>
                  <a:outerShdw blurRad="38100" dist="38100" dir="2700000" algn="tl">
                    <a:srgbClr val="000000">
                      <a:alpha val="43137"/>
                    </a:srgbClr>
                  </a:outerShdw>
                </a:effectLst>
              </a:rPr>
              <a:t>A</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TxMgSub</a:t>
            </a:r>
            <a:r>
              <a:rPr lang="en-US" sz="2400" b="1" baseline="-25000" dirty="0" err="1" smtClean="0">
                <a:effectLst>
                  <a:outerShdw blurRad="38100" dist="38100" dir="2700000" algn="tl">
                    <a:srgbClr val="000000">
                      <a:alpha val="43137"/>
                    </a:srgbClr>
                  </a:outerShdw>
                </a:effectLst>
              </a:rPr>
              <a:t>x,y</a:t>
            </a:r>
            <a:r>
              <a:rPr lang="en-US" sz="2400" b="1" baseline="30000" dirty="0" smtClean="0">
                <a:effectLst>
                  <a:outerShdw blurRad="38100" dist="38100" dir="2700000" algn="tl">
                    <a:srgbClr val="000000">
                      <a:alpha val="43137"/>
                    </a:srgbClr>
                  </a:outerShdw>
                </a:effectLst>
              </a:rPr>
              <a:t>(B)</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UMg</a:t>
            </a:r>
            <a:r>
              <a:rPr lang="en-US" sz="2400" b="1" baseline="-25000" dirty="0" smtClean="0">
                <a:effectLst>
                  <a:outerShdw blurRad="38100" dist="38100" dir="2700000" algn="tl">
                    <a:srgbClr val="000000">
                      <a:alpha val="43137"/>
                    </a:srgbClr>
                  </a:outerShdw>
                </a:effectLst>
              </a:rPr>
              <a:t>(X)</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UMg</a:t>
            </a:r>
            <a:r>
              <a:rPr lang="en-US" sz="2400" b="1" baseline="-25000" dirty="0" smtClean="0">
                <a:effectLst>
                  <a:outerShdw blurRad="38100" dist="38100" dir="2700000" algn="tl">
                    <a:srgbClr val="000000">
                      <a:alpha val="43137"/>
                    </a:srgbClr>
                  </a:outerShdw>
                </a:effectLst>
              </a:rPr>
              <a:t>(Y)</a:t>
            </a:r>
            <a:r>
              <a:rPr lang="en-US" sz="2400" b="1" dirty="0" smtClean="0">
                <a:effectLst>
                  <a:outerShdw blurRad="38100" dist="38100" dir="2700000" algn="tl">
                    <a:srgbClr val="000000">
                      <a:alpha val="43137"/>
                    </a:srgbClr>
                  </a:outerShdw>
                </a:effectLst>
              </a:rPr>
              <a:t>)</a:t>
            </a:r>
            <a:r>
              <a:rPr lang="en-US" sz="2400" b="1" baseline="30000" dirty="0" smtClean="0">
                <a:effectLst>
                  <a:outerShdw blurRad="38100" dist="38100" dir="2700000" algn="tl">
                    <a:srgbClr val="000000">
                      <a:alpha val="43137"/>
                    </a:srgbClr>
                  </a:outerShdw>
                </a:effectLst>
              </a:rPr>
              <a:t>B</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Px</a:t>
            </a:r>
            <a:r>
              <a:rPr lang="en-US" sz="2400" b="1" dirty="0" smtClean="0">
                <a:effectLst>
                  <a:outerShdw blurRad="38100" dist="38100" dir="2700000" algn="tl">
                    <a:srgbClr val="000000">
                      <a:alpha val="43137"/>
                    </a:srgbClr>
                  </a:outerShdw>
                </a:effectLst>
              </a:rPr>
              <a:t>/</a:t>
            </a:r>
            <a:r>
              <a:rPr lang="en-US" sz="2400" b="1" dirty="0" err="1" smtClean="0">
                <a:effectLst>
                  <a:outerShdw blurRad="38100" dist="38100" dir="2700000" algn="tl">
                    <a:srgbClr val="000000">
                      <a:alpha val="43137"/>
                    </a:srgbClr>
                  </a:outerShdw>
                </a:effectLst>
              </a:rPr>
              <a:t>Py</a:t>
            </a:r>
            <a:r>
              <a:rPr lang="en-US" sz="2400" b="1" dirty="0" smtClean="0">
                <a:effectLst>
                  <a:outerShdw blurRad="38100" dist="38100" dir="2700000" algn="tl">
                    <a:srgbClr val="000000">
                      <a:alpha val="43137"/>
                    </a:srgbClr>
                  </a:outerShdw>
                </a:effectLst>
              </a:rPr>
              <a:t>)</a:t>
            </a:r>
            <a:endParaRPr lang="en-US" sz="2400" b="1" dirty="0">
              <a:effectLst>
                <a:outerShdw blurRad="38100" dist="38100" dir="2700000" algn="tl">
                  <a:srgbClr val="000000">
                    <a:alpha val="43137"/>
                  </a:srgbClr>
                </a:outerShdw>
              </a:effectLst>
            </a:endParaRPr>
          </a:p>
          <a:p>
            <a:pPr>
              <a:buNone/>
            </a:pPr>
            <a:r>
              <a:rPr lang="en-US" sz="2400" dirty="0" smtClean="0"/>
              <a:t> </a:t>
            </a:r>
          </a:p>
          <a:p>
            <a:pPr>
              <a:buNone/>
            </a:pPr>
            <a:r>
              <a:rPr lang="en-US" sz="2400" dirty="0"/>
              <a:t> </a:t>
            </a:r>
            <a:r>
              <a:rPr lang="en-US" sz="2400" dirty="0" smtClean="0"/>
              <a:t>          </a:t>
            </a:r>
            <a:r>
              <a:rPr lang="en-US" sz="2400" b="1" dirty="0" smtClean="0"/>
              <a:t> #</a:t>
            </a:r>
            <a:r>
              <a:rPr lang="en-US" sz="2400" dirty="0" smtClean="0"/>
              <a:t>  OU SEJA, EM CONDIÇÕES DE EQUILÍBRIO, OS CONSUMIDORES </a:t>
            </a:r>
          </a:p>
          <a:p>
            <a:pPr>
              <a:buNone/>
            </a:pPr>
            <a:r>
              <a:rPr lang="en-US" sz="2400" dirty="0"/>
              <a:t> </a:t>
            </a:r>
            <a:r>
              <a:rPr lang="en-US" sz="2400" dirty="0" smtClean="0"/>
              <a:t>              TANGENCIAM SUAS RESPECTIVAS CURVAS DE INDIFERENÇA E SE </a:t>
            </a:r>
          </a:p>
          <a:p>
            <a:pPr>
              <a:buNone/>
            </a:pPr>
            <a:r>
              <a:rPr lang="en-US" sz="2400" dirty="0"/>
              <a:t> </a:t>
            </a:r>
            <a:r>
              <a:rPr lang="en-US" sz="2400" dirty="0" smtClean="0"/>
              <a:t>              SITUAM SOBRE UM PONTO ESPECÍFICO DA FRONTEIRA DE </a:t>
            </a:r>
          </a:p>
          <a:p>
            <a:pPr>
              <a:buNone/>
            </a:pPr>
            <a:r>
              <a:rPr lang="en-US" sz="2400" dirty="0"/>
              <a:t> </a:t>
            </a:r>
            <a:r>
              <a:rPr lang="en-US" sz="2400" dirty="0" smtClean="0"/>
              <a:t>              POSSIBILIDADES DE UTILIDADE (“UM PONTO SOBRE A CURVA DE </a:t>
            </a:r>
          </a:p>
          <a:p>
            <a:pPr>
              <a:buNone/>
            </a:pPr>
            <a:r>
              <a:rPr lang="en-US" sz="2400" dirty="0"/>
              <a:t> </a:t>
            </a:r>
            <a:r>
              <a:rPr lang="en-US" sz="2400" dirty="0" smtClean="0"/>
              <a:t>              CONTRATO DA CAIXA DE EDGEWORTH”) E, PELO </a:t>
            </a:r>
            <a:r>
              <a:rPr lang="en-US" sz="2400" b="1" dirty="0" smtClean="0"/>
              <a:t>CRITÉRIO DE EFICIÊNCIA </a:t>
            </a:r>
          </a:p>
          <a:p>
            <a:pPr>
              <a:buNone/>
            </a:pPr>
            <a:r>
              <a:rPr lang="en-US" sz="2400" b="1" dirty="0"/>
              <a:t> </a:t>
            </a:r>
            <a:r>
              <a:rPr lang="en-US" sz="2400" b="1" dirty="0" smtClean="0"/>
              <a:t>              DE PARETO</a:t>
            </a:r>
            <a:r>
              <a:rPr lang="en-US" sz="2400" dirty="0" smtClean="0"/>
              <a:t>, NÃO É POSSÍVEL MELHORAR UM CONSUMIDOR SEM </a:t>
            </a:r>
          </a:p>
          <a:p>
            <a:pPr>
              <a:buNone/>
            </a:pPr>
            <a:r>
              <a:rPr lang="en-US" sz="2400" dirty="0"/>
              <a:t> </a:t>
            </a:r>
            <a:r>
              <a:rPr lang="en-US" sz="2400" dirty="0" smtClean="0"/>
              <a:t>              PIORAR ALGUM OUTRO CONSUMIDOR.</a:t>
            </a:r>
          </a:p>
          <a:p>
            <a:endParaRPr lang="en-US" sz="2400" dirty="0"/>
          </a:p>
          <a:p>
            <a:endParaRPr lang="en-US" sz="2400" dirty="0" smtClean="0"/>
          </a:p>
          <a:p>
            <a:endParaRPr lang="pt-B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en-US" sz="2800" b="1" dirty="0" smtClean="0">
                <a:effectLst>
                  <a:outerShdw blurRad="38100" dist="38100" dir="2700000" algn="tl">
                    <a:srgbClr val="000000">
                      <a:alpha val="43137"/>
                    </a:srgbClr>
                  </a:outerShdw>
                </a:effectLst>
              </a:rPr>
              <a:t>(3) </a:t>
            </a:r>
            <a:r>
              <a:rPr lang="en-US" sz="2800" b="1" u="sng" dirty="0" smtClean="0">
                <a:effectLst>
                  <a:outerShdw blurRad="38100" dist="38100" dir="2700000" algn="tl">
                    <a:srgbClr val="000000">
                      <a:alpha val="43137"/>
                    </a:srgbClr>
                  </a:outerShdw>
                </a:effectLst>
              </a:rPr>
              <a:t>EQUILÍBRIO E EFICIÊNCIA NA PRODUÇÃO</a:t>
            </a:r>
            <a:r>
              <a:rPr lang="en-US" sz="2800" b="1" dirty="0" smtClean="0">
                <a:effectLst>
                  <a:outerShdw blurRad="38100" dist="38100" dir="2700000" algn="tl">
                    <a:srgbClr val="000000">
                      <a:alpha val="43137"/>
                    </a:srgbClr>
                  </a:outerShdw>
                </a:effectLst>
              </a:rPr>
              <a:t>:</a:t>
            </a:r>
          </a:p>
          <a:p>
            <a:endParaRPr lang="en-US" sz="2400" dirty="0"/>
          </a:p>
          <a:p>
            <a:pPr>
              <a:buNone/>
            </a:pPr>
            <a:r>
              <a:rPr lang="en-US" sz="2400" dirty="0" smtClean="0"/>
              <a:t>            </a:t>
            </a:r>
            <a:r>
              <a:rPr lang="en-US" sz="2400" b="1" dirty="0" smtClean="0"/>
              <a:t>#</a:t>
            </a:r>
            <a:r>
              <a:rPr lang="en-US" sz="2400" dirty="0" smtClean="0"/>
              <a:t> DADOS OS PREÇOS E CUSTO TOTAL, O ÓTIMO DO PRODUTOR, O QUAL </a:t>
            </a:r>
          </a:p>
          <a:p>
            <a:pPr>
              <a:buNone/>
            </a:pPr>
            <a:r>
              <a:rPr lang="en-US" sz="2400" dirty="0"/>
              <a:t> </a:t>
            </a:r>
            <a:r>
              <a:rPr lang="en-US" sz="2400" dirty="0" smtClean="0"/>
              <a:t>               IMPLICA NA MINIMIZAÇÃO DE CUSTOS, OCORRE A IGUALAÇÃO ENTRE</a:t>
            </a:r>
            <a:r>
              <a:rPr lang="en-US" sz="2400" dirty="0"/>
              <a:t> </a:t>
            </a:r>
            <a:r>
              <a:rPr lang="en-US" sz="2400" dirty="0" smtClean="0"/>
              <a:t>A </a:t>
            </a:r>
          </a:p>
          <a:p>
            <a:pPr>
              <a:buNone/>
            </a:pPr>
            <a:r>
              <a:rPr lang="en-US" sz="2400" dirty="0"/>
              <a:t> </a:t>
            </a:r>
            <a:r>
              <a:rPr lang="en-US" sz="2400" dirty="0" smtClean="0"/>
              <a:t>               TAXA MARGINAL DE SUBSTITUIÇÃO ENTRE OS INSUMOS (K, </a:t>
            </a:r>
            <a:r>
              <a:rPr lang="en-US" sz="2400" dirty="0"/>
              <a:t>L</a:t>
            </a:r>
            <a:r>
              <a:rPr lang="en-US" sz="2400" dirty="0" smtClean="0"/>
              <a:t>) NAS DIVERSAS </a:t>
            </a:r>
          </a:p>
          <a:p>
            <a:pPr>
              <a:buNone/>
            </a:pPr>
            <a:r>
              <a:rPr lang="en-US" sz="2400" dirty="0"/>
              <a:t> </a:t>
            </a:r>
            <a:r>
              <a:rPr lang="en-US" sz="2400" dirty="0" smtClean="0"/>
              <a:t>                PRODUÇÕES COM O PREÇO RELATIVO DOS INSUMOS. ISTO É, OCORRE A </a:t>
            </a:r>
          </a:p>
          <a:p>
            <a:pPr>
              <a:buNone/>
            </a:pPr>
            <a:r>
              <a:rPr lang="en-US" sz="2400" dirty="0"/>
              <a:t> </a:t>
            </a:r>
            <a:r>
              <a:rPr lang="en-US" sz="2400" dirty="0" smtClean="0"/>
              <a:t>                TANGÊNCIA DAS CURVAS DE ISOQUANTA DE PRODUÇÃO E QUE LEVA A QUE:</a:t>
            </a:r>
          </a:p>
          <a:p>
            <a:pPr>
              <a:buNone/>
            </a:pPr>
            <a:r>
              <a:rPr lang="en-US" sz="2400" b="1" dirty="0" smtClean="0"/>
              <a:t>                     </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TxMgSub</a:t>
            </a:r>
            <a:r>
              <a:rPr lang="en-US" sz="2400" b="1" baseline="-25000" dirty="0" err="1" smtClean="0">
                <a:effectLst>
                  <a:outerShdw blurRad="38100" dist="38100" dir="2700000" algn="tl">
                    <a:srgbClr val="000000">
                      <a:alpha val="43137"/>
                    </a:srgbClr>
                  </a:outerShdw>
                </a:effectLst>
              </a:rPr>
              <a:t>L,K</a:t>
            </a:r>
            <a:r>
              <a:rPr lang="en-US" sz="2400" b="1"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a:t>
            </a:r>
            <a:r>
              <a:rPr lang="en-US" sz="2400" b="1" dirty="0" err="1" smtClean="0">
                <a:effectLst>
                  <a:outerShdw blurRad="38100" dist="38100" dir="2700000" algn="tl">
                    <a:srgbClr val="000000">
                      <a:alpha val="43137"/>
                    </a:srgbClr>
                  </a:outerShdw>
                </a:effectLst>
              </a:rPr>
              <a:t>PMg</a:t>
            </a:r>
            <a:r>
              <a:rPr lang="en-US" sz="2400" b="1" baseline="-25000" dirty="0" smtClean="0">
                <a:effectLst>
                  <a:outerShdw blurRad="38100" dist="38100" dir="2700000" algn="tl">
                    <a:srgbClr val="000000">
                      <a:alpha val="43137"/>
                    </a:srgbClr>
                  </a:outerShdw>
                </a:effectLst>
              </a:rPr>
              <a:t>(L)</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PMg</a:t>
            </a:r>
            <a:r>
              <a:rPr lang="en-US" sz="2400" b="1" baseline="-25000" dirty="0" smtClean="0">
                <a:effectLst>
                  <a:outerShdw blurRad="38100" dist="38100" dir="2700000" algn="tl">
                    <a:srgbClr val="000000">
                      <a:alpha val="43137"/>
                    </a:srgbClr>
                  </a:outerShdw>
                </a:effectLst>
              </a:rPr>
              <a:t>(K)</a:t>
            </a:r>
            <a:r>
              <a:rPr lang="en-US" sz="2400" b="1" dirty="0" smtClean="0">
                <a:effectLst>
                  <a:outerShdw blurRad="38100" dist="38100" dir="2700000" algn="tl">
                    <a:srgbClr val="000000">
                      <a:alpha val="43137"/>
                    </a:srgbClr>
                  </a:outerShdw>
                </a:effectLst>
              </a:rPr>
              <a:t>) =  (W/R)</a:t>
            </a:r>
            <a:endParaRPr lang="en-US" sz="2400" dirty="0" smtClean="0">
              <a:effectLst>
                <a:outerShdw blurRad="38100" dist="38100" dir="2700000" algn="tl">
                  <a:srgbClr val="000000">
                    <a:alpha val="43137"/>
                  </a:srgbClr>
                </a:outerShdw>
              </a:effectLst>
            </a:endParaRPr>
          </a:p>
          <a:p>
            <a:pPr>
              <a:buNone/>
            </a:pPr>
            <a:endParaRPr lang="en-US" sz="2400" dirty="0"/>
          </a:p>
          <a:p>
            <a:pPr>
              <a:buNone/>
            </a:pPr>
            <a:r>
              <a:rPr lang="en-US" sz="2400" dirty="0" smtClean="0"/>
              <a:t>            </a:t>
            </a:r>
            <a:r>
              <a:rPr lang="en-US" sz="2400" b="1" dirty="0" smtClean="0"/>
              <a:t># </a:t>
            </a:r>
            <a:r>
              <a:rPr lang="en-US" sz="2400" dirty="0" smtClean="0"/>
              <a:t>PORTANTO, EM EQUILÍBRIO OS PRODUTORES IGUALAM ENTRE SI AS </a:t>
            </a:r>
          </a:p>
          <a:p>
            <a:pPr>
              <a:buNone/>
            </a:pPr>
            <a:r>
              <a:rPr lang="en-US" sz="2400" dirty="0"/>
              <a:t> </a:t>
            </a:r>
            <a:r>
              <a:rPr lang="en-US" sz="2400" dirty="0" smtClean="0"/>
              <a:t>              TAXAS MARGINAIS DE SUBSTITUIÇÃO DE FATORES. ASSIM, EM SITUAÇÃO </a:t>
            </a:r>
          </a:p>
          <a:p>
            <a:pPr>
              <a:buNone/>
            </a:pPr>
            <a:r>
              <a:rPr lang="en-US" sz="2400" dirty="0" smtClean="0"/>
              <a:t>               DE EQUILÍBRIO SE VERIFICA:</a:t>
            </a:r>
          </a:p>
          <a:p>
            <a:pPr>
              <a:buNone/>
            </a:pPr>
            <a:r>
              <a:rPr lang="en-US" sz="2400" dirty="0" smtClean="0"/>
              <a:t>              </a:t>
            </a:r>
            <a:r>
              <a:rPr lang="en-US" sz="2400" b="1" dirty="0" err="1" smtClean="0">
                <a:effectLst>
                  <a:outerShdw blurRad="38100" dist="38100" dir="2700000" algn="tl">
                    <a:srgbClr val="000000">
                      <a:alpha val="43137"/>
                    </a:srgbClr>
                  </a:outerShdw>
                </a:effectLst>
              </a:rPr>
              <a:t>TxMgSub</a:t>
            </a:r>
            <a:r>
              <a:rPr lang="en-US" sz="2400" b="1" baseline="-25000" dirty="0" err="1" smtClean="0">
                <a:effectLst>
                  <a:outerShdw blurRad="38100" dist="38100" dir="2700000" algn="tl">
                    <a:srgbClr val="000000">
                      <a:alpha val="43137"/>
                    </a:srgbClr>
                  </a:outerShdw>
                </a:effectLst>
              </a:rPr>
              <a:t>L,K</a:t>
            </a:r>
            <a:r>
              <a:rPr lang="en-US" sz="2400" b="1" baseline="30000" dirty="0" smtClean="0">
                <a:effectLst>
                  <a:outerShdw blurRad="38100" dist="38100" dir="2700000" algn="tl">
                    <a:srgbClr val="000000">
                      <a:alpha val="43137"/>
                    </a:srgbClr>
                  </a:outerShdw>
                </a:effectLst>
              </a:rPr>
              <a:t>(X)</a:t>
            </a:r>
            <a:r>
              <a:rPr lang="en-US" sz="2400" b="1" dirty="0" smtClean="0">
                <a:effectLst>
                  <a:outerShdw blurRad="38100" dist="38100" dir="2700000" algn="tl">
                    <a:srgbClr val="000000">
                      <a:alpha val="43137"/>
                    </a:srgbClr>
                  </a:outerShdw>
                </a:effectLst>
              </a:rPr>
              <a:t>  </a:t>
            </a:r>
            <a:r>
              <a:rPr lang="en-US" sz="2400" b="1" dirty="0">
                <a:effectLst>
                  <a:outerShdw blurRad="38100" dist="38100" dir="2700000" algn="tl">
                    <a:srgbClr val="000000">
                      <a:alpha val="43137"/>
                    </a:srgbClr>
                  </a:outerShdw>
                </a:effectLst>
              </a:rPr>
              <a:t>= (</a:t>
            </a:r>
            <a:r>
              <a:rPr lang="en-US" sz="2400" b="1" dirty="0" err="1">
                <a:effectLst>
                  <a:outerShdw blurRad="38100" dist="38100" dir="2700000" algn="tl">
                    <a:srgbClr val="000000">
                      <a:alpha val="43137"/>
                    </a:srgbClr>
                  </a:outerShdw>
                </a:effectLst>
              </a:rPr>
              <a:t>PMg</a:t>
            </a:r>
            <a:r>
              <a:rPr lang="en-US" sz="2400" b="1" baseline="-25000" dirty="0">
                <a:effectLst>
                  <a:outerShdw blurRad="38100" dist="38100" dir="2700000" algn="tl">
                    <a:srgbClr val="000000">
                      <a:alpha val="43137"/>
                    </a:srgbClr>
                  </a:outerShdw>
                </a:effectLst>
              </a:rPr>
              <a:t>(L)</a:t>
            </a:r>
            <a:r>
              <a:rPr lang="en-US" sz="2400" b="1" dirty="0">
                <a:effectLst>
                  <a:outerShdw blurRad="38100" dist="38100" dir="2700000" algn="tl">
                    <a:srgbClr val="000000">
                      <a:alpha val="43137"/>
                    </a:srgbClr>
                  </a:outerShdw>
                </a:effectLst>
              </a:rPr>
              <a:t> /</a:t>
            </a:r>
            <a:r>
              <a:rPr lang="en-US" sz="2400" b="1" dirty="0" err="1">
                <a:effectLst>
                  <a:outerShdw blurRad="38100" dist="38100" dir="2700000" algn="tl">
                    <a:srgbClr val="000000">
                      <a:alpha val="43137"/>
                    </a:srgbClr>
                  </a:outerShdw>
                </a:effectLst>
              </a:rPr>
              <a:t>PMg</a:t>
            </a:r>
            <a:r>
              <a:rPr lang="en-US" sz="2400" b="1" baseline="-25000" dirty="0">
                <a:effectLst>
                  <a:outerShdw blurRad="38100" dist="38100" dir="2700000" algn="tl">
                    <a:srgbClr val="000000">
                      <a:alpha val="43137"/>
                    </a:srgbClr>
                  </a:outerShdw>
                </a:effectLst>
              </a:rPr>
              <a:t>(K</a:t>
            </a:r>
            <a:r>
              <a:rPr lang="en-US" sz="2400" b="1" baseline="-25000" dirty="0" smtClean="0">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a:t>
            </a:r>
            <a:r>
              <a:rPr lang="en-US" sz="2400" b="1" baseline="30000" dirty="0" smtClean="0">
                <a:effectLst>
                  <a:outerShdw blurRad="38100" dist="38100" dir="2700000" algn="tl">
                    <a:srgbClr val="000000">
                      <a:alpha val="43137"/>
                    </a:srgbClr>
                  </a:outerShdw>
                </a:effectLst>
              </a:rPr>
              <a:t>X</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TxMgSub</a:t>
            </a:r>
            <a:r>
              <a:rPr lang="en-US" sz="2400" b="1" baseline="-25000" dirty="0" err="1" smtClean="0">
                <a:effectLst>
                  <a:outerShdw blurRad="38100" dist="38100" dir="2700000" algn="tl">
                    <a:srgbClr val="000000">
                      <a:alpha val="43137"/>
                    </a:srgbClr>
                  </a:outerShdw>
                </a:effectLst>
              </a:rPr>
              <a:t>L,K</a:t>
            </a:r>
            <a:r>
              <a:rPr lang="en-US" sz="2400" b="1" baseline="30000" dirty="0" smtClean="0">
                <a:effectLst>
                  <a:outerShdw blurRad="38100" dist="38100" dir="2700000" algn="tl">
                    <a:srgbClr val="000000">
                      <a:alpha val="43137"/>
                    </a:srgbClr>
                  </a:outerShdw>
                </a:effectLst>
              </a:rPr>
              <a:t>(Y)</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PMg</a:t>
            </a:r>
            <a:r>
              <a:rPr lang="en-US" sz="2400" b="1" baseline="-25000" dirty="0" smtClean="0">
                <a:effectLst>
                  <a:outerShdw blurRad="38100" dist="38100" dir="2700000" algn="tl">
                    <a:srgbClr val="000000">
                      <a:alpha val="43137"/>
                    </a:srgbClr>
                  </a:outerShdw>
                </a:effectLst>
              </a:rPr>
              <a:t>(L)</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PMg</a:t>
            </a:r>
            <a:r>
              <a:rPr lang="en-US" sz="2400" b="1" baseline="-25000" dirty="0" smtClean="0">
                <a:effectLst>
                  <a:outerShdw blurRad="38100" dist="38100" dir="2700000" algn="tl">
                    <a:srgbClr val="000000">
                      <a:alpha val="43137"/>
                    </a:srgbClr>
                  </a:outerShdw>
                </a:effectLst>
              </a:rPr>
              <a:t>(K)</a:t>
            </a:r>
            <a:r>
              <a:rPr lang="en-US" sz="2400" b="1" dirty="0" smtClean="0">
                <a:effectLst>
                  <a:outerShdw blurRad="38100" dist="38100" dir="2700000" algn="tl">
                    <a:srgbClr val="000000">
                      <a:alpha val="43137"/>
                    </a:srgbClr>
                  </a:outerShdw>
                </a:effectLst>
              </a:rPr>
              <a:t>)</a:t>
            </a:r>
            <a:r>
              <a:rPr lang="en-US" sz="2400" b="1" baseline="30000" dirty="0" smtClean="0">
                <a:effectLst>
                  <a:outerShdw blurRad="38100" dist="38100" dir="2700000" algn="tl">
                    <a:srgbClr val="000000">
                      <a:alpha val="43137"/>
                    </a:srgbClr>
                  </a:outerShdw>
                </a:effectLst>
              </a:rPr>
              <a:t>Y</a:t>
            </a:r>
            <a:r>
              <a:rPr lang="en-US" sz="2400" b="1" dirty="0" smtClean="0">
                <a:effectLst>
                  <a:outerShdw blurRad="38100" dist="38100" dir="2700000" algn="tl">
                    <a:srgbClr val="000000">
                      <a:alpha val="43137"/>
                    </a:srgbClr>
                  </a:outerShdw>
                </a:effectLst>
              </a:rPr>
              <a:t> =  (W/R)</a:t>
            </a:r>
          </a:p>
          <a:p>
            <a:pPr>
              <a:buNone/>
            </a:pPr>
            <a:endParaRPr lang="en-US" sz="2400" b="1" dirty="0"/>
          </a:p>
          <a:p>
            <a:pPr>
              <a:buNone/>
            </a:pPr>
            <a:r>
              <a:rPr lang="en-US" sz="2400" dirty="0" smtClean="0"/>
              <a:t>           </a:t>
            </a:r>
            <a:r>
              <a:rPr lang="en-US" sz="2400" b="1" dirty="0" smtClean="0"/>
              <a:t> #</a:t>
            </a:r>
            <a:r>
              <a:rPr lang="en-US" sz="2400" dirty="0" smtClean="0"/>
              <a:t>  OU SEJA, EM CONDIÇÕES DE EQUILÍBRIO, OS PRODUTORES </a:t>
            </a:r>
          </a:p>
          <a:p>
            <a:pPr>
              <a:buNone/>
            </a:pPr>
            <a:r>
              <a:rPr lang="en-US" sz="2400" dirty="0"/>
              <a:t> </a:t>
            </a:r>
            <a:r>
              <a:rPr lang="en-US" sz="2400" dirty="0" smtClean="0"/>
              <a:t>              TANGENCIAM SUAS RESPECTIVAS ISOQUANTAS DE PRODUÇÃO E SE </a:t>
            </a:r>
          </a:p>
          <a:p>
            <a:pPr>
              <a:buNone/>
            </a:pPr>
            <a:r>
              <a:rPr lang="en-US" sz="2400" dirty="0"/>
              <a:t> </a:t>
            </a:r>
            <a:r>
              <a:rPr lang="en-US" sz="2400" dirty="0" smtClean="0"/>
              <a:t>              SITUAM SOBRE UM PONTO ESPECÍFICO DA FRONTEIRA DE </a:t>
            </a:r>
          </a:p>
          <a:p>
            <a:pPr>
              <a:buNone/>
            </a:pPr>
            <a:r>
              <a:rPr lang="en-US" sz="2400" dirty="0" smtClean="0"/>
              <a:t>               POSSIBILIDADES DE PRODUÇÃO PARA DADA DOTAÇÃO DE FATORES (“UM </a:t>
            </a:r>
          </a:p>
          <a:p>
            <a:pPr>
              <a:buNone/>
            </a:pPr>
            <a:r>
              <a:rPr lang="en-US" sz="2400" dirty="0" smtClean="0"/>
              <a:t>               PONTO SOBRE A CURVA DE CONTRATO DA CAIXA DE EDGEWORTH”) E, PELO</a:t>
            </a:r>
          </a:p>
          <a:p>
            <a:pPr>
              <a:buNone/>
            </a:pPr>
            <a:r>
              <a:rPr lang="en-US" sz="2400" dirty="0" smtClean="0"/>
              <a:t>              </a:t>
            </a:r>
            <a:r>
              <a:rPr lang="en-US" sz="2400" b="1" dirty="0" smtClean="0"/>
              <a:t>CRITÉRIO DE EFICIÊNCIA DE PARETO</a:t>
            </a:r>
            <a:r>
              <a:rPr lang="en-US" sz="2400" dirty="0" smtClean="0"/>
              <a:t>, NÃO É POSSÍVEL AUMENTAR A </a:t>
            </a:r>
          </a:p>
          <a:p>
            <a:pPr>
              <a:buNone/>
            </a:pPr>
            <a:r>
              <a:rPr lang="en-US" sz="2400" dirty="0" smtClean="0"/>
              <a:t>              PRODUÇÃO DE UM BEM SEM REDUZIR A PRODUÇÃO DE ALGUM OUTRO.</a:t>
            </a:r>
          </a:p>
          <a:p>
            <a:pPr>
              <a:buNone/>
            </a:pPr>
            <a:endParaRPr lang="en-US" sz="2400" dirty="0"/>
          </a:p>
          <a:p>
            <a:pPr>
              <a:buNone/>
            </a:pPr>
            <a:endParaRPr lang="pt-B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4624"/>
            <a:ext cx="9144000" cy="6552728"/>
          </a:xfrm>
        </p:spPr>
        <p:txBody>
          <a:bodyPr>
            <a:normAutofit lnSpcReduction="10000"/>
          </a:bodyPr>
          <a:lstStyle/>
          <a:p>
            <a:r>
              <a:rPr lang="en-US" sz="2400" b="1" dirty="0" smtClean="0">
                <a:effectLst>
                  <a:outerShdw blurRad="38100" dist="38100" dir="2700000" algn="tl">
                    <a:srgbClr val="000000">
                      <a:alpha val="43137"/>
                    </a:srgbClr>
                  </a:outerShdw>
                </a:effectLst>
              </a:rPr>
              <a:t>(4) </a:t>
            </a:r>
            <a:r>
              <a:rPr lang="en-US" sz="2400" b="1" u="sng" dirty="0" smtClean="0">
                <a:effectLst>
                  <a:outerShdw blurRad="38100" dist="38100" dir="2700000" algn="tl">
                    <a:srgbClr val="000000">
                      <a:alpha val="43137"/>
                    </a:srgbClr>
                  </a:outerShdw>
                </a:effectLst>
              </a:rPr>
              <a:t>EQUILÍBRIO E EFICIÊNCIA NA ECONOMIA</a:t>
            </a:r>
            <a:r>
              <a:rPr lang="en-US" sz="2400" b="1" dirty="0" smtClean="0">
                <a:effectLst>
                  <a:outerShdw blurRad="38100" dist="38100" dir="2700000" algn="tl">
                    <a:srgbClr val="000000">
                      <a:alpha val="43137"/>
                    </a:srgbClr>
                  </a:outerShdw>
                </a:effectLst>
              </a:rPr>
              <a:t>:</a:t>
            </a:r>
          </a:p>
          <a:p>
            <a:endParaRPr lang="en-US" sz="2400" dirty="0"/>
          </a:p>
          <a:p>
            <a:pPr>
              <a:buNone/>
            </a:pPr>
            <a:r>
              <a:rPr lang="en-US" sz="2400" dirty="0" smtClean="0"/>
              <a:t>    </a:t>
            </a:r>
            <a:r>
              <a:rPr lang="en-US" sz="2400" b="1" dirty="0" smtClean="0"/>
              <a:t>#</a:t>
            </a:r>
            <a:r>
              <a:rPr lang="en-US" sz="2400" dirty="0" smtClean="0"/>
              <a:t> A ECONOMIA SE SITUA NUM DETERMINADO PONTO SOBRE </a:t>
            </a:r>
          </a:p>
          <a:p>
            <a:pPr>
              <a:buNone/>
            </a:pPr>
            <a:r>
              <a:rPr lang="en-US" sz="2400" dirty="0"/>
              <a:t> </a:t>
            </a:r>
            <a:r>
              <a:rPr lang="en-US" sz="2400" dirty="0" smtClean="0"/>
              <a:t>       A CURVA DE POSSIBILIDADE DE PRODUÇÃO (CUJA </a:t>
            </a:r>
          </a:p>
          <a:p>
            <a:pPr>
              <a:buNone/>
            </a:pPr>
            <a:r>
              <a:rPr lang="en-US" sz="2400" dirty="0"/>
              <a:t> </a:t>
            </a:r>
            <a:r>
              <a:rPr lang="en-US" sz="2400" dirty="0" smtClean="0"/>
              <a:t>       INCLINAÇÃO É A “TAXA MARGINAL DE TRANSFORMAÇÃO”) </a:t>
            </a:r>
          </a:p>
          <a:p>
            <a:pPr>
              <a:buNone/>
            </a:pPr>
            <a:r>
              <a:rPr lang="en-US" sz="2400" dirty="0"/>
              <a:t> </a:t>
            </a:r>
            <a:r>
              <a:rPr lang="en-US" sz="2400" dirty="0" smtClean="0"/>
              <a:t>      TAL QUE, A DADOS PREÇOS (“DE  EQUILÍBRIO  DE </a:t>
            </a:r>
          </a:p>
          <a:p>
            <a:pPr>
              <a:buNone/>
            </a:pPr>
            <a:r>
              <a:rPr lang="en-US" sz="2400" dirty="0"/>
              <a:t> </a:t>
            </a:r>
            <a:r>
              <a:rPr lang="en-US" sz="2400" dirty="0" smtClean="0"/>
              <a:t>       MERCADOS”), O INCREMENTO MARGINAL NA PRODUÇÃO </a:t>
            </a:r>
          </a:p>
          <a:p>
            <a:pPr>
              <a:buNone/>
            </a:pPr>
            <a:r>
              <a:rPr lang="en-US" sz="2400" dirty="0"/>
              <a:t> </a:t>
            </a:r>
            <a:r>
              <a:rPr lang="en-US" sz="2400" dirty="0" smtClean="0"/>
              <a:t>       DE UM BEM EXIGE A REDUÇÃO MARGINAL DO OUTRO BEM NA </a:t>
            </a:r>
          </a:p>
          <a:p>
            <a:pPr>
              <a:buNone/>
            </a:pPr>
            <a:r>
              <a:rPr lang="en-US" sz="2400" dirty="0"/>
              <a:t> </a:t>
            </a:r>
            <a:r>
              <a:rPr lang="en-US" sz="2400" dirty="0" smtClean="0"/>
              <a:t>       EXATA QUANTIDADE QUE O MERCADO TROCA UM BEM PELO </a:t>
            </a:r>
          </a:p>
          <a:p>
            <a:pPr>
              <a:buNone/>
            </a:pPr>
            <a:r>
              <a:rPr lang="en-US" sz="2400" dirty="0"/>
              <a:t> </a:t>
            </a:r>
            <a:r>
              <a:rPr lang="en-US" sz="2400" dirty="0" smtClean="0"/>
              <a:t>       OUTRO E QUE É EXPRESSA NO DADO PREÇO RELATIVO: “(</a:t>
            </a:r>
            <a:r>
              <a:rPr lang="en-US" sz="2400" dirty="0" err="1" smtClean="0"/>
              <a:t>Px</a:t>
            </a:r>
            <a:r>
              <a:rPr lang="en-US" sz="2400" dirty="0" smtClean="0"/>
              <a:t>/</a:t>
            </a:r>
            <a:r>
              <a:rPr lang="en-US" sz="2400" dirty="0" err="1" smtClean="0"/>
              <a:t>Py</a:t>
            </a:r>
            <a:r>
              <a:rPr lang="en-US" sz="2400" dirty="0" smtClean="0"/>
              <a:t>)”.</a:t>
            </a:r>
          </a:p>
          <a:p>
            <a:endParaRPr lang="en-US" sz="2400" dirty="0"/>
          </a:p>
          <a:p>
            <a:pPr>
              <a:buNone/>
            </a:pPr>
            <a:r>
              <a:rPr lang="en-US" sz="2400" dirty="0" smtClean="0"/>
              <a:t>     </a:t>
            </a:r>
            <a:r>
              <a:rPr lang="en-US" sz="2400" b="1" dirty="0" smtClean="0"/>
              <a:t>#</a:t>
            </a:r>
            <a:r>
              <a:rPr lang="en-US" sz="2400" dirty="0" smtClean="0"/>
              <a:t> OU SEJA, A CONDIÇÃO DE ALOCAÇÃO EFICIENTE DE </a:t>
            </a:r>
          </a:p>
          <a:p>
            <a:pPr>
              <a:buNone/>
            </a:pPr>
            <a:r>
              <a:rPr lang="en-US" sz="2400" dirty="0"/>
              <a:t> </a:t>
            </a:r>
            <a:r>
              <a:rPr lang="en-US" sz="2400" dirty="0" smtClean="0"/>
              <a:t>        RECURSOS NA ECONOMIA EXIGE QUE:</a:t>
            </a:r>
          </a:p>
          <a:p>
            <a:pPr>
              <a:buNone/>
            </a:pPr>
            <a:endParaRPr lang="en-US" sz="2400" dirty="0" smtClean="0"/>
          </a:p>
          <a:p>
            <a:pPr>
              <a:buNone/>
            </a:pPr>
            <a:r>
              <a:rPr lang="en-US" sz="2400" dirty="0"/>
              <a:t> </a:t>
            </a:r>
            <a:r>
              <a:rPr lang="en-US" sz="2400" dirty="0" smtClean="0"/>
              <a:t>     </a:t>
            </a:r>
            <a:r>
              <a:rPr lang="en-US" sz="2400" b="1" dirty="0" err="1" smtClean="0">
                <a:effectLst>
                  <a:outerShdw blurRad="38100" dist="38100" dir="2700000" algn="tl">
                    <a:srgbClr val="000000">
                      <a:alpha val="43137"/>
                    </a:srgbClr>
                  </a:outerShdw>
                </a:effectLst>
              </a:rPr>
              <a:t>TxMgSub</a:t>
            </a:r>
            <a:r>
              <a:rPr lang="en-US" sz="2400" b="1" baseline="-25000" dirty="0" err="1" smtClean="0">
                <a:effectLst>
                  <a:outerShdw blurRad="38100" dist="38100" dir="2700000" algn="tl">
                    <a:srgbClr val="000000">
                      <a:alpha val="43137"/>
                    </a:srgbClr>
                  </a:outerShdw>
                </a:effectLst>
              </a:rPr>
              <a:t>X,Y</a:t>
            </a:r>
            <a:r>
              <a:rPr lang="en-US" sz="2400" b="1" baseline="30000" dirty="0" smtClean="0">
                <a:effectLst>
                  <a:outerShdw blurRad="38100" dist="38100" dir="2700000" algn="tl">
                    <a:srgbClr val="000000">
                      <a:alpha val="43137"/>
                    </a:srgbClr>
                  </a:outerShdw>
                </a:effectLst>
              </a:rPr>
              <a:t>(A)</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TxMgSub</a:t>
            </a:r>
            <a:r>
              <a:rPr lang="en-US" sz="2400" b="1" baseline="-25000" dirty="0" err="1" smtClean="0">
                <a:effectLst>
                  <a:outerShdw blurRad="38100" dist="38100" dir="2700000" algn="tl">
                    <a:srgbClr val="000000">
                      <a:alpha val="43137"/>
                    </a:srgbClr>
                  </a:outerShdw>
                </a:effectLst>
              </a:rPr>
              <a:t>X,Y</a:t>
            </a:r>
            <a:r>
              <a:rPr lang="en-US" sz="2400" b="1" baseline="30000" dirty="0" smtClean="0">
                <a:effectLst>
                  <a:outerShdw blurRad="38100" dist="38100" dir="2700000" algn="tl">
                    <a:srgbClr val="000000">
                      <a:alpha val="43137"/>
                    </a:srgbClr>
                  </a:outerShdw>
                </a:effectLst>
              </a:rPr>
              <a:t>(B)</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Px</a:t>
            </a:r>
            <a:r>
              <a:rPr lang="en-US" sz="2400" b="1" dirty="0" smtClean="0">
                <a:effectLst>
                  <a:outerShdw blurRad="38100" dist="38100" dir="2700000" algn="tl">
                    <a:srgbClr val="000000">
                      <a:alpha val="43137"/>
                    </a:srgbClr>
                  </a:outerShdw>
                </a:effectLst>
              </a:rPr>
              <a:t>/</a:t>
            </a:r>
            <a:r>
              <a:rPr lang="en-US" sz="2400" b="1" dirty="0" err="1" smtClean="0">
                <a:effectLst>
                  <a:outerShdw blurRad="38100" dist="38100" dir="2700000" algn="tl">
                    <a:srgbClr val="000000">
                      <a:alpha val="43137"/>
                    </a:srgbClr>
                  </a:outerShdw>
                </a:effectLst>
              </a:rPr>
              <a:t>Py</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CMg</a:t>
            </a:r>
            <a:r>
              <a:rPr lang="en-US" sz="2400" b="1" baseline="-25000" dirty="0" err="1" smtClean="0">
                <a:effectLst>
                  <a:outerShdw blurRad="38100" dist="38100" dir="2700000" algn="tl">
                    <a:srgbClr val="000000">
                      <a:alpha val="43137"/>
                    </a:srgbClr>
                  </a:outerShdw>
                </a:effectLst>
              </a:rPr>
              <a:t>X</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CMg</a:t>
            </a:r>
            <a:r>
              <a:rPr lang="en-US" sz="2400" b="1" baseline="-25000" dirty="0" err="1" smtClean="0">
                <a:effectLst>
                  <a:outerShdw blurRad="38100" dist="38100" dir="2700000" algn="tl">
                    <a:srgbClr val="000000">
                      <a:alpha val="43137"/>
                    </a:srgbClr>
                  </a:outerShdw>
                </a:effectLst>
              </a:rPr>
              <a:t>Y</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TMgT</a:t>
            </a:r>
            <a:r>
              <a:rPr lang="en-US" sz="2400" b="1" baseline="-25000" dirty="0" err="1" smtClean="0">
                <a:effectLst>
                  <a:outerShdw blurRad="38100" dist="38100" dir="2700000" algn="tl">
                    <a:srgbClr val="000000">
                      <a:alpha val="43137"/>
                    </a:srgbClr>
                  </a:outerShdw>
                </a:effectLst>
              </a:rPr>
              <a:t>X,Y</a:t>
            </a:r>
            <a:r>
              <a:rPr lang="en-US" sz="2400" dirty="0" smtClean="0">
                <a:effectLst>
                  <a:outerShdw blurRad="38100" dist="38100" dir="2700000" algn="tl">
                    <a:srgbClr val="000000">
                      <a:alpha val="43137"/>
                    </a:srgbClr>
                  </a:outerShdw>
                </a:effectLst>
              </a:rPr>
              <a:t> </a:t>
            </a:r>
          </a:p>
          <a:p>
            <a:endParaRPr lang="en-US" sz="2400" dirty="0"/>
          </a:p>
          <a:p>
            <a:endParaRPr lang="en-US"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55000" lnSpcReduction="20000"/>
          </a:bodyPr>
          <a:lstStyle/>
          <a:p>
            <a:r>
              <a:rPr lang="en-US" sz="3800" b="1" u="sng" dirty="0" smtClean="0">
                <a:effectLst>
                  <a:outerShdw blurRad="38100" dist="38100" dir="2700000" algn="tl">
                    <a:srgbClr val="000000">
                      <a:alpha val="43137"/>
                    </a:srgbClr>
                  </a:outerShdw>
                </a:effectLst>
              </a:rPr>
              <a:t>CONCLUSÃO</a:t>
            </a:r>
            <a:r>
              <a:rPr lang="en-US" sz="3800" b="1" dirty="0" smtClean="0">
                <a:effectLst>
                  <a:outerShdw blurRad="38100" dist="38100" dir="2700000" algn="tl">
                    <a:srgbClr val="000000">
                      <a:alpha val="43137"/>
                    </a:srgbClr>
                  </a:outerShdw>
                </a:effectLst>
              </a:rPr>
              <a:t>:</a:t>
            </a:r>
          </a:p>
          <a:p>
            <a:endParaRPr lang="en-US" sz="2400" dirty="0" smtClean="0"/>
          </a:p>
          <a:p>
            <a:r>
              <a:rPr lang="en-US" sz="2400" b="1" dirty="0" smtClean="0"/>
              <a:t>A COMPETIÇÃO LEVA À EFICIÊNCIA</a:t>
            </a:r>
            <a:r>
              <a:rPr lang="en-US" sz="2400" dirty="0" smtClean="0"/>
              <a:t> PORQUE </a:t>
            </a:r>
            <a:r>
              <a:rPr lang="en-US" sz="2400" b="1" dirty="0" smtClean="0"/>
              <a:t>AO DECIDIR QUANTO E O QUE COMPRAR, OS INDIVÍDUOS IGUALAM O BENEFÍCIO MARGINAL  AO PREÇO</a:t>
            </a:r>
            <a:r>
              <a:rPr lang="en-US" sz="2400" dirty="0" smtClean="0"/>
              <a:t>, O QUAL É JUSTAMENTE</a:t>
            </a:r>
            <a:r>
              <a:rPr lang="en-US" sz="2400" b="1" dirty="0" smtClean="0"/>
              <a:t> O CUSTO MARGINAL DE PRODUÇÃO</a:t>
            </a:r>
            <a:r>
              <a:rPr lang="en-US" sz="2400" dirty="0" smtClean="0"/>
              <a:t> DOS BENS EM COMPETIÇÃO PERFEITA.</a:t>
            </a:r>
          </a:p>
          <a:p>
            <a:endParaRPr lang="en-US" sz="2400" dirty="0" smtClean="0"/>
          </a:p>
          <a:p>
            <a:r>
              <a:rPr lang="en-US" sz="2400" b="1" dirty="0" smtClean="0"/>
              <a:t>AS FIRMAS,</a:t>
            </a:r>
            <a:r>
              <a:rPr lang="en-US" sz="2400" dirty="0" smtClean="0"/>
              <a:t> POR OUTRO LADO, </a:t>
            </a:r>
            <a:r>
              <a:rPr lang="en-US" sz="2400" b="1" dirty="0" smtClean="0"/>
              <a:t>AO DECIDIREM O QUE E QUANTO PRODUZIR, IGUALAM O PREÇO (RECEITA MARGINAL) AO CUSTO MARGINAL DE PRODUÇÃO</a:t>
            </a:r>
            <a:r>
              <a:rPr lang="en-US" sz="2400" dirty="0" smtClean="0"/>
              <a:t>,  EM COMPETIÇÃO PERFEITA.</a:t>
            </a:r>
          </a:p>
          <a:p>
            <a:endParaRPr lang="en-US" sz="2400" dirty="0" smtClean="0"/>
          </a:p>
          <a:p>
            <a:r>
              <a:rPr lang="en-US" sz="2400" b="1" u="sng" dirty="0" smtClean="0">
                <a:effectLst>
                  <a:outerShdw blurRad="38100" dist="38100" dir="2700000" algn="tl">
                    <a:srgbClr val="000000">
                      <a:alpha val="43137"/>
                    </a:srgbClr>
                  </a:outerShdw>
                </a:effectLst>
              </a:rPr>
              <a:t>A EFICIÊNCIA ECONÔMICA</a:t>
            </a:r>
            <a:r>
              <a:rPr lang="en-US" sz="2400" b="1" dirty="0" smtClean="0"/>
              <a:t> REQUER QUE O BENEFÍCIO MARGINAL ASSOCIADO COM A PRODUÇÃO DE CADA BEM IGUALE AO CUSTO MARGINAL DE PRODUÇÃO.</a:t>
            </a:r>
            <a:r>
              <a:rPr lang="en-US" sz="2400" dirty="0" smtClean="0"/>
              <a:t>  </a:t>
            </a:r>
            <a:r>
              <a:rPr lang="en-US" sz="2400" b="1" dirty="0" smtClean="0"/>
              <a:t>(PORTANTO, A </a:t>
            </a:r>
            <a:r>
              <a:rPr lang="en-US" sz="2400" b="1" u="sng" dirty="0" smtClean="0">
                <a:effectLst>
                  <a:outerShdw blurRad="38100" dist="38100" dir="2700000" algn="tl">
                    <a:srgbClr val="000000">
                      <a:alpha val="43137"/>
                    </a:srgbClr>
                  </a:outerShdw>
                </a:effectLst>
              </a:rPr>
              <a:t>EFICIÊNCIA ECONÔMICA IMPLICA EM</a:t>
            </a:r>
            <a:r>
              <a:rPr lang="en-US" sz="2400" b="1" dirty="0" smtClean="0"/>
              <a:t>:   </a:t>
            </a:r>
            <a:r>
              <a:rPr lang="en-US" sz="2400" b="1" dirty="0" err="1" smtClean="0">
                <a:effectLst>
                  <a:outerShdw blurRad="38100" dist="38100" dir="2700000" algn="tl">
                    <a:srgbClr val="000000">
                      <a:alpha val="43137"/>
                    </a:srgbClr>
                  </a:outerShdw>
                </a:effectLst>
              </a:rPr>
              <a:t>BMg</a:t>
            </a:r>
            <a:r>
              <a:rPr lang="en-US" sz="2400" b="1" dirty="0" smtClean="0">
                <a:effectLst>
                  <a:outerShdw blurRad="38100" dist="38100" dir="2700000" algn="tl">
                    <a:srgbClr val="000000">
                      <a:alpha val="43137"/>
                    </a:srgbClr>
                  </a:outerShdw>
                </a:effectLst>
              </a:rPr>
              <a:t>  =  PREÇO  =  </a:t>
            </a:r>
            <a:r>
              <a:rPr lang="en-US" sz="2400" b="1" dirty="0" err="1" smtClean="0">
                <a:effectLst>
                  <a:outerShdw blurRad="38100" dist="38100" dir="2700000" algn="tl">
                    <a:srgbClr val="000000">
                      <a:alpha val="43137"/>
                    </a:srgbClr>
                  </a:outerShdw>
                </a:effectLst>
              </a:rPr>
              <a:t>CMg</a:t>
            </a:r>
            <a:r>
              <a:rPr lang="en-US" sz="2400" b="1" dirty="0" smtClean="0"/>
              <a:t>)</a:t>
            </a:r>
          </a:p>
          <a:p>
            <a:endParaRPr lang="en-US" sz="2400" dirty="0"/>
          </a:p>
          <a:p>
            <a:r>
              <a:rPr lang="en-US" sz="2400" b="1" dirty="0" smtClean="0"/>
              <a:t>ASSIM, SE O BENEFÍCIO MARGINAL EXCEDE O CUSTO MARGINAL, A SOCIEDADE GANHARIA COM A PRODUÇÃO ADICIONAL DESSE BEM, E VICE-VERSA.</a:t>
            </a:r>
          </a:p>
          <a:p>
            <a:endParaRPr lang="en-US" sz="2400" dirty="0" smtClean="0"/>
          </a:p>
          <a:p>
            <a:r>
              <a:rPr lang="en-US" sz="2400" b="1" dirty="0" smtClean="0"/>
              <a:t>O EQUILÍBRIO DE MERCADO OCORRE NO PONTO EM QUE A DEMANDA IGUALA À OFERTA (DE CADA BEM) AO PREÇO DE EQUILÍBRIO DE MERCADO. OU SEJA, EM COMPETIÇÃO PERFEITA, NO EQUILÍBRIO DE MERCADO SE VERIFICA QUE O BENEFÍCIO MARGINAL  IGUALA  O CUSTO MARGINAL DE PRODUÇÃO.</a:t>
            </a:r>
          </a:p>
          <a:p>
            <a:endParaRPr lang="en-US" sz="2400" dirty="0" smtClean="0"/>
          </a:p>
          <a:p>
            <a:pPr marL="0" indent="0" algn="ctr">
              <a:buNone/>
            </a:pPr>
            <a:r>
              <a:rPr lang="en-US" sz="2400" b="1" dirty="0" smtClean="0"/>
              <a:t>EM SUMA, MERCADOS PERFEITAMENTE COMPETITIVOS LEVAM À EFICIÊNCIA ECONÔMICA EM TODOS OS MERCADOS E, PORTANTO, O EQUILÍBRIO GERAL DE MERCADOS COMPETITIVOS SE CARACTERIZA PELO SEGUINTE:</a:t>
            </a:r>
          </a:p>
          <a:p>
            <a:pPr algn="ctr"/>
            <a:endParaRPr lang="en-US" sz="2400" b="1" dirty="0" smtClean="0"/>
          </a:p>
          <a:p>
            <a:pPr algn="ctr"/>
            <a:r>
              <a:rPr lang="en-US" sz="2900" b="1" u="sng" dirty="0" err="1" smtClean="0">
                <a:effectLst>
                  <a:outerShdw blurRad="38100" dist="38100" dir="2700000" algn="tl">
                    <a:srgbClr val="000000">
                      <a:alpha val="43137"/>
                    </a:srgbClr>
                  </a:outerShdw>
                </a:effectLst>
              </a:rPr>
              <a:t>BMg</a:t>
            </a:r>
            <a:r>
              <a:rPr lang="en-US" sz="2900" b="1" u="sng" dirty="0" smtClean="0">
                <a:effectLst>
                  <a:outerShdw blurRad="38100" dist="38100" dir="2700000" algn="tl">
                    <a:srgbClr val="000000">
                      <a:alpha val="43137"/>
                    </a:srgbClr>
                  </a:outerShdw>
                </a:effectLst>
              </a:rPr>
              <a:t> SOCIAL  =  </a:t>
            </a:r>
            <a:r>
              <a:rPr lang="en-US" sz="2900" b="1" u="sng" dirty="0" err="1" smtClean="0">
                <a:effectLst>
                  <a:outerShdw blurRad="38100" dist="38100" dir="2700000" algn="tl">
                    <a:srgbClr val="000000">
                      <a:alpha val="43137"/>
                    </a:srgbClr>
                  </a:outerShdw>
                </a:effectLst>
              </a:rPr>
              <a:t>BMg</a:t>
            </a:r>
            <a:r>
              <a:rPr lang="en-US" sz="2900" b="1" u="sng" dirty="0" smtClean="0">
                <a:effectLst>
                  <a:outerShdw blurRad="38100" dist="38100" dir="2700000" algn="tl">
                    <a:srgbClr val="000000">
                      <a:alpha val="43137"/>
                    </a:srgbClr>
                  </a:outerShdw>
                </a:effectLst>
              </a:rPr>
              <a:t> PRIVADO  =  PREÇO DE  MERCADO  =  </a:t>
            </a:r>
            <a:r>
              <a:rPr lang="en-US" sz="2900" b="1" u="sng" dirty="0" err="1" smtClean="0">
                <a:effectLst>
                  <a:outerShdw blurRad="38100" dist="38100" dir="2700000" algn="tl">
                    <a:srgbClr val="000000">
                      <a:alpha val="43137"/>
                    </a:srgbClr>
                  </a:outerShdw>
                </a:effectLst>
              </a:rPr>
              <a:t>CMg</a:t>
            </a:r>
            <a:r>
              <a:rPr lang="en-US" sz="2900" b="1" u="sng" dirty="0" smtClean="0">
                <a:effectLst>
                  <a:outerShdw blurRad="38100" dist="38100" dir="2700000" algn="tl">
                    <a:srgbClr val="000000">
                      <a:alpha val="43137"/>
                    </a:srgbClr>
                  </a:outerShdw>
                </a:effectLst>
              </a:rPr>
              <a:t> DE PRODUÇÃO  =  </a:t>
            </a:r>
            <a:r>
              <a:rPr lang="en-US" sz="2900" b="1" u="sng" dirty="0" err="1" smtClean="0">
                <a:effectLst>
                  <a:outerShdw blurRad="38100" dist="38100" dir="2700000" algn="tl">
                    <a:srgbClr val="000000">
                      <a:alpha val="43137"/>
                    </a:srgbClr>
                  </a:outerShdw>
                </a:effectLst>
              </a:rPr>
              <a:t>CMg</a:t>
            </a:r>
            <a:r>
              <a:rPr lang="en-US" sz="2900" b="1" u="sng" dirty="0" smtClean="0">
                <a:effectLst>
                  <a:outerShdw blurRad="38100" dist="38100" dir="2700000" algn="tl">
                    <a:srgbClr val="000000">
                      <a:alpha val="43137"/>
                    </a:srgbClr>
                  </a:outerShdw>
                </a:effectLst>
              </a:rPr>
              <a:t> SOCIAL</a:t>
            </a:r>
          </a:p>
          <a:p>
            <a:pPr marL="0" indent="0" algn="ctr">
              <a:buNone/>
            </a:pPr>
            <a:endParaRPr lang="en-US" sz="2400" b="1" u="sng" dirty="0" smtClean="0">
              <a:effectLst>
                <a:outerShdw blurRad="38100" dist="38100" dir="2700000" algn="tl">
                  <a:srgbClr val="000000">
                    <a:alpha val="43137"/>
                  </a:srgbClr>
                </a:outerShdw>
              </a:effectLst>
            </a:endParaRPr>
          </a:p>
          <a:p>
            <a:pPr>
              <a:buNone/>
            </a:pPr>
            <a:endParaRPr lang="en-US" sz="2400" b="1" dirty="0" smtClean="0"/>
          </a:p>
          <a:p>
            <a:pPr>
              <a:buNone/>
            </a:pPr>
            <a:endParaRPr lang="en-US" sz="2400" b="1" dirty="0" smtClean="0"/>
          </a:p>
          <a:p>
            <a:pPr>
              <a:buNone/>
            </a:pPr>
            <a:r>
              <a:rPr lang="en-US" sz="2400" dirty="0" smtClean="0"/>
              <a:t>        </a:t>
            </a:r>
          </a:p>
          <a:p>
            <a:pPr>
              <a:buNone/>
            </a:pPr>
            <a:r>
              <a:rPr lang="en-US" sz="2400" dirty="0"/>
              <a:t> </a:t>
            </a:r>
            <a:r>
              <a:rPr lang="en-US" sz="2400" dirty="0" smtClean="0"/>
              <a:t>      </a:t>
            </a:r>
            <a:r>
              <a:rPr lang="en-US" sz="2400" b="1" u="sng" dirty="0" smtClean="0"/>
              <a:t>UMA POSSÍVEL CRÍTICA</a:t>
            </a:r>
            <a:r>
              <a:rPr lang="en-US" sz="2400" b="1" dirty="0" smtClean="0"/>
              <a:t>:</a:t>
            </a:r>
          </a:p>
          <a:p>
            <a:pPr>
              <a:buNone/>
            </a:pPr>
            <a:endParaRPr lang="en-US" sz="2400" b="1" dirty="0" smtClean="0"/>
          </a:p>
          <a:p>
            <a:pPr>
              <a:buNone/>
            </a:pPr>
            <a:r>
              <a:rPr lang="en-US" sz="2400" dirty="0" smtClean="0"/>
              <a:t>        O CRITÉRIO DE EFICIÊNCIA AQUI DESENVOLVIDO É O DE EFICIÊNCIA ESTÁTICA , NO SENTIDO DE QUE NÃO HÁ MUDANÇA TECNOLÓGICA.  NUMA ABORDAGEM MAIS AMPLA, DE EFICIÊNCIA DINÂMICA, TAMBÉM DEVEM SER LEVADOS EM CONSIDERAÇÃO OS INCENTIVOS À INOVAÇÃO E À BUSCA DE NOVAS OPORTUNIDADES DE LUCRO, OS QUAIS PODEM IMPLICAR, POR EXEMPLO, EM SITUAÇÕES TEMPORÁRIAS DE MONOPÓLIO (EXCLUÍDOS DO CRITÉRIO ESTÁTICO).</a:t>
            </a:r>
            <a:endParaRPr lang="pt-B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1143000"/>
          </a:xfrm>
        </p:spPr>
        <p:txBody>
          <a:bodyPr>
            <a:normAutofit fontScale="90000"/>
          </a:bodyPr>
          <a:lstStyle/>
          <a:p>
            <a:r>
              <a:rPr lang="en-US" b="1" dirty="0" smtClean="0">
                <a:effectLst>
                  <a:outerShdw blurRad="38100" dist="38100" dir="2700000" algn="tl">
                    <a:srgbClr val="000000">
                      <a:alpha val="43137"/>
                    </a:srgbClr>
                  </a:outerShdw>
                </a:effectLst>
              </a:rPr>
              <a:t>TEOREMAS FUNDAMENTAIS DA ECONOMIA DE BEM-ESTAR</a:t>
            </a:r>
            <a:endParaRPr lang="pt-BR"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1340768"/>
            <a:ext cx="9144000" cy="5517232"/>
          </a:xfrm>
        </p:spPr>
        <p:txBody>
          <a:bodyPr>
            <a:normAutofit fontScale="85000" lnSpcReduction="10000"/>
          </a:bodyPr>
          <a:lstStyle/>
          <a:p>
            <a:pPr marL="0" indent="0">
              <a:buNone/>
            </a:pPr>
            <a:r>
              <a:rPr lang="en-US" sz="2400" dirty="0"/>
              <a:t> </a:t>
            </a:r>
            <a:r>
              <a:rPr lang="en-US" sz="2400" dirty="0" smtClean="0"/>
              <a:t>     </a:t>
            </a:r>
            <a:r>
              <a:rPr lang="en-US" sz="2400" b="1" dirty="0" smtClean="0"/>
              <a:t>APÓS TERMOS ALCANÇADO UM EQUILÍBRIO DE MERCADO,  ESSE EQUILÍBRIO É </a:t>
            </a:r>
          </a:p>
          <a:p>
            <a:pPr marL="0" indent="0">
              <a:buNone/>
            </a:pPr>
            <a:r>
              <a:rPr lang="en-US" sz="2400" b="1" dirty="0"/>
              <a:t> </a:t>
            </a:r>
            <a:r>
              <a:rPr lang="en-US" sz="2400" b="1" dirty="0" smtClean="0"/>
              <a:t>     PARETO-EFICIENTE? HAVERÃO OUTRAS TROCAS?</a:t>
            </a:r>
          </a:p>
          <a:p>
            <a:pPr>
              <a:buNone/>
            </a:pPr>
            <a:r>
              <a:rPr lang="en-US" sz="2400" dirty="0"/>
              <a:t> </a:t>
            </a:r>
            <a:r>
              <a:rPr lang="en-US" sz="2400" dirty="0" smtClean="0"/>
              <a:t>                 </a:t>
            </a:r>
          </a:p>
          <a:p>
            <a:pPr>
              <a:buNone/>
            </a:pPr>
            <a:r>
              <a:rPr lang="en-US" sz="2400" dirty="0"/>
              <a:t> </a:t>
            </a:r>
            <a:r>
              <a:rPr lang="en-US" sz="2400" dirty="0" smtClean="0"/>
              <a:t>     </a:t>
            </a:r>
            <a:r>
              <a:rPr lang="en-US" sz="2400" b="1" u="sng" dirty="0" smtClean="0">
                <a:effectLst>
                  <a:outerShdw blurRad="38100" dist="38100" dir="2700000" algn="tl">
                    <a:srgbClr val="000000">
                      <a:alpha val="43137"/>
                    </a:srgbClr>
                  </a:outerShdw>
                </a:effectLst>
              </a:rPr>
              <a:t>CONDIÇÕES INERENTES AO EQUILÍBRIO GERAL COMPETITIVO</a:t>
            </a:r>
            <a:r>
              <a:rPr lang="en-US" sz="2400" b="1" dirty="0" smtClean="0">
                <a:effectLst>
                  <a:outerShdw blurRad="38100" dist="38100" dir="2700000" algn="tl">
                    <a:srgbClr val="000000">
                      <a:alpha val="43137"/>
                    </a:srgbClr>
                  </a:outerShdw>
                </a:effectLst>
              </a:rPr>
              <a:t>:</a:t>
            </a:r>
            <a:r>
              <a:rPr lang="en-US" sz="2400" dirty="0" smtClean="0">
                <a:effectLst>
                  <a:outerShdw blurRad="38100" dist="38100" dir="2700000" algn="tl">
                    <a:srgbClr val="000000">
                      <a:alpha val="43137"/>
                    </a:srgbClr>
                  </a:outerShdw>
                </a:effectLst>
              </a:rPr>
              <a:t> </a:t>
            </a:r>
          </a:p>
          <a:p>
            <a:pPr>
              <a:buNone/>
            </a:pPr>
            <a:endParaRPr lang="en-US" sz="2400" dirty="0" smtClean="0"/>
          </a:p>
          <a:p>
            <a:pPr>
              <a:buNone/>
            </a:pPr>
            <a:r>
              <a:rPr lang="en-US" sz="2400" dirty="0"/>
              <a:t> </a:t>
            </a:r>
            <a:r>
              <a:rPr lang="en-US" sz="2400" dirty="0" smtClean="0"/>
              <a:t>                  EM PRIMEIRO LUGAR, O EQUILÍBRIO COMPETITIVO DE MERCADO É </a:t>
            </a:r>
          </a:p>
          <a:p>
            <a:pPr>
              <a:buNone/>
            </a:pPr>
            <a:r>
              <a:rPr lang="en-US" sz="2400" dirty="0"/>
              <a:t> </a:t>
            </a:r>
            <a:r>
              <a:rPr lang="en-US" sz="2400" dirty="0" smtClean="0"/>
              <a:t>                  PARETO-EFICIENTE, POIS NÃO É POSSÍVEL MELHORAR A SITUAÇÃO DE </a:t>
            </a:r>
          </a:p>
          <a:p>
            <a:pPr>
              <a:buNone/>
            </a:pPr>
            <a:r>
              <a:rPr lang="en-US" sz="2400" dirty="0"/>
              <a:t> </a:t>
            </a:r>
            <a:r>
              <a:rPr lang="en-US" sz="2400" dirty="0" smtClean="0"/>
              <a:t>                  ALGUÉM SEM PIORAR A SITUAÇÃO DE, PELO MENOS, UMA OUTRA PESSOA. </a:t>
            </a:r>
          </a:p>
          <a:p>
            <a:pPr>
              <a:buNone/>
            </a:pPr>
            <a:r>
              <a:rPr lang="en-US" sz="2400" dirty="0"/>
              <a:t> </a:t>
            </a:r>
            <a:r>
              <a:rPr lang="en-US" sz="2400" dirty="0" smtClean="0"/>
              <a:t>                  (</a:t>
            </a:r>
            <a:r>
              <a:rPr lang="en-US" sz="2400" b="1" dirty="0" smtClean="0"/>
              <a:t>O EQUILÍBRIO APRESENTA A</a:t>
            </a:r>
            <a:r>
              <a:rPr lang="en-US" sz="2400" dirty="0" smtClean="0"/>
              <a:t> </a:t>
            </a:r>
            <a:r>
              <a:rPr lang="en-US" sz="2400" b="1" dirty="0" smtClean="0"/>
              <a:t>EFICIÊNCIA DE PARETO</a:t>
            </a:r>
            <a:r>
              <a:rPr lang="en-US" sz="2400" dirty="0" smtClean="0"/>
              <a:t>). </a:t>
            </a:r>
          </a:p>
          <a:p>
            <a:pPr>
              <a:buNone/>
            </a:pPr>
            <a:endParaRPr lang="en-US" sz="2400" dirty="0" smtClean="0"/>
          </a:p>
          <a:p>
            <a:pPr>
              <a:buNone/>
            </a:pPr>
            <a:endParaRPr lang="en-US" sz="2400" dirty="0" smtClean="0"/>
          </a:p>
          <a:p>
            <a:pPr>
              <a:buNone/>
            </a:pPr>
            <a:r>
              <a:rPr lang="en-US" sz="2400" dirty="0"/>
              <a:t> </a:t>
            </a:r>
            <a:r>
              <a:rPr lang="en-US" sz="2400" dirty="0" smtClean="0"/>
              <a:t>                  ALÉM DISSO, COMO AS TROCAS SÃO VOLUNTÁRIAS, APÓS SE ALCANÇAR  A </a:t>
            </a:r>
          </a:p>
          <a:p>
            <a:pPr>
              <a:buNone/>
            </a:pPr>
            <a:r>
              <a:rPr lang="en-US" sz="2400" dirty="0"/>
              <a:t> </a:t>
            </a:r>
            <a:r>
              <a:rPr lang="en-US" sz="2400" dirty="0" smtClean="0"/>
              <a:t>                  SITUAÇÃO DE EQUILÍBRIO DE MERCADO NÃO SERÃO REALIZADAS TROCAS </a:t>
            </a:r>
          </a:p>
          <a:p>
            <a:pPr>
              <a:buNone/>
            </a:pPr>
            <a:r>
              <a:rPr lang="en-US" sz="2400" dirty="0"/>
              <a:t> </a:t>
            </a:r>
            <a:r>
              <a:rPr lang="en-US" sz="2400" dirty="0" smtClean="0"/>
              <a:t>                  ADICIONAIS, POIS IMPLICARIA PARA PELO MENOS UM INDIVÍDUO PIORAR </a:t>
            </a:r>
          </a:p>
          <a:p>
            <a:pPr>
              <a:buNone/>
            </a:pPr>
            <a:r>
              <a:rPr lang="en-US" sz="2400" dirty="0"/>
              <a:t> </a:t>
            </a:r>
            <a:r>
              <a:rPr lang="en-US" sz="2400" dirty="0" smtClean="0"/>
              <a:t>                  A SUA SITUAÇÃO.</a:t>
            </a:r>
          </a:p>
          <a:p>
            <a:pPr>
              <a:buNone/>
            </a:pPr>
            <a:r>
              <a:rPr lang="en-US" sz="2400" dirty="0"/>
              <a:t> </a:t>
            </a:r>
            <a:r>
              <a:rPr lang="en-US" sz="2400" dirty="0" smtClean="0"/>
              <a:t>                  (</a:t>
            </a:r>
            <a:r>
              <a:rPr lang="en-US" sz="2400" b="1" dirty="0" smtClean="0"/>
              <a:t>O EQUILÍBRIO É ESTÁVEL</a:t>
            </a:r>
            <a:r>
              <a:rPr lang="en-US" sz="2400" dirty="0" smtClean="0"/>
              <a:t>).</a:t>
            </a:r>
            <a:endParaRPr lang="pt-B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80512" cy="6858000"/>
          </a:xfrm>
        </p:spPr>
        <p:txBody>
          <a:bodyPr>
            <a:normAutofit fontScale="85000" lnSpcReduction="20000"/>
          </a:bodyPr>
          <a:lstStyle/>
          <a:p>
            <a:pPr>
              <a:buNone/>
            </a:pPr>
            <a:r>
              <a:rPr lang="en-US" sz="2400" b="1" dirty="0" smtClean="0"/>
              <a:t>    </a:t>
            </a:r>
            <a:r>
              <a:rPr lang="en-US" sz="3300" b="1" dirty="0" smtClean="0">
                <a:effectLst>
                  <a:outerShdw blurRad="38100" dist="38100" dir="2700000" algn="tl">
                    <a:srgbClr val="000000">
                      <a:alpha val="43137"/>
                    </a:srgbClr>
                  </a:outerShdw>
                </a:effectLst>
              </a:rPr>
              <a:t>DO PRIMEIRO TEOREMA FUNDAMENTAL DO BEM-ESTAR:</a:t>
            </a:r>
          </a:p>
          <a:p>
            <a:endParaRPr lang="en-US" sz="2400" dirty="0"/>
          </a:p>
          <a:p>
            <a:pPr algn="just">
              <a:buNone/>
            </a:pPr>
            <a:r>
              <a:rPr lang="en-US" sz="2400" dirty="0"/>
              <a:t> </a:t>
            </a:r>
            <a:r>
              <a:rPr lang="en-US" sz="2400" dirty="0" smtClean="0"/>
              <a:t>              SOB CONDIÇÕES DE UMA ECONOMIA PERFEITAMENTE COMPETITIVA</a:t>
            </a:r>
          </a:p>
          <a:p>
            <a:pPr algn="just">
              <a:buNone/>
            </a:pPr>
            <a:r>
              <a:rPr lang="en-US" sz="2400" dirty="0"/>
              <a:t> </a:t>
            </a:r>
            <a:r>
              <a:rPr lang="en-US" sz="2400" dirty="0" smtClean="0"/>
              <a:t>              E DADOS RECURSOS INICIAIS AOS AGENTES ECONÔMICOS E A TECNOLOGIA,</a:t>
            </a:r>
          </a:p>
          <a:p>
            <a:pPr algn="just">
              <a:buNone/>
            </a:pPr>
            <a:r>
              <a:rPr lang="en-US" sz="2400" dirty="0"/>
              <a:t> </a:t>
            </a:r>
            <a:r>
              <a:rPr lang="en-US" sz="2400" dirty="0" smtClean="0"/>
              <a:t>             O EQUILÍBRIO COMPETITIVO DE MERCADO É ALCANÇADO NA FRONTEIRA </a:t>
            </a:r>
          </a:p>
          <a:p>
            <a:pPr algn="just">
              <a:buNone/>
            </a:pPr>
            <a:r>
              <a:rPr lang="en-US" sz="2400" dirty="0"/>
              <a:t> </a:t>
            </a:r>
            <a:r>
              <a:rPr lang="en-US" sz="2400" dirty="0" smtClean="0"/>
              <a:t>             DE POSSIBILIDADES DE PRODUÇÃO COM A EFICIÊNCIA NA TROCA, </a:t>
            </a:r>
          </a:p>
          <a:p>
            <a:pPr algn="just">
              <a:buNone/>
            </a:pPr>
            <a:r>
              <a:rPr lang="en-US" sz="2400" dirty="0"/>
              <a:t> </a:t>
            </a:r>
            <a:r>
              <a:rPr lang="en-US" sz="2400" dirty="0" smtClean="0"/>
              <a:t>             A EFICIÊNCIA NA PRODUÇÃO E A EFICIÊNCIA NA ALOCAÇÃO DE RECURSOS </a:t>
            </a:r>
          </a:p>
          <a:p>
            <a:pPr algn="just">
              <a:buNone/>
            </a:pPr>
            <a:r>
              <a:rPr lang="en-US" sz="2400" dirty="0"/>
              <a:t> </a:t>
            </a:r>
            <a:r>
              <a:rPr lang="en-US" sz="2400" dirty="0" smtClean="0"/>
              <a:t>             DA ECONOMIA. </a:t>
            </a:r>
          </a:p>
          <a:p>
            <a:pPr algn="just">
              <a:buNone/>
            </a:pPr>
            <a:r>
              <a:rPr lang="en-US" sz="2400" dirty="0"/>
              <a:t> </a:t>
            </a:r>
            <a:r>
              <a:rPr lang="en-US" sz="2400" dirty="0" smtClean="0"/>
              <a:t>             </a:t>
            </a:r>
            <a:r>
              <a:rPr lang="en-US" sz="2400" b="1" i="1" dirty="0" smtClean="0">
                <a:effectLst>
                  <a:outerShdw blurRad="38100" dist="38100" dir="2700000" algn="tl">
                    <a:srgbClr val="000000">
                      <a:alpha val="43137"/>
                    </a:srgbClr>
                  </a:outerShdw>
                </a:effectLst>
              </a:rPr>
              <a:t>EM SUMA, O EQUILÍBRIO GERAL COMPETITIVO É PARETO-EFICIENTE</a:t>
            </a:r>
            <a:r>
              <a:rPr lang="en-US" sz="2400" dirty="0" smtClean="0"/>
              <a:t>.</a:t>
            </a:r>
          </a:p>
          <a:p>
            <a:pPr>
              <a:buNone/>
            </a:pPr>
            <a:endParaRPr lang="en-US" sz="2400" dirty="0"/>
          </a:p>
          <a:p>
            <a:pPr>
              <a:buNone/>
            </a:pPr>
            <a:r>
              <a:rPr lang="en-US" sz="2400" dirty="0" smtClean="0"/>
              <a:t>   </a:t>
            </a:r>
            <a:r>
              <a:rPr lang="en-US" sz="2800" dirty="0" smtClean="0"/>
              <a:t>  </a:t>
            </a:r>
            <a:r>
              <a:rPr lang="en-US" sz="3300" b="1" dirty="0" smtClean="0">
                <a:effectLst>
                  <a:outerShdw blurRad="38100" dist="38100" dir="2700000" algn="tl">
                    <a:srgbClr val="000000">
                      <a:alpha val="43137"/>
                    </a:srgbClr>
                  </a:outerShdw>
                </a:effectLst>
              </a:rPr>
              <a:t>DO SEGUNDO TEOREMA FUNDAMENTAL DO BEM-ESTAR:</a:t>
            </a:r>
          </a:p>
          <a:p>
            <a:pPr>
              <a:buNone/>
            </a:pPr>
            <a:endParaRPr lang="en-US" sz="2400" dirty="0"/>
          </a:p>
          <a:p>
            <a:pPr>
              <a:buNone/>
            </a:pPr>
            <a:r>
              <a:rPr lang="en-US" sz="2400" dirty="0" smtClean="0"/>
              <a:t>               SE AS PREFERÊNCIAS E A TECNOLOGIA SÃO CONVEXAS, ENTÃO QUALQUER</a:t>
            </a:r>
          </a:p>
          <a:p>
            <a:pPr>
              <a:buNone/>
            </a:pPr>
            <a:r>
              <a:rPr lang="en-US" sz="2400" dirty="0"/>
              <a:t> </a:t>
            </a:r>
            <a:r>
              <a:rPr lang="en-US" sz="2400" dirty="0" smtClean="0"/>
              <a:t>              SITUAÇÃO PARETO-EFICIENTE DA ECONOMIA (I.E., QUALQUER PONTO SOBRE </a:t>
            </a:r>
          </a:p>
          <a:p>
            <a:pPr>
              <a:buNone/>
            </a:pPr>
            <a:r>
              <a:rPr lang="en-US" sz="2400" dirty="0"/>
              <a:t> </a:t>
            </a:r>
            <a:r>
              <a:rPr lang="en-US" sz="2400" dirty="0" smtClean="0"/>
              <a:t>              A FRONTEIRA DE POSSIBILIDADES DE PRODUÇÃO) É UM EQUILÍBRIO </a:t>
            </a:r>
          </a:p>
          <a:p>
            <a:pPr>
              <a:buNone/>
            </a:pPr>
            <a:r>
              <a:rPr lang="en-US" sz="2400" dirty="0"/>
              <a:t> </a:t>
            </a:r>
            <a:r>
              <a:rPr lang="en-US" sz="2400" dirty="0" smtClean="0"/>
              <a:t>              COMPETITIVO PARA ALGUM PADRÃO DISTRIBUTIVO INICIAL DA DOTAÇÃO DE</a:t>
            </a:r>
          </a:p>
          <a:p>
            <a:pPr>
              <a:buNone/>
            </a:pPr>
            <a:r>
              <a:rPr lang="en-US" sz="2400" dirty="0"/>
              <a:t> </a:t>
            </a:r>
            <a:r>
              <a:rPr lang="en-US" sz="2400" dirty="0" smtClean="0"/>
              <a:t>              RECURSOS. </a:t>
            </a:r>
          </a:p>
          <a:p>
            <a:pPr>
              <a:buNone/>
            </a:pPr>
            <a:r>
              <a:rPr lang="en-US" sz="2400" dirty="0"/>
              <a:t> </a:t>
            </a:r>
            <a:r>
              <a:rPr lang="en-US" sz="2400" dirty="0" smtClean="0"/>
              <a:t>              </a:t>
            </a:r>
            <a:r>
              <a:rPr lang="en-US" sz="2400" b="1" i="1" dirty="0" smtClean="0">
                <a:effectLst>
                  <a:outerShdw blurRad="38100" dist="38100" dir="2700000" algn="tl">
                    <a:srgbClr val="000000">
                      <a:alpha val="43137"/>
                    </a:srgbClr>
                  </a:outerShdw>
                </a:effectLst>
              </a:rPr>
              <a:t>EM SUMA, QUALQUER PONTO SOBRE A CURVA DE POSSIBILIDADES DE </a:t>
            </a:r>
          </a:p>
          <a:p>
            <a:pPr>
              <a:buNone/>
            </a:pPr>
            <a:r>
              <a:rPr lang="en-US" sz="2400" b="1" i="1" dirty="0">
                <a:effectLst>
                  <a:outerShdw blurRad="38100" dist="38100" dir="2700000" algn="tl">
                    <a:srgbClr val="000000">
                      <a:alpha val="43137"/>
                    </a:srgbClr>
                  </a:outerShdw>
                </a:effectLst>
              </a:rPr>
              <a:t> </a:t>
            </a:r>
            <a:r>
              <a:rPr lang="en-US" sz="2400" b="1" i="1" dirty="0" smtClean="0">
                <a:effectLst>
                  <a:outerShdw blurRad="38100" dist="38100" dir="2700000" algn="tl">
                    <a:srgbClr val="000000">
                      <a:alpha val="43137"/>
                    </a:srgbClr>
                  </a:outerShdw>
                </a:effectLst>
              </a:rPr>
              <a:t>              PRODUÇÃO E DE UTILIDADE DA ECONOMIA PODE SER ALCANÇADO.</a:t>
            </a:r>
          </a:p>
          <a:p>
            <a:pPr>
              <a:buNone/>
            </a:pPr>
            <a:r>
              <a:rPr lang="en-US" sz="2400" dirty="0"/>
              <a:t> </a:t>
            </a:r>
            <a:r>
              <a:rPr lang="en-US" sz="2400" dirty="0" smtClean="0"/>
              <a:t>            </a:t>
            </a:r>
            <a:endParaRPr lang="pt-B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2276872"/>
            <a:ext cx="8229600" cy="2232248"/>
          </a:xfrm>
        </p:spPr>
        <p:txBody>
          <a:bodyPr>
            <a:normAutofit lnSpcReduction="10000"/>
          </a:bodyPr>
          <a:lstStyle/>
          <a:p>
            <a:pPr algn="ctr"/>
            <a:r>
              <a:rPr lang="en-US" sz="4800" b="1" dirty="0">
                <a:effectLst>
                  <a:outerShdw blurRad="38100" dist="38100" dir="2700000" algn="tl">
                    <a:srgbClr val="000000">
                      <a:alpha val="43137"/>
                    </a:srgbClr>
                  </a:outerShdw>
                </a:effectLst>
              </a:rPr>
              <a:t>RAZÕES PARA O GOVERNO NUMA ECONOMIA DE MERCADO</a:t>
            </a:r>
            <a:endParaRPr lang="pt-BR" sz="4800" dirty="0"/>
          </a:p>
        </p:txBody>
      </p:sp>
    </p:spTree>
    <p:extLst>
      <p:ext uri="{BB962C8B-B14F-4D97-AF65-F5344CB8AC3E}">
        <p14:creationId xmlns:p14="http://schemas.microsoft.com/office/powerpoint/2010/main" val="2071023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9392"/>
            <a:ext cx="8229600" cy="648072"/>
          </a:xfrm>
        </p:spPr>
        <p:txBody>
          <a:bodyPr>
            <a:normAutofit fontScale="90000"/>
          </a:bodyPr>
          <a:lstStyle/>
          <a:p>
            <a:r>
              <a:rPr lang="en-US" b="1" dirty="0">
                <a:effectLst>
                  <a:outerShdw blurRad="38100" dist="38100" dir="2700000" algn="tl">
                    <a:srgbClr val="000000">
                      <a:alpha val="43137"/>
                    </a:srgbClr>
                  </a:outerShdw>
                </a:effectLst>
              </a:rPr>
              <a:t>REVISÃO </a:t>
            </a:r>
            <a:r>
              <a:rPr lang="en-US" b="1" dirty="0" smtClean="0">
                <a:effectLst>
                  <a:outerShdw blurRad="38100" dist="38100" dir="2700000" algn="tl">
                    <a:srgbClr val="000000">
                      <a:alpha val="43137"/>
                    </a:srgbClr>
                  </a:outerShdw>
                </a:effectLst>
              </a:rPr>
              <a:t>DO QUE VIMOS</a:t>
            </a:r>
            <a:endParaRPr lang="pt-BR" dirty="0"/>
          </a:p>
        </p:txBody>
      </p:sp>
      <p:sp>
        <p:nvSpPr>
          <p:cNvPr id="3" name="Espaço Reservado para Conteúdo 2"/>
          <p:cNvSpPr>
            <a:spLocks noGrp="1"/>
          </p:cNvSpPr>
          <p:nvPr>
            <p:ph idx="1"/>
          </p:nvPr>
        </p:nvSpPr>
        <p:spPr>
          <a:xfrm>
            <a:off x="0" y="476672"/>
            <a:ext cx="9144000" cy="6381328"/>
          </a:xfrm>
        </p:spPr>
        <p:txBody>
          <a:bodyPr>
            <a:normAutofit fontScale="92500" lnSpcReduction="20000"/>
          </a:bodyPr>
          <a:lstStyle/>
          <a:p>
            <a:r>
              <a:rPr lang="en-US" sz="1800" b="1" dirty="0"/>
              <a:t># </a:t>
            </a:r>
            <a:r>
              <a:rPr lang="en-US" sz="1800" dirty="0"/>
              <a:t>VIMOS QUE SE A ECONOMIA SE CARACTERIZA EM MERCADOS DE COMPETIÇÃO </a:t>
            </a:r>
          </a:p>
          <a:p>
            <a:pPr>
              <a:buNone/>
            </a:pPr>
            <a:r>
              <a:rPr lang="en-US" sz="1800" dirty="0"/>
              <a:t>          PERFEITA, O 1o. TEOREMA DO BEM-ESTAR GARANTE QUE A ECONOMIA </a:t>
            </a:r>
          </a:p>
          <a:p>
            <a:pPr>
              <a:buNone/>
            </a:pPr>
            <a:r>
              <a:rPr lang="en-US" sz="1800" dirty="0"/>
              <a:t>         ALCANÇA UMA SITUAÇÃO PARETO-EFICIENTE, ISTO É, A ECONOMIA SE SITUARÁ </a:t>
            </a:r>
          </a:p>
          <a:p>
            <a:pPr>
              <a:buNone/>
            </a:pPr>
            <a:r>
              <a:rPr lang="en-US" sz="1800" dirty="0"/>
              <a:t>         SOBRE UM PONTO NA FPP. </a:t>
            </a:r>
          </a:p>
          <a:p>
            <a:endParaRPr lang="en-US" sz="1800" dirty="0"/>
          </a:p>
          <a:p>
            <a:r>
              <a:rPr lang="en-US" sz="1800" b="1" dirty="0"/>
              <a:t># </a:t>
            </a:r>
            <a:r>
              <a:rPr lang="en-US" sz="1800" dirty="0"/>
              <a:t>ALÉM DISSO, O 2o. TEOREMA DO BEM-ESTAR GARANTE QUE QUALQUER PONTO</a:t>
            </a:r>
          </a:p>
          <a:p>
            <a:pPr>
              <a:buNone/>
            </a:pPr>
            <a:r>
              <a:rPr lang="en-US" sz="1800" dirty="0"/>
              <a:t>         SOBRE A FPP (E, PORTANTO, TAMBÉM É PARETO-EFICIENTE) É PASSÍVEL DE SER ATINGIDO,   </a:t>
            </a:r>
          </a:p>
          <a:p>
            <a:pPr>
              <a:buNone/>
            </a:pPr>
            <a:r>
              <a:rPr lang="en-US" sz="1800" dirty="0"/>
              <a:t>         MEDIANTE REDISTRIBUIÇÃO INICIAL ADEQUADA DOS RECURSOS EXISTENTES.</a:t>
            </a:r>
          </a:p>
          <a:p>
            <a:endParaRPr lang="en-US" sz="1800" dirty="0"/>
          </a:p>
          <a:p>
            <a:r>
              <a:rPr lang="en-US" sz="1800" b="1" dirty="0"/>
              <a:t># </a:t>
            </a:r>
            <a:r>
              <a:rPr lang="en-US" sz="1800" dirty="0"/>
              <a:t>NESSE CONTEXTO, PORTANTO, SEM O SACRIFÍCIO DA EFICIÊNCIA-PARETO O GOVERNO TERIA </a:t>
            </a:r>
          </a:p>
          <a:p>
            <a:pPr>
              <a:buNone/>
            </a:pPr>
            <a:r>
              <a:rPr lang="en-US" sz="1800" dirty="0"/>
              <a:t>          UMA FUNÇÃO DE REDISTRIBUIÇÃO INICIAL DOS RECURSOS ENTRE OS INDIVÍDUOS, DEIXANDO</a:t>
            </a:r>
          </a:p>
          <a:p>
            <a:pPr>
              <a:buNone/>
            </a:pPr>
            <a:r>
              <a:rPr lang="en-US" sz="1800" dirty="0"/>
              <a:t>         QUE O PROCESSO COMPETITIVO DE MERCADO  COLOQUE A ECONOMIA SOBRE O </a:t>
            </a:r>
          </a:p>
          <a:p>
            <a:pPr>
              <a:buNone/>
            </a:pPr>
            <a:r>
              <a:rPr lang="en-US" sz="1800" dirty="0"/>
              <a:t>         ESPECÍFICO PONTO DA FPP DESEJADO PELA SOCIEDADE. </a:t>
            </a:r>
          </a:p>
          <a:p>
            <a:endParaRPr lang="en-US" sz="1800" dirty="0"/>
          </a:p>
          <a:p>
            <a:r>
              <a:rPr lang="en-US" sz="1800" b="1" dirty="0"/>
              <a:t># </a:t>
            </a:r>
            <a:r>
              <a:rPr lang="en-US" sz="1800" dirty="0"/>
              <a:t>NESSE MUNDO AUSENTE DE IMPERFEIÇÕES, SE QUIZERMOS A MANUTENÇÃO DA EFICIÊNCIA</a:t>
            </a:r>
          </a:p>
          <a:p>
            <a:pPr>
              <a:buNone/>
            </a:pPr>
            <a:r>
              <a:rPr lang="en-US" sz="1800" dirty="0"/>
              <a:t>          ECONÔMICA NÃO CABE OUTRA ATIVIDADE AO GOVERNO, SENÃO A REDISTRIBUIÇÃO INICIAL </a:t>
            </a:r>
          </a:p>
          <a:p>
            <a:pPr>
              <a:buNone/>
            </a:pPr>
            <a:r>
              <a:rPr lang="en-US" sz="1800" dirty="0"/>
              <a:t>          DOS RECURSOS, POIS O PROCESSO PERFEITAMENTE COMPETITIVO DE MERCADO </a:t>
            </a:r>
          </a:p>
          <a:p>
            <a:pPr>
              <a:buNone/>
            </a:pPr>
            <a:r>
              <a:rPr lang="en-US" sz="1800" dirty="0"/>
              <a:t>          GARANTE A COMBINAÇÃO ÓTIMA DESEJADA DE PRODUTOS (E DISTRIBUIÇÃO) PELA </a:t>
            </a:r>
          </a:p>
          <a:p>
            <a:pPr>
              <a:buNone/>
            </a:pPr>
            <a:r>
              <a:rPr lang="en-US" sz="1800" dirty="0"/>
              <a:t>          SOCIEDADE, COM ATENDIMENTO DA </a:t>
            </a:r>
            <a:r>
              <a:rPr lang="en-US" sz="1800" b="1" dirty="0"/>
              <a:t>CONDIÇÃO DE EFICIÊNCIA ECONÔMICA</a:t>
            </a:r>
            <a:r>
              <a:rPr lang="en-US" sz="1800" dirty="0"/>
              <a:t> </a:t>
            </a:r>
          </a:p>
          <a:p>
            <a:pPr>
              <a:buNone/>
            </a:pPr>
            <a:r>
              <a:rPr lang="en-US" sz="1800" dirty="0"/>
              <a:t>         (CRITÉRIO DE PARETO) NO QUAL, DADO A AUSÊNCIA DE IMPERFEIÇÕES, SERÁ </a:t>
            </a:r>
          </a:p>
          <a:p>
            <a:pPr>
              <a:buNone/>
            </a:pPr>
            <a:r>
              <a:rPr lang="en-US" sz="1800" dirty="0"/>
              <a:t>         SATISFEITA  A CONDIÇÃO DE QUE:   </a:t>
            </a:r>
          </a:p>
          <a:p>
            <a:pPr>
              <a:buNone/>
            </a:pPr>
            <a:r>
              <a:rPr lang="en-US" sz="1800" b="1" dirty="0"/>
              <a:t>              </a:t>
            </a:r>
          </a:p>
          <a:p>
            <a:pPr>
              <a:buNone/>
            </a:pPr>
            <a:r>
              <a:rPr lang="en-US" sz="1800" b="1" dirty="0"/>
              <a:t>                                        BENEFÍCIO MARGINAL SOCIAL = CUSTO MARGINAL SOCIAL</a:t>
            </a:r>
            <a:r>
              <a:rPr lang="en-US" sz="1800" dirty="0"/>
              <a:t>.</a:t>
            </a:r>
            <a:endParaRPr lang="pt-BR" sz="1800" dirty="0"/>
          </a:p>
        </p:txBody>
      </p:sp>
    </p:spTree>
    <p:extLst>
      <p:ext uri="{BB962C8B-B14F-4D97-AF65-F5344CB8AC3E}">
        <p14:creationId xmlns:p14="http://schemas.microsoft.com/office/powerpoint/2010/main" val="2905387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62500" lnSpcReduction="20000"/>
          </a:bodyPr>
          <a:lstStyle/>
          <a:p>
            <a:r>
              <a:rPr lang="en-US" sz="4000" b="1" u="sng" dirty="0">
                <a:effectLst>
                  <a:outerShdw blurRad="38100" dist="38100" dir="2700000" algn="tl">
                    <a:srgbClr val="000000">
                      <a:alpha val="43137"/>
                    </a:srgbClr>
                  </a:outerShdw>
                </a:effectLst>
              </a:rPr>
              <a:t>SUMARIZANDO,  PELO 1o. TEOREMA DE BEM-ESTAR</a:t>
            </a:r>
            <a:r>
              <a:rPr lang="en-US" sz="4000" b="1" dirty="0">
                <a:effectLst>
                  <a:outerShdw blurRad="38100" dist="38100" dir="2700000" algn="tl">
                    <a:srgbClr val="000000">
                      <a:alpha val="43137"/>
                    </a:srgbClr>
                  </a:outerShdw>
                </a:effectLst>
              </a:rPr>
              <a:t>:</a:t>
            </a:r>
          </a:p>
          <a:p>
            <a:r>
              <a:rPr lang="en-US" sz="3600" b="1" dirty="0"/>
              <a:t>(DADO UM DISTRIBUIÇÃO INICIAL DOS RECURSOS)</a:t>
            </a:r>
            <a:endParaRPr lang="en-US" sz="3600" dirty="0"/>
          </a:p>
          <a:p>
            <a:r>
              <a:rPr lang="en-US" b="1" u="sng" dirty="0"/>
              <a:t>O EQUILÍBRIO GERAL COMPETITIVO</a:t>
            </a:r>
            <a:r>
              <a:rPr lang="en-US" dirty="0"/>
              <a:t>        IMPLICA:     </a:t>
            </a:r>
            <a:r>
              <a:rPr lang="en-US" b="1" u="sng" dirty="0"/>
              <a:t>EFICIÊNCIA-PARETO</a:t>
            </a:r>
          </a:p>
          <a:p>
            <a:endParaRPr lang="en-US" dirty="0"/>
          </a:p>
          <a:p>
            <a:r>
              <a:rPr lang="en-US" b="1" dirty="0"/>
              <a:t>(1) </a:t>
            </a:r>
            <a:r>
              <a:rPr lang="en-US" b="1" u="sng" dirty="0"/>
              <a:t>OTIMIZAÇÃO DO CONSUMIDOR</a:t>
            </a:r>
            <a:r>
              <a:rPr lang="en-US" dirty="0"/>
              <a:t>          IMPLICA:     </a:t>
            </a:r>
            <a:r>
              <a:rPr lang="en-US" b="1" u="sng" dirty="0"/>
              <a:t>EFICIÊNCIA NA TROCA</a:t>
            </a:r>
          </a:p>
          <a:p>
            <a:r>
              <a:rPr lang="en-US" dirty="0"/>
              <a:t>                TMS</a:t>
            </a:r>
            <a:r>
              <a:rPr lang="en-US" baseline="-25000" dirty="0"/>
              <a:t>X,Y</a:t>
            </a:r>
            <a:r>
              <a:rPr lang="en-US" baseline="30000" dirty="0"/>
              <a:t>(A)</a:t>
            </a:r>
            <a:r>
              <a:rPr lang="en-US" dirty="0"/>
              <a:t>  = </a:t>
            </a:r>
            <a:r>
              <a:rPr lang="en-US" dirty="0" err="1"/>
              <a:t>Px</a:t>
            </a:r>
            <a:r>
              <a:rPr lang="en-US" dirty="0"/>
              <a:t>/</a:t>
            </a:r>
            <a:r>
              <a:rPr lang="en-US" dirty="0" err="1"/>
              <a:t>Py</a:t>
            </a:r>
            <a:endParaRPr lang="en-US" dirty="0"/>
          </a:p>
          <a:p>
            <a:r>
              <a:rPr lang="en-US" dirty="0"/>
              <a:t>                TMS</a:t>
            </a:r>
            <a:r>
              <a:rPr lang="en-US" baseline="-25000" dirty="0"/>
              <a:t>X,Y</a:t>
            </a:r>
            <a:r>
              <a:rPr lang="en-US" baseline="30000" dirty="0"/>
              <a:t>(B)</a:t>
            </a:r>
            <a:r>
              <a:rPr lang="en-US" dirty="0"/>
              <a:t>  = </a:t>
            </a:r>
            <a:r>
              <a:rPr lang="en-US" dirty="0" err="1"/>
              <a:t>Px</a:t>
            </a:r>
            <a:r>
              <a:rPr lang="en-US" dirty="0"/>
              <a:t>/</a:t>
            </a:r>
            <a:r>
              <a:rPr lang="en-US" dirty="0" err="1"/>
              <a:t>Py</a:t>
            </a:r>
            <a:r>
              <a:rPr lang="en-US" dirty="0"/>
              <a:t>                                                </a:t>
            </a:r>
            <a:r>
              <a:rPr lang="en-US" b="1" dirty="0"/>
              <a:t>TMS</a:t>
            </a:r>
            <a:r>
              <a:rPr lang="en-US" b="1" baseline="-25000" dirty="0"/>
              <a:t>X,Y</a:t>
            </a:r>
            <a:r>
              <a:rPr lang="en-US" b="1" baseline="30000" dirty="0"/>
              <a:t>(A)</a:t>
            </a:r>
            <a:r>
              <a:rPr lang="en-US" b="1" dirty="0"/>
              <a:t>  = TMS</a:t>
            </a:r>
            <a:r>
              <a:rPr lang="en-US" b="1" baseline="-25000" dirty="0"/>
              <a:t>X,Y</a:t>
            </a:r>
            <a:r>
              <a:rPr lang="en-US" b="1" baseline="30000" dirty="0"/>
              <a:t>(B)</a:t>
            </a:r>
            <a:r>
              <a:rPr lang="en-US" b="1" dirty="0"/>
              <a:t> </a:t>
            </a:r>
          </a:p>
          <a:p>
            <a:endParaRPr lang="en-US" dirty="0"/>
          </a:p>
          <a:p>
            <a:r>
              <a:rPr lang="en-US" b="1" dirty="0"/>
              <a:t>(2) </a:t>
            </a:r>
            <a:r>
              <a:rPr lang="en-US" b="1" u="sng" dirty="0"/>
              <a:t>MINIMIZAÇÃO DE CUSTOS </a:t>
            </a:r>
            <a:r>
              <a:rPr lang="en-US" dirty="0"/>
              <a:t>                    IMPLICA:     </a:t>
            </a:r>
            <a:r>
              <a:rPr lang="en-US" b="1" u="sng" dirty="0"/>
              <a:t>EFICIÊNCIA NA PRODUÇÃO</a:t>
            </a:r>
          </a:p>
          <a:p>
            <a:r>
              <a:rPr lang="en-US" dirty="0"/>
              <a:t>                TMST</a:t>
            </a:r>
            <a:r>
              <a:rPr lang="en-US" baseline="-25000" dirty="0"/>
              <a:t>L,K</a:t>
            </a:r>
            <a:r>
              <a:rPr lang="en-US" baseline="30000" dirty="0"/>
              <a:t>(X)</a:t>
            </a:r>
            <a:r>
              <a:rPr lang="en-US" dirty="0"/>
              <a:t>     = W/R</a:t>
            </a:r>
          </a:p>
          <a:p>
            <a:r>
              <a:rPr lang="en-US" dirty="0"/>
              <a:t>                TMST</a:t>
            </a:r>
            <a:r>
              <a:rPr lang="en-US" baseline="-25000" dirty="0"/>
              <a:t>L,K</a:t>
            </a:r>
            <a:r>
              <a:rPr lang="en-US" baseline="30000" dirty="0"/>
              <a:t>(Y)</a:t>
            </a:r>
            <a:r>
              <a:rPr lang="en-US" dirty="0"/>
              <a:t>     = W/R                                             </a:t>
            </a:r>
            <a:r>
              <a:rPr lang="en-US" b="1" dirty="0"/>
              <a:t>TMST</a:t>
            </a:r>
            <a:r>
              <a:rPr lang="en-US" b="1" baseline="-25000" dirty="0"/>
              <a:t>L,K</a:t>
            </a:r>
            <a:r>
              <a:rPr lang="en-US" b="1" baseline="30000" dirty="0"/>
              <a:t>(X)</a:t>
            </a:r>
            <a:r>
              <a:rPr lang="en-US" b="1" dirty="0"/>
              <a:t>     = TMST</a:t>
            </a:r>
            <a:r>
              <a:rPr lang="en-US" b="1" baseline="-25000" dirty="0"/>
              <a:t>L,K</a:t>
            </a:r>
            <a:r>
              <a:rPr lang="en-US" b="1" baseline="30000" dirty="0"/>
              <a:t>(Y)</a:t>
            </a:r>
            <a:r>
              <a:rPr lang="en-US" b="1" dirty="0"/>
              <a:t>  </a:t>
            </a:r>
            <a:endParaRPr lang="en-US" dirty="0"/>
          </a:p>
          <a:p>
            <a:r>
              <a:rPr lang="en-US" b="1" dirty="0"/>
              <a:t>(3) </a:t>
            </a:r>
            <a:r>
              <a:rPr lang="en-US" b="1" u="sng" dirty="0"/>
              <a:t>MAXIMIZAÇÃO DE LUCROS COM </a:t>
            </a:r>
            <a:r>
              <a:rPr lang="en-US" dirty="0"/>
              <a:t>  </a:t>
            </a:r>
          </a:p>
          <a:p>
            <a:r>
              <a:rPr lang="en-US" dirty="0"/>
              <a:t>                </a:t>
            </a:r>
            <a:r>
              <a:rPr lang="en-US" dirty="0" err="1"/>
              <a:t>Px</a:t>
            </a:r>
            <a:r>
              <a:rPr lang="en-US" dirty="0"/>
              <a:t> = </a:t>
            </a:r>
            <a:r>
              <a:rPr lang="en-US" dirty="0" err="1"/>
              <a:t>CMg</a:t>
            </a:r>
            <a:r>
              <a:rPr lang="en-US" baseline="-25000" dirty="0"/>
              <a:t>(X)</a:t>
            </a:r>
            <a:r>
              <a:rPr lang="en-US" dirty="0"/>
              <a:t>   </a:t>
            </a:r>
          </a:p>
          <a:p>
            <a:r>
              <a:rPr lang="en-US" dirty="0"/>
              <a:t>                 </a:t>
            </a:r>
            <a:r>
              <a:rPr lang="en-US" dirty="0" err="1"/>
              <a:t>Py</a:t>
            </a:r>
            <a:r>
              <a:rPr lang="en-US" dirty="0"/>
              <a:t> = </a:t>
            </a:r>
            <a:r>
              <a:rPr lang="en-US" dirty="0" err="1"/>
              <a:t>CMg</a:t>
            </a:r>
            <a:r>
              <a:rPr lang="en-US" baseline="-25000" dirty="0"/>
              <a:t>(y)</a:t>
            </a:r>
            <a:r>
              <a:rPr lang="en-US" dirty="0"/>
              <a:t>                                       IMPLICA:   </a:t>
            </a:r>
            <a:r>
              <a:rPr lang="en-US" b="1" u="sng" dirty="0"/>
              <a:t>MERCADOS COMPETITIVOS</a:t>
            </a:r>
          </a:p>
          <a:p>
            <a:endParaRPr lang="en-US" dirty="0"/>
          </a:p>
          <a:p>
            <a:r>
              <a:rPr lang="en-US" b="1" u="sng" dirty="0"/>
              <a:t>(1), (2) e (3) CONJUNTAMENTE</a:t>
            </a:r>
            <a:r>
              <a:rPr lang="en-US" dirty="0"/>
              <a:t>              IMPLICAM:    </a:t>
            </a:r>
            <a:r>
              <a:rPr lang="en-US" b="1" u="sng" dirty="0"/>
              <a:t>EFICIÊNCIA NA ECONOMIA</a:t>
            </a:r>
          </a:p>
          <a:p>
            <a:endParaRPr lang="en-US" b="1" u="sng" dirty="0"/>
          </a:p>
          <a:p>
            <a:r>
              <a:rPr lang="en-US" dirty="0"/>
              <a:t>                           </a:t>
            </a:r>
            <a:r>
              <a:rPr lang="en-US" b="1" dirty="0"/>
              <a:t>(</a:t>
            </a:r>
            <a:r>
              <a:rPr lang="en-US" b="1" dirty="0" err="1"/>
              <a:t>CMg</a:t>
            </a:r>
            <a:r>
              <a:rPr lang="en-US" b="1" baseline="-25000" dirty="0"/>
              <a:t>(X)</a:t>
            </a:r>
            <a:r>
              <a:rPr lang="en-US" b="1" dirty="0"/>
              <a:t>/</a:t>
            </a:r>
            <a:r>
              <a:rPr lang="en-US" b="1" dirty="0" err="1"/>
              <a:t>CMg</a:t>
            </a:r>
            <a:r>
              <a:rPr lang="en-US" b="1" baseline="-25000" dirty="0"/>
              <a:t>(Y)</a:t>
            </a:r>
            <a:r>
              <a:rPr lang="en-US" b="1" dirty="0"/>
              <a:t>) =</a:t>
            </a:r>
            <a:r>
              <a:rPr lang="en-US" dirty="0"/>
              <a:t> </a:t>
            </a:r>
            <a:r>
              <a:rPr lang="en-US" b="1" dirty="0"/>
              <a:t>TMT</a:t>
            </a:r>
            <a:r>
              <a:rPr lang="en-US" b="1" baseline="-25000" dirty="0"/>
              <a:t>X,Y</a:t>
            </a:r>
            <a:r>
              <a:rPr lang="en-US" b="1" dirty="0"/>
              <a:t>  = (</a:t>
            </a:r>
            <a:r>
              <a:rPr lang="en-US" b="1" dirty="0" err="1"/>
              <a:t>Px</a:t>
            </a:r>
            <a:r>
              <a:rPr lang="en-US" b="1" dirty="0"/>
              <a:t>/</a:t>
            </a:r>
            <a:r>
              <a:rPr lang="en-US" b="1" dirty="0" err="1"/>
              <a:t>Py</a:t>
            </a:r>
            <a:r>
              <a:rPr lang="en-US" b="1" dirty="0"/>
              <a:t>) = TMS</a:t>
            </a:r>
            <a:r>
              <a:rPr lang="en-US" b="1" baseline="-25000" dirty="0"/>
              <a:t>X,Y</a:t>
            </a:r>
            <a:r>
              <a:rPr lang="en-US" b="1" baseline="30000" dirty="0"/>
              <a:t>(A), (B)</a:t>
            </a:r>
            <a:r>
              <a:rPr lang="en-US" b="1" dirty="0"/>
              <a:t> = (</a:t>
            </a:r>
            <a:r>
              <a:rPr lang="en-US" b="1" dirty="0" err="1"/>
              <a:t>UMg</a:t>
            </a:r>
            <a:r>
              <a:rPr lang="en-US" b="1" baseline="-25000" dirty="0" err="1"/>
              <a:t>X</a:t>
            </a:r>
            <a:r>
              <a:rPr lang="en-US" b="1" dirty="0"/>
              <a:t> /</a:t>
            </a:r>
            <a:r>
              <a:rPr lang="en-US" b="1" dirty="0" err="1"/>
              <a:t>UMg</a:t>
            </a:r>
            <a:r>
              <a:rPr lang="en-US" b="1" baseline="-25000" dirty="0" err="1"/>
              <a:t>Y</a:t>
            </a:r>
            <a:r>
              <a:rPr lang="en-US" b="1" dirty="0"/>
              <a:t>)</a:t>
            </a:r>
          </a:p>
          <a:p>
            <a:endParaRPr lang="en-US" b="1" dirty="0"/>
          </a:p>
          <a:p>
            <a:r>
              <a:rPr lang="en-US" b="1" dirty="0"/>
              <a:t>       </a:t>
            </a:r>
            <a:r>
              <a:rPr lang="en-US" b="1" dirty="0" smtClean="0"/>
              <a:t> </a:t>
            </a:r>
            <a:r>
              <a:rPr lang="en-US" b="1" dirty="0"/>
              <a:t>ALÉM DISSO:     </a:t>
            </a:r>
            <a:r>
              <a:rPr lang="en-US" b="1" dirty="0" err="1"/>
              <a:t>CMg</a:t>
            </a:r>
            <a:r>
              <a:rPr lang="en-US" b="1" baseline="-25000" dirty="0" err="1"/>
              <a:t>X</a:t>
            </a:r>
            <a:r>
              <a:rPr lang="en-US" b="1" baseline="-25000" dirty="0"/>
              <a:t>, Y</a:t>
            </a:r>
            <a:r>
              <a:rPr lang="en-US" b="1" dirty="0"/>
              <a:t> (SOCIAL) </a:t>
            </a:r>
            <a:r>
              <a:rPr lang="en-US" b="1" dirty="0" smtClean="0"/>
              <a:t> = </a:t>
            </a:r>
            <a:r>
              <a:rPr lang="en-US" b="1" dirty="0"/>
              <a:t>P</a:t>
            </a:r>
            <a:r>
              <a:rPr lang="en-US" b="1" baseline="-25000" dirty="0"/>
              <a:t>X, Y</a:t>
            </a:r>
            <a:r>
              <a:rPr lang="en-US" b="1" dirty="0"/>
              <a:t> = </a:t>
            </a:r>
            <a:r>
              <a:rPr lang="en-US" b="1" dirty="0" err="1"/>
              <a:t>CMg</a:t>
            </a:r>
            <a:r>
              <a:rPr lang="en-US" b="1" baseline="-25000" dirty="0" err="1"/>
              <a:t>X</a:t>
            </a:r>
            <a:r>
              <a:rPr lang="en-US" b="1" baseline="-25000" dirty="0"/>
              <a:t>, Y</a:t>
            </a:r>
            <a:r>
              <a:rPr lang="en-US" b="1" dirty="0"/>
              <a:t> </a:t>
            </a:r>
            <a:r>
              <a:rPr lang="en-US" b="1" dirty="0" smtClean="0"/>
              <a:t>(PRIVADO) </a:t>
            </a:r>
          </a:p>
          <a:p>
            <a:r>
              <a:rPr lang="en-US" b="1" dirty="0"/>
              <a:t> </a:t>
            </a:r>
            <a:r>
              <a:rPr lang="en-US" b="1" dirty="0" smtClean="0"/>
              <a:t>                                     </a:t>
            </a:r>
            <a:r>
              <a:rPr lang="en-US" b="1" dirty="0" err="1" smtClean="0"/>
              <a:t>BMg</a:t>
            </a:r>
            <a:r>
              <a:rPr lang="en-US" b="1" baseline="-25000" dirty="0" err="1" smtClean="0"/>
              <a:t>X</a:t>
            </a:r>
            <a:r>
              <a:rPr lang="en-US" b="1" baseline="-25000" dirty="0"/>
              <a:t>, Y</a:t>
            </a:r>
            <a:r>
              <a:rPr lang="en-US" b="1" dirty="0"/>
              <a:t> (SOCIAL) = P</a:t>
            </a:r>
            <a:r>
              <a:rPr lang="en-US" b="1" baseline="-25000" dirty="0"/>
              <a:t>X, Y</a:t>
            </a:r>
            <a:r>
              <a:rPr lang="en-US" b="1" dirty="0"/>
              <a:t> = </a:t>
            </a:r>
            <a:r>
              <a:rPr lang="en-US" b="1" dirty="0" err="1"/>
              <a:t>B</a:t>
            </a:r>
            <a:r>
              <a:rPr lang="en-US" b="1" dirty="0" err="1" smtClean="0"/>
              <a:t>Mg</a:t>
            </a:r>
            <a:r>
              <a:rPr lang="en-US" b="1" baseline="-25000" dirty="0" err="1" smtClean="0"/>
              <a:t>X</a:t>
            </a:r>
            <a:r>
              <a:rPr lang="en-US" b="1" baseline="-25000" dirty="0"/>
              <a:t>, Y</a:t>
            </a:r>
            <a:r>
              <a:rPr lang="en-US" b="1" dirty="0"/>
              <a:t> </a:t>
            </a:r>
            <a:r>
              <a:rPr lang="en-US" b="1" dirty="0" smtClean="0"/>
              <a:t>(PRIVADO) </a:t>
            </a:r>
            <a:endParaRPr lang="pt-BR" dirty="0"/>
          </a:p>
        </p:txBody>
      </p:sp>
    </p:spTree>
    <p:extLst>
      <p:ext uri="{BB962C8B-B14F-4D97-AF65-F5344CB8AC3E}">
        <p14:creationId xmlns:p14="http://schemas.microsoft.com/office/powerpoint/2010/main" val="284808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effectLst>
                  <a:outerShdw blurRad="38100" dist="38100" dir="2700000" algn="tl">
                    <a:srgbClr val="000000">
                      <a:alpha val="43137"/>
                    </a:srgbClr>
                  </a:outerShdw>
                </a:effectLst>
              </a:rPr>
              <a:t>QUESTÕES BÁSICAS</a:t>
            </a:r>
            <a:endParaRPr lang="pt-BR"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normAutofit/>
          </a:bodyPr>
          <a:lstStyle/>
          <a:p>
            <a:r>
              <a:rPr lang="en-US" sz="2400" dirty="0" smtClean="0"/>
              <a:t>PORQUE O GOVERNO FAZ ALGUMAS ATIVIDADES E NÃO OUTRAS?</a:t>
            </a:r>
          </a:p>
          <a:p>
            <a:r>
              <a:rPr lang="en-US" sz="2400" dirty="0" smtClean="0"/>
              <a:t>PORQUE O ESCOPO DAS ATIVIDADES PÚBLICAS MUDA AO LONGO DOS ANOS?</a:t>
            </a:r>
          </a:p>
          <a:p>
            <a:r>
              <a:rPr lang="en-US" sz="2400" dirty="0" smtClean="0"/>
              <a:t>PORQUE O GOVERNO FAZ MAIS ATIVIDADES EM ALGUNS PAÍSES EM RELAÇÃO A OUTROS PAÍSES?</a:t>
            </a:r>
          </a:p>
          <a:p>
            <a:r>
              <a:rPr lang="en-US" sz="2400" dirty="0" smtClean="0"/>
              <a:t>O GOVERNO FAZ COISAS DEMAIS?</a:t>
            </a:r>
          </a:p>
          <a:p>
            <a:r>
              <a:rPr lang="en-US" sz="2400" dirty="0" smtClean="0"/>
              <a:t>O GOVERNO EXECUTA DE MODO EFICIENTE SUAS ATIVIDADES?</a:t>
            </a:r>
          </a:p>
          <a:p>
            <a:r>
              <a:rPr lang="en-US" sz="2400" dirty="0" smtClean="0"/>
              <a:t>AS ATIVIDADES DO GOVERNO REFLETEM AS DEMANDAS DA SOCIEDADE?</a:t>
            </a:r>
            <a:endParaRPr lang="pt-B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143000"/>
          </a:xfrm>
        </p:spPr>
        <p:txBody>
          <a:bodyPr>
            <a:normAutofit fontScale="90000"/>
          </a:bodyPr>
          <a:lstStyle/>
          <a:p>
            <a:r>
              <a:rPr lang="en-US" b="1" dirty="0">
                <a:effectLst>
                  <a:outerShdw blurRad="38100" dist="38100" dir="2700000" algn="tl">
                    <a:srgbClr val="000000">
                      <a:alpha val="43137"/>
                    </a:srgbClr>
                  </a:outerShdw>
                </a:effectLst>
              </a:rPr>
              <a:t>PRESSUPOSTOS DA ECONOMIA PERFEITAMENTE COMPETITIVA</a:t>
            </a:r>
            <a:endParaRPr lang="pt-BR" dirty="0"/>
          </a:p>
        </p:txBody>
      </p:sp>
      <p:sp>
        <p:nvSpPr>
          <p:cNvPr id="3" name="Espaço Reservado para Conteúdo 2"/>
          <p:cNvSpPr>
            <a:spLocks noGrp="1"/>
          </p:cNvSpPr>
          <p:nvPr>
            <p:ph idx="1"/>
          </p:nvPr>
        </p:nvSpPr>
        <p:spPr>
          <a:xfrm>
            <a:off x="0" y="1484784"/>
            <a:ext cx="9144000" cy="5373216"/>
          </a:xfrm>
        </p:spPr>
        <p:txBody>
          <a:bodyPr>
            <a:normAutofit/>
          </a:bodyPr>
          <a:lstStyle/>
          <a:p>
            <a:r>
              <a:rPr lang="en-US" sz="2600" b="1" u="sng" dirty="0"/>
              <a:t>O CONJUNTO DE PRESSUPOSTOS DA ECONOMIA PERFEITAMENTE COMPETITIVA SE DIVIDEM EM</a:t>
            </a:r>
            <a:r>
              <a:rPr lang="en-US" sz="2600" b="1" dirty="0"/>
              <a:t>:</a:t>
            </a:r>
          </a:p>
          <a:p>
            <a:endParaRPr lang="en-US" sz="2600" dirty="0"/>
          </a:p>
          <a:p>
            <a:pPr>
              <a:buNone/>
            </a:pPr>
            <a:r>
              <a:rPr lang="en-US" sz="2600" dirty="0"/>
              <a:t>          </a:t>
            </a:r>
            <a:r>
              <a:rPr lang="en-US" sz="2600" b="1" dirty="0"/>
              <a:t>(1) </a:t>
            </a:r>
            <a:r>
              <a:rPr lang="en-US" sz="2600" dirty="0"/>
              <a:t>PRESSUPOSTOS SOBRE A ESTRUTURA DOS MERCADOS DE </a:t>
            </a:r>
          </a:p>
          <a:p>
            <a:pPr>
              <a:buNone/>
            </a:pPr>
            <a:r>
              <a:rPr lang="en-US" sz="2600" dirty="0"/>
              <a:t>                PRODUTO E DE FATORES, E</a:t>
            </a:r>
          </a:p>
          <a:p>
            <a:pPr>
              <a:buNone/>
            </a:pPr>
            <a:endParaRPr lang="en-US" sz="2600" dirty="0"/>
          </a:p>
          <a:p>
            <a:pPr>
              <a:buNone/>
            </a:pPr>
            <a:endParaRPr lang="en-US" sz="2600" dirty="0"/>
          </a:p>
          <a:p>
            <a:pPr>
              <a:buNone/>
            </a:pPr>
            <a:r>
              <a:rPr lang="en-US" sz="2600" dirty="0"/>
              <a:t>           </a:t>
            </a:r>
            <a:r>
              <a:rPr lang="en-US" sz="2600" b="1" dirty="0"/>
              <a:t>(2)</a:t>
            </a:r>
            <a:r>
              <a:rPr lang="en-US" sz="2600" dirty="0"/>
              <a:t> PRESSUPOSTOS TÉCNICOS COM RELAÇÃO ÀS </a:t>
            </a:r>
            <a:r>
              <a:rPr lang="en-US" sz="2600" dirty="0" smtClean="0"/>
              <a:t>PREFERÊNCIAS INDIVIDUAIS </a:t>
            </a:r>
            <a:r>
              <a:rPr lang="en-US" sz="2600" dirty="0"/>
              <a:t>E ÀS TECNOLOGIAS DE PRODUÇÃO.</a:t>
            </a:r>
          </a:p>
          <a:p>
            <a:endParaRPr lang="en-US" dirty="0"/>
          </a:p>
          <a:p>
            <a:endParaRPr lang="pt-BR" dirty="0"/>
          </a:p>
        </p:txBody>
      </p:sp>
    </p:spTree>
    <p:extLst>
      <p:ext uri="{BB962C8B-B14F-4D97-AF65-F5344CB8AC3E}">
        <p14:creationId xmlns:p14="http://schemas.microsoft.com/office/powerpoint/2010/main" val="3869190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32500" lnSpcReduction="20000"/>
          </a:bodyPr>
          <a:lstStyle/>
          <a:p>
            <a:r>
              <a:rPr lang="en-US" sz="4500" b="1" dirty="0">
                <a:effectLst>
                  <a:outerShdw blurRad="38100" dist="38100" dir="2700000" algn="tl">
                    <a:srgbClr val="000000">
                      <a:alpha val="43137"/>
                    </a:srgbClr>
                  </a:outerShdw>
                </a:effectLst>
              </a:rPr>
              <a:t>(1) </a:t>
            </a:r>
            <a:r>
              <a:rPr lang="en-US" sz="4500" b="1" u="sng" dirty="0">
                <a:effectLst>
                  <a:outerShdw blurRad="38100" dist="38100" dir="2700000" algn="tl">
                    <a:srgbClr val="000000">
                      <a:alpha val="43137"/>
                    </a:srgbClr>
                  </a:outerShdw>
                </a:effectLst>
              </a:rPr>
              <a:t>PRESSUPOSTOS SOBRE OS MERCADOS</a:t>
            </a:r>
            <a:r>
              <a:rPr lang="en-US" sz="4500" b="1" dirty="0">
                <a:effectLst>
                  <a:outerShdw blurRad="38100" dist="38100" dir="2700000" algn="tl">
                    <a:srgbClr val="000000">
                      <a:alpha val="43137"/>
                    </a:srgbClr>
                  </a:outerShdw>
                </a:effectLst>
              </a:rPr>
              <a:t>: </a:t>
            </a:r>
          </a:p>
          <a:p>
            <a:endParaRPr lang="en-US" sz="4500" b="1" dirty="0"/>
          </a:p>
          <a:p>
            <a:pPr>
              <a:buNone/>
            </a:pPr>
            <a:r>
              <a:rPr lang="en-US" sz="4500" b="1" dirty="0"/>
              <a:t>           (A) </a:t>
            </a:r>
            <a:r>
              <a:rPr lang="en-US" sz="4500" dirty="0"/>
              <a:t>GRANDE NÚMERO (INFINITO) DE COMPRADORES E PRODUTORES, DE MODO QUE A AÇÃO DE </a:t>
            </a:r>
          </a:p>
          <a:p>
            <a:pPr>
              <a:buNone/>
            </a:pPr>
            <a:r>
              <a:rPr lang="en-US" sz="4500" dirty="0"/>
              <a:t>                  QUALQUER CONSUMIDOR OU PRODUTOR INDIVIDUAL NÃO TENHA EFEITO SOBRE O MERCADO.</a:t>
            </a:r>
          </a:p>
          <a:p>
            <a:pPr>
              <a:buNone/>
            </a:pPr>
            <a:endParaRPr lang="en-US" sz="4500" dirty="0"/>
          </a:p>
          <a:p>
            <a:pPr>
              <a:buNone/>
            </a:pPr>
            <a:r>
              <a:rPr lang="en-US" sz="4500" dirty="0"/>
              <a:t>           </a:t>
            </a:r>
            <a:r>
              <a:rPr lang="en-US" sz="4500" b="1" dirty="0"/>
              <a:t>(B)</a:t>
            </a:r>
            <a:r>
              <a:rPr lang="en-US" sz="4500" dirty="0"/>
              <a:t> BENS (“PRIVADOS”) E FATORES HOMOGÊNEOS.</a:t>
            </a:r>
          </a:p>
          <a:p>
            <a:pPr>
              <a:buNone/>
            </a:pPr>
            <a:endParaRPr lang="en-US" sz="4500" dirty="0"/>
          </a:p>
          <a:p>
            <a:pPr>
              <a:buNone/>
            </a:pPr>
            <a:r>
              <a:rPr lang="en-US" sz="4500" dirty="0"/>
              <a:t>          </a:t>
            </a:r>
            <a:r>
              <a:rPr lang="en-US" sz="4500" b="1" dirty="0"/>
              <a:t> (C) </a:t>
            </a:r>
            <a:r>
              <a:rPr lang="en-US" sz="4500" dirty="0"/>
              <a:t>INFORMAÇÃO PERFEITA, NO SENTIDO DE QUE CADA CONSUMIDOR E PRODUTOR TENHA TODA </a:t>
            </a:r>
          </a:p>
          <a:p>
            <a:pPr>
              <a:buNone/>
            </a:pPr>
            <a:r>
              <a:rPr lang="en-US" sz="4500" dirty="0"/>
              <a:t>                 INFORMAÇÃO RELEVANTE NECESSÁRIA PARA EFETUAR SUA DECISÃO DE TROCA E PRODUÇÃO COM </a:t>
            </a:r>
          </a:p>
          <a:p>
            <a:pPr>
              <a:buNone/>
            </a:pPr>
            <a:r>
              <a:rPr lang="en-US" sz="4500" dirty="0"/>
              <a:t>                 CONFIANÇA.</a:t>
            </a:r>
          </a:p>
          <a:p>
            <a:pPr>
              <a:buNone/>
            </a:pPr>
            <a:endParaRPr lang="en-US" sz="4500" dirty="0"/>
          </a:p>
          <a:p>
            <a:pPr>
              <a:buNone/>
            </a:pPr>
            <a:r>
              <a:rPr lang="en-US" sz="4500" dirty="0"/>
              <a:t>           </a:t>
            </a:r>
            <a:r>
              <a:rPr lang="en-US" sz="4500" b="1" dirty="0"/>
              <a:t>(D)</a:t>
            </a:r>
            <a:r>
              <a:rPr lang="en-US" sz="4500" dirty="0"/>
              <a:t> AUSÊNCIA DE BARREIRAS À ENTRADA E SAÍDA, DE TAL FORMA QUE TODOS OS CONSUMIDORES E </a:t>
            </a:r>
          </a:p>
          <a:p>
            <a:pPr>
              <a:buNone/>
            </a:pPr>
            <a:r>
              <a:rPr lang="en-US" sz="4500" dirty="0"/>
              <a:t>                  PRODUTORES TENHAM ACESSO IGUAL ÀS OPORTUNIDADES DE MERCADO.</a:t>
            </a:r>
          </a:p>
          <a:p>
            <a:pPr>
              <a:buNone/>
            </a:pPr>
            <a:endParaRPr lang="en-US" sz="4500" dirty="0"/>
          </a:p>
          <a:p>
            <a:pPr>
              <a:buNone/>
            </a:pPr>
            <a:r>
              <a:rPr lang="en-US" sz="4500" dirty="0"/>
              <a:t>        OS PRESSUPOSTOS (</a:t>
            </a:r>
            <a:r>
              <a:rPr lang="en-US" sz="4500" b="1" dirty="0"/>
              <a:t>A</a:t>
            </a:r>
            <a:r>
              <a:rPr lang="en-US" sz="4500" dirty="0"/>
              <a:t>), (</a:t>
            </a:r>
            <a:r>
              <a:rPr lang="en-US" sz="4500" b="1" dirty="0"/>
              <a:t>B</a:t>
            </a:r>
            <a:r>
              <a:rPr lang="en-US" sz="4500" dirty="0"/>
              <a:t>) E (</a:t>
            </a:r>
            <a:r>
              <a:rPr lang="en-US" sz="4500" b="1" dirty="0"/>
              <a:t>C</a:t>
            </a:r>
            <a:r>
              <a:rPr lang="en-US" sz="4500" dirty="0"/>
              <a:t>) IMPLICAM QUE CADA CONSUMIDOR E PRODUTOR É UM TOMADOR DE </a:t>
            </a:r>
            <a:r>
              <a:rPr lang="en-US" sz="4500" dirty="0" smtClean="0"/>
              <a:t>PREÇO (CONDIÇÃO DE COMPETIÇÃO PERFEITA NOS MERCADOS DE PRODUTO E DE FATORES). </a:t>
            </a:r>
            <a:r>
              <a:rPr lang="en-US" sz="4500" dirty="0"/>
              <a:t>O PRESSUPOSTO (</a:t>
            </a:r>
            <a:r>
              <a:rPr lang="en-US" sz="4500" b="1" dirty="0"/>
              <a:t>D</a:t>
            </a:r>
            <a:r>
              <a:rPr lang="en-US" sz="4500" dirty="0"/>
              <a:t>), DE OPORTUNIDADES IGUAIS, DEFINE A CARACTERÍSTICA DE UMA ECONOMIA </a:t>
            </a:r>
            <a:r>
              <a:rPr lang="en-US" sz="4500" dirty="0" smtClean="0"/>
              <a:t>QUE TAMBÉM SEJA PERFEITAMENTE </a:t>
            </a:r>
            <a:r>
              <a:rPr lang="en-US" sz="4500" dirty="0"/>
              <a:t>COMPETITIVA NO LONGO PRAZO.</a:t>
            </a:r>
          </a:p>
          <a:p>
            <a:pPr>
              <a:buNone/>
            </a:pPr>
            <a:endParaRPr lang="en-US" sz="4500" dirty="0"/>
          </a:p>
          <a:p>
            <a:pPr>
              <a:buNone/>
            </a:pPr>
            <a:endParaRPr lang="en-US" sz="4500" dirty="0"/>
          </a:p>
          <a:p>
            <a:pPr>
              <a:buNone/>
            </a:pPr>
            <a:r>
              <a:rPr lang="en-US" sz="4500" dirty="0"/>
              <a:t>             </a:t>
            </a:r>
            <a:r>
              <a:rPr lang="en-US" sz="4500" b="1" dirty="0"/>
              <a:t>(E)</a:t>
            </a:r>
            <a:r>
              <a:rPr lang="en-US" sz="4500" dirty="0"/>
              <a:t> MERCADOS DE PRODUTOS E DE FATORES COMPLETOS, DE TAL FORMA QUE HAJA O CONJUNTO </a:t>
            </a:r>
          </a:p>
          <a:p>
            <a:pPr>
              <a:buNone/>
            </a:pPr>
            <a:r>
              <a:rPr lang="en-US" sz="4500" dirty="0"/>
              <a:t>                   COMPLETO DE MERCADOS CORRENTES E FUTUROS E QUE TAMBÉM CUBRAM TODAS AS POSSÍVEIS </a:t>
            </a:r>
          </a:p>
          <a:p>
            <a:pPr>
              <a:buNone/>
            </a:pPr>
            <a:r>
              <a:rPr lang="en-US" sz="4500" dirty="0"/>
              <a:t>                   CONTINGÊNCIAS.</a:t>
            </a:r>
          </a:p>
          <a:p>
            <a:pPr>
              <a:buNone/>
            </a:pPr>
            <a:endParaRPr lang="en-US" sz="4500" dirty="0"/>
          </a:p>
          <a:p>
            <a:pPr>
              <a:buNone/>
            </a:pPr>
            <a:r>
              <a:rPr lang="en-US" sz="4500" dirty="0"/>
              <a:t>        O PRESSUPOSTO (</a:t>
            </a:r>
            <a:r>
              <a:rPr lang="en-US" sz="4500" b="1" dirty="0"/>
              <a:t>E</a:t>
            </a:r>
            <a:r>
              <a:rPr lang="en-US" sz="4500" dirty="0"/>
              <a:t>) É NECESSÁRIO PARA QUE SE OBTENHA UM EQUILÍBRIO GERAL COMPETITIVO </a:t>
            </a:r>
            <a:r>
              <a:rPr lang="en-US" sz="4500" dirty="0" smtClean="0"/>
              <a:t>WALRASIANO.</a:t>
            </a:r>
            <a:endParaRPr lang="en-US" sz="4500" dirty="0"/>
          </a:p>
          <a:p>
            <a:endParaRPr lang="pt-BR" dirty="0"/>
          </a:p>
        </p:txBody>
      </p:sp>
    </p:spTree>
    <p:extLst>
      <p:ext uri="{BB962C8B-B14F-4D97-AF65-F5344CB8AC3E}">
        <p14:creationId xmlns:p14="http://schemas.microsoft.com/office/powerpoint/2010/main" val="1305007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40000" lnSpcReduction="20000"/>
          </a:bodyPr>
          <a:lstStyle/>
          <a:p>
            <a:r>
              <a:rPr lang="en-US" sz="4400" b="1" dirty="0">
                <a:effectLst>
                  <a:outerShdw blurRad="38100" dist="38100" dir="2700000" algn="tl">
                    <a:srgbClr val="000000">
                      <a:alpha val="43137"/>
                    </a:srgbClr>
                  </a:outerShdw>
                </a:effectLst>
              </a:rPr>
              <a:t>(2) </a:t>
            </a:r>
            <a:r>
              <a:rPr lang="en-US" sz="4400" b="1" u="sng" dirty="0">
                <a:effectLst>
                  <a:outerShdw blurRad="38100" dist="38100" dir="2700000" algn="tl">
                    <a:srgbClr val="000000">
                      <a:alpha val="43137"/>
                    </a:srgbClr>
                  </a:outerShdw>
                </a:effectLst>
              </a:rPr>
              <a:t>PRESSUPOSTOS SOBRE PREFERÊNCIAS E TECNOLOGIAS</a:t>
            </a:r>
            <a:r>
              <a:rPr lang="en-US" sz="4400" b="1" dirty="0">
                <a:effectLst>
                  <a:outerShdw blurRad="38100" dist="38100" dir="2700000" algn="tl">
                    <a:srgbClr val="000000">
                      <a:alpha val="43137"/>
                    </a:srgbClr>
                  </a:outerShdw>
                </a:effectLst>
              </a:rPr>
              <a:t>:</a:t>
            </a:r>
          </a:p>
          <a:p>
            <a:pPr>
              <a:buNone/>
            </a:pPr>
            <a:endParaRPr lang="en-US" b="1" dirty="0"/>
          </a:p>
          <a:p>
            <a:pPr>
              <a:buNone/>
            </a:pPr>
            <a:r>
              <a:rPr lang="en-US" b="1" dirty="0"/>
              <a:t>          (F) COM RELAÇÃO ÀS PREFERÊNCIAS, CADA CONSUMIDOR POSSUI UM MAPA PADRÃO DE CURVAS DE </a:t>
            </a:r>
          </a:p>
          <a:p>
            <a:pPr>
              <a:buNone/>
            </a:pPr>
            <a:r>
              <a:rPr lang="en-US" b="1" dirty="0"/>
              <a:t>                INDIFERENÇA </a:t>
            </a:r>
            <a:r>
              <a:rPr lang="en-US" b="1" dirty="0" smtClean="0"/>
              <a:t>E QUE É DERIVADO </a:t>
            </a:r>
            <a:r>
              <a:rPr lang="en-US" b="1" dirty="0"/>
              <a:t>DE  “PREFERÊNCIAS BEM COMPORTADAS”:</a:t>
            </a:r>
          </a:p>
          <a:p>
            <a:pPr>
              <a:buNone/>
            </a:pPr>
            <a:endParaRPr lang="en-US" b="1" dirty="0"/>
          </a:p>
          <a:p>
            <a:pPr>
              <a:buNone/>
            </a:pPr>
            <a:r>
              <a:rPr lang="en-US" b="1" dirty="0"/>
              <a:t>                </a:t>
            </a:r>
            <a:r>
              <a:rPr lang="en-US" dirty="0"/>
              <a:t># AS CURVAS DE INDIFERENÇA SÃO CONTÍNUAS E REPRESENTAM A</a:t>
            </a:r>
          </a:p>
          <a:p>
            <a:pPr>
              <a:buNone/>
            </a:pPr>
            <a:r>
              <a:rPr lang="en-US" dirty="0"/>
              <a:t>                   ORDENAÇÃO COMPLETA DE CESTAS DE BENS, OU SEJA, O </a:t>
            </a:r>
          </a:p>
          <a:p>
            <a:pPr>
              <a:buNone/>
            </a:pPr>
            <a:r>
              <a:rPr lang="en-US" dirty="0"/>
              <a:t>                   CONSUMIDOR PODE DETERMINAR SE PREFERE UMA CESTA À </a:t>
            </a:r>
          </a:p>
          <a:p>
            <a:pPr>
              <a:buNone/>
            </a:pPr>
            <a:r>
              <a:rPr lang="en-US" dirty="0"/>
              <a:t>                   OUTRA. ALÉM DISSO, ESSA ORDENACÃO É TRANSITIVA.</a:t>
            </a:r>
          </a:p>
          <a:p>
            <a:pPr>
              <a:buNone/>
            </a:pPr>
            <a:endParaRPr lang="en-US" dirty="0"/>
          </a:p>
          <a:p>
            <a:pPr>
              <a:buNone/>
            </a:pPr>
            <a:r>
              <a:rPr lang="en-US" dirty="0"/>
              <a:t>               # A INCLINAÇÃO DE CADA CURVA DE INDIFERENÇA, OU TAXA </a:t>
            </a:r>
          </a:p>
          <a:p>
            <a:pPr>
              <a:buNone/>
            </a:pPr>
            <a:r>
              <a:rPr lang="en-US" dirty="0"/>
              <a:t>                  MARGINAL DE SUBSTITUIÇÃO ENTRE X E Y (TMS</a:t>
            </a:r>
            <a:r>
              <a:rPr lang="en-US" baseline="-25000" dirty="0"/>
              <a:t>X,Y</a:t>
            </a:r>
            <a:r>
              <a:rPr lang="en-US" dirty="0"/>
              <a:t>) DIMINUI NA </a:t>
            </a:r>
          </a:p>
          <a:p>
            <a:pPr>
              <a:buNone/>
            </a:pPr>
            <a:r>
              <a:rPr lang="en-US" dirty="0"/>
              <a:t>                  MEDIDA EM QUE X AUMENTA. ISTO É, A DESEJABILIDADE DE </a:t>
            </a:r>
          </a:p>
          <a:p>
            <a:pPr>
              <a:buNone/>
            </a:pPr>
            <a:r>
              <a:rPr lang="en-US" dirty="0"/>
              <a:t>                  TROCAS ADICIONAIS DE Y POR X SE REDUZ NA MEDIDA EM QUE O </a:t>
            </a:r>
          </a:p>
          <a:p>
            <a:pPr>
              <a:buNone/>
            </a:pPr>
            <a:r>
              <a:rPr lang="en-US" dirty="0"/>
              <a:t>                  CONSUMIDOR TEM CADA VEZ MAIS DE X E MENOS DE Y. </a:t>
            </a:r>
            <a:endParaRPr lang="en-US" b="1" dirty="0"/>
          </a:p>
          <a:p>
            <a:pPr>
              <a:buNone/>
            </a:pPr>
            <a:endParaRPr lang="en-US" b="1" dirty="0"/>
          </a:p>
          <a:p>
            <a:pPr>
              <a:buNone/>
            </a:pPr>
            <a:r>
              <a:rPr lang="en-US" b="1" dirty="0"/>
              <a:t>           (G) COM RELAÇÃO À PRODUÇÃO, AS CONDIÇÕES IMPOSTAS SOBRE AS ISOQUANTAS DE PRODUÇÃO </a:t>
            </a:r>
          </a:p>
          <a:p>
            <a:pPr>
              <a:buNone/>
            </a:pPr>
            <a:r>
              <a:rPr lang="en-US" b="1" dirty="0"/>
              <a:t>                 SÃO SEMELHANTES ÀQUELAS IMPOSTAS SOBRES AS CURVAS DE INDIFERENÇA DO CONSUMIDOR:</a:t>
            </a:r>
          </a:p>
          <a:p>
            <a:pPr>
              <a:buNone/>
            </a:pPr>
            <a:endParaRPr lang="en-US" dirty="0"/>
          </a:p>
          <a:p>
            <a:pPr>
              <a:buNone/>
            </a:pPr>
            <a:r>
              <a:rPr lang="en-US" b="1" dirty="0"/>
              <a:t>               </a:t>
            </a:r>
            <a:r>
              <a:rPr lang="en-US" dirty="0"/>
              <a:t> # AS ISOQUANTAS SÃO CONTÍNUAS E O MAPA DAS MESMAS REPRESENTA AS POSSIBILIDADES TOTAIS </a:t>
            </a:r>
          </a:p>
          <a:p>
            <a:pPr>
              <a:buNone/>
            </a:pPr>
            <a:r>
              <a:rPr lang="en-US" dirty="0"/>
              <a:t>                   DE PRODUÇÃO DE DETERMINADO PRODUTO.</a:t>
            </a:r>
          </a:p>
          <a:p>
            <a:pPr>
              <a:buNone/>
            </a:pPr>
            <a:endParaRPr lang="en-US" dirty="0"/>
          </a:p>
          <a:p>
            <a:pPr>
              <a:buNone/>
            </a:pPr>
            <a:r>
              <a:rPr lang="en-US" dirty="0"/>
              <a:t>                # A INCLINAÇÃO DA ISOQUANTA, OU TAXA MARGINAL DE SUBSTITUIÇÃO TÉCNICA ENTRE OS FATORES </a:t>
            </a:r>
          </a:p>
          <a:p>
            <a:pPr>
              <a:buNone/>
            </a:pPr>
            <a:r>
              <a:rPr lang="en-US" dirty="0"/>
              <a:t>                   DE PRODUÇÃO TRABALHO (L) E CAPITAL (K) (TMST</a:t>
            </a:r>
            <a:r>
              <a:rPr lang="en-US" baseline="-25000" dirty="0"/>
              <a:t>L,K</a:t>
            </a:r>
            <a:r>
              <a:rPr lang="en-US" dirty="0"/>
              <a:t>) É DECRESCENTE.</a:t>
            </a:r>
          </a:p>
          <a:p>
            <a:endParaRPr lang="en-US" b="1" dirty="0"/>
          </a:p>
          <a:p>
            <a:pPr>
              <a:buNone/>
            </a:pPr>
            <a:r>
              <a:rPr lang="en-US" b="1" dirty="0"/>
              <a:t>                </a:t>
            </a:r>
            <a:r>
              <a:rPr lang="en-US" dirty="0"/>
              <a:t># ESSAS CONDIÇÕES PARA AS ISOQUANTAS GARANTEM QUE A FPP EXIBE CUSTOS DE OPORTUNIDADE CRESCENTE </a:t>
            </a:r>
          </a:p>
          <a:p>
            <a:pPr>
              <a:buNone/>
            </a:pPr>
            <a:r>
              <a:rPr lang="en-US" dirty="0"/>
              <a:t>                   OU CONSTANTE ENTRE DOIS BENS. </a:t>
            </a:r>
          </a:p>
          <a:p>
            <a:endParaRPr lang="en-US" b="1" dirty="0"/>
          </a:p>
          <a:p>
            <a:r>
              <a:rPr lang="en-US" b="1" dirty="0"/>
              <a:t> (H) AUSÊNCIA DE EXTERNALIDADES NO CONSUMO OU NA PRODUÇÃO, ISTO É, AS FUNÇÕES DE UTILIDADE DE CADA </a:t>
            </a:r>
          </a:p>
          <a:p>
            <a:pPr>
              <a:buNone/>
            </a:pPr>
            <a:r>
              <a:rPr lang="en-US" b="1" dirty="0"/>
              <a:t>                INDIVÍDUO DEPENDEM SOMENTE DO CONSUMO DE CADA INDIVÍDUO E AS FUNÇÕES DE PRODUÇÃO DE CADA </a:t>
            </a:r>
          </a:p>
          <a:p>
            <a:pPr>
              <a:buNone/>
            </a:pPr>
            <a:r>
              <a:rPr lang="en-US" b="1" dirty="0"/>
              <a:t>                FIRMA DEPENDEM SOMENTE DOS FATORES DE PRODUÇÃO UTILIZADOS POR CADA UMA INDIVIDUALMENTE NA SUA</a:t>
            </a:r>
          </a:p>
          <a:p>
            <a:pPr>
              <a:buNone/>
            </a:pPr>
            <a:r>
              <a:rPr lang="en-US" b="1" dirty="0"/>
              <a:t>                ATIVIDADE PRODUTIVA.</a:t>
            </a:r>
            <a:endParaRPr lang="pt-BR" dirty="0"/>
          </a:p>
        </p:txBody>
      </p:sp>
    </p:spTree>
    <p:extLst>
      <p:ext uri="{BB962C8B-B14F-4D97-AF65-F5344CB8AC3E}">
        <p14:creationId xmlns:p14="http://schemas.microsoft.com/office/powerpoint/2010/main" val="4162917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16632"/>
            <a:ext cx="9144000" cy="1301006"/>
          </a:xfrm>
        </p:spPr>
        <p:txBody>
          <a:bodyPr>
            <a:noAutofit/>
          </a:bodyPr>
          <a:lstStyle/>
          <a:p>
            <a:r>
              <a:rPr lang="en-US" sz="2400" b="1" u="sng" dirty="0" smtClean="0">
                <a:effectLst>
                  <a:outerShdw blurRad="38100" dist="38100" dir="2700000" algn="tl">
                    <a:srgbClr val="000000">
                      <a:alpha val="43137"/>
                    </a:srgbClr>
                  </a:outerShdw>
                </a:effectLst>
              </a:rPr>
              <a:t>UMA JUSTIFICATIVA </a:t>
            </a:r>
            <a:r>
              <a:rPr lang="en-US" sz="2400" b="1" u="sng" dirty="0">
                <a:effectLst>
                  <a:outerShdw blurRad="38100" dist="38100" dir="2700000" algn="tl">
                    <a:srgbClr val="000000">
                      <a:alpha val="43137"/>
                    </a:srgbClr>
                  </a:outerShdw>
                </a:effectLst>
              </a:rPr>
              <a:t>DE GOVERNO EM ECONOMIA DE </a:t>
            </a:r>
            <a:r>
              <a:rPr lang="en-US" sz="2400" b="1" u="sng" dirty="0" smtClean="0">
                <a:effectLst>
                  <a:outerShdw blurRad="38100" dist="38100" dir="2700000" algn="tl">
                    <a:srgbClr val="000000">
                      <a:alpha val="43137"/>
                    </a:srgbClr>
                  </a:outerShdw>
                </a:effectLst>
              </a:rPr>
              <a:t>MERCADO: </a:t>
            </a:r>
            <a:br>
              <a:rPr lang="en-US" sz="2400" b="1" u="sng"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CONSISTE EM GERAR CONDIÇÕES PARA O ATENDIMENTO </a:t>
            </a:r>
            <a:r>
              <a:rPr lang="en-US" sz="2400" b="1" dirty="0">
                <a:effectLst>
                  <a:outerShdw blurRad="38100" dist="38100" dir="2700000" algn="tl">
                    <a:srgbClr val="000000">
                      <a:alpha val="43137"/>
                    </a:srgbClr>
                  </a:outerShdw>
                </a:effectLst>
              </a:rPr>
              <a:t>DA EFICIÊNCIA </a:t>
            </a:r>
            <a:r>
              <a:rPr lang="en-US" sz="2400" b="1" dirty="0" smtClean="0">
                <a:effectLst>
                  <a:outerShdw blurRad="38100" dist="38100" dir="2700000" algn="tl">
                    <a:srgbClr val="000000">
                      <a:alpha val="43137"/>
                    </a:srgbClr>
                  </a:outerShdw>
                </a:effectLst>
              </a:rPr>
              <a:t>ECONÔMICA, ISTO É, CORRIGIR AS </a:t>
            </a:r>
            <a:r>
              <a:rPr lang="en-US" sz="2400" b="1" dirty="0">
                <a:effectLst>
                  <a:outerShdw blurRad="38100" dist="38100" dir="2700000" algn="tl">
                    <a:srgbClr val="000000">
                      <a:alpha val="43137"/>
                    </a:srgbClr>
                  </a:outerShdw>
                </a:effectLst>
              </a:rPr>
              <a:t/>
            </a:r>
            <a:br>
              <a:rPr lang="en-US" sz="2400" b="1" dirty="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 “FALHAS </a:t>
            </a:r>
            <a:r>
              <a:rPr lang="en-US" sz="2400" b="1" dirty="0">
                <a:effectLst>
                  <a:outerShdw blurRad="38100" dist="38100" dir="2700000" algn="tl">
                    <a:srgbClr val="000000">
                      <a:alpha val="43137"/>
                    </a:srgbClr>
                  </a:outerShdw>
                </a:effectLst>
              </a:rPr>
              <a:t>DE </a:t>
            </a:r>
            <a:r>
              <a:rPr lang="en-US" sz="2400" b="1" dirty="0" smtClean="0">
                <a:effectLst>
                  <a:outerShdw blurRad="38100" dist="38100" dir="2700000" algn="tl">
                    <a:srgbClr val="000000">
                      <a:alpha val="43137"/>
                    </a:srgbClr>
                  </a:outerShdw>
                </a:effectLst>
              </a:rPr>
              <a:t>MERCADO”</a:t>
            </a:r>
            <a:endParaRPr lang="pt-BR" sz="2400" dirty="0"/>
          </a:p>
        </p:txBody>
      </p:sp>
      <p:sp>
        <p:nvSpPr>
          <p:cNvPr id="3" name="Espaço Reservado para Conteúdo 2"/>
          <p:cNvSpPr>
            <a:spLocks noGrp="1"/>
          </p:cNvSpPr>
          <p:nvPr>
            <p:ph idx="1"/>
          </p:nvPr>
        </p:nvSpPr>
        <p:spPr>
          <a:xfrm>
            <a:off x="0" y="1600200"/>
            <a:ext cx="9144000" cy="5257800"/>
          </a:xfrm>
        </p:spPr>
        <p:txBody>
          <a:bodyPr>
            <a:normAutofit fontScale="47500" lnSpcReduction="20000"/>
          </a:bodyPr>
          <a:lstStyle/>
          <a:p>
            <a:r>
              <a:rPr lang="en-US" b="1" dirty="0">
                <a:effectLst>
                  <a:outerShdw blurRad="38100" dist="38100" dir="2700000" algn="tl">
                    <a:srgbClr val="000000">
                      <a:alpha val="43137"/>
                    </a:srgbClr>
                  </a:outerShdw>
                </a:effectLst>
              </a:rPr>
              <a:t>(1) </a:t>
            </a:r>
            <a:r>
              <a:rPr lang="en-US" b="1" u="sng" dirty="0">
                <a:effectLst>
                  <a:outerShdw blurRad="38100" dist="38100" dir="2700000" algn="tl">
                    <a:srgbClr val="000000">
                      <a:alpha val="43137"/>
                    </a:srgbClr>
                  </a:outerShdw>
                </a:effectLst>
              </a:rPr>
              <a:t>FALHA DE COMPETIÇÃO</a:t>
            </a:r>
          </a:p>
          <a:p>
            <a:endParaRPr lang="en-US" dirty="0"/>
          </a:p>
          <a:p>
            <a:pPr>
              <a:buNone/>
            </a:pPr>
            <a:r>
              <a:rPr lang="en-US" dirty="0"/>
              <a:t>         SE MERCADOS OPERAM SOB CONDICÕES DE CONCORRÊNCIA IMPERFEITA (EX.: MONOPÓLIO) ENTÃO TEREMOS UMA SITUAÇÃO EM QUE: </a:t>
            </a:r>
            <a:r>
              <a:rPr lang="en-US" b="1" dirty="0" err="1"/>
              <a:t>BMg</a:t>
            </a:r>
            <a:r>
              <a:rPr lang="en-US" b="1" dirty="0"/>
              <a:t> (</a:t>
            </a:r>
            <a:r>
              <a:rPr lang="en-US" b="1" dirty="0" smtClean="0"/>
              <a:t>SOCIAL = PRIVADO)  &gt;  </a:t>
            </a:r>
            <a:r>
              <a:rPr lang="en-US" b="1" dirty="0" err="1" smtClean="0"/>
              <a:t>CMg</a:t>
            </a:r>
            <a:r>
              <a:rPr lang="en-US" b="1" dirty="0" smtClean="0"/>
              <a:t> </a:t>
            </a:r>
            <a:r>
              <a:rPr lang="en-US" b="1" dirty="0"/>
              <a:t>(</a:t>
            </a:r>
            <a:r>
              <a:rPr lang="en-US" b="1" dirty="0" smtClean="0"/>
              <a:t>SOCIAL = PRIVADO)</a:t>
            </a:r>
            <a:r>
              <a:rPr lang="en-US" dirty="0" smtClean="0"/>
              <a:t>.</a:t>
            </a:r>
            <a:endParaRPr lang="en-US" dirty="0"/>
          </a:p>
          <a:p>
            <a:endParaRPr lang="en-US" dirty="0" smtClean="0"/>
          </a:p>
          <a:p>
            <a:endParaRPr lang="en-US" dirty="0"/>
          </a:p>
          <a:p>
            <a:r>
              <a:rPr lang="en-US" b="1" dirty="0">
                <a:effectLst>
                  <a:outerShdw blurRad="38100" dist="38100" dir="2700000" algn="tl">
                    <a:srgbClr val="000000">
                      <a:alpha val="43137"/>
                    </a:srgbClr>
                  </a:outerShdw>
                </a:effectLst>
              </a:rPr>
              <a:t>(2) </a:t>
            </a:r>
            <a:r>
              <a:rPr lang="en-US" b="1" u="sng" dirty="0">
                <a:effectLst>
                  <a:outerShdw blurRad="38100" dist="38100" dir="2700000" algn="tl">
                    <a:srgbClr val="000000">
                      <a:alpha val="43137"/>
                    </a:srgbClr>
                  </a:outerShdw>
                </a:effectLst>
              </a:rPr>
              <a:t>BENS PÚBLICOS</a:t>
            </a:r>
          </a:p>
          <a:p>
            <a:endParaRPr lang="en-US" dirty="0"/>
          </a:p>
          <a:p>
            <a:r>
              <a:rPr lang="en-US" dirty="0"/>
              <a:t> PARA QUE UM DETERMINADO BEM SEJA COMPLETAMENTE SUPRIDO PELO MERCADO, O MESMO DEVE TER DUAS PROPRIEDADES: </a:t>
            </a:r>
            <a:r>
              <a:rPr lang="en-US" b="1" dirty="0"/>
              <a:t>(A) RIVALIDADE NO CONSUMO</a:t>
            </a:r>
            <a:r>
              <a:rPr lang="en-US" dirty="0"/>
              <a:t>, E </a:t>
            </a:r>
            <a:r>
              <a:rPr lang="en-US" b="1" dirty="0"/>
              <a:t>(B) POSSIBILIDADE DE EXCLUSÃO NO CONSUMO</a:t>
            </a:r>
            <a:r>
              <a:rPr lang="en-US" dirty="0"/>
              <a:t>. </a:t>
            </a:r>
          </a:p>
          <a:p>
            <a:endParaRPr lang="en-US" dirty="0"/>
          </a:p>
          <a:p>
            <a:r>
              <a:rPr lang="en-US" b="1" dirty="0"/>
              <a:t>OS BENS PÚBLICOS PUROS SÃO CARACTERIZADOS POR (1) NÃO TEREM RIVALIDADE NO CONSUMO E (2) NÃO TEREM POSSIBILIDADE DE EXCLUSÃO  NO CONSUMO</a:t>
            </a:r>
            <a:r>
              <a:rPr lang="en-US" dirty="0"/>
              <a:t>. BENS QUE TENHAM PELO MENOS EM ALGUM GRAU ESSAS DUAS PROPRIEDADES DE BENS PÚBLICOS OU NÃO SERÃO PRODUZIDOS PELO SETOR PRIVADO, OU, SE SUPRIDOS, O SERÃO EM QUANTIDADE INSUFICIENTE.</a:t>
            </a:r>
          </a:p>
          <a:p>
            <a:endParaRPr lang="en-US" dirty="0"/>
          </a:p>
          <a:p>
            <a:pPr>
              <a:buNone/>
            </a:pPr>
            <a:r>
              <a:rPr lang="en-US" dirty="0"/>
              <a:t>                    </a:t>
            </a:r>
            <a:r>
              <a:rPr lang="en-US" b="1" dirty="0"/>
              <a:t># CONSUMO NÃO-RIVAL:</a:t>
            </a:r>
            <a:r>
              <a:rPr lang="en-US" dirty="0"/>
              <a:t> DADO A PRODUÇÃO DO BEM, O CONSUMO DESSE BEM NÃO </a:t>
            </a:r>
          </a:p>
          <a:p>
            <a:pPr>
              <a:buNone/>
            </a:pPr>
            <a:r>
              <a:rPr lang="en-US" dirty="0"/>
              <a:t>                        DIMINUI A QUANTIDADE DE CONSUMO POR OUTRA </a:t>
            </a:r>
            <a:r>
              <a:rPr lang="en-US" dirty="0" smtClean="0"/>
              <a:t>PESSOA:  </a:t>
            </a:r>
            <a:r>
              <a:rPr lang="en-US" b="1" dirty="0" err="1" smtClean="0"/>
              <a:t>CMg</a:t>
            </a:r>
            <a:r>
              <a:rPr lang="en-US" b="1" dirty="0" smtClean="0"/>
              <a:t> </a:t>
            </a:r>
            <a:r>
              <a:rPr lang="en-US" b="1" dirty="0"/>
              <a:t>DE USO = </a:t>
            </a:r>
            <a:r>
              <a:rPr lang="en-US" b="1" dirty="0" smtClean="0"/>
              <a:t>0</a:t>
            </a:r>
            <a:r>
              <a:rPr lang="en-US" dirty="0" smtClean="0"/>
              <a:t>.</a:t>
            </a:r>
            <a:endParaRPr lang="en-US" dirty="0"/>
          </a:p>
          <a:p>
            <a:endParaRPr lang="en-US" dirty="0"/>
          </a:p>
          <a:p>
            <a:pPr>
              <a:buNone/>
            </a:pPr>
            <a:r>
              <a:rPr lang="en-US" dirty="0"/>
              <a:t>                   </a:t>
            </a:r>
            <a:r>
              <a:rPr lang="en-US" b="1" dirty="0"/>
              <a:t> # NÃO-EXCLUSÃO DO CONSUMO:</a:t>
            </a:r>
            <a:r>
              <a:rPr lang="en-US" dirty="0"/>
              <a:t> DADO A PRODUÇÃO DO BEM, É IMPOSSÍVEL, OU </a:t>
            </a:r>
          </a:p>
          <a:p>
            <a:pPr>
              <a:buNone/>
            </a:pPr>
            <a:r>
              <a:rPr lang="en-US" dirty="0"/>
              <a:t>                       PROIBITIVAMENTE  CUSTOSO,  RESTRINGIR OS BENEFÍCIOS DESSE BEM PARA PESSOAS </a:t>
            </a:r>
          </a:p>
          <a:p>
            <a:pPr>
              <a:buNone/>
            </a:pPr>
            <a:r>
              <a:rPr lang="en-US" dirty="0"/>
              <a:t>                       SELECIONADAS.</a:t>
            </a:r>
            <a:endParaRPr lang="pt-BR" dirty="0"/>
          </a:p>
        </p:txBody>
      </p:sp>
    </p:spTree>
    <p:extLst>
      <p:ext uri="{BB962C8B-B14F-4D97-AF65-F5344CB8AC3E}">
        <p14:creationId xmlns:p14="http://schemas.microsoft.com/office/powerpoint/2010/main" val="2757380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40000" lnSpcReduction="20000"/>
          </a:bodyPr>
          <a:lstStyle/>
          <a:p>
            <a:pPr>
              <a:buNone/>
            </a:pPr>
            <a:r>
              <a:rPr lang="en-US" b="1" dirty="0" smtClean="0"/>
              <a:t>      </a:t>
            </a:r>
            <a:r>
              <a:rPr lang="en-US" b="1" dirty="0" smtClean="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3) </a:t>
            </a:r>
            <a:r>
              <a:rPr lang="en-US" b="1" u="sng" dirty="0">
                <a:effectLst>
                  <a:outerShdw blurRad="38100" dist="38100" dir="2700000" algn="tl">
                    <a:srgbClr val="000000">
                      <a:alpha val="43137"/>
                    </a:srgbClr>
                  </a:outerShdw>
                </a:effectLst>
              </a:rPr>
              <a:t>EXTERNALIDADES</a:t>
            </a:r>
            <a:endParaRPr lang="en-US" dirty="0">
              <a:effectLst>
                <a:outerShdw blurRad="38100" dist="38100" dir="2700000" algn="tl">
                  <a:srgbClr val="000000">
                    <a:alpha val="43137"/>
                  </a:srgbClr>
                </a:outerShdw>
              </a:effectLst>
            </a:endParaRPr>
          </a:p>
          <a:p>
            <a:endParaRPr lang="en-US" b="1" u="sng" dirty="0"/>
          </a:p>
          <a:p>
            <a:r>
              <a:rPr lang="en-US" dirty="0"/>
              <a:t>AS AÇÕES DOS INDIVÍDUOS E/OU FIRMAS AFETAM OUTROS INDIVÍDUOS E/OU FIRMAS. NESTE CASO, AS DECISÕES DE OTIMIZAÇÃO INDIVIDUAL DE FIRMAS E </a:t>
            </a:r>
            <a:r>
              <a:rPr lang="en-US" dirty="0" smtClean="0"/>
              <a:t>INDIVÍDUOS (CUJAS DECISÕES NA OTIMIZAÇÃO INDIVIDUAL LEVAM A QUE: </a:t>
            </a:r>
            <a:r>
              <a:rPr lang="en-US" dirty="0" err="1" smtClean="0"/>
              <a:t>BMg</a:t>
            </a:r>
            <a:r>
              <a:rPr lang="en-US" dirty="0" smtClean="0"/>
              <a:t> PRIVADO = </a:t>
            </a:r>
            <a:r>
              <a:rPr lang="en-US" dirty="0" err="1" smtClean="0"/>
              <a:t>CMg</a:t>
            </a:r>
            <a:r>
              <a:rPr lang="en-US" dirty="0" smtClean="0"/>
              <a:t> PRIVADO), </a:t>
            </a:r>
            <a:r>
              <a:rPr lang="en-US" dirty="0"/>
              <a:t>POR NÃO LEVAREM EM CONSIDERAÇÃO ESSAS </a:t>
            </a:r>
            <a:r>
              <a:rPr lang="en-US" dirty="0" smtClean="0"/>
              <a:t>INTERAÇÕES EXTERNAS, RESULTA </a:t>
            </a:r>
            <a:r>
              <a:rPr lang="en-US" dirty="0"/>
              <a:t>QUE</a:t>
            </a:r>
            <a:r>
              <a:rPr lang="en-US" dirty="0" smtClean="0"/>
              <a:t>:</a:t>
            </a:r>
          </a:p>
          <a:p>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BMg</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PRIVADOS &lt; </a:t>
            </a:r>
            <a:r>
              <a:rPr lang="en-US" b="1" dirty="0" err="1">
                <a:effectLst>
                  <a:outerShdw blurRad="38100" dist="38100" dir="2700000" algn="tl">
                    <a:srgbClr val="000000">
                      <a:alpha val="43137"/>
                    </a:srgbClr>
                  </a:outerShdw>
                </a:effectLst>
              </a:rPr>
              <a:t>BMg</a:t>
            </a:r>
            <a:r>
              <a:rPr lang="en-US" b="1" dirty="0">
                <a:effectLst>
                  <a:outerShdw blurRad="38100" dist="38100" dir="2700000" algn="tl">
                    <a:srgbClr val="000000">
                      <a:alpha val="43137"/>
                    </a:srgbClr>
                  </a:outerShdw>
                </a:effectLst>
              </a:rPr>
              <a:t> SOCIAIS  </a:t>
            </a:r>
            <a:r>
              <a:rPr lang="en-US" dirty="0"/>
              <a:t>(EXTERNALIDADE POSITIVA)</a:t>
            </a:r>
          </a:p>
          <a:p>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CMg</a:t>
            </a:r>
            <a:r>
              <a:rPr lang="en-US" b="1" dirty="0">
                <a:effectLst>
                  <a:outerShdw blurRad="38100" dist="38100" dir="2700000" algn="tl">
                    <a:srgbClr val="000000">
                      <a:alpha val="43137"/>
                    </a:srgbClr>
                  </a:outerShdw>
                </a:effectLst>
              </a:rPr>
              <a:t> PRIVADOS &lt; </a:t>
            </a:r>
            <a:r>
              <a:rPr lang="en-US" b="1" dirty="0" err="1">
                <a:effectLst>
                  <a:outerShdw blurRad="38100" dist="38100" dir="2700000" algn="tl">
                    <a:srgbClr val="000000">
                      <a:alpha val="43137"/>
                    </a:srgbClr>
                  </a:outerShdw>
                </a:effectLst>
              </a:rPr>
              <a:t>CMg</a:t>
            </a:r>
            <a:r>
              <a:rPr lang="en-US" b="1" dirty="0">
                <a:effectLst>
                  <a:outerShdw blurRad="38100" dist="38100" dir="2700000" algn="tl">
                    <a:srgbClr val="000000">
                      <a:alpha val="43137"/>
                    </a:srgbClr>
                  </a:outerShdw>
                </a:effectLst>
              </a:rPr>
              <a:t> SOCIAIS  </a:t>
            </a:r>
            <a:r>
              <a:rPr lang="en-US" dirty="0"/>
              <a:t>(EXTERNALIDADES NEGATIVAS)</a:t>
            </a:r>
          </a:p>
          <a:p>
            <a:pPr marL="0" indent="0">
              <a:buNone/>
            </a:pPr>
            <a:endParaRPr lang="en-US" dirty="0"/>
          </a:p>
          <a:p>
            <a:pPr>
              <a:buNone/>
            </a:pPr>
            <a:r>
              <a:rPr lang="en-US" dirty="0"/>
              <a:t>         </a:t>
            </a:r>
            <a:r>
              <a:rPr lang="en-US" dirty="0" smtClean="0"/>
              <a:t>OU SEJA, NA PRESENÇA DE EXTERNALIDADES VERIFICA-SE QUE:                  </a:t>
            </a:r>
          </a:p>
          <a:p>
            <a:pPr>
              <a:buNone/>
            </a:pPr>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a:t>
            </a:r>
            <a:r>
              <a:rPr lang="en-US" sz="4000" b="1" dirty="0" err="1">
                <a:effectLst>
                  <a:outerShdw blurRad="38100" dist="38100" dir="2700000" algn="tl">
                    <a:srgbClr val="000000">
                      <a:alpha val="43137"/>
                    </a:srgbClr>
                  </a:outerShdw>
                </a:effectLst>
              </a:rPr>
              <a:t>BMg</a:t>
            </a:r>
            <a:r>
              <a:rPr lang="en-US" sz="4000" b="1" dirty="0">
                <a:effectLst>
                  <a:outerShdw blurRad="38100" dist="38100" dir="2700000" algn="tl">
                    <a:srgbClr val="000000">
                      <a:alpha val="43137"/>
                    </a:srgbClr>
                  </a:outerShdw>
                </a:effectLst>
              </a:rPr>
              <a:t> SOCIAL  </a:t>
            </a:r>
            <a:r>
              <a:rPr lang="en-US" sz="5100" b="1" dirty="0">
                <a:effectLst>
                  <a:outerShdw blurRad="38100" dist="38100" dir="2700000" algn="tl">
                    <a:srgbClr val="000000">
                      <a:alpha val="43137"/>
                    </a:srgbClr>
                  </a:outerShdw>
                </a:effectLst>
              </a:rPr>
              <a:t>≠</a:t>
            </a:r>
            <a:r>
              <a:rPr lang="en-US" sz="4000" b="1" dirty="0">
                <a:effectLst>
                  <a:outerShdw blurRad="38100" dist="38100" dir="2700000" algn="tl">
                    <a:srgbClr val="000000">
                      <a:alpha val="43137"/>
                    </a:srgbClr>
                  </a:outerShdw>
                </a:effectLst>
              </a:rPr>
              <a:t>  </a:t>
            </a:r>
            <a:r>
              <a:rPr lang="en-US" sz="4000" b="1" dirty="0" err="1">
                <a:effectLst>
                  <a:outerShdw blurRad="38100" dist="38100" dir="2700000" algn="tl">
                    <a:srgbClr val="000000">
                      <a:alpha val="43137"/>
                    </a:srgbClr>
                  </a:outerShdw>
                </a:effectLst>
              </a:rPr>
              <a:t>CMg</a:t>
            </a:r>
            <a:r>
              <a:rPr lang="en-US" sz="4000" b="1" dirty="0">
                <a:effectLst>
                  <a:outerShdw blurRad="38100" dist="38100" dir="2700000" algn="tl">
                    <a:srgbClr val="000000">
                      <a:alpha val="43137"/>
                    </a:srgbClr>
                  </a:outerShdw>
                </a:effectLst>
              </a:rPr>
              <a:t> SOCIAL</a:t>
            </a:r>
            <a:r>
              <a:rPr lang="en-US" sz="4000" dirty="0">
                <a:effectLst>
                  <a:outerShdw blurRad="38100" dist="38100" dir="2700000" algn="tl">
                    <a:srgbClr val="000000">
                      <a:alpha val="43137"/>
                    </a:srgbClr>
                  </a:outerShdw>
                </a:effectLst>
              </a:rPr>
              <a:t> </a:t>
            </a:r>
            <a:endParaRPr lang="en-US" dirty="0"/>
          </a:p>
          <a:p>
            <a:pPr>
              <a:buNone/>
            </a:pPr>
            <a:endParaRPr lang="en-US" dirty="0"/>
          </a:p>
          <a:p>
            <a:pPr>
              <a:buNone/>
            </a:pPr>
            <a:r>
              <a:rPr lang="en-US" dirty="0"/>
              <a:t>         </a:t>
            </a:r>
            <a:r>
              <a:rPr lang="en-US" dirty="0" smtClean="0"/>
              <a:t>E, </a:t>
            </a:r>
            <a:r>
              <a:rPr lang="en-US" dirty="0"/>
              <a:t>PORTANTO, A ALOCAÇÃO DOS RECURSOS EFETUADA PELOS MERCADOS SERÁ NÃO EFICIENTE.</a:t>
            </a:r>
          </a:p>
          <a:p>
            <a:pPr>
              <a:buNone/>
            </a:pPr>
            <a:r>
              <a:rPr lang="en-US" dirty="0"/>
              <a:t> </a:t>
            </a:r>
          </a:p>
          <a:p>
            <a:pPr>
              <a:buNone/>
            </a:pPr>
            <a:endParaRPr lang="en-US" b="1" dirty="0"/>
          </a:p>
          <a:p>
            <a:r>
              <a:rPr lang="en-US" b="1" dirty="0">
                <a:effectLst>
                  <a:outerShdw blurRad="38100" dist="38100" dir="2700000" algn="tl">
                    <a:srgbClr val="000000">
                      <a:alpha val="43137"/>
                    </a:srgbClr>
                  </a:outerShdw>
                </a:effectLst>
              </a:rPr>
              <a:t>(4) </a:t>
            </a:r>
            <a:r>
              <a:rPr lang="en-US" b="1" u="sng" dirty="0">
                <a:effectLst>
                  <a:outerShdw blurRad="38100" dist="38100" dir="2700000" algn="tl">
                    <a:srgbClr val="000000">
                      <a:alpha val="43137"/>
                    </a:srgbClr>
                  </a:outerShdw>
                </a:effectLst>
              </a:rPr>
              <a:t>MERCADOS INCOMPLETOS</a:t>
            </a:r>
          </a:p>
          <a:p>
            <a:endParaRPr lang="en-US" b="1" dirty="0"/>
          </a:p>
          <a:p>
            <a:pPr>
              <a:buNone/>
            </a:pPr>
            <a:r>
              <a:rPr lang="en-US" dirty="0"/>
              <a:t>        TODA VEZ QUE OS MERCADOS PRIVADOS FALHAM EM PROVER UM BEM OU SERVIÇO, MESMO QUE O CUSTO DE PROVIMENTO SEJA MENOR DO QUE OS INDIVÍDUOS ESTÃO DISPOSTOS A PAGAR, ENTÃO EXISTE UMA FALHA DE INCOMPLITUDE DE MERCADO.</a:t>
            </a:r>
          </a:p>
          <a:p>
            <a:pPr>
              <a:buNone/>
            </a:pPr>
            <a:endParaRPr lang="en-US" dirty="0"/>
          </a:p>
          <a:p>
            <a:pPr>
              <a:buNone/>
            </a:pPr>
            <a:r>
              <a:rPr lang="en-US" dirty="0"/>
              <a:t>                </a:t>
            </a:r>
            <a:r>
              <a:rPr lang="en-US" b="1" dirty="0"/>
              <a:t>(4.1) MERCADOS DE SEGUROS</a:t>
            </a:r>
          </a:p>
          <a:p>
            <a:pPr>
              <a:buNone/>
            </a:pPr>
            <a:r>
              <a:rPr lang="en-US" dirty="0"/>
              <a:t>                          MERCADOS PRIVADOS NÃO PROVÊEM SEGUROS  PARA CERTOS TIPOS DE RISCO </a:t>
            </a:r>
          </a:p>
          <a:p>
            <a:pPr>
              <a:buNone/>
            </a:pPr>
            <a:r>
              <a:rPr lang="en-US" dirty="0"/>
              <a:t>                          QUE OS INDIVÍDUOS ENFRENTAM</a:t>
            </a:r>
          </a:p>
          <a:p>
            <a:pPr>
              <a:buNone/>
            </a:pPr>
            <a:endParaRPr lang="en-US" dirty="0"/>
          </a:p>
          <a:p>
            <a:pPr>
              <a:buNone/>
            </a:pPr>
            <a:r>
              <a:rPr lang="en-US" dirty="0"/>
              <a:t>                </a:t>
            </a:r>
            <a:r>
              <a:rPr lang="en-US" b="1" dirty="0"/>
              <a:t>(4.2) MERCADO DE CAPITAIS</a:t>
            </a:r>
          </a:p>
          <a:p>
            <a:pPr>
              <a:buNone/>
            </a:pPr>
            <a:r>
              <a:rPr lang="en-US" dirty="0"/>
              <a:t>                          DEVIDO AOS PROBLEMAS DE RISCO MORAL E SELEÇÃO ADVERSA DEVIDO A ASSIMETRIA DE INFORMAÇÃO, OS </a:t>
            </a:r>
          </a:p>
          <a:p>
            <a:pPr>
              <a:buNone/>
            </a:pPr>
            <a:r>
              <a:rPr lang="en-US" dirty="0"/>
              <a:t>                          MERCADOS FINANCEIROS PRIVADOS NÃO PROVÊEM (TOTAL OU PARCIALMENTE) PARA CERTOS </a:t>
            </a:r>
          </a:p>
          <a:p>
            <a:pPr>
              <a:buNone/>
            </a:pPr>
            <a:r>
              <a:rPr lang="en-US" dirty="0"/>
              <a:t>                          TIPOS DE EMPRÉSTIMO OU DE EMPRÉSTIMOS A LONGO PRAZO</a:t>
            </a:r>
          </a:p>
          <a:p>
            <a:pPr>
              <a:buNone/>
            </a:pPr>
            <a:endParaRPr lang="en-US" dirty="0"/>
          </a:p>
          <a:p>
            <a:pPr>
              <a:buNone/>
            </a:pPr>
            <a:r>
              <a:rPr lang="en-US" dirty="0"/>
              <a:t>                 </a:t>
            </a:r>
            <a:r>
              <a:rPr lang="en-US" b="1" dirty="0"/>
              <a:t>(4.3) MERCADOS COMPLEMENTARES</a:t>
            </a:r>
          </a:p>
          <a:p>
            <a:pPr>
              <a:buNone/>
            </a:pPr>
            <a:r>
              <a:rPr lang="en-US" dirty="0"/>
              <a:t>                          EM MUITOS CASOS É REQUERIDA UMA COORDENAÇÃO EM GRANDE ESCALA PARA QUE CERTOS MERCADOS, </a:t>
            </a:r>
          </a:p>
          <a:p>
            <a:pPr>
              <a:buNone/>
            </a:pPr>
            <a:r>
              <a:rPr lang="en-US" dirty="0"/>
              <a:t>                          OS QUAIS REQUEREM O FUNCIONAMENTO DE MERCADOS COMPLEMENTARES, POSSAM FUNCIONAR </a:t>
            </a:r>
          </a:p>
          <a:p>
            <a:pPr>
              <a:buNone/>
            </a:pPr>
            <a:r>
              <a:rPr lang="en-US" dirty="0"/>
              <a:t>                          ADEQUADAMENTE</a:t>
            </a:r>
          </a:p>
          <a:p>
            <a:pPr>
              <a:buNone/>
            </a:pPr>
            <a:r>
              <a:rPr lang="en-US" dirty="0"/>
              <a:t> </a:t>
            </a:r>
          </a:p>
          <a:p>
            <a:endParaRPr lang="pt-BR" dirty="0"/>
          </a:p>
        </p:txBody>
      </p:sp>
    </p:spTree>
    <p:extLst>
      <p:ext uri="{BB962C8B-B14F-4D97-AF65-F5344CB8AC3E}">
        <p14:creationId xmlns:p14="http://schemas.microsoft.com/office/powerpoint/2010/main" val="1973850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47500" lnSpcReduction="20000"/>
          </a:bodyPr>
          <a:lstStyle/>
          <a:p>
            <a:r>
              <a:rPr lang="en-US" b="1" dirty="0">
                <a:effectLst>
                  <a:outerShdw blurRad="38100" dist="38100" dir="2700000" algn="tl">
                    <a:srgbClr val="000000">
                      <a:alpha val="43137"/>
                    </a:srgbClr>
                  </a:outerShdw>
                </a:effectLst>
              </a:rPr>
              <a:t>(5) </a:t>
            </a:r>
            <a:r>
              <a:rPr lang="en-US" b="1" u="sng" dirty="0">
                <a:effectLst>
                  <a:outerShdw blurRad="38100" dist="38100" dir="2700000" algn="tl">
                    <a:srgbClr val="000000">
                      <a:alpha val="43137"/>
                    </a:srgbClr>
                  </a:outerShdw>
                </a:effectLst>
              </a:rPr>
              <a:t>FALHAS DE </a:t>
            </a:r>
            <a:r>
              <a:rPr lang="en-US" b="1" u="sng" dirty="0" smtClean="0">
                <a:effectLst>
                  <a:outerShdw blurRad="38100" dist="38100" dir="2700000" algn="tl">
                    <a:srgbClr val="000000">
                      <a:alpha val="43137"/>
                    </a:srgbClr>
                  </a:outerShdw>
                </a:effectLst>
              </a:rPr>
              <a:t>INFORMAÇÃO</a:t>
            </a:r>
            <a:endParaRPr lang="en-US" b="1" u="sng" dirty="0">
              <a:effectLst>
                <a:outerShdw blurRad="38100" dist="38100" dir="2700000" algn="tl">
                  <a:srgbClr val="000000">
                    <a:alpha val="43137"/>
                  </a:srgbClr>
                </a:outerShdw>
              </a:effectLst>
            </a:endParaRPr>
          </a:p>
          <a:p>
            <a:r>
              <a:rPr lang="en-US" dirty="0"/>
              <a:t>        A INFORMAÇÃO EM MUITOS ASPECTOS É UM BEM PÚBLICO. O FORNECIMENTO DA INFORMAÇÃO A UM INDIVÍDUO OU FIRMA, PARA QUE EFETUE CORRETAMENTE SUAS DECISÕES, NÃO REDUZ O MONTANTE DISPONÍVEL  A OUTROS. A EFICIÊNCIA REQUER QUE A INFORMAÇÃO SEJA LIVREMENTE DISSEMINADA, OU DISPONÍVEL AO SEU CUSTO DE TRANSMISSÃO.  OS MERCADOS </a:t>
            </a:r>
            <a:r>
              <a:rPr lang="en-US" dirty="0" smtClean="0"/>
              <a:t>PRIVADOS, ENTRETANTO, PROVÊEM </a:t>
            </a:r>
            <a:r>
              <a:rPr lang="en-US" dirty="0"/>
              <a:t>OFERTA INADEQUADA DE INFORMAÇÃO, DE MODO SEMELHANTE COMO OFERTAM MONTANTES INADEQUADOS DE OUTROS BENS PÚBLICOS.</a:t>
            </a:r>
          </a:p>
          <a:p>
            <a:endParaRPr lang="en-US" dirty="0"/>
          </a:p>
          <a:p>
            <a:r>
              <a:rPr lang="en-US" dirty="0"/>
              <a:t>ASSIM SENDO, INFORMAÇÃO PRIVADA OU INFORMAÇÃO ASSIMÉTRICA REFERE-SE À INFORMAÇÃO RELEVANTE PARA AS DECISÕES ECONÔMICAS QUE SOMENTE ALGUNS INDIVÍDUOS OU FIRMAS POSSUEM PARA SI PRÓPRIOS, MAS QUE OS OUTROS INDIVÍDUOS OU FIRMAS NÃO POSSUEM DEVIDO A CUSTOS DE PROVIMENTO MUITO ALTOS. NESTE CASO, AS DECISÕES ECONÔMICAS NÃO GARANTEM A OBTENÇÃO DA EFICIÊNCIA NA </a:t>
            </a:r>
            <a:r>
              <a:rPr lang="en-US" dirty="0" smtClean="0"/>
              <a:t>ECONOMIA, SENDO QUE ATÉ </a:t>
            </a:r>
            <a:r>
              <a:rPr lang="en-US" dirty="0"/>
              <a:t>MESMO MUITOS MERCADOS NÃO FUNCIONARÃO OU FUNCIONARÃO DE MODO </a:t>
            </a:r>
            <a:r>
              <a:rPr lang="en-US" dirty="0" smtClean="0"/>
              <a:t>INADEQUADO DEVIDO A INEXISTÊNCIA DE INFORMAÇÃO INCOMPLETA.</a:t>
            </a:r>
            <a:endParaRPr lang="en-US" dirty="0"/>
          </a:p>
          <a:p>
            <a:pPr marL="0" indent="0">
              <a:buNone/>
            </a:pPr>
            <a:endParaRPr lang="en-US" dirty="0"/>
          </a:p>
          <a:p>
            <a:r>
              <a:rPr lang="en-US" b="1" dirty="0">
                <a:effectLst>
                  <a:outerShdw blurRad="38100" dist="38100" dir="2700000" algn="tl">
                    <a:srgbClr val="000000">
                      <a:alpha val="43137"/>
                    </a:srgbClr>
                  </a:outerShdw>
                </a:effectLst>
              </a:rPr>
              <a:t>(6) </a:t>
            </a:r>
            <a:r>
              <a:rPr lang="en-US" b="1" u="sng" dirty="0">
                <a:effectLst>
                  <a:outerShdw blurRad="38100" dist="38100" dir="2700000" algn="tl">
                    <a:srgbClr val="000000">
                      <a:alpha val="43137"/>
                    </a:srgbClr>
                  </a:outerShdw>
                </a:effectLst>
              </a:rPr>
              <a:t>ECONOMIAS CRESCENTE DE ESCALA/ CUSTOS </a:t>
            </a:r>
            <a:r>
              <a:rPr lang="en-US" b="1" u="sng" dirty="0" smtClean="0">
                <a:effectLst>
                  <a:outerShdw blurRad="38100" dist="38100" dir="2700000" algn="tl">
                    <a:srgbClr val="000000">
                      <a:alpha val="43137"/>
                    </a:srgbClr>
                  </a:outerShdw>
                </a:effectLst>
              </a:rPr>
              <a:t>DECRESCENTES</a:t>
            </a:r>
            <a:endParaRPr lang="en-US" dirty="0">
              <a:effectLst>
                <a:outerShdw blurRad="38100" dist="38100" dir="2700000" algn="tl">
                  <a:srgbClr val="000000">
                    <a:alpha val="43137"/>
                  </a:srgbClr>
                </a:outerShdw>
              </a:effectLst>
            </a:endParaRPr>
          </a:p>
          <a:p>
            <a:pPr>
              <a:buNone/>
            </a:pPr>
            <a:r>
              <a:rPr lang="en-US" dirty="0"/>
              <a:t>        SE AS CONDIÇÕES DE PRODUÇÃO SÃO TAIS QUE GERAM ECONOMIAS CRESCENTES DE ESCALA DE NATUREZA INTERNA OU EXTERNA À FIRMA, ENTÃO  </a:t>
            </a:r>
            <a:r>
              <a:rPr lang="en-US" b="1" dirty="0" err="1"/>
              <a:t>BMg</a:t>
            </a:r>
            <a:r>
              <a:rPr lang="en-US" b="1" dirty="0"/>
              <a:t> SOCIAL  ≠  </a:t>
            </a:r>
            <a:r>
              <a:rPr lang="en-US" b="1" dirty="0" err="1"/>
              <a:t>CMg</a:t>
            </a:r>
            <a:r>
              <a:rPr lang="en-US" b="1" dirty="0"/>
              <a:t> SOCIAL</a:t>
            </a:r>
            <a:r>
              <a:rPr lang="en-US" dirty="0"/>
              <a:t> </a:t>
            </a:r>
          </a:p>
          <a:p>
            <a:pPr>
              <a:buNone/>
            </a:pPr>
            <a:endParaRPr lang="en-US" dirty="0"/>
          </a:p>
          <a:p>
            <a:pPr>
              <a:buNone/>
            </a:pPr>
            <a:r>
              <a:rPr lang="en-US" dirty="0"/>
              <a:t>       </a:t>
            </a:r>
            <a:r>
              <a:rPr lang="en-US" dirty="0"/>
              <a:t> POR UM LADO, </a:t>
            </a:r>
            <a:r>
              <a:rPr lang="en-US" u="sng" dirty="0"/>
              <a:t>ECONOMIAS DE ESCALA DE NATUREZA INTERNA À FIRMA GERAM MERCADOS DE COMPETIÇÃO IMPERFEITA</a:t>
            </a:r>
            <a:r>
              <a:rPr lang="en-US" dirty="0"/>
              <a:t>, LEVANDO A QUE: </a:t>
            </a:r>
            <a:r>
              <a:rPr lang="en-US" b="1" dirty="0"/>
              <a:t>PREÇO (</a:t>
            </a:r>
            <a:r>
              <a:rPr lang="en-US" b="1" dirty="0" err="1"/>
              <a:t>BMg</a:t>
            </a:r>
            <a:r>
              <a:rPr lang="en-US" b="1" dirty="0"/>
              <a:t> PRIVADO E SOCIAL) &gt; </a:t>
            </a:r>
            <a:r>
              <a:rPr lang="en-US" b="1" dirty="0" err="1"/>
              <a:t>CMg</a:t>
            </a:r>
            <a:r>
              <a:rPr lang="en-US" b="1" dirty="0"/>
              <a:t> (PRIVADO E SOCIAL)</a:t>
            </a:r>
            <a:r>
              <a:rPr lang="en-US" dirty="0"/>
              <a:t>. </a:t>
            </a:r>
          </a:p>
          <a:p>
            <a:pPr>
              <a:buNone/>
            </a:pPr>
            <a:r>
              <a:rPr lang="en-US" dirty="0"/>
              <a:t>       </a:t>
            </a:r>
          </a:p>
          <a:p>
            <a:pPr>
              <a:buNone/>
            </a:pPr>
            <a:r>
              <a:rPr lang="en-US" dirty="0"/>
              <a:t>        POR OUTRO LADO, </a:t>
            </a:r>
            <a:r>
              <a:rPr lang="en-US" u="sng" dirty="0"/>
              <a:t>ECONOMIAS DE ESCALA DE NATUREZA EXTERNA À FIRMA TENDEM A GERAR EXTERNALIDADES (POSITIVAS) NO SETOR</a:t>
            </a:r>
            <a:r>
              <a:rPr lang="en-US" dirty="0"/>
              <a:t>, LEVANDO A QUE: </a:t>
            </a:r>
            <a:r>
              <a:rPr lang="en-US" b="1" dirty="0" err="1"/>
              <a:t>BMg</a:t>
            </a:r>
            <a:r>
              <a:rPr lang="en-US" b="1" dirty="0"/>
              <a:t> SOCIAL &gt; </a:t>
            </a:r>
            <a:r>
              <a:rPr lang="en-US" b="1" dirty="0" err="1"/>
              <a:t>CMg</a:t>
            </a:r>
            <a:r>
              <a:rPr lang="en-US" b="1" dirty="0"/>
              <a:t> SOCIAL ( = PRIVADO)</a:t>
            </a:r>
            <a:r>
              <a:rPr lang="en-US" dirty="0"/>
              <a:t>.</a:t>
            </a:r>
          </a:p>
          <a:p>
            <a:pPr>
              <a:buNone/>
            </a:pPr>
            <a:endParaRPr lang="en-US" dirty="0" smtClean="0"/>
          </a:p>
          <a:p>
            <a:r>
              <a:rPr lang="en-US" b="1" dirty="0">
                <a:effectLst>
                  <a:outerShdw blurRad="38100" dist="38100" dir="2700000" algn="tl">
                    <a:srgbClr val="000000">
                      <a:alpha val="43137"/>
                    </a:srgbClr>
                  </a:outerShdw>
                </a:effectLst>
              </a:rPr>
              <a:t>(7) </a:t>
            </a:r>
            <a:r>
              <a:rPr lang="en-US" b="1" u="sng" dirty="0">
                <a:effectLst>
                  <a:outerShdw blurRad="38100" dist="38100" dir="2700000" algn="tl">
                    <a:srgbClr val="000000">
                      <a:alpha val="43137"/>
                    </a:srgbClr>
                  </a:outerShdw>
                </a:effectLst>
              </a:rPr>
              <a:t>CICLOS E FLUTUAÇÕES ECONÔMICAS PERSISTENTES: DESEMPREGO E  INFLAÇÃO </a:t>
            </a:r>
          </a:p>
          <a:p>
            <a:r>
              <a:rPr lang="en-US" dirty="0"/>
              <a:t>EPISÓDIOS DE ALTO DESEMPREGO E/OU SUA PERSISTÊNCIA TALVEZ SEJAM A EVIDÊNCIA AGREGADA DE QUE  ALGO NÃO FUNCIONA ADEQUADAMENTE NO AJUSTE DOS MERCADOS PRIVADOS DESCENTRALIZADOS.  A ECONOMIA PODE ESTAR EM DESEQUILÍBRIO E O MECANISMO AUTOMÁTICO DE AJUSTE AO EQUILÍBRIO, POR FALHAS DE COORDENAÇÃO E ATÉ DE OPERAÇÃO DEFICIENTE DOS MERCADOS, PODE NÃO ESTAR OPERANDO PARA MOVER A ECONOMIA EM DIREÇÃO AO SEU EQUILÍBRIO GERAL. NESTE CASO, HÁ JUSTIFICAÇÃO PARA INTERVENÇÃO GOVERNAMENTAL  PARA ESTABILIZAR A ECONOMIA.</a:t>
            </a:r>
          </a:p>
          <a:p>
            <a:pPr>
              <a:buNone/>
            </a:pPr>
            <a:endParaRPr lang="pt-BR" dirty="0"/>
          </a:p>
        </p:txBody>
      </p:sp>
    </p:spTree>
    <p:extLst>
      <p:ext uri="{BB962C8B-B14F-4D97-AF65-F5344CB8AC3E}">
        <p14:creationId xmlns:p14="http://schemas.microsoft.com/office/powerpoint/2010/main" val="461769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384"/>
            <a:ext cx="9144000" cy="1373014"/>
          </a:xfrm>
        </p:spPr>
        <p:txBody>
          <a:bodyPr>
            <a:noAutofit/>
          </a:bodyPr>
          <a:lstStyle/>
          <a:p>
            <a:r>
              <a:rPr lang="en-US" sz="2800" b="1" u="sng" dirty="0">
                <a:effectLst>
                  <a:outerShdw blurRad="38100" dist="38100" dir="2700000" algn="tl">
                    <a:srgbClr val="000000">
                      <a:alpha val="43137"/>
                    </a:srgbClr>
                  </a:outerShdw>
                </a:effectLst>
              </a:rPr>
              <a:t>JUSTIFICATIVAS ADICIONAIS </a:t>
            </a:r>
            <a:r>
              <a:rPr lang="en-US" sz="2800" b="1" u="sng" dirty="0" smtClean="0">
                <a:effectLst>
                  <a:outerShdw blurRad="38100" dist="38100" dir="2700000" algn="tl">
                    <a:srgbClr val="000000">
                      <a:alpha val="43137"/>
                    </a:srgbClr>
                  </a:outerShdw>
                </a:effectLst>
              </a:rPr>
              <a:t>PARA EXISTÊNCIA DE </a:t>
            </a:r>
            <a:r>
              <a:rPr lang="en-US" sz="2800" b="1" u="sng" dirty="0">
                <a:effectLst>
                  <a:outerShdw blurRad="38100" dist="38100" dir="2700000" algn="tl">
                    <a:srgbClr val="000000">
                      <a:alpha val="43137"/>
                    </a:srgbClr>
                  </a:outerShdw>
                </a:effectLst>
              </a:rPr>
              <a:t>GOVERNO </a:t>
            </a:r>
            <a:r>
              <a:rPr lang="en-US" sz="2800" b="1" u="sng" dirty="0" smtClean="0">
                <a:effectLst>
                  <a:outerShdw blurRad="38100" dist="38100" dir="2700000" algn="tl">
                    <a:srgbClr val="000000">
                      <a:alpha val="43137"/>
                    </a:srgbClr>
                  </a:outerShdw>
                </a:effectLst>
              </a:rPr>
              <a:t>NUMA </a:t>
            </a:r>
            <a:r>
              <a:rPr lang="en-US" sz="2800" b="1" u="sng" dirty="0">
                <a:effectLst>
                  <a:outerShdw blurRad="38100" dist="38100" dir="2700000" algn="tl">
                    <a:srgbClr val="000000">
                      <a:alpha val="43137"/>
                    </a:srgbClr>
                  </a:outerShdw>
                </a:effectLst>
              </a:rPr>
              <a:t>ECONOMIA DE </a:t>
            </a:r>
            <a:r>
              <a:rPr lang="en-US" sz="2800" b="1" u="sng" dirty="0" smtClean="0">
                <a:effectLst>
                  <a:outerShdw blurRad="38100" dist="38100" dir="2700000" algn="tl">
                    <a:srgbClr val="000000">
                      <a:alpha val="43137"/>
                    </a:srgbClr>
                  </a:outerShdw>
                </a:effectLst>
              </a:rPr>
              <a:t>MERCADO</a:t>
            </a:r>
            <a:r>
              <a:rPr lang="en-US" sz="2800" b="1" dirty="0" smtClean="0">
                <a:effectLst>
                  <a:outerShdw blurRad="38100" dist="38100" dir="2700000" algn="tl">
                    <a:srgbClr val="000000">
                      <a:alpha val="43137"/>
                    </a:srgbClr>
                  </a:outerShdw>
                </a:effectLst>
              </a:rPr>
              <a:t>:</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“JUSTIFICATIVAS OUTRAS QUE EFICIÊNCIA ECONÔMICA”</a:t>
            </a:r>
            <a:endParaRPr lang="pt-BR" sz="2800" dirty="0"/>
          </a:p>
        </p:txBody>
      </p:sp>
      <p:sp>
        <p:nvSpPr>
          <p:cNvPr id="3" name="Espaço Reservado para Conteúdo 2"/>
          <p:cNvSpPr>
            <a:spLocks noGrp="1"/>
          </p:cNvSpPr>
          <p:nvPr>
            <p:ph idx="1"/>
          </p:nvPr>
        </p:nvSpPr>
        <p:spPr>
          <a:xfrm>
            <a:off x="0" y="1412776"/>
            <a:ext cx="9144000" cy="5445224"/>
          </a:xfrm>
        </p:spPr>
        <p:txBody>
          <a:bodyPr>
            <a:normAutofit fontScale="55000" lnSpcReduction="20000"/>
          </a:bodyPr>
          <a:lstStyle/>
          <a:p>
            <a:r>
              <a:rPr lang="en-US" b="1" dirty="0">
                <a:effectLst>
                  <a:outerShdw blurRad="38100" dist="38100" dir="2700000" algn="tl">
                    <a:srgbClr val="000000">
                      <a:alpha val="43137"/>
                    </a:srgbClr>
                  </a:outerShdw>
                </a:effectLst>
              </a:rPr>
              <a:t>(1)  </a:t>
            </a:r>
            <a:r>
              <a:rPr lang="en-US" b="1" u="sng" dirty="0">
                <a:effectLst>
                  <a:outerShdw blurRad="38100" dist="38100" dir="2700000" algn="tl">
                    <a:srgbClr val="000000">
                      <a:alpha val="43137"/>
                    </a:srgbClr>
                  </a:outerShdw>
                </a:effectLst>
              </a:rPr>
              <a:t>DISTRIBUIÇÃO DE </a:t>
            </a:r>
            <a:r>
              <a:rPr lang="en-US" b="1" u="sng" dirty="0" smtClean="0">
                <a:effectLst>
                  <a:outerShdw blurRad="38100" dist="38100" dir="2700000" algn="tl">
                    <a:srgbClr val="000000">
                      <a:alpha val="43137"/>
                    </a:srgbClr>
                  </a:outerShdw>
                </a:effectLst>
              </a:rPr>
              <a:t>RENDA</a:t>
            </a:r>
            <a:endParaRPr lang="en-US" b="1" u="sng" dirty="0">
              <a:effectLst>
                <a:outerShdw blurRad="38100" dist="38100" dir="2700000" algn="tl">
                  <a:srgbClr val="000000">
                    <a:alpha val="43137"/>
                  </a:srgbClr>
                </a:outerShdw>
              </a:effectLst>
            </a:endParaRPr>
          </a:p>
          <a:p>
            <a:r>
              <a:rPr lang="en-US" dirty="0"/>
              <a:t>MESMO QUE OS MERCADOS PRIVADOS OPEREM EM CONDIÇÕES DE EFICIÊNCIA ECONÔMICA, HÁ JUSTIFICATIVA PARA EXISTÊNCIA DE GOVERNO NO SENTIDO DE GARANTIR UMA DISTRIBUIÇÃO DE RENDA “JUSTA” NA SOCIEDADE. DADA UMA DISTRIBUIÇÃO INICIAL DOS RECURSOS, OS MERCADOS COMPETITIVOS ALCANÇAM UM EQUILÍBRIO PARETO-EFICIENTE SOBRE A FPP MAS QUE, TODAVIA, PODE IMPLICAR NUMA DISTRIBUIÇÃO MUITO DESIGUAL E SOCIALMENTE INACEITÁVEL DA RENDA. NESTE CASO, A INTERVENÇÃO GOVERNAMENTAL  VISA REDISTRIBUIR OS RECURSOS DE FORMA QUE OS MERCADOS PRIVADOS, ATUANDO COMPETITIVAMENTE E DESCENTRALIZADAMENTE, OBTENHAM UM EQUILÍBRIO PARETO-EFICIENTE SOBRE A FPP QUE IMPLIQUE NUMA DISTRIBUIÇÃO DE RENDA SOCIALMENTE ACEITÁVEL .</a:t>
            </a:r>
          </a:p>
          <a:p>
            <a:endParaRPr lang="en-US" dirty="0"/>
          </a:p>
          <a:p>
            <a:r>
              <a:rPr lang="en-US" b="1" dirty="0">
                <a:effectLst>
                  <a:outerShdw blurRad="38100" dist="38100" dir="2700000" algn="tl">
                    <a:srgbClr val="000000">
                      <a:alpha val="43137"/>
                    </a:srgbClr>
                  </a:outerShdw>
                </a:effectLst>
              </a:rPr>
              <a:t>(2) </a:t>
            </a:r>
            <a:r>
              <a:rPr lang="en-US" b="1" u="sng" dirty="0">
                <a:effectLst>
                  <a:outerShdw blurRad="38100" dist="38100" dir="2700000" algn="tl">
                    <a:srgbClr val="000000">
                      <a:alpha val="43137"/>
                    </a:srgbClr>
                  </a:outerShdw>
                </a:effectLst>
              </a:rPr>
              <a:t>BENS </a:t>
            </a:r>
            <a:r>
              <a:rPr lang="en-US" b="1" u="sng" dirty="0" smtClean="0">
                <a:effectLst>
                  <a:outerShdw blurRad="38100" dist="38100" dir="2700000" algn="tl">
                    <a:srgbClr val="000000">
                      <a:alpha val="43137"/>
                    </a:srgbClr>
                  </a:outerShdw>
                </a:effectLst>
              </a:rPr>
              <a:t>MERITÓRIOS</a:t>
            </a:r>
            <a:endParaRPr lang="en-US" dirty="0">
              <a:effectLst>
                <a:outerShdw blurRad="38100" dist="38100" dir="2700000" algn="tl">
                  <a:srgbClr val="000000">
                    <a:alpha val="43137"/>
                  </a:srgbClr>
                </a:outerShdw>
              </a:effectLst>
            </a:endParaRPr>
          </a:p>
          <a:p>
            <a:r>
              <a:rPr lang="en-US" dirty="0"/>
              <a:t>ALGUMAS VEZES O SUPOSTO PARETIANO DE QUE OS INDIVÍDUOS SÃO OS MELHOR JUÍZES DE SEU BEM-ESTAR É VIOLADO. NO CASO DE BENS MERITÓRIOS NÃO SE VERIFICA ESSE PRESSUPOSTO PARETIANO, SENDO EXEMPLOS DISSO ALGUMAS QUESTÕES RELACIONADAS À PREVIDÊNCIA/ASSISTÊNCIA DE SAÚDE, À EDUCAÇÃO, AO CONSUMO DE BENS DE VÍCIO (“BENS DE DEMÉRITO”), ETC…. </a:t>
            </a:r>
          </a:p>
          <a:p>
            <a:r>
              <a:rPr lang="en-US" dirty="0"/>
              <a:t>A AÇÃO DO GOVERNO PODE SER COMO OFERTADOR, COMO PROVEDOR DE SUBSÍDIOS/TRIBUTOS, OU MESMO DE INDUÇÃO COMPULSÓRIA PARA QUE UM CONSUMO MÍNIMO DE </a:t>
            </a:r>
            <a:r>
              <a:rPr lang="en-US" b="1" dirty="0"/>
              <a:t>BENS DE MÉRITO</a:t>
            </a:r>
            <a:r>
              <a:rPr lang="en-US" dirty="0"/>
              <a:t> OCORRA E, NO CASO DE </a:t>
            </a:r>
            <a:r>
              <a:rPr lang="en-US" b="1" dirty="0"/>
              <a:t>BENS DE DEMÉRITO</a:t>
            </a:r>
            <a:r>
              <a:rPr lang="en-US" dirty="0"/>
              <a:t>, PARA QUE O CONSUMO DE BENS DE VÍCIO SEJA RESTRITO AO MÁXIMO POSSÍVEL.</a:t>
            </a:r>
            <a:endParaRPr lang="pt-BR" dirty="0"/>
          </a:p>
        </p:txBody>
      </p:sp>
    </p:spTree>
    <p:extLst>
      <p:ext uri="{BB962C8B-B14F-4D97-AF65-F5344CB8AC3E}">
        <p14:creationId xmlns:p14="http://schemas.microsoft.com/office/powerpoint/2010/main" val="1070524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908720"/>
            <a:ext cx="8229600" cy="4525963"/>
          </a:xfrm>
        </p:spPr>
        <p:txBody>
          <a:bodyPr/>
          <a:lstStyle/>
          <a:p>
            <a:r>
              <a:rPr lang="pt-BR" b="1" u="sng" dirty="0">
                <a:effectLst>
                  <a:outerShdw blurRad="38100" dist="38100" dir="2700000" algn="tl">
                    <a:srgbClr val="000000">
                      <a:alpha val="43137"/>
                    </a:srgbClr>
                  </a:outerShdw>
                </a:effectLst>
              </a:rPr>
              <a:t>QUAL O PAPEL, ENTÃO, DA EFICIÊNCIA (PARETO) DE UMA  ECONOMIA DE MERCADOS PERFEITOS E COMPETITIVOS</a:t>
            </a:r>
            <a:r>
              <a:rPr lang="pt-BR" b="1" dirty="0">
                <a:effectLst>
                  <a:outerShdw blurRad="38100" dist="38100" dir="2700000" algn="tl">
                    <a:srgbClr val="000000">
                      <a:alpha val="43137"/>
                    </a:srgbClr>
                  </a:outerShdw>
                </a:effectLst>
              </a:rPr>
              <a:t>?</a:t>
            </a:r>
          </a:p>
          <a:p>
            <a:pPr algn="ctr"/>
            <a:r>
              <a:rPr lang="pt-BR" b="1" dirty="0">
                <a:effectLst>
                  <a:outerShdw blurRad="38100" dist="38100" dir="2700000" algn="tl">
                    <a:srgbClr val="000000">
                      <a:alpha val="43137"/>
                    </a:srgbClr>
                  </a:outerShdw>
                </a:effectLst>
              </a:rPr>
              <a:t/>
            </a:r>
            <a:br>
              <a:rPr lang="pt-BR" b="1" dirty="0">
                <a:effectLst>
                  <a:outerShdw blurRad="38100" dist="38100" dir="2700000" algn="tl">
                    <a:srgbClr val="000000">
                      <a:alpha val="43137"/>
                    </a:srgbClr>
                  </a:outerShdw>
                </a:effectLst>
              </a:rPr>
            </a:br>
            <a:r>
              <a:rPr lang="pt-BR" b="1" dirty="0">
                <a:effectLst>
                  <a:outerShdw blurRad="38100" dist="38100" dir="2700000" algn="tl">
                    <a:srgbClr val="000000">
                      <a:alpha val="43137"/>
                    </a:srgbClr>
                  </a:outerShdw>
                </a:effectLst>
              </a:rPr>
              <a:t>UM PADRÃO PARA COMPARAÇÃO COM OS EFEITOS DE DISTORÇÕES GERADAS PELAS DIFERENTES AÇÕES GOVERNAMENTAIS</a:t>
            </a:r>
            <a:endParaRPr lang="pt-BR" dirty="0"/>
          </a:p>
        </p:txBody>
      </p:sp>
    </p:spTree>
    <p:extLst>
      <p:ext uri="{BB962C8B-B14F-4D97-AF65-F5344CB8AC3E}">
        <p14:creationId xmlns:p14="http://schemas.microsoft.com/office/powerpoint/2010/main" val="3801383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55000" lnSpcReduction="20000"/>
          </a:bodyPr>
          <a:lstStyle/>
          <a:p>
            <a:pPr marL="0" indent="0">
              <a:buNone/>
            </a:pPr>
            <a:r>
              <a:rPr lang="pt-BR" altLang="pt-BR" b="1" u="sng" dirty="0">
                <a:effectLst>
                  <a:outerShdw blurRad="38100" dist="38100" dir="2700000" algn="tl">
                    <a:srgbClr val="000000">
                      <a:alpha val="43137"/>
                    </a:srgbClr>
                  </a:outerShdw>
                </a:effectLst>
              </a:rPr>
              <a:t>IMPORTÂNCIA DA QUESTÃO</a:t>
            </a:r>
            <a:r>
              <a:rPr lang="pt-BR" altLang="pt-BR" b="1" dirty="0">
                <a:effectLst>
                  <a:outerShdw blurRad="38100" dist="38100" dir="2700000" algn="tl">
                    <a:srgbClr val="000000">
                      <a:alpha val="43137"/>
                    </a:srgbClr>
                  </a:outerShdw>
                </a:effectLst>
              </a:rPr>
              <a:t>: TODA A AÇÃO DO GOVERNO QUE INTERFERE NOS MECANISMOS DE MERCADO LEVA À INEFICIÊNCIA E MÁ ALOCAÇÃO DE RECURSOS.</a:t>
            </a:r>
          </a:p>
          <a:p>
            <a:pPr marL="0" indent="0">
              <a:buNone/>
            </a:pPr>
            <a:endParaRPr lang="pt-BR" altLang="pt-BR" b="1" dirty="0">
              <a:effectLst>
                <a:outerShdw blurRad="38100" dist="38100" dir="2700000" algn="tl">
                  <a:srgbClr val="000000">
                    <a:alpha val="43137"/>
                  </a:srgbClr>
                </a:outerShdw>
              </a:effectLst>
            </a:endParaRPr>
          </a:p>
          <a:p>
            <a:pPr marL="0" indent="0">
              <a:buNone/>
            </a:pPr>
            <a:r>
              <a:rPr lang="pt-BR" dirty="0"/>
              <a:t>UM EXEMPLO MARCANTE E RECORRENTE DESSA QUESTÃO DE INEFICÊNCIA GERADA PELA AÇÃO GOVERNAMENTAL CONSISTE DA AÇÃO PÚBLICA QUE BUSCA GARANTIR MAIOR EQUIDADE NA SOCIEDADE. TRATA-SE DO </a:t>
            </a:r>
            <a:r>
              <a:rPr lang="pt-BR" b="1" dirty="0"/>
              <a:t>DILEMA: EFICIÊNCIA E EQUIDADE</a:t>
            </a:r>
            <a:r>
              <a:rPr lang="pt-BR" dirty="0"/>
              <a:t>.</a:t>
            </a:r>
          </a:p>
          <a:p>
            <a:pPr marL="0" indent="0">
              <a:buNone/>
            </a:pPr>
            <a:endParaRPr lang="pt-BR" dirty="0"/>
          </a:p>
          <a:p>
            <a:pPr algn="just">
              <a:lnSpc>
                <a:spcPct val="90000"/>
              </a:lnSpc>
            </a:pPr>
            <a:r>
              <a:rPr lang="pt-BR" altLang="pt-BR" b="1" dirty="0"/>
              <a:t>NEM TODA SOLUÇÃO DE MERCADO (EQUILÍBRIO DE MERCADO) É NECESSARIAMENTE JUSTA E SOCIALMENTE ACEITÁVEL.</a:t>
            </a:r>
            <a:r>
              <a:rPr lang="pt-BR" altLang="pt-BR" dirty="0"/>
              <a:t> O MERCADO PODE LEVAR A UM EQUILÍBRIO QUE REPRESENTE UMA DISTRIBUIÇÃO DA RENDA INJUSTA E, ASSIM, MOTIVA A INTERFERÊNCIA DO GOVERNO NO PROCESSO DE MERCADO E EM TRANSFERIR RENDA AOS MAIS POBRES.</a:t>
            </a:r>
          </a:p>
          <a:p>
            <a:pPr algn="just">
              <a:lnSpc>
                <a:spcPct val="90000"/>
              </a:lnSpc>
            </a:pPr>
            <a:endParaRPr lang="pt-BR" altLang="pt-BR" dirty="0"/>
          </a:p>
          <a:p>
            <a:pPr algn="just">
              <a:lnSpc>
                <a:spcPct val="90000"/>
              </a:lnSpc>
            </a:pPr>
            <a:r>
              <a:rPr lang="pt-BR" altLang="pt-BR" b="1" dirty="0"/>
              <a:t>TODAVIA, A INTERVENÇÃO DO GOVERNO NO PROCESSO DE MERCADO E  A PRÓPRIA TRANSFERÊNCIA DE RENDA VISANDO AOS MAIS NECESSITADOS, O GOVERNO NECESSITA DE RECURSOS E, PORTANTO, RECORRE À MAIOR TRIBUTAÇÃO QUE, POR SUA VEZ, CAUSA DISTORÇÕES NA ECONOMIA</a:t>
            </a:r>
            <a:r>
              <a:rPr lang="pt-BR" altLang="pt-BR" dirty="0"/>
              <a:t> </a:t>
            </a:r>
            <a:r>
              <a:rPr lang="pt-BR" altLang="pt-BR" b="1" dirty="0"/>
              <a:t>QUE LEVAM À DECISÕES SUB-ÓTIMAS DOS AGENTES ECONÔMICOS E A UMA ALOCAÇÃO INEFICIENTE DOS RECURSOS</a:t>
            </a:r>
            <a:r>
              <a:rPr lang="pt-BR" altLang="pt-BR" dirty="0"/>
              <a:t>. </a:t>
            </a:r>
          </a:p>
          <a:p>
            <a:pPr algn="just">
              <a:lnSpc>
                <a:spcPct val="90000"/>
              </a:lnSpc>
            </a:pPr>
            <a:endParaRPr lang="pt-BR" altLang="pt-BR" dirty="0"/>
          </a:p>
          <a:p>
            <a:pPr algn="just">
              <a:lnSpc>
                <a:spcPct val="90000"/>
              </a:lnSpc>
            </a:pPr>
            <a:r>
              <a:rPr lang="pt-BR" altLang="pt-BR" dirty="0"/>
              <a:t>A AÇÃO REDISTRIBUTIVA DO GOVERNO, PORTANTO, LEVA A UMA PERDA DE EFICIÊNCIA (E, PORTANTO, DE PRODUTO), POIS A ECONOMIA NÃO MAIS SE SITUA SOBRE A FPP, MAS NUM PONTO INTERNO À FPP.</a:t>
            </a:r>
          </a:p>
          <a:p>
            <a:pPr algn="just">
              <a:lnSpc>
                <a:spcPct val="90000"/>
              </a:lnSpc>
            </a:pPr>
            <a:endParaRPr lang="pt-BR" dirty="0"/>
          </a:p>
          <a:p>
            <a:pPr algn="just">
              <a:lnSpc>
                <a:spcPct val="90000"/>
              </a:lnSpc>
              <a:buNone/>
            </a:pPr>
            <a:r>
              <a:rPr lang="pt-BR" altLang="pt-BR" dirty="0"/>
              <a:t>       </a:t>
            </a:r>
            <a:r>
              <a:rPr lang="pt-BR" altLang="pt-BR" b="1" dirty="0"/>
              <a:t>PORTANTO, A UTILIZAÇÃO DO SISTEMA TRIBUTÁRIO NA ATUAÇÃO POR MELHOR REDISTRIBUIÇÃO DOS RECURSOS IMPÕE UM DILEMA ENTRE EFICIÊNCIA E EQUIDADE: </a:t>
            </a:r>
          </a:p>
          <a:p>
            <a:pPr algn="just">
              <a:lnSpc>
                <a:spcPct val="90000"/>
              </a:lnSpc>
              <a:buNone/>
            </a:pPr>
            <a:endParaRPr lang="pt-BR" altLang="pt-BR" b="1" dirty="0"/>
          </a:p>
          <a:p>
            <a:pPr algn="just">
              <a:lnSpc>
                <a:spcPct val="90000"/>
              </a:lnSpc>
              <a:buNone/>
            </a:pPr>
            <a:r>
              <a:rPr lang="pt-BR" altLang="pt-BR" b="1" dirty="0"/>
              <a:t>                 QUANTO MAIS DISTORCIVO FOR A ESTRUTURA TRIBUTÁRIA E QUANTO MAIS FORTE</a:t>
            </a:r>
          </a:p>
          <a:p>
            <a:pPr algn="just">
              <a:lnSpc>
                <a:spcPct val="90000"/>
              </a:lnSpc>
              <a:buNone/>
            </a:pPr>
            <a:r>
              <a:rPr lang="pt-BR" altLang="pt-BR" b="1" dirty="0"/>
              <a:t>                 FOR A TRIBUTAÇÃO, MAIS AGUDO SERÁ O DILEMA ENTRE EFICIÊNCIA E  EQUIDADE</a:t>
            </a:r>
          </a:p>
          <a:p>
            <a:pPr algn="just">
              <a:lnSpc>
                <a:spcPct val="90000"/>
              </a:lnSpc>
              <a:buNone/>
            </a:pPr>
            <a:r>
              <a:rPr lang="pt-BR" altLang="pt-BR" b="1" dirty="0"/>
              <a:t>                 NA SOCIEDADE</a:t>
            </a:r>
            <a:r>
              <a:rPr lang="pt-BR" altLang="pt-BR" dirty="0"/>
              <a:t>.</a:t>
            </a:r>
            <a:endParaRPr lang="pt-BR" dirty="0"/>
          </a:p>
        </p:txBody>
      </p:sp>
    </p:spTree>
    <p:extLst>
      <p:ext uri="{BB962C8B-B14F-4D97-AF65-F5344CB8AC3E}">
        <p14:creationId xmlns:p14="http://schemas.microsoft.com/office/powerpoint/2010/main" val="3385387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a:ln>
            <a:solidFill>
              <a:schemeClr val="tx1"/>
            </a:solidFill>
          </a:ln>
        </p:spPr>
        <p:txBody>
          <a:bodyPr>
            <a:normAutofit/>
          </a:bodyPr>
          <a:lstStyle/>
          <a:p>
            <a:pPr algn="just"/>
            <a:r>
              <a:rPr lang="pt-BR" altLang="pt-BR" sz="2400" dirty="0"/>
              <a:t>EM SUMA, QUANTO MAIOR FOR O NÍVEL DA TRANSFERÊNCIA EFETUADA QUE É EFETUADA, ENTÃO DEVIDO AO SISTEMA TRIBUTÁRIO DISTORCIVO, TANTO MAIOR (E DE MODO EXPONENCIAL) SERÁ A INEFICIÊNCIA/PERDA DE PRODUTO DECORRENTE DESSA TRANSFERÊNCIA DE RENDA. </a:t>
            </a:r>
          </a:p>
          <a:p>
            <a:pPr marL="0" indent="0">
              <a:buNone/>
            </a:pPr>
            <a:endParaRPr lang="pt-BR" altLang="pt-BR" sz="2400" dirty="0"/>
          </a:p>
          <a:p>
            <a:pPr algn="just">
              <a:buNone/>
            </a:pPr>
            <a:r>
              <a:rPr lang="pt-BR" altLang="pt-BR" sz="2400" b="1" dirty="0"/>
              <a:t>    OU SEJA, O CUSTO DE OPORTUNIDADE ENTRE EFICIÊNCIA E EQUIDADE É CRESCENTE:   </a:t>
            </a:r>
            <a:r>
              <a:rPr lang="pt-BR" altLang="pt-BR" sz="2400" dirty="0"/>
              <a:t>  </a:t>
            </a:r>
            <a:r>
              <a:rPr lang="pt-BR" altLang="pt-BR" dirty="0"/>
              <a:t>   </a:t>
            </a:r>
          </a:p>
          <a:p>
            <a:r>
              <a:rPr lang="en-US" dirty="0" smtClean="0"/>
              <a:t> </a:t>
            </a:r>
            <a:endParaRPr lang="pt-BR" dirty="0"/>
          </a:p>
          <a:p>
            <a:endParaRPr lang="pt-BR" dirty="0"/>
          </a:p>
          <a:p>
            <a:endParaRPr lang="pt-BR" dirty="0"/>
          </a:p>
          <a:p>
            <a:r>
              <a:rPr lang="pt-BR" dirty="0"/>
              <a:t> </a:t>
            </a:r>
          </a:p>
          <a:p>
            <a:endParaRPr lang="pt-BR" dirty="0"/>
          </a:p>
          <a:p>
            <a:endParaRPr lang="pt-BR" dirty="0"/>
          </a:p>
        </p:txBody>
      </p:sp>
      <p:cxnSp>
        <p:nvCxnSpPr>
          <p:cNvPr id="5" name="Conector de seta reta 4"/>
          <p:cNvCxnSpPr/>
          <p:nvPr/>
        </p:nvCxnSpPr>
        <p:spPr>
          <a:xfrm flipH="1" flipV="1">
            <a:off x="2699792" y="3140968"/>
            <a:ext cx="72008" cy="266429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771800" y="5805264"/>
            <a:ext cx="374441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Arco 7"/>
          <p:cNvSpPr/>
          <p:nvPr/>
        </p:nvSpPr>
        <p:spPr>
          <a:xfrm>
            <a:off x="-540568" y="3356992"/>
            <a:ext cx="6480720" cy="4896544"/>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 name="CaixaDeTexto 10"/>
          <p:cNvSpPr txBox="1"/>
          <p:nvPr/>
        </p:nvSpPr>
        <p:spPr>
          <a:xfrm>
            <a:off x="4542061" y="2865710"/>
            <a:ext cx="4494435" cy="923330"/>
          </a:xfrm>
          <a:prstGeom prst="rect">
            <a:avLst/>
          </a:prstGeom>
          <a:noFill/>
          <a:ln>
            <a:solidFill>
              <a:schemeClr val="tx1"/>
            </a:solidFill>
          </a:ln>
        </p:spPr>
        <p:txBody>
          <a:bodyPr wrap="none" rtlCol="0">
            <a:spAutoFit/>
          </a:bodyPr>
          <a:lstStyle/>
          <a:p>
            <a:r>
              <a:rPr lang="pt-BR" b="1" dirty="0">
                <a:effectLst>
                  <a:outerShdw blurRad="38100" dist="38100" dir="2700000" algn="tl">
                    <a:srgbClr val="000000">
                      <a:alpha val="43137"/>
                    </a:srgbClr>
                  </a:outerShdw>
                </a:effectLst>
              </a:rPr>
              <a:t>A ESCOLHA DA COMBINAÇÃO ENTRE </a:t>
            </a:r>
            <a:endParaRPr lang="pt-BR" b="1" dirty="0" smtClean="0">
              <a:effectLst>
                <a:outerShdw blurRad="38100" dist="38100" dir="2700000" algn="tl">
                  <a:srgbClr val="000000">
                    <a:alpha val="43137"/>
                  </a:srgbClr>
                </a:outerShdw>
              </a:effectLst>
            </a:endParaRPr>
          </a:p>
          <a:p>
            <a:r>
              <a:rPr lang="pt-BR" b="1" dirty="0" smtClean="0">
                <a:effectLst>
                  <a:outerShdw blurRad="38100" dist="38100" dir="2700000" algn="tl">
                    <a:srgbClr val="000000">
                      <a:alpha val="43137"/>
                    </a:srgbClr>
                  </a:outerShdw>
                </a:effectLst>
              </a:rPr>
              <a:t>O </a:t>
            </a:r>
            <a:r>
              <a:rPr lang="pt-BR" b="1" dirty="0">
                <a:effectLst>
                  <a:outerShdw blurRad="38100" dist="38100" dir="2700000" algn="tl">
                    <a:srgbClr val="000000">
                      <a:alpha val="43137"/>
                    </a:srgbClr>
                  </a:outerShdw>
                </a:effectLst>
              </a:rPr>
              <a:t>GRAU DE EFICIÊNCIA </a:t>
            </a:r>
            <a:r>
              <a:rPr lang="pt-BR" b="1" dirty="0" smtClean="0">
                <a:effectLst>
                  <a:outerShdw blurRad="38100" dist="38100" dir="2700000" algn="tl">
                    <a:srgbClr val="000000">
                      <a:alpha val="43137"/>
                    </a:srgbClr>
                  </a:outerShdw>
                </a:effectLst>
              </a:rPr>
              <a:t>E O </a:t>
            </a:r>
            <a:r>
              <a:rPr lang="pt-BR" b="1" dirty="0">
                <a:effectLst>
                  <a:outerShdw blurRad="38100" dist="38100" dir="2700000" algn="tl">
                    <a:srgbClr val="000000">
                      <a:alpha val="43137"/>
                    </a:srgbClr>
                  </a:outerShdw>
                </a:effectLst>
              </a:rPr>
              <a:t>DE EQUIDADE </a:t>
            </a:r>
            <a:endParaRPr lang="pt-BR" b="1" dirty="0" smtClean="0">
              <a:effectLst>
                <a:outerShdw blurRad="38100" dist="38100" dir="2700000" algn="tl">
                  <a:srgbClr val="000000">
                    <a:alpha val="43137"/>
                  </a:srgbClr>
                </a:outerShdw>
              </a:effectLst>
            </a:endParaRPr>
          </a:p>
          <a:p>
            <a:r>
              <a:rPr lang="pt-BR" b="1" dirty="0" smtClean="0">
                <a:effectLst>
                  <a:outerShdw blurRad="38100" dist="38100" dir="2700000" algn="tl">
                    <a:srgbClr val="000000">
                      <a:alpha val="43137"/>
                    </a:srgbClr>
                  </a:outerShdw>
                </a:effectLst>
              </a:rPr>
              <a:t>DEPENDE </a:t>
            </a:r>
            <a:r>
              <a:rPr lang="pt-BR" b="1" dirty="0">
                <a:effectLst>
                  <a:outerShdw blurRad="38100" dist="38100" dir="2700000" algn="tl">
                    <a:srgbClr val="000000">
                      <a:alpha val="43137"/>
                    </a:srgbClr>
                  </a:outerShdw>
                </a:effectLst>
              </a:rPr>
              <a:t>DA FUNÇÃO DE BEM-ESTAR SOCIAL</a:t>
            </a:r>
            <a:endParaRPr lang="pt-BR" dirty="0"/>
          </a:p>
        </p:txBody>
      </p:sp>
      <p:sp>
        <p:nvSpPr>
          <p:cNvPr id="12" name="CaixaDeTexto 11"/>
          <p:cNvSpPr txBox="1"/>
          <p:nvPr/>
        </p:nvSpPr>
        <p:spPr>
          <a:xfrm rot="16200000">
            <a:off x="1851798" y="4204987"/>
            <a:ext cx="1201226"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EQUIDADE</a:t>
            </a:r>
            <a:endParaRPr lang="pt-BR" dirty="0"/>
          </a:p>
        </p:txBody>
      </p:sp>
      <p:sp>
        <p:nvSpPr>
          <p:cNvPr id="14" name="CaixaDeTexto 13"/>
          <p:cNvSpPr txBox="1"/>
          <p:nvPr/>
        </p:nvSpPr>
        <p:spPr>
          <a:xfrm>
            <a:off x="4995154" y="5807005"/>
            <a:ext cx="1233030" cy="646331"/>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EFICIÊNCIA</a:t>
            </a:r>
          </a:p>
          <a:p>
            <a:endParaRPr lang="pt-BR" dirty="0"/>
          </a:p>
        </p:txBody>
      </p:sp>
    </p:spTree>
    <p:extLst>
      <p:ext uri="{BB962C8B-B14F-4D97-AF65-F5344CB8AC3E}">
        <p14:creationId xmlns:p14="http://schemas.microsoft.com/office/powerpoint/2010/main" val="114863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74638"/>
            <a:ext cx="8352928" cy="1143000"/>
          </a:xfrm>
        </p:spPr>
        <p:txBody>
          <a:bodyPr>
            <a:noAutofit/>
          </a:bodyPr>
          <a:lstStyle/>
          <a:p>
            <a:r>
              <a:rPr lang="en-US" sz="3600" b="1" dirty="0" smtClean="0">
                <a:effectLst>
                  <a:outerShdw blurRad="38100" dist="38100" dir="2700000" algn="tl">
                    <a:srgbClr val="000000">
                      <a:alpha val="43137"/>
                    </a:srgbClr>
                  </a:outerShdw>
                </a:effectLst>
              </a:rPr>
              <a:t>NECESSIDADE DA INTERVENÇÃO DO SETOR PÚBLICO NUMA ECONOMIA DE MERCADO</a:t>
            </a:r>
            <a:endParaRPr lang="pt-BR" sz="36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251520" y="1600200"/>
            <a:ext cx="8640960" cy="4525963"/>
          </a:xfrm>
        </p:spPr>
        <p:txBody>
          <a:bodyPr/>
          <a:lstStyle/>
          <a:p>
            <a:pPr>
              <a:buNone/>
            </a:pPr>
            <a:endParaRPr lang="en-US" dirty="0"/>
          </a:p>
          <a:p>
            <a:r>
              <a:rPr lang="en-US" dirty="0" smtClean="0"/>
              <a:t>EXISTÊNCIA DE FALHAS DE MERCADO</a:t>
            </a:r>
          </a:p>
          <a:p>
            <a:endParaRPr lang="en-US" dirty="0" smtClean="0"/>
          </a:p>
          <a:p>
            <a:endParaRPr lang="en-US" dirty="0"/>
          </a:p>
          <a:p>
            <a:r>
              <a:rPr lang="en-US" dirty="0" smtClean="0"/>
              <a:t>QUESTÕES RELACIONADAS A REDISTRIBUIÇÃO DE RENDA E PROVIMENTO DE BENS MERITÓRIOS</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r>
              <a:rPr lang="pt-BR" altLang="pt-BR" b="1" u="sng" dirty="0">
                <a:effectLst>
                  <a:outerShdw blurRad="38100" dist="38100" dir="2700000" algn="tl">
                    <a:srgbClr val="000000">
                      <a:alpha val="43137"/>
                    </a:srgbClr>
                  </a:outerShdw>
                </a:effectLst>
              </a:rPr>
              <a:t>SÃO SEGUINTES AS DISTORÇÕES USUAIS IMPOSTAS PELA TRIBUTAÇÃO</a:t>
            </a:r>
            <a:r>
              <a:rPr lang="pt-BR" altLang="pt-BR" b="1" dirty="0">
                <a:effectLst>
                  <a:outerShdw blurRad="38100" dist="38100" dir="2700000" algn="tl">
                    <a:srgbClr val="000000">
                      <a:alpha val="43137"/>
                    </a:srgbClr>
                  </a:outerShdw>
                </a:effectLst>
              </a:rPr>
              <a:t>:</a:t>
            </a:r>
          </a:p>
          <a:p>
            <a:endParaRPr lang="pt-BR" altLang="pt-BR" b="1" dirty="0"/>
          </a:p>
          <a:p>
            <a:r>
              <a:rPr lang="pt-BR" altLang="pt-BR" dirty="0"/>
              <a:t>         </a:t>
            </a:r>
            <a:r>
              <a:rPr lang="pt-BR" altLang="pt-BR" b="1" dirty="0">
                <a:effectLst>
                  <a:outerShdw blurRad="38100" dist="38100" dir="2700000" algn="tl">
                    <a:srgbClr val="000000">
                      <a:alpha val="43137"/>
                    </a:srgbClr>
                  </a:outerShdw>
                </a:effectLst>
              </a:rPr>
              <a:t>DISTORCE DECISÃO RENDA/LAZER:</a:t>
            </a:r>
            <a:r>
              <a:rPr lang="pt-BR" altLang="pt-BR" b="1" dirty="0"/>
              <a:t> </a:t>
            </a:r>
          </a:p>
          <a:p>
            <a:pPr>
              <a:buNone/>
            </a:pPr>
            <a:r>
              <a:rPr lang="pt-BR" altLang="pt-BR" dirty="0"/>
              <a:t>                         DESINCENTIVA O TRABALHO</a:t>
            </a:r>
          </a:p>
          <a:p>
            <a:endParaRPr lang="pt-BR" altLang="pt-BR" dirty="0"/>
          </a:p>
          <a:p>
            <a:r>
              <a:rPr lang="pt-BR" altLang="pt-BR" dirty="0"/>
              <a:t>          </a:t>
            </a:r>
            <a:r>
              <a:rPr lang="pt-BR" altLang="pt-BR" b="1" dirty="0">
                <a:effectLst>
                  <a:outerShdw blurRad="38100" dist="38100" dir="2700000" algn="tl">
                    <a:srgbClr val="000000">
                      <a:alpha val="43137"/>
                    </a:srgbClr>
                  </a:outerShdw>
                </a:effectLst>
              </a:rPr>
              <a:t>DISTORCE A DECISÃO CONSUMO: </a:t>
            </a:r>
          </a:p>
          <a:p>
            <a:pPr>
              <a:buNone/>
            </a:pPr>
            <a:r>
              <a:rPr lang="pt-BR" altLang="pt-BR" dirty="0"/>
              <a:t>                          DESINCENTIVA </a:t>
            </a:r>
            <a:r>
              <a:rPr lang="pt-BR" altLang="pt-BR" dirty="0" smtClean="0"/>
              <a:t>POUPANÇA/INVESTIMENTO</a:t>
            </a:r>
            <a:endParaRPr lang="pt-BR" altLang="pt-BR" dirty="0"/>
          </a:p>
          <a:p>
            <a:endParaRPr lang="pt-BR" altLang="pt-BR" dirty="0"/>
          </a:p>
          <a:p>
            <a:r>
              <a:rPr lang="pt-BR" altLang="pt-BR" dirty="0"/>
              <a:t>           </a:t>
            </a:r>
            <a:r>
              <a:rPr lang="pt-BR" altLang="pt-BR" b="1" dirty="0">
                <a:effectLst>
                  <a:outerShdw blurRad="38100" dist="38100" dir="2700000" algn="tl">
                    <a:srgbClr val="000000">
                      <a:alpha val="43137"/>
                    </a:srgbClr>
                  </a:outerShdw>
                </a:effectLst>
              </a:rPr>
              <a:t>EM GERAL, DISTORCE OS PRE</a:t>
            </a:r>
            <a:r>
              <a:rPr lang="pt-BR" b="1" dirty="0">
                <a:effectLst>
                  <a:outerShdw blurRad="38100" dist="38100" dir="2700000" algn="tl">
                    <a:srgbClr val="000000">
                      <a:alpha val="43137"/>
                    </a:srgbClr>
                  </a:outerShdw>
                </a:effectLst>
              </a:rPr>
              <a:t>Ç</a:t>
            </a:r>
            <a:r>
              <a:rPr lang="pt-BR" altLang="pt-BR" b="1" dirty="0">
                <a:effectLst>
                  <a:outerShdw blurRad="38100" dist="38100" dir="2700000" algn="tl">
                    <a:srgbClr val="000000">
                      <a:alpha val="43137"/>
                    </a:srgbClr>
                  </a:outerShdw>
                </a:effectLst>
              </a:rPr>
              <a:t>OS RELATIVOS</a:t>
            </a:r>
            <a:r>
              <a:rPr lang="pt-BR" altLang="pt-BR" b="1" dirty="0"/>
              <a:t> </a:t>
            </a:r>
          </a:p>
          <a:p>
            <a:pPr>
              <a:buNone/>
            </a:pPr>
            <a:r>
              <a:rPr lang="pt-BR" altLang="pt-BR" dirty="0"/>
              <a:t>                          </a:t>
            </a:r>
            <a:r>
              <a:rPr lang="pt-BR" altLang="pt-BR" dirty="0" smtClean="0"/>
              <a:t>E</a:t>
            </a:r>
            <a:r>
              <a:rPr lang="pt-BR" altLang="pt-BR" dirty="0"/>
              <a:t>, PORTANTO, DISTORCE A ALOCAÇÃO </a:t>
            </a:r>
            <a:r>
              <a:rPr lang="pt-BR" altLang="pt-BR" dirty="0" smtClean="0"/>
              <a:t>DOS</a:t>
            </a:r>
          </a:p>
          <a:p>
            <a:pPr>
              <a:buNone/>
            </a:pPr>
            <a:r>
              <a:rPr lang="pt-BR" altLang="pt-BR" dirty="0"/>
              <a:t> </a:t>
            </a:r>
            <a:r>
              <a:rPr lang="pt-BR" altLang="pt-BR" dirty="0" smtClean="0"/>
              <a:t>                         RECURSOS E GERA MAIOR </a:t>
            </a:r>
            <a:r>
              <a:rPr lang="pt-BR" altLang="pt-BR" dirty="0"/>
              <a:t>INEFICIÊNCIA </a:t>
            </a:r>
            <a:r>
              <a:rPr lang="pt-BR" altLang="pt-BR" dirty="0" smtClean="0"/>
              <a:t>NA</a:t>
            </a:r>
          </a:p>
          <a:p>
            <a:pPr>
              <a:buNone/>
            </a:pPr>
            <a:r>
              <a:rPr lang="pt-BR" altLang="pt-BR" dirty="0"/>
              <a:t> </a:t>
            </a:r>
            <a:r>
              <a:rPr lang="pt-BR" altLang="pt-BR" dirty="0" smtClean="0"/>
              <a:t>                         </a:t>
            </a:r>
            <a:r>
              <a:rPr lang="pt-BR" altLang="pt-BR" dirty="0"/>
              <a:t>PRODUÇÃO (E NO CONSUMO)</a:t>
            </a:r>
            <a:endParaRPr lang="pt-BR" dirty="0"/>
          </a:p>
        </p:txBody>
      </p:sp>
    </p:spTree>
    <p:extLst>
      <p:ext uri="{BB962C8B-B14F-4D97-AF65-F5344CB8AC3E}">
        <p14:creationId xmlns:p14="http://schemas.microsoft.com/office/powerpoint/2010/main" val="3075968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effectLst>
                  <a:outerShdw blurRad="38100" dist="38100" dir="2700000" algn="tl">
                    <a:srgbClr val="000000">
                      <a:alpha val="43137"/>
                    </a:srgbClr>
                  </a:outerShdw>
                </a:effectLst>
              </a:rPr>
              <a:t>BIBLIOGRAFIA</a:t>
            </a:r>
            <a:endParaRPr lang="pt-BR"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251520" y="1600200"/>
            <a:ext cx="8712968" cy="4853136"/>
          </a:xfrm>
        </p:spPr>
        <p:txBody>
          <a:bodyPr>
            <a:normAutofit fontScale="92500" lnSpcReduction="10000"/>
          </a:bodyPr>
          <a:lstStyle/>
          <a:p>
            <a:r>
              <a:rPr lang="en-US" b="1" dirty="0" smtClean="0"/>
              <a:t>HYMAN, DAVID N.</a:t>
            </a:r>
            <a:r>
              <a:rPr lang="en-US" dirty="0" smtClean="0"/>
              <a:t> – </a:t>
            </a:r>
            <a:r>
              <a:rPr lang="en-US" i="1" u="sng" dirty="0" smtClean="0"/>
              <a:t>PUBLIC FINANCE</a:t>
            </a:r>
            <a:r>
              <a:rPr lang="en-US" dirty="0" smtClean="0"/>
              <a:t> (8</a:t>
            </a:r>
            <a:r>
              <a:rPr lang="en-US" baseline="30000" dirty="0" smtClean="0"/>
              <a:t>th</a:t>
            </a:r>
            <a:r>
              <a:rPr lang="en-US" dirty="0" smtClean="0"/>
              <a:t> ED., 2005)</a:t>
            </a:r>
          </a:p>
          <a:p>
            <a:pPr marL="457200" lvl="1" indent="0">
              <a:buNone/>
            </a:pPr>
            <a:r>
              <a:rPr lang="en-US" dirty="0"/>
              <a:t> </a:t>
            </a:r>
            <a:r>
              <a:rPr lang="en-US" dirty="0" smtClean="0"/>
              <a:t>                                        </a:t>
            </a:r>
            <a:r>
              <a:rPr lang="en-US" sz="3500" b="1" dirty="0" smtClean="0"/>
              <a:t>CAP. 2.</a:t>
            </a:r>
          </a:p>
          <a:p>
            <a:pPr marL="457200" lvl="1" indent="0">
              <a:buNone/>
            </a:pPr>
            <a:endParaRPr lang="en-US" dirty="0" smtClean="0"/>
          </a:p>
          <a:p>
            <a:r>
              <a:rPr lang="en-US" b="1" dirty="0" smtClean="0"/>
              <a:t>STIGLITZ, JOSEPH E.</a:t>
            </a:r>
            <a:r>
              <a:rPr lang="en-US" dirty="0" smtClean="0"/>
              <a:t> – </a:t>
            </a:r>
            <a:r>
              <a:rPr lang="en-US" i="1" u="sng" dirty="0" smtClean="0"/>
              <a:t>ECONOMICS OF THE PUBLIC </a:t>
            </a:r>
          </a:p>
          <a:p>
            <a:pPr>
              <a:buNone/>
            </a:pPr>
            <a:r>
              <a:rPr lang="en-US" dirty="0" smtClean="0"/>
              <a:t>                       </a:t>
            </a:r>
            <a:r>
              <a:rPr lang="en-US" i="1" u="sng" dirty="0" smtClean="0"/>
              <a:t>SECTOR</a:t>
            </a:r>
            <a:r>
              <a:rPr lang="en-US" dirty="0" smtClean="0"/>
              <a:t> (3</a:t>
            </a:r>
            <a:r>
              <a:rPr lang="en-US" baseline="30000" dirty="0" smtClean="0"/>
              <a:t>th</a:t>
            </a:r>
            <a:r>
              <a:rPr lang="en-US" dirty="0" smtClean="0"/>
              <a:t> ED., 2000)</a:t>
            </a:r>
          </a:p>
          <a:p>
            <a:pPr>
              <a:buNone/>
            </a:pPr>
            <a:r>
              <a:rPr lang="en-US" dirty="0" smtClean="0"/>
              <a:t>                        </a:t>
            </a:r>
            <a:r>
              <a:rPr lang="en-US" sz="3500" b="1" dirty="0" smtClean="0"/>
              <a:t>CAP.’S: 1,3 e 4</a:t>
            </a:r>
            <a:r>
              <a:rPr lang="en-US" sz="3500" dirty="0" smtClean="0"/>
              <a:t>.</a:t>
            </a:r>
          </a:p>
          <a:p>
            <a:pPr>
              <a:buNone/>
            </a:pPr>
            <a:endParaRPr lang="en-US" dirty="0" smtClean="0"/>
          </a:p>
          <a:p>
            <a:pPr>
              <a:buNone/>
            </a:pPr>
            <a:r>
              <a:rPr lang="en-US" b="1" dirty="0" smtClean="0"/>
              <a:t>    ROSEN, HARVEY S.</a:t>
            </a:r>
            <a:r>
              <a:rPr lang="en-US" dirty="0" smtClean="0"/>
              <a:t>  - </a:t>
            </a:r>
            <a:r>
              <a:rPr lang="en-US" i="1" u="sng" dirty="0" smtClean="0"/>
              <a:t>PUBLIC FINANCE</a:t>
            </a:r>
            <a:r>
              <a:rPr lang="en-US" dirty="0" smtClean="0"/>
              <a:t> (7</a:t>
            </a:r>
            <a:r>
              <a:rPr lang="en-US" baseline="30000" dirty="0" smtClean="0"/>
              <a:t>th</a:t>
            </a:r>
            <a:r>
              <a:rPr lang="en-US" dirty="0" smtClean="0"/>
              <a:t> ED., 2005)</a:t>
            </a:r>
          </a:p>
          <a:p>
            <a:pPr>
              <a:buNone/>
            </a:pPr>
            <a:r>
              <a:rPr lang="en-US" dirty="0" smtClean="0"/>
              <a:t>                            </a:t>
            </a:r>
            <a:r>
              <a:rPr lang="en-US" sz="3500" b="1" dirty="0" smtClean="0"/>
              <a:t>CAP.: 3</a:t>
            </a:r>
            <a:r>
              <a:rPr lang="en-US" sz="3500" dirty="0" smtClean="0"/>
              <a:t>.</a:t>
            </a:r>
            <a:endParaRPr lang="pt-BR" sz="3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sz="3600" b="1" dirty="0" smtClean="0">
                <a:effectLst>
                  <a:outerShdw blurRad="38100" dist="38100" dir="2700000" algn="tl">
                    <a:srgbClr val="000000">
                      <a:alpha val="43137"/>
                    </a:srgbClr>
                  </a:outerShdw>
                </a:effectLst>
              </a:rPr>
              <a:t>CRÍTICAS À INTERVENÇÃO GOVERNAMENTAL NA ECONOMIA DE MERCADO</a:t>
            </a:r>
            <a:endParaRPr lang="pt-BR" sz="36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179512" y="1600200"/>
            <a:ext cx="8712968" cy="5141168"/>
          </a:xfrm>
        </p:spPr>
        <p:txBody>
          <a:bodyPr>
            <a:normAutofit fontScale="85000" lnSpcReduction="20000"/>
          </a:bodyPr>
          <a:lstStyle/>
          <a:p>
            <a:r>
              <a:rPr lang="en-US" sz="2400" b="1" dirty="0" smtClean="0"/>
              <a:t>OS FRACASSOS E DEFEITOS SISTEMÁTICOS NA IMPLEMENTAÇÃO DOS PROGRAMAS GOVERNAMENTAIS LEVOU, NOS ANOS 70, A UMA INVESTIGAÇÃO DE SUAS CAUSAS SOB A SEGUINTE ÓTICA:</a:t>
            </a:r>
          </a:p>
          <a:p>
            <a:pPr>
              <a:buNone/>
            </a:pPr>
            <a:r>
              <a:rPr lang="en-US" sz="2400" dirty="0" smtClean="0"/>
              <a:t>           # SOB QUE CONDIÇÕES OS PROGRAMAS DO GOVERNO NÃO</a:t>
            </a:r>
          </a:p>
          <a:p>
            <a:pPr>
              <a:buNone/>
            </a:pPr>
            <a:r>
              <a:rPr lang="en-US" sz="2400" dirty="0"/>
              <a:t> </a:t>
            </a:r>
            <a:r>
              <a:rPr lang="en-US" sz="2400" dirty="0" smtClean="0"/>
              <a:t>              FUNCIONAM BEM?</a:t>
            </a:r>
          </a:p>
          <a:p>
            <a:pPr>
              <a:buNone/>
            </a:pPr>
            <a:r>
              <a:rPr lang="en-US" sz="2400" dirty="0"/>
              <a:t> </a:t>
            </a:r>
            <a:r>
              <a:rPr lang="en-US" sz="2400" dirty="0" smtClean="0"/>
              <a:t>          # AS FALHAS DOS PROGRAMAS DO GOVERNO SÃO MERO</a:t>
            </a:r>
          </a:p>
          <a:p>
            <a:pPr>
              <a:buNone/>
            </a:pPr>
            <a:r>
              <a:rPr lang="en-US" sz="2400" dirty="0"/>
              <a:t> </a:t>
            </a:r>
            <a:r>
              <a:rPr lang="en-US" sz="2400" dirty="0" smtClean="0"/>
              <a:t>             ACIDENTE, OU SÃO RESULTADOS PREDIZÍVEIS DA NATUREZA</a:t>
            </a:r>
          </a:p>
          <a:p>
            <a:pPr>
              <a:buNone/>
            </a:pPr>
            <a:r>
              <a:rPr lang="en-US" sz="2400" dirty="0"/>
              <a:t> </a:t>
            </a:r>
            <a:r>
              <a:rPr lang="en-US" sz="2400" dirty="0" smtClean="0"/>
              <a:t>             INERENTE DO SETOR PÚBLICO?</a:t>
            </a:r>
          </a:p>
          <a:p>
            <a:pPr>
              <a:buNone/>
            </a:pPr>
            <a:r>
              <a:rPr lang="en-US" sz="2400" dirty="0"/>
              <a:t> </a:t>
            </a:r>
            <a:r>
              <a:rPr lang="en-US" sz="2400" dirty="0" smtClean="0"/>
              <a:t>          # EXISTEM LIÇÕES A SEREM APRENDIDAS PARA ORIENTAR A </a:t>
            </a:r>
          </a:p>
          <a:p>
            <a:pPr>
              <a:buNone/>
            </a:pPr>
            <a:r>
              <a:rPr lang="en-US" sz="2400" dirty="0"/>
              <a:t> </a:t>
            </a:r>
            <a:r>
              <a:rPr lang="en-US" sz="2400" dirty="0" smtClean="0"/>
              <a:t>              FORMULAÇÃO DE PROGRAMAS DE AÇÃO PÚBLICA NO FUTURO?</a:t>
            </a:r>
          </a:p>
          <a:p>
            <a:pPr>
              <a:buNone/>
            </a:pPr>
            <a:endParaRPr lang="en-US" sz="2400" dirty="0"/>
          </a:p>
          <a:p>
            <a:pPr>
              <a:buNone/>
            </a:pPr>
            <a:r>
              <a:rPr lang="en-US" sz="2400" dirty="0" smtClean="0"/>
              <a:t>      </a:t>
            </a:r>
            <a:r>
              <a:rPr lang="en-US" sz="2400" b="1" dirty="0" smtClean="0"/>
              <a:t>SÃO SEGUINTES AS RAZÕES PARA FALHAS SISTEMÁTICAS NA AÇÃO GOVERNAMENTAL:</a:t>
            </a:r>
          </a:p>
          <a:p>
            <a:pPr>
              <a:buNone/>
            </a:pPr>
            <a:r>
              <a:rPr lang="en-US" sz="2400" dirty="0"/>
              <a:t> </a:t>
            </a:r>
            <a:r>
              <a:rPr lang="en-US" sz="2400" dirty="0" smtClean="0"/>
              <a:t>          </a:t>
            </a:r>
            <a:r>
              <a:rPr lang="en-US" sz="2400" b="1" dirty="0" smtClean="0"/>
              <a:t> (1)</a:t>
            </a:r>
            <a:r>
              <a:rPr lang="en-US" sz="2400" dirty="0" smtClean="0"/>
              <a:t> INFORMAÇÃO LIMITADA</a:t>
            </a:r>
          </a:p>
          <a:p>
            <a:pPr>
              <a:buNone/>
            </a:pPr>
            <a:r>
              <a:rPr lang="en-US" sz="2400" dirty="0"/>
              <a:t> </a:t>
            </a:r>
            <a:r>
              <a:rPr lang="en-US" sz="2400" dirty="0" smtClean="0"/>
              <a:t>          </a:t>
            </a:r>
            <a:r>
              <a:rPr lang="en-US" sz="2400" b="1" dirty="0" smtClean="0"/>
              <a:t> (2)</a:t>
            </a:r>
            <a:r>
              <a:rPr lang="en-US" sz="2400" dirty="0" smtClean="0"/>
              <a:t> CONTROLE LIMITADO SOBRE AS RESPOSTAS DO SETOR PRIVADO</a:t>
            </a:r>
          </a:p>
          <a:p>
            <a:pPr>
              <a:buNone/>
            </a:pPr>
            <a:r>
              <a:rPr lang="en-US" sz="2400" dirty="0"/>
              <a:t> </a:t>
            </a:r>
            <a:r>
              <a:rPr lang="en-US" sz="2400" dirty="0" smtClean="0"/>
              <a:t>          </a:t>
            </a:r>
            <a:r>
              <a:rPr lang="en-US" sz="2400" b="1" dirty="0" smtClean="0"/>
              <a:t> (3) </a:t>
            </a:r>
            <a:r>
              <a:rPr lang="en-US" sz="2400" dirty="0" smtClean="0"/>
              <a:t>CONTROLE LIMITADO SOBRE A BUROCRACIA</a:t>
            </a:r>
          </a:p>
          <a:p>
            <a:pPr>
              <a:buNone/>
            </a:pPr>
            <a:r>
              <a:rPr lang="en-US" sz="2400" dirty="0"/>
              <a:t> </a:t>
            </a:r>
            <a:r>
              <a:rPr lang="en-US" sz="2400" dirty="0" smtClean="0"/>
              <a:t>          </a:t>
            </a:r>
            <a:r>
              <a:rPr lang="en-US" sz="2400" b="1" dirty="0" smtClean="0"/>
              <a:t> (4)</a:t>
            </a:r>
            <a:r>
              <a:rPr lang="en-US" sz="2400" dirty="0" smtClean="0"/>
              <a:t> LIMITAÇÕES IMPOSTAS PELO PROCESSO POLÍTICO</a:t>
            </a:r>
            <a:endParaRPr lang="pt-B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O SETOR PÚBLICO E AS QUESTÕES ECONÔMICAS FUNDAMENTAIS </a:t>
            </a:r>
            <a:endParaRPr lang="pt-BR"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107504" y="1600200"/>
            <a:ext cx="8856984" cy="5069160"/>
          </a:xfrm>
        </p:spPr>
        <p:txBody>
          <a:bodyPr>
            <a:normAutofit/>
          </a:bodyPr>
          <a:lstStyle/>
          <a:p>
            <a:r>
              <a:rPr lang="en-US" sz="2400" b="1" dirty="0" smtClean="0"/>
              <a:t>(1)</a:t>
            </a:r>
            <a:r>
              <a:rPr lang="en-US" sz="2400" dirty="0" smtClean="0"/>
              <a:t> </a:t>
            </a:r>
            <a:r>
              <a:rPr lang="en-US" sz="2400" u="sng" dirty="0" smtClean="0"/>
              <a:t>O QUE DEVE SER PRODUZIDO</a:t>
            </a:r>
            <a:r>
              <a:rPr lang="en-US" sz="2400" dirty="0" smtClean="0"/>
              <a:t>? </a:t>
            </a:r>
          </a:p>
          <a:p>
            <a:pPr>
              <a:buNone/>
            </a:pPr>
            <a:r>
              <a:rPr lang="en-US" sz="2400" dirty="0"/>
              <a:t> </a:t>
            </a:r>
            <a:r>
              <a:rPr lang="en-US" sz="2400" dirty="0" smtClean="0"/>
              <a:t>           (B.pub x </a:t>
            </a:r>
            <a:r>
              <a:rPr lang="en-US" sz="2400" dirty="0" err="1" smtClean="0"/>
              <a:t>B.priv</a:t>
            </a:r>
            <a:r>
              <a:rPr lang="en-US" sz="2400" dirty="0" smtClean="0"/>
              <a:t>)</a:t>
            </a:r>
          </a:p>
          <a:p>
            <a:endParaRPr lang="en-US" sz="2400" dirty="0"/>
          </a:p>
          <a:p>
            <a:r>
              <a:rPr lang="en-US" sz="2400" b="1" dirty="0" smtClean="0"/>
              <a:t>(2) </a:t>
            </a:r>
            <a:r>
              <a:rPr lang="en-US" sz="2400" u="sng" dirty="0" smtClean="0"/>
              <a:t>COMO DEVE SER PRODUZIDO</a:t>
            </a:r>
            <a:r>
              <a:rPr lang="en-US" sz="2400" dirty="0" smtClean="0"/>
              <a:t>?</a:t>
            </a:r>
          </a:p>
          <a:p>
            <a:pPr>
              <a:buNone/>
            </a:pPr>
            <a:r>
              <a:rPr lang="en-US" sz="2400" dirty="0" smtClean="0"/>
              <a:t>            (GOV?, SPRIV?, AMBOS?, DE QUE FORMA?)</a:t>
            </a:r>
          </a:p>
          <a:p>
            <a:endParaRPr lang="en-US" sz="2400" dirty="0"/>
          </a:p>
          <a:p>
            <a:r>
              <a:rPr lang="en-US" sz="2400" b="1" dirty="0" smtClean="0"/>
              <a:t>(3) </a:t>
            </a:r>
            <a:r>
              <a:rPr lang="en-US" sz="2400" u="sng" dirty="0" smtClean="0"/>
              <a:t>PARA QUEM DEVE SER PRODUZIDO</a:t>
            </a:r>
            <a:r>
              <a:rPr lang="en-US" sz="2400" dirty="0" smtClean="0"/>
              <a:t>?</a:t>
            </a:r>
          </a:p>
          <a:p>
            <a:pPr>
              <a:buNone/>
            </a:pPr>
            <a:r>
              <a:rPr lang="en-US" sz="2400" dirty="0" smtClean="0"/>
              <a:t>            (REDISTRIBUIÇÃO RENDA/TRIBUTAÇÃO → RENDA DISPONÍVEL )</a:t>
            </a:r>
          </a:p>
          <a:p>
            <a:endParaRPr lang="en-US" sz="2400" dirty="0"/>
          </a:p>
          <a:p>
            <a:r>
              <a:rPr lang="en-US" sz="2400" b="1" dirty="0" smtClean="0"/>
              <a:t>(4)</a:t>
            </a:r>
            <a:r>
              <a:rPr lang="en-US" sz="2400" dirty="0" smtClean="0"/>
              <a:t> </a:t>
            </a:r>
            <a:r>
              <a:rPr lang="en-US" sz="2400" u="sng" dirty="0" smtClean="0"/>
              <a:t>DE QUE FORMAS SÃO FEITAS AS ESCOLHAS PÚBLICAS</a:t>
            </a:r>
            <a:r>
              <a:rPr lang="en-US" sz="2400" dirty="0" smtClean="0"/>
              <a:t>?</a:t>
            </a:r>
          </a:p>
          <a:p>
            <a:pPr>
              <a:buNone/>
            </a:pPr>
            <a:r>
              <a:rPr lang="en-US" sz="2400" dirty="0" smtClean="0"/>
              <a:t>            (ESCOLHAS PÚBLICAS EM DEMOCRACIAS)</a:t>
            </a:r>
            <a:endParaRPr lang="pt-B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384"/>
            <a:ext cx="9144000" cy="720080"/>
          </a:xfrm>
        </p:spPr>
        <p:txBody>
          <a:bodyPr>
            <a:normAutofit/>
          </a:bodyPr>
          <a:lstStyle/>
          <a:p>
            <a:r>
              <a:rPr lang="en-US" sz="2800" b="1" dirty="0" smtClean="0">
                <a:effectLst>
                  <a:outerShdw blurRad="38100" dist="38100" dir="2700000" algn="tl">
                    <a:srgbClr val="000000">
                      <a:alpha val="43137"/>
                    </a:srgbClr>
                  </a:outerShdw>
                </a:effectLst>
              </a:rPr>
              <a:t>EFICIÊNCIA EM MERCADOS PERFEITAMENTE COMPETITIVOS</a:t>
            </a:r>
            <a:endParaRPr lang="pt-BR" sz="28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620688"/>
            <a:ext cx="9144000" cy="6237312"/>
          </a:xfrm>
        </p:spPr>
        <p:txBody>
          <a:bodyPr>
            <a:normAutofit fontScale="55000" lnSpcReduction="20000"/>
          </a:bodyPr>
          <a:lstStyle/>
          <a:p>
            <a:endParaRPr lang="en-US" sz="2400" b="1" dirty="0" smtClean="0"/>
          </a:p>
          <a:p>
            <a:r>
              <a:rPr lang="en-US" sz="2400" b="1" dirty="0" smtClean="0"/>
              <a:t>MUITOS ECONOMISTAS PARTILHAM DA CRENÇA DE QUE A ECONOMIA DE LIVRE MERCADO  É A ÚNICA FORMA DE ORGANIZAÇÃO ECONÔMICA QUE TEM CERTAS CARACTERÍSTICAS DESEJÁVEIS, EM PARTICULAR,  QUE ESSE TIPO DE ORGANIZAÇÃO DAS DECISÕES ECONÔMICAS LEVA À UMA ALOCAÇÃO EFICIENTE DOS RECURSOS (PARETO-ÓTIMO). </a:t>
            </a:r>
          </a:p>
          <a:p>
            <a:endParaRPr lang="en-US" sz="2400" b="1" dirty="0" smtClean="0"/>
          </a:p>
          <a:p>
            <a:r>
              <a:rPr lang="en-US" sz="2900" b="1" u="sng" dirty="0" smtClean="0">
                <a:effectLst>
                  <a:outerShdw blurRad="38100" dist="38100" dir="2700000" algn="tl">
                    <a:srgbClr val="000000">
                      <a:alpha val="43137"/>
                    </a:srgbClr>
                  </a:outerShdw>
                </a:effectLst>
              </a:rPr>
              <a:t>SE ISSO É VERDADE, ENTÃO  SE COLOCA A QUESTÃO DE POR QUE É NECESSÁRIO O GOVERNO</a:t>
            </a:r>
            <a:r>
              <a:rPr lang="en-US" sz="2900" b="1" dirty="0" smtClean="0">
                <a:effectLst>
                  <a:outerShdw blurRad="38100" dist="38100" dir="2700000" algn="tl">
                    <a:srgbClr val="000000">
                      <a:alpha val="43137"/>
                    </a:srgbClr>
                  </a:outerShdw>
                </a:effectLst>
              </a:rPr>
              <a:t>?  </a:t>
            </a:r>
          </a:p>
          <a:p>
            <a:endParaRPr lang="en-US" sz="2400" b="1" dirty="0" smtClean="0"/>
          </a:p>
          <a:p>
            <a:r>
              <a:rPr lang="en-US" sz="2400" b="1" dirty="0" smtClean="0"/>
              <a:t>EM PRINCÍPIO, COMO ARGUMENTOU ADAM SMITH,  AS PESSOAS MOVIDAS PELO AUTO-INTERESSE GERAM INDIRETAMENTE O INTERESSE PÚBLICO COMO SE FOSSEM MOVIDOS POR UMA MÃO INVISÍVEL, ASSIM COMO, GERAM UMA ALOCAÇÃO EFICIENTE DOS RECURSOS NA ECONOMIA, NUM ÓTIMO PARETO. O BEM-ESTAR SOCIAL E INDIVIUAL É PARETO-MAXIMIZADO.</a:t>
            </a:r>
          </a:p>
          <a:p>
            <a:endParaRPr lang="en-US" sz="2400" b="1" dirty="0" smtClean="0"/>
          </a:p>
          <a:p>
            <a:endParaRPr lang="en-US" sz="2400" b="1" dirty="0" smtClean="0"/>
          </a:p>
          <a:p>
            <a:r>
              <a:rPr lang="en-US" sz="2400" b="1" dirty="0" smtClean="0"/>
              <a:t>TODAVIA, UMA RESPOSTA MAIS ABRANGENTE A ESSA INDAGAÇÃO NO CONTEXTO DE UMA ECONOMIA DE MERCADO, PROVÉM, COMO VEREMOS, DA ANÁLISE DOS ACERTOS E DAS FALHAS DOS MERCADOS PRIVADOS.</a:t>
            </a:r>
            <a:r>
              <a:rPr lang="en-US" sz="2400" b="1" dirty="0"/>
              <a:t> </a:t>
            </a:r>
            <a:endParaRPr lang="en-US" sz="2400" b="1" dirty="0" smtClean="0"/>
          </a:p>
          <a:p>
            <a:endParaRPr lang="en-US" sz="2400" b="1" dirty="0"/>
          </a:p>
          <a:p>
            <a:r>
              <a:rPr lang="en-US" sz="2400" b="1" dirty="0" smtClean="0"/>
              <a:t>ASSIM SENDO, EM PRIMEIRO LUGAR CABE CARACTERIZAR :</a:t>
            </a:r>
          </a:p>
          <a:p>
            <a:r>
              <a:rPr lang="en-US" sz="2400" b="1" i="1" dirty="0"/>
              <a:t> </a:t>
            </a:r>
            <a:r>
              <a:rPr lang="en-US" sz="2400" b="1" i="1" dirty="0" smtClean="0"/>
              <a:t>                                              </a:t>
            </a:r>
            <a:r>
              <a:rPr lang="en-US" sz="2400" b="1" i="1" u="heavy" dirty="0" smtClean="0"/>
              <a:t>QUAL É O SENTIDO DA EFICIÊNCIA DOS MERCADOS COMPETITIVOS PRIVADOS</a:t>
            </a:r>
            <a:r>
              <a:rPr lang="en-US" sz="2400" b="1" dirty="0" smtClean="0"/>
              <a:t>.</a:t>
            </a:r>
          </a:p>
          <a:p>
            <a:pPr>
              <a:buNone/>
            </a:pPr>
            <a:endParaRPr lang="en-US" sz="2400" b="1" dirty="0" smtClean="0"/>
          </a:p>
          <a:p>
            <a:endParaRPr lang="en-US" sz="2400" b="1" dirty="0" smtClean="0"/>
          </a:p>
          <a:p>
            <a:r>
              <a:rPr lang="en-US" sz="2900" b="1" dirty="0" smtClean="0">
                <a:effectLst>
                  <a:outerShdw blurRad="38100" dist="38100" dir="2700000" algn="tl">
                    <a:srgbClr val="000000">
                      <a:alpha val="43137"/>
                    </a:srgbClr>
                  </a:outerShdw>
                </a:effectLst>
              </a:rPr>
              <a:t>(1) </a:t>
            </a:r>
            <a:r>
              <a:rPr lang="en-US" sz="2900" b="1" u="sng" dirty="0" smtClean="0">
                <a:effectLst>
                  <a:outerShdw blurRad="38100" dist="38100" dir="2700000" algn="tl">
                    <a:srgbClr val="000000">
                      <a:alpha val="43137"/>
                    </a:srgbClr>
                  </a:outerShdw>
                </a:effectLst>
              </a:rPr>
              <a:t>EM MERCADOS PERFEITAMENTE COMPETITIVOS OCORRE  O EQUILÍBRIO GERAL COMPETITIVO</a:t>
            </a:r>
            <a:r>
              <a:rPr lang="en-US" sz="2900" b="1" dirty="0" smtClean="0">
                <a:effectLst>
                  <a:outerShdw blurRad="38100" dist="38100" dir="2700000" algn="tl">
                    <a:srgbClr val="000000">
                      <a:alpha val="43137"/>
                    </a:srgbClr>
                  </a:outerShdw>
                </a:effectLst>
              </a:rPr>
              <a:t>:</a:t>
            </a:r>
          </a:p>
          <a:p>
            <a:endParaRPr lang="en-US" sz="2400" b="1" dirty="0" smtClean="0"/>
          </a:p>
          <a:p>
            <a:pPr>
              <a:buNone/>
            </a:pPr>
            <a:r>
              <a:rPr lang="en-US" sz="2400" b="1" dirty="0" smtClean="0"/>
              <a:t>     </a:t>
            </a:r>
            <a:r>
              <a:rPr lang="en-US" sz="2400" dirty="0" smtClean="0"/>
              <a:t> </a:t>
            </a:r>
            <a:r>
              <a:rPr lang="en-US" sz="2400" b="1" dirty="0" smtClean="0"/>
              <a:t>#  </a:t>
            </a:r>
            <a:r>
              <a:rPr lang="en-US" sz="2400" dirty="0" smtClean="0"/>
              <a:t> ASSUMINDO OS PRESSUPOSTOS DE UMA ECONOMIA  PERFEITAMENTE COMPETITIVA , TIPO ARROW-DEBREU.</a:t>
            </a:r>
          </a:p>
          <a:p>
            <a:endParaRPr lang="en-US" sz="2400" b="1" dirty="0" smtClean="0"/>
          </a:p>
          <a:p>
            <a:pPr>
              <a:buNone/>
            </a:pPr>
            <a:r>
              <a:rPr lang="en-US" sz="2400" dirty="0" smtClean="0"/>
              <a:t>      </a:t>
            </a:r>
            <a:r>
              <a:rPr lang="en-US" sz="2400" b="1" dirty="0" smtClean="0"/>
              <a:t>#</a:t>
            </a:r>
            <a:r>
              <a:rPr lang="en-US" sz="2400" dirty="0" smtClean="0"/>
              <a:t> O COMPORTAMENTO DOS AGENTES ECONÔMICOS SE CARACTERIZA POR SER COMPETITIVO, NO SENTIDO DE QUE INDIVÍDUOS E FIRMAS TOMAM OS PREÇOS COMO DADOS QUANDO EFETUAM SUAS DECISÕES, AS QUAIS BUSCAM A MAXIMIZAÇÃO DE UTILIDADE (PELOS INDIVÍDUOS) E A MAXIMIZAÇÃO DOS LUCROS (PELAS FIRMAS).</a:t>
            </a:r>
          </a:p>
          <a:p>
            <a:endParaRPr lang="en-US" sz="2400" dirty="0"/>
          </a:p>
          <a:p>
            <a:pPr>
              <a:buNone/>
            </a:pPr>
            <a:r>
              <a:rPr lang="en-US" sz="2400" dirty="0"/>
              <a:t> </a:t>
            </a:r>
            <a:r>
              <a:rPr lang="en-US" sz="2400" dirty="0" smtClean="0"/>
              <a:t>      </a:t>
            </a:r>
            <a:r>
              <a:rPr lang="en-US" sz="2400" b="1" dirty="0" smtClean="0"/>
              <a:t> # </a:t>
            </a:r>
            <a:r>
              <a:rPr lang="en-US" sz="2400" dirty="0" smtClean="0"/>
              <a:t>OS PREÇOS FORAM AJUSTADOS PARA ELIMINAR QUALQUER EXCESSO DE DEMANDA OU OFERTA, DE FORMA QUE </a:t>
            </a:r>
          </a:p>
          <a:p>
            <a:pPr>
              <a:buNone/>
            </a:pPr>
            <a:r>
              <a:rPr lang="en-US" sz="2400" dirty="0" smtClean="0"/>
              <a:t>            HÁ O EQUILÍBRIO SIMULTÂNEO EM TODOS OS MERCADOS.</a:t>
            </a:r>
          </a:p>
          <a:p>
            <a:pPr>
              <a:buNone/>
            </a:pPr>
            <a:endParaRPr lang="en-US" sz="2400" dirty="0"/>
          </a:p>
          <a:p>
            <a:endParaRPr lang="pt-B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496" y="-27384"/>
            <a:ext cx="9001000" cy="706090"/>
          </a:xfrm>
        </p:spPr>
        <p:txBody>
          <a:bodyPr>
            <a:normAutofit fontScale="90000"/>
          </a:bodyPr>
          <a:lstStyle/>
          <a:p>
            <a:r>
              <a:rPr lang="pt-BR" b="1" dirty="0">
                <a:effectLst>
                  <a:outerShdw blurRad="38100" dist="38100" dir="2700000" algn="tl">
                    <a:srgbClr val="000000">
                      <a:alpha val="43137"/>
                    </a:srgbClr>
                  </a:outerShdw>
                </a:effectLst>
              </a:rPr>
              <a:t>SOBRE O CRITÉRIO EFICIÊNCIA DE PARETO</a:t>
            </a:r>
            <a:endParaRPr lang="pt-BR" dirty="0"/>
          </a:p>
        </p:txBody>
      </p:sp>
      <p:sp>
        <p:nvSpPr>
          <p:cNvPr id="3" name="Espaço Reservado para Conteúdo 2"/>
          <p:cNvSpPr>
            <a:spLocks noGrp="1"/>
          </p:cNvSpPr>
          <p:nvPr>
            <p:ph idx="1"/>
          </p:nvPr>
        </p:nvSpPr>
        <p:spPr>
          <a:xfrm>
            <a:off x="0" y="620688"/>
            <a:ext cx="9144000" cy="6237312"/>
          </a:xfrm>
        </p:spPr>
        <p:txBody>
          <a:bodyPr>
            <a:normAutofit fontScale="55000" lnSpcReduction="20000"/>
          </a:bodyPr>
          <a:lstStyle/>
          <a:p>
            <a:pPr algn="just">
              <a:lnSpc>
                <a:spcPct val="90000"/>
              </a:lnSpc>
            </a:pPr>
            <a:r>
              <a:rPr lang="pt-BR" altLang="pt-BR" b="1" dirty="0"/>
              <a:t>O CRITÉRIO DE EFICIÊNCIA UTILIZADO NO JULGAMENTO DE MERCADOS (COMPETITIVOS) É O CONCEITO DE PARETO-ÓTIMO. SUBJACENTE AO CRITÉRIO DE PARETO ESTÃO OS SEGUINTES VALORES DE JULGAMENTO:</a:t>
            </a:r>
          </a:p>
          <a:p>
            <a:pPr algn="just">
              <a:lnSpc>
                <a:spcPct val="90000"/>
              </a:lnSpc>
            </a:pPr>
            <a:endParaRPr lang="pt-BR" altLang="pt-BR" b="1" dirty="0"/>
          </a:p>
          <a:p>
            <a:pPr algn="just">
              <a:lnSpc>
                <a:spcPct val="90000"/>
              </a:lnSpc>
            </a:pPr>
            <a:r>
              <a:rPr lang="pt-BR" altLang="pt-BR" b="1" dirty="0">
                <a:effectLst>
                  <a:outerShdw blurRad="38100" dist="38100" dir="2700000" algn="tl">
                    <a:srgbClr val="000000">
                      <a:alpha val="43137"/>
                    </a:srgbClr>
                  </a:outerShdw>
                </a:effectLst>
              </a:rPr>
              <a:t>(1)</a:t>
            </a:r>
            <a:r>
              <a:rPr lang="pt-BR" altLang="pt-BR" dirty="0"/>
              <a:t> NÃO HÁ SOCIEDADE ACIMA E ALÉM DO INDIVÍDUO. ASSIM, AO EFETUARMOS JULGAMENTOS DE VALOR, DEVEREMOS ESTAR INTERESSADOS SOMENTE NO BEM-ESTAR DE INDIVÍDUOS. E, A SOCIEDADE É SIMPLESMENTE A SOMA DOS INDIVÍDUOS.</a:t>
            </a:r>
          </a:p>
          <a:p>
            <a:pPr algn="just">
              <a:lnSpc>
                <a:spcPct val="90000"/>
              </a:lnSpc>
            </a:pPr>
            <a:endParaRPr lang="pt-BR" altLang="pt-BR" dirty="0"/>
          </a:p>
          <a:p>
            <a:pPr algn="just">
              <a:lnSpc>
                <a:spcPct val="90000"/>
              </a:lnSpc>
            </a:pPr>
            <a:r>
              <a:rPr lang="pt-BR" altLang="pt-BR" b="1" dirty="0">
                <a:effectLst>
                  <a:outerShdw blurRad="38100" dist="38100" dir="2700000" algn="tl">
                    <a:srgbClr val="000000">
                      <a:alpha val="43137"/>
                    </a:srgbClr>
                  </a:outerShdw>
                </a:effectLst>
              </a:rPr>
              <a:t>(2)</a:t>
            </a:r>
            <a:r>
              <a:rPr lang="pt-BR" altLang="pt-BR" dirty="0"/>
              <a:t> OS INDIVÍDUOS SÃO OS MELHORES JUÍZES DE SEU PRÓPRIO BEM-ESTAR E ESCOLHEM O MELHOR PARA SI PRÓPRIOS.</a:t>
            </a:r>
          </a:p>
          <a:p>
            <a:pPr algn="just">
              <a:lnSpc>
                <a:spcPct val="90000"/>
              </a:lnSpc>
            </a:pPr>
            <a:endParaRPr lang="pt-BR" altLang="pt-BR" dirty="0"/>
          </a:p>
          <a:p>
            <a:pPr algn="just">
              <a:lnSpc>
                <a:spcPct val="90000"/>
              </a:lnSpc>
            </a:pPr>
            <a:r>
              <a:rPr lang="pt-BR" altLang="pt-BR" b="1" dirty="0">
                <a:effectLst>
                  <a:outerShdw blurRad="38100" dist="38100" dir="2700000" algn="tl">
                    <a:srgbClr val="000000">
                      <a:alpha val="43137"/>
                    </a:srgbClr>
                  </a:outerShdw>
                </a:effectLst>
              </a:rPr>
              <a:t>(3)</a:t>
            </a:r>
            <a:r>
              <a:rPr lang="pt-BR" altLang="pt-BR" dirty="0"/>
              <a:t> O BEM-ESTAR SOCIAL PODE SER DITO COMO TER AUMENTADO SE O BEM-ESTAR DE UMA PESSOA MELHOROU SEM NINGUÉM TER PIORADO O SEU BEM-ESTAR.  NÃO HÁ AMBIGUIDADE NESSE TIPO DE JULGAMENTO DE VALOR.</a:t>
            </a:r>
          </a:p>
          <a:p>
            <a:pPr algn="just">
              <a:lnSpc>
                <a:spcPct val="90000"/>
              </a:lnSpc>
              <a:buNone/>
            </a:pPr>
            <a:endParaRPr lang="pt-BR" altLang="pt-BR" dirty="0"/>
          </a:p>
          <a:p>
            <a:pPr algn="just">
              <a:lnSpc>
                <a:spcPct val="90000"/>
              </a:lnSpc>
              <a:buNone/>
            </a:pPr>
            <a:r>
              <a:rPr lang="pt-BR" altLang="pt-BR" dirty="0"/>
              <a:t>      </a:t>
            </a:r>
            <a:r>
              <a:rPr lang="pt-BR" altLang="pt-BR" b="1" u="sng" dirty="0"/>
              <a:t>EM SUMA A NOÇÃO DE EFICIÊNCIA DE PARETO É DE CARÁTER INDIVIDUALISTA</a:t>
            </a:r>
            <a:r>
              <a:rPr lang="pt-BR" altLang="pt-BR" b="1" dirty="0"/>
              <a:t>:</a:t>
            </a:r>
          </a:p>
          <a:p>
            <a:pPr algn="just">
              <a:lnSpc>
                <a:spcPct val="90000"/>
              </a:lnSpc>
              <a:buNone/>
            </a:pPr>
            <a:r>
              <a:rPr lang="pt-BR" altLang="pt-BR" dirty="0"/>
              <a:t>      </a:t>
            </a:r>
            <a:r>
              <a:rPr lang="pt-BR" altLang="pt-BR" b="1" dirty="0"/>
              <a:t> #</a:t>
            </a:r>
            <a:r>
              <a:rPr lang="pt-BR" altLang="pt-BR" dirty="0"/>
              <a:t> DIZ RESPEITO SOMENTE AO BEM-ESTAR DE CADA INDIVÍDUO, ISTO É, VALE SOMENTE A PERCEPÇÃO INDIVIDUAL SOBRE SEU BEM-ESTAR E NÃO AO BEM-ESTAR RELATIVO A INDIVÍDUOS DIFERENTES. ISTO É, NÃO DIZ RESPEITO À DESIGUALDADE DIRETAMENTE.</a:t>
            </a:r>
          </a:p>
          <a:p>
            <a:pPr algn="just">
              <a:lnSpc>
                <a:spcPct val="90000"/>
              </a:lnSpc>
              <a:buNone/>
            </a:pPr>
            <a:endParaRPr lang="pt-BR" altLang="pt-BR" dirty="0"/>
          </a:p>
          <a:p>
            <a:pPr algn="just">
              <a:lnSpc>
                <a:spcPct val="90000"/>
              </a:lnSpc>
              <a:buNone/>
            </a:pPr>
            <a:r>
              <a:rPr lang="pt-BR" dirty="0"/>
              <a:t>       </a:t>
            </a:r>
            <a:r>
              <a:rPr lang="pt-BR" b="1" dirty="0"/>
              <a:t># </a:t>
            </a:r>
            <a:r>
              <a:rPr lang="pt-BR" dirty="0"/>
              <a:t>O JULGAMENTO DE VALOR </a:t>
            </a:r>
            <a:r>
              <a:rPr lang="pt-BR" b="1" dirty="0">
                <a:effectLst>
                  <a:outerShdw blurRad="38100" dist="38100" dir="2700000" algn="tl">
                    <a:srgbClr val="000000">
                      <a:alpha val="43137"/>
                    </a:srgbClr>
                  </a:outerShdw>
                </a:effectLst>
              </a:rPr>
              <a:t>(3)</a:t>
            </a:r>
            <a:r>
              <a:rPr lang="pt-BR" dirty="0"/>
              <a:t> É CRUCIAL E DEFINE O QUE SE ENTENDE POR INEFICIÊNCIA E EFICIÊNCIA DE PARETO: </a:t>
            </a:r>
            <a:endParaRPr lang="pt-BR" dirty="0" smtClean="0"/>
          </a:p>
          <a:p>
            <a:pPr algn="just">
              <a:lnSpc>
                <a:spcPct val="90000"/>
              </a:lnSpc>
              <a:buNone/>
            </a:pPr>
            <a:r>
              <a:rPr lang="pt-BR" b="1" dirty="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     UMA </a:t>
            </a:r>
            <a:r>
              <a:rPr lang="pt-BR" b="1" dirty="0">
                <a:effectLst>
                  <a:outerShdw blurRad="38100" dist="38100" dir="2700000" algn="tl">
                    <a:srgbClr val="000000">
                      <a:alpha val="43137"/>
                    </a:srgbClr>
                  </a:outerShdw>
                </a:effectLst>
              </a:rPr>
              <a:t>ECONOMIA EFICIENTE É AQUELA NA QUAL, DADA A ALOCAÇÃO EXISTENTE DE RECURSOS (INSUMOS) NA PRODUÇÃO E DE PRODUTOS NO CONSUMO, SE TORNA IMPOSSÍVEL MELHORAR ALGUÉM (CONSUMIDOR OU PRODUTOR) SEM PIORAR OUTRÉM MEDIANTE UMA REALOCAÇÃO DE INSUMOS E/OU PRODUTOS.</a:t>
            </a:r>
            <a:endParaRPr lang="pt-BR" dirty="0"/>
          </a:p>
        </p:txBody>
      </p:sp>
    </p:spTree>
    <p:extLst>
      <p:ext uri="{BB962C8B-B14F-4D97-AF65-F5344CB8AC3E}">
        <p14:creationId xmlns:p14="http://schemas.microsoft.com/office/powerpoint/2010/main" val="3366180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55000" lnSpcReduction="20000"/>
          </a:bodyPr>
          <a:lstStyle/>
          <a:p>
            <a:pPr marL="0" indent="0" algn="just">
              <a:buNone/>
            </a:pPr>
            <a:r>
              <a:rPr lang="en-US" b="1" u="sng" dirty="0">
                <a:effectLst>
                  <a:outerShdw blurRad="38100" dist="38100" dir="2700000" algn="tl">
                    <a:srgbClr val="000000">
                      <a:alpha val="43137"/>
                    </a:srgbClr>
                  </a:outerShdw>
                </a:effectLst>
              </a:rPr>
              <a:t>EM MERCADOS PERFEITAMENTE COMPETITIVOS OCORRE  O EQUILÍBRIO GERAL</a:t>
            </a:r>
            <a:endParaRPr lang="en-US" b="1" dirty="0">
              <a:effectLst>
                <a:outerShdw blurRad="38100" dist="38100" dir="2700000" algn="tl">
                  <a:srgbClr val="000000">
                    <a:alpha val="43137"/>
                  </a:srgbClr>
                </a:outerShdw>
              </a:effectLst>
            </a:endParaRPr>
          </a:p>
          <a:p>
            <a:pPr marL="0" indent="0" algn="just">
              <a:buNone/>
            </a:pPr>
            <a:r>
              <a:rPr lang="en-US" b="1" dirty="0">
                <a:effectLst>
                  <a:outerShdw blurRad="38100" dist="38100" dir="2700000" algn="tl">
                    <a:srgbClr val="000000">
                      <a:alpha val="43137"/>
                    </a:srgbClr>
                  </a:outerShdw>
                </a:effectLst>
              </a:rPr>
              <a:t>   </a:t>
            </a:r>
            <a:r>
              <a:rPr lang="en-US" b="1" u="sng" dirty="0">
                <a:effectLst>
                  <a:outerShdw blurRad="38100" dist="38100" dir="2700000" algn="tl">
                    <a:srgbClr val="000000">
                      <a:alpha val="43137"/>
                    </a:srgbClr>
                  </a:outerShdw>
                </a:effectLst>
              </a:rPr>
              <a:t>COMPETITIVO</a:t>
            </a:r>
            <a:r>
              <a:rPr lang="en-US" b="1" dirty="0">
                <a:effectLst>
                  <a:outerShdw blurRad="38100" dist="38100" dir="2700000" algn="tl">
                    <a:srgbClr val="000000">
                      <a:alpha val="43137"/>
                    </a:srgbClr>
                  </a:outerShdw>
                </a:effectLst>
              </a:rPr>
              <a:t>:</a:t>
            </a:r>
            <a:endParaRPr lang="en-US" b="1" dirty="0"/>
          </a:p>
          <a:p>
            <a:pPr algn="just">
              <a:buNone/>
            </a:pPr>
            <a:r>
              <a:rPr lang="en-US" b="1" dirty="0"/>
              <a:t>     </a:t>
            </a:r>
            <a:r>
              <a:rPr lang="en-US" dirty="0"/>
              <a:t>  OS MERCADO AJUSTAM OS PREÇOS PARA ELIMINAR QUALQUER EXCESSO DE DEMANDA OU OFERTA, LEVANDO AO EQUILÍBRIO SIMULTÂNEO EM TODOS OS MERCADOS. </a:t>
            </a:r>
          </a:p>
          <a:p>
            <a:pPr algn="just">
              <a:buNone/>
            </a:pPr>
            <a:r>
              <a:rPr lang="en-US" dirty="0"/>
              <a:t>       </a:t>
            </a:r>
          </a:p>
          <a:p>
            <a:pPr algn="just">
              <a:buNone/>
            </a:pPr>
            <a:r>
              <a:rPr lang="en-US" dirty="0"/>
              <a:t>      OS AGENTES ECONÔMICOS, INDIVÍDUOS E FIRMAS, TOMAM OS PREÇOS COMO DADOS QUANDO EFETUAM SUAS DECISÕES, AS QUAIS BUSCAM A MAXIMIZAÇÃO DE UTILIDADE (PELOS INDIVÍDUOS) E A MAXIMIZAÇÃO DOS LUCROS (PELAS FIRMAS).</a:t>
            </a:r>
          </a:p>
          <a:p>
            <a:pPr algn="just">
              <a:buNone/>
            </a:pPr>
            <a:endParaRPr lang="en-US" dirty="0"/>
          </a:p>
          <a:p>
            <a:pPr algn="just">
              <a:buNone/>
            </a:pPr>
            <a:r>
              <a:rPr lang="en-US" b="1" dirty="0">
                <a:effectLst>
                  <a:outerShdw blurRad="38100" dist="38100" dir="2700000" algn="tl">
                    <a:srgbClr val="000000">
                      <a:alpha val="43137"/>
                    </a:srgbClr>
                  </a:outerShdw>
                </a:effectLst>
              </a:rPr>
              <a:t>     </a:t>
            </a:r>
            <a:r>
              <a:rPr lang="en-US" b="1" u="sng" dirty="0">
                <a:effectLst>
                  <a:outerShdw blurRad="38100" dist="38100" dir="2700000" algn="tl">
                    <a:srgbClr val="000000">
                      <a:alpha val="43137"/>
                    </a:srgbClr>
                  </a:outerShdw>
                </a:effectLst>
              </a:rPr>
              <a:t>E, NO EQUILÍBRIO COMPETITIVO SE VERIFICA</a:t>
            </a:r>
            <a:r>
              <a:rPr lang="en-US" b="1" dirty="0">
                <a:effectLst>
                  <a:outerShdw blurRad="38100" dist="38100" dir="2700000" algn="tl">
                    <a:srgbClr val="000000">
                      <a:alpha val="43137"/>
                    </a:srgbClr>
                  </a:outerShdw>
                </a:effectLst>
              </a:rPr>
              <a:t>:</a:t>
            </a:r>
          </a:p>
          <a:p>
            <a:pPr algn="just"/>
            <a:endParaRPr lang="en-US" b="1" dirty="0">
              <a:effectLst>
                <a:outerShdw blurRad="38100" dist="38100" dir="2700000" algn="tl">
                  <a:srgbClr val="000000">
                    <a:alpha val="43137"/>
                  </a:srgbClr>
                </a:outerShdw>
              </a:effectLst>
            </a:endParaRPr>
          </a:p>
          <a:p>
            <a:pPr algn="just"/>
            <a:r>
              <a:rPr lang="en-US" b="1" dirty="0">
                <a:effectLst>
                  <a:outerShdw blurRad="38100" dist="38100" dir="2700000" algn="tl">
                    <a:srgbClr val="000000">
                      <a:alpha val="43137"/>
                    </a:srgbClr>
                  </a:outerShdw>
                </a:effectLst>
              </a:rPr>
              <a:t>(1)</a:t>
            </a:r>
            <a:r>
              <a:rPr lang="en-US" b="1" u="sng" dirty="0">
                <a:effectLst>
                  <a:outerShdw blurRad="38100" dist="38100" dir="2700000" algn="tl">
                    <a:srgbClr val="000000">
                      <a:alpha val="43137"/>
                    </a:srgbClr>
                  </a:outerShdw>
                </a:effectLst>
              </a:rPr>
              <a:t> A EFICIÊNCIA NO CONSUMO</a:t>
            </a:r>
            <a:r>
              <a:rPr lang="en-US" b="1" dirty="0">
                <a:effectLst>
                  <a:outerShdw blurRad="38100" dist="38100" dir="2700000" algn="tl">
                    <a:srgbClr val="000000">
                      <a:alpha val="43137"/>
                    </a:srgbClr>
                  </a:outerShdw>
                </a:effectLst>
              </a:rPr>
              <a:t>: </a:t>
            </a:r>
            <a:r>
              <a:rPr lang="en-US" dirty="0"/>
              <a:t>O BENEFÍCIO MARGINAL (</a:t>
            </a:r>
            <a:r>
              <a:rPr lang="en-US" dirty="0" err="1"/>
              <a:t>BMg</a:t>
            </a:r>
            <a:r>
              <a:rPr lang="en-US" dirty="0"/>
              <a:t>) OBTIDO NO CONSUMO DE BENS E SERVIÇOS IGUALA AO PREÇO DE MERCADO PAGO PELOS MESMOS: </a:t>
            </a:r>
            <a:r>
              <a:rPr lang="en-US" dirty="0" err="1"/>
              <a:t>BMg</a:t>
            </a:r>
            <a:r>
              <a:rPr lang="en-US" dirty="0"/>
              <a:t> = PREÇO.</a:t>
            </a:r>
          </a:p>
          <a:p>
            <a:pPr algn="just"/>
            <a:endParaRPr lang="en-US" b="1" dirty="0">
              <a:effectLst>
                <a:outerShdw blurRad="38100" dist="38100" dir="2700000" algn="tl">
                  <a:srgbClr val="000000">
                    <a:alpha val="43137"/>
                  </a:srgbClr>
                </a:outerShdw>
              </a:effectLst>
            </a:endParaRPr>
          </a:p>
          <a:p>
            <a:pPr algn="just"/>
            <a:r>
              <a:rPr lang="en-US" b="1" dirty="0">
                <a:effectLst>
                  <a:outerShdw blurRad="38100" dist="38100" dir="2700000" algn="tl">
                    <a:srgbClr val="000000">
                      <a:alpha val="43137"/>
                    </a:srgbClr>
                  </a:outerShdw>
                </a:effectLst>
              </a:rPr>
              <a:t>(2) </a:t>
            </a:r>
            <a:r>
              <a:rPr lang="en-US" b="1" u="sng" dirty="0">
                <a:effectLst>
                  <a:outerShdw blurRad="38100" dist="38100" dir="2700000" algn="tl">
                    <a:srgbClr val="000000">
                      <a:alpha val="43137"/>
                    </a:srgbClr>
                  </a:outerShdw>
                </a:effectLst>
              </a:rPr>
              <a:t>A EFICIÊNCIA NA PRODUÇÃO</a:t>
            </a:r>
            <a:r>
              <a:rPr lang="en-US" b="1" dirty="0">
                <a:effectLst>
                  <a:outerShdw blurRad="38100" dist="38100" dir="2700000" algn="tl">
                    <a:srgbClr val="000000">
                      <a:alpha val="43137"/>
                    </a:srgbClr>
                  </a:outerShdw>
                </a:effectLst>
              </a:rPr>
              <a:t>: </a:t>
            </a:r>
            <a:r>
              <a:rPr lang="en-US" dirty="0"/>
              <a:t>A RECEITA MARGINAL OBTIDA NA VENDA DE BENS E SERVIÇOS (E QUE É O PREÇO DE MERCADO) IGUALA AO CUSTO MARGINAL (</a:t>
            </a:r>
            <a:r>
              <a:rPr lang="en-US" dirty="0" err="1"/>
              <a:t>CMg</a:t>
            </a:r>
            <a:r>
              <a:rPr lang="en-US" dirty="0"/>
              <a:t>) DE PRODUÇÃO DOS BENS E SERVIÇOS:  </a:t>
            </a:r>
            <a:r>
              <a:rPr lang="en-US" dirty="0" err="1"/>
              <a:t>CMg</a:t>
            </a:r>
            <a:r>
              <a:rPr lang="en-US" dirty="0"/>
              <a:t> = PREÇO.</a:t>
            </a:r>
          </a:p>
          <a:p>
            <a:pPr algn="just"/>
            <a:endParaRPr lang="en-US" b="1" dirty="0">
              <a:effectLst>
                <a:outerShdw blurRad="38100" dist="38100" dir="2700000" algn="tl">
                  <a:srgbClr val="000000">
                    <a:alpha val="43137"/>
                  </a:srgbClr>
                </a:outerShdw>
              </a:effectLst>
            </a:endParaRPr>
          </a:p>
          <a:p>
            <a:pPr>
              <a:buNone/>
            </a:pPr>
            <a:r>
              <a:rPr lang="en-US" b="1" dirty="0">
                <a:effectLst>
                  <a:outerShdw blurRad="38100" dist="38100" dir="2700000" algn="tl">
                    <a:srgbClr val="000000">
                      <a:alpha val="43137"/>
                    </a:srgbClr>
                  </a:outerShdw>
                </a:effectLst>
              </a:rPr>
              <a:t>      (3) </a:t>
            </a:r>
            <a:r>
              <a:rPr lang="en-US" b="1" u="sng" dirty="0">
                <a:effectLst>
                  <a:outerShdw blurRad="38100" dist="38100" dir="2700000" algn="tl">
                    <a:srgbClr val="000000">
                      <a:alpha val="43137"/>
                    </a:srgbClr>
                  </a:outerShdw>
                </a:effectLst>
              </a:rPr>
              <a:t>A EFICIÊNCIA ECONÔMICA GERAL DA ECONOMIA</a:t>
            </a:r>
            <a:r>
              <a:rPr lang="en-US" b="1" dirty="0">
                <a:effectLst>
                  <a:outerShdw blurRad="38100" dist="38100" dir="2700000" algn="tl">
                    <a:srgbClr val="000000">
                      <a:alpha val="43137"/>
                    </a:srgbClr>
                  </a:outerShdw>
                </a:effectLst>
              </a:rPr>
              <a:t>: </a:t>
            </a:r>
            <a:r>
              <a:rPr lang="en-US" dirty="0"/>
              <a:t>OS PREÇOS NA ECONOMIA REFLETEM OS CUSTOS MARGINAIS DE PRODUÇÃO E HÁ PLENA UTILIZAÇÃO DOS RECURSOS EXISTENTES, DE FORMA QUE O AUMENTO MARGINAL DA PRODUÇÃO DE UM BEM (X) EXIGE A REDUÇÃO MARGINAL DO OUTRO BEM (Y) NA EXATA QUANTIDADE QUE O MERCADO TROCA UM BEM PELO OUTRO E QUE É EXPRESSA NO DADO PREÇO RELATIVO: “(</a:t>
            </a:r>
            <a:r>
              <a:rPr lang="en-US" dirty="0" err="1"/>
              <a:t>Px</a:t>
            </a:r>
            <a:r>
              <a:rPr lang="en-US" dirty="0"/>
              <a:t>/</a:t>
            </a:r>
            <a:r>
              <a:rPr lang="en-US" dirty="0" err="1"/>
              <a:t>Py</a:t>
            </a:r>
            <a:r>
              <a:rPr lang="en-US" dirty="0"/>
              <a:t>) = (</a:t>
            </a:r>
            <a:r>
              <a:rPr lang="en-US" dirty="0" err="1"/>
              <a:t>CMgX</a:t>
            </a:r>
            <a:r>
              <a:rPr lang="en-US" dirty="0"/>
              <a:t>/</a:t>
            </a:r>
            <a:r>
              <a:rPr lang="en-US" dirty="0" err="1"/>
              <a:t>CMgY</a:t>
            </a:r>
            <a:r>
              <a:rPr lang="en-US" dirty="0"/>
              <a:t>)”. EM SUMA, A ECONOMIA SE ENCONTRA NUM MÁXIMO DE PRODUÇÃO SOBRE A FRONTEIRA DE POSSIBILIDADES DE PRODUÇÃO (F.P.P.)</a:t>
            </a:r>
          </a:p>
          <a:p>
            <a:endParaRPr lang="pt-BR" dirty="0"/>
          </a:p>
        </p:txBody>
      </p:sp>
    </p:spTree>
    <p:extLst>
      <p:ext uri="{BB962C8B-B14F-4D97-AF65-F5344CB8AC3E}">
        <p14:creationId xmlns:p14="http://schemas.microsoft.com/office/powerpoint/2010/main" val="3699663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13376"/>
          </a:xfrm>
        </p:spPr>
        <p:txBody>
          <a:bodyPr>
            <a:normAutofit fontScale="47500" lnSpcReduction="20000"/>
          </a:bodyPr>
          <a:lstStyle/>
          <a:p>
            <a:pPr marL="0" indent="0" algn="just">
              <a:buNone/>
            </a:pPr>
            <a:r>
              <a:rPr lang="en-US" b="1" u="sng" dirty="0">
                <a:effectLst>
                  <a:outerShdw blurRad="38100" dist="38100" dir="2700000" algn="tl">
                    <a:srgbClr val="000000">
                      <a:alpha val="43137"/>
                    </a:srgbClr>
                  </a:outerShdw>
                </a:effectLst>
              </a:rPr>
              <a:t>CONCLUSÃO</a:t>
            </a:r>
            <a:r>
              <a:rPr lang="en-US" b="1" dirty="0">
                <a:effectLst>
                  <a:outerShdw blurRad="38100" dist="38100" dir="2700000" algn="tl">
                    <a:srgbClr val="000000">
                      <a:alpha val="43137"/>
                    </a:srgbClr>
                  </a:outerShdw>
                </a:effectLst>
              </a:rPr>
              <a:t>:</a:t>
            </a:r>
            <a:r>
              <a:rPr lang="en-US" b="1" dirty="0"/>
              <a:t> </a:t>
            </a:r>
            <a:r>
              <a:rPr lang="en-US" dirty="0"/>
              <a:t>A EFICIÊNCIA ECONÔMICA REQUER QUE O BENEFÍCIO MARGINAL ASSOCIADO AO CONSUMO DE CADA BEM IGUALE AO CUSTO MARGINAL DE PRODUÇÃO DOS MESMOS.  </a:t>
            </a:r>
            <a:endParaRPr lang="en-US" dirty="0" smtClean="0"/>
          </a:p>
          <a:p>
            <a:pPr marL="0" indent="0" algn="just">
              <a:buNone/>
            </a:pPr>
            <a:endParaRPr lang="en-US" dirty="0" smtClean="0"/>
          </a:p>
          <a:p>
            <a:pPr marL="0" indent="0" algn="just">
              <a:buNone/>
            </a:pPr>
            <a:r>
              <a:rPr lang="en-US" dirty="0"/>
              <a:t> </a:t>
            </a:r>
            <a:r>
              <a:rPr lang="en-US" dirty="0" smtClean="0"/>
              <a:t>                        PORTANTO</a:t>
            </a:r>
            <a:r>
              <a:rPr lang="en-US" dirty="0"/>
              <a:t>, COM</a:t>
            </a:r>
            <a:r>
              <a:rPr lang="en-US" b="1" dirty="0"/>
              <a:t> </a:t>
            </a:r>
            <a:r>
              <a:rPr lang="en-US" b="1" dirty="0">
                <a:effectLst>
                  <a:outerShdw blurRad="38100" dist="38100" dir="2700000" algn="tl">
                    <a:srgbClr val="000000">
                      <a:alpha val="43137"/>
                    </a:srgbClr>
                  </a:outerShdw>
                </a:effectLst>
              </a:rPr>
              <a:t>EFICIÊNCIA ECONÔMICA</a:t>
            </a:r>
            <a:r>
              <a:rPr lang="en-US" b="1" dirty="0"/>
              <a:t>:   </a:t>
            </a:r>
            <a:r>
              <a:rPr lang="en-US" b="1" dirty="0" err="1">
                <a:effectLst>
                  <a:outerShdw blurRad="38100" dist="38100" dir="2700000" algn="tl">
                    <a:srgbClr val="000000">
                      <a:alpha val="43137"/>
                    </a:srgbClr>
                  </a:outerShdw>
                </a:effectLst>
              </a:rPr>
              <a:t>BMg</a:t>
            </a:r>
            <a:r>
              <a:rPr lang="en-US" b="1" dirty="0">
                <a:effectLst>
                  <a:outerShdw blurRad="38100" dist="38100" dir="2700000" algn="tl">
                    <a:srgbClr val="000000">
                      <a:alpha val="43137"/>
                    </a:srgbClr>
                  </a:outerShdw>
                </a:effectLst>
              </a:rPr>
              <a:t>  =  PREÇO  =  </a:t>
            </a:r>
            <a:r>
              <a:rPr lang="en-US" b="1" dirty="0" err="1">
                <a:effectLst>
                  <a:outerShdw blurRad="38100" dist="38100" dir="2700000" algn="tl">
                    <a:srgbClr val="000000">
                      <a:alpha val="43137"/>
                    </a:srgbClr>
                  </a:outerShdw>
                </a:effectLst>
              </a:rPr>
              <a:t>CMg</a:t>
            </a:r>
            <a:r>
              <a:rPr lang="en-US" b="1" dirty="0"/>
              <a:t>. </a:t>
            </a:r>
          </a:p>
          <a:p>
            <a:pPr algn="just"/>
            <a:endParaRPr lang="en-US" b="1" dirty="0"/>
          </a:p>
          <a:p>
            <a:pPr marL="0" indent="0" algn="just">
              <a:buNone/>
            </a:pPr>
            <a:r>
              <a:rPr lang="en-US" dirty="0"/>
              <a:t>SE, POR EXEMPLO, O BENEFÍCIO MARGINAL EXCEDE O CUSTO MARGINAL, A SOCIEDADE GANHARIA COM A PRODUÇÃO E CONSUMO ADICIONAL DESSE BEM, E VICE-VERSA</a:t>
            </a:r>
            <a:r>
              <a:rPr lang="en-US" b="1" dirty="0"/>
              <a:t>.</a:t>
            </a:r>
          </a:p>
          <a:p>
            <a:pPr marL="0" indent="0" algn="just">
              <a:buNone/>
            </a:pPr>
            <a:endParaRPr lang="en-US" b="1" dirty="0">
              <a:effectLst>
                <a:outerShdw blurRad="38100" dist="38100" dir="2700000" algn="tl">
                  <a:srgbClr val="000000">
                    <a:alpha val="43137"/>
                  </a:srgbClr>
                </a:outerShdw>
              </a:effectLst>
            </a:endParaRPr>
          </a:p>
          <a:p>
            <a:pPr marL="0" indent="0" algn="just">
              <a:buNone/>
            </a:pPr>
            <a:endParaRPr lang="en-US" b="1" dirty="0">
              <a:effectLst>
                <a:outerShdw blurRad="38100" dist="38100" dir="2700000" algn="tl">
                  <a:srgbClr val="000000">
                    <a:alpha val="43137"/>
                  </a:srgbClr>
                </a:outerShdw>
              </a:effectLst>
            </a:endParaRPr>
          </a:p>
          <a:p>
            <a:pPr marL="0" indent="0" algn="just">
              <a:buNone/>
            </a:pPr>
            <a:r>
              <a:rPr lang="en-US" b="1" u="sng" dirty="0">
                <a:effectLst>
                  <a:outerShdw blurRad="38100" dist="38100" dir="2700000" algn="tl">
                    <a:srgbClr val="000000">
                      <a:alpha val="43137"/>
                    </a:srgbClr>
                  </a:outerShdw>
                </a:effectLst>
              </a:rPr>
              <a:t>O PROCESSO DE MERCADO NUMA ECONOMIA COMPETITIVA  LEVA À EFICIÊNCIA GLOBAL</a:t>
            </a:r>
            <a:r>
              <a:rPr lang="en-US" b="1" dirty="0">
                <a:effectLst>
                  <a:outerShdw blurRad="38100" dist="38100" dir="2700000" algn="tl">
                    <a:srgbClr val="000000">
                      <a:alpha val="43137"/>
                    </a:srgbClr>
                  </a:outerShdw>
                </a:effectLst>
              </a:rPr>
              <a:t>:</a:t>
            </a:r>
            <a:r>
              <a:rPr lang="en-US" b="1" dirty="0"/>
              <a:t> </a:t>
            </a:r>
          </a:p>
          <a:p>
            <a:pPr marL="0" indent="0" algn="just">
              <a:buNone/>
            </a:pPr>
            <a:r>
              <a:rPr lang="en-US" b="1" dirty="0"/>
              <a:t>          </a:t>
            </a:r>
            <a:r>
              <a:rPr lang="en-US" dirty="0"/>
              <a:t>AO DECIDIR QUANTO E O QUE COMPRAR, OS INDIVÍDUOS IGUALAM O </a:t>
            </a:r>
          </a:p>
          <a:p>
            <a:pPr marL="0" indent="0" algn="just">
              <a:buNone/>
            </a:pPr>
            <a:r>
              <a:rPr lang="en-US" dirty="0"/>
              <a:t>          BENEFÍCIO MARGINAL  AO PREÇO DE MERCADO. AS FIRMAS, POR OUTRO </a:t>
            </a:r>
          </a:p>
          <a:p>
            <a:pPr marL="0" indent="0" algn="just">
              <a:buNone/>
            </a:pPr>
            <a:r>
              <a:rPr lang="en-US" dirty="0"/>
              <a:t>          LADO, AO DECIDIREM O QUE E QUANTO PRODUZIR, EM COMPETIÇÃO PERFEITA</a:t>
            </a:r>
          </a:p>
          <a:p>
            <a:pPr marL="0" indent="0" algn="just">
              <a:buNone/>
            </a:pPr>
            <a:r>
              <a:rPr lang="en-US" dirty="0"/>
              <a:t>          IGUALAM O PREÇO DE MERCADO AO CUSTO MARGINAL DE PRODUÇÃO. A INTERAÇÃO</a:t>
            </a:r>
          </a:p>
          <a:p>
            <a:pPr marL="0" indent="0" algn="just">
              <a:buNone/>
            </a:pPr>
            <a:r>
              <a:rPr lang="en-US" dirty="0"/>
              <a:t>          DE AMBOS, PORTANTO, LEVA A QUE SE OBTENHA: </a:t>
            </a:r>
            <a:r>
              <a:rPr lang="en-US" dirty="0" err="1"/>
              <a:t>BMg</a:t>
            </a:r>
            <a:r>
              <a:rPr lang="en-US" dirty="0"/>
              <a:t> = PREÇO = </a:t>
            </a:r>
            <a:r>
              <a:rPr lang="en-US" dirty="0" err="1"/>
              <a:t>CMg</a:t>
            </a:r>
            <a:r>
              <a:rPr lang="en-US" dirty="0"/>
              <a:t>.</a:t>
            </a:r>
          </a:p>
          <a:p>
            <a:pPr marL="0" indent="0">
              <a:buNone/>
            </a:pPr>
            <a:endParaRPr lang="en-US" dirty="0"/>
          </a:p>
          <a:p>
            <a:pPr marL="0" indent="0" algn="just">
              <a:buNone/>
            </a:pPr>
            <a:r>
              <a:rPr lang="en-US" dirty="0"/>
              <a:t>          OU SEJA, O EQUILÍBRIO DE MERCADO OCORRE NAQUELE PREÇO EM QUE A DEMANDA</a:t>
            </a:r>
          </a:p>
          <a:p>
            <a:pPr marL="0" indent="0" algn="just">
              <a:buNone/>
            </a:pPr>
            <a:r>
              <a:rPr lang="en-US" dirty="0"/>
              <a:t>          IGUALA À OFERTA (DE CADA BEM) E, PORTANTO, RESULTANDO QUE O BENEFÍCIO</a:t>
            </a:r>
          </a:p>
          <a:p>
            <a:pPr marL="0" indent="0" algn="just">
              <a:buNone/>
            </a:pPr>
            <a:r>
              <a:rPr lang="en-US" dirty="0"/>
              <a:t>          MARGINAL IGUALA  O CUSTO MARGINAL DE PRODUÇÃO.</a:t>
            </a:r>
          </a:p>
          <a:p>
            <a:pPr marL="0" indent="0" algn="ctr">
              <a:buNone/>
            </a:pPr>
            <a:endParaRPr lang="en-US" dirty="0"/>
          </a:p>
          <a:p>
            <a:pPr marL="0" indent="0" algn="ctr">
              <a:buNone/>
            </a:pPr>
            <a:endParaRPr lang="en-US" dirty="0"/>
          </a:p>
          <a:p>
            <a:pPr marL="0" indent="0" algn="just">
              <a:buNone/>
            </a:pPr>
            <a:r>
              <a:rPr lang="en-US" b="1" dirty="0"/>
              <a:t>EM SUMA, MERCADOS PERFEITAMENTE COMPETITIVOS LEVAM À EFICIÊNCIA ECONÔMICA EM TODOS OS MERCADOS E, PORTANTO, NA ECONOMIA COMO UM TODO E, EM COMPETIÇÃO PERFEITA, NÃO HÁ DISTINÇÃO ENTRE O SOCIAL E O PRIVADO, ISTO É, SOCIAL = PRIVADO</a:t>
            </a:r>
            <a:r>
              <a:rPr lang="en-US" b="1" dirty="0" smtClean="0"/>
              <a:t>.</a:t>
            </a:r>
          </a:p>
          <a:p>
            <a:pPr marL="0" indent="0" algn="just">
              <a:buNone/>
            </a:pPr>
            <a:endParaRPr lang="en-US" b="1" dirty="0" smtClean="0"/>
          </a:p>
          <a:p>
            <a:pPr marL="0" indent="0" algn="just">
              <a:buNone/>
            </a:pPr>
            <a:endParaRPr lang="en-US" sz="2500" b="1" dirty="0"/>
          </a:p>
          <a:p>
            <a:pPr marL="0" indent="0" algn="just">
              <a:buNone/>
            </a:pPr>
            <a:r>
              <a:rPr lang="en-US" sz="3300" b="1" u="sng" dirty="0">
                <a:effectLst>
                  <a:outerShdw blurRad="38100" dist="38100" dir="2700000" algn="tl">
                    <a:srgbClr val="000000">
                      <a:alpha val="43137"/>
                    </a:srgbClr>
                  </a:outerShdw>
                </a:effectLst>
              </a:rPr>
              <a:t>PORTANTO, EFICIÊNCIA ECONÔMICA EM MERCADOS COMPETITIVOS RESULTA EM</a:t>
            </a:r>
            <a:r>
              <a:rPr lang="en-US" sz="3300" b="1" dirty="0" smtClean="0">
                <a:effectLst>
                  <a:outerShdw blurRad="38100" dist="38100" dir="2700000" algn="tl">
                    <a:srgbClr val="000000">
                      <a:alpha val="43137"/>
                    </a:srgbClr>
                  </a:outerShdw>
                </a:effectLst>
              </a:rPr>
              <a:t>:</a:t>
            </a:r>
          </a:p>
          <a:p>
            <a:pPr marL="0" indent="0" algn="just">
              <a:buNone/>
            </a:pPr>
            <a:endParaRPr lang="en-US" sz="3300" b="1" dirty="0">
              <a:effectLst>
                <a:outerShdw blurRad="38100" dist="38100" dir="2700000" algn="tl">
                  <a:srgbClr val="000000">
                    <a:alpha val="43137"/>
                  </a:srgbClr>
                </a:outerShdw>
              </a:effectLst>
            </a:endParaRPr>
          </a:p>
          <a:p>
            <a:pPr marL="0" indent="0" algn="ctr">
              <a:buNone/>
            </a:pPr>
            <a:r>
              <a:rPr lang="en-US" sz="4400" b="1" dirty="0">
                <a:effectLst>
                  <a:outerShdw blurRad="38100" dist="38100" dir="2700000" algn="tl">
                    <a:srgbClr val="000000">
                      <a:alpha val="43137"/>
                    </a:srgbClr>
                  </a:outerShdw>
                </a:effectLst>
              </a:rPr>
              <a:t>BENEFÍCIO MARGINAL  =  PREÇO DE MERCADO  =  CUSTO </a:t>
            </a:r>
            <a:r>
              <a:rPr lang="en-US" sz="4400" b="1" dirty="0" smtClean="0">
                <a:effectLst>
                  <a:outerShdw blurRad="38100" dist="38100" dir="2700000" algn="tl">
                    <a:srgbClr val="000000">
                      <a:alpha val="43137"/>
                    </a:srgbClr>
                  </a:outerShdw>
                </a:effectLst>
              </a:rPr>
              <a:t>MARGINAL</a:t>
            </a:r>
          </a:p>
          <a:p>
            <a:pPr marL="0" indent="0" algn="ctr">
              <a:buNone/>
            </a:pPr>
            <a:endParaRPr lang="pt-BR" dirty="0"/>
          </a:p>
        </p:txBody>
      </p:sp>
    </p:spTree>
    <p:extLst>
      <p:ext uri="{BB962C8B-B14F-4D97-AF65-F5344CB8AC3E}">
        <p14:creationId xmlns:p14="http://schemas.microsoft.com/office/powerpoint/2010/main" val="166657053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5186</Words>
  <Application>Microsoft Office PowerPoint</Application>
  <PresentationFormat>Apresentação na tela (4:3)</PresentationFormat>
  <Paragraphs>478</Paragraphs>
  <Slides>31</Slides>
  <Notes>0</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Tema do Office</vt:lpstr>
      <vt:lpstr>O SETOR PÚBLICO NUMA ECONOMIA MIXTA DE MERCADO</vt:lpstr>
      <vt:lpstr>QUESTÕES BÁSICAS</vt:lpstr>
      <vt:lpstr>NECESSIDADE DA INTERVENÇÃO DO SETOR PÚBLICO NUMA ECONOMIA DE MERCADO</vt:lpstr>
      <vt:lpstr>CRÍTICAS À INTERVENÇÃO GOVERNAMENTAL NA ECONOMIA DE MERCADO</vt:lpstr>
      <vt:lpstr>O SETOR PÚBLICO E AS QUESTÕES ECONÔMICAS FUNDAMENTAIS </vt:lpstr>
      <vt:lpstr>EFICIÊNCIA EM MERCADOS PERFEITAMENTE COMPETITIVOS</vt:lpstr>
      <vt:lpstr>SOBRE O CRITÉRIO EFICIÊNCIA DE PARETO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TEOREMAS FUNDAMENTAIS DA ECONOMIA DE BEM-ESTAR</vt:lpstr>
      <vt:lpstr>Apresentação do PowerPoint</vt:lpstr>
      <vt:lpstr>Apresentação do PowerPoint</vt:lpstr>
      <vt:lpstr>REVISÃO DO QUE VIMOS</vt:lpstr>
      <vt:lpstr>Apresentação do PowerPoint</vt:lpstr>
      <vt:lpstr>PRESSUPOSTOS DA ECONOMIA PERFEITAMENTE COMPETITIVA</vt:lpstr>
      <vt:lpstr>Apresentação do PowerPoint</vt:lpstr>
      <vt:lpstr>Apresentação do PowerPoint</vt:lpstr>
      <vt:lpstr>UMA JUSTIFICATIVA DE GOVERNO EM ECONOMIA DE MERCADO:  CONSISTE EM GERAR CONDIÇÕES PARA O ATENDIMENTO DA EFICIÊNCIA ECONÔMICA, ISTO É, CORRIGIR AS   “FALHAS DE MERCADO”</vt:lpstr>
      <vt:lpstr>Apresentação do PowerPoint</vt:lpstr>
      <vt:lpstr>Apresentação do PowerPoint</vt:lpstr>
      <vt:lpstr>JUSTIFICATIVAS ADICIONAIS PARA EXISTÊNCIA DE GOVERNO NUMA ECONOMIA DE MERCADO: “JUSTIFICATIVAS OUTRAS QUE EFICIÊNCIA ECONÔMICA”</vt:lpstr>
      <vt:lpstr>Apresentação do PowerPoint</vt:lpstr>
      <vt:lpstr>Apresentação do PowerPoint</vt:lpstr>
      <vt:lpstr>Apresentação do PowerPoint</vt:lpstr>
      <vt:lpstr>Apresentação do PowerPoint</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SETOR PÚBLICO NUMA ECONOMIA MIXTA</dc:title>
  <dc:creator>sbender</dc:creator>
  <cp:lastModifiedBy>Siegfried Bender</cp:lastModifiedBy>
  <cp:revision>119</cp:revision>
  <dcterms:created xsi:type="dcterms:W3CDTF">2010-08-07T15:02:07Z</dcterms:created>
  <dcterms:modified xsi:type="dcterms:W3CDTF">2011-05-31T04:16:49Z</dcterms:modified>
</cp:coreProperties>
</file>