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64" r:id="rId3"/>
    <p:sldId id="329" r:id="rId4"/>
    <p:sldId id="330" r:id="rId5"/>
    <p:sldId id="331" r:id="rId6"/>
    <p:sldId id="261" r:id="rId7"/>
    <p:sldId id="332" r:id="rId8"/>
    <p:sldId id="333" r:id="rId9"/>
    <p:sldId id="265" r:id="rId10"/>
    <p:sldId id="293" r:id="rId11"/>
    <p:sldId id="259" r:id="rId12"/>
    <p:sldId id="299" r:id="rId13"/>
    <p:sldId id="334" r:id="rId14"/>
    <p:sldId id="301" r:id="rId15"/>
    <p:sldId id="311" r:id="rId16"/>
    <p:sldId id="323" r:id="rId17"/>
    <p:sldId id="320" r:id="rId18"/>
    <p:sldId id="321" r:id="rId19"/>
    <p:sldId id="322" r:id="rId20"/>
    <p:sldId id="335" r:id="rId21"/>
    <p:sldId id="360" r:id="rId22"/>
    <p:sldId id="338" r:id="rId23"/>
    <p:sldId id="340" r:id="rId24"/>
    <p:sldId id="341" r:id="rId25"/>
    <p:sldId id="356" r:id="rId26"/>
    <p:sldId id="336" r:id="rId27"/>
    <p:sldId id="337" r:id="rId28"/>
    <p:sldId id="351" r:id="rId29"/>
    <p:sldId id="362" r:id="rId30"/>
    <p:sldId id="363" r:id="rId31"/>
    <p:sldId id="339" r:id="rId32"/>
    <p:sldId id="342" r:id="rId33"/>
    <p:sldId id="302" r:id="rId34"/>
    <p:sldId id="364" r:id="rId35"/>
    <p:sldId id="343" r:id="rId36"/>
    <p:sldId id="367" r:id="rId37"/>
    <p:sldId id="371" r:id="rId38"/>
    <p:sldId id="357" r:id="rId39"/>
    <p:sldId id="359" r:id="rId40"/>
    <p:sldId id="358" r:id="rId41"/>
    <p:sldId id="368" r:id="rId42"/>
    <p:sldId id="370" r:id="rId43"/>
    <p:sldId id="354" r:id="rId44"/>
    <p:sldId id="369" r:id="rId45"/>
    <p:sldId id="35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3750" autoAdjust="0"/>
  </p:normalViewPr>
  <p:slideViewPr>
    <p:cSldViewPr snapToGrid="0" showGuides="1">
      <p:cViewPr varScale="1">
        <p:scale>
          <a:sx n="97" d="100"/>
          <a:sy n="97" d="100"/>
        </p:scale>
        <p:origin x="656" y="19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60A3AE-0CA0-4F6F-8A37-BA1D3CD62938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2C5FE912-1491-4E61-8853-E5AE1950F349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Food selection 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96D078-ED68-4F8B-B3F4-F7C9A0A31697}" type="parTrans" cxnId="{6BD63FFD-C7EC-4009-AA29-58F374D76A79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55CE1D-F02D-4103-B673-5EB1403A6A8D}" type="sibTrans" cxnId="{6BD63FFD-C7EC-4009-AA29-58F374D76A79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DB7784-5B87-4DD0-8FD0-F196E072C912}">
      <dgm:prSet phldrT="[Text]" custT="1"/>
      <dgm:spPr/>
      <dgm:t>
        <a:bodyPr/>
        <a:lstStyle/>
        <a:p>
          <a:r>
            <a: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Food purchase 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8C4972-74CE-4121-A76B-50F9CC57375E}" type="parTrans" cxnId="{229ADFCD-5050-4B19-9744-26C7D90D198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D9A916-CBD4-47AE-9FDD-F40EBD6A29E5}" type="sibTrans" cxnId="{229ADFCD-5050-4B19-9744-26C7D90D198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08AC64-72B7-4E14-B302-310E9FAD5BFF}">
      <dgm:prSet custT="1"/>
      <dgm:spPr/>
      <dgm:t>
        <a:bodyPr/>
        <a:lstStyle/>
        <a:p>
          <a:r>
            <a: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Food consumption 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C461F-EA6A-4951-8724-680210352A39}" type="parTrans" cxnId="{AC65316B-9CB7-4F6A-BE5D-A8D60B26591F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459BA3-AD2F-47B4-9454-19F3C395C48E}" type="sibTrans" cxnId="{AC65316B-9CB7-4F6A-BE5D-A8D60B26591F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D8F5-8C8F-43DF-BB9E-A17C19C6B0CD}">
      <dgm:prSet custT="1"/>
      <dgm:spPr/>
      <dgm:t>
        <a:bodyPr/>
        <a:lstStyle/>
        <a:p>
          <a:r>
            <a: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Influences disease outcomes 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0B6AA5-DCD4-4651-A120-0039FE63F06C}" type="parTrans" cxnId="{F950CA0B-0488-46F1-9834-664F2B90460F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86424-2A8C-40C0-87A0-A11534F4D715}" type="sibTrans" cxnId="{F950CA0B-0488-46F1-9834-664F2B90460F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92F5ED-6223-40AC-A0D9-96B93E327F59}">
      <dgm:prSet/>
      <dgm:spPr/>
      <dgm:t>
        <a:bodyPr/>
        <a:lstStyle/>
        <a:p>
          <a:r>
            <a: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Influences  biomarkers 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9C3AD9-1460-47A7-A799-2A61994D4D9D}" type="parTrans" cxnId="{B01EB74E-B3E5-4DB6-87B1-B14F344D2674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BDF53-44BA-42D1-850F-953975487EE8}" type="sibTrans" cxnId="{B01EB74E-B3E5-4DB6-87B1-B14F344D2674}">
      <dgm:prSet/>
      <dgm:spPr/>
      <dgm:t>
        <a:bodyPr/>
        <a:lstStyle/>
        <a:p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31C1A9-2FE9-4786-A5CB-A245B1B66D93}" type="pres">
      <dgm:prSet presAssocID="{6A60A3AE-0CA0-4F6F-8A37-BA1D3CD62938}" presName="Name0" presStyleCnt="0">
        <dgm:presLayoutVars>
          <dgm:dir/>
          <dgm:animLvl val="lvl"/>
          <dgm:resizeHandles val="exact"/>
        </dgm:presLayoutVars>
      </dgm:prSet>
      <dgm:spPr/>
    </dgm:pt>
    <dgm:pt modelId="{33BB46BC-C690-41D0-BAC3-92E2FCD32FB0}" type="pres">
      <dgm:prSet presAssocID="{2C5FE912-1491-4E61-8853-E5AE1950F349}" presName="parTxOnly" presStyleLbl="node1" presStyleIdx="0" presStyleCnt="5" custLinFactNeighborX="-36741">
        <dgm:presLayoutVars>
          <dgm:chMax val="0"/>
          <dgm:chPref val="0"/>
          <dgm:bulletEnabled val="1"/>
        </dgm:presLayoutVars>
      </dgm:prSet>
      <dgm:spPr/>
    </dgm:pt>
    <dgm:pt modelId="{E43779F4-D530-4384-81B2-9EC5CC70E981}" type="pres">
      <dgm:prSet presAssocID="{E655CE1D-F02D-4103-B673-5EB1403A6A8D}" presName="parTxOnlySpace" presStyleCnt="0"/>
      <dgm:spPr/>
    </dgm:pt>
    <dgm:pt modelId="{49AE1BF1-8057-467E-8EC8-75B3E9A72983}" type="pres">
      <dgm:prSet presAssocID="{48DB7784-5B87-4DD0-8FD0-F196E072C91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C78E8C3-FA5C-40EF-A27F-0B23BC6F75A6}" type="pres">
      <dgm:prSet presAssocID="{4DD9A916-CBD4-47AE-9FDD-F40EBD6A29E5}" presName="parTxOnlySpace" presStyleCnt="0"/>
      <dgm:spPr/>
    </dgm:pt>
    <dgm:pt modelId="{630186BD-D3A3-4CAB-8326-DE6ECCCBD88F}" type="pres">
      <dgm:prSet presAssocID="{D408AC64-72B7-4E14-B302-310E9FAD5BFF}" presName="parTxOnly" presStyleLbl="node1" presStyleIdx="2" presStyleCnt="5" custScaleX="117346" custScaleY="106794">
        <dgm:presLayoutVars>
          <dgm:chMax val="0"/>
          <dgm:chPref val="0"/>
          <dgm:bulletEnabled val="1"/>
        </dgm:presLayoutVars>
      </dgm:prSet>
      <dgm:spPr/>
    </dgm:pt>
    <dgm:pt modelId="{237474EB-9897-413B-9472-407DC25B6DDB}" type="pres">
      <dgm:prSet presAssocID="{C6459BA3-AD2F-47B4-9454-19F3C395C48E}" presName="parTxOnlySpace" presStyleCnt="0"/>
      <dgm:spPr/>
    </dgm:pt>
    <dgm:pt modelId="{901DDCCC-12A6-4525-A177-C053E81214F9}" type="pres">
      <dgm:prSet presAssocID="{E392F5ED-6223-40AC-A0D9-96B93E327F5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30CD572-83AF-424E-91A1-8C737A1AF222}" type="pres">
      <dgm:prSet presAssocID="{B29BDF53-44BA-42D1-850F-953975487EE8}" presName="parTxOnlySpace" presStyleCnt="0"/>
      <dgm:spPr/>
    </dgm:pt>
    <dgm:pt modelId="{17AD33C4-B33A-4140-932F-B3E3609E42AD}" type="pres">
      <dgm:prSet presAssocID="{013DD8F5-8C8F-43DF-BB9E-A17C19C6B0C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950CA0B-0488-46F1-9834-664F2B90460F}" srcId="{6A60A3AE-0CA0-4F6F-8A37-BA1D3CD62938}" destId="{013DD8F5-8C8F-43DF-BB9E-A17C19C6B0CD}" srcOrd="4" destOrd="0" parTransId="{660B6AA5-DCD4-4651-A120-0039FE63F06C}" sibTransId="{DDA86424-2A8C-40C0-87A0-A11534F4D715}"/>
    <dgm:cxn modelId="{D5345632-5971-41C3-9002-30810B1CB687}" type="presOf" srcId="{013DD8F5-8C8F-43DF-BB9E-A17C19C6B0CD}" destId="{17AD33C4-B33A-4140-932F-B3E3609E42AD}" srcOrd="0" destOrd="0" presId="urn:microsoft.com/office/officeart/2005/8/layout/chevron1"/>
    <dgm:cxn modelId="{B01EB74E-B3E5-4DB6-87B1-B14F344D2674}" srcId="{6A60A3AE-0CA0-4F6F-8A37-BA1D3CD62938}" destId="{E392F5ED-6223-40AC-A0D9-96B93E327F59}" srcOrd="3" destOrd="0" parTransId="{C39C3AD9-1460-47A7-A799-2A61994D4D9D}" sibTransId="{B29BDF53-44BA-42D1-850F-953975487EE8}"/>
    <dgm:cxn modelId="{0489C967-5B3F-40F8-89D4-29B589C9DED3}" type="presOf" srcId="{E392F5ED-6223-40AC-A0D9-96B93E327F59}" destId="{901DDCCC-12A6-4525-A177-C053E81214F9}" srcOrd="0" destOrd="0" presId="urn:microsoft.com/office/officeart/2005/8/layout/chevron1"/>
    <dgm:cxn modelId="{AC65316B-9CB7-4F6A-BE5D-A8D60B26591F}" srcId="{6A60A3AE-0CA0-4F6F-8A37-BA1D3CD62938}" destId="{D408AC64-72B7-4E14-B302-310E9FAD5BFF}" srcOrd="2" destOrd="0" parTransId="{C9DC461F-EA6A-4951-8724-680210352A39}" sibTransId="{C6459BA3-AD2F-47B4-9454-19F3C395C48E}"/>
    <dgm:cxn modelId="{D9019E6E-71D6-4258-9E53-4C8BB3154C84}" type="presOf" srcId="{48DB7784-5B87-4DD0-8FD0-F196E072C912}" destId="{49AE1BF1-8057-467E-8EC8-75B3E9A72983}" srcOrd="0" destOrd="0" presId="urn:microsoft.com/office/officeart/2005/8/layout/chevron1"/>
    <dgm:cxn modelId="{7EF6A68E-3CAC-4F69-901E-057BC27F823B}" type="presOf" srcId="{D408AC64-72B7-4E14-B302-310E9FAD5BFF}" destId="{630186BD-D3A3-4CAB-8326-DE6ECCCBD88F}" srcOrd="0" destOrd="0" presId="urn:microsoft.com/office/officeart/2005/8/layout/chevron1"/>
    <dgm:cxn modelId="{884FD8A2-0A93-44CE-9D0B-1A8D8979866B}" type="presOf" srcId="{2C5FE912-1491-4E61-8853-E5AE1950F349}" destId="{33BB46BC-C690-41D0-BAC3-92E2FCD32FB0}" srcOrd="0" destOrd="0" presId="urn:microsoft.com/office/officeart/2005/8/layout/chevron1"/>
    <dgm:cxn modelId="{229ADFCD-5050-4B19-9744-26C7D90D1983}" srcId="{6A60A3AE-0CA0-4F6F-8A37-BA1D3CD62938}" destId="{48DB7784-5B87-4DD0-8FD0-F196E072C912}" srcOrd="1" destOrd="0" parTransId="{248C4972-74CE-4121-A76B-50F9CC57375E}" sibTransId="{4DD9A916-CBD4-47AE-9FDD-F40EBD6A29E5}"/>
    <dgm:cxn modelId="{6802D4DE-F649-4046-98E2-C15A553DAD55}" type="presOf" srcId="{6A60A3AE-0CA0-4F6F-8A37-BA1D3CD62938}" destId="{6931C1A9-2FE9-4786-A5CB-A245B1B66D93}" srcOrd="0" destOrd="0" presId="urn:microsoft.com/office/officeart/2005/8/layout/chevron1"/>
    <dgm:cxn modelId="{6BD63FFD-C7EC-4009-AA29-58F374D76A79}" srcId="{6A60A3AE-0CA0-4F6F-8A37-BA1D3CD62938}" destId="{2C5FE912-1491-4E61-8853-E5AE1950F349}" srcOrd="0" destOrd="0" parTransId="{2496D078-ED68-4F8B-B3F4-F7C9A0A31697}" sibTransId="{E655CE1D-F02D-4103-B673-5EB1403A6A8D}"/>
    <dgm:cxn modelId="{4B60FD15-BE43-44CB-AC48-CD8886DC0532}" type="presParOf" srcId="{6931C1A9-2FE9-4786-A5CB-A245B1B66D93}" destId="{33BB46BC-C690-41D0-BAC3-92E2FCD32FB0}" srcOrd="0" destOrd="0" presId="urn:microsoft.com/office/officeart/2005/8/layout/chevron1"/>
    <dgm:cxn modelId="{F90C353E-2905-422B-A3AD-D9FD05DD1304}" type="presParOf" srcId="{6931C1A9-2FE9-4786-A5CB-A245B1B66D93}" destId="{E43779F4-D530-4384-81B2-9EC5CC70E981}" srcOrd="1" destOrd="0" presId="urn:microsoft.com/office/officeart/2005/8/layout/chevron1"/>
    <dgm:cxn modelId="{7CC79673-B11F-4456-A05C-CD2F5DBAFFFD}" type="presParOf" srcId="{6931C1A9-2FE9-4786-A5CB-A245B1B66D93}" destId="{49AE1BF1-8057-467E-8EC8-75B3E9A72983}" srcOrd="2" destOrd="0" presId="urn:microsoft.com/office/officeart/2005/8/layout/chevron1"/>
    <dgm:cxn modelId="{E71A095F-F7E9-461E-8631-B646BDA9FEB1}" type="presParOf" srcId="{6931C1A9-2FE9-4786-A5CB-A245B1B66D93}" destId="{CC78E8C3-FA5C-40EF-A27F-0B23BC6F75A6}" srcOrd="3" destOrd="0" presId="urn:microsoft.com/office/officeart/2005/8/layout/chevron1"/>
    <dgm:cxn modelId="{9CA58167-A48A-4BF9-ADF3-E1FA0F9DA0F3}" type="presParOf" srcId="{6931C1A9-2FE9-4786-A5CB-A245B1B66D93}" destId="{630186BD-D3A3-4CAB-8326-DE6ECCCBD88F}" srcOrd="4" destOrd="0" presId="urn:microsoft.com/office/officeart/2005/8/layout/chevron1"/>
    <dgm:cxn modelId="{DD672655-EB74-40AF-AE19-7DFBC29AC1D1}" type="presParOf" srcId="{6931C1A9-2FE9-4786-A5CB-A245B1B66D93}" destId="{237474EB-9897-413B-9472-407DC25B6DDB}" srcOrd="5" destOrd="0" presId="urn:microsoft.com/office/officeart/2005/8/layout/chevron1"/>
    <dgm:cxn modelId="{5D7D5932-C711-4339-BFFF-F436E755BA2F}" type="presParOf" srcId="{6931C1A9-2FE9-4786-A5CB-A245B1B66D93}" destId="{901DDCCC-12A6-4525-A177-C053E81214F9}" srcOrd="6" destOrd="0" presId="urn:microsoft.com/office/officeart/2005/8/layout/chevron1"/>
    <dgm:cxn modelId="{2616425C-AFC8-4CF9-AA76-02BB1D4EBE4B}" type="presParOf" srcId="{6931C1A9-2FE9-4786-A5CB-A245B1B66D93}" destId="{F30CD572-83AF-424E-91A1-8C737A1AF222}" srcOrd="7" destOrd="0" presId="urn:microsoft.com/office/officeart/2005/8/layout/chevron1"/>
    <dgm:cxn modelId="{D3B829F0-9EB0-4149-8D20-DDF1460654C5}" type="presParOf" srcId="{6931C1A9-2FE9-4786-A5CB-A245B1B66D93}" destId="{17AD33C4-B33A-4140-932F-B3E3609E42A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B46BC-C690-41D0-BAC3-92E2FCD32FB0}">
      <dsp:nvSpPr>
        <dsp:cNvPr id="0" name=""/>
        <dsp:cNvSpPr/>
      </dsp:nvSpPr>
      <dsp:spPr>
        <a:xfrm>
          <a:off x="0" y="1832432"/>
          <a:ext cx="2498024" cy="999209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Food selection 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9605" y="1832432"/>
        <a:ext cx="1498815" cy="999209"/>
      </dsp:txXfrm>
    </dsp:sp>
    <dsp:sp modelId="{49AE1BF1-8057-467E-8EC8-75B3E9A72983}">
      <dsp:nvSpPr>
        <dsp:cNvPr id="0" name=""/>
        <dsp:cNvSpPr/>
      </dsp:nvSpPr>
      <dsp:spPr>
        <a:xfrm>
          <a:off x="2248762" y="1832432"/>
          <a:ext cx="2498024" cy="999209"/>
        </a:xfrm>
        <a:prstGeom prst="chevron">
          <a:avLst/>
        </a:prstGeom>
        <a:solidFill>
          <a:schemeClr val="accent1">
            <a:shade val="50000"/>
            <a:hueOff val="-301456"/>
            <a:satOff val="-8282"/>
            <a:lumOff val="190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Food purchase 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8367" y="1832432"/>
        <a:ext cx="1498815" cy="999209"/>
      </dsp:txXfrm>
    </dsp:sp>
    <dsp:sp modelId="{630186BD-D3A3-4CAB-8326-DE6ECCCBD88F}">
      <dsp:nvSpPr>
        <dsp:cNvPr id="0" name=""/>
        <dsp:cNvSpPr/>
      </dsp:nvSpPr>
      <dsp:spPr>
        <a:xfrm>
          <a:off x="4496984" y="1798489"/>
          <a:ext cx="2931331" cy="1067096"/>
        </a:xfrm>
        <a:prstGeom prst="chevron">
          <a:avLst/>
        </a:prstGeom>
        <a:solidFill>
          <a:schemeClr val="accent1">
            <a:shade val="50000"/>
            <a:hueOff val="-602913"/>
            <a:satOff val="-16564"/>
            <a:lumOff val="380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Food consumption 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0532" y="1798489"/>
        <a:ext cx="1864235" cy="1067096"/>
      </dsp:txXfrm>
    </dsp:sp>
    <dsp:sp modelId="{901DDCCC-12A6-4525-A177-C053E81214F9}">
      <dsp:nvSpPr>
        <dsp:cNvPr id="0" name=""/>
        <dsp:cNvSpPr/>
      </dsp:nvSpPr>
      <dsp:spPr>
        <a:xfrm>
          <a:off x="7178513" y="1832432"/>
          <a:ext cx="2498024" cy="999209"/>
        </a:xfrm>
        <a:prstGeom prst="chevron">
          <a:avLst/>
        </a:prstGeom>
        <a:solidFill>
          <a:schemeClr val="accent1">
            <a:shade val="50000"/>
            <a:hueOff val="-602913"/>
            <a:satOff val="-16564"/>
            <a:lumOff val="380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Influences  biomarkers 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8118" y="1832432"/>
        <a:ext cx="1498815" cy="999209"/>
      </dsp:txXfrm>
    </dsp:sp>
    <dsp:sp modelId="{17AD33C4-B33A-4140-932F-B3E3609E42AD}">
      <dsp:nvSpPr>
        <dsp:cNvPr id="0" name=""/>
        <dsp:cNvSpPr/>
      </dsp:nvSpPr>
      <dsp:spPr>
        <a:xfrm>
          <a:off x="9426735" y="1832432"/>
          <a:ext cx="2498024" cy="999209"/>
        </a:xfrm>
        <a:prstGeom prst="chevron">
          <a:avLst/>
        </a:prstGeom>
        <a:solidFill>
          <a:schemeClr val="accent1">
            <a:shade val="50000"/>
            <a:hueOff val="-301456"/>
            <a:satOff val="-8282"/>
            <a:lumOff val="190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Influences disease outcomes 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26340" y="1832432"/>
        <a:ext cx="1498815" cy="999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BA89F-F9FD-440D-B489-26BC622BFB3E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5C19B-1358-4EA0-B7A2-E00C7888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1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58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3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NOURISHING framework of food policies to </a:t>
            </a:r>
            <a:r>
              <a:rPr lang="en-US" dirty="0" err="1"/>
              <a:t>promotehealthy</a:t>
            </a:r>
            <a:r>
              <a:rPr lang="en-US" dirty="0"/>
              <a:t> diets, and uses the framework to summarize the policy actions taken </a:t>
            </a:r>
            <a:r>
              <a:rPr lang="en-US" dirty="0" err="1"/>
              <a:t>bythe</a:t>
            </a:r>
            <a:r>
              <a:rPr lang="en-US" dirty="0"/>
              <a:t> Bellagio meeting countries.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8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7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8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42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59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distribution of food stores and inequities in access</a:t>
            </a:r>
          </a:p>
          <a:p>
            <a:r>
              <a:rPr lang="en-US" dirty="0"/>
              <a:t>density of food stores or the number of food stores contained within a given area</a:t>
            </a:r>
          </a:p>
          <a:p>
            <a:r>
              <a:rPr lang="en-US" dirty="0"/>
              <a:t>food outlet proximity and density</a:t>
            </a:r>
          </a:p>
          <a:p>
            <a:r>
              <a:rPr lang="en-US" dirty="0"/>
              <a:t>. 92]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4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Leite</a:t>
            </a:r>
            <a:r>
              <a:rPr lang="en-US" dirty="0"/>
              <a:t>, F. H. M., de Carvalho </a:t>
            </a:r>
            <a:r>
              <a:rPr lang="en-US" dirty="0" err="1"/>
              <a:t>Cremm</a:t>
            </a:r>
            <a:r>
              <a:rPr lang="en-US" dirty="0"/>
              <a:t>, E., de Abreu, D. S. C., de Oliveira, M. A., Budd, N., &amp; Martins, P. A. (2017). Association of </a:t>
            </a:r>
            <a:r>
              <a:rPr lang="en-US" dirty="0" err="1"/>
              <a:t>neighbourhood</a:t>
            </a:r>
            <a:r>
              <a:rPr lang="en-US" dirty="0"/>
              <a:t> food availability with the consumption of processed and ultra-processed food products by children in a city of Brazil: a multilevel analysis. Public health nutrition, 1-12.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FBEFD-88A8-4F41-8B41-F3E2D7264D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7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37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5C19B-1358-4EA0-B7A2-E00C788849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8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43F5CF-17E6-4F2C-9A41-65D7F3902DBA}"/>
              </a:ext>
            </a:extLst>
          </p:cNvPr>
          <p:cNvCxnSpPr/>
          <p:nvPr userDrawn="1"/>
        </p:nvCxnSpPr>
        <p:spPr>
          <a:xfrm>
            <a:off x="1207658" y="4451883"/>
            <a:ext cx="987552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34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8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0F759A-74F8-45A7-92A7-412F8FDA2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AA599E-F260-41E6-8153-6453ECD1E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335" y="217426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Mediation analysis </a:t>
            </a:r>
          </a:p>
        </p:txBody>
      </p:sp>
    </p:spTree>
    <p:extLst>
      <p:ext uri="{BB962C8B-B14F-4D97-AF65-F5344CB8AC3E}">
        <p14:creationId xmlns:p14="http://schemas.microsoft.com/office/powerpoint/2010/main" val="320808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DD000F-895C-4B70-9806-A087CD1D0FD7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9A1086-5A60-4EAA-ACB1-164BE9C6C1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17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8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3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8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9380" y="88466"/>
            <a:ext cx="11704965" cy="9200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381" y="1561432"/>
            <a:ext cx="11557820" cy="45935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9DD000F-895C-4B70-9806-A087CD1D0FD7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B9A1086-5A60-4EAA-ACB1-164BE9C6C1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0" y="1008488"/>
            <a:ext cx="12192000" cy="463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92DEF-B207-4B1A-91CD-F910FF5A9D97}"/>
              </a:ext>
            </a:extLst>
          </p:cNvPr>
          <p:cNvCxnSpPr>
            <a:cxnSpLocks/>
          </p:cNvCxnSpPr>
          <p:nvPr/>
        </p:nvCxnSpPr>
        <p:spPr>
          <a:xfrm>
            <a:off x="0" y="1100467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76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politics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an.blogs.nytimes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mbridge.org/core/blog/category/medicine-health-science/nutritio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mbridge.org/core/blog/category/medicine-health-science/nutrition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sp.usp.br/nupen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4315-40D0-4BAA-BAFB-8A438575A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880" y="1127252"/>
            <a:ext cx="10770042" cy="2908587"/>
          </a:xfrm>
        </p:spPr>
        <p:txBody>
          <a:bodyPr>
            <a:normAutofit/>
          </a:bodyPr>
          <a:lstStyle/>
          <a:p>
            <a:r>
              <a:rPr lang="en-GB" sz="6000" dirty="0" err="1"/>
              <a:t>Determinantes</a:t>
            </a:r>
            <a:r>
              <a:rPr lang="en-GB" sz="6000" dirty="0"/>
              <a:t> das </a:t>
            </a:r>
            <a:r>
              <a:rPr lang="en-GB" sz="6000" dirty="0" err="1"/>
              <a:t>escolhas</a:t>
            </a:r>
            <a:r>
              <a:rPr lang="en-GB" sz="6000" dirty="0"/>
              <a:t> </a:t>
            </a:r>
            <a:r>
              <a:rPr lang="en-GB" sz="6000" dirty="0" err="1"/>
              <a:t>alimentares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10971-1CAF-440B-8647-F540250C4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624" y="4661452"/>
            <a:ext cx="10058400" cy="937168"/>
          </a:xfrm>
        </p:spPr>
        <p:txBody>
          <a:bodyPr/>
          <a:lstStyle/>
          <a:p>
            <a:r>
              <a:rPr lang="en-GB" dirty="0"/>
              <a:t>Aula 2 </a:t>
            </a:r>
            <a:endParaRPr lang="en-US" dirty="0"/>
          </a:p>
          <a:p>
            <a:r>
              <a:rPr lang="en-US" dirty="0" err="1"/>
              <a:t>Sexta</a:t>
            </a:r>
            <a:r>
              <a:rPr lang="en-US" dirty="0"/>
              <a:t>, </a:t>
            </a:r>
            <a:r>
              <a:rPr lang="en-US" dirty="0" err="1"/>
              <a:t>dia</a:t>
            </a:r>
            <a:r>
              <a:rPr lang="en-US" dirty="0"/>
              <a:t> 27 de </a:t>
            </a:r>
            <a:r>
              <a:rPr lang="en-US" dirty="0" err="1"/>
              <a:t>Setembro</a:t>
            </a:r>
            <a:r>
              <a:rPr lang="en-US" dirty="0"/>
              <a:t> de 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86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59FB-1DDA-4D23-8C1B-D5BACF7C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111125"/>
            <a:ext cx="11722100" cy="727076"/>
          </a:xfrm>
        </p:spPr>
        <p:txBody>
          <a:bodyPr>
            <a:normAutofit/>
          </a:bodyPr>
          <a:lstStyle/>
          <a:p>
            <a:r>
              <a:rPr lang="pt-BR" sz="3600" dirty="0"/>
              <a:t>Influência da escolha de alimentos na saúde e doença</a:t>
            </a:r>
            <a:endParaRPr lang="en-US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C624C0-0426-4330-A631-1C25FAA19A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8900" y="1825625"/>
          <a:ext cx="11925300" cy="466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44F006-E40A-441D-9894-F6994EE61F7E}"/>
              </a:ext>
            </a:extLst>
          </p:cNvPr>
          <p:cNvSpPr txBox="1"/>
          <p:nvPr/>
        </p:nvSpPr>
        <p:spPr>
          <a:xfrm>
            <a:off x="7690184" y="2603499"/>
            <a:ext cx="3225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Influência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proximal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0090B-FD4B-49AE-B3E1-B244043FAD16}"/>
              </a:ext>
            </a:extLst>
          </p:cNvPr>
          <p:cNvSpPr txBox="1"/>
          <p:nvPr/>
        </p:nvSpPr>
        <p:spPr>
          <a:xfrm>
            <a:off x="838200" y="2603500"/>
            <a:ext cx="248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Influência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distal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33A0EE-18DE-448C-96C0-111046EF0366}"/>
              </a:ext>
            </a:extLst>
          </p:cNvPr>
          <p:cNvCxnSpPr>
            <a:cxnSpLocks/>
          </p:cNvCxnSpPr>
          <p:nvPr/>
        </p:nvCxnSpPr>
        <p:spPr>
          <a:xfrm>
            <a:off x="3838121" y="2834331"/>
            <a:ext cx="32639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658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484C-2CAF-4DE6-8CC3-1A850667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definir os determinantes?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B3AD9-F985-4C80-B89F-22FBBBB5B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Causas, fatores, variáveis, canais que podem afetar a frequência de uma doença / escolha / comportamento em uma população específica</a:t>
            </a:r>
          </a:p>
          <a:p>
            <a:r>
              <a:rPr lang="pt-BR" dirty="0"/>
              <a:t>Pode ser intrínseco ou extrínseco</a:t>
            </a:r>
          </a:p>
          <a:p>
            <a:pPr lvl="1"/>
            <a:r>
              <a:rPr lang="pt-BR" dirty="0"/>
              <a:t>Determinantes intrínsecos são características do indivíduo ou do alimento</a:t>
            </a:r>
          </a:p>
          <a:p>
            <a:pPr lvl="1"/>
            <a:r>
              <a:rPr lang="pt-BR" dirty="0"/>
              <a:t>Determinantes extrínsecos estão associados com influência ambiental no indivíduo ou no alimento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53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CFE9-5FAC-4509-9539-556FF227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Mudança para o novo paradigma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C53739-7E68-4C21-B8B3-7C2770EC3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67" t="31766" r="39466" b="14804"/>
          <a:stretch/>
        </p:blipFill>
        <p:spPr>
          <a:xfrm>
            <a:off x="382946" y="1449032"/>
            <a:ext cx="5798916" cy="4859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63E61-8C20-4697-9B91-4BDBD2BA9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66" t="43713" r="8956" b="18650"/>
          <a:stretch/>
        </p:blipFill>
        <p:spPr>
          <a:xfrm>
            <a:off x="6281260" y="1724630"/>
            <a:ext cx="5753085" cy="3773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03CEE8-8B7C-4E89-B5DB-D1E5D0E2D8B4}"/>
              </a:ext>
            </a:extLst>
          </p:cNvPr>
          <p:cNvSpPr/>
          <p:nvPr/>
        </p:nvSpPr>
        <p:spPr>
          <a:xfrm>
            <a:off x="2690616" y="6492535"/>
            <a:ext cx="117049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Swinburn, B. A., </a:t>
            </a:r>
            <a:r>
              <a:rPr lang="en-US" sz="1200" dirty="0" err="1">
                <a:solidFill>
                  <a:schemeClr val="bg1"/>
                </a:solidFill>
              </a:rPr>
              <a:t>Kraak</a:t>
            </a:r>
            <a:r>
              <a:rPr lang="en-US" sz="1200" dirty="0">
                <a:solidFill>
                  <a:schemeClr val="bg1"/>
                </a:solidFill>
              </a:rPr>
              <a:t>, V. I., Allender, S., Atkins, V. J., Baker, P. I., </a:t>
            </a:r>
            <a:r>
              <a:rPr lang="en-US" sz="1200" dirty="0" err="1">
                <a:solidFill>
                  <a:schemeClr val="bg1"/>
                </a:solidFill>
              </a:rPr>
              <a:t>Bogard</a:t>
            </a:r>
            <a:r>
              <a:rPr lang="en-US" sz="1200" dirty="0">
                <a:solidFill>
                  <a:schemeClr val="bg1"/>
                </a:solidFill>
              </a:rPr>
              <a:t>, J. R., ... &amp; </a:t>
            </a:r>
            <a:r>
              <a:rPr lang="en-US" sz="1200" dirty="0" err="1">
                <a:solidFill>
                  <a:schemeClr val="bg1"/>
                </a:solidFill>
              </a:rPr>
              <a:t>Ezzati</a:t>
            </a:r>
            <a:r>
              <a:rPr lang="en-US" sz="1200" dirty="0">
                <a:solidFill>
                  <a:schemeClr val="bg1"/>
                </a:solidFill>
              </a:rPr>
              <a:t>, M. (2019). The Lancet, 393(10173), 791-846.</a:t>
            </a:r>
          </a:p>
        </p:txBody>
      </p:sp>
    </p:spTree>
    <p:extLst>
      <p:ext uri="{BB962C8B-B14F-4D97-AF65-F5344CB8AC3E}">
        <p14:creationId xmlns:p14="http://schemas.microsoft.com/office/powerpoint/2010/main" val="201721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8E87-002B-4FD6-AB4A-F846D503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 DONE framework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C4AEA5-A1CD-41A8-A3EB-25333607F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3757" y="1211980"/>
            <a:ext cx="7824486" cy="4859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1EDFA8-F93F-4208-B21E-E9E2E3EBB474}"/>
              </a:ext>
            </a:extLst>
          </p:cNvPr>
          <p:cNvSpPr txBox="1"/>
          <p:nvPr/>
        </p:nvSpPr>
        <p:spPr>
          <a:xfrm>
            <a:off x="4386942" y="6479747"/>
            <a:ext cx="780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Symmank, C., Mai, R., Hoffmann, S., Stok, F. M., Renner, B., Lien, N., &amp; Rohm, H. (2017). 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Appetite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25-35.</a:t>
            </a:r>
          </a:p>
        </p:txBody>
      </p:sp>
    </p:spTree>
    <p:extLst>
      <p:ext uri="{BB962C8B-B14F-4D97-AF65-F5344CB8AC3E}">
        <p14:creationId xmlns:p14="http://schemas.microsoft.com/office/powerpoint/2010/main" val="14772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8D5E-06F5-4E78-83BB-BBA85C3A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Determinantes políticos da escolha de alimentos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2AD31-E57A-4851-B496-C1A37958D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Prioridades do governo</a:t>
            </a:r>
          </a:p>
          <a:p>
            <a:r>
              <a:rPr lang="pt-BR" dirty="0"/>
              <a:t>Política agrícola e práticas de produção</a:t>
            </a:r>
          </a:p>
          <a:p>
            <a:r>
              <a:rPr lang="pt-BR" dirty="0"/>
              <a:t>Acordos comerciais nacionais e internacionais</a:t>
            </a:r>
          </a:p>
          <a:p>
            <a:r>
              <a:rPr lang="pt-BR" dirty="0"/>
              <a:t>Subsídios e incentivos da indústria de alimentos e bebidas</a:t>
            </a:r>
          </a:p>
          <a:p>
            <a:r>
              <a:rPr lang="pt-BR" dirty="0"/>
              <a:t>Programas de assistência alimentar</a:t>
            </a:r>
          </a:p>
          <a:p>
            <a:r>
              <a:rPr lang="pt-BR" dirty="0"/>
              <a:t>Estrutura governo-sociedade</a:t>
            </a:r>
          </a:p>
          <a:p>
            <a:r>
              <a:rPr lang="pt-BR" dirty="0"/>
              <a:t>Sistemas de saúde</a:t>
            </a:r>
          </a:p>
          <a:p>
            <a:r>
              <a:rPr lang="pt-BR" dirty="0"/>
              <a:t>Políticas de alimentação e nutrição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87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1E65-1605-445A-B83A-9C27D547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" y="88466"/>
            <a:ext cx="12194428" cy="920022"/>
          </a:xfrm>
        </p:spPr>
        <p:txBody>
          <a:bodyPr>
            <a:noAutofit/>
          </a:bodyPr>
          <a:lstStyle/>
          <a:p>
            <a:r>
              <a:rPr lang="pt-BR" sz="3500" dirty="0"/>
              <a:t>Como as ações em nível federal influenciam a escolha de alimentos?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E687F-7FCA-4BE6-8E7B-725A01F2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81" y="1561432"/>
            <a:ext cx="11557820" cy="4593562"/>
          </a:xfrm>
        </p:spPr>
        <p:txBody>
          <a:bodyPr/>
          <a:lstStyle/>
          <a:p>
            <a:r>
              <a:rPr lang="pt-BR" dirty="0"/>
              <a:t>Fornecem estrutura constitucional, regulatória e institucional para o desenvolvimento de programas e iniciativas</a:t>
            </a:r>
          </a:p>
          <a:p>
            <a:r>
              <a:rPr lang="pt-BR" dirty="0"/>
              <a:t>Fornecem a estrutura de “</a:t>
            </a:r>
            <a:r>
              <a:rPr lang="pt-BR" dirty="0" err="1"/>
              <a:t>accountability</a:t>
            </a:r>
            <a:r>
              <a:rPr lang="pt-BR" dirty="0"/>
              <a:t>” para uma implementação sustentada</a:t>
            </a:r>
          </a:p>
          <a:p>
            <a:r>
              <a:rPr lang="pt-BR" dirty="0"/>
              <a:t>Alocam fundos e recursos</a:t>
            </a:r>
          </a:p>
          <a:p>
            <a:r>
              <a:rPr lang="pt-BR" dirty="0"/>
              <a:t>Permitem ao governo regular, legislar e tributar, estabelecer padrões de aquisição, metas voluntárias</a:t>
            </a:r>
          </a:p>
          <a:p>
            <a:r>
              <a:rPr lang="pt-BR" dirty="0"/>
              <a:t>Iniciam esforços de promoção da saúde</a:t>
            </a:r>
          </a:p>
          <a:p>
            <a:r>
              <a:rPr lang="pt-BR" dirty="0"/>
              <a:t>Informam normas sociais</a:t>
            </a:r>
          </a:p>
          <a:p>
            <a:r>
              <a:rPr lang="pt-BR" dirty="0"/>
              <a:t>A existência dessas medidas não garante melhores decisões e comportamentos alimentares</a:t>
            </a:r>
          </a:p>
          <a:p>
            <a:pPr lvl="1"/>
            <a:r>
              <a:rPr lang="pt-BR" dirty="0"/>
              <a:t>Precisam ser avaliadas, monitoradas, redesenhadas se necessário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55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0FA9-8E27-4A78-83D9-FCB82E78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700" dirty="0"/>
              <a:t>Como a indústria de alimentos influencia a política?</a:t>
            </a: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9949-D572-4DD7-977E-7B17E26C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81" y="1561432"/>
            <a:ext cx="11704964" cy="472506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Estabelecem</a:t>
            </a:r>
            <a:r>
              <a:rPr lang="pt-BR" b="1" dirty="0"/>
              <a:t> narrativas dominantes sobre os determinantes da saúde</a:t>
            </a:r>
          </a:p>
          <a:p>
            <a:pPr lvl="1"/>
            <a:r>
              <a:rPr lang="pt-BR" dirty="0"/>
              <a:t>Propriedade dos meios de comunicação de massa</a:t>
            </a:r>
          </a:p>
          <a:p>
            <a:pPr lvl="1"/>
            <a:r>
              <a:rPr lang="pt-BR" dirty="0"/>
              <a:t>Obesidade, diabetes, doenças cardíacas são </a:t>
            </a:r>
            <a:r>
              <a:rPr lang="en-US" dirty="0" err="1"/>
              <a:t>apontadas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</a:t>
            </a:r>
            <a:r>
              <a:rPr lang="en-US" dirty="0" err="1"/>
              <a:t>decorrentes</a:t>
            </a:r>
            <a:r>
              <a:rPr lang="en-US" dirty="0"/>
              <a:t> </a:t>
            </a:r>
            <a:r>
              <a:rPr lang="pt-BR" dirty="0"/>
              <a:t>de escolhas e responsabilidades individuais ou sociais</a:t>
            </a:r>
          </a:p>
          <a:p>
            <a:pPr lvl="1"/>
            <a:r>
              <a:rPr lang="pt-BR" dirty="0"/>
              <a:t>Criam dúvidas em questões sobre as quais, na realidade, já existe consenso científico: legitima ou deslegitima certos discursos</a:t>
            </a:r>
          </a:p>
          <a:p>
            <a:pPr lvl="1"/>
            <a:r>
              <a:rPr lang="pt-BR" dirty="0"/>
              <a:t>A mídia social cria muitas oportunidades para influenciar normas e valores</a:t>
            </a:r>
          </a:p>
          <a:p>
            <a:r>
              <a:rPr lang="pt-BR" b="1" dirty="0"/>
              <a:t>Definem as regras</a:t>
            </a:r>
          </a:p>
          <a:p>
            <a:pPr lvl="1"/>
            <a:r>
              <a:rPr lang="pt-BR" dirty="0"/>
              <a:t>Eles capturam </a:t>
            </a:r>
            <a:r>
              <a:rPr lang="en-US" dirty="0" err="1"/>
              <a:t>políticos</a:t>
            </a:r>
            <a:r>
              <a:rPr lang="pt-BR" dirty="0"/>
              <a:t> eleitos, que votam nos interesses de seus financiadores de elite</a:t>
            </a:r>
          </a:p>
          <a:p>
            <a:pPr lvl="1"/>
            <a:r>
              <a:rPr lang="pt-BR" dirty="0"/>
              <a:t>Usam conhecimento técnico e de pesquisa para definir padrões globais</a:t>
            </a:r>
          </a:p>
          <a:p>
            <a:r>
              <a:rPr lang="pt-BR" b="1" dirty="0"/>
              <a:t>Modificam conhecimento</a:t>
            </a:r>
          </a:p>
          <a:p>
            <a:pPr lvl="1"/>
            <a:r>
              <a:rPr lang="pt-BR" dirty="0"/>
              <a:t>Recebem subsídios estatais para gerar sua propriedade intelectual</a:t>
            </a:r>
          </a:p>
          <a:p>
            <a:r>
              <a:rPr lang="pt-BR" b="1" dirty="0"/>
              <a:t>Direito político, econômico e social</a:t>
            </a:r>
          </a:p>
          <a:p>
            <a:pPr lvl="1"/>
            <a:r>
              <a:rPr lang="pt-BR" dirty="0"/>
              <a:t>Reforçam valores e práticas sociais e políticas que permitem considerar apenas questões que são benéficas ou não prejudiciais à indústria de alimentos</a:t>
            </a:r>
          </a:p>
          <a:p>
            <a:pPr lvl="1"/>
            <a:r>
              <a:rPr lang="pt-BR" dirty="0"/>
              <a:t>Exploram a crise financeira global, reformulando-a como gasto excessivo em assistência social, justificando medidas de austeridade que atingem desproporcionalmente os mais vulneráveis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0893FE-8C2C-4579-9695-AA3F2A6ED566}"/>
              </a:ext>
            </a:extLst>
          </p:cNvPr>
          <p:cNvSpPr/>
          <p:nvPr/>
        </p:nvSpPr>
        <p:spPr>
          <a:xfrm>
            <a:off x="4135782" y="6477105"/>
            <a:ext cx="8056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McKee, M., &amp; </a:t>
            </a:r>
            <a:r>
              <a:rPr lang="en-US" sz="1200" dirty="0" err="1">
                <a:solidFill>
                  <a:schemeClr val="bg1"/>
                </a:solidFill>
              </a:rPr>
              <a:t>Stuckler</a:t>
            </a:r>
            <a:r>
              <a:rPr lang="en-US" sz="1200" dirty="0">
                <a:solidFill>
                  <a:schemeClr val="bg1"/>
                </a:solidFill>
              </a:rPr>
              <a:t>, D. (2018).. American journal of public health, 108(9), 1167-1170.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0FC21F-FB21-4A6A-A9CB-FC3BB0E3D7F1}"/>
              </a:ext>
            </a:extLst>
          </p:cNvPr>
          <p:cNvSpPr/>
          <p:nvPr/>
        </p:nvSpPr>
        <p:spPr>
          <a:xfrm>
            <a:off x="-2641600" y="6477104"/>
            <a:ext cx="873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Millar, J. S. (2013). Canadian Journal of Public Health, 104(4), e327-e329.</a:t>
            </a:r>
          </a:p>
        </p:txBody>
      </p:sp>
    </p:spTree>
    <p:extLst>
      <p:ext uri="{BB962C8B-B14F-4D97-AF65-F5344CB8AC3E}">
        <p14:creationId xmlns:p14="http://schemas.microsoft.com/office/powerpoint/2010/main" val="68496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3C31-234F-409B-BBBB-D32E8A1A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E686A5-9556-4C8D-A54B-46D23D277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47" t="18528" r="14380" b="10128"/>
          <a:stretch/>
        </p:blipFill>
        <p:spPr>
          <a:xfrm>
            <a:off x="243517" y="-190934"/>
            <a:ext cx="11704965" cy="66371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38260-3C2E-4D61-A99B-EFF81C71F9A1}"/>
              </a:ext>
            </a:extLst>
          </p:cNvPr>
          <p:cNvSpPr/>
          <p:nvPr/>
        </p:nvSpPr>
        <p:spPr>
          <a:xfrm>
            <a:off x="1046655" y="6420767"/>
            <a:ext cx="11145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Mozaffarian</a:t>
            </a:r>
            <a:r>
              <a:rPr lang="en-US" sz="1200" dirty="0">
                <a:solidFill>
                  <a:schemeClr val="bg1"/>
                </a:solidFill>
              </a:rPr>
              <a:t>, D., Angell, S. Y., Lang, T., &amp; Rivera, J. A. (2018). Role of government policy in nutrition—barriers to and opportunities for healthier eating. </a:t>
            </a:r>
            <a:r>
              <a:rPr lang="en-US" sz="1200" dirty="0" err="1">
                <a:solidFill>
                  <a:schemeClr val="bg1"/>
                </a:solidFill>
              </a:rPr>
              <a:t>Bmj</a:t>
            </a:r>
            <a:r>
              <a:rPr lang="en-US" sz="1200" dirty="0">
                <a:solidFill>
                  <a:schemeClr val="bg1"/>
                </a:solidFill>
              </a:rPr>
              <a:t>, 361, k2426.</a:t>
            </a:r>
          </a:p>
        </p:txBody>
      </p:sp>
    </p:spTree>
    <p:extLst>
      <p:ext uri="{BB962C8B-B14F-4D97-AF65-F5344CB8AC3E}">
        <p14:creationId xmlns:p14="http://schemas.microsoft.com/office/powerpoint/2010/main" val="3412610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125A45-15F1-40F1-8840-0E0EDF282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44" t="14656" r="16860" b="9448"/>
          <a:stretch/>
        </p:blipFill>
        <p:spPr>
          <a:xfrm>
            <a:off x="920340" y="88466"/>
            <a:ext cx="10351320" cy="65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AEA4B5-2299-4D87-9112-84C8B95D0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86" t="14747" r="16957" b="12612"/>
          <a:stretch/>
        </p:blipFill>
        <p:spPr>
          <a:xfrm>
            <a:off x="853802" y="182369"/>
            <a:ext cx="10656120" cy="649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4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46B33-0927-426F-91B1-D642CCF7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Resumo</a:t>
            </a:r>
            <a:r>
              <a:rPr lang="en-GB" dirty="0"/>
              <a:t> - Overview 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70BBB-ED31-4F71-AE1C-70FEA0D31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81" y="1561432"/>
            <a:ext cx="7265219" cy="4593562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 err="1"/>
              <a:t>Tópicos</a:t>
            </a:r>
            <a:r>
              <a:rPr lang="en-US" dirty="0"/>
              <a:t> </a:t>
            </a:r>
            <a:r>
              <a:rPr lang="en-US" dirty="0" err="1"/>
              <a:t>abordados</a:t>
            </a:r>
            <a:r>
              <a:rPr lang="en-US" dirty="0"/>
              <a:t> e </a:t>
            </a:r>
            <a:r>
              <a:rPr lang="en-US" dirty="0" err="1"/>
              <a:t>estrutura</a:t>
            </a:r>
            <a:endParaRPr lang="en-US" dirty="0"/>
          </a:p>
          <a:p>
            <a:pPr lvl="1" fontAlgn="base"/>
            <a:r>
              <a:rPr lang="pt-BR" dirty="0"/>
              <a:t>27/9: Determinantes políticos</a:t>
            </a:r>
          </a:p>
          <a:p>
            <a:pPr lvl="1" fontAlgn="base"/>
            <a:r>
              <a:rPr lang="pt-BR" dirty="0">
                <a:solidFill>
                  <a:schemeClr val="accent1"/>
                </a:solidFill>
              </a:rPr>
              <a:t>4/10: Determinantes ambientais (relacionados ao varejo de alimentos)</a:t>
            </a:r>
          </a:p>
          <a:p>
            <a:pPr lvl="1" fontAlgn="base"/>
            <a:r>
              <a:rPr lang="pt-BR" dirty="0"/>
              <a:t>11/10: Determinantes relacionados à creche, escola, ambiente de trabalho</a:t>
            </a:r>
          </a:p>
          <a:p>
            <a:pPr lvl="1" fontAlgn="base"/>
            <a:r>
              <a:rPr lang="pt-BR" dirty="0"/>
              <a:t>18/10: Determinantes relacionados ao ambiente sociocultural</a:t>
            </a:r>
          </a:p>
          <a:p>
            <a:pPr lvl="1" fontAlgn="base"/>
            <a:r>
              <a:rPr lang="pt-BR" dirty="0"/>
              <a:t>25/10: Determinantes familiares da escolha de alimentos</a:t>
            </a:r>
          </a:p>
          <a:p>
            <a:pPr lvl="1" fontAlgn="base"/>
            <a:r>
              <a:rPr lang="pt-BR" dirty="0"/>
              <a:t>1/11: Determinantes individuais da escolha de alimentos (apresentações)</a:t>
            </a:r>
            <a:endParaRPr lang="en-US" dirty="0"/>
          </a:p>
          <a:p>
            <a:pPr fontAlgn="base"/>
            <a:r>
              <a:rPr lang="en-US" dirty="0" err="1"/>
              <a:t>Tarefas</a:t>
            </a:r>
            <a:endParaRPr lang="en-US" dirty="0"/>
          </a:p>
          <a:p>
            <a:pPr lvl="1" fontAlgn="base"/>
            <a:r>
              <a:rPr lang="en-US" dirty="0"/>
              <a:t>Blog </a:t>
            </a:r>
          </a:p>
          <a:p>
            <a:pPr lvl="1" fontAlgn="base"/>
            <a:r>
              <a:rPr lang="pt-BR" dirty="0"/>
              <a:t>Apresentações em grupo</a:t>
            </a:r>
            <a:endParaRPr lang="en-US" dirty="0"/>
          </a:p>
          <a:p>
            <a:pPr fontAlgn="base"/>
            <a:r>
              <a:rPr lang="pt-BR" dirty="0"/>
              <a:t>Nota final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BE23F-1673-44CD-A62B-0566770FE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73" t="48102" r="46361" b="20168"/>
          <a:stretch/>
        </p:blipFill>
        <p:spPr>
          <a:xfrm>
            <a:off x="6909618" y="2954843"/>
            <a:ext cx="5282381" cy="3277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290703-4E6B-4C83-9672-74A035995AFE}"/>
              </a:ext>
            </a:extLst>
          </p:cNvPr>
          <p:cNvSpPr txBox="1"/>
          <p:nvPr/>
        </p:nvSpPr>
        <p:spPr>
          <a:xfrm>
            <a:off x="4386942" y="6479747"/>
            <a:ext cx="780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Symmank, C., Mai, R., Hoffmann, S., Stok, F. M., Renner, B., Lien, N., &amp; Rohm, H. (2017). 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Appetite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25-35.</a:t>
            </a:r>
          </a:p>
        </p:txBody>
      </p:sp>
    </p:spTree>
    <p:extLst>
      <p:ext uri="{BB962C8B-B14F-4D97-AF65-F5344CB8AC3E}">
        <p14:creationId xmlns:p14="http://schemas.microsoft.com/office/powerpoint/2010/main" val="3390953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0DF4-EEBA-40D7-BE0D-275D18ABB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Resumo: determinantes políticos das escolhas alimentares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7C4E1-CA90-4725-BCBE-930D8D192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b="1" dirty="0"/>
              <a:t>Pouco estudado, mas importante</a:t>
            </a:r>
          </a:p>
          <a:p>
            <a:pPr lvl="1"/>
            <a:r>
              <a:rPr lang="pt-BR" dirty="0"/>
              <a:t>A indústria de alimentos pode ter desempenhado um papel em manter a narrativa como responsabilidade individual</a:t>
            </a:r>
          </a:p>
          <a:p>
            <a:r>
              <a:rPr lang="pt-BR" b="1" dirty="0"/>
              <a:t>A natureza complementar e sinérgica de diferentes políticas </a:t>
            </a:r>
            <a:r>
              <a:rPr lang="pt-BR" dirty="0"/>
              <a:t>apóia a necessidade de uma estratégia governamental integrada e multicomponente que use e adapte estruturas e sistemas existentes</a:t>
            </a:r>
          </a:p>
          <a:p>
            <a:r>
              <a:rPr lang="pt-BR" b="1" dirty="0"/>
              <a:t>Impactos potencialmente grandes das políticas nas escolhas e nos comportamentos alimentares</a:t>
            </a:r>
          </a:p>
          <a:p>
            <a:pPr lvl="1"/>
            <a:r>
              <a:rPr lang="pt-BR" dirty="0"/>
              <a:t>Se implementadas, monitoradas, avaliadas e as consequências não intencionais abordadas suficientemente</a:t>
            </a:r>
          </a:p>
          <a:p>
            <a:r>
              <a:rPr lang="pt-BR" b="1" dirty="0"/>
              <a:t>Pode reduzir as desigualdades alimentares e de saúde</a:t>
            </a:r>
          </a:p>
          <a:p>
            <a:r>
              <a:rPr lang="pt-BR" b="1" dirty="0"/>
              <a:t>A indústria de alimentos precisa ser regulamentada</a:t>
            </a:r>
          </a:p>
          <a:p>
            <a:endParaRPr lang="pt-BR" dirty="0"/>
          </a:p>
          <a:p>
            <a:endParaRPr lang="pt-BR" dirty="0"/>
          </a:p>
          <a:p>
            <a:pPr marL="0" indent="0" algn="ctr">
              <a:buNone/>
            </a:pPr>
            <a:r>
              <a:rPr lang="pt-BR" b="1" dirty="0"/>
              <a:t>Uma política governamental forte é essencial para ajudar a alcançar um sistema alimentar saudável, rentável, equitativo e sustentável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62267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641C-C2EA-4829-8041-D6848B43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Outras</a:t>
            </a:r>
            <a:r>
              <a:rPr lang="en-GB" dirty="0"/>
              <a:t> frameworks a </a:t>
            </a:r>
            <a:r>
              <a:rPr lang="en-GB" dirty="0" err="1"/>
              <a:t>considerar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94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8E87-002B-4FD6-AB4A-F846D503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 DONE framework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C4AEA5-A1CD-41A8-A3EB-25333607F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3757" y="1211980"/>
            <a:ext cx="7824486" cy="4859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1EDFA8-F93F-4208-B21E-E9E2E3EBB474}"/>
              </a:ext>
            </a:extLst>
          </p:cNvPr>
          <p:cNvSpPr txBox="1"/>
          <p:nvPr/>
        </p:nvSpPr>
        <p:spPr>
          <a:xfrm>
            <a:off x="4386942" y="6479747"/>
            <a:ext cx="780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Symmank, C., Mai, R., Hoffmann, S., Stok, F. M., Renner, B., Lien, N., &amp; Rohm, H. (2017). 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Appetite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25-35.</a:t>
            </a:r>
          </a:p>
        </p:txBody>
      </p:sp>
    </p:spTree>
    <p:extLst>
      <p:ext uri="{BB962C8B-B14F-4D97-AF65-F5344CB8AC3E}">
        <p14:creationId xmlns:p14="http://schemas.microsoft.com/office/powerpoint/2010/main" val="803135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88439F-F68C-46F9-A4B8-8D52D5E28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63" t="15650" r="32365" b="5604"/>
          <a:stretch/>
        </p:blipFill>
        <p:spPr>
          <a:xfrm rot="5400000">
            <a:off x="2991119" y="-716814"/>
            <a:ext cx="6209763" cy="7820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CA0224-36F6-4D2F-9020-87E32AC44A1B}"/>
              </a:ext>
            </a:extLst>
          </p:cNvPr>
          <p:cNvSpPr/>
          <p:nvPr/>
        </p:nvSpPr>
        <p:spPr>
          <a:xfrm>
            <a:off x="2755076" y="6492535"/>
            <a:ext cx="9772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Booth, S. L., </a:t>
            </a:r>
            <a:r>
              <a:rPr lang="en-US" sz="1200" dirty="0" err="1">
                <a:solidFill>
                  <a:schemeClr val="bg1"/>
                </a:solidFill>
              </a:rPr>
              <a:t>Sallis</a:t>
            </a:r>
            <a:r>
              <a:rPr lang="en-US" sz="1200" dirty="0">
                <a:solidFill>
                  <a:schemeClr val="bg1"/>
                </a:solidFill>
              </a:rPr>
              <a:t>, J. F., </a:t>
            </a:r>
            <a:r>
              <a:rPr lang="en-US" sz="1200" dirty="0" err="1">
                <a:solidFill>
                  <a:schemeClr val="bg1"/>
                </a:solidFill>
              </a:rPr>
              <a:t>Ritenbaugh</a:t>
            </a:r>
            <a:r>
              <a:rPr lang="en-US" sz="1200" dirty="0">
                <a:solidFill>
                  <a:schemeClr val="bg1"/>
                </a:solidFill>
              </a:rPr>
              <a:t>, C., Hill, J. O., Birch, L. L., Frank, L. D., ... &amp; Rickard, K. A. (2001). Nutrition reviews, 59(3), S21-S36.</a:t>
            </a:r>
          </a:p>
        </p:txBody>
      </p:sp>
    </p:spTree>
    <p:extLst>
      <p:ext uri="{BB962C8B-B14F-4D97-AF65-F5344CB8AC3E}">
        <p14:creationId xmlns:p14="http://schemas.microsoft.com/office/powerpoint/2010/main" val="238310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3B72-2EF4-4BD1-8F5B-2CE82DD1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9DAE7F-03D9-45B4-A9D7-42F5E3A01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188" t="14532" r="33326" b="43894"/>
          <a:stretch/>
        </p:blipFill>
        <p:spPr>
          <a:xfrm>
            <a:off x="157654" y="88466"/>
            <a:ext cx="7812477" cy="5148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6ED914-06B6-46EF-B4D3-9B16144BD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9" t="58616" r="3034"/>
          <a:stretch/>
        </p:blipFill>
        <p:spPr>
          <a:xfrm>
            <a:off x="6931230" y="4193710"/>
            <a:ext cx="5260770" cy="26642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14EDCD-F13F-47F5-9B91-542626086FA9}"/>
              </a:ext>
            </a:extLst>
          </p:cNvPr>
          <p:cNvSpPr/>
          <p:nvPr/>
        </p:nvSpPr>
        <p:spPr>
          <a:xfrm>
            <a:off x="0" y="6409407"/>
            <a:ext cx="656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Booth, S. L., </a:t>
            </a:r>
            <a:r>
              <a:rPr lang="en-US" sz="1200" dirty="0" err="1">
                <a:solidFill>
                  <a:schemeClr val="bg1"/>
                </a:solidFill>
              </a:rPr>
              <a:t>Sallis</a:t>
            </a:r>
            <a:r>
              <a:rPr lang="en-US" sz="1200" dirty="0">
                <a:solidFill>
                  <a:schemeClr val="bg1"/>
                </a:solidFill>
              </a:rPr>
              <a:t>, J. F., </a:t>
            </a:r>
            <a:r>
              <a:rPr lang="en-US" sz="1200" dirty="0" err="1">
                <a:solidFill>
                  <a:schemeClr val="bg1"/>
                </a:solidFill>
              </a:rPr>
              <a:t>Ritenbaugh</a:t>
            </a:r>
            <a:r>
              <a:rPr lang="en-US" sz="1200" dirty="0">
                <a:solidFill>
                  <a:schemeClr val="bg1"/>
                </a:solidFill>
              </a:rPr>
              <a:t>, C., Hill, J. O., Birch, L. L., Frank, L. D., ... &amp; Rickard, K. A. (2001). Nutrition reviews, 59(3), S21-S36.</a:t>
            </a:r>
          </a:p>
        </p:txBody>
      </p:sp>
    </p:spTree>
    <p:extLst>
      <p:ext uri="{BB962C8B-B14F-4D97-AF65-F5344CB8AC3E}">
        <p14:creationId xmlns:p14="http://schemas.microsoft.com/office/powerpoint/2010/main" val="1062416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F9E137-A9FD-4759-9030-2D3C637BC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25" t="14508" r="30704" b="7971"/>
          <a:stretch/>
        </p:blipFill>
        <p:spPr>
          <a:xfrm>
            <a:off x="3376549" y="88466"/>
            <a:ext cx="5589321" cy="6206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108044-11F9-4F3D-8ACD-242BFA1FCC3F}"/>
              </a:ext>
            </a:extLst>
          </p:cNvPr>
          <p:cNvSpPr/>
          <p:nvPr/>
        </p:nvSpPr>
        <p:spPr>
          <a:xfrm>
            <a:off x="5613070" y="6492535"/>
            <a:ext cx="8728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Schwartz, M. B., Just, D. R., </a:t>
            </a:r>
            <a:r>
              <a:rPr lang="en-US" sz="1200" dirty="0" err="1">
                <a:solidFill>
                  <a:schemeClr val="bg1"/>
                </a:solidFill>
              </a:rPr>
              <a:t>Chriqui</a:t>
            </a:r>
            <a:r>
              <a:rPr lang="en-US" sz="1200" dirty="0">
                <a:solidFill>
                  <a:schemeClr val="bg1"/>
                </a:solidFill>
              </a:rPr>
              <a:t>, J. F., &amp; Ammerman, A. S. (2017). Obesity, 25, S26-S38.</a:t>
            </a:r>
          </a:p>
        </p:txBody>
      </p:sp>
    </p:spTree>
    <p:extLst>
      <p:ext uri="{BB962C8B-B14F-4D97-AF65-F5344CB8AC3E}">
        <p14:creationId xmlns:p14="http://schemas.microsoft.com/office/powerpoint/2010/main" val="449432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654A-B061-46E9-8A5A-80BB7B9D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Aula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EB44C-E0DA-4C86-9340-72D26EE48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5400" dirty="0"/>
              <a:t>Determinantes ambientais da escolha de alimentos (varejo de alimentos)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4683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7108-6F30-4028-89DB-6BF68ADC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0" y="88466"/>
            <a:ext cx="11704965" cy="920022"/>
          </a:xfrm>
        </p:spPr>
        <p:txBody>
          <a:bodyPr/>
          <a:lstStyle/>
          <a:p>
            <a:r>
              <a:rPr lang="pt-BR" dirty="0"/>
              <a:t>Quais são seus pensamentos iniciais?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13D5-FF5A-4EB0-95F0-705103B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500" dirty="0"/>
              <a:t>Nosso foco hoje: ambiente nutricional da comunidade e do consumidor</a:t>
            </a:r>
            <a:endParaRPr lang="en-US" sz="35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742CD1-3524-455F-9225-4E041DA42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89" t="15634" r="13833" b="21792"/>
          <a:stretch/>
        </p:blipFill>
        <p:spPr>
          <a:xfrm>
            <a:off x="980469" y="1124330"/>
            <a:ext cx="10402785" cy="50450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F6CB37-FFCA-4246-B3F3-489184C0E18F}"/>
              </a:ext>
            </a:extLst>
          </p:cNvPr>
          <p:cNvSpPr/>
          <p:nvPr/>
        </p:nvSpPr>
        <p:spPr>
          <a:xfrm>
            <a:off x="4393869" y="6492535"/>
            <a:ext cx="79967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Glanz, K., </a:t>
            </a:r>
            <a:r>
              <a:rPr lang="en-US" sz="1200" dirty="0" err="1">
                <a:solidFill>
                  <a:schemeClr val="bg1"/>
                </a:solidFill>
              </a:rPr>
              <a:t>Sallis</a:t>
            </a:r>
            <a:r>
              <a:rPr lang="en-US" sz="1200" dirty="0">
                <a:solidFill>
                  <a:schemeClr val="bg1"/>
                </a:solidFill>
              </a:rPr>
              <a:t>, J. F., </a:t>
            </a:r>
            <a:r>
              <a:rPr lang="en-US" sz="1200" dirty="0" err="1">
                <a:solidFill>
                  <a:schemeClr val="bg1"/>
                </a:solidFill>
              </a:rPr>
              <a:t>Saelens</a:t>
            </a:r>
            <a:r>
              <a:rPr lang="en-US" sz="1200" dirty="0">
                <a:solidFill>
                  <a:schemeClr val="bg1"/>
                </a:solidFill>
              </a:rPr>
              <a:t>, B. E., &amp; Frank, L. D. (2005). American journal of health promotion, 19(5), 330-333.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64DD9-1DE4-4544-B834-70AE201EECA9}"/>
              </a:ext>
            </a:extLst>
          </p:cNvPr>
          <p:cNvSpPr/>
          <p:nvPr/>
        </p:nvSpPr>
        <p:spPr>
          <a:xfrm>
            <a:off x="2600696" y="2125683"/>
            <a:ext cx="2137559" cy="1555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7444C-C161-46CF-8634-F88466AD2EF9}"/>
              </a:ext>
            </a:extLst>
          </p:cNvPr>
          <p:cNvSpPr/>
          <p:nvPr/>
        </p:nvSpPr>
        <p:spPr>
          <a:xfrm>
            <a:off x="3097481" y="3797192"/>
            <a:ext cx="2998519" cy="1128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30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9572-18D2-47A9-9B76-EEB0BC87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900" dirty="0"/>
              <a:t>Qual é o ambiente nutricional da comunidade?</a:t>
            </a:r>
            <a:endParaRPr lang="en-US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D2F48-040B-4F02-A332-08521CBB7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Ao nível da comunidade</a:t>
            </a:r>
          </a:p>
          <a:p>
            <a:endParaRPr lang="pt-BR" dirty="0"/>
          </a:p>
          <a:p>
            <a:r>
              <a:rPr lang="pt-BR" dirty="0"/>
              <a:t>É composto pelo número, tipo, localização e acessibilidade dos pontos de venda de alimentos, como supermercados, mercearias, restaurantes de </a:t>
            </a:r>
            <a:r>
              <a:rPr lang="pt-BR" i="1" dirty="0" err="1"/>
              <a:t>fast-food</a:t>
            </a:r>
            <a:r>
              <a:rPr lang="pt-BR" i="1" dirty="0"/>
              <a:t> </a:t>
            </a:r>
            <a:r>
              <a:rPr lang="pt-BR" dirty="0"/>
              <a:t>e restaurantes de serviço completo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Os determinantes dos ambientes nutricionais da comunidade incluem:</a:t>
            </a:r>
          </a:p>
          <a:p>
            <a:pPr lvl="1"/>
            <a:r>
              <a:rPr lang="pt-BR" dirty="0"/>
              <a:t>Distribuição de fontes de alimentos: número, tipo e localização dos pontos de venda de alimentos</a:t>
            </a:r>
          </a:p>
          <a:p>
            <a:pPr lvl="1"/>
            <a:r>
              <a:rPr lang="pt-BR" dirty="0"/>
              <a:t>Acessibilidade: proximidade do endereço residencial, podendo incluir janelas </a:t>
            </a:r>
            <a:r>
              <a:rPr lang="pt-BR" i="1" dirty="0"/>
              <a:t>drive-</a:t>
            </a:r>
            <a:r>
              <a:rPr lang="pt-BR" i="1" dirty="0" err="1"/>
              <a:t>through</a:t>
            </a:r>
            <a:r>
              <a:rPr lang="pt-BR" dirty="0"/>
              <a:t>,</a:t>
            </a:r>
            <a:r>
              <a:rPr lang="pt-BR" i="1" dirty="0"/>
              <a:t> </a:t>
            </a:r>
            <a:r>
              <a:rPr lang="pt-BR" dirty="0"/>
              <a:t>e horário de funcionamento</a:t>
            </a:r>
          </a:p>
          <a:p>
            <a:pPr lvl="1"/>
            <a:r>
              <a:rPr lang="pt-BR" dirty="0"/>
              <a:t>Densidade de lojas de alimentos ou o número de lojas de alimentos contidas em uma determinada área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8AC882-D6DC-461D-AA3D-C4F2E27FCE05}"/>
              </a:ext>
            </a:extLst>
          </p:cNvPr>
          <p:cNvSpPr/>
          <p:nvPr/>
        </p:nvSpPr>
        <p:spPr>
          <a:xfrm>
            <a:off x="4667003" y="6430939"/>
            <a:ext cx="104034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Story, M., </a:t>
            </a:r>
            <a:r>
              <a:rPr lang="en-US" sz="1200" dirty="0" err="1">
                <a:solidFill>
                  <a:schemeClr val="bg1"/>
                </a:solidFill>
              </a:rPr>
              <a:t>Kaphingst</a:t>
            </a:r>
            <a:r>
              <a:rPr lang="en-US" sz="1200" dirty="0">
                <a:solidFill>
                  <a:schemeClr val="bg1"/>
                </a:solidFill>
              </a:rPr>
              <a:t>, K. M., Robinson-O'Brien, R., &amp; Glanz, K. (2008). </a:t>
            </a:r>
            <a:r>
              <a:rPr lang="en-US" sz="1200" dirty="0" err="1">
                <a:solidFill>
                  <a:schemeClr val="bg1"/>
                </a:solidFill>
              </a:rPr>
              <a:t>Annu</a:t>
            </a:r>
            <a:r>
              <a:rPr lang="en-US" sz="1200" dirty="0">
                <a:solidFill>
                  <a:schemeClr val="bg1"/>
                </a:solidFill>
              </a:rPr>
              <a:t>. Rev. Public Health, 29, 253-272.</a:t>
            </a:r>
          </a:p>
        </p:txBody>
      </p:sp>
    </p:spTree>
    <p:extLst>
      <p:ext uri="{BB962C8B-B14F-4D97-AF65-F5344CB8AC3E}">
        <p14:creationId xmlns:p14="http://schemas.microsoft.com/office/powerpoint/2010/main" val="63557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B08980-8866-B64C-AFE0-4C0D44F5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658" y="779489"/>
            <a:ext cx="7601238" cy="49738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ED4ECFA-873F-7042-8533-E398B9E8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68" y="942089"/>
            <a:ext cx="3127633" cy="4973821"/>
          </a:xfrm>
        </p:spPr>
        <p:txBody>
          <a:bodyPr>
            <a:normAutofit/>
          </a:bodyPr>
          <a:lstStyle/>
          <a:p>
            <a:r>
              <a:rPr lang="en-US" sz="6000" b="1" dirty="0"/>
              <a:t>Blogs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8B9888-DFE8-8C4C-ACE8-33532247DA09}"/>
              </a:ext>
            </a:extLst>
          </p:cNvPr>
          <p:cNvSpPr txBox="1"/>
          <p:nvPr/>
        </p:nvSpPr>
        <p:spPr>
          <a:xfrm>
            <a:off x="4270658" y="5915910"/>
            <a:ext cx="43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https://www.foodpolitics.com/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BA8CD1-1A9D-4F8F-AF2E-63F20B8BE497}"/>
              </a:ext>
            </a:extLst>
          </p:cNvPr>
          <p:cNvSpPr/>
          <p:nvPr/>
        </p:nvSpPr>
        <p:spPr>
          <a:xfrm>
            <a:off x="320104" y="209946"/>
            <a:ext cx="2576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spc="-50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24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9572-18D2-47A9-9B76-EEB0BC87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900" dirty="0"/>
              <a:t>Qual é o ambiente nutricional do consumidor?</a:t>
            </a:r>
            <a:endParaRPr lang="en-US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D2F48-040B-4F02-A332-08521CBB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76" y="1537681"/>
            <a:ext cx="11557820" cy="4593562"/>
          </a:xfrm>
        </p:spPr>
        <p:txBody>
          <a:bodyPr>
            <a:normAutofit/>
          </a:bodyPr>
          <a:lstStyle/>
          <a:p>
            <a:r>
              <a:rPr lang="pt-BR" b="1" dirty="0"/>
              <a:t>O ambiente nutricional do consumidor é o que os consumidores encontram dentro e ao redor de lugares onde compram alimentos</a:t>
            </a:r>
          </a:p>
          <a:p>
            <a:r>
              <a:rPr lang="pt-BR" b="1" dirty="0"/>
              <a:t>Os determinantes do ambiente nutricional do consumidor incluem:</a:t>
            </a:r>
          </a:p>
          <a:p>
            <a:pPr lvl="1"/>
            <a:r>
              <a:rPr lang="pt-BR" dirty="0"/>
              <a:t>Disponibilidade: presença, porcentagem de espaço na prateleira</a:t>
            </a:r>
          </a:p>
          <a:p>
            <a:pPr lvl="1"/>
            <a:r>
              <a:rPr lang="pt-BR" dirty="0"/>
              <a:t>Custo</a:t>
            </a:r>
          </a:p>
          <a:p>
            <a:pPr lvl="1"/>
            <a:r>
              <a:rPr lang="pt-BR" dirty="0"/>
              <a:t>Qualidade das escolhas alimentares saudáveis (alimentos frescos)</a:t>
            </a:r>
          </a:p>
          <a:p>
            <a:pPr lvl="1"/>
            <a:r>
              <a:rPr lang="pt-BR" dirty="0"/>
              <a:t>Perfil nutricional dos produtos</a:t>
            </a:r>
          </a:p>
          <a:p>
            <a:pPr lvl="1"/>
            <a:r>
              <a:rPr lang="pt-BR" dirty="0"/>
              <a:t>Promoções</a:t>
            </a:r>
          </a:p>
          <a:p>
            <a:pPr lvl="1"/>
            <a:r>
              <a:rPr lang="pt-BR" i="1" dirty="0" err="1"/>
              <a:t>Placement</a:t>
            </a:r>
            <a:r>
              <a:rPr lang="pt-BR" dirty="0"/>
              <a:t>: variedade de opções, alimentos frescos</a:t>
            </a:r>
          </a:p>
          <a:p>
            <a:pPr lvl="1"/>
            <a:r>
              <a:rPr lang="pt-BR" dirty="0"/>
              <a:t>Informação nutricional</a:t>
            </a:r>
          </a:p>
          <a:p>
            <a:pPr lvl="1"/>
            <a:r>
              <a:rPr lang="pt-BR" dirty="0"/>
              <a:t>4 Ps do ambiente nutricional do consumidor: Product Price Place Promotion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1429B5-DF32-4073-983A-5DAF9A080E70}"/>
              </a:ext>
            </a:extLst>
          </p:cNvPr>
          <p:cNvSpPr/>
          <p:nvPr/>
        </p:nvSpPr>
        <p:spPr>
          <a:xfrm>
            <a:off x="4686794" y="6389826"/>
            <a:ext cx="104034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Story, M., </a:t>
            </a:r>
            <a:r>
              <a:rPr lang="en-US" sz="1200" dirty="0" err="1">
                <a:solidFill>
                  <a:schemeClr val="bg1"/>
                </a:solidFill>
              </a:rPr>
              <a:t>Kaphingst</a:t>
            </a:r>
            <a:r>
              <a:rPr lang="en-US" sz="1200" dirty="0">
                <a:solidFill>
                  <a:schemeClr val="bg1"/>
                </a:solidFill>
              </a:rPr>
              <a:t>, K. M., Robinson-O'Brien, R., &amp; Glanz, K. (2008). </a:t>
            </a:r>
            <a:r>
              <a:rPr lang="en-US" sz="1200" dirty="0" err="1">
                <a:solidFill>
                  <a:schemeClr val="bg1"/>
                </a:solidFill>
              </a:rPr>
              <a:t>Annu</a:t>
            </a:r>
            <a:r>
              <a:rPr lang="en-US" sz="1200" dirty="0">
                <a:solidFill>
                  <a:schemeClr val="bg1"/>
                </a:solidFill>
              </a:rPr>
              <a:t>. Rev. Public Health, 29, 253-272.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95B855-ADC1-46C6-A6BD-A14EAF8B1CA2}"/>
              </a:ext>
            </a:extLst>
          </p:cNvPr>
          <p:cNvSpPr/>
          <p:nvPr/>
        </p:nvSpPr>
        <p:spPr>
          <a:xfrm>
            <a:off x="4781796" y="6604345"/>
            <a:ext cx="8811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Glanz, K., Bader, M. D., &amp; </a:t>
            </a:r>
            <a:r>
              <a:rPr lang="en-US" sz="1200" dirty="0" err="1">
                <a:solidFill>
                  <a:schemeClr val="bg1"/>
                </a:solidFill>
              </a:rPr>
              <a:t>Iyer</a:t>
            </a:r>
            <a:r>
              <a:rPr lang="en-US" sz="1200" dirty="0">
                <a:solidFill>
                  <a:schemeClr val="bg1"/>
                </a:solidFill>
              </a:rPr>
              <a:t>, S. (2012). American journal of preventive medicine, 42(5), 503-512.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27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F6EC-2780-4EF4-B5BF-ABB2A871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Por que estudar determinantes ambientais?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E4AD7-4A60-417A-BB8D-765488926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/>
              <a:t>Os apoios ambientais para uma alimentação saudável são distribuídos de forma desigual pela população</a:t>
            </a:r>
          </a:p>
          <a:p>
            <a:r>
              <a:rPr lang="pt-BR" b="1" dirty="0"/>
              <a:t>Compreender as influências ambientais pode ajudar a explicar o status socioeconômico e as diferenças culturais nos comportamentos e os resultados em saúde</a:t>
            </a:r>
          </a:p>
          <a:p>
            <a:r>
              <a:rPr lang="pt-BR" b="1" dirty="0"/>
              <a:t>Poucos estudos investigaram essa influência</a:t>
            </a:r>
          </a:p>
          <a:p>
            <a:r>
              <a:rPr lang="pt-BR" b="1" dirty="0"/>
              <a:t>O ambiente e as políticas podem afetar todos na população</a:t>
            </a:r>
          </a:p>
          <a:p>
            <a:pPr lvl="1"/>
            <a:r>
              <a:rPr lang="pt-BR" dirty="0"/>
              <a:t>Mesmo que essas influências ambientais sobre o comportamento sejam fracas, elas podem influenciar grandes segmentos, diariamente</a:t>
            </a:r>
          </a:p>
          <a:p>
            <a:r>
              <a:rPr lang="pt-BR" b="1" dirty="0"/>
              <a:t>Mais apropriado para intervenções em nível populacional</a:t>
            </a:r>
          </a:p>
          <a:p>
            <a:pPr lvl="1"/>
            <a:r>
              <a:rPr lang="pt-BR" dirty="0"/>
              <a:t>Estratégias individuais de mudança de comportamento são caras e não podem atingir grandes populações de maneira econômica</a:t>
            </a:r>
          </a:p>
          <a:p>
            <a:pPr lvl="1"/>
            <a:r>
              <a:rPr lang="pt-BR" dirty="0"/>
              <a:t>É mais provável que as mudanças individuais sejam facilitadas e sustentadas se o ambiente em que as escolhas são feitas apoia opções alimentares saudáveis</a:t>
            </a:r>
          </a:p>
          <a:p>
            <a:pPr lvl="1"/>
            <a:r>
              <a:rPr lang="pt-BR" dirty="0"/>
              <a:t>As alterações ambientais podem ter um efeito mais duradouro na mudança de comportamento: elas podem ser incorporadas em estruturas, sistemas, políticas e normas socioculturais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06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4B433-151D-4442-BA3E-2440CEC5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900" dirty="0"/>
              <a:t>Por que é importante estudar os ambientes da comunidade e do consumidor?</a:t>
            </a:r>
            <a:endParaRPr lang="en-US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52356-04A2-4EC7-BE76-8241FF2F4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200" b="1" dirty="0"/>
              <a:t>Esses ambientes desempenham um papel importante na compra de alimentos (na escolha de alimentos)</a:t>
            </a:r>
          </a:p>
          <a:p>
            <a:r>
              <a:rPr lang="pt-BR" sz="2200" b="1" dirty="0"/>
              <a:t>A distribuição desigual dos ambientes de varejo ajuda a identificar e estudar os determinantes da escolha dos alimentos e seus efeitos na saúde</a:t>
            </a:r>
          </a:p>
          <a:p>
            <a:pPr lvl="1"/>
            <a:r>
              <a:rPr lang="pt-BR" dirty="0"/>
              <a:t>Os supermercados oferecem maior variedade de alimentos por um custo menor e oferecem uma seleção mais ampla de produtos alimentares de alta qualidade do que as lojas menores</a:t>
            </a:r>
          </a:p>
          <a:p>
            <a:pPr lvl="1"/>
            <a:r>
              <a:rPr lang="pt-BR" dirty="0"/>
              <a:t>Os supermercados oferecem linhas completas de produtos, serviços de lanchonete e padaria</a:t>
            </a:r>
          </a:p>
          <a:p>
            <a:pPr lvl="1"/>
            <a:r>
              <a:rPr lang="pt-BR" dirty="0"/>
              <a:t>As mercearias (lojas de bairro) armazenam produtos secos, enlatados, produtos não alimentícios e geralmente oferecem menos produtos perecíveis que os supermercados</a:t>
            </a:r>
          </a:p>
          <a:p>
            <a:pPr lvl="1"/>
            <a:r>
              <a:rPr lang="pt-BR" dirty="0"/>
              <a:t>As lojas de conveniência têm espaço limitado nas prateleiras, e seleções de mantimentos básicos, alimentos prontos para consumo e itens não alimentícios têm preços mais altos, havendo poucos produtos frescos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91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8CB07-6346-404E-9182-F2898C9E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895"/>
            <a:ext cx="12192000" cy="1010463"/>
          </a:xfrm>
        </p:spPr>
        <p:txBody>
          <a:bodyPr>
            <a:normAutofit/>
          </a:bodyPr>
          <a:lstStyle/>
          <a:p>
            <a:r>
              <a:rPr lang="pt-BR" sz="3600" dirty="0"/>
              <a:t>Evidências do ambiente nutricional da comunidade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E57B-14F4-4168-9146-EBC6731E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21" y="1119711"/>
            <a:ext cx="12044279" cy="2095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dirty="0"/>
              <a:t>Disponibilidade, densidade de lojas de conveniência: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800" dirty="0"/>
              <a:t> Associação positiva com a ingestão de AUP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800" dirty="0"/>
              <a:t> Associação negativa com ingestão de alimentos minimamente processados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800" dirty="0"/>
              <a:t> Proporção de pontos de venda de AUP e de AUP dentro desses pontos de venda       prevê consumo      de AUP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800" dirty="0"/>
              <a:t> Associação negativa entre proximidade de </a:t>
            </a:r>
            <a:r>
              <a:rPr lang="pt-BR" sz="1800" i="1" dirty="0"/>
              <a:t>fast-food</a:t>
            </a:r>
            <a:r>
              <a:rPr lang="pt-BR" sz="1800" dirty="0"/>
              <a:t>, lojas de conveniência e consumo de FLV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490A1-932D-48FD-B546-2404591CB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19053" r="17917" b="34815"/>
          <a:stretch/>
        </p:blipFill>
        <p:spPr>
          <a:xfrm>
            <a:off x="1874336" y="3215057"/>
            <a:ext cx="8443328" cy="3392487"/>
          </a:xfrm>
          <a:prstGeom prst="rect">
            <a:avLst/>
          </a:prstGeom>
          <a:ln w="47625" cmpd="thinThick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F9A0CE-33C3-4938-BD6F-F329FF4B764E}"/>
              </a:ext>
            </a:extLst>
          </p:cNvPr>
          <p:cNvSpPr/>
          <p:nvPr/>
        </p:nvSpPr>
        <p:spPr>
          <a:xfrm>
            <a:off x="948712" y="5606144"/>
            <a:ext cx="10165601" cy="3587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2E10A6-04CA-4115-966D-7AD19AA3C6B2}"/>
              </a:ext>
            </a:extLst>
          </p:cNvPr>
          <p:cNvSpPr/>
          <p:nvPr/>
        </p:nvSpPr>
        <p:spPr>
          <a:xfrm>
            <a:off x="7538482" y="6607544"/>
            <a:ext cx="47421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 H. M &amp; Martins, P. A. (2017). Public health nutrition, 1-12.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EB50ACDE-7625-3A4B-8C93-4A5A378ACDBE}"/>
              </a:ext>
            </a:extLst>
          </p:cNvPr>
          <p:cNvSpPr/>
          <p:nvPr/>
        </p:nvSpPr>
        <p:spPr>
          <a:xfrm>
            <a:off x="8839201" y="2192564"/>
            <a:ext cx="304800" cy="40822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C9812390-3984-BE4B-A220-54F70569E5DB}"/>
              </a:ext>
            </a:extLst>
          </p:cNvPr>
          <p:cNvSpPr/>
          <p:nvPr/>
        </p:nvSpPr>
        <p:spPr>
          <a:xfrm>
            <a:off x="10796263" y="2222559"/>
            <a:ext cx="304800" cy="40822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46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D4BCF-9E79-4C4C-B900-ECDAE200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900" dirty="0"/>
              <a:t>Evidências do ambiente nutricional da comunidade</a:t>
            </a:r>
            <a:endParaRPr lang="en-US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3E446-738E-4C64-AEDB-ECB36AE0B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/>
              <a:t>Uma revisão sistemática de estudos de acesso a </a:t>
            </a:r>
            <a:r>
              <a:rPr lang="pt-BR" b="1" i="1" dirty="0" err="1"/>
              <a:t>fast-food</a:t>
            </a:r>
            <a:endParaRPr lang="pt-BR" b="1" i="1" dirty="0"/>
          </a:p>
          <a:p>
            <a:pPr lvl="1"/>
            <a:r>
              <a:rPr lang="pt-BR" dirty="0"/>
              <a:t>76% indicaram que restaurantes de </a:t>
            </a:r>
            <a:r>
              <a:rPr lang="pt-BR" i="1" dirty="0" err="1"/>
              <a:t>fast-food</a:t>
            </a:r>
            <a:r>
              <a:rPr lang="pt-BR" dirty="0"/>
              <a:t> eram mais prevalentes em áreas de baixa renda em comparação com áreas de média e alta renda</a:t>
            </a:r>
          </a:p>
          <a:p>
            <a:pPr lvl="1"/>
            <a:r>
              <a:rPr lang="pt-BR" dirty="0"/>
              <a:t>84% consideraram os restaurantes de</a:t>
            </a:r>
            <a:r>
              <a:rPr lang="pt-BR" i="1" dirty="0"/>
              <a:t> </a:t>
            </a:r>
            <a:r>
              <a:rPr lang="pt-BR" i="1" dirty="0" err="1"/>
              <a:t>fast-food</a:t>
            </a:r>
            <a:r>
              <a:rPr lang="pt-BR" i="1" dirty="0"/>
              <a:t> </a:t>
            </a:r>
            <a:r>
              <a:rPr lang="pt-BR" dirty="0"/>
              <a:t>mais prevalentes em áreas com maiores concentrações de grupos étnicos minoritários em comparação com os caucasianos</a:t>
            </a:r>
          </a:p>
          <a:p>
            <a:pPr lvl="1"/>
            <a:r>
              <a:rPr lang="pt-BR" dirty="0"/>
              <a:t>Seis estudos em adultos descobriram que um IMC mais alto estava associado à vida em áreas com maior exposição a </a:t>
            </a:r>
            <a:r>
              <a:rPr lang="pt-BR" i="1" dirty="0" err="1"/>
              <a:t>fast-food</a:t>
            </a:r>
            <a:endParaRPr lang="pt-BR" i="1" dirty="0"/>
          </a:p>
          <a:p>
            <a:pPr lvl="1"/>
            <a:r>
              <a:rPr lang="pt-BR" dirty="0"/>
              <a:t>Quatro estudos não encontraram associação com o IMC</a:t>
            </a:r>
          </a:p>
          <a:p>
            <a:r>
              <a:rPr lang="pt-BR" b="1" dirty="0"/>
              <a:t>Estudo de análises espaciais de SIG</a:t>
            </a:r>
          </a:p>
          <a:p>
            <a:pPr lvl="1"/>
            <a:r>
              <a:rPr lang="pt-BR" dirty="0"/>
              <a:t>Disponibilidade percebida, o uso de lanchonetes em áreas residenciais foi associado ao consumo de lanches &gt; 1 / semana</a:t>
            </a:r>
          </a:p>
          <a:p>
            <a:pPr lvl="1"/>
            <a:r>
              <a:rPr lang="pt-BR" dirty="0"/>
              <a:t>Nenhum efeito de medidas objetivas de acesso e disponibilidade de estabelecimentos de </a:t>
            </a:r>
            <a:r>
              <a:rPr lang="pt-BR" i="1" dirty="0" err="1"/>
              <a:t>fast-food</a:t>
            </a:r>
            <a:r>
              <a:rPr lang="pt-BR" dirty="0"/>
              <a:t> no status de peso foi observado</a:t>
            </a:r>
          </a:p>
          <a:p>
            <a:r>
              <a:rPr lang="pt-BR" b="1" dirty="0"/>
              <a:t>O fácil acesso ao supermercado por populações de baixa renda e nutricionalmente vulneráveis, como mulheres grávidas e famílias do SNAP, está associado a uma melhor ingestão de frutas, vegetais, grãos, folato, ferro e cálcio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39BDE-E951-4A77-8F54-4270F1A2E264}"/>
              </a:ext>
            </a:extLst>
          </p:cNvPr>
          <p:cNvSpPr/>
          <p:nvPr/>
        </p:nvSpPr>
        <p:spPr>
          <a:xfrm>
            <a:off x="3776353" y="6380323"/>
            <a:ext cx="84156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Fleischhacker</a:t>
            </a:r>
            <a:r>
              <a:rPr lang="en-US" sz="1200" dirty="0">
                <a:solidFill>
                  <a:schemeClr val="bg1"/>
                </a:solidFill>
              </a:rPr>
              <a:t>, S. E., Evenson, K. R., Rodriguez, D. A., &amp; Ammerman, A. S. (2011). Obesity reviews, 12(5), e460-e471.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642F2-8AB6-4C03-9C83-C66FA670E517}"/>
              </a:ext>
            </a:extLst>
          </p:cNvPr>
          <p:cNvSpPr/>
          <p:nvPr/>
        </p:nvSpPr>
        <p:spPr>
          <a:xfrm>
            <a:off x="5446814" y="6581001"/>
            <a:ext cx="11527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Mackenbach</a:t>
            </a:r>
            <a:r>
              <a:rPr lang="en-US" sz="1200" dirty="0">
                <a:solidFill>
                  <a:schemeClr val="bg1"/>
                </a:solidFill>
              </a:rPr>
              <a:t>, J. D., </a:t>
            </a:r>
            <a:r>
              <a:rPr lang="en-US" sz="1200" dirty="0" err="1">
                <a:solidFill>
                  <a:schemeClr val="bg1"/>
                </a:solidFill>
              </a:rPr>
              <a:t>Charreire</a:t>
            </a:r>
            <a:r>
              <a:rPr lang="en-US" sz="1200" dirty="0">
                <a:solidFill>
                  <a:schemeClr val="bg1"/>
                </a:solidFill>
              </a:rPr>
              <a:t>, H., </a:t>
            </a:r>
            <a:r>
              <a:rPr lang="en-US" sz="1200" dirty="0" err="1">
                <a:solidFill>
                  <a:schemeClr val="bg1"/>
                </a:solidFill>
              </a:rPr>
              <a:t>Glonti</a:t>
            </a:r>
            <a:r>
              <a:rPr lang="en-US" sz="1200" dirty="0">
                <a:solidFill>
                  <a:schemeClr val="bg1"/>
                </a:solidFill>
              </a:rPr>
              <a:t>, K.. &amp; </a:t>
            </a:r>
            <a:r>
              <a:rPr lang="en-US" sz="1200" dirty="0" err="1">
                <a:solidFill>
                  <a:schemeClr val="bg1"/>
                </a:solidFill>
              </a:rPr>
              <a:t>Lakerveld</a:t>
            </a:r>
            <a:r>
              <a:rPr lang="en-US" sz="1200" dirty="0">
                <a:solidFill>
                  <a:schemeClr val="bg1"/>
                </a:solidFill>
              </a:rPr>
              <a:t>, J. (2018). Environment and Behavior.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EDAC3E-AA83-40DD-92B6-9FA47B888E93}"/>
              </a:ext>
            </a:extLst>
          </p:cNvPr>
          <p:cNvSpPr/>
          <p:nvPr/>
        </p:nvSpPr>
        <p:spPr>
          <a:xfrm>
            <a:off x="0" y="6396335"/>
            <a:ext cx="4334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Larson, N., &amp; Story, M. (2009).. Annals of Behavioral Medicine, 38(suppl_1), s56-s73.</a:t>
            </a:r>
          </a:p>
        </p:txBody>
      </p:sp>
    </p:spTree>
    <p:extLst>
      <p:ext uri="{BB962C8B-B14F-4D97-AF65-F5344CB8AC3E}">
        <p14:creationId xmlns:p14="http://schemas.microsoft.com/office/powerpoint/2010/main" val="1735230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3E80-D562-4667-95C6-2B3A9EBAF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700" dirty="0"/>
              <a:t>Quais são os determinantes nos ambientes nutricionais do consumidor?</a:t>
            </a:r>
            <a:endParaRPr lang="en-US" sz="3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D2203-1453-4898-8AAB-CAC71537F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68" t="29263" r="17695" b="5921"/>
          <a:stretch/>
        </p:blipFill>
        <p:spPr>
          <a:xfrm>
            <a:off x="1454726" y="1073603"/>
            <a:ext cx="8853055" cy="51778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2B9DB6-B00D-434C-8912-DE4988FB7C8F}"/>
              </a:ext>
            </a:extLst>
          </p:cNvPr>
          <p:cNvSpPr/>
          <p:nvPr/>
        </p:nvSpPr>
        <p:spPr>
          <a:xfrm>
            <a:off x="2078182" y="6418813"/>
            <a:ext cx="10200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Wansink</a:t>
            </a:r>
            <a:r>
              <a:rPr lang="en-US" sz="1200" dirty="0">
                <a:solidFill>
                  <a:schemeClr val="bg1"/>
                </a:solidFill>
              </a:rPr>
              <a:t>, B. (2017). Healthy profits: an interdisciplinary retail framework that increases the sales of healthy foods. Journal of Retailing, 93(1), 65-78.</a:t>
            </a:r>
          </a:p>
        </p:txBody>
      </p:sp>
    </p:spTree>
    <p:extLst>
      <p:ext uri="{BB962C8B-B14F-4D97-AF65-F5344CB8AC3E}">
        <p14:creationId xmlns:p14="http://schemas.microsoft.com/office/powerpoint/2010/main" val="1988593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F951-5999-4870-987F-624FCA061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900" dirty="0"/>
              <a:t>Os 4Ps do ambiente nutricional do consumidor</a:t>
            </a:r>
            <a:endParaRPr lang="en-US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57136-CCD2-4421-AC16-8EA9C9C39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Product </a:t>
            </a:r>
          </a:p>
          <a:p>
            <a:pPr lvl="1"/>
            <a:r>
              <a:rPr lang="pt-BR" dirty="0"/>
              <a:t>Produtos estocados, quantidade estocada, variedade (sortimento) em oferta</a:t>
            </a:r>
          </a:p>
          <a:p>
            <a:pPr lvl="1"/>
            <a:r>
              <a:rPr lang="pt-BR" dirty="0"/>
              <a:t>Design de produtos e embalagens, tamanho</a:t>
            </a:r>
          </a:p>
          <a:p>
            <a:pPr lvl="1"/>
            <a:r>
              <a:rPr lang="pt-BR" dirty="0"/>
              <a:t>Marcas privadas vs. marca</a:t>
            </a:r>
            <a:r>
              <a:rPr lang="en-US" dirty="0"/>
              <a:t> </a:t>
            </a:r>
            <a:r>
              <a:rPr lang="en-US" dirty="0" err="1"/>
              <a:t>conhecida</a:t>
            </a:r>
            <a:endParaRPr lang="en-US" dirty="0"/>
          </a:p>
          <a:p>
            <a:r>
              <a:rPr lang="en-US" b="1" dirty="0"/>
              <a:t>Price</a:t>
            </a:r>
          </a:p>
          <a:p>
            <a:pPr lvl="1"/>
            <a:r>
              <a:rPr lang="pt-BR" dirty="0"/>
              <a:t>Grupos desfavorecidos, famílias de baixa renda e famílias numerosas são mais sensíveis aos preços</a:t>
            </a:r>
            <a:endParaRPr lang="en-US" dirty="0"/>
          </a:p>
          <a:p>
            <a:r>
              <a:rPr lang="en-US" b="1" dirty="0"/>
              <a:t>Placement</a:t>
            </a:r>
          </a:p>
          <a:p>
            <a:pPr lvl="1"/>
            <a:r>
              <a:rPr lang="pt-BR" dirty="0"/>
              <a:t>Coordenação entre fabricantes e varejistas através do gerenciamento de categorias</a:t>
            </a:r>
          </a:p>
          <a:p>
            <a:pPr lvl="1"/>
            <a:r>
              <a:rPr lang="pt-BR" dirty="0"/>
              <a:t>Espaço na prateleira</a:t>
            </a:r>
          </a:p>
          <a:p>
            <a:pPr lvl="1"/>
            <a:r>
              <a:rPr lang="pt-BR" dirty="0"/>
              <a:t>Localização dos produtos na loja</a:t>
            </a:r>
            <a:endParaRPr lang="en-US" dirty="0"/>
          </a:p>
          <a:p>
            <a:r>
              <a:rPr lang="en-US" b="1" dirty="0"/>
              <a:t>Promotion</a:t>
            </a:r>
          </a:p>
          <a:p>
            <a:pPr lvl="1"/>
            <a:r>
              <a:rPr lang="en-US" dirty="0"/>
              <a:t>Displays, </a:t>
            </a:r>
            <a:r>
              <a:rPr lang="pt-BR" dirty="0"/>
              <a:t>publicidade em destaque e informações sobre pontos de compra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D84B-B518-4665-B350-D6DC7335C742}"/>
              </a:ext>
            </a:extLst>
          </p:cNvPr>
          <p:cNvSpPr/>
          <p:nvPr/>
        </p:nvSpPr>
        <p:spPr>
          <a:xfrm>
            <a:off x="5185558" y="6384773"/>
            <a:ext cx="7006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Glanz, K., Bader, M. D., &amp; </a:t>
            </a:r>
            <a:r>
              <a:rPr lang="en-US" sz="1200" dirty="0" err="1">
                <a:solidFill>
                  <a:schemeClr val="bg1"/>
                </a:solidFill>
              </a:rPr>
              <a:t>Iyer</a:t>
            </a:r>
            <a:r>
              <a:rPr lang="en-US" sz="1200" dirty="0">
                <a:solidFill>
                  <a:schemeClr val="bg1"/>
                </a:solidFill>
              </a:rPr>
              <a:t>, S. (2012). American journal of preventive medicine, 42(5), 503-512.</a:t>
            </a:r>
          </a:p>
        </p:txBody>
      </p:sp>
    </p:spTree>
    <p:extLst>
      <p:ext uri="{BB962C8B-B14F-4D97-AF65-F5344CB8AC3E}">
        <p14:creationId xmlns:p14="http://schemas.microsoft.com/office/powerpoint/2010/main" val="2612164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4518B-4746-44F9-8EC7-E32D6AD9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900" dirty="0"/>
              <a:t>Fatores em nível de produto que influenciam as compras de AUP</a:t>
            </a:r>
            <a:endParaRPr lang="en-US" sz="39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871A40-54F1-407C-B3F4-4B87CED8E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16" t="50521" r="7579" b="13518"/>
          <a:stretch/>
        </p:blipFill>
        <p:spPr>
          <a:xfrm>
            <a:off x="-89214" y="1947745"/>
            <a:ext cx="12396544" cy="35766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3A4A16-661C-4305-AAD7-7B8EF2FA5FA3}"/>
              </a:ext>
            </a:extLst>
          </p:cNvPr>
          <p:cNvSpPr/>
          <p:nvPr/>
        </p:nvSpPr>
        <p:spPr>
          <a:xfrm>
            <a:off x="6181862" y="6492535"/>
            <a:ext cx="8930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Moran, A. J., Khandpur, N., </a:t>
            </a:r>
            <a:r>
              <a:rPr lang="en-US" sz="1200" dirty="0" err="1">
                <a:solidFill>
                  <a:schemeClr val="bg1"/>
                </a:solidFill>
              </a:rPr>
              <a:t>Polacsek</a:t>
            </a:r>
            <a:r>
              <a:rPr lang="en-US" sz="1200" dirty="0">
                <a:solidFill>
                  <a:schemeClr val="bg1"/>
                </a:solidFill>
              </a:rPr>
              <a:t>, M., &amp; </a:t>
            </a:r>
            <a:r>
              <a:rPr lang="en-US" sz="1200" dirty="0" err="1">
                <a:solidFill>
                  <a:schemeClr val="bg1"/>
                </a:solidFill>
              </a:rPr>
              <a:t>Rimm</a:t>
            </a:r>
            <a:r>
              <a:rPr lang="en-US" sz="1200" dirty="0">
                <a:solidFill>
                  <a:schemeClr val="bg1"/>
                </a:solidFill>
              </a:rPr>
              <a:t>, E. B. (2019).  Appetite, 134, 1-8.</a:t>
            </a:r>
          </a:p>
        </p:txBody>
      </p:sp>
    </p:spTree>
    <p:extLst>
      <p:ext uri="{BB962C8B-B14F-4D97-AF65-F5344CB8AC3E}">
        <p14:creationId xmlns:p14="http://schemas.microsoft.com/office/powerpoint/2010/main" val="985574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935B-2BCF-4A1F-96A1-8493CB26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700" dirty="0"/>
              <a:t>Como esses determinantes podem ser modificados para apoiar decisões saudáveis?</a:t>
            </a:r>
            <a:endParaRPr lang="en-US" sz="37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987E2-51FF-4878-8FD6-FB65DFA03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16" t="22614" r="21250" b="8088"/>
          <a:stretch/>
        </p:blipFill>
        <p:spPr>
          <a:xfrm>
            <a:off x="2337459" y="1365662"/>
            <a:ext cx="7517081" cy="49136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28F36B-3E6E-4DC3-AAE6-0A69A4C5B8C6}"/>
              </a:ext>
            </a:extLst>
          </p:cNvPr>
          <p:cNvSpPr/>
          <p:nvPr/>
        </p:nvSpPr>
        <p:spPr>
          <a:xfrm>
            <a:off x="2078182" y="6418813"/>
            <a:ext cx="10200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Wansink</a:t>
            </a:r>
            <a:r>
              <a:rPr lang="en-US" sz="1200" dirty="0">
                <a:solidFill>
                  <a:schemeClr val="bg1"/>
                </a:solidFill>
              </a:rPr>
              <a:t>, B. (2017). Healthy profits: an interdisciplinary retail framework that increases the sales of healthy foods. Journal of Retailing, 93(1), 65-78.</a:t>
            </a:r>
          </a:p>
        </p:txBody>
      </p:sp>
    </p:spTree>
    <p:extLst>
      <p:ext uri="{BB962C8B-B14F-4D97-AF65-F5344CB8AC3E}">
        <p14:creationId xmlns:p14="http://schemas.microsoft.com/office/powerpoint/2010/main" val="756085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C055-0120-47AE-986C-55D26E1E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Onde estão as lacunas na evidência?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E9239-83B5-406F-B5C1-6C4FC9D03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0" t="19487" r="24845" b="5882"/>
          <a:stretch/>
        </p:blipFill>
        <p:spPr>
          <a:xfrm>
            <a:off x="2695698" y="1125143"/>
            <a:ext cx="6270172" cy="51770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D04FE3-DCF8-439E-8CFB-55FAD889A67D}"/>
              </a:ext>
            </a:extLst>
          </p:cNvPr>
          <p:cNvSpPr/>
          <p:nvPr/>
        </p:nvSpPr>
        <p:spPr>
          <a:xfrm>
            <a:off x="2078182" y="6418813"/>
            <a:ext cx="10200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Wansink</a:t>
            </a:r>
            <a:r>
              <a:rPr lang="en-US" sz="1200" dirty="0">
                <a:solidFill>
                  <a:schemeClr val="bg1"/>
                </a:solidFill>
              </a:rPr>
              <a:t>, B. (2017). Healthy profits: an interdisciplinary retail framework that increases the sales of healthy foods. Journal of Retailing, 93(1), 65-78.</a:t>
            </a:r>
          </a:p>
        </p:txBody>
      </p:sp>
    </p:spTree>
    <p:extLst>
      <p:ext uri="{BB962C8B-B14F-4D97-AF65-F5344CB8AC3E}">
        <p14:creationId xmlns:p14="http://schemas.microsoft.com/office/powerpoint/2010/main" val="235350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5FB65-2F13-4943-A3B9-3D37AD595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91" y="91418"/>
            <a:ext cx="12070865" cy="5950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65770-4FE2-D547-BB11-76E25DF08695}"/>
              </a:ext>
            </a:extLst>
          </p:cNvPr>
          <p:cNvSpPr txBox="1"/>
          <p:nvPr/>
        </p:nvSpPr>
        <p:spPr>
          <a:xfrm>
            <a:off x="0" y="5903088"/>
            <a:ext cx="35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https://pollan.blogs.nytimes.com/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81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9DA1-25ED-4707-9477-6A0B733A7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700" dirty="0">
                <a:solidFill>
                  <a:srgbClr val="000000"/>
                </a:solidFill>
              </a:rPr>
              <a:t>Como esses determinantes podem ser modificados para apoiar decisões saudáveis?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F7D2ED-9FB9-4A06-9321-AD71BBA8E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16" t="15634" r="17614" b="8346"/>
          <a:stretch/>
        </p:blipFill>
        <p:spPr>
          <a:xfrm>
            <a:off x="2203142" y="1150992"/>
            <a:ext cx="8147443" cy="5118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4F9DC0-D645-4C08-9262-2D09DBF3A08A}"/>
              </a:ext>
            </a:extLst>
          </p:cNvPr>
          <p:cNvSpPr/>
          <p:nvPr/>
        </p:nvSpPr>
        <p:spPr>
          <a:xfrm>
            <a:off x="2078182" y="6418813"/>
            <a:ext cx="10200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Wansink</a:t>
            </a:r>
            <a:r>
              <a:rPr lang="en-US" sz="1200" dirty="0">
                <a:solidFill>
                  <a:schemeClr val="bg1"/>
                </a:solidFill>
              </a:rPr>
              <a:t>, B. (2017). Healthy profits: an interdisciplinary retail framework that increases the sales of healthy foods. Journal of Retailing, 93(1), 65-78.</a:t>
            </a:r>
          </a:p>
        </p:txBody>
      </p:sp>
    </p:spTree>
    <p:extLst>
      <p:ext uri="{BB962C8B-B14F-4D97-AF65-F5344CB8AC3E}">
        <p14:creationId xmlns:p14="http://schemas.microsoft.com/office/powerpoint/2010/main" val="3119891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9DA1-25ED-4707-9477-6A0B733A7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700" dirty="0">
                <a:solidFill>
                  <a:srgbClr val="000000"/>
                </a:solidFill>
              </a:rPr>
              <a:t>Como esses determinantes podem ser modificados para apoiar decisões saudáveis?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ABA1CE-0DCC-4EBD-865F-FDB0676A0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07" t="15116" r="24450" b="11966"/>
          <a:stretch/>
        </p:blipFill>
        <p:spPr>
          <a:xfrm>
            <a:off x="2880522" y="1008488"/>
            <a:ext cx="6602679" cy="5115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C13716-A534-427B-A6BA-FA3417A6B5D1}"/>
              </a:ext>
            </a:extLst>
          </p:cNvPr>
          <p:cNvSpPr/>
          <p:nvPr/>
        </p:nvSpPr>
        <p:spPr>
          <a:xfrm>
            <a:off x="5185558" y="6384773"/>
            <a:ext cx="7006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Glanz, K., Bader, M. D., &amp; </a:t>
            </a:r>
            <a:r>
              <a:rPr lang="en-US" sz="1200" dirty="0" err="1">
                <a:solidFill>
                  <a:schemeClr val="bg1"/>
                </a:solidFill>
              </a:rPr>
              <a:t>Iyer</a:t>
            </a:r>
            <a:r>
              <a:rPr lang="en-US" sz="1200" dirty="0">
                <a:solidFill>
                  <a:schemeClr val="bg1"/>
                </a:solidFill>
              </a:rPr>
              <a:t>, S. (2012). American journal of preventive medicine, 42(5), 503-512.</a:t>
            </a:r>
          </a:p>
        </p:txBody>
      </p:sp>
    </p:spTree>
    <p:extLst>
      <p:ext uri="{BB962C8B-B14F-4D97-AF65-F5344CB8AC3E}">
        <p14:creationId xmlns:p14="http://schemas.microsoft.com/office/powerpoint/2010/main" val="3132471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67B7B-AFCE-48B3-9261-216485FB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0" y="88466"/>
            <a:ext cx="11704965" cy="920022"/>
          </a:xfrm>
        </p:spPr>
        <p:txBody>
          <a:bodyPr>
            <a:noAutofit/>
          </a:bodyPr>
          <a:lstStyle/>
          <a:p>
            <a:r>
              <a:rPr lang="pt-BR" sz="3700" dirty="0"/>
              <a:t>Quais são as intervenções nos ambientes de varejo que você encontrou?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1192871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ED3-44AE-4CA2-A9D9-F333E8F0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Intervenções</a:t>
            </a:r>
            <a:r>
              <a:rPr lang="en-GB" dirty="0"/>
              <a:t> </a:t>
            </a:r>
            <a:r>
              <a:rPr lang="en-GB" dirty="0" err="1"/>
              <a:t>comuns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varejistas</a:t>
            </a:r>
            <a:r>
              <a:rPr lang="en-GB" dirty="0"/>
              <a:t> 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C4270-547B-4EC4-905F-AEB866D2D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Serviços de transporte para melhorar o acesso</a:t>
            </a:r>
          </a:p>
          <a:p>
            <a:r>
              <a:rPr lang="pt-BR" dirty="0"/>
              <a:t>Aumento de supermercados em áreas de baixo nível socioeconômico e em áreas de </a:t>
            </a:r>
            <a:r>
              <a:rPr lang="pt-BR" i="1" dirty="0" err="1"/>
              <a:t>food</a:t>
            </a:r>
            <a:r>
              <a:rPr lang="pt-BR" i="1" dirty="0"/>
              <a:t> </a:t>
            </a:r>
            <a:r>
              <a:rPr lang="pt-BR" i="1" dirty="0" err="1"/>
              <a:t>deserts</a:t>
            </a:r>
            <a:r>
              <a:rPr lang="pt-BR" i="1" dirty="0"/>
              <a:t> </a:t>
            </a:r>
            <a:r>
              <a:rPr lang="pt-BR" dirty="0"/>
              <a:t>(</a:t>
            </a:r>
            <a:r>
              <a:rPr lang="pt" dirty="0"/>
              <a:t>bairros com baixa densidade de pontos de venda de alimentos frescos e saudáveis).</a:t>
            </a:r>
            <a:endParaRPr lang="pt-BR" dirty="0"/>
          </a:p>
          <a:p>
            <a:r>
              <a:rPr lang="pt-BR" dirty="0"/>
              <a:t>Melhor posicionamento de alimentos saudáveis</a:t>
            </a:r>
          </a:p>
          <a:p>
            <a:r>
              <a:rPr lang="pt-BR" dirty="0"/>
              <a:t>Embalagem atraente de alimentos saudáveis</a:t>
            </a:r>
          </a:p>
          <a:p>
            <a:r>
              <a:rPr lang="pt-BR" dirty="0"/>
              <a:t>Incentivos para compras de alimentos saudáveis</a:t>
            </a:r>
          </a:p>
          <a:p>
            <a:r>
              <a:rPr lang="pt-BR" dirty="0"/>
              <a:t>Informação nutricional no ponto de escolha</a:t>
            </a:r>
          </a:p>
          <a:p>
            <a:r>
              <a:rPr lang="pt-BR" dirty="0"/>
              <a:t>Promoção de alimentos na loja</a:t>
            </a:r>
          </a:p>
          <a:p>
            <a:r>
              <a:rPr lang="pt-BR" dirty="0"/>
              <a:t>Espaço de prateleira para alimentos saudáveis</a:t>
            </a:r>
          </a:p>
          <a:p>
            <a:r>
              <a:rPr lang="pt-BR" dirty="0"/>
              <a:t>Tamanho da porção / embalagem da unidade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5D6E3-63BB-4028-8304-43DF90D7C108}"/>
              </a:ext>
            </a:extLst>
          </p:cNvPr>
          <p:cNvSpPr/>
          <p:nvPr/>
        </p:nvSpPr>
        <p:spPr>
          <a:xfrm>
            <a:off x="2743200" y="6492535"/>
            <a:ext cx="9876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Booth, S. L., </a:t>
            </a:r>
            <a:r>
              <a:rPr lang="en-US" sz="1200" dirty="0" err="1">
                <a:solidFill>
                  <a:schemeClr val="bg1"/>
                </a:solidFill>
              </a:rPr>
              <a:t>Sallis</a:t>
            </a:r>
            <a:r>
              <a:rPr lang="en-US" sz="1200" dirty="0">
                <a:solidFill>
                  <a:schemeClr val="bg1"/>
                </a:solidFill>
              </a:rPr>
              <a:t>, J. F., </a:t>
            </a:r>
            <a:r>
              <a:rPr lang="en-US" sz="1200" dirty="0" err="1">
                <a:solidFill>
                  <a:schemeClr val="bg1"/>
                </a:solidFill>
              </a:rPr>
              <a:t>Ritenbaugh</a:t>
            </a:r>
            <a:r>
              <a:rPr lang="en-US" sz="1200" dirty="0">
                <a:solidFill>
                  <a:schemeClr val="bg1"/>
                </a:solidFill>
              </a:rPr>
              <a:t>, C., Hill, J. O., Birch, L. L., Frank, L. D., ... &amp; Rickard, K. A. (2001).. Nutrition reviews, 59(3), S21-S36.</a:t>
            </a:r>
          </a:p>
        </p:txBody>
      </p:sp>
    </p:spTree>
    <p:extLst>
      <p:ext uri="{BB962C8B-B14F-4D97-AF65-F5344CB8AC3E}">
        <p14:creationId xmlns:p14="http://schemas.microsoft.com/office/powerpoint/2010/main" val="1999553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ED3-44AE-4CA2-A9D9-F333E8F0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Intervenções</a:t>
            </a:r>
            <a:r>
              <a:rPr lang="en-GB" dirty="0"/>
              <a:t> </a:t>
            </a:r>
            <a:r>
              <a:rPr lang="en-GB" dirty="0" err="1"/>
              <a:t>comuns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restaurantes</a:t>
            </a:r>
            <a:r>
              <a:rPr lang="en-GB" dirty="0"/>
              <a:t> 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C4270-547B-4EC4-905F-AEB866D2D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Tamanho da porção</a:t>
            </a:r>
          </a:p>
          <a:p>
            <a:r>
              <a:rPr lang="pt-BR" dirty="0"/>
              <a:t>Informação nutricional</a:t>
            </a:r>
          </a:p>
          <a:p>
            <a:r>
              <a:rPr lang="pt-BR" dirty="0"/>
              <a:t>Escolhas limitadas de alimentos saudáveis</a:t>
            </a:r>
          </a:p>
          <a:p>
            <a:r>
              <a:rPr lang="pt-BR" dirty="0"/>
              <a:t>Solicitação de adições</a:t>
            </a:r>
          </a:p>
          <a:p>
            <a:r>
              <a:rPr lang="pt-BR" dirty="0"/>
              <a:t>Preços para refeições combinadas</a:t>
            </a:r>
          </a:p>
          <a:p>
            <a:r>
              <a:rPr lang="pt-BR" dirty="0"/>
              <a:t>Substituições nutritivas</a:t>
            </a:r>
          </a:p>
          <a:p>
            <a:r>
              <a:rPr lang="pt-BR" dirty="0"/>
              <a:t>Incentivos ao consumo (ex.: brinquedos)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1185E4-8F83-4E76-B304-3AFDE58100C7}"/>
              </a:ext>
            </a:extLst>
          </p:cNvPr>
          <p:cNvSpPr/>
          <p:nvPr/>
        </p:nvSpPr>
        <p:spPr>
          <a:xfrm>
            <a:off x="2743200" y="6492535"/>
            <a:ext cx="9876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Booth, S. L., </a:t>
            </a:r>
            <a:r>
              <a:rPr lang="en-US" sz="1200" dirty="0" err="1">
                <a:solidFill>
                  <a:schemeClr val="bg1"/>
                </a:solidFill>
              </a:rPr>
              <a:t>Sallis</a:t>
            </a:r>
            <a:r>
              <a:rPr lang="en-US" sz="1200" dirty="0">
                <a:solidFill>
                  <a:schemeClr val="bg1"/>
                </a:solidFill>
              </a:rPr>
              <a:t>, J. F., </a:t>
            </a:r>
            <a:r>
              <a:rPr lang="en-US" sz="1200" dirty="0" err="1">
                <a:solidFill>
                  <a:schemeClr val="bg1"/>
                </a:solidFill>
              </a:rPr>
              <a:t>Ritenbaugh</a:t>
            </a:r>
            <a:r>
              <a:rPr lang="en-US" sz="1200" dirty="0">
                <a:solidFill>
                  <a:schemeClr val="bg1"/>
                </a:solidFill>
              </a:rPr>
              <a:t>, C., Hill, J. O., Birch, L. L., Frank, L. D., ... &amp; Rickard, K. A. (2001).. Nutrition reviews, 59(3), S21-S36.</a:t>
            </a:r>
          </a:p>
        </p:txBody>
      </p:sp>
    </p:spTree>
    <p:extLst>
      <p:ext uri="{BB962C8B-B14F-4D97-AF65-F5344CB8AC3E}">
        <p14:creationId xmlns:p14="http://schemas.microsoft.com/office/powerpoint/2010/main" val="1268391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D607-1782-4648-80C3-BE8881F3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NOURISHING framework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1F2C9C-7EA0-417D-B975-B6F09DB61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461" t="19770" r="31286" b="6796"/>
          <a:stretch/>
        </p:blipFill>
        <p:spPr>
          <a:xfrm>
            <a:off x="3536867" y="1008488"/>
            <a:ext cx="5118265" cy="55269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F35484-F167-43C3-A51F-388163F859D0}"/>
              </a:ext>
            </a:extLst>
          </p:cNvPr>
          <p:cNvSpPr/>
          <p:nvPr/>
        </p:nvSpPr>
        <p:spPr>
          <a:xfrm>
            <a:off x="6828311" y="6492535"/>
            <a:ext cx="7881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Hawkes, C., Jewell, J., &amp; Allen, K. (2013). Obesity reviews, 14, 159-168.</a:t>
            </a:r>
          </a:p>
        </p:txBody>
      </p:sp>
    </p:spTree>
    <p:extLst>
      <p:ext uri="{BB962C8B-B14F-4D97-AF65-F5344CB8AC3E}">
        <p14:creationId xmlns:p14="http://schemas.microsoft.com/office/powerpoint/2010/main" val="312985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115FD-F2CC-5A41-B733-8E3C3139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626"/>
            <a:ext cx="12192000" cy="5062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514039-2BC2-EA43-8216-A490027BC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20" y="3100685"/>
            <a:ext cx="8598880" cy="3090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65770-4FE2-D547-BB11-76E25DF08695}"/>
              </a:ext>
            </a:extLst>
          </p:cNvPr>
          <p:cNvSpPr txBox="1"/>
          <p:nvPr/>
        </p:nvSpPr>
        <p:spPr>
          <a:xfrm>
            <a:off x="153506" y="5821684"/>
            <a:ext cx="845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https://www.cambridge.org/core/blog/category/medicine-health-science/nutrition/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3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115FD-F2CC-5A41-B733-8E3C3139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626"/>
            <a:ext cx="12192000" cy="5062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C495B-4173-1244-9192-A89F73E66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246" y="2529496"/>
            <a:ext cx="7994754" cy="3787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6925C-7565-4242-A880-06B0AB08C019}"/>
              </a:ext>
            </a:extLst>
          </p:cNvPr>
          <p:cNvSpPr txBox="1"/>
          <p:nvPr/>
        </p:nvSpPr>
        <p:spPr>
          <a:xfrm>
            <a:off x="1473019" y="171788"/>
            <a:ext cx="845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https://www.cambridge.org/core/blog/category/medicine-health-science/nutrition/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5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FDC753-D371-0040-A5F7-E799D925D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73" y="1602881"/>
            <a:ext cx="11632053" cy="4854586"/>
          </a:xfrm>
        </p:spPr>
        <p:txBody>
          <a:bodyPr>
            <a:normAutofit/>
          </a:bodyPr>
          <a:lstStyle/>
          <a:p>
            <a:r>
              <a:rPr lang="en-US" dirty="0" err="1"/>
              <a:t>Proposta</a:t>
            </a:r>
            <a:r>
              <a:rPr lang="en-US" dirty="0"/>
              <a:t>: </a:t>
            </a:r>
            <a:r>
              <a:rPr lang="en-US" dirty="0" err="1"/>
              <a:t>elaboração</a:t>
            </a:r>
            <a:r>
              <a:rPr lang="en-US" dirty="0"/>
              <a:t> de um post</a:t>
            </a:r>
          </a:p>
          <a:p>
            <a:r>
              <a:rPr lang="en-US" dirty="0" err="1"/>
              <a:t>Escolha</a:t>
            </a:r>
            <a:r>
              <a:rPr lang="en-US" dirty="0"/>
              <a:t> um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da </a:t>
            </a:r>
            <a:r>
              <a:rPr lang="en-US" dirty="0" err="1"/>
              <a:t>dimensão</a:t>
            </a:r>
            <a:r>
              <a:rPr lang="en-US" dirty="0"/>
              <a:t> “</a:t>
            </a:r>
            <a:r>
              <a:rPr lang="en-US" dirty="0" err="1"/>
              <a:t>políticas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”</a:t>
            </a:r>
          </a:p>
          <a:p>
            <a:r>
              <a:rPr lang="en-US" dirty="0" err="1"/>
              <a:t>Público</a:t>
            </a:r>
            <a:r>
              <a:rPr lang="en-US" dirty="0"/>
              <a:t> </a:t>
            </a:r>
            <a:r>
              <a:rPr lang="en-US" dirty="0" err="1"/>
              <a:t>leitor</a:t>
            </a:r>
            <a:r>
              <a:rPr lang="en-US" dirty="0"/>
              <a:t> </a:t>
            </a:r>
            <a:r>
              <a:rPr lang="en-US" dirty="0" err="1"/>
              <a:t>amplo</a:t>
            </a:r>
            <a:r>
              <a:rPr lang="en-US" dirty="0"/>
              <a:t>: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especialista</a:t>
            </a:r>
            <a:endParaRPr lang="en-US" dirty="0"/>
          </a:p>
          <a:p>
            <a:r>
              <a:rPr lang="en-US" dirty="0" err="1"/>
              <a:t>Formato</a:t>
            </a:r>
            <a:r>
              <a:rPr lang="en-US" dirty="0"/>
              <a:t>: 600 a 800 </a:t>
            </a:r>
            <a:r>
              <a:rPr lang="en-US" dirty="0" err="1"/>
              <a:t>palavras</a:t>
            </a:r>
            <a:r>
              <a:rPr lang="en-US" dirty="0"/>
              <a:t>, no Word</a:t>
            </a:r>
          </a:p>
          <a:p>
            <a:r>
              <a:rPr lang="en-US" dirty="0" err="1"/>
              <a:t>Elabore</a:t>
            </a:r>
            <a:r>
              <a:rPr lang="en-US" dirty="0"/>
              <a:t> o </a:t>
            </a:r>
            <a:r>
              <a:rPr lang="en-US" dirty="0" err="1"/>
              <a:t>perfil</a:t>
            </a:r>
            <a:r>
              <a:rPr lang="en-US" dirty="0"/>
              <a:t> do </a:t>
            </a:r>
            <a:r>
              <a:rPr lang="en-US" dirty="0" err="1"/>
              <a:t>autor</a:t>
            </a:r>
            <a:r>
              <a:rPr lang="en-US" dirty="0"/>
              <a:t> (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frases</a:t>
            </a:r>
            <a:r>
              <a:rPr lang="en-US" dirty="0"/>
              <a:t>)</a:t>
            </a:r>
          </a:p>
          <a:p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(</a:t>
            </a:r>
            <a:r>
              <a:rPr lang="en-US" dirty="0" err="1"/>
              <a:t>opcional</a:t>
            </a:r>
            <a:r>
              <a:rPr lang="en-US" dirty="0"/>
              <a:t>): </a:t>
            </a:r>
            <a:r>
              <a:rPr lang="en-US" dirty="0" err="1"/>
              <a:t>vídeo</a:t>
            </a:r>
            <a:r>
              <a:rPr lang="en-US" dirty="0"/>
              <a:t>, </a:t>
            </a:r>
            <a:r>
              <a:rPr lang="en-US" dirty="0" err="1"/>
              <a:t>imagem</a:t>
            </a:r>
            <a:r>
              <a:rPr lang="en-US" dirty="0"/>
              <a:t>, </a:t>
            </a:r>
            <a:r>
              <a:rPr lang="en-US" dirty="0" err="1"/>
              <a:t>áudio</a:t>
            </a:r>
            <a:r>
              <a:rPr lang="en-US" dirty="0"/>
              <a:t>, links para outros </a:t>
            </a:r>
            <a:r>
              <a:rPr lang="en-US" dirty="0" err="1"/>
              <a:t>materiais</a:t>
            </a:r>
            <a:endParaRPr lang="en-US" dirty="0"/>
          </a:p>
          <a:p>
            <a:r>
              <a:rPr lang="en-US" dirty="0" err="1"/>
              <a:t>Cronograma</a:t>
            </a:r>
            <a:r>
              <a:rPr lang="en-US" dirty="0"/>
              <a:t>: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18/10 (</a:t>
            </a:r>
            <a:r>
              <a:rPr lang="en-US" b="1" dirty="0" err="1">
                <a:solidFill>
                  <a:schemeClr val="accent1"/>
                </a:solidFill>
              </a:rPr>
              <a:t>discussão</a:t>
            </a:r>
            <a:r>
              <a:rPr lang="en-US" b="1" dirty="0">
                <a:solidFill>
                  <a:schemeClr val="accent1"/>
                </a:solidFill>
              </a:rPr>
              <a:t> dos posts </a:t>
            </a:r>
            <a:r>
              <a:rPr lang="en-US" b="1" dirty="0" err="1">
                <a:solidFill>
                  <a:schemeClr val="accent1"/>
                </a:solidFill>
              </a:rPr>
              <a:t>em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sala</a:t>
            </a:r>
            <a:r>
              <a:rPr lang="en-US" b="1" dirty="0">
                <a:solidFill>
                  <a:schemeClr val="accent1"/>
                </a:solidFill>
              </a:rPr>
              <a:t> – </a:t>
            </a:r>
            <a:r>
              <a:rPr lang="en-US" b="1" dirty="0" err="1">
                <a:solidFill>
                  <a:schemeClr val="accent1"/>
                </a:solidFill>
              </a:rPr>
              <a:t>envio</a:t>
            </a:r>
            <a:r>
              <a:rPr lang="en-US" b="1" dirty="0">
                <a:solidFill>
                  <a:schemeClr val="accent1"/>
                </a:solidFill>
              </a:rPr>
              <a:t> online + </a:t>
            </a:r>
            <a:r>
              <a:rPr lang="en-US" b="1" dirty="0" err="1">
                <a:solidFill>
                  <a:schemeClr val="accent1"/>
                </a:solidFill>
              </a:rPr>
              <a:t>trazer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duas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cópias</a:t>
            </a:r>
            <a:r>
              <a:rPr lang="en-US" b="1" dirty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Até</a:t>
            </a:r>
            <a:r>
              <a:rPr lang="en-US" b="1" dirty="0">
                <a:solidFill>
                  <a:schemeClr val="accent1"/>
                </a:solidFill>
              </a:rPr>
              <a:t> 1/11 (</a:t>
            </a:r>
            <a:r>
              <a:rPr lang="en-US" b="1" dirty="0" err="1">
                <a:solidFill>
                  <a:schemeClr val="accent1"/>
                </a:solidFill>
              </a:rPr>
              <a:t>entrega</a:t>
            </a:r>
            <a:r>
              <a:rPr lang="en-US" b="1" dirty="0">
                <a:solidFill>
                  <a:schemeClr val="accent1"/>
                </a:solidFill>
              </a:rPr>
              <a:t> final do post online)</a:t>
            </a:r>
          </a:p>
          <a:p>
            <a:r>
              <a:rPr lang="en-US" dirty="0" err="1"/>
              <a:t>Avaliação</a:t>
            </a:r>
            <a:r>
              <a:rPr lang="en-US" dirty="0"/>
              <a:t>: </a:t>
            </a:r>
            <a:r>
              <a:rPr lang="en-US" dirty="0" err="1"/>
              <a:t>conteúdo</a:t>
            </a:r>
            <a:r>
              <a:rPr lang="en-US" dirty="0"/>
              <a:t> e </a:t>
            </a:r>
            <a:r>
              <a:rPr lang="en-US" dirty="0" err="1"/>
              <a:t>abordagem</a:t>
            </a:r>
            <a:r>
              <a:rPr lang="en-US" dirty="0"/>
              <a:t>, </a:t>
            </a:r>
            <a:r>
              <a:rPr lang="en-US" dirty="0" err="1"/>
              <a:t>formato</a:t>
            </a:r>
            <a:r>
              <a:rPr lang="en-US" dirty="0"/>
              <a:t>, </a:t>
            </a:r>
            <a:r>
              <a:rPr lang="en-US" dirty="0" err="1"/>
              <a:t>linguagem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D4ECFA-873F-7042-8533-E398B9E8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67" y="130710"/>
            <a:ext cx="10396534" cy="864713"/>
          </a:xfrm>
        </p:spPr>
        <p:txBody>
          <a:bodyPr>
            <a:normAutofit/>
          </a:bodyPr>
          <a:lstStyle/>
          <a:p>
            <a:r>
              <a:rPr lang="en-US" b="1" dirty="0"/>
              <a:t>Posts = </a:t>
            </a:r>
            <a:r>
              <a:rPr lang="en-US" b="1" dirty="0" err="1"/>
              <a:t>Postagens</a:t>
            </a:r>
            <a:r>
              <a:rPr lang="en-US" b="1" dirty="0"/>
              <a:t> = </a:t>
            </a:r>
            <a:r>
              <a:rPr lang="en-US" b="1" dirty="0" err="1"/>
              <a:t>Artigos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5695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69E77-425A-904C-A916-B1E0D7C2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193"/>
            <a:ext cx="12135668" cy="5763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BB08A5-5F67-5949-ACCB-5AEC231839C0}"/>
              </a:ext>
            </a:extLst>
          </p:cNvPr>
          <p:cNvSpPr/>
          <p:nvPr/>
        </p:nvSpPr>
        <p:spPr>
          <a:xfrm>
            <a:off x="289809" y="72640"/>
            <a:ext cx="11612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Eleição</a:t>
            </a:r>
            <a:r>
              <a:rPr lang="en-US" sz="3200" dirty="0"/>
              <a:t> dos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interessantes</a:t>
            </a:r>
            <a:r>
              <a:rPr lang="en-US" sz="3200" dirty="0"/>
              <a:t> para o site do </a:t>
            </a:r>
            <a:r>
              <a:rPr lang="en-US" sz="3200" dirty="0" err="1"/>
              <a:t>Nupens</a:t>
            </a:r>
            <a:r>
              <a:rPr lang="en-US" sz="3200" dirty="0"/>
              <a:t> USP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3AF002-168D-8848-9C5E-64DED2400866}"/>
              </a:ext>
            </a:extLst>
          </p:cNvPr>
          <p:cNvSpPr txBox="1"/>
          <p:nvPr/>
        </p:nvSpPr>
        <p:spPr>
          <a:xfrm>
            <a:off x="584616" y="6451911"/>
            <a:ext cx="389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fsp.usp.br/nupens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9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DCA364D-560F-40E5-84D2-59DE0B43FEA7}"/>
              </a:ext>
            </a:extLst>
          </p:cNvPr>
          <p:cNvSpPr txBox="1">
            <a:spLocks/>
          </p:cNvSpPr>
          <p:nvPr/>
        </p:nvSpPr>
        <p:spPr>
          <a:xfrm>
            <a:off x="347240" y="1"/>
            <a:ext cx="10168359" cy="952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Como é a escolha da comida?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02C3A4-F61E-458F-A725-54621B5166DD}"/>
              </a:ext>
            </a:extLst>
          </p:cNvPr>
          <p:cNvSpPr txBox="1">
            <a:spLocks/>
          </p:cNvSpPr>
          <p:nvPr/>
        </p:nvSpPr>
        <p:spPr>
          <a:xfrm>
            <a:off x="193158" y="1415142"/>
            <a:ext cx="11805684" cy="42860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Múltiplas </a:t>
            </a:r>
            <a:r>
              <a:rPr lang="pt-BR" sz="2400" dirty="0">
                <a:solidFill>
                  <a:srgbClr val="3005BB"/>
                </a:solidFill>
              </a:rPr>
              <a:t>decisões</a:t>
            </a:r>
            <a:r>
              <a:rPr lang="pt-BR" sz="2400" dirty="0"/>
              <a:t> relacionadas com alimentos, &gt; 220 decisões alimentares / dia</a:t>
            </a:r>
          </a:p>
          <a:p>
            <a:pPr lvl="1"/>
            <a:r>
              <a:rPr lang="pt-BR" sz="2000" dirty="0">
                <a:solidFill>
                  <a:srgbClr val="3005BB"/>
                </a:solidFill>
              </a:rPr>
              <a:t>Quer comer, o quê, onde, quando, quanto, com quem, quanto tempo </a:t>
            </a:r>
          </a:p>
          <a:p>
            <a:r>
              <a:rPr lang="pt-BR" sz="2400" dirty="0"/>
              <a:t>Vários </a:t>
            </a:r>
            <a:r>
              <a:rPr lang="pt-BR" sz="2400" dirty="0">
                <a:solidFill>
                  <a:srgbClr val="C00000"/>
                </a:solidFill>
              </a:rPr>
              <a:t>comportamentos</a:t>
            </a:r>
            <a:r>
              <a:rPr lang="pt-BR" sz="2400" dirty="0"/>
              <a:t> relacionados a alimentos</a:t>
            </a:r>
          </a:p>
          <a:p>
            <a:pPr lvl="1"/>
            <a:r>
              <a:rPr lang="pt-BR" sz="2000" dirty="0">
                <a:solidFill>
                  <a:srgbClr val="C00000"/>
                </a:solidFill>
              </a:rPr>
              <a:t>Seleção, compra, preparação, consumo</a:t>
            </a:r>
            <a:endParaRPr lang="en-GB" sz="2000" dirty="0">
              <a:solidFill>
                <a:srgbClr val="C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DB7CC-8820-4BC4-9976-16BBBAFE7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3" y="3056675"/>
            <a:ext cx="8512629" cy="32501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22AFD2-34D1-4FDA-A4F3-8CD77BD33732}"/>
              </a:ext>
            </a:extLst>
          </p:cNvPr>
          <p:cNvSpPr/>
          <p:nvPr/>
        </p:nvSpPr>
        <p:spPr>
          <a:xfrm>
            <a:off x="6687373" y="6501135"/>
            <a:ext cx="57468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Sobal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&amp;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Bisogni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A. (2009). Annals of Behavioral Medicine, 38(1), 37-46.</a:t>
            </a:r>
          </a:p>
        </p:txBody>
      </p:sp>
    </p:spTree>
    <p:extLst>
      <p:ext uri="{BB962C8B-B14F-4D97-AF65-F5344CB8AC3E}">
        <p14:creationId xmlns:p14="http://schemas.microsoft.com/office/powerpoint/2010/main" val="1511161324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ides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sides" id="{472C4278-EB8D-424D-BB89-BB013049698E}" vid="{3D02FC9B-32E5-4D41-A59A-D7A5204066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sides</Template>
  <TotalTime>7169</TotalTime>
  <Words>2760</Words>
  <Application>Microsoft Macintosh PowerPoint</Application>
  <PresentationFormat>Widescreen</PresentationFormat>
  <Paragraphs>242</Paragraphs>
  <Slides>45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Wingdings</vt:lpstr>
      <vt:lpstr>Class sides</vt:lpstr>
      <vt:lpstr>Determinantes das escolhas alimentares</vt:lpstr>
      <vt:lpstr>Resumo - Overview  </vt:lpstr>
      <vt:lpstr>Blogs</vt:lpstr>
      <vt:lpstr>PowerPoint Presentation</vt:lpstr>
      <vt:lpstr>PowerPoint Presentation</vt:lpstr>
      <vt:lpstr>PowerPoint Presentation</vt:lpstr>
      <vt:lpstr>Posts = Postagens = Artigos</vt:lpstr>
      <vt:lpstr>PowerPoint Presentation</vt:lpstr>
      <vt:lpstr>PowerPoint Presentation</vt:lpstr>
      <vt:lpstr>Influência da escolha de alimentos na saúde e doença</vt:lpstr>
      <vt:lpstr>Como definir os determinantes?</vt:lpstr>
      <vt:lpstr>Mudança para o novo paradigma</vt:lpstr>
      <vt:lpstr>O DONE framework </vt:lpstr>
      <vt:lpstr>Determinantes políticos da escolha de alimentos</vt:lpstr>
      <vt:lpstr>Como as ações em nível federal influenciam a escolha de alimentos?</vt:lpstr>
      <vt:lpstr>Como a indústria de alimentos influencia a política?</vt:lpstr>
      <vt:lpstr>PowerPoint Presentation</vt:lpstr>
      <vt:lpstr>PowerPoint Presentation</vt:lpstr>
      <vt:lpstr>PowerPoint Presentation</vt:lpstr>
      <vt:lpstr>Resumo: determinantes políticos das escolhas alimentares</vt:lpstr>
      <vt:lpstr>Outras frameworks a considerar</vt:lpstr>
      <vt:lpstr>O DONE framework </vt:lpstr>
      <vt:lpstr>PowerPoint Presentation</vt:lpstr>
      <vt:lpstr>PowerPoint Presentation</vt:lpstr>
      <vt:lpstr>PowerPoint Presentation</vt:lpstr>
      <vt:lpstr>Aula 2</vt:lpstr>
      <vt:lpstr>Quais são seus pensamentos iniciais?</vt:lpstr>
      <vt:lpstr>Nosso foco hoje: ambiente nutricional da comunidade e do consumidor</vt:lpstr>
      <vt:lpstr>Qual é o ambiente nutricional da comunidade?</vt:lpstr>
      <vt:lpstr>Qual é o ambiente nutricional do consumidor?</vt:lpstr>
      <vt:lpstr>Por que estudar determinantes ambientais?</vt:lpstr>
      <vt:lpstr>Por que é importante estudar os ambientes da comunidade e do consumidor?</vt:lpstr>
      <vt:lpstr>Evidências do ambiente nutricional da comunidade</vt:lpstr>
      <vt:lpstr>Evidências do ambiente nutricional da comunidade</vt:lpstr>
      <vt:lpstr>Quais são os determinantes nos ambientes nutricionais do consumidor?</vt:lpstr>
      <vt:lpstr>Os 4Ps do ambiente nutricional do consumidor</vt:lpstr>
      <vt:lpstr>Fatores em nível de produto que influenciam as compras de AUP</vt:lpstr>
      <vt:lpstr>Como esses determinantes podem ser modificados para apoiar decisões saudáveis?</vt:lpstr>
      <vt:lpstr>Onde estão as lacunas na evidência?</vt:lpstr>
      <vt:lpstr>Como esses determinantes podem ser modificados para apoiar decisões saudáveis?</vt:lpstr>
      <vt:lpstr>Como esses determinantes podem ser modificados para apoiar decisões saudáveis?</vt:lpstr>
      <vt:lpstr>Quais são as intervenções nos ambientes de varejo que você encontrou?</vt:lpstr>
      <vt:lpstr>Intervenções comuns em varejistas  </vt:lpstr>
      <vt:lpstr>Intervenções comuns em restaurantes  </vt:lpstr>
      <vt:lpstr>NOURISHING framework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1</dc:title>
  <dc:creator>Khandpur, Neha</dc:creator>
  <cp:lastModifiedBy>Microsoft Office User</cp:lastModifiedBy>
  <cp:revision>161</cp:revision>
  <dcterms:created xsi:type="dcterms:W3CDTF">2019-09-24T14:40:29Z</dcterms:created>
  <dcterms:modified xsi:type="dcterms:W3CDTF">2019-10-10T00:18:01Z</dcterms:modified>
</cp:coreProperties>
</file>