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2" r:id="rId3"/>
    <p:sldId id="270" r:id="rId4"/>
    <p:sldId id="273" r:id="rId5"/>
    <p:sldId id="274" r:id="rId6"/>
    <p:sldId id="271" r:id="rId7"/>
    <p:sldId id="257" r:id="rId8"/>
    <p:sldId id="258" r:id="rId9"/>
    <p:sldId id="259" r:id="rId10"/>
    <p:sldId id="260" r:id="rId11"/>
    <p:sldId id="261" r:id="rId12"/>
    <p:sldId id="266" r:id="rId13"/>
    <p:sldId id="263" r:id="rId14"/>
    <p:sldId id="265" r:id="rId15"/>
    <p:sldId id="267" r:id="rId16"/>
    <p:sldId id="268" r:id="rId17"/>
    <p:sldId id="269" r:id="rId1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9B1E6-7EAB-4D5B-B525-611E0EA46D8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3359C-07D9-4FCD-BFD9-AA61CF71CB3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71387-0FB0-4A1D-9FBD-521118260D3F}" type="datetimeFigureOut">
              <a:rPr lang="pt-BR" smtClean="0"/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FD6EC-56A5-4A76-8956-BF8051BB71D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/>
          </a:bodyPr>
          <a:lstStyle/>
          <a:p>
            <a:r>
              <a:rPr lang="pt-BR" i="1" dirty="0" smtClean="0"/>
              <a:t>De tramas </a:t>
            </a:r>
            <a:r>
              <a:rPr lang="pt-BR" dirty="0" smtClean="0"/>
              <a:t>e </a:t>
            </a:r>
            <a:r>
              <a:rPr lang="pt-BR" i="1" dirty="0" smtClean="0"/>
              <a:t>fios: </a:t>
            </a:r>
            <a:r>
              <a:rPr lang="pt-BR" dirty="0" smtClean="0"/>
              <a:t>Um ensaio sobre música e educação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Marisa </a:t>
            </a:r>
            <a:r>
              <a:rPr lang="pt-BR" dirty="0" err="1" smtClean="0">
                <a:solidFill>
                  <a:schemeClr val="tx1"/>
                </a:solidFill>
              </a:rPr>
              <a:t>Trench</a:t>
            </a:r>
            <a:r>
              <a:rPr lang="pt-BR" dirty="0" smtClean="0">
                <a:solidFill>
                  <a:schemeClr val="tx1"/>
                </a:solidFill>
              </a:rPr>
              <a:t> de Oliveira </a:t>
            </a:r>
            <a:r>
              <a:rPr lang="pt-BR" dirty="0" err="1" smtClean="0">
                <a:solidFill>
                  <a:schemeClr val="tx1"/>
                </a:solidFill>
              </a:rPr>
              <a:t>Fonterrada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Por: </a:t>
            </a:r>
            <a:r>
              <a:rPr lang="pt-BR" dirty="0" smtClean="0">
                <a:solidFill>
                  <a:schemeClr val="tx1"/>
                </a:solidFill>
              </a:rPr>
              <a:t>Gabriel R. de Souza</a:t>
            </a:r>
          </a:p>
          <a:p>
            <a:pPr algn="r"/>
            <a:endParaRPr 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64096"/>
          </a:xfrm>
        </p:spPr>
        <p:txBody>
          <a:bodyPr>
            <a:normAutofit/>
          </a:bodyPr>
          <a:lstStyle/>
          <a:p>
            <a:r>
              <a:rPr lang="pt-BR" dirty="0" smtClean="0"/>
              <a:t>Livros publicados: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Le </a:t>
            </a:r>
            <a:r>
              <a:rPr lang="en-US" b="1" dirty="0"/>
              <a:t>Coeur </a:t>
            </a:r>
            <a:r>
              <a:rPr lang="en-US" b="1" dirty="0" err="1"/>
              <a:t>Chante</a:t>
            </a:r>
            <a:r>
              <a:rPr lang="en-US" b="1" dirty="0"/>
              <a:t>: </a:t>
            </a:r>
            <a:r>
              <a:rPr lang="en-US" dirty="0" err="1"/>
              <a:t>im'pressions</a:t>
            </a:r>
            <a:r>
              <a:rPr lang="en-US" dirty="0"/>
              <a:t> d'un </a:t>
            </a:r>
            <a:r>
              <a:rPr lang="en-US" dirty="0" err="1"/>
              <a:t>musicien</a:t>
            </a:r>
            <a:r>
              <a:rPr lang="en-US" dirty="0"/>
              <a:t> [1900], </a:t>
            </a:r>
            <a:r>
              <a:rPr lang="en-US" dirty="0" err="1"/>
              <a:t>Geneve</a:t>
            </a:r>
            <a:r>
              <a:rPr lang="en-US" dirty="0"/>
              <a:t>, </a:t>
            </a:r>
            <a:endParaRPr lang="pt-BR" dirty="0"/>
          </a:p>
          <a:p>
            <a:pPr lvl="0"/>
            <a:r>
              <a:rPr lang="pt-BR" b="1" dirty="0"/>
              <a:t>La </a:t>
            </a:r>
            <a:r>
              <a:rPr lang="pt-BR" b="1" dirty="0" err="1"/>
              <a:t>Rythmique</a:t>
            </a:r>
            <a:r>
              <a:rPr lang="pt-BR" b="1" dirty="0"/>
              <a:t> I </a:t>
            </a:r>
            <a:r>
              <a:rPr lang="pt-BR" dirty="0"/>
              <a:t>[1916]. </a:t>
            </a:r>
            <a:r>
              <a:rPr lang="pt-BR" dirty="0" err="1"/>
              <a:t>Lausanne</a:t>
            </a:r>
            <a:r>
              <a:rPr lang="pt-BR" dirty="0"/>
              <a:t>: </a:t>
            </a:r>
            <a:r>
              <a:rPr lang="pt-BR" dirty="0" err="1"/>
              <a:t>Jobin</a:t>
            </a:r>
            <a:r>
              <a:rPr lang="pt-BR" dirty="0"/>
              <a:t> &amp; </a:t>
            </a:r>
            <a:r>
              <a:rPr lang="pt-BR" dirty="0" err="1"/>
              <a:t>Cie</a:t>
            </a:r>
            <a:r>
              <a:rPr lang="pt-BR" dirty="0"/>
              <a:t>. </a:t>
            </a:r>
          </a:p>
          <a:p>
            <a:pPr lvl="0"/>
            <a:r>
              <a:rPr lang="pt-BR" b="1" dirty="0"/>
              <a:t>La </a:t>
            </a:r>
            <a:r>
              <a:rPr lang="pt-BR" b="1" dirty="0" err="1"/>
              <a:t>Rythmique</a:t>
            </a:r>
            <a:r>
              <a:rPr lang="pt-BR" b="1" dirty="0"/>
              <a:t> " </a:t>
            </a:r>
            <a:r>
              <a:rPr lang="pt-BR" dirty="0"/>
              <a:t>[1917]. </a:t>
            </a:r>
            <a:r>
              <a:rPr lang="pt-BR" dirty="0" err="1"/>
              <a:t>Lausanne</a:t>
            </a:r>
            <a:r>
              <a:rPr lang="pt-BR" dirty="0"/>
              <a:t>: </a:t>
            </a:r>
            <a:r>
              <a:rPr lang="pt-BR" dirty="0" err="1"/>
              <a:t>Jobin</a:t>
            </a:r>
            <a:r>
              <a:rPr lang="pt-BR" dirty="0"/>
              <a:t> &amp; </a:t>
            </a:r>
            <a:r>
              <a:rPr lang="pt-BR" dirty="0" err="1"/>
              <a:t>Cie</a:t>
            </a:r>
            <a:r>
              <a:rPr lang="pt-BR" dirty="0"/>
              <a:t>, 1917. </a:t>
            </a:r>
          </a:p>
          <a:p>
            <a:pPr lvl="0"/>
            <a:r>
              <a:rPr lang="pt-BR" b="1" dirty="0"/>
              <a:t>8ouvenir, Notes </a:t>
            </a:r>
            <a:r>
              <a:rPr lang="pt-BR" b="1" dirty="0" err="1"/>
              <a:t>et</a:t>
            </a:r>
            <a:r>
              <a:rPr lang="pt-BR" b="1" dirty="0"/>
              <a:t> Critiques </a:t>
            </a:r>
            <a:r>
              <a:rPr lang="pt-BR" dirty="0"/>
              <a:t>[1942]. </a:t>
            </a:r>
            <a:r>
              <a:rPr lang="pt-BR" dirty="0" err="1"/>
              <a:t>Neuchâtel</a:t>
            </a:r>
            <a:r>
              <a:rPr lang="pt-BR" dirty="0"/>
              <a:t>: </a:t>
            </a:r>
            <a:r>
              <a:rPr lang="pt-BR" dirty="0" err="1"/>
              <a:t>Attinger</a:t>
            </a:r>
            <a:r>
              <a:rPr lang="pt-BR" dirty="0"/>
              <a:t>. </a:t>
            </a:r>
          </a:p>
          <a:p>
            <a:pPr lvl="0"/>
            <a:r>
              <a:rPr lang="pt-BR" b="1" dirty="0"/>
              <a:t>La Musique </a:t>
            </a:r>
            <a:r>
              <a:rPr lang="pt-BR" b="1" dirty="0" err="1"/>
              <a:t>et</a:t>
            </a:r>
            <a:r>
              <a:rPr lang="pt-BR" b="1" dirty="0"/>
              <a:t> </a:t>
            </a:r>
            <a:r>
              <a:rPr lang="pt-BR" b="1" dirty="0" err="1"/>
              <a:t>Nous</a:t>
            </a:r>
            <a:r>
              <a:rPr lang="pt-BR" b="1" dirty="0"/>
              <a:t>: notes </a:t>
            </a:r>
            <a:r>
              <a:rPr lang="pt-BR" b="1" dirty="0" err="1"/>
              <a:t>sur</a:t>
            </a:r>
            <a:r>
              <a:rPr lang="pt-BR" b="1" dirty="0"/>
              <a:t> </a:t>
            </a:r>
            <a:r>
              <a:rPr lang="pt-BR" b="1" dirty="0" err="1"/>
              <a:t>notre</a:t>
            </a:r>
            <a:r>
              <a:rPr lang="pt-BR" b="1" dirty="0"/>
              <a:t> </a:t>
            </a:r>
            <a:r>
              <a:rPr lang="pt-BR" b="1" dirty="0" err="1"/>
              <a:t>double</a:t>
            </a:r>
            <a:r>
              <a:rPr lang="pt-BR" b="1" dirty="0"/>
              <a:t> </a:t>
            </a:r>
            <a:r>
              <a:rPr lang="pt-BR" b="1" dirty="0" err="1"/>
              <a:t>vie</a:t>
            </a:r>
            <a:r>
              <a:rPr lang="pt-BR" b="1" dirty="0"/>
              <a:t> </a:t>
            </a:r>
            <a:r>
              <a:rPr lang="pt-BR" dirty="0"/>
              <a:t>[1945]. </a:t>
            </a:r>
            <a:r>
              <a:rPr lang="pt-BR" dirty="0" err="1"/>
              <a:t>Geneve</a:t>
            </a:r>
            <a:r>
              <a:rPr lang="pt-BR" dirty="0"/>
              <a:t>: </a:t>
            </a:r>
            <a:r>
              <a:rPr lang="pt-BR" dirty="0" err="1"/>
              <a:t>Perret-Gentil</a:t>
            </a:r>
            <a:r>
              <a:rPr lang="pt-BR" dirty="0"/>
              <a:t>. </a:t>
            </a:r>
          </a:p>
          <a:p>
            <a:pPr lvl="0"/>
            <a:r>
              <a:rPr lang="pt-BR" b="1" dirty="0"/>
              <a:t>Notes </a:t>
            </a:r>
            <a:r>
              <a:rPr lang="pt-BR" b="1" dirty="0" err="1"/>
              <a:t>Bariolées</a:t>
            </a:r>
            <a:r>
              <a:rPr lang="pt-BR" b="1" dirty="0"/>
              <a:t> </a:t>
            </a:r>
            <a:r>
              <a:rPr lang="pt-BR" dirty="0"/>
              <a:t>[1948]. </a:t>
            </a:r>
            <a:r>
              <a:rPr lang="pt-BR" dirty="0" err="1"/>
              <a:t>Geneve</a:t>
            </a:r>
            <a:r>
              <a:rPr lang="pt-BR" dirty="0"/>
              <a:t>/Paris: </a:t>
            </a:r>
            <a:r>
              <a:rPr lang="pt-BR" dirty="0" err="1"/>
              <a:t>Jeheber</a:t>
            </a:r>
            <a:r>
              <a:rPr lang="pt-BR" dirty="0"/>
              <a:t>. </a:t>
            </a:r>
          </a:p>
          <a:p>
            <a:pPr lvl="0"/>
            <a:r>
              <a:rPr lang="pt-BR" b="1" dirty="0"/>
              <a:t>Le </a:t>
            </a:r>
            <a:r>
              <a:rPr lang="pt-BR" b="1" dirty="0" err="1"/>
              <a:t>Rythme</a:t>
            </a:r>
            <a:r>
              <a:rPr lang="pt-BR" b="1" dirty="0"/>
              <a:t>, </a:t>
            </a:r>
            <a:r>
              <a:rPr lang="pt-BR" b="1" dirty="0" err="1"/>
              <a:t>la</a:t>
            </a:r>
            <a:r>
              <a:rPr lang="pt-BR" b="1" dirty="0"/>
              <a:t> Musique </a:t>
            </a:r>
            <a:r>
              <a:rPr lang="pt-BR" b="1" dirty="0" err="1"/>
              <a:t>et</a:t>
            </a:r>
            <a:r>
              <a:rPr lang="pt-BR" b="1" dirty="0"/>
              <a:t> </a:t>
            </a:r>
            <a:r>
              <a:rPr lang="pt-BR" b="1" dirty="0" err="1"/>
              <a:t>L'Éducation</a:t>
            </a:r>
            <a:r>
              <a:rPr lang="pt-BR" b="1" dirty="0"/>
              <a:t> </a:t>
            </a:r>
            <a:r>
              <a:rPr lang="pt-BR" dirty="0"/>
              <a:t>[1965]. </a:t>
            </a:r>
            <a:r>
              <a:rPr lang="pt-BR" dirty="0" err="1"/>
              <a:t>Lausanne</a:t>
            </a:r>
            <a:r>
              <a:rPr lang="pt-BR" dirty="0"/>
              <a:t>: </a:t>
            </a:r>
            <a:r>
              <a:rPr lang="pt-BR" dirty="0" err="1"/>
              <a:t>Editions</a:t>
            </a:r>
            <a:r>
              <a:rPr lang="pt-BR" dirty="0"/>
              <a:t> </a:t>
            </a:r>
            <a:r>
              <a:rPr lang="pt-BR" dirty="0" err="1"/>
              <a:t>Foetisch</a:t>
            </a:r>
            <a:r>
              <a:rPr lang="pt-BR" dirty="0"/>
              <a:t> (edição original de 1920).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sistema de educação musical que </a:t>
            </a:r>
            <a:r>
              <a:rPr lang="pt-BR" dirty="0" err="1"/>
              <a:t>Dalcroze</a:t>
            </a:r>
            <a:r>
              <a:rPr lang="pt-BR" dirty="0"/>
              <a:t> chamou de </a:t>
            </a:r>
            <a:r>
              <a:rPr lang="pt-BR" i="1" dirty="0"/>
              <a:t>"</a:t>
            </a:r>
            <a:r>
              <a:rPr lang="pt-BR" i="1" dirty="0" err="1"/>
              <a:t>Rythmique</a:t>
            </a:r>
            <a:r>
              <a:rPr lang="pt-BR" i="1" dirty="0"/>
              <a:t>" </a:t>
            </a:r>
            <a:r>
              <a:rPr lang="pt-BR" dirty="0"/>
              <a:t>relaciona-se diretamente à educação geral e fornece instrumentos para o desenvolvimento integral da pessoa, por meio da música e do movimento... ...desenvolvendo a escuta ativa, a voz cantada, o movimento corporal e o uso do espaço. </a:t>
            </a:r>
          </a:p>
          <a:p>
            <a:r>
              <a:rPr lang="pt-BR" dirty="0"/>
              <a:t>		     (FONTERRADA, 2008, p 131)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É</a:t>
            </a:r>
            <a:r>
              <a:rPr lang="pt-BR" dirty="0" smtClean="0"/>
              <a:t> a base do sistema: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Movimentos básicos como andar, correr, saltar, arrastar-se, deslocar-se em diferentes direções, </a:t>
            </a:r>
          </a:p>
          <a:p>
            <a:r>
              <a:rPr lang="pt-BR" dirty="0" smtClean="0"/>
              <a:t>onde o educando se desenvolve fisiologicamente através da vivencia musical, </a:t>
            </a:r>
          </a:p>
          <a:p>
            <a:r>
              <a:rPr lang="pt-BR" dirty="0" smtClean="0"/>
              <a:t>e musicalmente através das experiências psicomotoras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Origens, parâmetros e finalidades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</a:t>
            </a:r>
            <a:r>
              <a:rPr lang="pt-BR" dirty="0" smtClean="0"/>
              <a:t>esenvolveu para trabalhar o ouvido interno de seus alunos de conservatório e que em seguida adaptou para ser usado como meio de </a:t>
            </a:r>
            <a:r>
              <a:rPr lang="pt-BR" dirty="0" err="1" smtClean="0"/>
              <a:t>musicalização</a:t>
            </a:r>
            <a:r>
              <a:rPr lang="pt-BR" dirty="0"/>
              <a:t>,</a:t>
            </a:r>
            <a:endParaRPr lang="pt-BR" dirty="0" smtClean="0"/>
          </a:p>
          <a:p>
            <a:r>
              <a:rPr lang="pt-BR" dirty="0" smtClean="0"/>
              <a:t> olhando para as condições do ensino em seu país, e para as mudanças que ocorriam nas estruturas sociais como resultado da industrialização,</a:t>
            </a:r>
          </a:p>
          <a:p>
            <a:r>
              <a:rPr lang="pt-BR" dirty="0" smtClean="0"/>
              <a:t> e para as descobertas cientificas principalmente relacionadas a psicologia educacional e pedagogia de forma geral.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Fundamento político e filosófico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Segundo </a:t>
            </a:r>
            <a:r>
              <a:rPr lang="pt-BR" dirty="0" err="1" smtClean="0"/>
              <a:t>Fonterrada</a:t>
            </a:r>
            <a:r>
              <a:rPr lang="pt-BR" dirty="0" smtClean="0"/>
              <a:t>, (2008) ideia de </a:t>
            </a:r>
            <a:r>
              <a:rPr lang="pt-BR" dirty="0" err="1" smtClean="0"/>
              <a:t>musicalizar</a:t>
            </a:r>
            <a:r>
              <a:rPr lang="pt-BR" dirty="0" smtClean="0"/>
              <a:t> a grande massa está afinada com o pensamento político e filosófico da época e de tempos anteriores </a:t>
            </a:r>
          </a:p>
          <a:p>
            <a:r>
              <a:rPr lang="pt-BR" dirty="0" smtClean="0"/>
              <a:t>exigindo do atual educador que utiliza a metodologia de </a:t>
            </a:r>
            <a:r>
              <a:rPr lang="pt-BR" dirty="0" err="1" smtClean="0"/>
              <a:t>Dalcroze</a:t>
            </a:r>
            <a:r>
              <a:rPr lang="pt-BR" dirty="0" smtClean="0"/>
              <a:t>, nos nossos tempos, uma visão crítica para adapta-lo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sistema de </a:t>
            </a:r>
            <a:r>
              <a:rPr lang="pt-BR" dirty="0" err="1"/>
              <a:t>Dalcroze</a:t>
            </a:r>
            <a:r>
              <a:rPr lang="pt-BR" dirty="0"/>
              <a:t> trouxe um grande avanço para a pedagogia musical, e ainda é atual, eficiente e pode ser muito útil, especialmente se aplicado de maneira adequada na escola pública brasileira.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duas maiores dificuldades de sua transposição para nossa realidade são: 1) A falta de pianos nas escolas e também de educadores capacitados para utiliza-los de maneira adequada para este fim, que pode e deve ser superada pelo uso de outros instrumentos.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2) Uma supervalorização de conceitos e elementos musicais que fazem parte do "caldo" musical brasileiro, em detrimento de outros que também fazem. </a:t>
            </a:r>
          </a:p>
          <a:p>
            <a:r>
              <a:rPr lang="pt-BR" dirty="0" smtClean="0"/>
              <a:t>Um exemplo é a valorização da harmonia ou polifonia desenvolvida na Europa em detrimento a complexidade rítmica desenvolvida na áfrica e as escalas e afinações e características da musica indígena, estas, já praticamente irrecuperáveis, e contaminadas com o "temperamento".</a:t>
            </a:r>
          </a:p>
          <a:p>
            <a:r>
              <a:rPr lang="pt-BR" dirty="0" smtClean="0"/>
              <a:t>Valorização da apresentação performática em detrimento da vivência das rodas comunitárias geralmente inseparáveis da dança e do movimento que tanto favorecem a aplicação das ideias de </a:t>
            </a:r>
            <a:r>
              <a:rPr lang="pt-BR" dirty="0" err="1" smtClean="0"/>
              <a:t>Dalcroze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Bibliografia: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/>
              <a:t> </a:t>
            </a:r>
          </a:p>
          <a:p>
            <a:r>
              <a:rPr lang="pt-BR" dirty="0"/>
              <a:t>FONTERRADA, Marisa </a:t>
            </a:r>
            <a:r>
              <a:rPr lang="pt-BR" dirty="0" err="1"/>
              <a:t>Trench</a:t>
            </a:r>
            <a:r>
              <a:rPr lang="pt-BR" dirty="0"/>
              <a:t> de Oliveira, </a:t>
            </a:r>
            <a:r>
              <a:rPr lang="pt-BR" i="1" dirty="0"/>
              <a:t>De tramas </a:t>
            </a:r>
            <a:r>
              <a:rPr lang="pt-BR" dirty="0"/>
              <a:t>e </a:t>
            </a:r>
            <a:r>
              <a:rPr lang="pt-BR" i="1" dirty="0"/>
              <a:t>fios: </a:t>
            </a:r>
            <a:r>
              <a:rPr lang="pt-BR" dirty="0"/>
              <a:t>Um ensaio sobre música e educação 2</a:t>
            </a:r>
            <a:r>
              <a:rPr lang="pt-BR" baseline="30000" dirty="0"/>
              <a:t>8</a:t>
            </a:r>
            <a:r>
              <a:rPr lang="pt-BR" dirty="0"/>
              <a:t> ed. - São Paulo: Editora UNESP; Rio de Janeiro:Funarte, 2008. </a:t>
            </a:r>
          </a:p>
          <a:p>
            <a:r>
              <a:rPr lang="pt-BR" dirty="0"/>
              <a:t>MATEIRO, Teresa, ILARI, Beatriz, Pedagogia em educação musical, (org.).­Curitiba: </a:t>
            </a:r>
            <a:r>
              <a:rPr lang="pt-BR" dirty="0" err="1"/>
              <a:t>Ibpex</a:t>
            </a:r>
            <a:r>
              <a:rPr lang="pt-BR" dirty="0"/>
              <a:t>, 2011. - (Série Educação Musical) 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/>
          </a:bodyPr>
          <a:lstStyle/>
          <a:p>
            <a:r>
              <a:rPr lang="pt-BR" i="1" dirty="0" smtClean="0"/>
              <a:t>De tramas </a:t>
            </a:r>
            <a:r>
              <a:rPr lang="pt-BR" dirty="0" smtClean="0"/>
              <a:t>e </a:t>
            </a:r>
            <a:r>
              <a:rPr lang="pt-BR" i="1" dirty="0" smtClean="0"/>
              <a:t>fios: </a:t>
            </a:r>
            <a:r>
              <a:rPr lang="pt-BR" dirty="0" smtClean="0"/>
              <a:t>Um ensaio sobre música e educação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Tramando os fios da educação musical:                            </a:t>
            </a:r>
            <a:r>
              <a:rPr lang="pt-BR" dirty="0">
                <a:solidFill>
                  <a:schemeClr val="tx1"/>
                </a:solidFill>
              </a:rPr>
              <a:t>o</a:t>
            </a:r>
            <a:r>
              <a:rPr lang="pt-BR" dirty="0" smtClean="0">
                <a:solidFill>
                  <a:schemeClr val="tx1"/>
                </a:solidFill>
              </a:rPr>
              <a:t>s métodos ativos (p. 119 – 137)</a:t>
            </a:r>
            <a:endParaRPr lang="pt-BR" dirty="0">
              <a:solidFill>
                <a:schemeClr val="tx1"/>
              </a:solidFill>
            </a:endParaRPr>
          </a:p>
          <a:p>
            <a:pPr algn="r"/>
            <a:endParaRPr lang="pt-BR" dirty="0">
              <a:solidFill>
                <a:schemeClr val="tx1"/>
              </a:solidFill>
            </a:endParaRPr>
          </a:p>
          <a:p>
            <a:pPr algn="r"/>
            <a:endParaRPr lang="pt-BR" dirty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Gabriel R. de Souza</a:t>
            </a:r>
          </a:p>
          <a:p>
            <a:pPr algn="r"/>
            <a:endParaRPr 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Capítulo introdutório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 o que foi visto p/ entender contexto dos métodos ativos (sec. xx)</a:t>
            </a:r>
          </a:p>
          <a:p>
            <a:pPr lvl="1"/>
            <a:r>
              <a:rPr lang="pt-BR" dirty="0" smtClean="0"/>
              <a:t>Devido a mudanças sociais, industrialização</a:t>
            </a:r>
            <a:r>
              <a:rPr lang="pt-BR" smtClean="0"/>
              <a:t>, urbanização...</a:t>
            </a:r>
            <a:endParaRPr lang="pt-BR" dirty="0" smtClean="0"/>
          </a:p>
          <a:p>
            <a:r>
              <a:rPr lang="pt-BR" dirty="0" smtClean="0"/>
              <a:t>Adentraram no Brasil em 50 e 60</a:t>
            </a:r>
          </a:p>
          <a:p>
            <a:r>
              <a:rPr lang="pt-BR" dirty="0" smtClean="0"/>
              <a:t>1971 – (educação artística)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04656"/>
          </a:xfrm>
        </p:spPr>
        <p:txBody>
          <a:bodyPr/>
          <a:lstStyle/>
          <a:p>
            <a:r>
              <a:rPr lang="pt-BR" dirty="0" smtClean="0"/>
              <a:t>Tais abordagens foram esquecidas (até pelas escolas de música)</a:t>
            </a:r>
          </a:p>
          <a:p>
            <a:pPr lvl="1"/>
            <a:r>
              <a:rPr lang="pt-BR" dirty="0" smtClean="0"/>
              <a:t>Iniciação direto no instrumento e classe de teoria para complementar (técnico instrumental – </a:t>
            </a:r>
            <a:r>
              <a:rPr lang="pt-BR" b="1" dirty="0" smtClean="0"/>
              <a:t>sec. XIX</a:t>
            </a:r>
            <a:r>
              <a:rPr lang="pt-BR" dirty="0" smtClean="0"/>
              <a:t>) influência de esc. </a:t>
            </a:r>
            <a:r>
              <a:rPr lang="pt-BR" dirty="0"/>
              <a:t>d</a:t>
            </a:r>
            <a:r>
              <a:rPr lang="pt-BR" dirty="0" smtClean="0"/>
              <a:t>e Jazz</a:t>
            </a:r>
          </a:p>
          <a:p>
            <a:pPr lvl="2"/>
            <a:r>
              <a:rPr lang="pt-BR" dirty="0" smtClean="0"/>
              <a:t>Contexto histórico da educação musical e suas finalidades</a:t>
            </a:r>
          </a:p>
          <a:p>
            <a:pPr lvl="2"/>
            <a:r>
              <a:rPr lang="pt-BR" dirty="0" smtClean="0"/>
              <a:t>Do conceito de infância</a:t>
            </a:r>
          </a:p>
          <a:p>
            <a:pPr lvl="1"/>
            <a:r>
              <a:rPr lang="pt-BR" dirty="0" smtClean="0"/>
              <a:t>As poucas que abordam, geralmente de maneira descontextualizada, tendo a música como recreação apenas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importância de revisita-los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Usufruir das contribuições que essas abordagens podem trazer ao ensino da música no Brasil.  </a:t>
            </a:r>
          </a:p>
          <a:p>
            <a:endParaRPr lang="pt-BR" dirty="0"/>
          </a:p>
          <a:p>
            <a:r>
              <a:rPr lang="pt-BR" dirty="0" err="1" smtClean="0"/>
              <a:t>Dalcroze</a:t>
            </a:r>
            <a:endParaRPr lang="pt-BR" dirty="0" smtClean="0"/>
          </a:p>
          <a:p>
            <a:r>
              <a:rPr lang="pt-BR" dirty="0" err="1" smtClean="0"/>
              <a:t>Willems</a:t>
            </a:r>
            <a:endParaRPr lang="pt-BR" dirty="0" smtClean="0"/>
          </a:p>
          <a:p>
            <a:r>
              <a:rPr lang="pt-BR" dirty="0" err="1" smtClean="0"/>
              <a:t>Kodály</a:t>
            </a:r>
            <a:endParaRPr lang="pt-BR" dirty="0" smtClean="0"/>
          </a:p>
          <a:p>
            <a:r>
              <a:rPr lang="pt-BR" dirty="0" err="1" smtClean="0"/>
              <a:t>Orff</a:t>
            </a:r>
            <a:endParaRPr lang="pt-BR" dirty="0" smtClean="0"/>
          </a:p>
          <a:p>
            <a:r>
              <a:rPr lang="pt-BR" dirty="0" smtClean="0"/>
              <a:t>Suzuki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/>
          </a:bodyPr>
          <a:lstStyle/>
          <a:p>
            <a:r>
              <a:rPr lang="pt-BR" sz="6000" dirty="0" smtClean="0"/>
              <a:t>“</a:t>
            </a:r>
            <a:r>
              <a:rPr lang="pt-BR" sz="6000" dirty="0" err="1" smtClean="0"/>
              <a:t>Dalcroze</a:t>
            </a:r>
            <a:r>
              <a:rPr lang="pt-BR" sz="6000" dirty="0" smtClean="0"/>
              <a:t>”</a:t>
            </a:r>
            <a:endParaRPr lang="pt-BR" sz="6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pPr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Émile-henri Jaques, </a:t>
            </a:r>
            <a:r>
              <a:rPr lang="pt-BR" dirty="0" smtClean="0"/>
              <a:t>1865, Viena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/>
              <a:t>F</a:t>
            </a:r>
            <a:r>
              <a:rPr lang="pt-BR" dirty="0" smtClean="0"/>
              <a:t>requenta</a:t>
            </a:r>
            <a:r>
              <a:rPr lang="pt-BR" dirty="0" smtClean="0"/>
              <a:t> concertos </a:t>
            </a:r>
          </a:p>
          <a:p>
            <a:r>
              <a:rPr lang="pt-BR" dirty="0"/>
              <a:t>E</a:t>
            </a:r>
            <a:r>
              <a:rPr lang="pt-BR" dirty="0" smtClean="0"/>
              <a:t>studos financiados por seus pais</a:t>
            </a:r>
          </a:p>
          <a:p>
            <a:r>
              <a:rPr lang="pt-BR" dirty="0"/>
              <a:t>P</a:t>
            </a:r>
            <a:r>
              <a:rPr lang="pt-BR" dirty="0" smtClean="0"/>
              <a:t>iano aos 6 anos </a:t>
            </a:r>
          </a:p>
          <a:p>
            <a:r>
              <a:rPr lang="pt-BR" dirty="0" smtClean="0"/>
              <a:t>Aos 10 anos – Genebra, aulas particulares </a:t>
            </a:r>
            <a:r>
              <a:rPr lang="pt-BR" dirty="0"/>
              <a:t>de piano e estuda em escola privada</a:t>
            </a:r>
            <a:r>
              <a:rPr lang="pt-BR" dirty="0" smtClean="0"/>
              <a:t>.</a:t>
            </a:r>
          </a:p>
          <a:p>
            <a:r>
              <a:rPr lang="pt-BR" dirty="0" smtClean="0"/>
              <a:t> Aos 12 é admitido </a:t>
            </a:r>
            <a:r>
              <a:rPr lang="pt-BR" dirty="0"/>
              <a:t>no Colégio Calvino e no Conservatório de Genebra.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Ao terminar os estudos secundários tem experiência como ator numa turnê pela França, onde retornará um ano mais tarde para estudar com Gabriel </a:t>
            </a:r>
            <a:r>
              <a:rPr lang="pt-BR" dirty="0" err="1"/>
              <a:t>Fauré</a:t>
            </a:r>
            <a:r>
              <a:rPr lang="pt-BR" dirty="0"/>
              <a:t>, Albert </a:t>
            </a:r>
            <a:r>
              <a:rPr lang="pt-BR" dirty="0" err="1"/>
              <a:t>Lavignac</a:t>
            </a:r>
            <a:r>
              <a:rPr lang="pt-BR" dirty="0"/>
              <a:t>, </a:t>
            </a:r>
            <a:r>
              <a:rPr lang="pt-BR" dirty="0" err="1"/>
              <a:t>Vicent</a:t>
            </a:r>
            <a:r>
              <a:rPr lang="pt-BR" dirty="0"/>
              <a:t> </a:t>
            </a:r>
            <a:r>
              <a:rPr lang="pt-BR" dirty="0" err="1"/>
              <a:t>dÍndy</a:t>
            </a:r>
            <a:r>
              <a:rPr lang="pt-BR" dirty="0"/>
              <a:t> e </a:t>
            </a:r>
            <a:r>
              <a:rPr lang="pt-BR" dirty="0" err="1"/>
              <a:t>Marmontel</a:t>
            </a:r>
            <a:r>
              <a:rPr lang="pt-BR" dirty="0"/>
              <a:t> entre outros </a:t>
            </a:r>
            <a:r>
              <a:rPr lang="pt-BR" dirty="0" smtClean="0"/>
              <a:t>artistas. </a:t>
            </a:r>
          </a:p>
          <a:p>
            <a:r>
              <a:rPr lang="pt-BR" dirty="0"/>
              <a:t>E</a:t>
            </a:r>
            <a:r>
              <a:rPr lang="pt-BR" dirty="0" smtClean="0"/>
              <a:t>xperiência </a:t>
            </a:r>
            <a:r>
              <a:rPr lang="pt-BR" dirty="0"/>
              <a:t>com o modelo auditivo da música árabe na </a:t>
            </a:r>
            <a:r>
              <a:rPr lang="pt-BR" dirty="0" smtClean="0"/>
              <a:t>Argélia.</a:t>
            </a:r>
          </a:p>
          <a:p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admitido na Academia de Música de Viena onde estuda com </a:t>
            </a:r>
            <a:r>
              <a:rPr lang="pt-BR" dirty="0" err="1"/>
              <a:t>Bruckner</a:t>
            </a:r>
            <a:r>
              <a:rPr lang="pt-BR" dirty="0"/>
              <a:t> e </a:t>
            </a:r>
            <a:r>
              <a:rPr lang="pt-BR" dirty="0" err="1" smtClean="0"/>
              <a:t>Fuchs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/>
              <a:t>V</a:t>
            </a:r>
            <a:r>
              <a:rPr lang="pt-BR" dirty="0" smtClean="0"/>
              <a:t>olta </a:t>
            </a:r>
            <a:r>
              <a:rPr lang="pt-BR" dirty="0"/>
              <a:t>para Paris para estudar com </a:t>
            </a:r>
            <a:r>
              <a:rPr lang="pt-BR" dirty="0" err="1"/>
              <a:t>Mathis</a:t>
            </a:r>
            <a:r>
              <a:rPr lang="pt-BR" dirty="0"/>
              <a:t> </a:t>
            </a:r>
            <a:r>
              <a:rPr lang="pt-BR" dirty="0" err="1"/>
              <a:t>Lussy</a:t>
            </a:r>
            <a:r>
              <a:rPr lang="pt-BR" dirty="0"/>
              <a:t> que estudava as leis da expressão e do ritmo e que terá grande influência </a:t>
            </a:r>
            <a:r>
              <a:rPr lang="pt-BR" dirty="0" smtClean="0"/>
              <a:t>na </a:t>
            </a:r>
            <a:r>
              <a:rPr lang="pt-BR" dirty="0"/>
              <a:t>vida de </a:t>
            </a:r>
            <a:r>
              <a:rPr lang="pt-BR" dirty="0" err="1" smtClean="0"/>
              <a:t>Jaques-Dalcroze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educador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Leciona na Academia de Música de Genebra e dá conferências em várias cidades suíças e passa a lecionar também no Conservatório de Genebra. </a:t>
            </a:r>
            <a:endParaRPr lang="pt-BR" dirty="0" smtClean="0"/>
          </a:p>
          <a:p>
            <a:r>
              <a:rPr lang="pt-BR" dirty="0" smtClean="0"/>
              <a:t>Sua </a:t>
            </a:r>
            <a:r>
              <a:rPr lang="pt-BR" dirty="0"/>
              <a:t>produção musical </a:t>
            </a:r>
            <a:r>
              <a:rPr lang="pt-BR" dirty="0" smtClean="0"/>
              <a:t>é </a:t>
            </a:r>
            <a:r>
              <a:rPr lang="pt-BR" dirty="0"/>
              <a:t>formada por inúmeras </a:t>
            </a:r>
            <a:r>
              <a:rPr lang="pt-BR" i="1" dirty="0"/>
              <a:t>canções, concertos, suítes, oratórios e cantatas, peças solo para piano, música de câmara e até óperas. </a:t>
            </a:r>
            <a:endParaRPr lang="pt-BR" i="1" dirty="0" smtClean="0"/>
          </a:p>
          <a:p>
            <a:r>
              <a:rPr lang="pt-BR" dirty="0" smtClean="0"/>
              <a:t>Sua </a:t>
            </a:r>
            <a:r>
              <a:rPr lang="pt-BR" dirty="0"/>
              <a:t>produção para fins didáticos contempla pequenas </a:t>
            </a:r>
            <a:r>
              <a:rPr lang="pt-BR" i="1" dirty="0"/>
              <a:t>melodias e estudos rítmicos, </a:t>
            </a:r>
            <a:r>
              <a:rPr lang="pt-BR" dirty="0"/>
              <a:t>50 </a:t>
            </a:r>
            <a:r>
              <a:rPr lang="pt-BR" i="1" dirty="0"/>
              <a:t>estudos miniaturas de métricas e rítmica para piano, canções sem palavras para a "plástica animada", vocalizes, exercícios de entonação </a:t>
            </a:r>
            <a:r>
              <a:rPr lang="pt-BR" dirty="0"/>
              <a:t>e </a:t>
            </a:r>
            <a:r>
              <a:rPr lang="pt-BR" i="1" dirty="0"/>
              <a:t>marchas rítmicas. 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921</Words>
  <Application>Microsoft Office PowerPoint</Application>
  <PresentationFormat>Apresentação na tela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De tramas e fios: Um ensaio sobre música e educação</vt:lpstr>
      <vt:lpstr>De tramas e fios: Um ensaio sobre música e educação</vt:lpstr>
      <vt:lpstr>Capítulo introdutório</vt:lpstr>
      <vt:lpstr>Slide 4</vt:lpstr>
      <vt:lpstr>A importância de revisita-los</vt:lpstr>
      <vt:lpstr>“Dalcroze”</vt:lpstr>
      <vt:lpstr>FORMAÇÃO</vt:lpstr>
      <vt:lpstr>Slide 8</vt:lpstr>
      <vt:lpstr>O educador</vt:lpstr>
      <vt:lpstr>Livros publicados: </vt:lpstr>
      <vt:lpstr>O Método</vt:lpstr>
      <vt:lpstr>É a base do sistema:</vt:lpstr>
      <vt:lpstr>Origens, parâmetros e finalidades</vt:lpstr>
      <vt:lpstr>Fundamento político e filosófico</vt:lpstr>
      <vt:lpstr>Conclusão</vt:lpstr>
      <vt:lpstr>Slide 16</vt:lpstr>
      <vt:lpstr>Bibliografia: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Marcela</dc:creator>
  <cp:lastModifiedBy>Marcela</cp:lastModifiedBy>
  <cp:revision>12</cp:revision>
  <dcterms:created xsi:type="dcterms:W3CDTF">2014-05-18T07:11:30Z</dcterms:created>
  <dcterms:modified xsi:type="dcterms:W3CDTF">2014-05-18T08:58:01Z</dcterms:modified>
</cp:coreProperties>
</file>