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7" r:id="rId10"/>
    <p:sldId id="268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8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11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903D4-2B64-4DF6-83B5-317000BE2314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6BD66-ABA6-4E1A-B2C5-FEF8FE10DB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85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25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03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287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Espaço Reservado para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9" name="Texto de Instrução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pt-BR" sz="1200" b="1" i="1" noProof="0" dirty="0" smtClean="0">
                <a:latin typeface="Arial" pitchFamily="34" charset="0"/>
                <a:cs typeface="Arial" pitchFamily="34" charset="0"/>
              </a:rPr>
              <a:t>ANOTAÇÃO:</a:t>
            </a:r>
          </a:p>
          <a:p>
            <a:pPr rtl="0"/>
            <a:r>
              <a:rPr lang="pt-BR" sz="1200" i="1" noProof="0" dirty="0" smtClean="0">
                <a:latin typeface="Arial" pitchFamily="34" charset="0"/>
                <a:cs typeface="Arial" pitchFamily="34" charset="0"/>
              </a:rPr>
              <a:t>Para alterar a imagem no slide, selecione e exclua a imagem. Em seguida, use o ícone Imagens no espaço reservado para inserir sua própria imagem.</a:t>
            </a:r>
            <a:endParaRPr lang="pt-BR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68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57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70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24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18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91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60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49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67DAC-F75A-4EC6-89F1-E6D91D10A62A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27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ing.com/videos/search?q=a+caverna+dos+sonhos+esquecidos&amp;&amp;view=detail&amp;mid=88A469EBD938B5F0F8ED88A469EBD938B5F0F8ED&amp;FORM=VRDGA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-6oxmxPKo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404257" y="1983336"/>
            <a:ext cx="5734050" cy="2219691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pt-BR" dirty="0"/>
              <a:t>O homem e a dimensão da informação</a:t>
            </a:r>
            <a:br>
              <a:rPr lang="pt-BR" dirty="0"/>
            </a:br>
            <a:r>
              <a:rPr lang="pt-BR" dirty="0"/>
              <a:t> </a:t>
            </a:r>
            <a:r>
              <a:rPr lang="pt-BR" b="1" dirty="0"/>
              <a:t>Aula 1</a:t>
            </a:r>
            <a:endParaRPr lang="en-US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83131" y="4243621"/>
            <a:ext cx="5734050" cy="955565"/>
          </a:xfrm>
        </p:spPr>
        <p:txBody>
          <a:bodyPr rtlCol="0">
            <a:normAutofit fontScale="92500" lnSpcReduction="10000"/>
          </a:bodyPr>
          <a:lstStyle/>
          <a:p>
            <a:r>
              <a:rPr lang="pt-BR" b="1" dirty="0" smtClean="0"/>
              <a:t>MPI4002</a:t>
            </a:r>
            <a:r>
              <a:rPr lang="pt-BR" dirty="0"/>
              <a:t> </a:t>
            </a:r>
            <a:r>
              <a:rPr lang="pt-BR" dirty="0" smtClean="0"/>
              <a:t>- </a:t>
            </a:r>
            <a:r>
              <a:rPr lang="pt-BR" b="1" dirty="0" smtClean="0"/>
              <a:t>Bibliotecas </a:t>
            </a:r>
            <a:r>
              <a:rPr lang="pt-BR" b="1" dirty="0"/>
              <a:t>Digitais: Implementação e Avaliação de Sistemas e Serviços </a:t>
            </a:r>
            <a:r>
              <a:rPr lang="pt-BR" b="1" dirty="0" smtClean="0"/>
              <a:t>Digitais</a:t>
            </a:r>
          </a:p>
          <a:p>
            <a:r>
              <a:rPr lang="pt-BR" b="1" dirty="0" smtClean="0"/>
              <a:t>Profs. Marcos L. </a:t>
            </a:r>
            <a:r>
              <a:rPr lang="pt-BR" b="1" dirty="0" err="1" smtClean="0"/>
              <a:t>Mucheroni</a:t>
            </a:r>
            <a:r>
              <a:rPr lang="pt-BR" b="1" dirty="0" smtClean="0"/>
              <a:t> – José Fernando M. Silva</a:t>
            </a:r>
          </a:p>
          <a:p>
            <a:r>
              <a:rPr lang="pt-BR" b="1" dirty="0" smtClean="0"/>
              <a:t>Blog://www.marcosmucheroni.pro.br/blog </a:t>
            </a:r>
            <a:endParaRPr lang="pt-BR" dirty="0"/>
          </a:p>
        </p:txBody>
      </p:sp>
      <p:pic>
        <p:nvPicPr>
          <p:cNvPr id="4" name="Espaço Reservado para Imagem 3" descr="Abra o livro na tabela, prateleiras de livros desfocadas em segundo plano" title="Imagem de Exemplo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5" name="Picture 4" descr="Resultado de imagem para eca 50 an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03" y="6025948"/>
            <a:ext cx="2057047" cy="60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17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/>
              <a:t>CAPURRO, R. e HJORLAND, B. O conceito de informação. In: </a:t>
            </a:r>
            <a:r>
              <a:rPr lang="pt-BR" b="1" dirty="0" smtClean="0"/>
              <a:t>Perspectivas em Ciência da Informação</a:t>
            </a:r>
            <a:r>
              <a:rPr lang="pt-BR" dirty="0" smtClean="0"/>
              <a:t>, v. 12/1, p. 148‐207, 2007.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/>
              <a:t>CHARTIER, R. </a:t>
            </a:r>
            <a:r>
              <a:rPr lang="pt-BR" b="1" dirty="0" smtClean="0"/>
              <a:t>A aventura do Livro: Do leitor ao Navegador</a:t>
            </a:r>
            <a:r>
              <a:rPr lang="pt-BR" dirty="0" smtClean="0"/>
              <a:t>. Conversações com Jean Lebrun. São Paulo: </a:t>
            </a:r>
            <a:r>
              <a:rPr lang="pt-BR" dirty="0" err="1" smtClean="0"/>
              <a:t>Edunesp</a:t>
            </a:r>
            <a:r>
              <a:rPr lang="pt-BR" dirty="0" smtClean="0"/>
              <a:t>/Imprensa Oficial, 1999.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/>
              <a:t>FLORIDO, F.L. “</a:t>
            </a:r>
            <a:r>
              <a:rPr lang="pt-BR" dirty="0" err="1" smtClean="0"/>
              <a:t>Translation</a:t>
            </a:r>
            <a:r>
              <a:rPr lang="pt-BR" dirty="0" smtClean="0"/>
              <a:t> </a:t>
            </a:r>
            <a:r>
              <a:rPr lang="pt-BR" dirty="0" err="1" smtClean="0"/>
              <a:t>Studiorum</a:t>
            </a:r>
            <a:r>
              <a:rPr lang="pt-BR" dirty="0" smtClean="0"/>
              <a:t>: Tratado de </a:t>
            </a:r>
            <a:r>
              <a:rPr lang="pt-BR" dirty="0" err="1" smtClean="0"/>
              <a:t>los</a:t>
            </a:r>
            <a:r>
              <a:rPr lang="pt-BR" dirty="0" smtClean="0"/>
              <a:t> livros y Dialogo de </a:t>
            </a:r>
            <a:r>
              <a:rPr lang="pt-BR" dirty="0" err="1" smtClean="0"/>
              <a:t>las</a:t>
            </a:r>
            <a:r>
              <a:rPr lang="pt-BR" dirty="0" smtClean="0"/>
              <a:t> </a:t>
            </a:r>
            <a:r>
              <a:rPr lang="pt-BR" dirty="0" err="1" smtClean="0"/>
              <a:t>Civilizaciones</a:t>
            </a:r>
            <a:r>
              <a:rPr lang="pt-BR" dirty="0" smtClean="0"/>
              <a:t> em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Edad</a:t>
            </a:r>
            <a:r>
              <a:rPr lang="pt-BR" dirty="0" smtClean="0"/>
              <a:t> Media”. </a:t>
            </a:r>
            <a:r>
              <a:rPr lang="pt-BR" b="1" dirty="0" smtClean="0"/>
              <a:t>Revista General de </a:t>
            </a:r>
            <a:r>
              <a:rPr lang="pt-BR" b="1" dirty="0" err="1" smtClean="0"/>
              <a:t>Información</a:t>
            </a:r>
            <a:r>
              <a:rPr lang="pt-BR" b="1" dirty="0" smtClean="0"/>
              <a:t> y </a:t>
            </a:r>
            <a:r>
              <a:rPr lang="pt-BR" b="1" dirty="0" err="1" smtClean="0"/>
              <a:t>Documentación</a:t>
            </a:r>
            <a:r>
              <a:rPr lang="pt-BR" dirty="0" smtClean="0"/>
              <a:t>, vol. 25, n. 2, Madrid, 2005.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/>
              <a:t>GLEICK, James. </a:t>
            </a:r>
            <a:r>
              <a:rPr lang="pt-BR" b="1" dirty="0" smtClean="0"/>
              <a:t>A Informação: Uma história, Uma teoria, uma enxurrada</a:t>
            </a:r>
            <a:r>
              <a:rPr lang="pt-BR" dirty="0" smtClean="0"/>
              <a:t>. SP: Cia das Letras, 2015.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/>
              <a:t>HUSSERL, E., </a:t>
            </a:r>
            <a:r>
              <a:rPr lang="pt-BR" b="1" i="1" dirty="0" smtClean="0"/>
              <a:t>A Crise da Humanidade </a:t>
            </a:r>
            <a:r>
              <a:rPr lang="pt-BR" b="1" i="1" dirty="0" err="1" smtClean="0"/>
              <a:t>Européia</a:t>
            </a:r>
            <a:r>
              <a:rPr lang="pt-BR" b="1" i="1" dirty="0" smtClean="0"/>
              <a:t> e a Filosofia. </a:t>
            </a:r>
            <a:r>
              <a:rPr lang="pt-BR" dirty="0" smtClean="0"/>
              <a:t>Porto Alegre: </a:t>
            </a:r>
            <a:r>
              <a:rPr lang="pt-BR" dirty="0" err="1" smtClean="0"/>
              <a:t>EdipucRS</a:t>
            </a:r>
            <a:r>
              <a:rPr lang="pt-BR" dirty="0" smtClean="0"/>
              <a:t>, 2002.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/>
              <a:t>___________. </a:t>
            </a:r>
            <a:r>
              <a:rPr lang="pt-BR" b="1" i="1" dirty="0" smtClean="0"/>
              <a:t>A Ideia da Fenomenologia. </a:t>
            </a:r>
            <a:r>
              <a:rPr lang="pt-BR" dirty="0" smtClean="0"/>
              <a:t>Lisboa: Edições 70, 1986.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/>
              <a:t>___________. </a:t>
            </a:r>
            <a:r>
              <a:rPr lang="pt-BR" b="1" i="1" dirty="0" smtClean="0"/>
              <a:t>Meditações Cartesianas</a:t>
            </a:r>
            <a:r>
              <a:rPr lang="pt-BR" b="1" dirty="0" smtClean="0"/>
              <a:t>. </a:t>
            </a:r>
            <a:r>
              <a:rPr lang="pt-BR" dirty="0" err="1" smtClean="0"/>
              <a:t>Sao</a:t>
            </a:r>
            <a:r>
              <a:rPr lang="pt-BR" dirty="0" smtClean="0"/>
              <a:t> Paulo: Madras Editora </a:t>
            </a:r>
            <a:r>
              <a:rPr lang="pt-BR" dirty="0" err="1" smtClean="0"/>
              <a:t>Ltda</a:t>
            </a:r>
            <a:r>
              <a:rPr lang="pt-BR" dirty="0" smtClean="0"/>
              <a:t>, 2001.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/>
              <a:t>ONG, W.J. Oralidade e Cultura Escrita: A </a:t>
            </a:r>
            <a:r>
              <a:rPr lang="pt-BR" dirty="0" err="1" smtClean="0"/>
              <a:t>tecnologização</a:t>
            </a:r>
            <a:r>
              <a:rPr lang="pt-BR" dirty="0" smtClean="0"/>
              <a:t> da palavra. Trad. </a:t>
            </a:r>
            <a:r>
              <a:rPr lang="pt-BR" dirty="0" err="1" smtClean="0"/>
              <a:t>Enid</a:t>
            </a:r>
            <a:r>
              <a:rPr lang="pt-BR" dirty="0" smtClean="0"/>
              <a:t> Abreu </a:t>
            </a:r>
            <a:r>
              <a:rPr lang="pt-BR" dirty="0" err="1" smtClean="0"/>
              <a:t>Dobránszky</a:t>
            </a:r>
            <a:r>
              <a:rPr lang="pt-BR" dirty="0" smtClean="0"/>
              <a:t>, Campinas, Papirus. 1998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02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42502" cy="52697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que vemos ou o que pensamos ver ?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6" y="973931"/>
            <a:ext cx="7845425" cy="5884069"/>
          </a:xfrm>
        </p:spPr>
      </p:pic>
    </p:spTree>
    <p:extLst>
      <p:ext uri="{BB962C8B-B14F-4D97-AF65-F5344CB8AC3E}">
        <p14:creationId xmlns:p14="http://schemas.microsoft.com/office/powerpoint/2010/main" val="35786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1701" y="-836981"/>
            <a:ext cx="16813171" cy="12609881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554480" y="3554730"/>
            <a:ext cx="1623060" cy="446564"/>
          </a:xfrm>
          <a:prstGeom prst="ellipse">
            <a:avLst/>
          </a:prstGeom>
          <a:solidFill>
            <a:srgbClr val="FB4335">
              <a:alpha val="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10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Acreditem pinturas de 32 mil anos</a:t>
            </a:r>
            <a:endParaRPr lang="pt-BR" dirty="0"/>
          </a:p>
        </p:txBody>
      </p:sp>
      <p:pic>
        <p:nvPicPr>
          <p:cNvPr id="4" name="Espaço Reservado para Conteúdo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  <p:pic>
        <p:nvPicPr>
          <p:cNvPr id="5" name="Picture 4" descr="Resultado de imagem para eca 50 an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44" y="6307004"/>
            <a:ext cx="2057047" cy="60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3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7 mil anos: uma catedral (biblioteca) ?</a:t>
            </a:r>
            <a:endParaRPr lang="pt-BR" dirty="0"/>
          </a:p>
        </p:txBody>
      </p:sp>
      <p:pic>
        <p:nvPicPr>
          <p:cNvPr id="4" name="Espaço Reservado para Conteúdo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189" y="1437808"/>
            <a:ext cx="9055025" cy="5065155"/>
          </a:xfrm>
          <a:prstGeom prst="rect">
            <a:avLst/>
          </a:prstGeom>
        </p:spPr>
      </p:pic>
      <p:pic>
        <p:nvPicPr>
          <p:cNvPr id="5" name="Picture 4" descr="Resultado de imagem para eca 50 an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214" y="6251171"/>
            <a:ext cx="2057047" cy="60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6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dirty="0"/>
              <a:t>Porque precisamos</a:t>
            </a:r>
            <a:r>
              <a:rPr lang="pt-BR" sz="4800" dirty="0">
                <a:solidFill>
                  <a:schemeClr val="tx2"/>
                </a:solidFill>
              </a:rPr>
              <a:t> registrar </a:t>
            </a:r>
            <a:r>
              <a:rPr lang="pt-BR" sz="4800" dirty="0" smtClean="0">
                <a:solidFill>
                  <a:srgbClr val="002060"/>
                </a:solidFill>
              </a:rPr>
              <a:t>Informação</a:t>
            </a:r>
            <a:r>
              <a:rPr lang="pt-BR" dirty="0" smtClean="0"/>
              <a:t> ?</a:t>
            </a:r>
            <a:endParaRPr lang="en-US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r>
              <a:rPr lang="pt-BR" dirty="0" smtClean="0"/>
              <a:t>Algo no </a:t>
            </a:r>
            <a:r>
              <a:rPr lang="pt-BR" dirty="0"/>
              <a:t>nosso “ser</a:t>
            </a:r>
            <a:r>
              <a:rPr lang="pt-BR" dirty="0" smtClean="0"/>
              <a:t>”, </a:t>
            </a:r>
            <a:r>
              <a:rPr lang="pt-BR" dirty="0">
                <a:solidFill>
                  <a:srgbClr val="FF0000"/>
                </a:solidFill>
              </a:rPr>
              <a:t>existe algo </a:t>
            </a:r>
            <a:r>
              <a:rPr lang="pt-BR" dirty="0"/>
              <a:t>que nos impulsiona a </a:t>
            </a:r>
            <a:r>
              <a:rPr lang="pt-BR" dirty="0">
                <a:solidFill>
                  <a:srgbClr val="FF0000"/>
                </a:solidFill>
              </a:rPr>
              <a:t>guardar,</a:t>
            </a:r>
            <a:r>
              <a:rPr lang="pt-BR" dirty="0"/>
              <a:t> </a:t>
            </a:r>
            <a:r>
              <a:rPr lang="pt-BR" dirty="0" smtClean="0"/>
              <a:t>memorizar</a:t>
            </a:r>
            <a:r>
              <a:rPr lang="pt-BR" dirty="0"/>
              <a:t>, </a:t>
            </a:r>
            <a:r>
              <a:rPr lang="pt-BR" dirty="0" smtClean="0"/>
              <a:t>a informação como algo a </a:t>
            </a:r>
            <a:r>
              <a:rPr lang="pt-BR" dirty="0"/>
              <a:t>dizer </a:t>
            </a:r>
            <a:r>
              <a:rPr lang="pt-BR" dirty="0">
                <a:solidFill>
                  <a:srgbClr val="00B050"/>
                </a:solidFill>
              </a:rPr>
              <a:t>para o futuro </a:t>
            </a:r>
            <a:r>
              <a:rPr lang="pt-BR" dirty="0"/>
              <a:t>(ou para eternidade?)    </a:t>
            </a:r>
          </a:p>
          <a:p>
            <a:pPr rtl="0"/>
            <a:r>
              <a:rPr lang="pt-BR" dirty="0" smtClean="0"/>
              <a:t>Queremos dizer “</a:t>
            </a:r>
            <a:r>
              <a:rPr lang="pt-BR" dirty="0" smtClean="0">
                <a:solidFill>
                  <a:schemeClr val="accent5"/>
                </a:solidFill>
              </a:rPr>
              <a:t>eu estive lá</a:t>
            </a:r>
            <a:r>
              <a:rPr lang="pt-BR" dirty="0" smtClean="0"/>
              <a:t>” ou “</a:t>
            </a:r>
            <a:r>
              <a:rPr lang="pt-BR" dirty="0" smtClean="0">
                <a:solidFill>
                  <a:srgbClr val="0070C0"/>
                </a:solidFill>
              </a:rPr>
              <a:t>alguém precisará disto</a:t>
            </a:r>
            <a:r>
              <a:rPr lang="pt-BR" dirty="0" smtClean="0"/>
              <a:t>”,  ou ... </a:t>
            </a:r>
            <a:r>
              <a:rPr lang="pt-BR" dirty="0" smtClean="0">
                <a:solidFill>
                  <a:srgbClr val="0070C0"/>
                </a:solidFill>
              </a:rPr>
              <a:t>???</a:t>
            </a:r>
            <a:endParaRPr lang="pt-BR" dirty="0">
              <a:solidFill>
                <a:srgbClr val="0070C0"/>
              </a:solidFill>
            </a:endParaRPr>
          </a:p>
          <a:p>
            <a:pPr rtl="0"/>
            <a:r>
              <a:rPr lang="pt-BR" dirty="0" smtClean="0"/>
              <a:t>Se é nossa “</a:t>
            </a:r>
            <a:r>
              <a:rPr lang="pt-BR" sz="3000" dirty="0" smtClean="0">
                <a:solidFill>
                  <a:srgbClr val="FF0000"/>
                </a:solidFill>
              </a:rPr>
              <a:t>essência</a:t>
            </a:r>
            <a:r>
              <a:rPr lang="pt-BR" dirty="0" smtClean="0"/>
              <a:t>”, a informação é “</a:t>
            </a:r>
            <a:r>
              <a:rPr lang="pt-BR" dirty="0" smtClean="0">
                <a:solidFill>
                  <a:srgbClr val="FF0000"/>
                </a:solidFill>
              </a:rPr>
              <a:t>ontológica</a:t>
            </a:r>
            <a:r>
              <a:rPr lang="pt-BR" dirty="0"/>
              <a:t>”, </a:t>
            </a:r>
            <a:r>
              <a:rPr lang="pt-BR" dirty="0" smtClean="0"/>
              <a:t>esta no nosso “</a:t>
            </a:r>
            <a:r>
              <a:rPr lang="pt-BR" dirty="0" smtClean="0">
                <a:solidFill>
                  <a:srgbClr val="FF0000"/>
                </a:solidFill>
              </a:rPr>
              <a:t>Ser</a:t>
            </a:r>
            <a:r>
              <a:rPr lang="pt-BR" dirty="0" smtClean="0"/>
              <a:t>”. </a:t>
            </a:r>
          </a:p>
          <a:p>
            <a:pPr rtl="0"/>
            <a:r>
              <a:rPr lang="pt-BR" dirty="0" smtClean="0"/>
              <a:t>Não se nega </a:t>
            </a:r>
            <a:r>
              <a:rPr lang="pt-BR" dirty="0"/>
              <a:t>enquanto um ser </a:t>
            </a:r>
            <a:r>
              <a:rPr lang="pt-BR" dirty="0">
                <a:solidFill>
                  <a:schemeClr val="tx2"/>
                </a:solidFill>
              </a:rPr>
              <a:t>existente</a:t>
            </a:r>
            <a:r>
              <a:rPr lang="pt-BR" dirty="0"/>
              <a:t> (</a:t>
            </a:r>
            <a:r>
              <a:rPr lang="pt-BR" sz="3000" dirty="0">
                <a:solidFill>
                  <a:srgbClr val="0070C0"/>
                </a:solidFill>
              </a:rPr>
              <a:t>ente</a:t>
            </a:r>
            <a:r>
              <a:rPr lang="pt-BR" dirty="0">
                <a:solidFill>
                  <a:srgbClr val="0070C0"/>
                </a:solidFill>
              </a:rPr>
              <a:t>)</a:t>
            </a:r>
            <a:r>
              <a:rPr lang="pt-BR" dirty="0"/>
              <a:t> que “</a:t>
            </a:r>
            <a:r>
              <a:rPr lang="pt-BR" dirty="0">
                <a:solidFill>
                  <a:srgbClr val="0070C0"/>
                </a:solidFill>
              </a:rPr>
              <a:t>passa pelo mundo</a:t>
            </a:r>
            <a:r>
              <a:rPr lang="pt-BR" dirty="0" smtClean="0"/>
              <a:t>”.</a:t>
            </a:r>
          </a:p>
          <a:p>
            <a:pPr rtl="0"/>
            <a:r>
              <a:rPr lang="pt-BR" dirty="0"/>
              <a:t>P</a:t>
            </a:r>
            <a:r>
              <a:rPr lang="pt-BR" dirty="0" smtClean="0"/>
              <a:t>ode haver uma essência </a:t>
            </a:r>
            <a:r>
              <a:rPr lang="pt-BR" dirty="0" smtClean="0">
                <a:solidFill>
                  <a:srgbClr val="FF0000"/>
                </a:solidFill>
              </a:rPr>
              <a:t>além do que existe</a:t>
            </a:r>
            <a:r>
              <a:rPr lang="pt-BR" dirty="0" smtClean="0"/>
              <a:t>, então há uma “</a:t>
            </a:r>
            <a:r>
              <a:rPr lang="pt-BR" dirty="0" err="1" smtClean="0">
                <a:solidFill>
                  <a:srgbClr val="0070C0"/>
                </a:solidFill>
              </a:rPr>
              <a:t>onto</a:t>
            </a:r>
            <a:r>
              <a:rPr lang="pt-BR" dirty="0" err="1" smtClean="0"/>
              <a:t>”-lógica</a:t>
            </a:r>
            <a:r>
              <a:rPr lang="pt-BR" dirty="0" smtClean="0"/>
              <a:t>.</a:t>
            </a:r>
          </a:p>
          <a:p>
            <a:pPr rtl="0"/>
            <a:r>
              <a:rPr lang="pt-BR" dirty="0" smtClean="0"/>
              <a:t>O </a:t>
            </a:r>
            <a:r>
              <a:rPr lang="pt-BR" b="1" dirty="0" smtClean="0">
                <a:solidFill>
                  <a:srgbClr val="002060"/>
                </a:solidFill>
              </a:rPr>
              <a:t>QUE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rgbClr val="002060"/>
                </a:solidFill>
              </a:rPr>
              <a:t>FAZEMO</a:t>
            </a:r>
            <a:r>
              <a:rPr lang="pt-BR" b="1" dirty="0">
                <a:solidFill>
                  <a:srgbClr val="002060"/>
                </a:solidFill>
              </a:rPr>
              <a:t>S</a:t>
            </a:r>
            <a:r>
              <a:rPr lang="pt-BR" dirty="0" smtClean="0"/>
              <a:t> </a:t>
            </a:r>
            <a:r>
              <a:rPr lang="pt-BR" dirty="0"/>
              <a:t>e como fazemos deve ser feito também em uma certa  </a:t>
            </a:r>
          </a:p>
          <a:p>
            <a:pPr marL="0" indent="0">
              <a:buNone/>
            </a:pPr>
            <a:r>
              <a:rPr lang="pt-BR" dirty="0"/>
              <a:t>   forma, em determinada linguagem e com determinada tecnologia.</a:t>
            </a:r>
          </a:p>
          <a:p>
            <a:pPr marL="0" indent="0">
              <a:buNone/>
            </a:pPr>
            <a:r>
              <a:rPr lang="pt-BR" dirty="0"/>
              <a:t>- A</a:t>
            </a:r>
            <a:r>
              <a:rPr lang="pt-BR" dirty="0">
                <a:solidFill>
                  <a:srgbClr val="0070C0"/>
                </a:solidFill>
              </a:rPr>
              <a:t> forma </a:t>
            </a:r>
            <a:r>
              <a:rPr lang="pt-BR" dirty="0">
                <a:solidFill>
                  <a:srgbClr val="FF0000"/>
                </a:solidFill>
              </a:rPr>
              <a:t>como fazemos </a:t>
            </a:r>
            <a:r>
              <a:rPr lang="pt-BR" dirty="0"/>
              <a:t>e a </a:t>
            </a:r>
            <a:r>
              <a:rPr lang="pt-BR" dirty="0">
                <a:solidFill>
                  <a:srgbClr val="FF0000"/>
                </a:solidFill>
              </a:rPr>
              <a:t>tecnologia</a:t>
            </a:r>
            <a:r>
              <a:rPr lang="pt-BR" dirty="0"/>
              <a:t> </a:t>
            </a:r>
            <a:r>
              <a:rPr lang="pt-BR" dirty="0">
                <a:solidFill>
                  <a:srgbClr val="0070C0"/>
                </a:solidFill>
              </a:rPr>
              <a:t>que usamos </a:t>
            </a:r>
            <a:r>
              <a:rPr lang="pt-BR" dirty="0"/>
              <a:t>é o </a:t>
            </a:r>
            <a:r>
              <a:rPr lang="pt-BR" b="1" dirty="0">
                <a:solidFill>
                  <a:srgbClr val="002060"/>
                </a:solidFill>
              </a:rPr>
              <a:t>COMO f</a:t>
            </a:r>
            <a:r>
              <a:rPr lang="pt-BR" dirty="0"/>
              <a:t>azemos.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955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Como fazemos</a:t>
            </a:r>
            <a:r>
              <a:rPr lang="pt-BR" dirty="0" smtClean="0"/>
              <a:t>? Método e tecnologia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caminho que percorremos para atingir determinada forma de criar e fazer uma </a:t>
            </a:r>
            <a:r>
              <a:rPr lang="pt-BR" dirty="0" smtClean="0">
                <a:solidFill>
                  <a:srgbClr val="FF0000"/>
                </a:solidFill>
              </a:rPr>
              <a:t>determinada informação </a:t>
            </a:r>
            <a:r>
              <a:rPr lang="pt-BR" dirty="0" smtClean="0"/>
              <a:t>permanecer, pois ser pensado como </a:t>
            </a:r>
            <a:r>
              <a:rPr lang="pt-BR" dirty="0" smtClean="0">
                <a:solidFill>
                  <a:srgbClr val="0070C0"/>
                </a:solidFill>
              </a:rPr>
              <a:t>método</a:t>
            </a:r>
            <a:r>
              <a:rPr lang="pt-BR" dirty="0" smtClean="0"/>
              <a:t>, mas no pensamento emergente</a:t>
            </a:r>
            <a:r>
              <a:rPr lang="pt-BR" dirty="0" smtClean="0">
                <a:solidFill>
                  <a:srgbClr val="FF0000"/>
                </a:solidFill>
              </a:rPr>
              <a:t>: o que é método? </a:t>
            </a:r>
            <a:r>
              <a:rPr lang="pt-BR" dirty="0" smtClean="0"/>
              <a:t>Método científico: </a:t>
            </a:r>
            <a:r>
              <a:rPr lang="pt-BR" dirty="0" smtClean="0">
                <a:solidFill>
                  <a:srgbClr val="0070C0"/>
                </a:solidFill>
              </a:rPr>
              <a:t>positivismo </a:t>
            </a:r>
            <a:r>
              <a:rPr lang="pt-BR" dirty="0" smtClean="0"/>
              <a:t>(Augusto Comte) – crença</a:t>
            </a:r>
          </a:p>
          <a:p>
            <a:pPr marL="0" indent="0">
              <a:buNone/>
            </a:pPr>
            <a:r>
              <a:rPr lang="pt-BR" dirty="0" smtClean="0"/>
              <a:t>   </a:t>
            </a:r>
            <a:r>
              <a:rPr lang="pt-BR" dirty="0" err="1" smtClean="0">
                <a:solidFill>
                  <a:srgbClr val="0070C0"/>
                </a:solidFill>
              </a:rPr>
              <a:t>Neopositivismo</a:t>
            </a:r>
            <a:r>
              <a:rPr lang="pt-BR" dirty="0" smtClean="0"/>
              <a:t> (Círculo de Viena) – </a:t>
            </a:r>
            <a:r>
              <a:rPr lang="pt-BR" dirty="0" err="1" smtClean="0"/>
              <a:t>neo-logicismo</a:t>
            </a:r>
            <a:r>
              <a:rPr lang="pt-BR" dirty="0"/>
              <a:t> </a:t>
            </a:r>
            <a:r>
              <a:rPr lang="pt-BR" dirty="0" smtClean="0"/>
              <a:t>-&gt; linguística (?)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Importante para tecnologia: </a:t>
            </a:r>
            <a:r>
              <a:rPr lang="pt-BR" dirty="0" smtClean="0">
                <a:solidFill>
                  <a:srgbClr val="FF0000"/>
                </a:solidFill>
              </a:rPr>
              <a:t>a máquina pensa? </a:t>
            </a:r>
            <a:r>
              <a:rPr lang="pt-BR" dirty="0" smtClean="0"/>
              <a:t>(Kurt Gödel - Viena)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Dali emergiram: </a:t>
            </a:r>
            <a:r>
              <a:rPr lang="pt-BR" dirty="0" err="1" smtClean="0"/>
              <a:t>Vannevar</a:t>
            </a:r>
            <a:r>
              <a:rPr lang="pt-BR" dirty="0" smtClean="0"/>
              <a:t> Bush – Claude Sharon e Alan Turing – </a:t>
            </a:r>
            <a:r>
              <a:rPr lang="pt-BR" dirty="0" smtClean="0">
                <a:solidFill>
                  <a:srgbClr val="FF0000"/>
                </a:solidFill>
              </a:rPr>
              <a:t>C.I. ?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No mesmo período </a:t>
            </a:r>
            <a:r>
              <a:rPr lang="pt-BR" i="1" dirty="0" smtClean="0">
                <a:solidFill>
                  <a:srgbClr val="00B0F0"/>
                </a:solidFill>
              </a:rPr>
              <a:t>A </a:t>
            </a:r>
            <a:r>
              <a:rPr lang="pt-BR" i="1" dirty="0">
                <a:solidFill>
                  <a:srgbClr val="0070C0"/>
                </a:solidFill>
              </a:rPr>
              <a:t>crise</a:t>
            </a:r>
            <a:r>
              <a:rPr lang="pt-BR" i="1" dirty="0" smtClean="0">
                <a:solidFill>
                  <a:srgbClr val="00B0F0"/>
                </a:solidFill>
              </a:rPr>
              <a:t> da </a:t>
            </a:r>
            <a:r>
              <a:rPr lang="pt-BR" i="1" dirty="0">
                <a:solidFill>
                  <a:srgbClr val="0070C0"/>
                </a:solidFill>
              </a:rPr>
              <a:t>Ciência</a:t>
            </a:r>
            <a:r>
              <a:rPr lang="pt-BR" i="1" dirty="0" smtClean="0">
                <a:solidFill>
                  <a:srgbClr val="00B0F0"/>
                </a:solidFill>
              </a:rPr>
              <a:t> na Europa ? </a:t>
            </a:r>
            <a:r>
              <a:rPr lang="pt-BR" dirty="0" smtClean="0"/>
              <a:t>Edmund Husserl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</a:t>
            </a:r>
            <a:r>
              <a:rPr lang="pt-BR" dirty="0">
                <a:solidFill>
                  <a:srgbClr val="0070C0"/>
                </a:solidFill>
              </a:rPr>
              <a:t>Fenomenologia</a:t>
            </a:r>
            <a:r>
              <a:rPr lang="pt-BR" dirty="0" smtClean="0"/>
              <a:t> -&gt; </a:t>
            </a:r>
            <a:r>
              <a:rPr lang="pt-BR" dirty="0">
                <a:solidFill>
                  <a:srgbClr val="0070C0"/>
                </a:solidFill>
              </a:rPr>
              <a:t>Existencialismo</a:t>
            </a:r>
            <a:r>
              <a:rPr lang="pt-BR" dirty="0" smtClean="0"/>
              <a:t> -&gt; </a:t>
            </a:r>
            <a:r>
              <a:rPr lang="pt-BR" dirty="0">
                <a:solidFill>
                  <a:srgbClr val="0070C0"/>
                </a:solidFill>
              </a:rPr>
              <a:t>Ontologia</a:t>
            </a:r>
            <a:r>
              <a:rPr lang="pt-BR" dirty="0" smtClean="0"/>
              <a:t> -&gt; </a:t>
            </a:r>
            <a:r>
              <a:rPr lang="pt-BR" dirty="0" smtClean="0">
                <a:solidFill>
                  <a:srgbClr val="0070C0"/>
                </a:solidFill>
              </a:rPr>
              <a:t>Hermenêutica.</a:t>
            </a:r>
            <a:r>
              <a:rPr lang="pt-BR" dirty="0" smtClean="0"/>
              <a:t> </a:t>
            </a:r>
          </a:p>
        </p:txBody>
      </p:sp>
      <p:pic>
        <p:nvPicPr>
          <p:cNvPr id="4" name="Picture 4" descr="Resultado de imagem para eca 50 a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173" y="6311900"/>
            <a:ext cx="2057047" cy="60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4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fazemos ? </a:t>
            </a:r>
            <a:r>
              <a:rPr lang="pt-BR"/>
              <a:t>O que é informação ?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25625"/>
            <a:ext cx="10859429" cy="435133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Fenômeno</a:t>
            </a:r>
            <a:r>
              <a:rPr lang="pt-BR" dirty="0" smtClean="0"/>
              <a:t>: retornar as coisas por elas mesmas. Informação no Ser.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Informação oral</a:t>
            </a:r>
            <a:r>
              <a:rPr lang="pt-BR" dirty="0" smtClean="0"/>
              <a:t>: transmissão do conhecimento pela repetição de “histórias” – profetas e oráculos na antiguidade, existe ainda hoje.</a:t>
            </a:r>
          </a:p>
          <a:p>
            <a:r>
              <a:rPr lang="pt-BR" dirty="0">
                <a:solidFill>
                  <a:srgbClr val="FF0000"/>
                </a:solidFill>
              </a:rPr>
              <a:t>O</a:t>
            </a:r>
            <a:r>
              <a:rPr lang="pt-BR" dirty="0" smtClean="0">
                <a:solidFill>
                  <a:srgbClr val="FF0000"/>
                </a:solidFill>
              </a:rPr>
              <a:t>ralidade “mista”: </a:t>
            </a:r>
            <a:r>
              <a:rPr lang="pt-BR" dirty="0" smtClean="0"/>
              <a:t>período que vai da baixa idade média até hoje: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“</a:t>
            </a:r>
            <a:r>
              <a:rPr lang="pt-BR" i="1" dirty="0" err="1" smtClean="0"/>
              <a:t>translatio</a:t>
            </a:r>
            <a:r>
              <a:rPr lang="pt-BR" i="1" dirty="0" smtClean="0"/>
              <a:t> </a:t>
            </a:r>
            <a:r>
              <a:rPr lang="pt-BR" i="1" dirty="0" err="1" smtClean="0"/>
              <a:t>studiorum</a:t>
            </a:r>
            <a:r>
              <a:rPr lang="pt-BR" dirty="0" smtClean="0"/>
              <a:t>” – Leitura – E. </a:t>
            </a:r>
            <a:r>
              <a:rPr lang="pt-BR" dirty="0" err="1" smtClean="0"/>
              <a:t>Manguel</a:t>
            </a:r>
            <a:r>
              <a:rPr lang="pt-BR" dirty="0" smtClean="0"/>
              <a:t> – ler # interpretar.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Escrita e impressa</a:t>
            </a:r>
            <a:r>
              <a:rPr lang="pt-BR" dirty="0" smtClean="0"/>
              <a:t>: revolução na forma de pensar e de criar: livros, revistas, jornais e hoje o mundo digital – será que é uma revolução?</a:t>
            </a:r>
          </a:p>
          <a:p>
            <a:r>
              <a:rPr lang="pt-BR" dirty="0" smtClean="0"/>
              <a:t>A </a:t>
            </a:r>
            <a:r>
              <a:rPr lang="pt-BR" dirty="0" smtClean="0">
                <a:solidFill>
                  <a:srgbClr val="0070C0"/>
                </a:solidFill>
              </a:rPr>
              <a:t>mudança digital </a:t>
            </a:r>
            <a:r>
              <a:rPr lang="pt-BR" dirty="0" smtClean="0"/>
              <a:t>(Roger </a:t>
            </a:r>
            <a:r>
              <a:rPr lang="pt-BR" dirty="0" err="1" smtClean="0"/>
              <a:t>Chartier</a:t>
            </a:r>
            <a:r>
              <a:rPr lang="pt-BR" dirty="0" smtClean="0"/>
              <a:t>): técnica, morfológica e material.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Verdadeira mudança</a:t>
            </a:r>
            <a:r>
              <a:rPr lang="pt-BR" dirty="0" smtClean="0"/>
              <a:t>: cognitiva (</a:t>
            </a:r>
            <a:r>
              <a:rPr lang="pt-BR" dirty="0" smtClean="0">
                <a:solidFill>
                  <a:srgbClr val="FF0000"/>
                </a:solidFill>
              </a:rPr>
              <a:t>mentalidade</a:t>
            </a:r>
            <a:r>
              <a:rPr lang="pt-BR" dirty="0" smtClean="0"/>
              <a:t>)&amp; economia (</a:t>
            </a:r>
            <a:r>
              <a:rPr lang="pt-BR" dirty="0" smtClean="0">
                <a:solidFill>
                  <a:srgbClr val="FF0000"/>
                </a:solidFill>
              </a:rPr>
              <a:t>bem comum</a:t>
            </a:r>
            <a:r>
              <a:rPr lang="pt-BR" dirty="0" smtClean="0"/>
              <a:t>)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" name="Picture 4" descr="Resultado de imagem para eca 50 a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953" y="6251171"/>
            <a:ext cx="2057047" cy="60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55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Descendo ao nosso “</a:t>
            </a:r>
            <a:r>
              <a:rPr lang="pt-BR" dirty="0" err="1" smtClean="0">
                <a:solidFill>
                  <a:srgbClr val="FF0000"/>
                </a:solidFill>
              </a:rPr>
              <a:t>locus</a:t>
            </a:r>
            <a:r>
              <a:rPr lang="pt-BR" dirty="0" smtClean="0"/>
              <a:t>” informacional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763992" cy="4563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0070C0"/>
                </a:solidFill>
              </a:rPr>
              <a:t>COMO </a:t>
            </a:r>
            <a:r>
              <a:rPr lang="pt-BR" dirty="0" smtClean="0"/>
              <a:t>fazemos:</a:t>
            </a:r>
          </a:p>
          <a:p>
            <a:r>
              <a:rPr lang="pt-BR" dirty="0" smtClean="0"/>
              <a:t>Se o homem primitivo registrou usando técnicas – </a:t>
            </a:r>
            <a:r>
              <a:rPr lang="pt-BR" dirty="0" err="1" smtClean="0"/>
              <a:t>Antropotécnica</a:t>
            </a:r>
            <a:endParaRPr lang="pt-BR" dirty="0" smtClean="0"/>
          </a:p>
          <a:p>
            <a:r>
              <a:rPr lang="pt-BR" dirty="0" smtClean="0"/>
              <a:t>Se usamos uma “tecnologia” oral: </a:t>
            </a:r>
            <a:r>
              <a:rPr lang="pt-BR" dirty="0" err="1" smtClean="0"/>
              <a:t>mneumo-técnica</a:t>
            </a:r>
            <a:r>
              <a:rPr lang="pt-BR" dirty="0" smtClean="0"/>
              <a:t>. (Oráculos e Profetas)</a:t>
            </a:r>
          </a:p>
          <a:p>
            <a:r>
              <a:rPr lang="pt-BR" dirty="0" smtClean="0"/>
              <a:t>Se usamos uma “tecnologia” escrita: imprensa e hoje digital.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70C0"/>
                </a:solidFill>
              </a:rPr>
              <a:t>O QUE </a:t>
            </a:r>
            <a:r>
              <a:rPr lang="pt-BR" dirty="0" smtClean="0"/>
              <a:t>fazemos:</a:t>
            </a:r>
          </a:p>
          <a:p>
            <a:r>
              <a:rPr lang="pt-BR" dirty="0" smtClean="0"/>
              <a:t>Uso de técnicas para organizar a informação: bibliotecas, arquivos</a:t>
            </a:r>
            <a:endParaRPr lang="pt-BR" dirty="0"/>
          </a:p>
          <a:p>
            <a:r>
              <a:rPr lang="pt-BR" dirty="0" smtClean="0"/>
              <a:t>Uso de tecnologias para organizar informação digital: Repositórios e bibliotecas digitais ou híbridas.</a:t>
            </a:r>
            <a:endParaRPr lang="pt-BR" dirty="0"/>
          </a:p>
          <a:p>
            <a:r>
              <a:rPr lang="pt-BR" dirty="0" smtClean="0"/>
              <a:t>Uso de técnicas para organizar informação na Web: Web Semântica.</a:t>
            </a:r>
          </a:p>
          <a:p>
            <a:r>
              <a:rPr lang="pt-BR" dirty="0" smtClean="0"/>
              <a:t>Técnicas para organizar e preservar acervos e dados: Curador - Biblioteca.</a:t>
            </a:r>
          </a:p>
          <a:p>
            <a:endParaRPr lang="pt-BR" dirty="0"/>
          </a:p>
        </p:txBody>
      </p:sp>
      <p:pic>
        <p:nvPicPr>
          <p:cNvPr id="4" name="Picture 4" descr="Resultado de imagem para eca 50 a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658" y="6251171"/>
            <a:ext cx="2057047" cy="60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19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743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O homem e a dimensão da informação  Aula 1</vt:lpstr>
      <vt:lpstr>O que vemos ou o que pensamos ver ?</vt:lpstr>
      <vt:lpstr>Apresentação do PowerPoint</vt:lpstr>
      <vt:lpstr>Acreditem pinturas de 32 mil anos</vt:lpstr>
      <vt:lpstr>7 mil anos: uma catedral (biblioteca) ?</vt:lpstr>
      <vt:lpstr>Porque precisamos registrar Informação ?</vt:lpstr>
      <vt:lpstr>Como fazemos? Método e tecnologia</vt:lpstr>
      <vt:lpstr>O que fazemos ? O que é informação ? </vt:lpstr>
      <vt:lpstr>Descendo ao nosso “locus” informacional</vt:lpstr>
      <vt:lpstr>Referências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</dc:title>
  <dc:creator>marcos</dc:creator>
  <cp:lastModifiedBy>marcos</cp:lastModifiedBy>
  <cp:revision>36</cp:revision>
  <dcterms:created xsi:type="dcterms:W3CDTF">2017-02-06T16:21:58Z</dcterms:created>
  <dcterms:modified xsi:type="dcterms:W3CDTF">2017-02-13T15:55:31Z</dcterms:modified>
</cp:coreProperties>
</file>