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60" r:id="rId5"/>
    <p:sldId id="262" r:id="rId6"/>
    <p:sldId id="263" r:id="rId7"/>
    <p:sldId id="264" r:id="rId8"/>
    <p:sldId id="274" r:id="rId9"/>
    <p:sldId id="275" r:id="rId10"/>
    <p:sldId id="276" r:id="rId11"/>
    <p:sldId id="261" r:id="rId12"/>
    <p:sldId id="258" r:id="rId13"/>
    <p:sldId id="265" r:id="rId14"/>
    <p:sldId id="277" r:id="rId15"/>
    <p:sldId id="266" r:id="rId16"/>
    <p:sldId id="267" r:id="rId17"/>
    <p:sldId id="268" r:id="rId18"/>
    <p:sldId id="269" r:id="rId19"/>
    <p:sldId id="270" r:id="rId20"/>
    <p:sldId id="273" r:id="rId21"/>
    <p:sldId id="27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30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02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9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67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08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1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62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8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7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9010-EB4A-4FD4-B167-BD0FAD942A4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DBC4-F033-4E62-8CA7-73C2B1C31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gerank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watson/health/" TargetMode="External"/><Relationship Id="rId2" Type="http://schemas.openxmlformats.org/officeDocument/2006/relationships/hyperlink" Target="https://www.sas.com/pt_br/insights/big-data/what-is-big-data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elainececiliagatto/aed-procediment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geRan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cklinko.com/link-build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556792"/>
            <a:ext cx="6076950" cy="456247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85800" y="4766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Governança pelo algoritmo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1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604962"/>
            <a:ext cx="6981825" cy="36480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81087" y="5733256"/>
            <a:ext cx="471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http://edgerank.net/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49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Software como instituição: o software executa rotinas previstas pelo algoritmo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Rotinas definem riscos sociais / é uma fonte de ordenação de ordem social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 rotina do algoritmo em si não é boa nem má</a:t>
            </a:r>
          </a:p>
        </p:txBody>
      </p:sp>
    </p:spTree>
    <p:extLst>
      <p:ext uri="{BB962C8B-B14F-4D97-AF65-F5344CB8AC3E}">
        <p14:creationId xmlns:p14="http://schemas.microsoft.com/office/powerpoint/2010/main" val="35754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apropriação cultural sobre o algoritmo é imprevisível. Isto é da ordem da cultura (</a:t>
            </a:r>
            <a:r>
              <a:rPr lang="pt-BR" dirty="0" err="1" smtClean="0"/>
              <a:t>Lotman</a:t>
            </a:r>
            <a:r>
              <a:rPr lang="pt-BR" dirty="0" smtClean="0"/>
              <a:t>)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Assim, através dos algoritmos compartilhamos a percepção de uma certa “ordem social” na sociedade “da informação”</a:t>
            </a:r>
          </a:p>
          <a:p>
            <a:endParaRPr lang="pt-BR" dirty="0"/>
          </a:p>
          <a:p>
            <a:r>
              <a:rPr lang="pt-BR" dirty="0" smtClean="0"/>
              <a:t>Por isso, é necessário pensar no efeito social que eles estão causando.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5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Na nossa sociedade atual está acontecendo outro fenômeno comunicacional: </a:t>
            </a:r>
            <a:r>
              <a:rPr lang="pt-BR" dirty="0"/>
              <a:t>BIG DATA</a:t>
            </a:r>
            <a:r>
              <a:rPr lang="pt-BR" dirty="0" smtClean="0"/>
              <a:t>, um fluxo de dados nunca antes vivido pelo ser humano.</a:t>
            </a:r>
          </a:p>
          <a:p>
            <a:endParaRPr lang="pt-BR" dirty="0"/>
          </a:p>
          <a:p>
            <a:r>
              <a:rPr lang="pt-BR" b="1" dirty="0" smtClean="0"/>
              <a:t>Big Data </a:t>
            </a:r>
            <a:r>
              <a:rPr lang="pt-BR" dirty="0" smtClean="0"/>
              <a:t>– uma nova classe de ativos econômicos + seleção por algoritmo </a:t>
            </a:r>
            <a:r>
              <a:rPr lang="pt-BR" dirty="0"/>
              <a:t>=</a:t>
            </a:r>
            <a:r>
              <a:rPr lang="pt-BR" dirty="0" smtClean="0"/>
              <a:t> um novo método de extrair valor econômico e social do Big Data. Estas 2 variáveis estão se </a:t>
            </a:r>
            <a:r>
              <a:rPr lang="pt-BR" dirty="0" err="1" smtClean="0"/>
              <a:t>co-desenvolvendo</a:t>
            </a:r>
            <a:r>
              <a:rPr lang="pt-B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92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Big Data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www.sas.com/pt_br/insights/big-data/what-is-big-data.html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/>
              <a:t>IBM Watson - </a:t>
            </a:r>
            <a:r>
              <a:rPr lang="pt-BR" dirty="0">
                <a:hlinkClick r:id="rId3"/>
              </a:rPr>
              <a:t>https://www.ibm.com/watson/health/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309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10913" r="28383" b="29563"/>
          <a:stretch/>
        </p:blipFill>
        <p:spPr bwMode="auto">
          <a:xfrm>
            <a:off x="107504" y="305512"/>
            <a:ext cx="8837062" cy="64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8254" r="32399" b="28770"/>
          <a:stretch/>
        </p:blipFill>
        <p:spPr bwMode="auto">
          <a:xfrm>
            <a:off x="912537" y="764704"/>
            <a:ext cx="7661432" cy="549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4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Podemos entender governança como uma forma de exercício do poder; uma forma de “direção institucional” (p.4)</a:t>
            </a:r>
          </a:p>
          <a:p>
            <a:endParaRPr lang="pt-BR" dirty="0"/>
          </a:p>
          <a:p>
            <a:r>
              <a:rPr lang="pt-BR" dirty="0" smtClean="0"/>
              <a:t>Idealmente </a:t>
            </a:r>
            <a:r>
              <a:rPr lang="pt-BR" dirty="0" smtClean="0"/>
              <a:t>em uma </a:t>
            </a:r>
            <a:r>
              <a:rPr lang="pt-BR" dirty="0" smtClean="0"/>
              <a:t>boa governança encontramos transparência</a:t>
            </a:r>
            <a:r>
              <a:rPr lang="pt-BR" dirty="0"/>
              <a:t>, responsabilidade, orientação por consenso, igualdade e </a:t>
            </a:r>
            <a:r>
              <a:rPr lang="pt-BR" dirty="0" err="1"/>
              <a:t>inclusividade</a:t>
            </a:r>
            <a:r>
              <a:rPr lang="pt-BR" dirty="0"/>
              <a:t>, </a:t>
            </a:r>
            <a:r>
              <a:rPr lang="pt-BR" dirty="0" smtClean="0"/>
              <a:t>efetividade, eficiência </a:t>
            </a:r>
            <a:r>
              <a:rPr lang="pt-BR" dirty="0"/>
              <a:t>e prestação de </a:t>
            </a:r>
            <a:r>
              <a:rPr lang="pt-BR" dirty="0" smtClean="0"/>
              <a:t>contas.</a:t>
            </a:r>
          </a:p>
        </p:txBody>
      </p:sp>
    </p:spTree>
    <p:extLst>
      <p:ext uri="{BB962C8B-B14F-4D97-AF65-F5344CB8AC3E}">
        <p14:creationId xmlns:p14="http://schemas.microsoft.com/office/powerpoint/2010/main" val="1714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“Algoritmos na internet são softwares” (p.5) – Há controvérsia sobre </a:t>
            </a:r>
            <a:r>
              <a:rPr lang="pt-BR" smtClean="0"/>
              <a:t>esta afirmação...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Com o uso cada vez mais crescente de algoritmos/softwares nos sistemas de comunicação, assuntos de tecnologia vem sendo tratados como assuntos políticos, cada vez mais.</a:t>
            </a:r>
          </a:p>
        </p:txBody>
      </p:sp>
    </p:spTree>
    <p:extLst>
      <p:ext uri="{BB962C8B-B14F-4D97-AF65-F5344CB8AC3E}">
        <p14:creationId xmlns:p14="http://schemas.microsoft.com/office/powerpoint/2010/main" val="12492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Algoritmo – 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Algoritmos são codificados em linguagens</a:t>
            </a:r>
          </a:p>
          <a:p>
            <a:endParaRPr lang="pt-BR" dirty="0"/>
          </a:p>
          <a:p>
            <a:r>
              <a:rPr lang="pt-BR" dirty="0" smtClean="0"/>
              <a:t>Palavra de origem árabe: “</a:t>
            </a:r>
            <a:r>
              <a:rPr lang="pt-BR" dirty="0"/>
              <a:t>A palavra algoritmo tem origem no sobrenome, Al-</a:t>
            </a:r>
            <a:r>
              <a:rPr lang="pt-BR" dirty="0" err="1"/>
              <a:t>Khwarizmi</a:t>
            </a:r>
            <a:r>
              <a:rPr lang="pt-BR" dirty="0"/>
              <a:t>, do matemático persa do século IX Mohamed </a:t>
            </a:r>
            <a:r>
              <a:rPr lang="pt-BR" dirty="0" err="1"/>
              <a:t>ben</a:t>
            </a:r>
            <a:r>
              <a:rPr lang="pt-BR" dirty="0"/>
              <a:t> Musa, cujas obras foram traduzidas no ocidente cristão no século XII, tendo uma delas recebido o nome “</a:t>
            </a:r>
            <a:r>
              <a:rPr lang="pt-BR" dirty="0" err="1"/>
              <a:t>Algorithmi</a:t>
            </a:r>
            <a:r>
              <a:rPr lang="pt-BR" dirty="0"/>
              <a:t> de numero </a:t>
            </a:r>
            <a:r>
              <a:rPr lang="pt-BR" dirty="0" err="1"/>
              <a:t>indorum</a:t>
            </a:r>
            <a:r>
              <a:rPr lang="pt-BR" dirty="0"/>
              <a:t>”, sobre os algoritmos usando o sistema de numeração decimal (indiano). Outros autores, entretanto, defendem a origem da palavra em Al-</a:t>
            </a:r>
            <a:r>
              <a:rPr lang="pt-BR" dirty="0" err="1"/>
              <a:t>goreten</a:t>
            </a:r>
            <a:r>
              <a:rPr lang="pt-BR" dirty="0"/>
              <a:t> (raiz – conceito que se pode aplicar aos cálculos</a:t>
            </a:r>
            <a:r>
              <a:rPr lang="pt-BR" dirty="0" smtClean="0"/>
              <a:t>)”. </a:t>
            </a:r>
            <a:r>
              <a:rPr lang="pt-BR" dirty="0"/>
              <a:t>https://goo.gl/7widgr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8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743"/>
            <a:ext cx="9144000" cy="50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Isso nos leva a entender que, atualmente, algoritmos não servem somente como instrumentos “funcionais” para a realização de problemas em determinados ambientes numéricos, mas também servem como ferramentas de design/construção da realidade, “</a:t>
            </a:r>
            <a:r>
              <a:rPr lang="pt-BR" i="1" dirty="0" err="1" smtClean="0"/>
              <a:t>able</a:t>
            </a:r>
            <a:r>
              <a:rPr lang="pt-BR" i="1" dirty="0" smtClean="0"/>
              <a:t> </a:t>
            </a:r>
            <a:r>
              <a:rPr lang="pt-BR" i="1" dirty="0" err="1" smtClean="0"/>
              <a:t>to</a:t>
            </a:r>
            <a:r>
              <a:rPr lang="pt-BR" i="1" dirty="0" smtClean="0"/>
              <a:t> </a:t>
            </a:r>
            <a:r>
              <a:rPr lang="pt-BR" i="1" dirty="0" err="1" smtClean="0"/>
              <a:t>evoke</a:t>
            </a:r>
            <a:r>
              <a:rPr lang="pt-BR" i="1" dirty="0" smtClean="0"/>
              <a:t> </a:t>
            </a:r>
            <a:r>
              <a:rPr lang="pt-BR" i="1" dirty="0" err="1" smtClean="0"/>
              <a:t>certain</a:t>
            </a:r>
            <a:r>
              <a:rPr lang="pt-BR" i="1" dirty="0" smtClean="0"/>
              <a:t> </a:t>
            </a:r>
            <a:r>
              <a:rPr lang="pt-BR" i="1" dirty="0" err="1" smtClean="0"/>
              <a:t>behavior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to</a:t>
            </a:r>
            <a:r>
              <a:rPr lang="pt-BR" i="1" dirty="0" smtClean="0"/>
              <a:t> </a:t>
            </a:r>
            <a:r>
              <a:rPr lang="pt-BR" i="1" dirty="0" err="1" smtClean="0"/>
              <a:t>shape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reshape</a:t>
            </a:r>
            <a:r>
              <a:rPr lang="pt-BR" dirty="0" smtClean="0"/>
              <a:t>” atividades e significados.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Transparência e “</a:t>
            </a:r>
            <a:r>
              <a:rPr lang="pt-BR" dirty="0" err="1" smtClean="0"/>
              <a:t>openness</a:t>
            </a:r>
            <a:r>
              <a:rPr lang="pt-BR" dirty="0" smtClean="0"/>
              <a:t>” seriam requisitos desejáveis neste processo. (p.6)</a:t>
            </a:r>
          </a:p>
        </p:txBody>
      </p:sp>
    </p:spTree>
    <p:extLst>
      <p:ext uri="{BB962C8B-B14F-4D97-AF65-F5344CB8AC3E}">
        <p14:creationId xmlns:p14="http://schemas.microsoft.com/office/powerpoint/2010/main" val="4279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519"/>
            <a:ext cx="7632848" cy="65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“Se </a:t>
            </a:r>
            <a:r>
              <a:rPr lang="pt-BR" dirty="0" smtClean="0"/>
              <a:t>liga no seu </a:t>
            </a:r>
            <a:r>
              <a:rPr lang="pt-BR" dirty="0" smtClean="0"/>
              <a:t>proceder”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 de pensamento informático:</a:t>
            </a:r>
          </a:p>
          <a:p>
            <a:endParaRPr lang="pt-BR" dirty="0"/>
          </a:p>
          <a:p>
            <a:r>
              <a:rPr lang="pt-BR" dirty="0" smtClean="0">
                <a:hlinkClick r:id="rId2"/>
              </a:rPr>
              <a:t>https://www.slideshare.net/elainececiliagatto/aed-procedimentos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489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Para que servem?</a:t>
            </a:r>
          </a:p>
          <a:p>
            <a:r>
              <a:rPr lang="pt-BR" dirty="0" smtClean="0"/>
              <a:t>Os algoritmos resolvem problemas dentro de um sistema informático.</a:t>
            </a:r>
          </a:p>
          <a:p>
            <a:endParaRPr lang="pt-BR" dirty="0" smtClean="0"/>
          </a:p>
          <a:p>
            <a:r>
              <a:rPr lang="pt-BR" b="1" dirty="0" smtClean="0"/>
              <a:t>Como eles transformam o consumo de conteúdo?</a:t>
            </a:r>
            <a:endParaRPr lang="pt-BR" b="1" dirty="0"/>
          </a:p>
          <a:p>
            <a:r>
              <a:rPr lang="pt-BR" dirty="0" smtClean="0"/>
              <a:t>No ambiente numérico, a seleção de informação é realizada através dos algoritmos. Por exemplo, em um jornal de papel, o olho, a mente, o coração – por que não?, o interesse do leitor escolhe o que ler. No </a:t>
            </a:r>
            <a:r>
              <a:rPr lang="pt-BR" dirty="0" err="1" smtClean="0"/>
              <a:t>Facebook</a:t>
            </a:r>
            <a:r>
              <a:rPr lang="pt-BR" dirty="0" smtClean="0"/>
              <a:t>, o algoritmo seleciona / escolhe o que mostrar.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850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Por que a edição jornalística é diferente de seleção por algoritmo?</a:t>
            </a:r>
            <a:br>
              <a:rPr lang="pt-BR" b="1" dirty="0" smtClean="0"/>
            </a:br>
            <a:endParaRPr lang="pt-BR" b="1" dirty="0" smtClean="0"/>
          </a:p>
          <a:p>
            <a:r>
              <a:rPr lang="pt-BR" dirty="0" smtClean="0"/>
              <a:t>Toda “edição” é limitada; no entanto, nos ambientes numéricos, a limitação da edição é controlada de acordo com seleções operada por números e não por humanos, como o Diretor de redação do jornal. O diretor de redação do Google é o algoritmo do Google...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/>
              <a:t>...mas o Google não se vê como uma redação.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/>
              <a:t>missão da empresa </a:t>
            </a:r>
            <a:r>
              <a:rPr lang="pt-BR" dirty="0" smtClean="0"/>
              <a:t>é: “Organizar </a:t>
            </a:r>
            <a:r>
              <a:rPr lang="pt-BR" dirty="0"/>
              <a:t>toda a informação do </a:t>
            </a:r>
            <a:r>
              <a:rPr lang="pt-BR" dirty="0" smtClean="0"/>
              <a:t>mundo”.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078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Algoritmos tem nome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... E são proprietários, valem dinheiro. Daí a expressão “código aberto x código fechado”.</a:t>
            </a:r>
          </a:p>
          <a:p>
            <a:endParaRPr lang="pt-BR" dirty="0"/>
          </a:p>
          <a:p>
            <a:r>
              <a:rPr lang="pt-BR" dirty="0" smtClean="0"/>
              <a:t>Algoritmo do </a:t>
            </a:r>
            <a:r>
              <a:rPr lang="pt-BR" dirty="0" err="1" smtClean="0"/>
              <a:t>Facebook</a:t>
            </a:r>
            <a:r>
              <a:rPr lang="pt-BR" dirty="0" smtClean="0"/>
              <a:t>: </a:t>
            </a:r>
            <a:r>
              <a:rPr lang="pt-BR" dirty="0" err="1" smtClean="0"/>
              <a:t>EdgeRank</a:t>
            </a:r>
            <a:endParaRPr lang="pt-BR" dirty="0"/>
          </a:p>
          <a:p>
            <a:r>
              <a:rPr lang="pt-BR" dirty="0" smtClean="0"/>
              <a:t>Google: </a:t>
            </a:r>
            <a:r>
              <a:rPr lang="pt-BR" dirty="0" err="1" smtClean="0"/>
              <a:t>PageRank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comportamento deles pode ser observado e mapeado, mas não se pode saber exatamente o que está em jogo.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574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519112"/>
            <a:ext cx="7219950" cy="58197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4533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https://en.wikipedia.org/wiki/PageRank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94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67" y="0"/>
            <a:ext cx="594826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36512" y="6516052"/>
            <a:ext cx="650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backlinko.com/link-building</a:t>
            </a:r>
            <a:r>
              <a:rPr lang="pt-BR" dirty="0" smtClean="0"/>
              <a:t> - </a:t>
            </a:r>
            <a:r>
              <a:rPr lang="pt-BR" dirty="0" err="1" smtClean="0"/>
              <a:t>Definitive</a:t>
            </a:r>
            <a:r>
              <a:rPr lang="pt-BR" dirty="0" smtClean="0"/>
              <a:t> </a:t>
            </a:r>
            <a:r>
              <a:rPr lang="pt-BR" dirty="0" err="1" smtClean="0"/>
              <a:t>guide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SEO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791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500</Words>
  <Application>Microsoft Office PowerPoint</Application>
  <PresentationFormat>Apresentação na tela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Algoritmo – o que é?</vt:lpstr>
      <vt:lpstr>Apresentação do PowerPoint</vt:lpstr>
      <vt:lpstr>“Se liga no seu proceder”</vt:lpstr>
      <vt:lpstr>Apresentação do PowerPoint</vt:lpstr>
      <vt:lpstr>Apresentação do PowerPoint</vt:lpstr>
      <vt:lpstr>Algoritmos tem nome ...</vt:lpstr>
      <vt:lpstr>Apresentação do PowerPoint</vt:lpstr>
      <vt:lpstr>Apresentação do PowerPoint</vt:lpstr>
      <vt:lpstr>Apresentação do PowerPoint</vt:lpstr>
      <vt:lpstr>Governança</vt:lpstr>
      <vt:lpstr>Governança</vt:lpstr>
      <vt:lpstr>Governança</vt:lpstr>
      <vt:lpstr>Big Data</vt:lpstr>
      <vt:lpstr>Apresentação do PowerPoint</vt:lpstr>
      <vt:lpstr>Apresentação do PowerPoint</vt:lpstr>
      <vt:lpstr>Apresentação do PowerPoint</vt:lpstr>
      <vt:lpstr>Governança</vt:lpstr>
      <vt:lpstr>Governança</vt:lpstr>
      <vt:lpstr>Apresentação do PowerPoint</vt:lpstr>
      <vt:lpstr>Governança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pelo algoritmo e ética no jornalismo feito por algoritmos</dc:title>
  <dc:creator>Dosvald1</dc:creator>
  <cp:lastModifiedBy>User</cp:lastModifiedBy>
  <cp:revision>66</cp:revision>
  <dcterms:created xsi:type="dcterms:W3CDTF">2017-03-08T23:29:25Z</dcterms:created>
  <dcterms:modified xsi:type="dcterms:W3CDTF">2018-04-17T21:08:59Z</dcterms:modified>
</cp:coreProperties>
</file>