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1" r:id="rId14"/>
    <p:sldId id="262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31A1-331E-420B-AF8D-FC9AF87E7E2C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95058-36BA-495E-9BAF-44F3A3EF10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95106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184B62-01E2-4C08-B8EB-FB37FF65B941}" type="slidenum">
              <a:rPr lang="pt-BR" altLang="pt-BR" smtClean="0"/>
              <a:pPr eaLnBrk="1" hangingPunct="1"/>
              <a:t>4</a:t>
            </a:fld>
            <a:endParaRPr lang="pt-BR" altLang="pt-B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4900B0-03A4-48A1-B8B3-6318839BE07E}" type="slidenum">
              <a:rPr lang="pt-BR" altLang="pt-BR" smtClean="0"/>
              <a:pPr eaLnBrk="1" hangingPunct="1"/>
              <a:t>5</a:t>
            </a:fld>
            <a:endParaRPr lang="pt-BR" altLang="pt-B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D83123-50E0-4CE2-9CB0-26F992F31CF2}" type="slidenum">
              <a:rPr lang="pt-BR" altLang="pt-BR" smtClean="0"/>
              <a:pPr eaLnBrk="1" hangingPunct="1"/>
              <a:t>6</a:t>
            </a:fld>
            <a:endParaRPr lang="pt-BR" altLang="pt-B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8FDACE-94D0-404F-83DC-DB295833BDB2}" type="slidenum">
              <a:rPr lang="pt-BR" altLang="pt-BR" smtClean="0"/>
              <a:pPr eaLnBrk="1" hangingPunct="1"/>
              <a:t>7</a:t>
            </a:fld>
            <a:endParaRPr lang="pt-BR" altLang="pt-B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72E94D-2C90-456C-A239-01093EBB1976}" type="slidenum">
              <a:rPr lang="pt-BR" altLang="pt-BR" smtClean="0"/>
              <a:pPr eaLnBrk="1" hangingPunct="1"/>
              <a:t>8</a:t>
            </a:fld>
            <a:endParaRPr lang="pt-BR" altLang="pt-B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A5445-0477-474F-8BFA-8978D416A011}" type="slidenum">
              <a:rPr lang="pt-BR" altLang="pt-BR" smtClean="0"/>
              <a:pPr eaLnBrk="1" hangingPunct="1"/>
              <a:t>9</a:t>
            </a:fld>
            <a:endParaRPr lang="pt-BR" altLang="pt-B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A13647-C545-4C2E-8EDD-1FC98B0164F7}" type="slidenum">
              <a:rPr lang="pt-BR" altLang="pt-BR" smtClean="0"/>
              <a:pPr eaLnBrk="1" hangingPunct="1"/>
              <a:t>10</a:t>
            </a:fld>
            <a:endParaRPr lang="pt-BR" altLang="pt-B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EDEBEF-688C-419C-87B6-F46106D4659E}" type="slidenum">
              <a:rPr lang="pt-BR" altLang="pt-BR" smtClean="0"/>
              <a:pPr eaLnBrk="1" hangingPunct="1"/>
              <a:t>11</a:t>
            </a:fld>
            <a:endParaRPr lang="pt-BR" altLang="pt-B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90FF7-1E7D-49C4-ADAC-A008A06F9943}" type="slidenum">
              <a:rPr lang="pt-BR" altLang="pt-BR" smtClean="0"/>
              <a:pPr eaLnBrk="1" hangingPunct="1"/>
              <a:t>12</a:t>
            </a:fld>
            <a:endParaRPr lang="pt-BR" altLang="pt-BR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9227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766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22485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6533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3217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7368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4889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9342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6208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920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204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15B83-4EF1-45C1-803F-A5088502FD2F}" type="datetimeFigureOut">
              <a:rPr lang="pt-BR" smtClean="0"/>
              <a:pPr/>
              <a:t>29/10/2017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2AD44-348A-49DE-872E-35CA23789D1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637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br/url?sa=i&amp;rct=j&amp;q=&amp;esrc=s&amp;source=images&amp;cd=&amp;cad=rja&amp;uact=8&amp;ved=0ahUKEwjA6dTOmpXQAhUCgpAKHdM5ASEQjRwIBw&amp;url=http://www.clinicacoser.com/veja-fotos-de/otoscopia/&amp;psig=AFQjCNG5RgYn9KUA8iKV3BwzGgo62l5nvQ&amp;ust=1478558607453801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4437112"/>
            <a:ext cx="9001000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DA  CABEÇA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15: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Orelha externa e média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just"/>
            <a:endParaRPr lang="pt-BR" sz="12800" dirty="0" smtClean="0">
              <a:solidFill>
                <a:schemeClr val="tx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7" descr="C:\Users\tirapelli\Desktop\SÍMBOLO FMRP E RCG 0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05128" cy="44288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50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66122-008-f1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4751388" cy="396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40213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Músculos: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tensor do tímpano (V3) e </a:t>
            </a:r>
            <a:r>
              <a:rPr lang="pt-BR" alt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estapédio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(VII)</a:t>
            </a:r>
          </a:p>
        </p:txBody>
      </p:sp>
      <p:pic>
        <p:nvPicPr>
          <p:cNvPr id="31754" name="Picture 10" descr="F66122-008-f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154238"/>
            <a:ext cx="4140200" cy="32908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616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66122-008-f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16113"/>
            <a:ext cx="496887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pt-BR" sz="800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Plexo timpânico: 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IX e fibras simpáticas</a:t>
            </a:r>
          </a:p>
        </p:txBody>
      </p:sp>
      <p:pic>
        <p:nvPicPr>
          <p:cNvPr id="33802" name="Picture 10" descr="F66122-008-f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276475"/>
            <a:ext cx="3816350" cy="307498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40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66122-008-f1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84313"/>
            <a:ext cx="3862387" cy="515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Canal do nervo facial (VII): 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n. corda do tímpan</a:t>
            </a:r>
            <a:r>
              <a:rPr lang="pt-BR" altLang="pt-BR" sz="2400" b="1" dirty="0" smtClean="0"/>
              <a:t>o</a:t>
            </a:r>
          </a:p>
        </p:txBody>
      </p:sp>
    </p:spTree>
    <p:extLst>
      <p:ext uri="{BB962C8B-B14F-4D97-AF65-F5344CB8AC3E}">
        <p14:creationId xmlns="" xmlns:p14="http://schemas.microsoft.com/office/powerpoint/2010/main" val="22224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00506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Orelha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externa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(pavilhão auditivo e meato acústico externo)</a:t>
            </a:r>
          </a:p>
          <a:p>
            <a:pPr>
              <a:buFont typeface="Arial" pitchFamily="34" charset="0"/>
              <a:buChar char="•"/>
            </a:pPr>
            <a:endParaRPr lang="pt-BR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Orelha média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(caixa timpânica e recesso </a:t>
            </a:r>
            <a:r>
              <a:rPr lang="pt-BR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epitimpânico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Paredes da orelha média e conteúdo</a:t>
            </a:r>
            <a:endParaRPr lang="pt-BR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ANATOMIA CABEÇA E PESCOÇO 2017 RCG 0147\ORELH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4016"/>
            <a:ext cx="4680520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6304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87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Osso temporal</a:t>
            </a:r>
          </a:p>
        </p:txBody>
      </p:sp>
      <p:pic>
        <p:nvPicPr>
          <p:cNvPr id="4099" name="Picture 6" descr="netter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322638" cy="3529013"/>
          </a:xfrm>
        </p:spPr>
      </p:pic>
      <p:pic>
        <p:nvPicPr>
          <p:cNvPr id="2" name="Picture 3" descr="F66122-008-f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1857375"/>
            <a:ext cx="4038600" cy="43243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3" name="Picture 7" descr="netter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00213"/>
            <a:ext cx="237648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Oval 8"/>
          <p:cNvSpPr>
            <a:spLocks noChangeArrowheads="1"/>
          </p:cNvSpPr>
          <p:nvPr/>
        </p:nvSpPr>
        <p:spPr bwMode="auto">
          <a:xfrm rot="-2404804">
            <a:off x="3995738" y="3789363"/>
            <a:ext cx="792162" cy="1368425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="" xmlns:p14="http://schemas.microsoft.com/office/powerpoint/2010/main" val="33988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/>
          </a:solidFill>
          <a:ln>
            <a:solidFill>
              <a:schemeClr val="tx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Orelhas </a:t>
            </a:r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 e média</a:t>
            </a:r>
            <a:endParaRPr lang="pt-BR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4" descr="F66122-008-f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272338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380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66122-008-f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319587" cy="381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pt-BR" sz="80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Orelha externa: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pavilhão auditivo</a:t>
            </a:r>
          </a:p>
        </p:txBody>
      </p:sp>
      <p:pic>
        <p:nvPicPr>
          <p:cNvPr id="6154" name="Picture 10" descr="F66122-008-f1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071688"/>
            <a:ext cx="4545013" cy="378618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7596188" y="2997200"/>
            <a:ext cx="0" cy="1655763"/>
          </a:xfrm>
          <a:prstGeom prst="line">
            <a:avLst/>
          </a:prstGeom>
          <a:noFill/>
          <a:ln w="38100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7596188" y="2924175"/>
            <a:ext cx="431800" cy="433388"/>
          </a:xfrm>
          <a:prstGeom prst="line">
            <a:avLst/>
          </a:prstGeom>
          <a:noFill/>
          <a:ln w="38100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 flipV="1">
            <a:off x="5940425" y="4005263"/>
            <a:ext cx="1008063" cy="1152525"/>
          </a:xfrm>
          <a:prstGeom prst="line">
            <a:avLst/>
          </a:prstGeom>
          <a:noFill/>
          <a:ln w="38100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631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66122-008-f1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697663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Meato acústico externo: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cartilaginoso e ósseo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4716463" y="3716338"/>
            <a:ext cx="0" cy="1008062"/>
          </a:xfrm>
          <a:prstGeom prst="line">
            <a:avLst/>
          </a:prstGeom>
          <a:noFill/>
          <a:ln w="28575">
            <a:solidFill>
              <a:srgbClr val="FB1B2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V="1">
            <a:off x="3419475" y="1484313"/>
            <a:ext cx="0" cy="504825"/>
          </a:xfrm>
          <a:prstGeom prst="line">
            <a:avLst/>
          </a:prstGeom>
          <a:noFill/>
          <a:ln w="28575">
            <a:solidFill>
              <a:srgbClr val="FB1B2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 flipV="1">
            <a:off x="2627313" y="1773238"/>
            <a:ext cx="431800" cy="215900"/>
          </a:xfrm>
          <a:prstGeom prst="line">
            <a:avLst/>
          </a:prstGeom>
          <a:noFill/>
          <a:ln w="28575">
            <a:solidFill>
              <a:srgbClr val="FB1B2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009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 animBg="1"/>
      <p:bldP spid="112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66122-008-f1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33600"/>
            <a:ext cx="4740275" cy="388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timpânica: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quadrantes</a:t>
            </a:r>
          </a:p>
        </p:txBody>
      </p:sp>
      <p:pic>
        <p:nvPicPr>
          <p:cNvPr id="13322" name="Picture 10" descr="F66122-008-f109a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2903538"/>
            <a:ext cx="4038600" cy="22399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6637338" y="2852738"/>
            <a:ext cx="792162" cy="2160587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011863" y="3789363"/>
            <a:ext cx="1655762" cy="7921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6516688" y="4221163"/>
            <a:ext cx="55562" cy="279400"/>
          </a:xfrm>
          <a:custGeom>
            <a:avLst/>
            <a:gdLst>
              <a:gd name="T0" fmla="*/ 0 w 45"/>
              <a:gd name="T1" fmla="*/ 0 h 272"/>
              <a:gd name="T2" fmla="*/ 88226291 w 45"/>
              <a:gd name="T3" fmla="*/ 73382344 h 272"/>
              <a:gd name="T4" fmla="*/ 0 w 45"/>
              <a:gd name="T5" fmla="*/ 148395932 h 272"/>
              <a:gd name="T6" fmla="*/ 88226291 w 45"/>
              <a:gd name="T7" fmla="*/ 443558542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272"/>
              <a:gd name="T14" fmla="*/ 45 w 45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272">
                <a:moveTo>
                  <a:pt x="0" y="0"/>
                </a:moveTo>
                <a:cubicBezTo>
                  <a:pt x="22" y="15"/>
                  <a:pt x="45" y="30"/>
                  <a:pt x="45" y="45"/>
                </a:cubicBezTo>
                <a:cubicBezTo>
                  <a:pt x="45" y="60"/>
                  <a:pt x="0" y="53"/>
                  <a:pt x="0" y="91"/>
                </a:cubicBezTo>
                <a:cubicBezTo>
                  <a:pt x="0" y="129"/>
                  <a:pt x="38" y="242"/>
                  <a:pt x="45" y="27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>
              <a:solidFill>
                <a:schemeClr val="tx2"/>
              </a:solidFill>
            </a:endParaRPr>
          </a:p>
        </p:txBody>
      </p:sp>
      <p:pic>
        <p:nvPicPr>
          <p:cNvPr id="8201" name="Picture 9" descr="Resultado de imagem para paracentese na membrana timpanic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708920"/>
            <a:ext cx="68484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940152" y="198884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Tubo de ventilação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686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4" grpId="0" animBg="1"/>
      <p:bldP spid="1332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F66122-008-f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4103688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4138"/>
            <a:ext cx="8229600" cy="63023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FF00"/>
                </a:solidFill>
              </a:rPr>
              <a:t/>
            </a:r>
            <a:br>
              <a:rPr lang="pt-BR" sz="2400" b="1" dirty="0" smtClean="0">
                <a:solidFill>
                  <a:srgbClr val="FFFF00"/>
                </a:solidFill>
              </a:rPr>
            </a:b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Orelha média = caixa timpânica </a:t>
            </a:r>
            <a:b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926" name="Picture 6" descr="F66122-008-f1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628775"/>
            <a:ext cx="4895850" cy="432117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9927" name="Line 7"/>
          <p:cNvSpPr>
            <a:spLocks noChangeShapeType="1"/>
          </p:cNvSpPr>
          <p:nvPr/>
        </p:nvSpPr>
        <p:spPr bwMode="auto">
          <a:xfrm flipV="1">
            <a:off x="1476375" y="3214688"/>
            <a:ext cx="666750" cy="2857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1082675" y="847725"/>
            <a:ext cx="697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0000"/>
                </a:solidFill>
              </a:rPr>
              <a:t>Paredes: </a:t>
            </a:r>
            <a:r>
              <a:rPr lang="pt-BR" altLang="pt-BR" b="1" dirty="0"/>
              <a:t>superior, inferior, lateral, medial, anterior e posterior.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/>
        </p:nvSpPr>
        <p:spPr bwMode="auto">
          <a:xfrm>
            <a:off x="6300788" y="205422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S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5148263" y="33575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P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6372225" y="4437063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I</a:t>
            </a: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6804025" y="3213100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M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7451725" y="35004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A</a:t>
            </a:r>
          </a:p>
        </p:txBody>
      </p:sp>
      <p:sp>
        <p:nvSpPr>
          <p:cNvPr id="209936" name="Freeform 16"/>
          <p:cNvSpPr>
            <a:spLocks/>
          </p:cNvSpPr>
          <p:nvPr/>
        </p:nvSpPr>
        <p:spPr bwMode="auto">
          <a:xfrm>
            <a:off x="4092575" y="1712913"/>
            <a:ext cx="1092200" cy="3937000"/>
          </a:xfrm>
          <a:custGeom>
            <a:avLst/>
            <a:gdLst>
              <a:gd name="T0" fmla="*/ 1562496717 w 688"/>
              <a:gd name="T1" fmla="*/ 551913406 h 2480"/>
              <a:gd name="T2" fmla="*/ 761087116 w 688"/>
              <a:gd name="T3" fmla="*/ 551913406 h 2480"/>
              <a:gd name="T4" fmla="*/ 647680919 w 688"/>
              <a:gd name="T5" fmla="*/ 667842135 h 2480"/>
              <a:gd name="T6" fmla="*/ 647680919 w 688"/>
              <a:gd name="T7" fmla="*/ 2147483647 h 2480"/>
              <a:gd name="T8" fmla="*/ 189012495 w 688"/>
              <a:gd name="T9" fmla="*/ 2147483647 h 2480"/>
              <a:gd name="T10" fmla="*/ 75604685 w 688"/>
              <a:gd name="T11" fmla="*/ 2147483647 h 2480"/>
              <a:gd name="T12" fmla="*/ 647680919 w 688"/>
              <a:gd name="T13" fmla="*/ 2147483647 h 2480"/>
              <a:gd name="T14" fmla="*/ 1562496717 w 688"/>
              <a:gd name="T15" fmla="*/ 2147483647 h 2480"/>
              <a:gd name="T16" fmla="*/ 1675904899 w 688"/>
              <a:gd name="T17" fmla="*/ 2147483647 h 24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8"/>
              <a:gd name="T28" fmla="*/ 0 h 2480"/>
              <a:gd name="T29" fmla="*/ 688 w 688"/>
              <a:gd name="T30" fmla="*/ 2480 h 24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8" h="2480">
                <a:moveTo>
                  <a:pt x="620" y="219"/>
                </a:moveTo>
                <a:cubicBezTo>
                  <a:pt x="491" y="215"/>
                  <a:pt x="362" y="211"/>
                  <a:pt x="302" y="219"/>
                </a:cubicBezTo>
                <a:cubicBezTo>
                  <a:pt x="242" y="227"/>
                  <a:pt x="264" y="0"/>
                  <a:pt x="257" y="265"/>
                </a:cubicBezTo>
                <a:cubicBezTo>
                  <a:pt x="250" y="530"/>
                  <a:pt x="287" y="1482"/>
                  <a:pt x="257" y="1807"/>
                </a:cubicBezTo>
                <a:cubicBezTo>
                  <a:pt x="227" y="2132"/>
                  <a:pt x="113" y="2117"/>
                  <a:pt x="75" y="2215"/>
                </a:cubicBezTo>
                <a:cubicBezTo>
                  <a:pt x="37" y="2313"/>
                  <a:pt x="0" y="2358"/>
                  <a:pt x="30" y="2396"/>
                </a:cubicBezTo>
                <a:cubicBezTo>
                  <a:pt x="60" y="2434"/>
                  <a:pt x="159" y="2480"/>
                  <a:pt x="257" y="2442"/>
                </a:cubicBezTo>
                <a:cubicBezTo>
                  <a:pt x="355" y="2404"/>
                  <a:pt x="552" y="2253"/>
                  <a:pt x="620" y="2170"/>
                </a:cubicBezTo>
                <a:cubicBezTo>
                  <a:pt x="688" y="2087"/>
                  <a:pt x="658" y="1981"/>
                  <a:pt x="665" y="1943"/>
                </a:cubicBezTo>
              </a:path>
            </a:pathLst>
          </a:cu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356100" y="5229225"/>
            <a:ext cx="144463" cy="144463"/>
          </a:xfrm>
          <a:prstGeom prst="ellipse">
            <a:avLst/>
          </a:pr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altLang="pt-BR">
              <a:solidFill>
                <a:srgbClr val="FB1B20"/>
              </a:solidFill>
            </a:endParaRPr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>
            <a:off x="4211638" y="5373688"/>
            <a:ext cx="144462" cy="142875"/>
          </a:xfrm>
          <a:prstGeom prst="ellipse">
            <a:avLst/>
          </a:pr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9939" name="Oval 19"/>
          <p:cNvSpPr>
            <a:spLocks noChangeArrowheads="1"/>
          </p:cNvSpPr>
          <p:nvPr/>
        </p:nvSpPr>
        <p:spPr bwMode="auto">
          <a:xfrm>
            <a:off x="4500563" y="5373688"/>
            <a:ext cx="142875" cy="142875"/>
          </a:xfrm>
          <a:prstGeom prst="ellipse">
            <a:avLst/>
          </a:pr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9940" name="Oval 20"/>
          <p:cNvSpPr>
            <a:spLocks noChangeArrowheads="1"/>
          </p:cNvSpPr>
          <p:nvPr/>
        </p:nvSpPr>
        <p:spPr bwMode="auto">
          <a:xfrm>
            <a:off x="4427538" y="4868863"/>
            <a:ext cx="215900" cy="215900"/>
          </a:xfrm>
          <a:prstGeom prst="ellipse">
            <a:avLst/>
          </a:pr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9941" name="Oval 21"/>
          <p:cNvSpPr>
            <a:spLocks noChangeArrowheads="1"/>
          </p:cNvSpPr>
          <p:nvPr/>
        </p:nvSpPr>
        <p:spPr bwMode="auto">
          <a:xfrm>
            <a:off x="4643438" y="5229225"/>
            <a:ext cx="215900" cy="144463"/>
          </a:xfrm>
          <a:prstGeom prst="ellipse">
            <a:avLst/>
          </a:pr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9942" name="Oval 22"/>
          <p:cNvSpPr>
            <a:spLocks noChangeArrowheads="1"/>
          </p:cNvSpPr>
          <p:nvPr/>
        </p:nvSpPr>
        <p:spPr bwMode="auto">
          <a:xfrm>
            <a:off x="4643438" y="5013325"/>
            <a:ext cx="215900" cy="144463"/>
          </a:xfrm>
          <a:prstGeom prst="ellipse">
            <a:avLst/>
          </a:pr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9943" name="Oval 23"/>
          <p:cNvSpPr>
            <a:spLocks noChangeArrowheads="1"/>
          </p:cNvSpPr>
          <p:nvPr/>
        </p:nvSpPr>
        <p:spPr bwMode="auto">
          <a:xfrm>
            <a:off x="4859338" y="4868863"/>
            <a:ext cx="217487" cy="288925"/>
          </a:xfrm>
          <a:prstGeom prst="ellipse">
            <a:avLst/>
          </a:pr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9944" name="Oval 24"/>
          <p:cNvSpPr>
            <a:spLocks noChangeArrowheads="1"/>
          </p:cNvSpPr>
          <p:nvPr/>
        </p:nvSpPr>
        <p:spPr bwMode="auto">
          <a:xfrm>
            <a:off x="4643438" y="4652963"/>
            <a:ext cx="360362" cy="215900"/>
          </a:xfrm>
          <a:prstGeom prst="ellipse">
            <a:avLst/>
          </a:prstGeom>
          <a:noFill/>
          <a:ln w="28575">
            <a:solidFill>
              <a:srgbClr val="FB1B2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3" name="Forma livre 22"/>
          <p:cNvSpPr/>
          <p:nvPr/>
        </p:nvSpPr>
        <p:spPr>
          <a:xfrm>
            <a:off x="5661025" y="4165600"/>
            <a:ext cx="1668463" cy="276225"/>
          </a:xfrm>
          <a:custGeom>
            <a:avLst/>
            <a:gdLst>
              <a:gd name="connsiteX0" fmla="*/ 0 w 1669143"/>
              <a:gd name="connsiteY0" fmla="*/ 0 h 275771"/>
              <a:gd name="connsiteX1" fmla="*/ 754743 w 1669143"/>
              <a:gd name="connsiteY1" fmla="*/ 203200 h 275771"/>
              <a:gd name="connsiteX2" fmla="*/ 1669143 w 1669143"/>
              <a:gd name="connsiteY2" fmla="*/ 275771 h 275771"/>
              <a:gd name="connsiteX3" fmla="*/ 1669143 w 1669143"/>
              <a:gd name="connsiteY3" fmla="*/ 275771 h 27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9143" h="275771">
                <a:moveTo>
                  <a:pt x="0" y="0"/>
                </a:moveTo>
                <a:cubicBezTo>
                  <a:pt x="238276" y="78619"/>
                  <a:pt x="476553" y="157238"/>
                  <a:pt x="754743" y="203200"/>
                </a:cubicBezTo>
                <a:cubicBezTo>
                  <a:pt x="1032934" y="249162"/>
                  <a:pt x="1669143" y="275771"/>
                  <a:pt x="1669143" y="275771"/>
                </a:cubicBezTo>
                <a:lnTo>
                  <a:pt x="1669143" y="275771"/>
                </a:ln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49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9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3" grpId="0" animBg="1"/>
      <p:bldP spid="209927" grpId="0" animBg="1"/>
      <p:bldP spid="209936" grpId="0" animBg="1"/>
      <p:bldP spid="209937" grpId="0" animBg="1"/>
      <p:bldP spid="209938" grpId="0" animBg="1"/>
      <p:bldP spid="209939" grpId="0" animBg="1"/>
      <p:bldP spid="209940" grpId="0" animBg="1"/>
      <p:bldP spid="209941" grpId="0" animBg="1"/>
      <p:bldP spid="209942" grpId="0" animBg="1"/>
      <p:bldP spid="209943" grpId="0" animBg="1"/>
      <p:bldP spid="20994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66122-008-f11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060575"/>
            <a:ext cx="4103688" cy="331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pt-BR" sz="800"/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Antro </a:t>
            </a:r>
            <a:r>
              <a:rPr lang="pt-BR" alt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mastóideo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 células da </a:t>
            </a:r>
            <a:r>
              <a:rPr lang="pt-BR" alt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mastóide</a:t>
            </a:r>
            <a: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Tuba auditiva</a:t>
            </a:r>
          </a:p>
        </p:txBody>
      </p:sp>
      <p:pic>
        <p:nvPicPr>
          <p:cNvPr id="10245" name="Picture 10" descr="F66122-008-f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876425"/>
            <a:ext cx="4640263" cy="39687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1979613" y="2852738"/>
            <a:ext cx="288925" cy="647700"/>
          </a:xfrm>
          <a:prstGeom prst="line">
            <a:avLst/>
          </a:prstGeom>
          <a:noFill/>
          <a:ln w="28575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6227763" y="3644900"/>
            <a:ext cx="2159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H="1" flipV="1">
            <a:off x="7524750" y="4581525"/>
            <a:ext cx="119063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3566" name="Picture 14" descr="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" y="1412776"/>
            <a:ext cx="414178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28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  <p:bldP spid="235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66122-008-f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44450"/>
            <a:ext cx="5219700" cy="3522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32263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Cadeia de ossículos da orelha média: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martelo, bigorna e estribo</a:t>
            </a:r>
          </a:p>
        </p:txBody>
      </p:sp>
      <p:pic>
        <p:nvPicPr>
          <p:cNvPr id="11268" name="Picture 9" descr="F66122-008-f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14563"/>
            <a:ext cx="3960813" cy="352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F66122-008-f1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644900"/>
            <a:ext cx="3848100" cy="321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79512" y="5877272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Articulações: 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incudomaleolar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incudoestapedial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estapediovestibular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2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312</Words>
  <Application>Microsoft Office PowerPoint</Application>
  <PresentationFormat>Apresentação na tela (4:3)</PresentationFormat>
  <Paragraphs>61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Osso temporal</vt:lpstr>
      <vt:lpstr>Orelhas externa e média</vt:lpstr>
      <vt:lpstr>1. Orelha externa: pavilhão auditivo</vt:lpstr>
      <vt:lpstr>Meato acústico externo: cartilaginoso e ósseo</vt:lpstr>
      <vt:lpstr>Membrana timpânica: quadrantes</vt:lpstr>
      <vt:lpstr> 2. Orelha média = caixa timpânica  </vt:lpstr>
      <vt:lpstr>Antro mastóideo e células da mastóide Tuba auditiva</vt:lpstr>
      <vt:lpstr>Cadeia de ossículos da orelha média: martelo, bigorna e estribo</vt:lpstr>
      <vt:lpstr>Músculos: tensor do tímpano (V3) e estapédio (VII)</vt:lpstr>
      <vt:lpstr>Plexo timpânico: IX e fibras simpáticas</vt:lpstr>
      <vt:lpstr>Canal do nervo facial (VII): n. corda do tímpano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12</cp:revision>
  <dcterms:created xsi:type="dcterms:W3CDTF">2017-10-03T20:54:17Z</dcterms:created>
  <dcterms:modified xsi:type="dcterms:W3CDTF">2017-10-29T18:40:08Z</dcterms:modified>
</cp:coreProperties>
</file>