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sldIdLst>
    <p:sldId id="300" r:id="rId2"/>
    <p:sldId id="313" r:id="rId3"/>
    <p:sldId id="256" r:id="rId4"/>
    <p:sldId id="267" r:id="rId5"/>
    <p:sldId id="268" r:id="rId6"/>
    <p:sldId id="311" r:id="rId7"/>
    <p:sldId id="312" r:id="rId8"/>
    <p:sldId id="318" r:id="rId9"/>
    <p:sldId id="270" r:id="rId10"/>
    <p:sldId id="308" r:id="rId11"/>
    <p:sldId id="271" r:id="rId12"/>
    <p:sldId id="309" r:id="rId13"/>
    <p:sldId id="307" r:id="rId14"/>
    <p:sldId id="273" r:id="rId15"/>
    <p:sldId id="278" r:id="rId16"/>
    <p:sldId id="279" r:id="rId17"/>
    <p:sldId id="280" r:id="rId18"/>
    <p:sldId id="281" r:id="rId19"/>
    <p:sldId id="282" r:id="rId20"/>
    <p:sldId id="319" r:id="rId21"/>
    <p:sldId id="283" r:id="rId22"/>
    <p:sldId id="276" r:id="rId23"/>
    <p:sldId id="277" r:id="rId24"/>
    <p:sldId id="291" r:id="rId25"/>
    <p:sldId id="290" r:id="rId26"/>
    <p:sldId id="286" r:id="rId27"/>
    <p:sldId id="287" r:id="rId28"/>
    <p:sldId id="288" r:id="rId29"/>
    <p:sldId id="298" r:id="rId30"/>
    <p:sldId id="292" r:id="rId31"/>
    <p:sldId id="299" r:id="rId32"/>
    <p:sldId id="293" r:id="rId33"/>
    <p:sldId id="294" r:id="rId34"/>
    <p:sldId id="295" r:id="rId35"/>
    <p:sldId id="296" r:id="rId36"/>
    <p:sldId id="297" r:id="rId37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000" autoAdjust="0"/>
    <p:restoredTop sz="94434" autoAdjust="0"/>
  </p:normalViewPr>
  <p:slideViewPr>
    <p:cSldViewPr snapToGrid="0">
      <p:cViewPr varScale="1">
        <p:scale>
          <a:sx n="70" d="100"/>
          <a:sy n="70" d="100"/>
        </p:scale>
        <p:origin x="738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1345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Pasta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smoothMarker"/>
        <c:varyColors val="0"/>
        <c:ser>
          <c:idx val="0"/>
          <c:order val="0"/>
          <c:tx>
            <c:strRef>
              <c:f>Plan1!$J$3</c:f>
              <c:strCache>
                <c:ptCount val="1"/>
                <c:pt idx="0">
                  <c:v>W74 (Z=0)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Plan1!$F$4:$F$24</c:f>
              <c:numCache>
                <c:formatCode>General</c:formatCode>
                <c:ptCount val="21"/>
                <c:pt idx="0">
                  <c:v>0</c:v>
                </c:pt>
                <c:pt idx="1">
                  <c:v>2</c:v>
                </c:pt>
                <c:pt idx="2">
                  <c:v>4</c:v>
                </c:pt>
                <c:pt idx="3">
                  <c:v>6</c:v>
                </c:pt>
                <c:pt idx="4">
                  <c:v>8</c:v>
                </c:pt>
                <c:pt idx="5">
                  <c:v>10</c:v>
                </c:pt>
                <c:pt idx="6">
                  <c:v>12</c:v>
                </c:pt>
                <c:pt idx="7">
                  <c:v>14</c:v>
                </c:pt>
                <c:pt idx="8">
                  <c:v>16</c:v>
                </c:pt>
                <c:pt idx="9">
                  <c:v>18</c:v>
                </c:pt>
                <c:pt idx="10">
                  <c:v>20</c:v>
                </c:pt>
                <c:pt idx="11">
                  <c:v>22</c:v>
                </c:pt>
                <c:pt idx="12">
                  <c:v>24</c:v>
                </c:pt>
                <c:pt idx="13">
                  <c:v>26</c:v>
                </c:pt>
                <c:pt idx="14">
                  <c:v>28</c:v>
                </c:pt>
                <c:pt idx="15">
                  <c:v>30</c:v>
                </c:pt>
                <c:pt idx="16">
                  <c:v>32</c:v>
                </c:pt>
                <c:pt idx="17">
                  <c:v>34</c:v>
                </c:pt>
                <c:pt idx="18">
                  <c:v>36</c:v>
                </c:pt>
                <c:pt idx="19">
                  <c:v>38</c:v>
                </c:pt>
                <c:pt idx="20">
                  <c:v>40</c:v>
                </c:pt>
              </c:numCache>
            </c:numRef>
          </c:xVal>
          <c:yVal>
            <c:numRef>
              <c:f>Plan1!$J$4:$J$24</c:f>
              <c:numCache>
                <c:formatCode>General</c:formatCode>
                <c:ptCount val="21"/>
                <c:pt idx="0">
                  <c:v>2</c:v>
                </c:pt>
                <c:pt idx="1">
                  <c:v>4.8284271247461898</c:v>
                </c:pt>
                <c:pt idx="2">
                  <c:v>6</c:v>
                </c:pt>
                <c:pt idx="3">
                  <c:v>6.8989794855663575</c:v>
                </c:pt>
                <c:pt idx="4">
                  <c:v>7.6568542494923788</c:v>
                </c:pt>
                <c:pt idx="5">
                  <c:v>8.3245553203367599</c:v>
                </c:pt>
                <c:pt idx="6">
                  <c:v>8.9282032302755052</c:v>
                </c:pt>
                <c:pt idx="7">
                  <c:v>9.4833147735478818</c:v>
                </c:pt>
                <c:pt idx="8">
                  <c:v>10</c:v>
                </c:pt>
                <c:pt idx="9">
                  <c:v>10.48528137423857</c:v>
                </c:pt>
                <c:pt idx="10">
                  <c:v>10.944271909999152</c:v>
                </c:pt>
                <c:pt idx="11">
                  <c:v>11.380831519646865</c:v>
                </c:pt>
                <c:pt idx="12">
                  <c:v>11.797958971132708</c:v>
                </c:pt>
                <c:pt idx="13">
                  <c:v>12.198039027185569</c:v>
                </c:pt>
                <c:pt idx="14">
                  <c:v>12.583005244258366</c:v>
                </c:pt>
                <c:pt idx="15">
                  <c:v>12.954451150103322</c:v>
                </c:pt>
                <c:pt idx="16">
                  <c:v>13.313708498984765</c:v>
                </c:pt>
                <c:pt idx="17">
                  <c:v>13.661903789690598</c:v>
                </c:pt>
                <c:pt idx="18">
                  <c:v>14</c:v>
                </c:pt>
                <c:pt idx="19">
                  <c:v>14.328828005937948</c:v>
                </c:pt>
                <c:pt idx="20">
                  <c:v>14.649110640673513</c:v>
                </c:pt>
              </c:numCache>
            </c:numRef>
          </c:yVal>
          <c:smooth val="1"/>
          <c:extLst xmlns:c16r2="http://schemas.microsoft.com/office/drawing/2015/06/chart">
            <c:ext xmlns:c16="http://schemas.microsoft.com/office/drawing/2014/chart" uri="{C3380CC4-5D6E-409C-BE32-E72D297353CC}">
              <c16:uniqueId val="{00000000-C1A2-45FC-9437-B2E4807819F7}"/>
            </c:ext>
          </c:extLst>
        </c:ser>
        <c:ser>
          <c:idx val="1"/>
          <c:order val="1"/>
          <c:tx>
            <c:strRef>
              <c:f>Plan1!$K$3</c:f>
              <c:strCache>
                <c:ptCount val="1"/>
                <c:pt idx="0">
                  <c:v>W74 (Z=0,5)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Plan1!$F$4:$F$24</c:f>
              <c:numCache>
                <c:formatCode>General</c:formatCode>
                <c:ptCount val="21"/>
                <c:pt idx="0">
                  <c:v>0</c:v>
                </c:pt>
                <c:pt idx="1">
                  <c:v>2</c:v>
                </c:pt>
                <c:pt idx="2">
                  <c:v>4</c:v>
                </c:pt>
                <c:pt idx="3">
                  <c:v>6</c:v>
                </c:pt>
                <c:pt idx="4">
                  <c:v>8</c:v>
                </c:pt>
                <c:pt idx="5">
                  <c:v>10</c:v>
                </c:pt>
                <c:pt idx="6">
                  <c:v>12</c:v>
                </c:pt>
                <c:pt idx="7">
                  <c:v>14</c:v>
                </c:pt>
                <c:pt idx="8">
                  <c:v>16</c:v>
                </c:pt>
                <c:pt idx="9">
                  <c:v>18</c:v>
                </c:pt>
                <c:pt idx="10">
                  <c:v>20</c:v>
                </c:pt>
                <c:pt idx="11">
                  <c:v>22</c:v>
                </c:pt>
                <c:pt idx="12">
                  <c:v>24</c:v>
                </c:pt>
                <c:pt idx="13">
                  <c:v>26</c:v>
                </c:pt>
                <c:pt idx="14">
                  <c:v>28</c:v>
                </c:pt>
                <c:pt idx="15">
                  <c:v>30</c:v>
                </c:pt>
                <c:pt idx="16">
                  <c:v>32</c:v>
                </c:pt>
                <c:pt idx="17">
                  <c:v>34</c:v>
                </c:pt>
                <c:pt idx="18">
                  <c:v>36</c:v>
                </c:pt>
                <c:pt idx="19">
                  <c:v>38</c:v>
                </c:pt>
                <c:pt idx="20">
                  <c:v>40</c:v>
                </c:pt>
              </c:numCache>
            </c:numRef>
          </c:xVal>
          <c:yVal>
            <c:numRef>
              <c:f>Plan1!$K$4:$K$24</c:f>
              <c:numCache>
                <c:formatCode>General</c:formatCode>
                <c:ptCount val="21"/>
                <c:pt idx="0">
                  <c:v>2</c:v>
                </c:pt>
                <c:pt idx="1">
                  <c:v>6.9497474683058345</c:v>
                </c:pt>
                <c:pt idx="2">
                  <c:v>9</c:v>
                </c:pt>
                <c:pt idx="3">
                  <c:v>10.573214099741122</c:v>
                </c:pt>
                <c:pt idx="4">
                  <c:v>11.899494936611672</c:v>
                </c:pt>
                <c:pt idx="5">
                  <c:v>13.067971810589329</c:v>
                </c:pt>
                <c:pt idx="6">
                  <c:v>14.124355652982141</c:v>
                </c:pt>
                <c:pt idx="7">
                  <c:v>15.095800853708802</c:v>
                </c:pt>
                <c:pt idx="8">
                  <c:v>16</c:v>
                </c:pt>
                <c:pt idx="9">
                  <c:v>16.84924240491749</c:v>
                </c:pt>
                <c:pt idx="10">
                  <c:v>17.652475842498539</c:v>
                </c:pt>
                <c:pt idx="11">
                  <c:v>18.416455159382011</c:v>
                </c:pt>
                <c:pt idx="12">
                  <c:v>19.146428199482244</c:v>
                </c:pt>
                <c:pt idx="13">
                  <c:v>19.846568297574738</c:v>
                </c:pt>
                <c:pt idx="14">
                  <c:v>20.520259177452136</c:v>
                </c:pt>
                <c:pt idx="15">
                  <c:v>21.170289512680814</c:v>
                </c:pt>
                <c:pt idx="16">
                  <c:v>21.798989873223313</c:v>
                </c:pt>
                <c:pt idx="17">
                  <c:v>22.408331631958546</c:v>
                </c:pt>
                <c:pt idx="18">
                  <c:v>23</c:v>
                </c:pt>
                <c:pt idx="19">
                  <c:v>23.575449010391409</c:v>
                </c:pt>
                <c:pt idx="20">
                  <c:v>24.135943621178658</c:v>
                </c:pt>
              </c:numCache>
            </c:numRef>
          </c:yVal>
          <c:smooth val="1"/>
          <c:extLst xmlns:c16r2="http://schemas.microsoft.com/office/drawing/2015/06/chart">
            <c:ext xmlns:c16="http://schemas.microsoft.com/office/drawing/2014/chart" uri="{C3380CC4-5D6E-409C-BE32-E72D297353CC}">
              <c16:uniqueId val="{00000001-C1A2-45FC-9437-B2E4807819F7}"/>
            </c:ext>
          </c:extLst>
        </c:ser>
        <c:ser>
          <c:idx val="2"/>
          <c:order val="2"/>
          <c:tx>
            <c:strRef>
              <c:f>Plan1!$L$3</c:f>
              <c:strCache>
                <c:ptCount val="1"/>
                <c:pt idx="0">
                  <c:v>W74 (Z=1)</c:v>
                </c:pt>
              </c:strCache>
            </c:strRef>
          </c:tx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xVal>
            <c:numRef>
              <c:f>Plan1!$F$4:$F$24</c:f>
              <c:numCache>
                <c:formatCode>General</c:formatCode>
                <c:ptCount val="21"/>
                <c:pt idx="0">
                  <c:v>0</c:v>
                </c:pt>
                <c:pt idx="1">
                  <c:v>2</c:v>
                </c:pt>
                <c:pt idx="2">
                  <c:v>4</c:v>
                </c:pt>
                <c:pt idx="3">
                  <c:v>6</c:v>
                </c:pt>
                <c:pt idx="4">
                  <c:v>8</c:v>
                </c:pt>
                <c:pt idx="5">
                  <c:v>10</c:v>
                </c:pt>
                <c:pt idx="6">
                  <c:v>12</c:v>
                </c:pt>
                <c:pt idx="7">
                  <c:v>14</c:v>
                </c:pt>
                <c:pt idx="8">
                  <c:v>16</c:v>
                </c:pt>
                <c:pt idx="9">
                  <c:v>18</c:v>
                </c:pt>
                <c:pt idx="10">
                  <c:v>20</c:v>
                </c:pt>
                <c:pt idx="11">
                  <c:v>22</c:v>
                </c:pt>
                <c:pt idx="12">
                  <c:v>24</c:v>
                </c:pt>
                <c:pt idx="13">
                  <c:v>26</c:v>
                </c:pt>
                <c:pt idx="14">
                  <c:v>28</c:v>
                </c:pt>
                <c:pt idx="15">
                  <c:v>30</c:v>
                </c:pt>
                <c:pt idx="16">
                  <c:v>32</c:v>
                </c:pt>
                <c:pt idx="17">
                  <c:v>34</c:v>
                </c:pt>
                <c:pt idx="18">
                  <c:v>36</c:v>
                </c:pt>
                <c:pt idx="19">
                  <c:v>38</c:v>
                </c:pt>
                <c:pt idx="20">
                  <c:v>40</c:v>
                </c:pt>
              </c:numCache>
            </c:numRef>
          </c:xVal>
          <c:yVal>
            <c:numRef>
              <c:f>Plan1!$L$4:$L$24</c:f>
              <c:numCache>
                <c:formatCode>General</c:formatCode>
                <c:ptCount val="21"/>
                <c:pt idx="0">
                  <c:v>2</c:v>
                </c:pt>
                <c:pt idx="1">
                  <c:v>9.0710678118654755</c:v>
                </c:pt>
                <c:pt idx="2">
                  <c:v>12</c:v>
                </c:pt>
                <c:pt idx="3">
                  <c:v>14.247448713915887</c:v>
                </c:pt>
                <c:pt idx="4">
                  <c:v>16.142135623730944</c:v>
                </c:pt>
                <c:pt idx="5">
                  <c:v>17.811388300841898</c:v>
                </c:pt>
                <c:pt idx="6">
                  <c:v>19.320508075688771</c:v>
                </c:pt>
                <c:pt idx="7">
                  <c:v>20.708286933869694</c:v>
                </c:pt>
                <c:pt idx="8">
                  <c:v>22</c:v>
                </c:pt>
                <c:pt idx="9">
                  <c:v>23.21320343559643</c:v>
                </c:pt>
                <c:pt idx="10">
                  <c:v>24.360679774997884</c:v>
                </c:pt>
                <c:pt idx="11">
                  <c:v>25.45207879911715</c:v>
                </c:pt>
                <c:pt idx="12">
                  <c:v>26.494897427831788</c:v>
                </c:pt>
                <c:pt idx="13">
                  <c:v>27.49509756796391</c:v>
                </c:pt>
                <c:pt idx="14">
                  <c:v>28.457513110645902</c:v>
                </c:pt>
                <c:pt idx="15">
                  <c:v>29.3861278752583</c:v>
                </c:pt>
                <c:pt idx="16">
                  <c:v>30.284271247461891</c:v>
                </c:pt>
                <c:pt idx="17">
                  <c:v>31.154759474226505</c:v>
                </c:pt>
                <c:pt idx="18">
                  <c:v>32</c:v>
                </c:pt>
                <c:pt idx="19">
                  <c:v>32.822070014844883</c:v>
                </c:pt>
                <c:pt idx="20">
                  <c:v>33.622776601683803</c:v>
                </c:pt>
              </c:numCache>
            </c:numRef>
          </c:yVal>
          <c:smooth val="1"/>
          <c:extLst xmlns:c16r2="http://schemas.microsoft.com/office/drawing/2015/06/chart">
            <c:ext xmlns:c16="http://schemas.microsoft.com/office/drawing/2014/chart" uri="{C3380CC4-5D6E-409C-BE32-E72D297353CC}">
              <c16:uniqueId val="{00000002-C1A2-45FC-9437-B2E4807819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60944496"/>
        <c:axId val="160939792"/>
      </c:scatterChart>
      <c:valAx>
        <c:axId val="16094449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pt-BR"/>
                  <a:t>Velocidade (m/s)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60939792"/>
        <c:crosses val="autoZero"/>
        <c:crossBetween val="midCat"/>
      </c:valAx>
      <c:valAx>
        <c:axId val="1609397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pt-BR"/>
                  <a:t>Distância mínima de following "d"  (m)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60944496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F6B122-D00D-4957-83BC-0D3D41616A31}" type="datetimeFigureOut">
              <a:rPr lang="pt-BR" smtClean="0"/>
              <a:t>04/03/2020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36CC15-310B-47AD-985D-8F48DDA2E90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34582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9700" y="768350"/>
            <a:ext cx="6819900" cy="38369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Rectangle 3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18593410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830E4-151F-4C3C-9570-41CED602CA18}" type="datetimeFigureOut">
              <a:rPr lang="pt-BR" smtClean="0"/>
              <a:t>04/03/2020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A6796-8C02-44E3-B564-582CED869D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241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830E4-151F-4C3C-9570-41CED602CA18}" type="datetimeFigureOut">
              <a:rPr lang="pt-BR" smtClean="0"/>
              <a:t>04/03/2020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A6796-8C02-44E3-B564-582CED869D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60143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830E4-151F-4C3C-9570-41CED602CA18}" type="datetimeFigureOut">
              <a:rPr lang="pt-BR" smtClean="0"/>
              <a:t>04/03/2020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A6796-8C02-44E3-B564-582CED869D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5744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830E4-151F-4C3C-9570-41CED602CA18}" type="datetimeFigureOut">
              <a:rPr lang="pt-BR" smtClean="0"/>
              <a:t>04/03/2020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A6796-8C02-44E3-B564-582CED869D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2814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830E4-151F-4C3C-9570-41CED602CA18}" type="datetimeFigureOut">
              <a:rPr lang="pt-BR" smtClean="0"/>
              <a:t>04/03/2020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A6796-8C02-44E3-B564-582CED869D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5536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830E4-151F-4C3C-9570-41CED602CA18}" type="datetimeFigureOut">
              <a:rPr lang="pt-BR" smtClean="0"/>
              <a:t>04/03/2020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A6796-8C02-44E3-B564-582CED869D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9572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830E4-151F-4C3C-9570-41CED602CA18}" type="datetimeFigureOut">
              <a:rPr lang="pt-BR" smtClean="0"/>
              <a:t>04/03/2020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A6796-8C02-44E3-B564-582CED869D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6116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830E4-151F-4C3C-9570-41CED602CA18}" type="datetimeFigureOut">
              <a:rPr lang="pt-BR" smtClean="0"/>
              <a:t>04/03/2020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A6796-8C02-44E3-B564-582CED869D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92522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830E4-151F-4C3C-9570-41CED602CA18}" type="datetimeFigureOut">
              <a:rPr lang="pt-BR" smtClean="0"/>
              <a:t>04/03/2020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A6796-8C02-44E3-B564-582CED869D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0603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830E4-151F-4C3C-9570-41CED602CA18}" type="datetimeFigureOut">
              <a:rPr lang="pt-BR" smtClean="0"/>
              <a:t>04/03/2020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A6796-8C02-44E3-B564-582CED869D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53547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830E4-151F-4C3C-9570-41CED602CA18}" type="datetimeFigureOut">
              <a:rPr lang="pt-BR" smtClean="0"/>
              <a:t>04/03/2020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A6796-8C02-44E3-B564-582CED869D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85677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F830E4-151F-4C3C-9570-41CED602CA18}" type="datetimeFigureOut">
              <a:rPr lang="pt-BR" smtClean="0"/>
              <a:t>04/03/2020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EA6796-8C02-44E3-B564-582CED869D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06269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7" name="Rectangle 3"/>
          <p:cNvSpPr>
            <a:spLocks noGrp="1"/>
          </p:cNvSpPr>
          <p:nvPr>
            <p:ph type="subTitle" idx="1"/>
          </p:nvPr>
        </p:nvSpPr>
        <p:spPr>
          <a:xfrm>
            <a:off x="2895600" y="1989138"/>
            <a:ext cx="6400800" cy="3816350"/>
          </a:xfrm>
        </p:spPr>
        <p:txBody>
          <a:bodyPr/>
          <a:lstStyle/>
          <a:p>
            <a:pPr>
              <a:defRPr/>
            </a:pPr>
            <a:endParaRPr lang="pt-BR" sz="33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defRPr/>
            </a:pPr>
            <a:r>
              <a:rPr lang="pt-BR" sz="33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Sistemas “Inteligentes” de Transportes (ITS)</a:t>
            </a:r>
          </a:p>
          <a:p>
            <a:pPr>
              <a:defRPr/>
            </a:pPr>
            <a:r>
              <a:rPr lang="pt-BR" sz="33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[</a:t>
            </a:r>
            <a:r>
              <a:rPr lang="pt-BR" sz="33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Intelligent</a:t>
            </a:r>
            <a:r>
              <a:rPr lang="pt-BR" sz="33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pt-BR" sz="33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Transport</a:t>
            </a:r>
            <a:r>
              <a:rPr lang="pt-BR" sz="33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Systems]</a:t>
            </a:r>
          </a:p>
          <a:p>
            <a:pPr>
              <a:defRPr/>
            </a:pPr>
            <a:endParaRPr lang="pt-BR" sz="33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39849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solidFill>
                  <a:srgbClr val="FF0000"/>
                </a:solidFill>
              </a:rPr>
              <a:t>VISSIM</a:t>
            </a:r>
            <a:r>
              <a:rPr lang="pt-BR" dirty="0"/>
              <a:t>: funcionamento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825625"/>
            <a:ext cx="3478427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/>
              <a:t>O VISSIM trabalha a partir de um esquema de modelagem de tráfego que </a:t>
            </a:r>
            <a:r>
              <a:rPr lang="pt-BR" dirty="0" smtClean="0"/>
              <a:t>considera objetos como: a infraestrutura </a:t>
            </a:r>
            <a:r>
              <a:rPr lang="pt-BR" dirty="0"/>
              <a:t>da </a:t>
            </a:r>
            <a:r>
              <a:rPr lang="pt-BR" dirty="0" smtClean="0"/>
              <a:t>rede, a </a:t>
            </a:r>
            <a:r>
              <a:rPr lang="pt-BR" dirty="0" err="1" smtClean="0"/>
              <a:t>semaforização</a:t>
            </a:r>
            <a:r>
              <a:rPr lang="pt-BR" dirty="0" smtClean="0"/>
              <a:t> (controle), veículos e  diferentes parâmetros (atributos)</a:t>
            </a:r>
            <a:endParaRPr lang="pt-BR" dirty="0"/>
          </a:p>
        </p:txBody>
      </p:sp>
      <p:pic>
        <p:nvPicPr>
          <p:cNvPr id="4" name="Imagem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5039" y="2084173"/>
            <a:ext cx="6878594" cy="382235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92456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rgbClr val="FF0000"/>
                </a:solidFill>
              </a:rPr>
              <a:t>VISSIM</a:t>
            </a:r>
            <a:r>
              <a:rPr lang="pt-BR" dirty="0" smtClean="0"/>
              <a:t>: funcionamento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O VISSIM é um </a:t>
            </a:r>
            <a:r>
              <a:rPr lang="pt-BR" dirty="0">
                <a:solidFill>
                  <a:srgbClr val="FF0000"/>
                </a:solidFill>
              </a:rPr>
              <a:t>modelo microscópico de </a:t>
            </a:r>
            <a:r>
              <a:rPr lang="pt-BR" dirty="0" smtClean="0">
                <a:solidFill>
                  <a:srgbClr val="FF0000"/>
                </a:solidFill>
              </a:rPr>
              <a:t>simulação</a:t>
            </a:r>
            <a:r>
              <a:rPr lang="pt-BR" dirty="0" smtClean="0"/>
              <a:t>, </a:t>
            </a:r>
            <a:r>
              <a:rPr lang="pt-BR" dirty="0"/>
              <a:t>desenvolvido na </a:t>
            </a:r>
            <a:r>
              <a:rPr lang="pt-BR" dirty="0" smtClean="0"/>
              <a:t>Alemanha, </a:t>
            </a:r>
            <a:r>
              <a:rPr lang="pt-BR" dirty="0"/>
              <a:t>para modelar o tráfego urbano em redes e vias expressas</a:t>
            </a:r>
            <a:r>
              <a:rPr lang="pt-BR" dirty="0" smtClean="0"/>
              <a:t>.</a:t>
            </a:r>
          </a:p>
          <a:p>
            <a:r>
              <a:rPr lang="pt-BR" dirty="0" smtClean="0"/>
              <a:t>Permite </a:t>
            </a:r>
            <a:r>
              <a:rPr lang="pt-BR" dirty="0"/>
              <a:t>analisar o </a:t>
            </a:r>
            <a:r>
              <a:rPr lang="pt-BR" dirty="0">
                <a:solidFill>
                  <a:srgbClr val="FF0000"/>
                </a:solidFill>
              </a:rPr>
              <a:t>tráfego </a:t>
            </a:r>
            <a:r>
              <a:rPr lang="pt-BR" dirty="0" smtClean="0">
                <a:solidFill>
                  <a:srgbClr val="FF0000"/>
                </a:solidFill>
              </a:rPr>
              <a:t>em geral [</a:t>
            </a:r>
            <a:r>
              <a:rPr lang="pt-BR" i="1" dirty="0" err="1">
                <a:solidFill>
                  <a:srgbClr val="FF0000"/>
                </a:solidFill>
              </a:rPr>
              <a:t>PrT</a:t>
            </a:r>
            <a:r>
              <a:rPr lang="pt-BR" dirty="0">
                <a:solidFill>
                  <a:srgbClr val="FF0000"/>
                </a:solidFill>
              </a:rPr>
              <a:t> </a:t>
            </a:r>
            <a:r>
              <a:rPr lang="pt-BR" dirty="0"/>
              <a:t>(Veículos de transporte privado, incluindo motocicletas e bicicletas</a:t>
            </a:r>
            <a:r>
              <a:rPr lang="pt-BR" dirty="0" smtClean="0"/>
              <a:t>)]e </a:t>
            </a:r>
            <a:r>
              <a:rPr lang="pt-BR" dirty="0"/>
              <a:t>as operações de </a:t>
            </a:r>
            <a:r>
              <a:rPr lang="pt-BR" dirty="0" smtClean="0">
                <a:solidFill>
                  <a:srgbClr val="FF0000"/>
                </a:solidFill>
              </a:rPr>
              <a:t>ônibus [</a:t>
            </a:r>
            <a:r>
              <a:rPr lang="pt-BR" i="1" dirty="0">
                <a:solidFill>
                  <a:srgbClr val="FF0000"/>
                </a:solidFill>
              </a:rPr>
              <a:t>PT</a:t>
            </a:r>
            <a:r>
              <a:rPr lang="pt-BR" dirty="0">
                <a:solidFill>
                  <a:srgbClr val="FF0000"/>
                </a:solidFill>
              </a:rPr>
              <a:t> </a:t>
            </a:r>
            <a:r>
              <a:rPr lang="pt-BR" dirty="0"/>
              <a:t>(Veículos de transporte público</a:t>
            </a:r>
            <a:r>
              <a:rPr lang="pt-BR" dirty="0" smtClean="0"/>
              <a:t>)], </a:t>
            </a:r>
            <a:r>
              <a:rPr lang="pt-BR" dirty="0"/>
              <a:t>considerando a </a:t>
            </a:r>
            <a:r>
              <a:rPr lang="pt-BR" dirty="0">
                <a:solidFill>
                  <a:srgbClr val="FF0000"/>
                </a:solidFill>
              </a:rPr>
              <a:t>configuração das faixas de tráfego</a:t>
            </a:r>
            <a:r>
              <a:rPr lang="pt-BR" dirty="0"/>
              <a:t>, a </a:t>
            </a:r>
            <a:r>
              <a:rPr lang="pt-BR" dirty="0">
                <a:solidFill>
                  <a:srgbClr val="FF0000"/>
                </a:solidFill>
              </a:rPr>
              <a:t>composição do tráfego</a:t>
            </a:r>
            <a:r>
              <a:rPr lang="pt-BR" dirty="0"/>
              <a:t>, os sinais </a:t>
            </a:r>
            <a:r>
              <a:rPr lang="pt-BR" dirty="0" smtClean="0">
                <a:solidFill>
                  <a:srgbClr val="FF0000"/>
                </a:solidFill>
              </a:rPr>
              <a:t>semafóricos</a:t>
            </a:r>
            <a:r>
              <a:rPr lang="pt-BR" dirty="0" smtClean="0"/>
              <a:t>, </a:t>
            </a:r>
            <a:r>
              <a:rPr lang="pt-BR" dirty="0"/>
              <a:t>as </a:t>
            </a:r>
            <a:r>
              <a:rPr lang="pt-BR" dirty="0">
                <a:solidFill>
                  <a:srgbClr val="FF0000"/>
                </a:solidFill>
              </a:rPr>
              <a:t>paradas de </a:t>
            </a:r>
            <a:r>
              <a:rPr lang="pt-BR" dirty="0" smtClean="0">
                <a:solidFill>
                  <a:srgbClr val="FF0000"/>
                </a:solidFill>
              </a:rPr>
              <a:t>ônibus, as </a:t>
            </a:r>
            <a:r>
              <a:rPr lang="pt-BR" dirty="0"/>
              <a:t>faixas exclusivas de ônibus entre outros. O software também permite a modelagem e simulação de tráfego de </a:t>
            </a:r>
            <a:r>
              <a:rPr lang="pt-BR" dirty="0">
                <a:solidFill>
                  <a:srgbClr val="FF0000"/>
                </a:solidFill>
              </a:rPr>
              <a:t>pedestres</a:t>
            </a:r>
            <a:r>
              <a:rPr lang="pt-BR" dirty="0"/>
              <a:t>.</a:t>
            </a:r>
          </a:p>
          <a:p>
            <a:r>
              <a:rPr lang="pt-BR" dirty="0" smtClean="0"/>
              <a:t>É </a:t>
            </a:r>
            <a:r>
              <a:rPr lang="pt-BR" dirty="0"/>
              <a:t>capaz de </a:t>
            </a:r>
            <a:r>
              <a:rPr lang="pt-BR" dirty="0">
                <a:solidFill>
                  <a:srgbClr val="FF0000"/>
                </a:solidFill>
              </a:rPr>
              <a:t>modelar interseções e ultrapassagens com regras de </a:t>
            </a:r>
            <a:r>
              <a:rPr lang="pt-BR" dirty="0" smtClean="0">
                <a:solidFill>
                  <a:srgbClr val="FF0000"/>
                </a:solidFill>
              </a:rPr>
              <a:t>prioridade</a:t>
            </a:r>
            <a:r>
              <a:rPr lang="pt-BR" dirty="0" smtClean="0"/>
              <a:t>. </a:t>
            </a:r>
          </a:p>
          <a:p>
            <a:r>
              <a:rPr lang="pt-BR" dirty="0" smtClean="0"/>
              <a:t>Seus </a:t>
            </a:r>
            <a:r>
              <a:rPr lang="pt-BR" dirty="0"/>
              <a:t>dados de </a:t>
            </a:r>
            <a:r>
              <a:rPr lang="pt-BR" dirty="0">
                <a:solidFill>
                  <a:srgbClr val="FF0000"/>
                </a:solidFill>
              </a:rPr>
              <a:t>saída</a:t>
            </a:r>
            <a:r>
              <a:rPr lang="pt-BR" dirty="0"/>
              <a:t> podem incluir </a:t>
            </a:r>
            <a:r>
              <a:rPr lang="pt-BR" dirty="0" smtClean="0"/>
              <a:t>a avaliação de: </a:t>
            </a:r>
            <a:r>
              <a:rPr lang="pt-BR" dirty="0">
                <a:solidFill>
                  <a:srgbClr val="FF0000"/>
                </a:solidFill>
              </a:rPr>
              <a:t>volumes, tempo de viagem, atraso, formação de filas, tempo de espera, densidade de fluxo</a:t>
            </a:r>
            <a:r>
              <a:rPr lang="pt-BR" dirty="0"/>
              <a:t>, entre outros. (</a:t>
            </a:r>
            <a:r>
              <a:rPr lang="pt-BR" dirty="0" err="1"/>
              <a:t>Poyares</a:t>
            </a:r>
            <a:r>
              <a:rPr lang="pt-BR" dirty="0"/>
              <a:t>, 2000; </a:t>
            </a:r>
            <a:r>
              <a:rPr lang="pt-BR" dirty="0" smtClean="0"/>
              <a:t>Portugal</a:t>
            </a:r>
            <a:r>
              <a:rPr lang="pt-BR" dirty="0"/>
              <a:t>, 2001).</a:t>
            </a:r>
          </a:p>
        </p:txBody>
      </p:sp>
    </p:spTree>
    <p:extLst>
      <p:ext uri="{BB962C8B-B14F-4D97-AF65-F5344CB8AC3E}">
        <p14:creationId xmlns:p14="http://schemas.microsoft.com/office/powerpoint/2010/main" val="3708373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solidFill>
                  <a:srgbClr val="FF0000"/>
                </a:solidFill>
              </a:rPr>
              <a:t>VISSIM</a:t>
            </a:r>
            <a:r>
              <a:rPr lang="pt-BR" dirty="0"/>
              <a:t>: dados de entrada do VISSIM</a:t>
            </a:r>
          </a:p>
        </p:txBody>
      </p:sp>
      <p:pic>
        <p:nvPicPr>
          <p:cNvPr id="4" name="Imagem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513" y="1853514"/>
            <a:ext cx="7661189" cy="448138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45622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solidFill>
                  <a:srgbClr val="FF0000"/>
                </a:solidFill>
              </a:rPr>
              <a:t>VISSIM</a:t>
            </a:r>
            <a:r>
              <a:rPr lang="pt-BR"/>
              <a:t>: </a:t>
            </a:r>
            <a:r>
              <a:rPr lang="pt-BR" smtClean="0"/>
              <a:t>modelos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/>
              <a:t>O fluxo de tráfego veicular no VISSIM é centrado em quatro modelos: </a:t>
            </a:r>
            <a:endParaRPr lang="pt-BR" dirty="0" smtClean="0"/>
          </a:p>
          <a:p>
            <a:pPr lvl="1"/>
            <a:r>
              <a:rPr lang="pt-BR" dirty="0" smtClean="0"/>
              <a:t>1. </a:t>
            </a:r>
            <a:r>
              <a:rPr lang="pt-BR" i="1" dirty="0" err="1" smtClean="0">
                <a:solidFill>
                  <a:srgbClr val="FF0000"/>
                </a:solidFill>
              </a:rPr>
              <a:t>car-following</a:t>
            </a:r>
            <a:r>
              <a:rPr lang="pt-BR" i="1" dirty="0" smtClean="0">
                <a:solidFill>
                  <a:srgbClr val="FF0000"/>
                </a:solidFill>
              </a:rPr>
              <a:t>:</a:t>
            </a:r>
            <a:r>
              <a:rPr lang="pt-BR" dirty="0" smtClean="0"/>
              <a:t> </a:t>
            </a:r>
            <a:r>
              <a:rPr lang="pt-BR" dirty="0"/>
              <a:t>que descreve a movimentação longitudinal dos </a:t>
            </a:r>
            <a:r>
              <a:rPr lang="pt-BR" dirty="0" smtClean="0"/>
              <a:t>veículos</a:t>
            </a:r>
            <a:r>
              <a:rPr lang="pt-BR" dirty="0"/>
              <a:t>;</a:t>
            </a:r>
            <a:endParaRPr lang="pt-BR" dirty="0" smtClean="0"/>
          </a:p>
          <a:p>
            <a:pPr lvl="1"/>
            <a:r>
              <a:rPr lang="pt-BR" dirty="0" smtClean="0"/>
              <a:t>2. </a:t>
            </a:r>
            <a:r>
              <a:rPr lang="pt-BR" i="1" dirty="0" err="1">
                <a:solidFill>
                  <a:srgbClr val="FF0000"/>
                </a:solidFill>
              </a:rPr>
              <a:t>lane</a:t>
            </a:r>
            <a:r>
              <a:rPr lang="pt-BR" i="1" dirty="0">
                <a:solidFill>
                  <a:srgbClr val="FF0000"/>
                </a:solidFill>
              </a:rPr>
              <a:t> </a:t>
            </a:r>
            <a:r>
              <a:rPr lang="pt-BR" i="1" dirty="0" err="1" smtClean="0">
                <a:solidFill>
                  <a:srgbClr val="FF0000"/>
                </a:solidFill>
              </a:rPr>
              <a:t>changing</a:t>
            </a:r>
            <a:r>
              <a:rPr lang="pt-BR" i="1" dirty="0" smtClean="0"/>
              <a:t>: </a:t>
            </a:r>
            <a:r>
              <a:rPr lang="pt-BR" dirty="0" smtClean="0"/>
              <a:t>que </a:t>
            </a:r>
            <a:r>
              <a:rPr lang="pt-BR" dirty="0"/>
              <a:t>descreve a movimentação lateral </a:t>
            </a:r>
            <a:r>
              <a:rPr lang="pt-BR" dirty="0" smtClean="0"/>
              <a:t>destes;</a:t>
            </a:r>
          </a:p>
          <a:p>
            <a:pPr lvl="1"/>
            <a:r>
              <a:rPr lang="pt-BR" dirty="0" smtClean="0"/>
              <a:t>3</a:t>
            </a:r>
            <a:r>
              <a:rPr lang="pt-BR" dirty="0" smtClean="0">
                <a:solidFill>
                  <a:srgbClr val="92D050"/>
                </a:solidFill>
              </a:rPr>
              <a:t>. </a:t>
            </a:r>
            <a:r>
              <a:rPr lang="pt-BR" i="1" dirty="0" smtClean="0">
                <a:solidFill>
                  <a:srgbClr val="FF0000"/>
                </a:solidFill>
              </a:rPr>
              <a:t>gap </a:t>
            </a:r>
            <a:r>
              <a:rPr lang="pt-BR" i="1" dirty="0" err="1" smtClean="0">
                <a:solidFill>
                  <a:srgbClr val="FF0000"/>
                </a:solidFill>
              </a:rPr>
              <a:t>acceptance</a:t>
            </a:r>
            <a:r>
              <a:rPr lang="pt-BR" i="1" dirty="0" smtClean="0"/>
              <a:t>: </a:t>
            </a:r>
            <a:r>
              <a:rPr lang="pt-BR" dirty="0" smtClean="0"/>
              <a:t>que </a:t>
            </a:r>
            <a:r>
              <a:rPr lang="pt-BR" dirty="0"/>
              <a:t>modela o comportamento nas interseções em relação à questão da prioridade e dos </a:t>
            </a:r>
            <a:r>
              <a:rPr lang="pt-BR" dirty="0" smtClean="0"/>
              <a:t>conflitos;</a:t>
            </a:r>
          </a:p>
          <a:p>
            <a:pPr lvl="1"/>
            <a:r>
              <a:rPr lang="pt-BR" dirty="0" smtClean="0"/>
              <a:t>4. </a:t>
            </a:r>
            <a:r>
              <a:rPr lang="pt-BR" i="1" dirty="0" err="1" smtClean="0">
                <a:solidFill>
                  <a:srgbClr val="FF0000"/>
                </a:solidFill>
              </a:rPr>
              <a:t>decision</a:t>
            </a:r>
            <a:r>
              <a:rPr lang="pt-BR" i="1" dirty="0" smtClean="0">
                <a:solidFill>
                  <a:srgbClr val="FF0000"/>
                </a:solidFill>
              </a:rPr>
              <a:t> </a:t>
            </a:r>
            <a:r>
              <a:rPr lang="pt-BR" i="1" dirty="0" err="1" smtClean="0">
                <a:solidFill>
                  <a:srgbClr val="FF0000"/>
                </a:solidFill>
              </a:rPr>
              <a:t>routes</a:t>
            </a:r>
            <a:r>
              <a:rPr lang="pt-BR" i="1" dirty="0" smtClean="0"/>
              <a:t>:</a:t>
            </a:r>
            <a:r>
              <a:rPr lang="pt-BR" dirty="0" smtClean="0"/>
              <a:t> </a:t>
            </a:r>
            <a:r>
              <a:rPr lang="pt-BR" dirty="0"/>
              <a:t>que modela a escolha de </a:t>
            </a:r>
            <a:r>
              <a:rPr lang="pt-BR" dirty="0" smtClean="0"/>
              <a:t>rotas, podendo ser estas </a:t>
            </a:r>
            <a:r>
              <a:rPr lang="pt-BR" dirty="0"/>
              <a:t>estáticas (totais ou parciais) ou </a:t>
            </a:r>
            <a:r>
              <a:rPr lang="pt-BR" dirty="0" smtClean="0"/>
              <a:t>dinâmicas (Matriz O/D).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22896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>
                <a:solidFill>
                  <a:srgbClr val="FF0000"/>
                </a:solidFill>
              </a:rPr>
              <a:t>Wiedemann</a:t>
            </a:r>
            <a:r>
              <a:rPr lang="pt-BR" dirty="0" smtClean="0"/>
              <a:t>: </a:t>
            </a:r>
            <a:r>
              <a:rPr lang="pt-BR" i="1" dirty="0" err="1" smtClean="0">
                <a:solidFill>
                  <a:srgbClr val="FF0000"/>
                </a:solidFill>
              </a:rPr>
              <a:t>car-following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/>
              <a:t>O </a:t>
            </a:r>
            <a:r>
              <a:rPr lang="pt-BR" dirty="0"/>
              <a:t>modelo </a:t>
            </a:r>
            <a:r>
              <a:rPr lang="pt-BR" i="1" dirty="0" err="1" smtClean="0"/>
              <a:t>car-following</a:t>
            </a:r>
            <a:r>
              <a:rPr lang="pt-BR" dirty="0" smtClean="0"/>
              <a:t> representa </a:t>
            </a:r>
            <a:r>
              <a:rPr lang="pt-BR" dirty="0"/>
              <a:t>os </a:t>
            </a:r>
            <a:r>
              <a:rPr lang="pt-BR" dirty="0">
                <a:solidFill>
                  <a:srgbClr val="FF0000"/>
                </a:solidFill>
              </a:rPr>
              <a:t>movimentos longitudinais do fluxo de tráfego</a:t>
            </a:r>
            <a:r>
              <a:rPr lang="pt-BR" dirty="0"/>
              <a:t>, </a:t>
            </a:r>
            <a:endParaRPr lang="pt-BR" dirty="0" smtClean="0"/>
          </a:p>
          <a:p>
            <a:pPr lvl="1"/>
            <a:r>
              <a:rPr lang="pt-BR" dirty="0" smtClean="0"/>
              <a:t>exercendo </a:t>
            </a:r>
            <a:r>
              <a:rPr lang="pt-BR" dirty="0"/>
              <a:t>influência sobre variáveis como </a:t>
            </a:r>
            <a:r>
              <a:rPr lang="pt-BR" dirty="0">
                <a:solidFill>
                  <a:srgbClr val="FF0000"/>
                </a:solidFill>
              </a:rPr>
              <a:t>densidade e velocidade</a:t>
            </a:r>
            <a:r>
              <a:rPr lang="pt-BR" dirty="0" smtClean="0"/>
              <a:t>.</a:t>
            </a:r>
          </a:p>
          <a:p>
            <a:r>
              <a:rPr lang="pt-BR" dirty="0"/>
              <a:t>Ao se aproximar de um </a:t>
            </a:r>
            <a:r>
              <a:rPr lang="pt-BR" dirty="0">
                <a:solidFill>
                  <a:srgbClr val="FF0000"/>
                </a:solidFill>
              </a:rPr>
              <a:t>controlador semafórico </a:t>
            </a:r>
            <a:r>
              <a:rPr lang="pt-BR" dirty="0"/>
              <a:t>em um raio de 100 metros, o </a:t>
            </a:r>
            <a:r>
              <a:rPr lang="pt-BR" dirty="0">
                <a:solidFill>
                  <a:srgbClr val="FF0000"/>
                </a:solidFill>
              </a:rPr>
              <a:t>condutor passa a ter um elevado estado de atenção</a:t>
            </a:r>
            <a:r>
              <a:rPr lang="pt-BR" dirty="0"/>
              <a:t>, </a:t>
            </a:r>
          </a:p>
          <a:p>
            <a:pPr lvl="1"/>
            <a:r>
              <a:rPr lang="pt-BR" dirty="0"/>
              <a:t>o seu tempo de reação e as suas manobras com relação ao carro da frente passam a ser menores.</a:t>
            </a:r>
          </a:p>
          <a:p>
            <a:endParaRPr lang="pt-BR" dirty="0" smtClean="0"/>
          </a:p>
          <a:p>
            <a:r>
              <a:rPr lang="pt-BR" dirty="0" smtClean="0">
                <a:solidFill>
                  <a:schemeClr val="accent6">
                    <a:lumMod val="75000"/>
                  </a:schemeClr>
                </a:solidFill>
              </a:rPr>
              <a:t>O </a:t>
            </a:r>
            <a:r>
              <a:rPr lang="pt-BR" dirty="0">
                <a:solidFill>
                  <a:schemeClr val="accent6">
                    <a:lumMod val="75000"/>
                  </a:schemeClr>
                </a:solidFill>
              </a:rPr>
              <a:t>VISSIM possui um outro modelo de </a:t>
            </a:r>
            <a:r>
              <a:rPr lang="pt-BR" dirty="0" err="1" smtClean="0">
                <a:solidFill>
                  <a:schemeClr val="accent6">
                    <a:lumMod val="75000"/>
                  </a:schemeClr>
                </a:solidFill>
              </a:rPr>
              <a:t>Wiedemann</a:t>
            </a:r>
            <a:r>
              <a:rPr lang="pt-BR" dirty="0" smtClean="0">
                <a:solidFill>
                  <a:schemeClr val="accent6">
                    <a:lumMod val="75000"/>
                  </a:schemeClr>
                </a:solidFill>
              </a:rPr>
              <a:t> - 1999</a:t>
            </a:r>
            <a:r>
              <a:rPr lang="pt-BR" dirty="0" smtClean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pt-BR" dirty="0">
                <a:solidFill>
                  <a:schemeClr val="accent6">
                    <a:lumMod val="75000"/>
                  </a:schemeClr>
                </a:solidFill>
              </a:rPr>
              <a:t>e voltado para </a:t>
            </a:r>
            <a:r>
              <a:rPr lang="pt-BR" dirty="0" smtClean="0">
                <a:solidFill>
                  <a:schemeClr val="accent6">
                    <a:lumMod val="75000"/>
                  </a:schemeClr>
                </a:solidFill>
              </a:rPr>
              <a:t>rodovias (cenário interurbano).</a:t>
            </a:r>
            <a:endParaRPr lang="pt-BR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1"/>
            <a:r>
              <a:rPr lang="pt-BR" dirty="0"/>
              <a:t>Para rodovias com múltiplas faixas, o condutor no modelo do </a:t>
            </a:r>
            <a:r>
              <a:rPr lang="pt-BR" dirty="0" smtClean="0"/>
              <a:t>VISSIM leva </a:t>
            </a:r>
            <a:r>
              <a:rPr lang="pt-BR" dirty="0"/>
              <a:t>em conta não apenas os veículos a sua frente, que por padrão </a:t>
            </a:r>
            <a:r>
              <a:rPr lang="pt-BR" dirty="0" smtClean="0"/>
              <a:t>são considerados os </a:t>
            </a:r>
            <a:r>
              <a:rPr lang="pt-BR" dirty="0"/>
              <a:t>4 primeiros veículos que estão a sua frente, mas também os veículos nas duas faixas adjacentes. </a:t>
            </a:r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76097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>
                <a:solidFill>
                  <a:srgbClr val="FF0000"/>
                </a:solidFill>
              </a:rPr>
              <a:t>Wiedemann</a:t>
            </a:r>
            <a:r>
              <a:rPr lang="pt-BR" dirty="0" smtClean="0">
                <a:solidFill>
                  <a:srgbClr val="FF0000"/>
                </a:solidFill>
              </a:rPr>
              <a:t>: </a:t>
            </a:r>
            <a:r>
              <a:rPr lang="pt-BR" i="1" dirty="0" err="1" smtClean="0">
                <a:solidFill>
                  <a:srgbClr val="FF0000"/>
                </a:solidFill>
              </a:rPr>
              <a:t>car-following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/>
              <a:t>O </a:t>
            </a:r>
            <a:r>
              <a:rPr lang="pt-BR" dirty="0" err="1"/>
              <a:t>Vissim</a:t>
            </a:r>
            <a:r>
              <a:rPr lang="pt-BR" dirty="0"/>
              <a:t> simula o fluxo de tráfego movimentando </a:t>
            </a:r>
            <a:r>
              <a:rPr lang="pt-BR" dirty="0">
                <a:solidFill>
                  <a:srgbClr val="FF0000"/>
                </a:solidFill>
              </a:rPr>
              <a:t>unidades condutor-veículo </a:t>
            </a:r>
            <a:r>
              <a:rPr lang="pt-BR" dirty="0"/>
              <a:t>(</a:t>
            </a:r>
            <a:r>
              <a:rPr lang="pt-BR" i="1" dirty="0"/>
              <a:t>driver- </a:t>
            </a:r>
            <a:r>
              <a:rPr lang="pt-BR" i="1" dirty="0" err="1"/>
              <a:t>vehicle-units</a:t>
            </a:r>
            <a:r>
              <a:rPr lang="pt-BR" dirty="0"/>
              <a:t>) através de uma rede. </a:t>
            </a:r>
            <a:endParaRPr lang="pt-BR" dirty="0" smtClean="0"/>
          </a:p>
          <a:p>
            <a:r>
              <a:rPr lang="pt-BR" dirty="0" smtClean="0">
                <a:solidFill>
                  <a:srgbClr val="FF0000"/>
                </a:solidFill>
              </a:rPr>
              <a:t>Cada </a:t>
            </a:r>
            <a:r>
              <a:rPr lang="pt-BR" dirty="0">
                <a:solidFill>
                  <a:srgbClr val="FF0000"/>
                </a:solidFill>
              </a:rPr>
              <a:t>motorista tem um comportamento específico e é atribuído a </a:t>
            </a:r>
            <a:r>
              <a:rPr lang="pt-BR" dirty="0" smtClean="0">
                <a:solidFill>
                  <a:srgbClr val="FF0000"/>
                </a:solidFill>
              </a:rPr>
              <a:t>cada um </a:t>
            </a:r>
            <a:r>
              <a:rPr lang="pt-BR" dirty="0">
                <a:solidFill>
                  <a:srgbClr val="FF0000"/>
                </a:solidFill>
              </a:rPr>
              <a:t>veículo </a:t>
            </a:r>
            <a:r>
              <a:rPr lang="pt-BR" dirty="0" smtClean="0">
                <a:solidFill>
                  <a:srgbClr val="FF0000"/>
                </a:solidFill>
              </a:rPr>
              <a:t>específico</a:t>
            </a:r>
            <a:r>
              <a:rPr lang="pt-BR" dirty="0"/>
              <a:t>. </a:t>
            </a:r>
            <a:endParaRPr lang="pt-BR" dirty="0" smtClean="0"/>
          </a:p>
          <a:p>
            <a:pPr lvl="1"/>
            <a:r>
              <a:rPr lang="pt-BR" dirty="0" smtClean="0"/>
              <a:t>Como </a:t>
            </a:r>
            <a:r>
              <a:rPr lang="pt-BR" dirty="0"/>
              <a:t>consequência, o comportamento durante a condução corresponde às capacidades de seu veículo</a:t>
            </a:r>
            <a:r>
              <a:rPr lang="pt-BR" dirty="0" smtClean="0"/>
              <a:t>.</a:t>
            </a:r>
          </a:p>
          <a:p>
            <a:r>
              <a:rPr lang="pt-BR" dirty="0" smtClean="0"/>
              <a:t>Atributos, </a:t>
            </a:r>
            <a:r>
              <a:rPr lang="pt-BR" dirty="0"/>
              <a:t>caracterizando cada </a:t>
            </a:r>
            <a:r>
              <a:rPr lang="pt-BR" dirty="0">
                <a:solidFill>
                  <a:srgbClr val="FF0000"/>
                </a:solidFill>
              </a:rPr>
              <a:t>unidade </a:t>
            </a:r>
            <a:r>
              <a:rPr lang="pt-BR" dirty="0" smtClean="0">
                <a:solidFill>
                  <a:srgbClr val="FF0000"/>
                </a:solidFill>
              </a:rPr>
              <a:t>condutor-veículo, </a:t>
            </a:r>
            <a:r>
              <a:rPr lang="pt-BR" dirty="0"/>
              <a:t>podem ser </a:t>
            </a:r>
            <a:r>
              <a:rPr lang="pt-BR" dirty="0" smtClean="0"/>
              <a:t>subdivididos </a:t>
            </a:r>
            <a:r>
              <a:rPr lang="pt-BR" dirty="0"/>
              <a:t>nas </a:t>
            </a:r>
            <a:r>
              <a:rPr lang="pt-BR" dirty="0">
                <a:solidFill>
                  <a:srgbClr val="FF0000"/>
                </a:solidFill>
              </a:rPr>
              <a:t>três categorias</a:t>
            </a:r>
            <a:r>
              <a:rPr lang="pt-BR" dirty="0"/>
              <a:t> seguintes:</a:t>
            </a:r>
          </a:p>
          <a:p>
            <a:pPr lvl="1"/>
            <a:r>
              <a:rPr lang="pt-BR" dirty="0">
                <a:solidFill>
                  <a:srgbClr val="FF0000"/>
                </a:solidFill>
              </a:rPr>
              <a:t>Especificações técnicas dos </a:t>
            </a:r>
            <a:r>
              <a:rPr lang="pt-BR" dirty="0" smtClean="0">
                <a:solidFill>
                  <a:srgbClr val="FF0000"/>
                </a:solidFill>
              </a:rPr>
              <a:t>veículos</a:t>
            </a:r>
          </a:p>
          <a:p>
            <a:pPr lvl="1"/>
            <a:r>
              <a:rPr lang="pt-BR" dirty="0">
                <a:solidFill>
                  <a:srgbClr val="FF0000"/>
                </a:solidFill>
              </a:rPr>
              <a:t>Comportamento da unidade </a:t>
            </a:r>
            <a:r>
              <a:rPr lang="pt-BR" dirty="0" smtClean="0">
                <a:solidFill>
                  <a:srgbClr val="FF0000"/>
                </a:solidFill>
              </a:rPr>
              <a:t>condutor-veículo</a:t>
            </a:r>
          </a:p>
          <a:p>
            <a:pPr lvl="1"/>
            <a:r>
              <a:rPr lang="pt-BR" dirty="0">
                <a:solidFill>
                  <a:srgbClr val="FF0000"/>
                </a:solidFill>
              </a:rPr>
              <a:t>Interdependência das unidades </a:t>
            </a:r>
            <a:r>
              <a:rPr lang="pt-BR" dirty="0" smtClean="0">
                <a:solidFill>
                  <a:srgbClr val="FF0000"/>
                </a:solidFill>
              </a:rPr>
              <a:t>condutor-veículo</a:t>
            </a:r>
            <a:endParaRPr lang="pt-B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6167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rgbClr val="FF0000"/>
                </a:solidFill>
              </a:rPr>
              <a:t>Especificações técnicas dos veículos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+ Exemplos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Comprimento </a:t>
            </a:r>
            <a:r>
              <a:rPr lang="pt-BR" dirty="0"/>
              <a:t>do veículo</a:t>
            </a:r>
          </a:p>
          <a:p>
            <a:r>
              <a:rPr lang="pt-BR" dirty="0"/>
              <a:t>Velocidade máxima </a:t>
            </a:r>
          </a:p>
          <a:p>
            <a:r>
              <a:rPr lang="pt-BR" dirty="0"/>
              <a:t>Poder de aceleração</a:t>
            </a:r>
          </a:p>
          <a:p>
            <a:r>
              <a:rPr lang="pt-BR" dirty="0"/>
              <a:t>Atual posição do veículo na rede</a:t>
            </a:r>
          </a:p>
          <a:p>
            <a:r>
              <a:rPr lang="pt-BR" dirty="0"/>
              <a:t>Velocidade e aceleração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17520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>
                <a:solidFill>
                  <a:srgbClr val="FF0000"/>
                </a:solidFill>
              </a:rPr>
              <a:t>Comportamento da unidade </a:t>
            </a:r>
            <a:r>
              <a:rPr lang="pt-BR" dirty="0" smtClean="0">
                <a:solidFill>
                  <a:srgbClr val="FF0000"/>
                </a:solidFill>
              </a:rPr>
              <a:t>condutor-veículo</a:t>
            </a:r>
            <a:r>
              <a:rPr lang="pt-BR" dirty="0"/>
              <a:t/>
            </a:r>
            <a:br>
              <a:rPr lang="pt-BR" dirty="0"/>
            </a:br>
            <a:r>
              <a:rPr lang="pt-BR" dirty="0" smtClean="0"/>
              <a:t>+ Exemplos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Limiar </a:t>
            </a:r>
            <a:r>
              <a:rPr lang="pt-BR" dirty="0" err="1"/>
              <a:t>psico-físico</a:t>
            </a:r>
            <a:r>
              <a:rPr lang="pt-BR" dirty="0"/>
              <a:t> da percepção do </a:t>
            </a:r>
            <a:r>
              <a:rPr lang="pt-BR" dirty="0" smtClean="0"/>
              <a:t>condutor</a:t>
            </a:r>
          </a:p>
          <a:p>
            <a:pPr lvl="1"/>
            <a:r>
              <a:rPr lang="pt-BR" dirty="0" smtClean="0"/>
              <a:t>habilidade </a:t>
            </a:r>
            <a:r>
              <a:rPr lang="pt-BR" dirty="0"/>
              <a:t>de </a:t>
            </a:r>
            <a:r>
              <a:rPr lang="pt-BR" dirty="0" smtClean="0"/>
              <a:t>estimar </a:t>
            </a:r>
          </a:p>
          <a:p>
            <a:pPr lvl="1"/>
            <a:r>
              <a:rPr lang="pt-BR" dirty="0" smtClean="0"/>
              <a:t>percepção </a:t>
            </a:r>
            <a:r>
              <a:rPr lang="pt-BR" dirty="0"/>
              <a:t>da </a:t>
            </a:r>
            <a:r>
              <a:rPr lang="pt-BR" dirty="0" smtClean="0"/>
              <a:t>segurança </a:t>
            </a:r>
          </a:p>
          <a:p>
            <a:pPr lvl="1"/>
            <a:r>
              <a:rPr lang="pt-BR" dirty="0" smtClean="0"/>
              <a:t>vontade </a:t>
            </a:r>
            <a:r>
              <a:rPr lang="pt-BR" dirty="0"/>
              <a:t>de se </a:t>
            </a:r>
            <a:r>
              <a:rPr lang="pt-BR" dirty="0" smtClean="0"/>
              <a:t>arriscar</a:t>
            </a:r>
            <a:endParaRPr lang="pt-BR" dirty="0"/>
          </a:p>
          <a:p>
            <a:r>
              <a:rPr lang="pt-BR" dirty="0"/>
              <a:t>Memória do condutor</a:t>
            </a:r>
          </a:p>
          <a:p>
            <a:r>
              <a:rPr lang="pt-BR" dirty="0"/>
              <a:t>Aceleração baseada na velocidade atual e na velocidade desejada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98584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>
                <a:solidFill>
                  <a:srgbClr val="FF0000"/>
                </a:solidFill>
              </a:rPr>
              <a:t>Interdependência das unidades condutor-veículo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+ Exemplos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Referência aos veículos na frente e </a:t>
            </a:r>
            <a:r>
              <a:rPr lang="pt-BR" dirty="0" smtClean="0"/>
              <a:t>atrás</a:t>
            </a:r>
          </a:p>
          <a:p>
            <a:pPr lvl="1"/>
            <a:r>
              <a:rPr lang="pt-BR" dirty="0" smtClean="0"/>
              <a:t>nas </a:t>
            </a:r>
            <a:r>
              <a:rPr lang="pt-BR" dirty="0"/>
              <a:t>próprias faixas como nas faixas do </a:t>
            </a:r>
            <a:r>
              <a:rPr lang="pt-BR" dirty="0" smtClean="0"/>
              <a:t>lado</a:t>
            </a:r>
            <a:endParaRPr lang="pt-BR" dirty="0"/>
          </a:p>
          <a:p>
            <a:r>
              <a:rPr lang="pt-BR" dirty="0"/>
              <a:t>Referência ao trecho da rede no momento e no próximo nó</a:t>
            </a:r>
          </a:p>
          <a:p>
            <a:r>
              <a:rPr lang="pt-BR" dirty="0"/>
              <a:t>Referência à próxima intersecção </a:t>
            </a:r>
            <a:r>
              <a:rPr lang="pt-BR" dirty="0" smtClean="0"/>
              <a:t>semafórica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20991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err="1">
                <a:solidFill>
                  <a:srgbClr val="FF0000"/>
                </a:solidFill>
              </a:rPr>
              <a:t>Wiedemann</a:t>
            </a:r>
            <a:r>
              <a:rPr lang="pt-BR" b="1" dirty="0">
                <a:solidFill>
                  <a:srgbClr val="FF0000"/>
                </a:solidFill>
              </a:rPr>
              <a:t> </a:t>
            </a:r>
            <a:r>
              <a:rPr lang="pt-BR" b="1" dirty="0" smtClean="0">
                <a:solidFill>
                  <a:srgbClr val="FF0000"/>
                </a:solidFill>
              </a:rPr>
              <a:t>74</a:t>
            </a:r>
            <a:r>
              <a:rPr lang="pt-BR" b="1" dirty="0" smtClean="0"/>
              <a:t>: </a:t>
            </a:r>
            <a:r>
              <a:rPr lang="pt-BR" i="1" dirty="0" err="1" smtClean="0">
                <a:solidFill>
                  <a:srgbClr val="FF0000"/>
                </a:solidFill>
              </a:rPr>
              <a:t>car-following</a:t>
            </a:r>
            <a:r>
              <a:rPr lang="pt-BR" b="1" dirty="0" smtClean="0"/>
              <a:t>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/>
              <a:t>O modelo de </a:t>
            </a:r>
            <a:r>
              <a:rPr lang="pt-BR" dirty="0" err="1"/>
              <a:t>Wiedemann</a:t>
            </a:r>
            <a:r>
              <a:rPr lang="pt-BR" dirty="0"/>
              <a:t> parte do princípio que há </a:t>
            </a:r>
            <a:r>
              <a:rPr lang="pt-BR" dirty="0" smtClean="0">
                <a:solidFill>
                  <a:srgbClr val="FF0000"/>
                </a:solidFill>
              </a:rPr>
              <a:t>4 (quatro) </a:t>
            </a:r>
            <a:r>
              <a:rPr lang="pt-BR" dirty="0">
                <a:solidFill>
                  <a:srgbClr val="FF0000"/>
                </a:solidFill>
              </a:rPr>
              <a:t>estados/modos de </a:t>
            </a:r>
            <a:r>
              <a:rPr lang="pt-BR" dirty="0" smtClean="0">
                <a:solidFill>
                  <a:srgbClr val="FF0000"/>
                </a:solidFill>
              </a:rPr>
              <a:t>condução</a:t>
            </a:r>
            <a:r>
              <a:rPr lang="pt-BR" dirty="0" smtClean="0"/>
              <a:t>: </a:t>
            </a:r>
          </a:p>
          <a:p>
            <a:pPr lvl="1"/>
            <a:r>
              <a:rPr lang="pt-BR" dirty="0" err="1"/>
              <a:t>Free</a:t>
            </a:r>
            <a:r>
              <a:rPr lang="pt-BR" dirty="0"/>
              <a:t> </a:t>
            </a:r>
            <a:r>
              <a:rPr lang="pt-BR" dirty="0" err="1"/>
              <a:t>Driving</a:t>
            </a:r>
            <a:r>
              <a:rPr lang="pt-BR" dirty="0"/>
              <a:t> (</a:t>
            </a:r>
            <a:r>
              <a:rPr lang="pt-BR" dirty="0">
                <a:solidFill>
                  <a:srgbClr val="FF0000"/>
                </a:solidFill>
              </a:rPr>
              <a:t>Dirigir livremente</a:t>
            </a:r>
            <a:r>
              <a:rPr lang="pt-BR" dirty="0" smtClean="0"/>
              <a:t>)</a:t>
            </a:r>
          </a:p>
          <a:p>
            <a:pPr lvl="1"/>
            <a:r>
              <a:rPr lang="pt-BR" dirty="0" err="1"/>
              <a:t>Approaching</a:t>
            </a:r>
            <a:r>
              <a:rPr lang="pt-BR" dirty="0"/>
              <a:t> (</a:t>
            </a:r>
            <a:r>
              <a:rPr lang="pt-BR" dirty="0">
                <a:solidFill>
                  <a:srgbClr val="FF0000"/>
                </a:solidFill>
              </a:rPr>
              <a:t>Aproximação</a:t>
            </a:r>
            <a:r>
              <a:rPr lang="pt-BR" dirty="0" smtClean="0"/>
              <a:t>)</a:t>
            </a:r>
          </a:p>
          <a:p>
            <a:pPr lvl="1"/>
            <a:r>
              <a:rPr lang="pt-BR" dirty="0" err="1"/>
              <a:t>Following</a:t>
            </a:r>
            <a:r>
              <a:rPr lang="pt-BR" dirty="0"/>
              <a:t> (</a:t>
            </a:r>
            <a:r>
              <a:rPr lang="pt-BR" dirty="0">
                <a:solidFill>
                  <a:srgbClr val="FF0000"/>
                </a:solidFill>
              </a:rPr>
              <a:t>Perseguição</a:t>
            </a:r>
            <a:r>
              <a:rPr lang="pt-BR" dirty="0" smtClean="0"/>
              <a:t>)</a:t>
            </a:r>
          </a:p>
          <a:p>
            <a:pPr lvl="1"/>
            <a:r>
              <a:rPr lang="pt-BR" dirty="0" err="1"/>
              <a:t>Braking</a:t>
            </a:r>
            <a:r>
              <a:rPr lang="pt-BR" dirty="0"/>
              <a:t> (</a:t>
            </a:r>
            <a:r>
              <a:rPr lang="pt-BR" dirty="0">
                <a:solidFill>
                  <a:srgbClr val="FF0000"/>
                </a:solidFill>
              </a:rPr>
              <a:t>Frenagem</a:t>
            </a:r>
            <a:r>
              <a:rPr lang="pt-BR" dirty="0" smtClean="0"/>
              <a:t>)</a:t>
            </a:r>
            <a:endParaRPr lang="pt-BR" dirty="0"/>
          </a:p>
          <a:p>
            <a:pPr lvl="1"/>
            <a:endParaRPr lang="pt-BR" dirty="0"/>
          </a:p>
          <a:p>
            <a:r>
              <a:rPr lang="pt-BR" dirty="0"/>
              <a:t>Para cada um dos quatros estados de condução, a aceleração depende de </a:t>
            </a:r>
            <a:r>
              <a:rPr lang="pt-BR" dirty="0" smtClean="0"/>
              <a:t>parâmetros como: </a:t>
            </a:r>
          </a:p>
          <a:p>
            <a:pPr lvl="1"/>
            <a:r>
              <a:rPr lang="pt-BR" dirty="0" smtClean="0"/>
              <a:t>a </a:t>
            </a:r>
            <a:r>
              <a:rPr lang="pt-BR" dirty="0"/>
              <a:t>velocidade instantânea do veículo, a diferença de velocidade, a distância do veículo precedente, assim como características individuais do piloto e de seu carro.</a:t>
            </a:r>
          </a:p>
          <a:p>
            <a:endParaRPr lang="pt-BR" dirty="0"/>
          </a:p>
          <a:p>
            <a:pPr lvl="1"/>
            <a:endParaRPr lang="pt-BR" dirty="0"/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14174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5191" y="153090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pt-BR" sz="3600" dirty="0">
                <a:solidFill>
                  <a:srgbClr val="FF0000"/>
                </a:solidFill>
              </a:rPr>
              <a:t>Relação Fundamental do Fluxo de Tráfego utilizados em </a:t>
            </a:r>
            <a:r>
              <a:rPr lang="pt-BR" sz="3600" dirty="0" err="1">
                <a:solidFill>
                  <a:srgbClr val="FF0000"/>
                </a:solidFill>
              </a:rPr>
              <a:t>microssimuladores</a:t>
            </a:r>
            <a:r>
              <a:rPr lang="pt-BR" sz="3600" dirty="0">
                <a:solidFill>
                  <a:srgbClr val="FF0000"/>
                </a:solidFill>
              </a:rPr>
              <a:t> de </a:t>
            </a:r>
            <a:r>
              <a:rPr lang="pt-BR" sz="3600" dirty="0" smtClean="0">
                <a:solidFill>
                  <a:srgbClr val="FF0000"/>
                </a:solidFill>
              </a:rPr>
              <a:t>tráfego (</a:t>
            </a:r>
            <a:r>
              <a:rPr lang="pt-BR" sz="3600" dirty="0" err="1" smtClean="0">
                <a:solidFill>
                  <a:srgbClr val="FF0000"/>
                </a:solidFill>
              </a:rPr>
              <a:t>Wiedemann</a:t>
            </a:r>
            <a:r>
              <a:rPr lang="pt-BR" sz="3600" dirty="0" smtClean="0">
                <a:solidFill>
                  <a:srgbClr val="FF0000"/>
                </a:solidFill>
              </a:rPr>
              <a:t> 74) </a:t>
            </a:r>
            <a:br>
              <a:rPr lang="pt-BR" sz="3600" dirty="0" smtClean="0">
                <a:solidFill>
                  <a:srgbClr val="FF0000"/>
                </a:solidFill>
              </a:rPr>
            </a:br>
            <a:r>
              <a:rPr lang="pt-BR" sz="3600" dirty="0" smtClean="0">
                <a:solidFill>
                  <a:srgbClr val="FF0000"/>
                </a:solidFill>
              </a:rPr>
              <a:t>[</a:t>
            </a:r>
            <a:r>
              <a:rPr lang="pt-BR" sz="3600" dirty="0" err="1"/>
              <a:t>Rakha</a:t>
            </a:r>
            <a:r>
              <a:rPr lang="pt-BR" sz="3600" dirty="0"/>
              <a:t>, Gao (</a:t>
            </a:r>
            <a:r>
              <a:rPr lang="pt-BR" sz="3600" dirty="0" smtClean="0"/>
              <a:t>2019)</a:t>
            </a:r>
            <a:r>
              <a:rPr lang="pt-BR" sz="3600" dirty="0" smtClean="0">
                <a:solidFill>
                  <a:srgbClr val="FF0000"/>
                </a:solidFill>
              </a:rPr>
              <a:t>]</a:t>
            </a:r>
            <a:endParaRPr lang="pt-BR" sz="3600" dirty="0">
              <a:solidFill>
                <a:srgbClr val="FF0000"/>
              </a:solidFill>
            </a:endParaRPr>
          </a:p>
        </p:txBody>
      </p:sp>
      <p:pic>
        <p:nvPicPr>
          <p:cNvPr id="4" name="Imagem 3"/>
          <p:cNvPicPr/>
          <p:nvPr/>
        </p:nvPicPr>
        <p:blipFill>
          <a:blip r:embed="rId2"/>
          <a:stretch>
            <a:fillRect/>
          </a:stretch>
        </p:blipFill>
        <p:spPr>
          <a:xfrm>
            <a:off x="603395" y="1595674"/>
            <a:ext cx="8125495" cy="4752304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8728890" y="1595674"/>
            <a:ext cx="3266279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RAKHA, H.; GAO, Y. </a:t>
            </a:r>
            <a:endParaRPr lang="en-US" dirty="0" smtClean="0"/>
          </a:p>
          <a:p>
            <a:r>
              <a:rPr lang="en-US" b="1" dirty="0" smtClean="0"/>
              <a:t>CALIBRATION </a:t>
            </a:r>
            <a:r>
              <a:rPr lang="en-US" b="1" dirty="0"/>
              <a:t>OF STEADY-STATE </a:t>
            </a:r>
            <a:endParaRPr lang="en-US" b="1" dirty="0" smtClean="0"/>
          </a:p>
          <a:p>
            <a:r>
              <a:rPr lang="en-US" b="1" dirty="0" smtClean="0"/>
              <a:t>CAR-FOLLOWING </a:t>
            </a:r>
            <a:r>
              <a:rPr lang="en-US" b="1" dirty="0"/>
              <a:t>MODELS </a:t>
            </a:r>
            <a:endParaRPr lang="en-US" b="1" dirty="0" smtClean="0"/>
          </a:p>
          <a:p>
            <a:r>
              <a:rPr lang="en-US" b="1" dirty="0" smtClean="0"/>
              <a:t>USING </a:t>
            </a:r>
            <a:r>
              <a:rPr lang="en-US" b="1" dirty="0"/>
              <a:t>MACROSCOPIC LOOP </a:t>
            </a:r>
            <a:endParaRPr lang="en-US" b="1" dirty="0" smtClean="0"/>
          </a:p>
          <a:p>
            <a:r>
              <a:rPr lang="en-US" b="1" dirty="0" smtClean="0"/>
              <a:t>DETECTOR </a:t>
            </a:r>
            <a:r>
              <a:rPr lang="en-US" b="1" dirty="0"/>
              <a:t>DATA FINAL REPORT</a:t>
            </a:r>
            <a:r>
              <a:rPr lang="en-US" dirty="0"/>
              <a:t>. </a:t>
            </a:r>
            <a:endParaRPr lang="en-US" dirty="0" smtClean="0"/>
          </a:p>
          <a:p>
            <a:r>
              <a:rPr lang="pt-BR" dirty="0" smtClean="0"/>
              <a:t>Virginia. </a:t>
            </a:r>
          </a:p>
          <a:p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603395" y="6221616"/>
            <a:ext cx="1008833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Disponível em: &lt;https://pdfs.semanticscholar.org/e9ce/dca8b19cb57b88742c4212156f2837051f42.pdf&gt;. </a:t>
            </a:r>
          </a:p>
          <a:p>
            <a:r>
              <a:rPr lang="en-US" dirty="0" err="1"/>
              <a:t>Acesso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: 19 abr. 2019a.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54957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Wiedemann</a:t>
            </a:r>
            <a:r>
              <a:rPr lang="pt-BR" dirty="0" smtClean="0"/>
              <a:t>: </a:t>
            </a:r>
            <a:r>
              <a:rPr lang="pt-BR" sz="4000" dirty="0"/>
              <a:t>Gráfico do modelo de </a:t>
            </a:r>
            <a:r>
              <a:rPr lang="pt-BR" sz="4000" i="1" dirty="0" err="1">
                <a:solidFill>
                  <a:srgbClr val="FF0000"/>
                </a:solidFill>
              </a:rPr>
              <a:t>car</a:t>
            </a:r>
            <a:r>
              <a:rPr lang="pt-BR" sz="4000" i="1" dirty="0">
                <a:solidFill>
                  <a:srgbClr val="FF0000"/>
                </a:solidFill>
              </a:rPr>
              <a:t> </a:t>
            </a:r>
            <a:r>
              <a:rPr lang="pt-BR" sz="4000" i="1" dirty="0" err="1" smtClean="0">
                <a:solidFill>
                  <a:srgbClr val="FF0000"/>
                </a:solidFill>
              </a:rPr>
              <a:t>following</a:t>
            </a:r>
            <a:endParaRPr lang="pt-BR" sz="4000" dirty="0">
              <a:solidFill>
                <a:srgbClr val="FF0000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7482624" y="5066297"/>
            <a:ext cx="29354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/>
              <a:t>Fonte: Lacerda e Neto </a:t>
            </a:r>
            <a:r>
              <a:rPr lang="pt-BR" b="1" dirty="0" smtClean="0"/>
              <a:t>(2005)</a:t>
            </a:r>
          </a:p>
          <a:p>
            <a:r>
              <a:rPr lang="pt-BR" b="1" dirty="0" smtClean="0"/>
              <a:t>MIRANDA, C. M. (2018)</a:t>
            </a:r>
            <a:endParaRPr lang="pt-BR" dirty="0"/>
          </a:p>
        </p:txBody>
      </p:sp>
      <p:sp>
        <p:nvSpPr>
          <p:cNvPr id="6" name="Espaço Reservado para Conteúdo 2"/>
          <p:cNvSpPr>
            <a:spLocks noGrp="1"/>
          </p:cNvSpPr>
          <p:nvPr>
            <p:ph idx="1"/>
          </p:nvPr>
        </p:nvSpPr>
        <p:spPr>
          <a:xfrm>
            <a:off x="7007180" y="1841410"/>
            <a:ext cx="4480775" cy="2576044"/>
          </a:xfrm>
        </p:spPr>
        <p:txBody>
          <a:bodyPr>
            <a:normAutofit/>
          </a:bodyPr>
          <a:lstStyle/>
          <a:p>
            <a:r>
              <a:rPr lang="pt-BR" sz="2400" dirty="0"/>
              <a:t>SDV – </a:t>
            </a:r>
            <a:r>
              <a:rPr lang="pt-BR" sz="2400" i="1" dirty="0" err="1"/>
              <a:t>Selective</a:t>
            </a:r>
            <a:r>
              <a:rPr lang="pt-BR" sz="2400" i="1" dirty="0"/>
              <a:t> </a:t>
            </a:r>
            <a:r>
              <a:rPr lang="pt-BR" sz="2400" i="1" dirty="0" err="1"/>
              <a:t>Vehicle</a:t>
            </a:r>
            <a:r>
              <a:rPr lang="pt-BR" sz="2400" i="1" dirty="0"/>
              <a:t> </a:t>
            </a:r>
            <a:r>
              <a:rPr lang="pt-BR" sz="2400" i="1" dirty="0" err="1" smtClean="0"/>
              <a:t>Detection</a:t>
            </a:r>
            <a:endParaRPr lang="pt-BR" sz="2400" i="1" dirty="0" smtClean="0"/>
          </a:p>
          <a:p>
            <a:r>
              <a:rPr lang="pt-BR" sz="2400" dirty="0"/>
              <a:t>OPDV - </a:t>
            </a:r>
            <a:r>
              <a:rPr lang="pt-BR" sz="2400" i="1" dirty="0" err="1"/>
              <a:t>Opening</a:t>
            </a:r>
            <a:r>
              <a:rPr lang="pt-BR" sz="2400" i="1" dirty="0"/>
              <a:t> </a:t>
            </a:r>
            <a:r>
              <a:rPr lang="pt-BR" sz="2400" i="1" dirty="0" err="1"/>
              <a:t>Difference</a:t>
            </a:r>
            <a:r>
              <a:rPr lang="pt-BR" sz="2400" i="1" dirty="0"/>
              <a:t> in </a:t>
            </a:r>
            <a:r>
              <a:rPr lang="pt-BR" sz="2400" i="1" dirty="0" err="1" smtClean="0"/>
              <a:t>Velocity</a:t>
            </a:r>
            <a:endParaRPr lang="pt-BR" sz="2400" i="1" dirty="0" smtClean="0"/>
          </a:p>
          <a:p>
            <a:r>
              <a:rPr lang="pt-BR" sz="2400" dirty="0"/>
              <a:t>CLDV - </a:t>
            </a:r>
            <a:r>
              <a:rPr lang="pt-BR" sz="2400" i="1" dirty="0" err="1"/>
              <a:t>Closing</a:t>
            </a:r>
            <a:r>
              <a:rPr lang="pt-BR" sz="2400" i="1" dirty="0"/>
              <a:t> </a:t>
            </a:r>
            <a:r>
              <a:rPr lang="pt-BR" sz="2400" i="1" dirty="0" err="1"/>
              <a:t>Difference</a:t>
            </a:r>
            <a:r>
              <a:rPr lang="pt-BR" sz="2400" i="1" dirty="0"/>
              <a:t> in </a:t>
            </a:r>
            <a:r>
              <a:rPr lang="pt-BR" sz="2400" i="1" dirty="0" err="1"/>
              <a:t>Velocity</a:t>
            </a:r>
            <a:endParaRPr lang="pt-BR" sz="2400" i="1" dirty="0" smtClean="0"/>
          </a:p>
          <a:p>
            <a:endParaRPr lang="pt-BR" sz="2400" dirty="0"/>
          </a:p>
        </p:txBody>
      </p:sp>
      <p:pic>
        <p:nvPicPr>
          <p:cNvPr id="7" name="image29.pn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838201" y="1690689"/>
            <a:ext cx="5925064" cy="4454738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1523313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b="1" dirty="0"/>
              <a:t>Parâmetros do modelo </a:t>
            </a:r>
            <a:r>
              <a:rPr lang="pt-BR" b="1" dirty="0" smtClean="0"/>
              <a:t>“</a:t>
            </a:r>
            <a:r>
              <a:rPr lang="pt-BR" b="1" dirty="0" err="1" smtClean="0"/>
              <a:t>Car</a:t>
            </a:r>
            <a:r>
              <a:rPr lang="pt-BR" b="1" dirty="0" smtClean="0"/>
              <a:t> </a:t>
            </a:r>
            <a:r>
              <a:rPr lang="pt-BR" b="1" dirty="0" err="1" smtClean="0"/>
              <a:t>Following</a:t>
            </a:r>
            <a:r>
              <a:rPr lang="pt-BR" b="1" dirty="0" smtClean="0"/>
              <a:t>” </a:t>
            </a:r>
            <a:r>
              <a:rPr lang="pt-BR" b="1" dirty="0"/>
              <a:t>de </a:t>
            </a:r>
            <a:r>
              <a:rPr lang="pt-BR" b="1" dirty="0" err="1"/>
              <a:t>Wiedemann</a:t>
            </a:r>
            <a:r>
              <a:rPr lang="pt-BR" b="1" dirty="0"/>
              <a:t> </a:t>
            </a:r>
            <a:r>
              <a:rPr lang="pt-BR" b="1" dirty="0" smtClean="0"/>
              <a:t>74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O modelo é denominado </a:t>
            </a:r>
            <a:r>
              <a:rPr lang="pt-BR" dirty="0" err="1"/>
              <a:t>psico-físico</a:t>
            </a:r>
            <a:r>
              <a:rPr lang="pt-BR" dirty="0"/>
              <a:t> </a:t>
            </a:r>
            <a:r>
              <a:rPr lang="pt-BR" i="1" dirty="0" err="1"/>
              <a:t>car-following</a:t>
            </a:r>
            <a:r>
              <a:rPr lang="pt-BR" dirty="0"/>
              <a:t>, pois leva em conta </a:t>
            </a:r>
            <a:r>
              <a:rPr lang="pt-BR" dirty="0">
                <a:solidFill>
                  <a:srgbClr val="FF0000"/>
                </a:solidFill>
              </a:rPr>
              <a:t>aspectos psicológicos assim como fisiológicos da percepção do condutor</a:t>
            </a:r>
            <a:r>
              <a:rPr lang="pt-BR" dirty="0"/>
              <a:t>. </a:t>
            </a:r>
            <a:endParaRPr lang="pt-BR" dirty="0" smtClean="0"/>
          </a:p>
          <a:p>
            <a:r>
              <a:rPr lang="pt-BR" dirty="0" smtClean="0"/>
              <a:t>Com </a:t>
            </a:r>
            <a:r>
              <a:rPr lang="pt-BR" dirty="0"/>
              <a:t>relação aos parâmetros que afetam o </a:t>
            </a:r>
            <a:r>
              <a:rPr lang="pt-BR" dirty="0" smtClean="0"/>
              <a:t>modelo:</a:t>
            </a:r>
          </a:p>
          <a:p>
            <a:pPr lvl="1"/>
            <a:r>
              <a:rPr lang="pt-BR" dirty="0" smtClean="0"/>
              <a:t>A </a:t>
            </a:r>
            <a:r>
              <a:rPr lang="pt-BR" dirty="0" smtClean="0">
                <a:solidFill>
                  <a:srgbClr val="FF0000"/>
                </a:solidFill>
              </a:rPr>
              <a:t>distância mínima entre veículos (</a:t>
            </a:r>
            <a:r>
              <a:rPr lang="pt-BR" dirty="0" err="1" smtClean="0">
                <a:solidFill>
                  <a:srgbClr val="FF0000"/>
                </a:solidFill>
              </a:rPr>
              <a:t>Ax</a:t>
            </a:r>
            <a:r>
              <a:rPr lang="pt-BR" dirty="0" smtClean="0">
                <a:solidFill>
                  <a:srgbClr val="FF0000"/>
                </a:solidFill>
              </a:rPr>
              <a:t>) </a:t>
            </a:r>
            <a:r>
              <a:rPr lang="pt-BR" dirty="0" smtClean="0"/>
              <a:t>é composta por uma parcela representando a distância entre os veículos, quando estáticos</a:t>
            </a:r>
          </a:p>
          <a:p>
            <a:pPr lvl="1"/>
            <a:r>
              <a:rPr lang="pt-BR" dirty="0" smtClean="0"/>
              <a:t>E uma </a:t>
            </a:r>
            <a:r>
              <a:rPr lang="pt-BR" dirty="0" smtClean="0">
                <a:solidFill>
                  <a:srgbClr val="FF0000"/>
                </a:solidFill>
              </a:rPr>
              <a:t>parcela de segurança (</a:t>
            </a:r>
            <a:r>
              <a:rPr lang="pt-BR" dirty="0" err="1" smtClean="0">
                <a:solidFill>
                  <a:srgbClr val="FF0000"/>
                </a:solidFill>
              </a:rPr>
              <a:t>Bx</a:t>
            </a:r>
            <a:r>
              <a:rPr lang="pt-BR" dirty="0" smtClean="0">
                <a:solidFill>
                  <a:srgbClr val="FF0000"/>
                </a:solidFill>
              </a:rPr>
              <a:t>)</a:t>
            </a:r>
            <a:r>
              <a:rPr lang="pt-BR" dirty="0" smtClean="0"/>
              <a:t>. </a:t>
            </a:r>
            <a:br>
              <a:rPr lang="pt-BR" dirty="0" smtClean="0"/>
            </a:br>
            <a:endParaRPr lang="pt-BR" dirty="0" smtClean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73216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FF0000"/>
                </a:solidFill>
              </a:rPr>
              <a:t>Parâmetros do modelo “</a:t>
            </a:r>
            <a:r>
              <a:rPr lang="pt-BR" b="1" dirty="0" err="1" smtClean="0">
                <a:solidFill>
                  <a:srgbClr val="FF0000"/>
                </a:solidFill>
              </a:rPr>
              <a:t>Car</a:t>
            </a:r>
            <a:r>
              <a:rPr lang="pt-BR" b="1" dirty="0" smtClean="0">
                <a:solidFill>
                  <a:srgbClr val="FF0000"/>
                </a:solidFill>
              </a:rPr>
              <a:t> </a:t>
            </a:r>
            <a:r>
              <a:rPr lang="pt-BR" b="1" dirty="0" err="1" smtClean="0">
                <a:solidFill>
                  <a:srgbClr val="FF0000"/>
                </a:solidFill>
              </a:rPr>
              <a:t>Following</a:t>
            </a:r>
            <a:r>
              <a:rPr lang="pt-BR" b="1" dirty="0" smtClean="0">
                <a:solidFill>
                  <a:srgbClr val="FF0000"/>
                </a:solidFill>
              </a:rPr>
              <a:t>”</a:t>
            </a:r>
            <a:r>
              <a:rPr lang="pt-BR" b="1" dirty="0" smtClean="0"/>
              <a:t> (</a:t>
            </a:r>
            <a:r>
              <a:rPr lang="pt-BR" b="1" dirty="0" err="1" smtClean="0"/>
              <a:t>Wiedemann</a:t>
            </a:r>
            <a:r>
              <a:rPr lang="pt-BR" b="1" dirty="0" smtClean="0"/>
              <a:t> 74)</a:t>
            </a:r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ço Reservado para Conteúdo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pt-BR" dirty="0" smtClean="0"/>
                  <a:t>A </a:t>
                </a:r>
                <a:r>
                  <a:rPr lang="pt-BR" dirty="0"/>
                  <a:t>primeira, denotada pelo termo </a:t>
                </a:r>
                <a:r>
                  <a:rPr lang="pt-BR" dirty="0" smtClean="0"/>
                  <a:t>AX </a:t>
                </a:r>
                <a:r>
                  <a:rPr lang="pt-BR" dirty="0"/>
                  <a:t>é dada por</a:t>
                </a:r>
                <a:r>
                  <a:rPr lang="pt-BR" dirty="0" smtClean="0"/>
                  <a:t>:</a:t>
                </a:r>
              </a:p>
              <a:p>
                <a:pPr marL="0" indent="0">
                  <a:buNone/>
                </a:pPr>
                <a:endParaRPr lang="pt-BR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i="1">
                          <a:latin typeface="Cambria Math" panose="02040503050406030204" pitchFamily="18" charset="0"/>
                        </a:rPr>
                        <m:t>𝐴𝑋</m:t>
                      </m:r>
                      <m:r>
                        <a:rPr lang="pt-BR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pt-BR" i="1"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pt-BR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pt-BR" i="1">
                          <a:latin typeface="Cambria Math" panose="02040503050406030204" pitchFamily="18" charset="0"/>
                        </a:rPr>
                        <m:t>𝐴𝑋𝑎𝑑𝑑</m:t>
                      </m:r>
                      <m:r>
                        <a:rPr lang="pt-BR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pt-BR" i="1">
                          <a:latin typeface="Cambria Math" panose="02040503050406030204" pitchFamily="18" charset="0"/>
                        </a:rPr>
                        <m:t>𝐴</m:t>
                      </m:r>
                      <m:sSub>
                        <m:sSubPr>
                          <m:ctrlPr>
                            <a:rPr lang="pt-B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i="1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pt-BR" i="1">
                              <a:latin typeface="Cambria Math" panose="02040503050406030204" pitchFamily="18" charset="0"/>
                            </a:rPr>
                            <m:t>𝑚𝑢𝑙𝑡</m:t>
                          </m:r>
                        </m:sub>
                      </m:sSub>
                      <m:r>
                        <a:rPr lang="pt-BR" b="0" i="1" smtClean="0">
                          <a:latin typeface="Cambria Math" panose="02040503050406030204" pitchFamily="18" charset="0"/>
                        </a:rPr>
                        <m:t>∗ </m:t>
                      </m:r>
                      <m:r>
                        <a:rPr lang="pt-BR" i="1">
                          <a:latin typeface="Cambria Math" panose="02040503050406030204" pitchFamily="18" charset="0"/>
                        </a:rPr>
                        <m:t>𝑟𝑛𝑑𝑙</m:t>
                      </m:r>
                      <m:d>
                        <m:dPr>
                          <m:ctrlPr>
                            <a:rPr lang="pt-B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pt-BR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</m:d>
                    </m:oMath>
                  </m:oMathPara>
                </a14:m>
                <a:endParaRPr lang="pt-BR" dirty="0"/>
              </a:p>
              <a:p>
                <a:endParaRPr lang="pt-BR" dirty="0"/>
              </a:p>
              <a:p>
                <a:pPr lvl="0"/>
                <a:r>
                  <a:rPr lang="pt-BR" dirty="0" err="1" smtClean="0"/>
                  <a:t>Average</a:t>
                </a:r>
                <a:r>
                  <a:rPr lang="pt-BR" dirty="0" smtClean="0"/>
                  <a:t> </a:t>
                </a:r>
                <a:r>
                  <a:rPr lang="pt-BR" dirty="0" err="1" smtClean="0"/>
                  <a:t>Standstill</a:t>
                </a:r>
                <a:r>
                  <a:rPr lang="pt-BR" dirty="0" smtClean="0"/>
                  <a:t> </a:t>
                </a:r>
                <a:r>
                  <a:rPr lang="pt-BR" dirty="0" err="1" smtClean="0"/>
                  <a:t>distance</a:t>
                </a:r>
                <a:r>
                  <a:rPr lang="pt-BR" dirty="0" smtClean="0"/>
                  <a:t> (distância média para frenagem)</a:t>
                </a:r>
                <a:endParaRPr lang="pt-BR" sz="2400" dirty="0" smtClean="0"/>
              </a:p>
              <a:p>
                <a:pPr lvl="1"/>
                <a:r>
                  <a:rPr lang="pt-BR" dirty="0" smtClean="0"/>
                  <a:t>Define a distância média desejada entre dois veículos. </a:t>
                </a:r>
              </a:p>
              <a:p>
                <a:pPr lvl="1"/>
                <a:r>
                  <a:rPr lang="pt-BR" dirty="0" smtClean="0"/>
                  <a:t>O valor fica numa margem de -1,0m a 1,0m, em relação ao valor padrão, e a sua distribuição é normal com média igual a 0m e desvio padrão de 0,3m em relação ao valor padrão. </a:t>
                </a:r>
              </a:p>
              <a:p>
                <a:pPr lvl="1"/>
                <a:r>
                  <a:rPr lang="pt-BR" dirty="0" smtClean="0"/>
                  <a:t>O valor padrão do </a:t>
                </a:r>
                <a:r>
                  <a:rPr lang="pt-BR" dirty="0" err="1" smtClean="0"/>
                  <a:t>Vissim</a:t>
                </a:r>
                <a:r>
                  <a:rPr lang="pt-BR" dirty="0" smtClean="0"/>
                  <a:t> é 2,0.</a:t>
                </a:r>
                <a:endParaRPr lang="pt-BR" sz="2000" dirty="0" smtClean="0"/>
              </a:p>
            </p:txBody>
          </p:sp>
        </mc:Choice>
        <mc:Fallback xmlns="">
          <p:sp>
            <p:nvSpPr>
              <p:cNvPr id="3" name="Espaço Reservado para Conteú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43" t="-2241" b="-420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65126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ítulo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 fontScale="90000"/>
              </a:bodyPr>
              <a:lstStyle/>
              <a:p>
                <a:pPr/>
                <a:r>
                  <a:rPr lang="pt-BR" i="1" dirty="0" smtClean="0">
                    <a:latin typeface="Cambria Math" panose="02040503050406030204" pitchFamily="18" charset="0"/>
                  </a:rPr>
                  <a:t/>
                </a:r>
                <a:br>
                  <a:rPr lang="pt-BR" i="1" dirty="0" smtClean="0">
                    <a:latin typeface="Cambria Math" panose="02040503050406030204" pitchFamily="18" charset="0"/>
                  </a:rPr>
                </a:br>
                <a:r>
                  <a:rPr lang="pt-BR" i="1" dirty="0" smtClean="0">
                    <a:latin typeface="Cambria Math" panose="02040503050406030204" pitchFamily="18" charset="0"/>
                  </a:rPr>
                  <a:t/>
                </a:r>
                <a:br>
                  <a:rPr lang="pt-BR" i="1" dirty="0" smtClean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i="1" smtClean="0">
                          <a:latin typeface="Cambria Math" panose="02040503050406030204" pitchFamily="18" charset="0"/>
                        </a:rPr>
                        <m:t>𝐴𝑋</m:t>
                      </m:r>
                      <m:r>
                        <a:rPr lang="pt-BR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pt-BR" i="1" smtClean="0"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pt-BR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pt-BR" i="1" smtClean="0">
                          <a:latin typeface="Cambria Math" panose="02040503050406030204" pitchFamily="18" charset="0"/>
                        </a:rPr>
                        <m:t>𝐴𝑋𝑎𝑑𝑑</m:t>
                      </m:r>
                      <m:r>
                        <a:rPr lang="pt-BR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pt-BR" i="1">
                          <a:latin typeface="Cambria Math" panose="02040503050406030204" pitchFamily="18" charset="0"/>
                        </a:rPr>
                        <m:t>𝐴</m:t>
                      </m:r>
                      <m:sSub>
                        <m:sSubPr>
                          <m:ctrlPr>
                            <a:rPr lang="pt-B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i="1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pt-BR" i="1">
                              <a:latin typeface="Cambria Math" panose="02040503050406030204" pitchFamily="18" charset="0"/>
                            </a:rPr>
                            <m:t>𝑚𝑢𝑙𝑡</m:t>
                          </m:r>
                        </m:sub>
                      </m:sSub>
                      <m:r>
                        <a:rPr lang="pt-BR" b="0" i="1" smtClean="0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pt-BR" i="1" smtClean="0">
                          <a:latin typeface="Cambria Math" panose="02040503050406030204" pitchFamily="18" charset="0"/>
                        </a:rPr>
                        <m:t>𝑟𝑛𝑑𝑙</m:t>
                      </m:r>
                      <m:d>
                        <m:dPr>
                          <m:ctrlPr>
                            <a:rPr lang="pt-B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pt-BR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</m:d>
                    </m:oMath>
                  </m:oMathPara>
                </a14:m>
                <a:r>
                  <a:rPr lang="pt-BR" dirty="0" smtClean="0"/>
                  <a:t/>
                </a:r>
                <a:br>
                  <a:rPr lang="pt-BR" dirty="0" smtClean="0"/>
                </a:br>
                <a:r>
                  <a:rPr lang="pt-BR" dirty="0" smtClean="0"/>
                  <a:t/>
                </a:r>
                <a:br>
                  <a:rPr lang="pt-BR" dirty="0" smtClean="0"/>
                </a:br>
                <a:endParaRPr lang="pt-BR" dirty="0"/>
              </a:p>
            </p:txBody>
          </p:sp>
        </mc:Choice>
        <mc:Fallback xmlns="">
          <p:sp>
            <p:nvSpPr>
              <p:cNvPr id="2" name="Título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/>
              <a:t>Onde:</a:t>
            </a:r>
          </a:p>
          <a:p>
            <a:pPr lvl="1"/>
            <a:r>
              <a:rPr lang="pt-BR" dirty="0" smtClean="0"/>
              <a:t>AX: </a:t>
            </a:r>
            <a:r>
              <a:rPr lang="pt-BR" dirty="0"/>
              <a:t>distância entre os veículos quando parados em fila [m].</a:t>
            </a:r>
          </a:p>
          <a:p>
            <a:pPr lvl="1"/>
            <a:r>
              <a:rPr lang="pt-BR" dirty="0"/>
              <a:t>L: comprimento do veículo líder [m].</a:t>
            </a:r>
          </a:p>
          <a:p>
            <a:pPr lvl="1"/>
            <a:r>
              <a:rPr lang="pt-BR" dirty="0" err="1" smtClean="0"/>
              <a:t>AX_add</a:t>
            </a:r>
            <a:r>
              <a:rPr lang="pt-BR" dirty="0"/>
              <a:t>: fator aditivo de </a:t>
            </a:r>
            <a:r>
              <a:rPr lang="pt-BR" dirty="0" err="1" smtClean="0"/>
              <a:t>Ax</a:t>
            </a:r>
            <a:r>
              <a:rPr lang="pt-BR" dirty="0" smtClean="0"/>
              <a:t> </a:t>
            </a:r>
            <a:r>
              <a:rPr lang="pt-BR" dirty="0"/>
              <a:t>[m</a:t>
            </a:r>
            <a:r>
              <a:rPr lang="pt-BR" dirty="0" smtClean="0"/>
              <a:t>] (</a:t>
            </a:r>
            <a:r>
              <a:rPr lang="pt-BR" dirty="0"/>
              <a:t>mínimo valor entre dois veículos sucessivos numa fila [m</a:t>
            </a:r>
            <a:r>
              <a:rPr lang="pt-BR" dirty="0" smtClean="0"/>
              <a:t>]).</a:t>
            </a:r>
            <a:endParaRPr lang="pt-BR" dirty="0"/>
          </a:p>
          <a:p>
            <a:pPr lvl="1"/>
            <a:r>
              <a:rPr lang="pt-BR" dirty="0" err="1" smtClean="0"/>
              <a:t>AX_mult</a:t>
            </a:r>
            <a:r>
              <a:rPr lang="pt-BR" dirty="0"/>
              <a:t>: fator multiplicativo de </a:t>
            </a:r>
            <a:r>
              <a:rPr lang="pt-BR" dirty="0" err="1" smtClean="0"/>
              <a:t>Ax</a:t>
            </a:r>
            <a:r>
              <a:rPr lang="pt-BR" dirty="0" smtClean="0"/>
              <a:t> </a:t>
            </a:r>
            <a:r>
              <a:rPr lang="pt-BR" dirty="0"/>
              <a:t>[m].</a:t>
            </a:r>
          </a:p>
          <a:p>
            <a:pPr lvl="1"/>
            <a:r>
              <a:rPr lang="pt-BR" dirty="0" err="1">
                <a:solidFill>
                  <a:srgbClr val="FF0000"/>
                </a:solidFill>
              </a:rPr>
              <a:t>rndl</a:t>
            </a:r>
            <a:r>
              <a:rPr lang="pt-BR" dirty="0">
                <a:solidFill>
                  <a:srgbClr val="FF0000"/>
                </a:solidFill>
              </a:rPr>
              <a:t>[I]: variável aleatória de distribuição </a:t>
            </a:r>
            <a:r>
              <a:rPr lang="pt-BR" dirty="0" smtClean="0">
                <a:solidFill>
                  <a:srgbClr val="FF0000"/>
                </a:solidFill>
              </a:rPr>
              <a:t>normal </a:t>
            </a:r>
            <a:r>
              <a:rPr lang="pt-BR" dirty="0" smtClean="0"/>
              <a:t>(truncada </a:t>
            </a:r>
            <a:r>
              <a:rPr lang="pt-BR" dirty="0"/>
              <a:t>entre 0 e 1, N (0,5; 0,15)</a:t>
            </a:r>
            <a:endParaRPr lang="pt-BR" dirty="0">
              <a:solidFill>
                <a:srgbClr val="FF0000"/>
              </a:solidFill>
            </a:endParaRPr>
          </a:p>
          <a:p>
            <a:pPr lvl="1"/>
            <a:endParaRPr lang="pt-BR" dirty="0" smtClean="0"/>
          </a:p>
          <a:p>
            <a:pPr marL="457200" lvl="1" indent="0">
              <a:buNone/>
            </a:pPr>
            <a:r>
              <a:rPr lang="pt-BR" dirty="0" err="1" smtClean="0"/>
              <a:t>AX_mult</a:t>
            </a:r>
            <a:r>
              <a:rPr lang="pt-BR" dirty="0" smtClean="0"/>
              <a:t> </a:t>
            </a:r>
            <a:r>
              <a:rPr lang="pt-BR" dirty="0"/>
              <a:t>e </a:t>
            </a:r>
            <a:r>
              <a:rPr lang="pt-BR" dirty="0" err="1" smtClean="0"/>
              <a:t>AX_add</a:t>
            </a:r>
            <a:r>
              <a:rPr lang="pt-BR" dirty="0" smtClean="0"/>
              <a:t> </a:t>
            </a:r>
            <a:r>
              <a:rPr lang="pt-BR" dirty="0"/>
              <a:t>são parâmetros de calibração.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67890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FF0000"/>
                </a:solidFill>
              </a:rPr>
              <a:t>Parâmetros do modelo “</a:t>
            </a:r>
            <a:r>
              <a:rPr lang="pt-BR" b="1" dirty="0" err="1" smtClean="0">
                <a:solidFill>
                  <a:srgbClr val="FF0000"/>
                </a:solidFill>
              </a:rPr>
              <a:t>Car</a:t>
            </a:r>
            <a:r>
              <a:rPr lang="pt-BR" b="1" dirty="0" smtClean="0">
                <a:solidFill>
                  <a:srgbClr val="FF0000"/>
                </a:solidFill>
              </a:rPr>
              <a:t> </a:t>
            </a:r>
            <a:r>
              <a:rPr lang="pt-BR" b="1" dirty="0" err="1" smtClean="0">
                <a:solidFill>
                  <a:srgbClr val="FF0000"/>
                </a:solidFill>
              </a:rPr>
              <a:t>Following</a:t>
            </a:r>
            <a:r>
              <a:rPr lang="pt-BR" b="1" dirty="0" smtClean="0">
                <a:solidFill>
                  <a:srgbClr val="FF0000"/>
                </a:solidFill>
              </a:rPr>
              <a:t>” </a:t>
            </a:r>
            <a:r>
              <a:rPr lang="pt-BR" b="1" dirty="0" smtClean="0"/>
              <a:t>(</a:t>
            </a:r>
            <a:r>
              <a:rPr lang="pt-BR" b="1" dirty="0" err="1" smtClean="0"/>
              <a:t>Wiedemann</a:t>
            </a:r>
            <a:r>
              <a:rPr lang="pt-BR" b="1" dirty="0" smtClean="0"/>
              <a:t> 74)</a:t>
            </a:r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ço Reservado para Conteúdo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r>
                  <a:rPr lang="pt-BR" dirty="0" smtClean="0"/>
                  <a:t>A </a:t>
                </a:r>
                <a:r>
                  <a:rPr lang="pt-BR" dirty="0"/>
                  <a:t>parcela de segurança é dada por:</a:t>
                </a:r>
              </a:p>
              <a:p>
                <a:pPr marL="0" indent="0">
                  <a:buNone/>
                </a:pPr>
                <a:endParaRPr lang="pt-BR" i="1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i="1">
                          <a:latin typeface="Cambria Math" panose="02040503050406030204" pitchFamily="18" charset="0"/>
                        </a:rPr>
                        <m:t>𝐵𝑋</m:t>
                      </m:r>
                      <m:r>
                        <a:rPr lang="pt-BR" i="1"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pt-BR" i="1">
                          <a:latin typeface="Cambria Math" panose="02040503050406030204" pitchFamily="18" charset="0"/>
                        </a:rPr>
                        <m:t>𝐵𝑋</m:t>
                      </m:r>
                      <m:r>
                        <a:rPr lang="pt-BR" b="0" i="1" smtClean="0">
                          <a:latin typeface="Cambria Math" panose="02040503050406030204" pitchFamily="18" charset="0"/>
                        </a:rPr>
                        <m:t>_</m:t>
                      </m:r>
                      <m:r>
                        <a:rPr lang="pt-BR" i="1">
                          <a:latin typeface="Cambria Math" panose="02040503050406030204" pitchFamily="18" charset="0"/>
                        </a:rPr>
                        <m:t>𝑎𝑑𝑑</m:t>
                      </m:r>
                      <m:r>
                        <a:rPr lang="pt-BR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pt-BR" i="1">
                          <a:latin typeface="Cambria Math" panose="02040503050406030204" pitchFamily="18" charset="0"/>
                        </a:rPr>
                        <m:t>𝐵</m:t>
                      </m:r>
                      <m:sSub>
                        <m:sSubPr>
                          <m:ctrlPr>
                            <a:rPr lang="pt-B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i="1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_</m:t>
                          </m:r>
                        </m:e>
                        <m:sub>
                          <m:r>
                            <a:rPr lang="pt-BR" i="1">
                              <a:latin typeface="Cambria Math" panose="02040503050406030204" pitchFamily="18" charset="0"/>
                            </a:rPr>
                            <m:t>𝑚𝑢𝑙𝑡</m:t>
                          </m:r>
                        </m:sub>
                      </m:sSub>
                      <m:r>
                        <a:rPr lang="pt-BR" i="1">
                          <a:latin typeface="Cambria Math" panose="02040503050406030204" pitchFamily="18" charset="0"/>
                        </a:rPr>
                        <m:t>×</m:t>
                      </m:r>
                      <m:r>
                        <a:rPr lang="pt-BR" i="1">
                          <a:latin typeface="Cambria Math" panose="02040503050406030204" pitchFamily="18" charset="0"/>
                        </a:rPr>
                        <m:t>𝑟𝑛𝑑𝑙</m:t>
                      </m:r>
                      <m:d>
                        <m:dPr>
                          <m:ctrlPr>
                            <a:rPr lang="pt-B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pt-BR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</m:d>
                      <m:r>
                        <a:rPr lang="pt-BR" i="1">
                          <a:latin typeface="Cambria Math" panose="02040503050406030204" pitchFamily="18" charset="0"/>
                        </a:rPr>
                        <m:t>)×</m:t>
                      </m:r>
                      <m:rad>
                        <m:radPr>
                          <m:degHide m:val="on"/>
                          <m:ctrlPr>
                            <a:rPr lang="pt-BR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pt-BR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</m:rad>
                    </m:oMath>
                  </m:oMathPara>
                </a14:m>
                <a:endParaRPr lang="pt-BR" dirty="0"/>
              </a:p>
              <a:p>
                <a:pPr marL="0" indent="0">
                  <a:buNone/>
                </a:pPr>
                <a:endParaRPr lang="pt-BR" dirty="0" smtClean="0"/>
              </a:p>
              <a:p>
                <a:pPr marL="0" indent="0">
                  <a:buNone/>
                </a:pPr>
                <a:r>
                  <a:rPr lang="pt-BR" dirty="0" smtClean="0"/>
                  <a:t>Onde</a:t>
                </a:r>
                <a:r>
                  <a:rPr lang="pt-BR" dirty="0"/>
                  <a:t>:</a:t>
                </a:r>
              </a:p>
              <a:p>
                <a:pPr lvl="1"/>
                <a:r>
                  <a:rPr lang="pt-BR" dirty="0" smtClean="0"/>
                  <a:t>BX: </a:t>
                </a:r>
                <a:r>
                  <a:rPr lang="pt-BR" dirty="0"/>
                  <a:t>distância de segurança [m].</a:t>
                </a:r>
              </a:p>
              <a:p>
                <a:pPr lvl="1"/>
                <a:r>
                  <a:rPr lang="pt-BR" dirty="0" err="1" smtClean="0"/>
                  <a:t>BX_add</a:t>
                </a:r>
                <a:r>
                  <a:rPr lang="pt-BR" dirty="0"/>
                  <a:t>: fator aditivo de </a:t>
                </a:r>
                <a:r>
                  <a:rPr lang="pt-BR" dirty="0" err="1" smtClean="0"/>
                  <a:t>Bx</a:t>
                </a:r>
                <a:r>
                  <a:rPr lang="pt-BR" dirty="0"/>
                  <a:t>;</a:t>
                </a:r>
              </a:p>
              <a:p>
                <a:pPr lvl="1"/>
                <a:r>
                  <a:rPr lang="pt-BR" dirty="0" err="1" smtClean="0"/>
                  <a:t>BX_mult</a:t>
                </a:r>
                <a:r>
                  <a:rPr lang="pt-BR" dirty="0"/>
                  <a:t>: fator multiplicativo de </a:t>
                </a:r>
                <a:r>
                  <a:rPr lang="pt-BR" dirty="0" err="1" smtClean="0"/>
                  <a:t>Bx</a:t>
                </a:r>
                <a:r>
                  <a:rPr lang="pt-BR" dirty="0"/>
                  <a:t>;</a:t>
                </a:r>
              </a:p>
              <a:p>
                <a:pPr lvl="1"/>
                <a:r>
                  <a:rPr lang="pt-BR" dirty="0"/>
                  <a:t>v: velocidade do </a:t>
                </a:r>
                <a:r>
                  <a:rPr lang="pt-BR" dirty="0" smtClean="0"/>
                  <a:t>líder, </a:t>
                </a:r>
                <a:r>
                  <a:rPr lang="pt-BR" dirty="0"/>
                  <a:t>enquanto houver aproximação dos veículos, e do veículo seguidor enquanto houver distanciamento [m/s</a:t>
                </a:r>
                <a:r>
                  <a:rPr lang="pt-BR" dirty="0" smtClean="0"/>
                  <a:t>].</a:t>
                </a:r>
              </a:p>
              <a:p>
                <a:pPr lvl="1"/>
                <a:endParaRPr lang="pt-BR" dirty="0"/>
              </a:p>
              <a:p>
                <a:pPr lvl="1"/>
                <a:r>
                  <a:rPr lang="pt-BR" dirty="0" err="1" smtClean="0"/>
                  <a:t>BX_mult</a:t>
                </a:r>
                <a:r>
                  <a:rPr lang="pt-BR" dirty="0" smtClean="0"/>
                  <a:t> </a:t>
                </a:r>
                <a:r>
                  <a:rPr lang="pt-BR" dirty="0"/>
                  <a:t>é um parâmetro de calibração e </a:t>
                </a:r>
                <a:r>
                  <a:rPr lang="pt-BR" dirty="0" err="1">
                    <a:solidFill>
                      <a:srgbClr val="FF0000"/>
                    </a:solidFill>
                  </a:rPr>
                  <a:t>rndl</a:t>
                </a:r>
                <a:r>
                  <a:rPr lang="pt-BR" dirty="0">
                    <a:solidFill>
                      <a:srgbClr val="FF0000"/>
                    </a:solidFill>
                  </a:rPr>
                  <a:t>(I) </a:t>
                </a:r>
                <a:r>
                  <a:rPr lang="pt-BR" dirty="0" smtClean="0">
                    <a:solidFill>
                      <a:srgbClr val="FF0000"/>
                    </a:solidFill>
                  </a:rPr>
                  <a:t>é uma </a:t>
                </a:r>
                <a:r>
                  <a:rPr lang="pt-BR" dirty="0">
                    <a:solidFill>
                      <a:srgbClr val="FF0000"/>
                    </a:solidFill>
                  </a:rPr>
                  <a:t>variável aleatória de distribuição normal.</a:t>
                </a:r>
              </a:p>
              <a:p>
                <a:endParaRPr lang="pt-BR" dirty="0"/>
              </a:p>
            </p:txBody>
          </p:sp>
        </mc:Choice>
        <mc:Fallback xmlns="">
          <p:sp>
            <p:nvSpPr>
              <p:cNvPr id="3" name="Espaço Reservado para Conteú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43" t="-3501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43606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ítulo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i="1" smtClean="0">
                          <a:latin typeface="Cambria Math" panose="02040503050406030204" pitchFamily="18" charset="0"/>
                        </a:rPr>
                        <m:t>𝐵𝑋</m:t>
                      </m:r>
                      <m:r>
                        <a:rPr lang="pt-BR" i="1" smtClean="0"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pt-BR" i="1" smtClean="0">
                          <a:latin typeface="Cambria Math" panose="02040503050406030204" pitchFamily="18" charset="0"/>
                        </a:rPr>
                        <m:t>𝐵𝑋𝑎𝑑𝑑</m:t>
                      </m:r>
                      <m:r>
                        <a:rPr lang="pt-BR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pt-BR" i="1" smtClean="0">
                          <a:latin typeface="Cambria Math" panose="02040503050406030204" pitchFamily="18" charset="0"/>
                        </a:rPr>
                        <m:t>𝐵</m:t>
                      </m:r>
                      <m:sSub>
                        <m:sSubPr>
                          <m:ctrlPr>
                            <a:rPr lang="pt-B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i="1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pt-BR" i="1">
                              <a:latin typeface="Cambria Math" panose="02040503050406030204" pitchFamily="18" charset="0"/>
                            </a:rPr>
                            <m:t>𝑚𝑢𝑙𝑡</m:t>
                          </m:r>
                        </m:sub>
                      </m:sSub>
                      <m:r>
                        <a:rPr lang="pt-BR" i="1">
                          <a:latin typeface="Cambria Math" panose="02040503050406030204" pitchFamily="18" charset="0"/>
                        </a:rPr>
                        <m:t>×</m:t>
                      </m:r>
                      <m:r>
                        <a:rPr lang="pt-BR" i="1">
                          <a:latin typeface="Cambria Math" panose="02040503050406030204" pitchFamily="18" charset="0"/>
                        </a:rPr>
                        <m:t>𝑟𝑛𝑑𝑙</m:t>
                      </m:r>
                      <m:d>
                        <m:dPr>
                          <m:ctrlPr>
                            <a:rPr lang="pt-B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pt-BR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</m:d>
                      <m:r>
                        <a:rPr lang="pt-BR" i="1">
                          <a:latin typeface="Cambria Math" panose="02040503050406030204" pitchFamily="18" charset="0"/>
                        </a:rPr>
                        <m:t>)×</m:t>
                      </m:r>
                      <m:rad>
                        <m:radPr>
                          <m:degHide m:val="on"/>
                          <m:ctrlPr>
                            <a:rPr lang="pt-BR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pt-BR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</m:rad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2" name="Título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dirty="0" err="1" smtClean="0"/>
              <a:t>Additive</a:t>
            </a:r>
            <a:r>
              <a:rPr lang="pt-BR" dirty="0" smtClean="0"/>
              <a:t> </a:t>
            </a:r>
            <a:r>
              <a:rPr lang="pt-BR" dirty="0" err="1" smtClean="0"/>
              <a:t>part</a:t>
            </a:r>
            <a:r>
              <a:rPr lang="pt-BR" dirty="0" smtClean="0"/>
              <a:t> </a:t>
            </a:r>
            <a:r>
              <a:rPr lang="pt-BR" dirty="0" err="1" smtClean="0"/>
              <a:t>of</a:t>
            </a:r>
            <a:r>
              <a:rPr lang="pt-BR" dirty="0" smtClean="0"/>
              <a:t> </a:t>
            </a:r>
            <a:r>
              <a:rPr lang="pt-BR" dirty="0" err="1" smtClean="0"/>
              <a:t>safety</a:t>
            </a:r>
            <a:r>
              <a:rPr lang="pt-BR" dirty="0" smtClean="0"/>
              <a:t> </a:t>
            </a:r>
            <a:r>
              <a:rPr lang="pt-BR" dirty="0" err="1" smtClean="0"/>
              <a:t>distance</a:t>
            </a:r>
            <a:r>
              <a:rPr lang="pt-BR" dirty="0" smtClean="0"/>
              <a:t> (parcela aditiva da distância de segurança)</a:t>
            </a:r>
            <a:endParaRPr lang="pt-BR" sz="2400" dirty="0" smtClean="0"/>
          </a:p>
          <a:p>
            <a:pPr lvl="1"/>
            <a:r>
              <a:rPr lang="pt-BR" dirty="0" smtClean="0"/>
              <a:t>(</a:t>
            </a:r>
            <a:r>
              <a:rPr lang="pt-BR" dirty="0" err="1" smtClean="0"/>
              <a:t>BX</a:t>
            </a:r>
            <a:r>
              <a:rPr lang="pt-BR" baseline="-25000" dirty="0" err="1" smtClean="0"/>
              <a:t>add</a:t>
            </a:r>
            <a:r>
              <a:rPr lang="pt-BR" dirty="0" smtClean="0"/>
              <a:t>): Valor usado para o cálculo da distância de segurança desejada “d”.</a:t>
            </a:r>
          </a:p>
          <a:p>
            <a:pPr lvl="1"/>
            <a:r>
              <a:rPr lang="pt-BR" dirty="0" smtClean="0"/>
              <a:t>Permite ajustar o valor de tempo requisitado. </a:t>
            </a:r>
          </a:p>
          <a:p>
            <a:pPr lvl="1"/>
            <a:r>
              <a:rPr lang="pt-BR" dirty="0" smtClean="0"/>
              <a:t>O valor padrão é 2,0.</a:t>
            </a:r>
            <a:endParaRPr lang="pt-BR" sz="2000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89266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ítulo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i="1" smtClean="0">
                          <a:latin typeface="Cambria Math" panose="02040503050406030204" pitchFamily="18" charset="0"/>
                        </a:rPr>
                        <m:t>𝐵𝑋</m:t>
                      </m:r>
                      <m:r>
                        <a:rPr lang="pt-BR" i="1" smtClean="0"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pt-BR" i="1" smtClean="0">
                          <a:latin typeface="Cambria Math" panose="02040503050406030204" pitchFamily="18" charset="0"/>
                        </a:rPr>
                        <m:t>𝐵𝑋𝑎𝑑𝑑</m:t>
                      </m:r>
                      <m:r>
                        <a:rPr lang="pt-BR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pt-BR" i="1" smtClean="0">
                          <a:latin typeface="Cambria Math" panose="02040503050406030204" pitchFamily="18" charset="0"/>
                        </a:rPr>
                        <m:t>𝐵</m:t>
                      </m:r>
                      <m:sSub>
                        <m:sSubPr>
                          <m:ctrlPr>
                            <a:rPr lang="pt-B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i="1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pt-BR" i="1">
                              <a:latin typeface="Cambria Math" panose="02040503050406030204" pitchFamily="18" charset="0"/>
                            </a:rPr>
                            <m:t>𝑚𝑢𝑙𝑡</m:t>
                          </m:r>
                        </m:sub>
                      </m:sSub>
                      <m:r>
                        <a:rPr lang="pt-BR" i="1">
                          <a:latin typeface="Cambria Math" panose="02040503050406030204" pitchFamily="18" charset="0"/>
                        </a:rPr>
                        <m:t>×</m:t>
                      </m:r>
                      <m:r>
                        <a:rPr lang="pt-BR" i="1">
                          <a:latin typeface="Cambria Math" panose="02040503050406030204" pitchFamily="18" charset="0"/>
                        </a:rPr>
                        <m:t>𝑟𝑛𝑑𝑙</m:t>
                      </m:r>
                      <m:d>
                        <m:dPr>
                          <m:ctrlPr>
                            <a:rPr lang="pt-B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pt-BR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</m:d>
                      <m:r>
                        <a:rPr lang="pt-BR" i="1">
                          <a:latin typeface="Cambria Math" panose="02040503050406030204" pitchFamily="18" charset="0"/>
                        </a:rPr>
                        <m:t>)×</m:t>
                      </m:r>
                      <m:rad>
                        <m:radPr>
                          <m:degHide m:val="on"/>
                          <m:ctrlPr>
                            <a:rPr lang="pt-BR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pt-BR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</m:rad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2" name="Título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dirty="0" err="1"/>
              <a:t>Multiplicative</a:t>
            </a:r>
            <a:r>
              <a:rPr lang="pt-BR" dirty="0"/>
              <a:t> </a:t>
            </a:r>
            <a:r>
              <a:rPr lang="pt-BR" dirty="0" err="1"/>
              <a:t>part</a:t>
            </a:r>
            <a:r>
              <a:rPr lang="pt-BR" dirty="0"/>
              <a:t> </a:t>
            </a:r>
            <a:r>
              <a:rPr lang="pt-BR" dirty="0" err="1"/>
              <a:t>of</a:t>
            </a:r>
            <a:r>
              <a:rPr lang="pt-BR" dirty="0"/>
              <a:t> </a:t>
            </a:r>
            <a:r>
              <a:rPr lang="pt-BR" dirty="0" err="1"/>
              <a:t>safety</a:t>
            </a:r>
            <a:r>
              <a:rPr lang="pt-BR" dirty="0"/>
              <a:t> </a:t>
            </a:r>
            <a:r>
              <a:rPr lang="pt-BR" dirty="0" err="1"/>
              <a:t>distance</a:t>
            </a:r>
            <a:r>
              <a:rPr lang="pt-BR" dirty="0"/>
              <a:t> (parcela multiplicativa da distância de segurança)</a:t>
            </a:r>
          </a:p>
          <a:p>
            <a:pPr lvl="1"/>
            <a:r>
              <a:rPr lang="pt-BR" dirty="0" smtClean="0"/>
              <a:t>(</a:t>
            </a:r>
            <a:r>
              <a:rPr lang="pt-BR" dirty="0" err="1" smtClean="0"/>
              <a:t>B</a:t>
            </a:r>
            <a:r>
              <a:rPr lang="pt-BR" dirty="0" err="1"/>
              <a:t>X</a:t>
            </a:r>
            <a:r>
              <a:rPr lang="pt-BR" baseline="-25000" dirty="0" err="1" smtClean="0"/>
              <a:t>mult</a:t>
            </a:r>
            <a:r>
              <a:rPr lang="pt-BR" dirty="0"/>
              <a:t>): Valor usado para o cálculo da distância de segurança desejada “d”. Permite ajustar o valor de tempo requisitado. </a:t>
            </a:r>
            <a:endParaRPr lang="pt-BR" dirty="0" smtClean="0"/>
          </a:p>
          <a:p>
            <a:pPr lvl="1"/>
            <a:r>
              <a:rPr lang="pt-BR" dirty="0" smtClean="0">
                <a:solidFill>
                  <a:srgbClr val="FF0000"/>
                </a:solidFill>
              </a:rPr>
              <a:t>Maiores </a:t>
            </a:r>
            <a:r>
              <a:rPr lang="pt-BR" dirty="0">
                <a:solidFill>
                  <a:srgbClr val="FF0000"/>
                </a:solidFill>
              </a:rPr>
              <a:t>valores significam distribuições mais </a:t>
            </a:r>
            <a:r>
              <a:rPr lang="pt-BR" dirty="0" smtClean="0">
                <a:solidFill>
                  <a:srgbClr val="FF0000"/>
                </a:solidFill>
              </a:rPr>
              <a:t>espaçadas</a:t>
            </a:r>
          </a:p>
          <a:p>
            <a:pPr lvl="2"/>
            <a:r>
              <a:rPr lang="pt-BR" dirty="0" smtClean="0"/>
              <a:t>logo </a:t>
            </a:r>
            <a:r>
              <a:rPr lang="pt-BR" dirty="0"/>
              <a:t>maiores valores de desvio padrão na distância de segurança. </a:t>
            </a:r>
            <a:endParaRPr lang="pt-BR" dirty="0" smtClean="0"/>
          </a:p>
          <a:p>
            <a:pPr lvl="1"/>
            <a:r>
              <a:rPr lang="pt-BR" dirty="0" smtClean="0"/>
              <a:t>O </a:t>
            </a:r>
            <a:r>
              <a:rPr lang="pt-BR" dirty="0"/>
              <a:t>valor padrão do </a:t>
            </a:r>
            <a:r>
              <a:rPr lang="pt-BR" dirty="0" err="1"/>
              <a:t>Vissim</a:t>
            </a:r>
            <a:r>
              <a:rPr lang="pt-BR" dirty="0"/>
              <a:t> é 3,0.</a:t>
            </a:r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22863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FF0000"/>
                </a:solidFill>
              </a:rPr>
              <a:t>Parâmetros do modelo “</a:t>
            </a:r>
            <a:r>
              <a:rPr lang="pt-BR" b="1" dirty="0" err="1" smtClean="0">
                <a:solidFill>
                  <a:srgbClr val="FF0000"/>
                </a:solidFill>
              </a:rPr>
              <a:t>Car</a:t>
            </a:r>
            <a:r>
              <a:rPr lang="pt-BR" b="1" dirty="0" smtClean="0">
                <a:solidFill>
                  <a:srgbClr val="FF0000"/>
                </a:solidFill>
              </a:rPr>
              <a:t> </a:t>
            </a:r>
            <a:r>
              <a:rPr lang="pt-BR" b="1" dirty="0" err="1" smtClean="0">
                <a:solidFill>
                  <a:srgbClr val="FF0000"/>
                </a:solidFill>
              </a:rPr>
              <a:t>Following</a:t>
            </a:r>
            <a:r>
              <a:rPr lang="pt-BR" b="1" dirty="0" smtClean="0">
                <a:solidFill>
                  <a:srgbClr val="FF0000"/>
                </a:solidFill>
              </a:rPr>
              <a:t>”</a:t>
            </a:r>
            <a:r>
              <a:rPr lang="pt-BR" b="1" dirty="0" smtClean="0"/>
              <a:t> (</a:t>
            </a:r>
            <a:r>
              <a:rPr lang="pt-BR" b="1" dirty="0" err="1" smtClean="0"/>
              <a:t>Wiedemann</a:t>
            </a:r>
            <a:r>
              <a:rPr lang="pt-BR" b="1" dirty="0" smtClean="0"/>
              <a:t> 74)</a:t>
            </a:r>
            <a:endParaRPr lang="pt-B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Espaço Reservado para Conteúdo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pPr lvl="0"/>
                <a:r>
                  <a:rPr lang="pt-BR" dirty="0" smtClean="0">
                    <a:solidFill>
                      <a:srgbClr val="FF0000"/>
                    </a:solidFill>
                  </a:rPr>
                  <a:t>Desired</a:t>
                </a:r>
                <a:r>
                  <a:rPr lang="pt-BR" dirty="0">
                    <a:solidFill>
                      <a:srgbClr val="FF0000"/>
                    </a:solidFill>
                  </a:rPr>
                  <a:t> </a:t>
                </a:r>
                <a:r>
                  <a:rPr lang="pt-BR" dirty="0" err="1">
                    <a:solidFill>
                      <a:srgbClr val="FF0000"/>
                    </a:solidFill>
                  </a:rPr>
                  <a:t>distance</a:t>
                </a:r>
                <a:r>
                  <a:rPr lang="pt-BR" dirty="0">
                    <a:solidFill>
                      <a:srgbClr val="FF0000"/>
                    </a:solidFill>
                  </a:rPr>
                  <a:t> (distância desejada</a:t>
                </a:r>
                <a:r>
                  <a:rPr lang="pt-BR" dirty="0" smtClean="0">
                    <a:solidFill>
                      <a:srgbClr val="FF0000"/>
                    </a:solidFill>
                  </a:rPr>
                  <a:t>)</a:t>
                </a:r>
              </a:p>
              <a:p>
                <a:pPr lvl="0"/>
                <a:endParaRPr lang="pt-BR" sz="2400" dirty="0"/>
              </a:p>
              <a:p>
                <a:pPr lvl="1"/>
                <a:r>
                  <a:rPr lang="pt-BR" dirty="0"/>
                  <a:t>(d): Define a distância que um veículo deseja estar em relação ao </a:t>
                </a:r>
                <a:r>
                  <a:rPr lang="pt-BR" dirty="0" smtClean="0"/>
                  <a:t>veículo da </a:t>
                </a:r>
                <a:r>
                  <a:rPr lang="pt-BR" dirty="0" smtClean="0"/>
                  <a:t>frente:</a:t>
                </a:r>
              </a:p>
              <a:p>
                <a:pPr marL="457200" lvl="1" indent="0">
                  <a:buNone/>
                </a:pPr>
                <a:endParaRPr lang="pt-BR" sz="2000" dirty="0"/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i="1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pt-BR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pt-BR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pt-BR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pt-BR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pt-BR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pt-BR" i="1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pt-BR" sz="2000" dirty="0"/>
              </a:p>
              <a:p>
                <a:pPr marL="0" indent="0">
                  <a:buNone/>
                </a:pPr>
                <a:r>
                  <a:rPr lang="pt-BR" dirty="0"/>
                  <a:t>Na qual:</a:t>
                </a:r>
                <a:endParaRPr lang="pt-BR" sz="2400" dirty="0"/>
              </a:p>
              <a:p>
                <a:pPr lvl="1"/>
                <a:r>
                  <a:rPr lang="pt-BR" dirty="0"/>
                  <a:t>	</a:t>
                </a:r>
                <a:r>
                  <a:rPr lang="pt-BR" dirty="0" err="1"/>
                  <a:t>a</a:t>
                </a:r>
                <a:r>
                  <a:rPr lang="pt-BR" dirty="0" err="1" smtClean="0"/>
                  <a:t>x</a:t>
                </a:r>
                <a:r>
                  <a:rPr lang="pt-BR" dirty="0"/>
                  <a:t>: distância média para frenagem</a:t>
                </a:r>
                <a:endParaRPr lang="pt-BR" sz="2000" dirty="0"/>
              </a:p>
              <a:p>
                <a:pPr lvl="1"/>
                <a:r>
                  <a:rPr lang="pt-BR" dirty="0"/>
                  <a:t>	</a:t>
                </a:r>
                <a:r>
                  <a:rPr lang="pt-BR" baseline="-25000" dirty="0"/>
                  <a:t> </a:t>
                </a:r>
                <a14:m>
                  <m:oMath xmlns:m="http://schemas.openxmlformats.org/officeDocument/2006/math">
                    <m:r>
                      <a:rPr lang="pt-BR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pt-BR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pt-BR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pt-BR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pt-BR">
                            <a:latin typeface="Cambria Math" panose="02040503050406030204" pitchFamily="18" charset="0"/>
                          </a:rPr>
                          <m:t>bxadd</m:t>
                        </m:r>
                        <m:r>
                          <a:rPr lang="pt-BR" baseline="-25000">
                            <a:latin typeface="Cambria Math" panose="02040503050406030204" pitchFamily="18" charset="0"/>
                          </a:rPr>
                          <m:t> + </m:t>
                        </m:r>
                        <m:r>
                          <m:rPr>
                            <m:sty m:val="p"/>
                          </m:rPr>
                          <a:rPr lang="pt-BR">
                            <a:latin typeface="Cambria Math" panose="02040503050406030204" pitchFamily="18" charset="0"/>
                          </a:rPr>
                          <m:t>bx</m:t>
                        </m:r>
                        <m:r>
                          <m:rPr>
                            <m:sty m:val="p"/>
                          </m:rPr>
                          <a:rPr lang="pt-BR" baseline="-25000">
                            <a:latin typeface="Cambria Math" panose="02040503050406030204" pitchFamily="18" charset="0"/>
                          </a:rPr>
                          <m:t>mult</m:t>
                        </m:r>
                        <m:r>
                          <a:rPr lang="pt-BR" baseline="-25000">
                            <a:latin typeface="Cambria Math" panose="02040503050406030204" pitchFamily="18" charset="0"/>
                          </a:rPr>
                          <m:t> × </m:t>
                        </m:r>
                        <m:r>
                          <m:rPr>
                            <m:sty m:val="p"/>
                          </m:rPr>
                          <a:rPr lang="pt-BR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z</m:t>
                        </m:r>
                      </m:e>
                    </m:d>
                    <m:r>
                      <a:rPr lang="pt-BR" i="1" baseline="-25000">
                        <a:latin typeface="Cambria Math" panose="02040503050406030204" pitchFamily="18" charset="0"/>
                      </a:rPr>
                      <m:t>×</m:t>
                    </m:r>
                    <m:rad>
                      <m:radPr>
                        <m:degHide m:val="on"/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pt-BR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rad>
                  </m:oMath>
                </a14:m>
                <a:r>
                  <a:rPr lang="pt-BR" sz="2000" dirty="0" smtClean="0"/>
                  <a:t>  </a:t>
                </a:r>
                <a:r>
                  <a:rPr lang="pt-BR" sz="2000" dirty="0"/>
                  <a:t>= distância de segurança [m].</a:t>
                </a:r>
              </a:p>
              <a:p>
                <a:pPr lvl="1"/>
                <a:r>
                  <a:rPr lang="pt-BR" dirty="0"/>
                  <a:t>	v: velocidade do veículo (m/s)</a:t>
                </a:r>
                <a:endParaRPr lang="pt-BR" sz="2000" dirty="0"/>
              </a:p>
              <a:p>
                <a:pPr lvl="1"/>
                <a:endParaRPr lang="pt-BR" dirty="0" smtClean="0"/>
              </a:p>
              <a:p>
                <a:pPr lvl="1"/>
                <a:r>
                  <a:rPr lang="pt-BR" dirty="0" smtClean="0">
                    <a:solidFill>
                      <a:srgbClr val="FF0000"/>
                    </a:solidFill>
                  </a:rPr>
                  <a:t>z</a:t>
                </a:r>
                <a:r>
                  <a:rPr lang="pt-BR" dirty="0"/>
                  <a:t>: é uma variável aleatória com distribuição normal N(0,5;0,15), truncada entre 0 e 1, ou seja é </a:t>
                </a:r>
                <a:r>
                  <a:rPr lang="pt-BR" dirty="0" smtClean="0"/>
                  <a:t>distribuída </a:t>
                </a:r>
                <a:r>
                  <a:rPr lang="pt-BR" dirty="0"/>
                  <a:t>em torno da média 0,5 e tem desvio padrão de 0,15, sendo seus valores mínimos e máximos - 0 e 1 respectivamente.</a:t>
                </a:r>
                <a:endParaRPr lang="pt-BR" sz="2000" dirty="0"/>
              </a:p>
              <a:p>
                <a:pPr lvl="1"/>
                <a:endParaRPr lang="pt-BR" dirty="0"/>
              </a:p>
            </p:txBody>
          </p:sp>
        </mc:Choice>
        <mc:Fallback>
          <p:sp>
            <p:nvSpPr>
              <p:cNvPr id="3" name="Espaço Reservado para Conteú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43" t="-3501" r="-8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45489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FF0000"/>
                </a:solidFill>
              </a:rPr>
              <a:t>Parâmetros do modelo “</a:t>
            </a:r>
            <a:r>
              <a:rPr lang="pt-BR" b="1" dirty="0" err="1" smtClean="0">
                <a:solidFill>
                  <a:srgbClr val="FF0000"/>
                </a:solidFill>
              </a:rPr>
              <a:t>Car</a:t>
            </a:r>
            <a:r>
              <a:rPr lang="pt-BR" b="1" dirty="0" smtClean="0">
                <a:solidFill>
                  <a:srgbClr val="FF0000"/>
                </a:solidFill>
              </a:rPr>
              <a:t> </a:t>
            </a:r>
            <a:r>
              <a:rPr lang="pt-BR" b="1" dirty="0" err="1" smtClean="0">
                <a:solidFill>
                  <a:srgbClr val="FF0000"/>
                </a:solidFill>
              </a:rPr>
              <a:t>Following</a:t>
            </a:r>
            <a:r>
              <a:rPr lang="pt-BR" b="1" dirty="0" smtClean="0">
                <a:solidFill>
                  <a:srgbClr val="FF0000"/>
                </a:solidFill>
              </a:rPr>
              <a:t>”</a:t>
            </a:r>
            <a:r>
              <a:rPr lang="pt-BR" b="1" dirty="0" smtClean="0"/>
              <a:t> (</a:t>
            </a:r>
            <a:r>
              <a:rPr lang="pt-BR" b="1" dirty="0" err="1" smtClean="0"/>
              <a:t>Wiedemann</a:t>
            </a:r>
            <a:r>
              <a:rPr lang="pt-BR" b="1" dirty="0" smtClean="0"/>
              <a:t> 74)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153947"/>
          </a:xfrm>
        </p:spPr>
        <p:txBody>
          <a:bodyPr/>
          <a:lstStyle/>
          <a:p>
            <a:r>
              <a:rPr lang="pt-BR" dirty="0"/>
              <a:t>O efeito da variável aleatória “z” pode ser observado </a:t>
            </a:r>
            <a:r>
              <a:rPr lang="pt-BR" dirty="0" smtClean="0"/>
              <a:t>abaixo, no </a:t>
            </a:r>
            <a:r>
              <a:rPr lang="pt-BR" dirty="0"/>
              <a:t>gráfico que demonstra os resultados da distância “d” em relação à velocidade. </a:t>
            </a:r>
            <a:endParaRPr lang="pt-BR" dirty="0" smtClean="0"/>
          </a:p>
          <a:p>
            <a:r>
              <a:rPr lang="pt-BR" dirty="0" smtClean="0"/>
              <a:t>É </a:t>
            </a:r>
            <a:r>
              <a:rPr lang="pt-BR" dirty="0"/>
              <a:t>possível observar que </a:t>
            </a:r>
            <a:r>
              <a:rPr lang="pt-BR" dirty="0">
                <a:solidFill>
                  <a:srgbClr val="FF0000"/>
                </a:solidFill>
              </a:rPr>
              <a:t>a distância mínima de </a:t>
            </a:r>
            <a:r>
              <a:rPr lang="pt-BR" i="1" dirty="0" err="1">
                <a:solidFill>
                  <a:srgbClr val="FF0000"/>
                </a:solidFill>
              </a:rPr>
              <a:t>following</a:t>
            </a:r>
            <a:r>
              <a:rPr lang="pt-BR" dirty="0">
                <a:solidFill>
                  <a:srgbClr val="FF0000"/>
                </a:solidFill>
              </a:rPr>
              <a:t> é maior conforme o valor de “z</a:t>
            </a:r>
            <a:r>
              <a:rPr lang="pt-BR" dirty="0" smtClean="0">
                <a:solidFill>
                  <a:srgbClr val="FF0000"/>
                </a:solidFill>
              </a:rPr>
              <a:t>”.</a:t>
            </a:r>
          </a:p>
          <a:p>
            <a:endParaRPr lang="pt-BR" dirty="0"/>
          </a:p>
          <a:p>
            <a:endParaRPr lang="pt-BR" dirty="0"/>
          </a:p>
        </p:txBody>
      </p:sp>
      <p:graphicFrame>
        <p:nvGraphicFramePr>
          <p:cNvPr id="4" name="Gráfico 3"/>
          <p:cNvGraphicFramePr/>
          <p:nvPr>
            <p:extLst>
              <p:ext uri="{D42A27DB-BD31-4B8C-83A1-F6EECF244321}">
                <p14:modId xmlns:p14="http://schemas.microsoft.com/office/powerpoint/2010/main" val="3561815051"/>
              </p:ext>
            </p:extLst>
          </p:nvPr>
        </p:nvGraphicFramePr>
        <p:xfrm>
          <a:off x="2813256" y="4371523"/>
          <a:ext cx="5406390" cy="22104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4158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23633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Parâmetros do modelo “</a:t>
            </a:r>
            <a:r>
              <a:rPr lang="pt-BR" b="1" dirty="0" err="1" smtClean="0">
                <a:solidFill>
                  <a:srgbClr val="FF0000"/>
                </a:solidFill>
              </a:rPr>
              <a:t>Car</a:t>
            </a:r>
            <a:r>
              <a:rPr lang="pt-BR" b="1" dirty="0" smtClean="0">
                <a:solidFill>
                  <a:srgbClr val="FF0000"/>
                </a:solidFill>
              </a:rPr>
              <a:t> </a:t>
            </a:r>
            <a:r>
              <a:rPr lang="pt-BR" b="1" dirty="0" err="1" smtClean="0">
                <a:solidFill>
                  <a:srgbClr val="FF0000"/>
                </a:solidFill>
              </a:rPr>
              <a:t>Following</a:t>
            </a:r>
            <a:r>
              <a:rPr lang="pt-BR" b="1" dirty="0" smtClean="0">
                <a:solidFill>
                  <a:srgbClr val="FF0000"/>
                </a:solidFill>
              </a:rPr>
              <a:t>” </a:t>
            </a:r>
            <a:r>
              <a:rPr lang="pt-BR" b="1" dirty="0" smtClean="0"/>
              <a:t> (</a:t>
            </a:r>
            <a:r>
              <a:rPr lang="pt-BR" b="1" dirty="0" err="1" smtClean="0"/>
              <a:t>Wiedemann</a:t>
            </a:r>
            <a:r>
              <a:rPr lang="pt-BR" b="1" dirty="0" smtClean="0"/>
              <a:t> 74)</a:t>
            </a:r>
            <a:br>
              <a:rPr lang="pt-BR" b="1" dirty="0" smtClean="0"/>
            </a:br>
            <a:r>
              <a:rPr lang="pt-BR" b="1" dirty="0" smtClean="0"/>
              <a:t>+ Taxa </a:t>
            </a:r>
            <a:r>
              <a:rPr lang="pt-BR" b="1" dirty="0"/>
              <a:t>de fluxo de </a:t>
            </a:r>
            <a:r>
              <a:rPr lang="pt-BR" b="1" dirty="0" smtClean="0"/>
              <a:t>saturação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2108963"/>
            <a:ext cx="10515600" cy="4351338"/>
          </a:xfrm>
        </p:spPr>
        <p:txBody>
          <a:bodyPr>
            <a:normAutofit fontScale="92500"/>
          </a:bodyPr>
          <a:lstStyle/>
          <a:p>
            <a:r>
              <a:rPr lang="pt-BR" dirty="0"/>
              <a:t>A taxa de fluxo de saturação define o número de veículos que passam em um link por uma hora. </a:t>
            </a:r>
            <a:endParaRPr lang="pt-BR" dirty="0" smtClean="0"/>
          </a:p>
          <a:p>
            <a:r>
              <a:rPr lang="pt-BR" dirty="0" smtClean="0"/>
              <a:t>Os </a:t>
            </a:r>
            <a:r>
              <a:rPr lang="pt-BR" dirty="0"/>
              <a:t>impactos causados por intersecções semafóricas e filas de trafego são descontados. </a:t>
            </a:r>
            <a:endParaRPr lang="pt-BR" dirty="0" smtClean="0"/>
          </a:p>
          <a:p>
            <a:r>
              <a:rPr lang="pt-BR" dirty="0" smtClean="0"/>
              <a:t>A </a:t>
            </a:r>
            <a:r>
              <a:rPr lang="pt-BR" dirty="0"/>
              <a:t>taxa de fluxo de saturação também depende dos seguintes parâmetros: velocidade, porcentagem de caminhões e número de faixas.</a:t>
            </a:r>
          </a:p>
          <a:p>
            <a:r>
              <a:rPr lang="pt-BR" dirty="0">
                <a:solidFill>
                  <a:srgbClr val="FF0000"/>
                </a:solidFill>
              </a:rPr>
              <a:t>No </a:t>
            </a:r>
            <a:r>
              <a:rPr lang="pt-BR" dirty="0" err="1">
                <a:solidFill>
                  <a:srgbClr val="FF0000"/>
                </a:solidFill>
              </a:rPr>
              <a:t>Vissim</a:t>
            </a:r>
            <a:r>
              <a:rPr lang="pt-BR" dirty="0">
                <a:solidFill>
                  <a:srgbClr val="FF0000"/>
                </a:solidFill>
              </a:rPr>
              <a:t> define-se o fluxo de saturação combinando os parâmetros </a:t>
            </a:r>
            <a:r>
              <a:rPr lang="pt-BR" dirty="0" err="1" smtClean="0">
                <a:solidFill>
                  <a:srgbClr val="FF0000"/>
                </a:solidFill>
              </a:rPr>
              <a:t>BX_</a:t>
            </a:r>
            <a:r>
              <a:rPr lang="pt-BR" baseline="-25000" dirty="0" err="1" smtClean="0">
                <a:solidFill>
                  <a:srgbClr val="FF0000"/>
                </a:solidFill>
              </a:rPr>
              <a:t>add</a:t>
            </a:r>
            <a:r>
              <a:rPr lang="pt-BR" baseline="-25000" dirty="0" smtClean="0">
                <a:solidFill>
                  <a:srgbClr val="FF0000"/>
                </a:solidFill>
              </a:rPr>
              <a:t> </a:t>
            </a:r>
            <a:r>
              <a:rPr lang="pt-BR" dirty="0">
                <a:solidFill>
                  <a:srgbClr val="FF0000"/>
                </a:solidFill>
              </a:rPr>
              <a:t>e </a:t>
            </a:r>
            <a:r>
              <a:rPr lang="pt-BR" dirty="0" err="1" smtClean="0">
                <a:solidFill>
                  <a:srgbClr val="FF0000"/>
                </a:solidFill>
              </a:rPr>
              <a:t>BX_</a:t>
            </a:r>
            <a:r>
              <a:rPr lang="pt-BR" baseline="-25000" dirty="0" err="1" smtClean="0">
                <a:solidFill>
                  <a:srgbClr val="FF0000"/>
                </a:solidFill>
              </a:rPr>
              <a:t>mult</a:t>
            </a:r>
            <a:r>
              <a:rPr lang="pt-BR" dirty="0">
                <a:solidFill>
                  <a:srgbClr val="FF0000"/>
                </a:solidFill>
              </a:rPr>
              <a:t>. </a:t>
            </a:r>
            <a:endParaRPr lang="pt-BR" dirty="0" smtClean="0">
              <a:solidFill>
                <a:srgbClr val="FF0000"/>
              </a:solidFill>
            </a:endParaRPr>
          </a:p>
          <a:p>
            <a:r>
              <a:rPr lang="pt-BR" dirty="0" smtClean="0"/>
              <a:t>Usuários </a:t>
            </a:r>
            <a:r>
              <a:rPr lang="pt-BR" dirty="0"/>
              <a:t>experientes podem querer utilizar esses parâmetros para adaptar o modelo aos dados observados.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34913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Modelos de Simulação: </a:t>
            </a:r>
            <a:r>
              <a:rPr lang="pt-BR" dirty="0" err="1" smtClean="0"/>
              <a:t>Wiedemann</a:t>
            </a:r>
            <a:r>
              <a:rPr lang="pt-BR" dirty="0" smtClean="0"/>
              <a:t> 74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t-BR" sz="2800" i="1" dirty="0" err="1" smtClean="0">
                <a:solidFill>
                  <a:srgbClr val="FF0000"/>
                </a:solidFill>
              </a:rPr>
              <a:t>Car</a:t>
            </a:r>
            <a:r>
              <a:rPr lang="pt-BR" sz="2800" i="1" dirty="0" smtClean="0">
                <a:solidFill>
                  <a:srgbClr val="FF0000"/>
                </a:solidFill>
              </a:rPr>
              <a:t> </a:t>
            </a:r>
            <a:r>
              <a:rPr lang="pt-BR" sz="2800" i="1" dirty="0" err="1" smtClean="0">
                <a:solidFill>
                  <a:srgbClr val="FF0000"/>
                </a:solidFill>
              </a:rPr>
              <a:t>Following</a:t>
            </a:r>
            <a:endParaRPr lang="pt-BR" sz="2800" i="1" dirty="0" smtClean="0">
              <a:solidFill>
                <a:srgbClr val="FF0000"/>
              </a:solidFill>
            </a:endParaRPr>
          </a:p>
          <a:p>
            <a:r>
              <a:rPr lang="pt-BR" sz="2800" i="1" dirty="0" smtClean="0">
                <a:solidFill>
                  <a:srgbClr val="FF0000"/>
                </a:solidFill>
              </a:rPr>
              <a:t>Lane </a:t>
            </a:r>
            <a:r>
              <a:rPr lang="pt-BR" sz="2800" i="1" dirty="0" err="1" smtClean="0">
                <a:solidFill>
                  <a:srgbClr val="FF0000"/>
                </a:solidFill>
              </a:rPr>
              <a:t>Change</a:t>
            </a:r>
            <a:endParaRPr lang="pt-BR" sz="28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5878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FF0000"/>
                </a:solidFill>
              </a:rPr>
              <a:t>Parâmetros do modelo “</a:t>
            </a:r>
            <a:r>
              <a:rPr lang="pt-BR" b="1" dirty="0" err="1" smtClean="0">
                <a:solidFill>
                  <a:srgbClr val="FF0000"/>
                </a:solidFill>
              </a:rPr>
              <a:t>Car</a:t>
            </a:r>
            <a:r>
              <a:rPr lang="pt-BR" b="1" dirty="0" smtClean="0">
                <a:solidFill>
                  <a:srgbClr val="FF0000"/>
                </a:solidFill>
              </a:rPr>
              <a:t> </a:t>
            </a:r>
            <a:r>
              <a:rPr lang="pt-BR" b="1" dirty="0" err="1" smtClean="0">
                <a:solidFill>
                  <a:srgbClr val="FF0000"/>
                </a:solidFill>
              </a:rPr>
              <a:t>Following</a:t>
            </a:r>
            <a:r>
              <a:rPr lang="pt-BR" b="1" dirty="0" smtClean="0">
                <a:solidFill>
                  <a:srgbClr val="FF0000"/>
                </a:solidFill>
              </a:rPr>
              <a:t>”</a:t>
            </a:r>
            <a:r>
              <a:rPr lang="pt-BR" b="1" dirty="0" smtClean="0"/>
              <a:t> (</a:t>
            </a:r>
            <a:r>
              <a:rPr lang="pt-BR" b="1" dirty="0" err="1" smtClean="0"/>
              <a:t>Wiedemann</a:t>
            </a:r>
            <a:r>
              <a:rPr lang="pt-BR" b="1" dirty="0" smtClean="0"/>
              <a:t> 74)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/>
              <a:t>A </a:t>
            </a:r>
            <a:r>
              <a:rPr lang="pt-BR" dirty="0"/>
              <a:t>distância entre veículos depende da geometria dos veículos e de sua velocidade. </a:t>
            </a:r>
            <a:endParaRPr lang="pt-BR" dirty="0" smtClean="0"/>
          </a:p>
          <a:p>
            <a:r>
              <a:rPr lang="pt-BR" dirty="0" smtClean="0"/>
              <a:t>Nota-se </a:t>
            </a:r>
            <a:r>
              <a:rPr lang="pt-BR" dirty="0"/>
              <a:t>que para velocidades altas a distância mínima é maior, necessitando de maior área viária – menor capacidade da via. </a:t>
            </a:r>
            <a:endParaRPr lang="pt-BR" dirty="0" smtClean="0"/>
          </a:p>
          <a:p>
            <a:r>
              <a:rPr lang="pt-BR" dirty="0" smtClean="0">
                <a:solidFill>
                  <a:srgbClr val="FF0000"/>
                </a:solidFill>
              </a:rPr>
              <a:t>Os </a:t>
            </a:r>
            <a:r>
              <a:rPr lang="pt-BR" dirty="0">
                <a:solidFill>
                  <a:srgbClr val="FF0000"/>
                </a:solidFill>
              </a:rPr>
              <a:t>valores de SDV, OPDV e CLDV são função da distância entre veículos, sua geometria e de parâmetros de calibração</a:t>
            </a:r>
            <a:r>
              <a:rPr lang="pt-BR" dirty="0"/>
              <a:t>. </a:t>
            </a:r>
            <a:endParaRPr lang="pt-BR" dirty="0" smtClean="0"/>
          </a:p>
          <a:p>
            <a:r>
              <a:rPr lang="pt-BR" dirty="0" smtClean="0"/>
              <a:t>Para </a:t>
            </a:r>
            <a:r>
              <a:rPr lang="pt-BR" dirty="0"/>
              <a:t>comportamento em áreas urbanas o VISSIM permite alterar os parâmetros de calibração dessas variáveis, visando moldar o comportamento do motorista na cidade. </a:t>
            </a:r>
            <a:endParaRPr lang="pt-BR" dirty="0" smtClean="0"/>
          </a:p>
          <a:p>
            <a:r>
              <a:rPr lang="pt-BR" dirty="0" smtClean="0"/>
              <a:t>Importante </a:t>
            </a:r>
            <a:r>
              <a:rPr lang="pt-BR" dirty="0"/>
              <a:t>notar que geralmente as opções default do programa relacionam-se a parâmetros observados na Alemanha, país onde o </a:t>
            </a:r>
            <a:r>
              <a:rPr lang="pt-BR" i="1" dirty="0"/>
              <a:t>software</a:t>
            </a:r>
            <a:r>
              <a:rPr lang="pt-BR" dirty="0"/>
              <a:t> foi desenvolvido, e, portanto, muitas vezes apresentam diferenças em relação ao comportamento do motorista brasileiro.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98367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FF0000"/>
                </a:solidFill>
              </a:rPr>
              <a:t>Parâmetros do modelo “</a:t>
            </a:r>
            <a:r>
              <a:rPr lang="pt-BR" b="1" dirty="0" err="1" smtClean="0">
                <a:solidFill>
                  <a:srgbClr val="FF0000"/>
                </a:solidFill>
              </a:rPr>
              <a:t>Car</a:t>
            </a:r>
            <a:r>
              <a:rPr lang="pt-BR" b="1" dirty="0" smtClean="0">
                <a:solidFill>
                  <a:srgbClr val="FF0000"/>
                </a:solidFill>
              </a:rPr>
              <a:t> </a:t>
            </a:r>
            <a:r>
              <a:rPr lang="pt-BR" b="1" dirty="0" err="1" smtClean="0">
                <a:solidFill>
                  <a:srgbClr val="FF0000"/>
                </a:solidFill>
              </a:rPr>
              <a:t>Following</a:t>
            </a:r>
            <a:r>
              <a:rPr lang="pt-BR" b="1" dirty="0" smtClean="0">
                <a:solidFill>
                  <a:srgbClr val="FF0000"/>
                </a:solidFill>
              </a:rPr>
              <a:t>” </a:t>
            </a:r>
            <a:r>
              <a:rPr lang="pt-BR" b="1" dirty="0"/>
              <a:t>(</a:t>
            </a:r>
            <a:r>
              <a:rPr lang="pt-BR" b="1" dirty="0" err="1" smtClean="0"/>
              <a:t>Wiedemann</a:t>
            </a:r>
            <a:r>
              <a:rPr lang="pt-BR" b="1" dirty="0" smtClean="0"/>
              <a:t> 74)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450161"/>
          </a:xfrm>
        </p:spPr>
        <p:txBody>
          <a:bodyPr/>
          <a:lstStyle/>
          <a:p>
            <a:r>
              <a:rPr lang="pt-BR" dirty="0"/>
              <a:t>O VISSIM </a:t>
            </a:r>
            <a:r>
              <a:rPr lang="pt-BR" dirty="0" smtClean="0"/>
              <a:t>permite </a:t>
            </a:r>
            <a:r>
              <a:rPr lang="pt-BR" dirty="0"/>
              <a:t>considerar capacidades de aceleração e desaceleração dos veículos, considerando dois valores: </a:t>
            </a:r>
            <a:endParaRPr lang="pt-BR" dirty="0" smtClean="0"/>
          </a:p>
          <a:p>
            <a:pPr lvl="1"/>
            <a:r>
              <a:rPr lang="pt-BR" dirty="0" smtClean="0"/>
              <a:t>o </a:t>
            </a:r>
            <a:r>
              <a:rPr lang="pt-BR" dirty="0"/>
              <a:t>valor máximo (</a:t>
            </a:r>
            <a:r>
              <a:rPr lang="pt-BR" i="1" dirty="0" err="1"/>
              <a:t>maximum</a:t>
            </a:r>
            <a:r>
              <a:rPr lang="pt-BR" i="1" dirty="0"/>
              <a:t>) </a:t>
            </a:r>
            <a:r>
              <a:rPr lang="pt-BR" i="1" dirty="0" smtClean="0"/>
              <a:t>- </a:t>
            </a:r>
            <a:r>
              <a:rPr lang="pt-BR" dirty="0" smtClean="0"/>
              <a:t>que </a:t>
            </a:r>
            <a:r>
              <a:rPr lang="pt-BR" dirty="0"/>
              <a:t>corresponderia a situações de </a:t>
            </a:r>
            <a:r>
              <a:rPr lang="pt-BR" dirty="0" smtClean="0"/>
              <a:t>emergência, </a:t>
            </a:r>
            <a:r>
              <a:rPr lang="pt-BR" dirty="0"/>
              <a:t>onde o motorista acionaria a maior capacidade possível do veículo, </a:t>
            </a:r>
            <a:endParaRPr lang="pt-BR" dirty="0" smtClean="0"/>
          </a:p>
          <a:p>
            <a:pPr lvl="1"/>
            <a:r>
              <a:rPr lang="pt-BR" dirty="0" smtClean="0"/>
              <a:t>o </a:t>
            </a:r>
            <a:r>
              <a:rPr lang="pt-BR" dirty="0">
                <a:solidFill>
                  <a:srgbClr val="FF0000"/>
                </a:solidFill>
              </a:rPr>
              <a:t>valor desejado (</a:t>
            </a:r>
            <a:r>
              <a:rPr lang="pt-BR" i="1" dirty="0" err="1">
                <a:solidFill>
                  <a:srgbClr val="FF0000"/>
                </a:solidFill>
              </a:rPr>
              <a:t>desired</a:t>
            </a:r>
            <a:r>
              <a:rPr lang="pt-BR" dirty="0">
                <a:solidFill>
                  <a:srgbClr val="FF0000"/>
                </a:solidFill>
              </a:rPr>
              <a:t>) </a:t>
            </a:r>
            <a:r>
              <a:rPr lang="pt-BR" dirty="0" smtClean="0"/>
              <a:t>- que </a:t>
            </a:r>
            <a:r>
              <a:rPr lang="pt-BR" dirty="0"/>
              <a:t>representa o valor usualmente adotado pelo motorista para operações normais.</a:t>
            </a:r>
          </a:p>
          <a:p>
            <a:endParaRPr lang="pt-BR" dirty="0"/>
          </a:p>
        </p:txBody>
      </p:sp>
      <p:pic>
        <p:nvPicPr>
          <p:cNvPr id="4" name="Picture 59"/>
          <p:cNvPicPr/>
          <p:nvPr/>
        </p:nvPicPr>
        <p:blipFill>
          <a:blip r:embed="rId2"/>
          <a:stretch>
            <a:fillRect/>
          </a:stretch>
        </p:blipFill>
        <p:spPr>
          <a:xfrm>
            <a:off x="2266682" y="4275786"/>
            <a:ext cx="6709893" cy="2099256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9529528" y="6031467"/>
            <a:ext cx="17510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/>
              <a:t>Fonte: VISSIM </a:t>
            </a:r>
            <a:r>
              <a:rPr lang="pt-BR" b="1" dirty="0" smtClean="0"/>
              <a:t>8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1484797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8114" y="258033"/>
            <a:ext cx="10515600" cy="1325563"/>
          </a:xfrm>
        </p:spPr>
        <p:txBody>
          <a:bodyPr/>
          <a:lstStyle/>
          <a:p>
            <a:r>
              <a:rPr lang="pt-BR" b="1" dirty="0" err="1" smtClean="0">
                <a:solidFill>
                  <a:srgbClr val="FF0000"/>
                </a:solidFill>
              </a:rPr>
              <a:t>Wiedemann</a:t>
            </a:r>
            <a:r>
              <a:rPr lang="pt-BR" b="1" dirty="0" smtClean="0">
                <a:solidFill>
                  <a:srgbClr val="FF0000"/>
                </a:solidFill>
              </a:rPr>
              <a:t> 74: </a:t>
            </a:r>
            <a:r>
              <a:rPr lang="pt-BR" b="1" i="1" dirty="0" err="1" smtClean="0">
                <a:solidFill>
                  <a:srgbClr val="FF0000"/>
                </a:solidFill>
              </a:rPr>
              <a:t>lane</a:t>
            </a:r>
            <a:r>
              <a:rPr lang="pt-BR" b="1" i="1" dirty="0" smtClean="0">
                <a:solidFill>
                  <a:srgbClr val="FF0000"/>
                </a:solidFill>
              </a:rPr>
              <a:t> </a:t>
            </a:r>
            <a:r>
              <a:rPr lang="pt-BR" b="1" i="1" dirty="0" err="1" smtClean="0">
                <a:solidFill>
                  <a:srgbClr val="FF0000"/>
                </a:solidFill>
              </a:rPr>
              <a:t>change</a:t>
            </a:r>
            <a:r>
              <a:rPr lang="pt-BR" b="1" i="1" dirty="0" smtClean="0">
                <a:solidFill>
                  <a:srgbClr val="FF0000"/>
                </a:solidFill>
              </a:rPr>
              <a:t> 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Além do modelo de </a:t>
            </a:r>
            <a:r>
              <a:rPr lang="pt-BR" i="1" dirty="0" err="1"/>
              <a:t>car-following</a:t>
            </a:r>
            <a:r>
              <a:rPr lang="pt-BR" dirty="0"/>
              <a:t>, o VISSIM ainda utiliza-se de </a:t>
            </a:r>
            <a:r>
              <a:rPr lang="pt-BR" dirty="0">
                <a:solidFill>
                  <a:srgbClr val="FF0000"/>
                </a:solidFill>
              </a:rPr>
              <a:t>modelo de troca de faixas – </a:t>
            </a:r>
            <a:r>
              <a:rPr lang="pt-BR" i="1" dirty="0" err="1">
                <a:solidFill>
                  <a:srgbClr val="FF0000"/>
                </a:solidFill>
              </a:rPr>
              <a:t>lane</a:t>
            </a:r>
            <a:r>
              <a:rPr lang="pt-BR" i="1" dirty="0">
                <a:solidFill>
                  <a:srgbClr val="FF0000"/>
                </a:solidFill>
              </a:rPr>
              <a:t> </a:t>
            </a:r>
            <a:r>
              <a:rPr lang="pt-BR" i="1" dirty="0" err="1" smtClean="0">
                <a:solidFill>
                  <a:srgbClr val="FF0000"/>
                </a:solidFill>
              </a:rPr>
              <a:t>change</a:t>
            </a:r>
            <a:r>
              <a:rPr lang="pt-BR" i="1" dirty="0" smtClean="0">
                <a:solidFill>
                  <a:srgbClr val="FF0000"/>
                </a:solidFill>
              </a:rPr>
              <a:t> </a:t>
            </a:r>
            <a:r>
              <a:rPr lang="pt-BR" dirty="0" smtClean="0">
                <a:solidFill>
                  <a:srgbClr val="FF0000"/>
                </a:solidFill>
              </a:rPr>
              <a:t>- </a:t>
            </a:r>
            <a:r>
              <a:rPr lang="pt-BR" dirty="0">
                <a:solidFill>
                  <a:srgbClr val="FF0000"/>
                </a:solidFill>
              </a:rPr>
              <a:t>para estimar o comportamento dos veículos</a:t>
            </a:r>
            <a:r>
              <a:rPr lang="pt-BR" dirty="0"/>
              <a:t>. </a:t>
            </a:r>
            <a:endParaRPr lang="pt-BR" dirty="0" smtClean="0"/>
          </a:p>
          <a:p>
            <a:r>
              <a:rPr lang="pt-BR" dirty="0" smtClean="0"/>
              <a:t>Semelhante </a:t>
            </a:r>
            <a:r>
              <a:rPr lang="pt-BR" dirty="0"/>
              <a:t>ao modelo de </a:t>
            </a:r>
            <a:r>
              <a:rPr lang="pt-BR" i="1" dirty="0" err="1"/>
              <a:t>car</a:t>
            </a:r>
            <a:r>
              <a:rPr lang="pt-BR" i="1" dirty="0"/>
              <a:t> </a:t>
            </a:r>
            <a:r>
              <a:rPr lang="pt-BR" i="1" dirty="0" err="1"/>
              <a:t>following</a:t>
            </a:r>
            <a:r>
              <a:rPr lang="pt-BR" dirty="0"/>
              <a:t>, o modelo de troca de faixas leva em conta variáveis aleatórias e tempos e espaços mínimos para a manobra ocorrer. </a:t>
            </a:r>
            <a:endParaRPr lang="pt-BR" dirty="0" smtClean="0"/>
          </a:p>
          <a:p>
            <a:r>
              <a:rPr lang="pt-BR" dirty="0" smtClean="0"/>
              <a:t>Nas </a:t>
            </a:r>
            <a:r>
              <a:rPr lang="pt-BR" dirty="0"/>
              <a:t>versões mais atuais do programa é permitido ainda calibrar parâmetros referentes à interação lateral entre veículos, permitindo, por exemplo, que motos andem entre os veículos.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32950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err="1" smtClean="0">
                <a:solidFill>
                  <a:srgbClr val="FF0000"/>
                </a:solidFill>
              </a:rPr>
              <a:t>Wiedemann</a:t>
            </a:r>
            <a:r>
              <a:rPr lang="pt-BR" b="1" dirty="0" smtClean="0">
                <a:solidFill>
                  <a:srgbClr val="FF0000"/>
                </a:solidFill>
              </a:rPr>
              <a:t> 74: </a:t>
            </a:r>
            <a:r>
              <a:rPr lang="pt-BR" b="1" i="1" dirty="0" err="1" smtClean="0">
                <a:solidFill>
                  <a:srgbClr val="FF0000"/>
                </a:solidFill>
              </a:rPr>
              <a:t>lane</a:t>
            </a:r>
            <a:r>
              <a:rPr lang="pt-BR" b="1" i="1" dirty="0" smtClean="0">
                <a:solidFill>
                  <a:srgbClr val="FF0000"/>
                </a:solidFill>
              </a:rPr>
              <a:t> </a:t>
            </a:r>
            <a:r>
              <a:rPr lang="pt-BR" b="1" i="1" dirty="0" err="1" smtClean="0">
                <a:solidFill>
                  <a:srgbClr val="FF0000"/>
                </a:solidFill>
              </a:rPr>
              <a:t>change</a:t>
            </a:r>
            <a:r>
              <a:rPr lang="pt-BR" b="1" i="1" dirty="0" smtClean="0">
                <a:solidFill>
                  <a:srgbClr val="FF0000"/>
                </a:solidFill>
              </a:rPr>
              <a:t> 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No </a:t>
            </a:r>
            <a:r>
              <a:rPr lang="pt-BR" dirty="0" err="1"/>
              <a:t>Vissim</a:t>
            </a:r>
            <a:r>
              <a:rPr lang="pt-BR" dirty="0"/>
              <a:t> há uma diferenciação em </a:t>
            </a:r>
            <a:r>
              <a:rPr lang="pt-BR" dirty="0">
                <a:solidFill>
                  <a:srgbClr val="FF0000"/>
                </a:solidFill>
              </a:rPr>
              <a:t>duas situações </a:t>
            </a:r>
            <a:r>
              <a:rPr lang="pt-BR" dirty="0"/>
              <a:t>que podem ocorrer a mudança de faixa. </a:t>
            </a:r>
            <a:endParaRPr lang="pt-BR" dirty="0" smtClean="0"/>
          </a:p>
          <a:p>
            <a:r>
              <a:rPr lang="pt-BR" dirty="0" smtClean="0"/>
              <a:t>Elas são: </a:t>
            </a:r>
          </a:p>
          <a:p>
            <a:pPr lvl="1"/>
            <a:r>
              <a:rPr lang="pt-BR" i="1" dirty="0" err="1" smtClean="0">
                <a:solidFill>
                  <a:srgbClr val="FF0000"/>
                </a:solidFill>
              </a:rPr>
              <a:t>necessary</a:t>
            </a:r>
            <a:r>
              <a:rPr lang="pt-BR" i="1" dirty="0" smtClean="0">
                <a:solidFill>
                  <a:srgbClr val="FF0000"/>
                </a:solidFill>
              </a:rPr>
              <a:t> </a:t>
            </a:r>
            <a:r>
              <a:rPr lang="pt-BR" i="1" dirty="0" err="1">
                <a:solidFill>
                  <a:srgbClr val="FF0000"/>
                </a:solidFill>
              </a:rPr>
              <a:t>lane</a:t>
            </a:r>
            <a:r>
              <a:rPr lang="pt-BR" i="1" dirty="0">
                <a:solidFill>
                  <a:srgbClr val="FF0000"/>
                </a:solidFill>
              </a:rPr>
              <a:t> </a:t>
            </a:r>
            <a:r>
              <a:rPr lang="pt-BR" i="1" dirty="0" err="1">
                <a:solidFill>
                  <a:srgbClr val="FF0000"/>
                </a:solidFill>
              </a:rPr>
              <a:t>change</a:t>
            </a:r>
            <a:r>
              <a:rPr lang="pt-BR" dirty="0">
                <a:solidFill>
                  <a:srgbClr val="FF0000"/>
                </a:solidFill>
              </a:rPr>
              <a:t> </a:t>
            </a:r>
            <a:endParaRPr lang="pt-BR" dirty="0" smtClean="0">
              <a:solidFill>
                <a:srgbClr val="FF0000"/>
              </a:solidFill>
            </a:endParaRPr>
          </a:p>
          <a:p>
            <a:pPr lvl="1"/>
            <a:r>
              <a:rPr lang="pt-BR" i="1" dirty="0" err="1" smtClean="0">
                <a:solidFill>
                  <a:srgbClr val="FF0000"/>
                </a:solidFill>
              </a:rPr>
              <a:t>free</a:t>
            </a:r>
            <a:r>
              <a:rPr lang="pt-BR" i="1" dirty="0" smtClean="0">
                <a:solidFill>
                  <a:srgbClr val="FF0000"/>
                </a:solidFill>
              </a:rPr>
              <a:t> </a:t>
            </a:r>
            <a:r>
              <a:rPr lang="pt-BR" i="1" dirty="0" err="1">
                <a:solidFill>
                  <a:srgbClr val="FF0000"/>
                </a:solidFill>
              </a:rPr>
              <a:t>lane</a:t>
            </a:r>
            <a:r>
              <a:rPr lang="pt-BR" i="1" dirty="0">
                <a:solidFill>
                  <a:srgbClr val="FF0000"/>
                </a:solidFill>
              </a:rPr>
              <a:t> </a:t>
            </a:r>
            <a:r>
              <a:rPr lang="pt-BR" i="1" dirty="0" err="1">
                <a:solidFill>
                  <a:srgbClr val="FF0000"/>
                </a:solidFill>
              </a:rPr>
              <a:t>change</a:t>
            </a:r>
            <a:r>
              <a:rPr lang="pt-BR" dirty="0">
                <a:solidFill>
                  <a:srgbClr val="FF0000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115782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463981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pt-BR" b="1" dirty="0" err="1" smtClean="0">
                <a:solidFill>
                  <a:srgbClr val="FF0000"/>
                </a:solidFill>
              </a:rPr>
              <a:t>Wiedemann</a:t>
            </a:r>
            <a:r>
              <a:rPr lang="pt-BR" b="1" dirty="0" smtClean="0">
                <a:solidFill>
                  <a:srgbClr val="FF0000"/>
                </a:solidFill>
              </a:rPr>
              <a:t> 74: </a:t>
            </a:r>
            <a:r>
              <a:rPr lang="pt-BR" b="1" i="1" dirty="0" err="1" smtClean="0">
                <a:solidFill>
                  <a:srgbClr val="FF0000"/>
                </a:solidFill>
              </a:rPr>
              <a:t>lane</a:t>
            </a:r>
            <a:r>
              <a:rPr lang="pt-BR" b="1" i="1" dirty="0" smtClean="0">
                <a:solidFill>
                  <a:srgbClr val="FF0000"/>
                </a:solidFill>
              </a:rPr>
              <a:t> </a:t>
            </a:r>
            <a:r>
              <a:rPr lang="pt-BR" b="1" i="1" dirty="0" err="1" smtClean="0">
                <a:solidFill>
                  <a:srgbClr val="FF0000"/>
                </a:solidFill>
              </a:rPr>
              <a:t>change</a:t>
            </a:r>
            <a:r>
              <a:rPr lang="pt-BR" i="1" dirty="0">
                <a:solidFill>
                  <a:srgbClr val="FF0000"/>
                </a:solidFill>
              </a:rPr>
              <a:t/>
            </a:r>
            <a:br>
              <a:rPr lang="pt-BR" i="1" dirty="0">
                <a:solidFill>
                  <a:srgbClr val="FF0000"/>
                </a:solidFill>
              </a:rPr>
            </a:br>
            <a:r>
              <a:rPr lang="pt-BR" i="1" dirty="0" smtClean="0"/>
              <a:t>+ </a:t>
            </a:r>
            <a:r>
              <a:rPr lang="pt-BR" i="1" dirty="0" err="1" smtClean="0"/>
              <a:t>necessary</a:t>
            </a:r>
            <a:r>
              <a:rPr lang="pt-BR" i="1" dirty="0" smtClean="0"/>
              <a:t> </a:t>
            </a:r>
            <a:r>
              <a:rPr lang="pt-BR" i="1" dirty="0" err="1" smtClean="0"/>
              <a:t>lane</a:t>
            </a:r>
            <a:r>
              <a:rPr lang="pt-BR" i="1" dirty="0" smtClean="0"/>
              <a:t> </a:t>
            </a:r>
            <a:r>
              <a:rPr lang="pt-BR" i="1" dirty="0" err="1" smtClean="0"/>
              <a:t>change</a:t>
            </a:r>
            <a:r>
              <a:rPr lang="pt-BR" i="1" dirty="0" smtClean="0"/>
              <a:t> </a:t>
            </a:r>
            <a:br>
              <a:rPr lang="pt-BR" i="1" dirty="0" smtClean="0"/>
            </a:br>
            <a:r>
              <a:rPr lang="pt-BR" dirty="0" smtClean="0"/>
              <a:t>(</a:t>
            </a:r>
            <a:r>
              <a:rPr lang="pt-BR" dirty="0" smtClean="0">
                <a:solidFill>
                  <a:srgbClr val="FF0000"/>
                </a:solidFill>
              </a:rPr>
              <a:t>Mudança de faixa necessária</a:t>
            </a:r>
            <a:r>
              <a:rPr lang="pt-BR" dirty="0" smtClean="0"/>
              <a:t>)</a:t>
            </a:r>
            <a:r>
              <a:rPr lang="pt-BR" sz="4000" dirty="0" smtClean="0"/>
              <a:t/>
            </a:r>
            <a:br>
              <a:rPr lang="pt-BR" sz="4000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2303421"/>
            <a:ext cx="10515600" cy="4351338"/>
          </a:xfrm>
        </p:spPr>
        <p:txBody>
          <a:bodyPr/>
          <a:lstStyle/>
          <a:p>
            <a:pPr lvl="0"/>
            <a:r>
              <a:rPr lang="pt-BR" dirty="0" smtClean="0"/>
              <a:t>A </a:t>
            </a:r>
            <a:r>
              <a:rPr lang="pt-BR" dirty="0"/>
              <a:t>mudança de faixa é necessária para que o veículo consiga chegar no conector que o leva à faixa desejada para a sua rota.</a:t>
            </a:r>
            <a:endParaRPr lang="pt-BR" sz="2000" dirty="0"/>
          </a:p>
          <a:p>
            <a:r>
              <a:rPr lang="pt-BR" dirty="0"/>
              <a:t>Para </a:t>
            </a:r>
            <a:r>
              <a:rPr lang="pt-BR" dirty="0" smtClean="0"/>
              <a:t>essa mudança </a:t>
            </a:r>
            <a:r>
              <a:rPr lang="pt-BR" dirty="0"/>
              <a:t>de faixa </a:t>
            </a:r>
            <a:r>
              <a:rPr lang="pt-BR" dirty="0" smtClean="0"/>
              <a:t>necessária </a:t>
            </a:r>
            <a:r>
              <a:rPr lang="pt-BR" dirty="0"/>
              <a:t>os parâmetros de comportamento de condução (</a:t>
            </a:r>
            <a:r>
              <a:rPr lang="pt-BR" i="1" dirty="0" err="1"/>
              <a:t>driving</a:t>
            </a:r>
            <a:r>
              <a:rPr lang="pt-BR" i="1" dirty="0"/>
              <a:t> </a:t>
            </a:r>
            <a:r>
              <a:rPr lang="pt-BR" i="1" dirty="0" err="1"/>
              <a:t>behaviour</a:t>
            </a:r>
            <a:r>
              <a:rPr lang="pt-BR" i="1" dirty="0"/>
              <a:t> </a:t>
            </a:r>
            <a:r>
              <a:rPr lang="pt-BR" i="1" dirty="0" err="1"/>
              <a:t>parameters</a:t>
            </a:r>
            <a:r>
              <a:rPr lang="pt-BR" dirty="0"/>
              <a:t>) </a:t>
            </a:r>
            <a:r>
              <a:rPr lang="pt-BR" dirty="0" smtClean="0"/>
              <a:t>contém a </a:t>
            </a:r>
            <a:r>
              <a:rPr lang="pt-BR" dirty="0"/>
              <a:t>máxima desaceleração aceitável para o </a:t>
            </a:r>
            <a:r>
              <a:rPr lang="pt-BR" dirty="0" smtClean="0"/>
              <a:t>veículo, </a:t>
            </a:r>
            <a:r>
              <a:rPr lang="pt-BR" dirty="0"/>
              <a:t>que deseja mudar de </a:t>
            </a:r>
            <a:r>
              <a:rPr lang="pt-BR" dirty="0" smtClean="0"/>
              <a:t>faixa, em relação ao </a:t>
            </a:r>
            <a:r>
              <a:rPr lang="pt-BR" dirty="0"/>
              <a:t>veículo que esta chegando por </a:t>
            </a:r>
            <a:r>
              <a:rPr lang="pt-BR" dirty="0" smtClean="0"/>
              <a:t>trás, na faixa que se será feita a manobra.</a:t>
            </a:r>
            <a:endParaRPr lang="pt-BR" sz="2000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7829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err="1" smtClean="0">
                <a:solidFill>
                  <a:srgbClr val="FF0000"/>
                </a:solidFill>
              </a:rPr>
              <a:t>Wiedemann</a:t>
            </a:r>
            <a:r>
              <a:rPr lang="pt-BR" b="1" dirty="0" smtClean="0">
                <a:solidFill>
                  <a:srgbClr val="FF0000"/>
                </a:solidFill>
              </a:rPr>
              <a:t> 74: </a:t>
            </a:r>
            <a:r>
              <a:rPr lang="pt-BR" b="1" i="1" dirty="0" err="1" smtClean="0">
                <a:solidFill>
                  <a:srgbClr val="FF0000"/>
                </a:solidFill>
              </a:rPr>
              <a:t>lane</a:t>
            </a:r>
            <a:r>
              <a:rPr lang="pt-BR" b="1" i="1" dirty="0" smtClean="0">
                <a:solidFill>
                  <a:srgbClr val="FF0000"/>
                </a:solidFill>
              </a:rPr>
              <a:t> </a:t>
            </a:r>
            <a:r>
              <a:rPr lang="pt-BR" b="1" i="1" dirty="0" err="1" smtClean="0">
                <a:solidFill>
                  <a:srgbClr val="FF0000"/>
                </a:solidFill>
              </a:rPr>
              <a:t>change</a:t>
            </a:r>
            <a:r>
              <a:rPr lang="pt-BR" i="1" dirty="0" smtClean="0"/>
              <a:t/>
            </a:r>
            <a:br>
              <a:rPr lang="pt-BR" i="1" dirty="0" smtClean="0"/>
            </a:br>
            <a:r>
              <a:rPr lang="pt-BR" i="1" dirty="0" smtClean="0"/>
              <a:t>+ </a:t>
            </a:r>
            <a:r>
              <a:rPr lang="pt-BR" i="1" dirty="0" err="1"/>
              <a:t>Free</a:t>
            </a:r>
            <a:r>
              <a:rPr lang="pt-BR" i="1" dirty="0"/>
              <a:t> </a:t>
            </a:r>
            <a:r>
              <a:rPr lang="pt-BR" i="1" dirty="0" err="1"/>
              <a:t>lane</a:t>
            </a:r>
            <a:r>
              <a:rPr lang="pt-BR" i="1" dirty="0"/>
              <a:t> </a:t>
            </a:r>
            <a:r>
              <a:rPr lang="pt-BR" i="1" dirty="0" err="1" smtClean="0"/>
              <a:t>change</a:t>
            </a:r>
            <a:r>
              <a:rPr lang="pt-BR" i="1" dirty="0" smtClean="0"/>
              <a:t> </a:t>
            </a:r>
            <a:br>
              <a:rPr lang="pt-BR" i="1" dirty="0" smtClean="0"/>
            </a:br>
            <a:r>
              <a:rPr lang="pt-BR" dirty="0" smtClean="0"/>
              <a:t>(</a:t>
            </a:r>
            <a:r>
              <a:rPr lang="pt-BR" dirty="0">
                <a:solidFill>
                  <a:srgbClr val="FF0000"/>
                </a:solidFill>
              </a:rPr>
              <a:t>Mudança de faixa livre</a:t>
            </a:r>
            <a:r>
              <a:rPr lang="pt-BR" dirty="0"/>
              <a:t>)</a:t>
            </a:r>
            <a:r>
              <a:rPr lang="pt-BR" dirty="0" smtClean="0"/>
              <a:t>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A mudança de faixa acontece livremente, caso haja mais espaço e um incremento na velocidade seja exigido. </a:t>
            </a:r>
            <a:endParaRPr lang="pt-BR" dirty="0" smtClean="0"/>
          </a:p>
          <a:p>
            <a:r>
              <a:rPr lang="pt-BR" dirty="0" smtClean="0"/>
              <a:t>Nessa </a:t>
            </a:r>
            <a:r>
              <a:rPr lang="pt-BR" dirty="0"/>
              <a:t>situação, o </a:t>
            </a:r>
            <a:r>
              <a:rPr lang="pt-BR" dirty="0" smtClean="0"/>
              <a:t>VISSIM checa </a:t>
            </a:r>
            <a:r>
              <a:rPr lang="pt-BR" dirty="0"/>
              <a:t>a distância de segurança desejada para o veículo posterior na nova faixa. </a:t>
            </a:r>
            <a:endParaRPr lang="pt-BR" dirty="0" smtClean="0"/>
          </a:p>
          <a:p>
            <a:r>
              <a:rPr lang="pt-BR" dirty="0" smtClean="0"/>
              <a:t>A </a:t>
            </a:r>
            <a:r>
              <a:rPr lang="pt-BR" dirty="0"/>
              <a:t>distância de segurança desejada depende da velocidade do veículo que deseja mudar de faixa e da velocidade do veículo precedente</a:t>
            </a:r>
            <a:r>
              <a:rPr lang="pt-BR" dirty="0" smtClean="0"/>
              <a:t>.</a:t>
            </a:r>
          </a:p>
          <a:p>
            <a:r>
              <a:rPr lang="pt-BR" dirty="0" smtClean="0"/>
              <a:t>Não </a:t>
            </a:r>
            <a:r>
              <a:rPr lang="pt-BR" dirty="0"/>
              <a:t>se consegue mudar o grau de agressividade para a mudança de faixa livre, mas se pode influenciar a mudança de faixa livre ao se mudar a distância de segurança. </a:t>
            </a:r>
            <a:endParaRPr lang="pt-BR" dirty="0" smtClean="0"/>
          </a:p>
          <a:p>
            <a:r>
              <a:rPr lang="pt-BR" dirty="0" smtClean="0"/>
              <a:t>As </a:t>
            </a:r>
            <a:r>
              <a:rPr lang="pt-BR" dirty="0"/>
              <a:t>distâncias de segurança são usadas para especificar o comportamento do </a:t>
            </a:r>
            <a:r>
              <a:rPr lang="pt-BR" dirty="0" err="1"/>
              <a:t>car-following</a:t>
            </a:r>
            <a:r>
              <a:rPr lang="pt-BR" dirty="0"/>
              <a:t>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28273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err="1" smtClean="0">
                <a:solidFill>
                  <a:srgbClr val="FF0000"/>
                </a:solidFill>
              </a:rPr>
              <a:t>Wiedemann</a:t>
            </a:r>
            <a:r>
              <a:rPr lang="pt-BR" b="1" dirty="0" smtClean="0">
                <a:solidFill>
                  <a:srgbClr val="FF0000"/>
                </a:solidFill>
              </a:rPr>
              <a:t> 74: </a:t>
            </a:r>
            <a:r>
              <a:rPr lang="pt-BR" b="1" i="1" dirty="0" err="1" smtClean="0">
                <a:solidFill>
                  <a:srgbClr val="FF0000"/>
                </a:solidFill>
              </a:rPr>
              <a:t>lane</a:t>
            </a:r>
            <a:r>
              <a:rPr lang="pt-BR" b="1" i="1" dirty="0" smtClean="0">
                <a:solidFill>
                  <a:srgbClr val="FF0000"/>
                </a:solidFill>
              </a:rPr>
              <a:t> </a:t>
            </a:r>
            <a:r>
              <a:rPr lang="pt-BR" b="1" i="1" dirty="0" err="1" smtClean="0">
                <a:solidFill>
                  <a:srgbClr val="FF0000"/>
                </a:solidFill>
              </a:rPr>
              <a:t>change</a:t>
            </a:r>
            <a:r>
              <a:rPr lang="pt-BR" b="1" i="1" dirty="0" smtClean="0">
                <a:solidFill>
                  <a:srgbClr val="FF0000"/>
                </a:solidFill>
              </a:rPr>
              <a:t> 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Para ambas as mudanças de faixa é necessário primeiro um espaço aceitável na direção da viagem. </a:t>
            </a:r>
            <a:endParaRPr lang="pt-BR" dirty="0" smtClean="0"/>
          </a:p>
          <a:p>
            <a:r>
              <a:rPr lang="pt-BR" dirty="0" smtClean="0"/>
              <a:t>O </a:t>
            </a:r>
            <a:r>
              <a:rPr lang="pt-BR" dirty="0"/>
              <a:t>tamanho do espaço depende de duas velocidades:</a:t>
            </a:r>
            <a:endParaRPr lang="pt-BR" sz="2400" dirty="0"/>
          </a:p>
          <a:p>
            <a:pPr lvl="1"/>
            <a:r>
              <a:rPr lang="pt-BR" dirty="0"/>
              <a:t>Velocidade do veículo que está mudando de faixa</a:t>
            </a:r>
            <a:endParaRPr lang="pt-BR" sz="2000" dirty="0"/>
          </a:p>
          <a:p>
            <a:pPr lvl="1"/>
            <a:r>
              <a:rPr lang="pt-BR" dirty="0"/>
              <a:t>Velocidade do veículo que vem chegando por trás na faixa que será feita a manobra. </a:t>
            </a:r>
            <a:endParaRPr lang="pt-BR" sz="2000" dirty="0"/>
          </a:p>
          <a:p>
            <a:r>
              <a:rPr lang="pt-BR" dirty="0"/>
              <a:t>Para mudanças de faixas o intervalo de tempo também depende da agressividade do motorista. </a:t>
            </a:r>
            <a:endParaRPr lang="pt-BR" dirty="0" smtClean="0"/>
          </a:p>
          <a:p>
            <a:pPr lvl="1"/>
            <a:r>
              <a:rPr lang="pt-BR" dirty="0" smtClean="0"/>
              <a:t>Neste </a:t>
            </a:r>
            <a:r>
              <a:rPr lang="pt-BR" dirty="0"/>
              <a:t>caso, o máximo atraso nos parâmetros de comportamento do motorista está incluso no cálculo do intervalo de tempo.</a:t>
            </a:r>
            <a:endParaRPr lang="pt-BR" sz="2000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43896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68908"/>
            <a:ext cx="10515600" cy="1325563"/>
          </a:xfrm>
        </p:spPr>
        <p:txBody>
          <a:bodyPr/>
          <a:lstStyle/>
          <a:p>
            <a:r>
              <a:rPr lang="pt-BR" b="1" dirty="0">
                <a:solidFill>
                  <a:srgbClr val="FF0000"/>
                </a:solidFill>
              </a:rPr>
              <a:t>M</a:t>
            </a:r>
            <a:r>
              <a:rPr lang="pt-BR" b="1" dirty="0" smtClean="0">
                <a:solidFill>
                  <a:srgbClr val="FF0000"/>
                </a:solidFill>
              </a:rPr>
              <a:t>étodos: Determinístico e Estocástico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65475" y="1291439"/>
            <a:ext cx="10515600" cy="4098658"/>
          </a:xfrm>
        </p:spPr>
        <p:txBody>
          <a:bodyPr>
            <a:noAutofit/>
          </a:bodyPr>
          <a:lstStyle/>
          <a:p>
            <a:r>
              <a:rPr lang="pt-BR" sz="2400" dirty="0"/>
              <a:t>O funcionamento e a interação entre os elementos do modelo de simulação podem seguir dois métodos: Determinístico e Estocástico. </a:t>
            </a:r>
            <a:endParaRPr lang="pt-BR" sz="2400" dirty="0" smtClean="0"/>
          </a:p>
          <a:p>
            <a:r>
              <a:rPr lang="pt-BR" sz="2400" dirty="0" smtClean="0"/>
              <a:t>No </a:t>
            </a:r>
            <a:r>
              <a:rPr lang="pt-BR" sz="2400" dirty="0" smtClean="0">
                <a:solidFill>
                  <a:srgbClr val="FF0000"/>
                </a:solidFill>
              </a:rPr>
              <a:t>determinístico </a:t>
            </a:r>
            <a:r>
              <a:rPr lang="pt-BR" sz="2400" dirty="0" smtClean="0"/>
              <a:t>as </a:t>
            </a:r>
            <a:r>
              <a:rPr lang="pt-BR" sz="2400" dirty="0">
                <a:solidFill>
                  <a:srgbClr val="FF0000"/>
                </a:solidFill>
              </a:rPr>
              <a:t>variáveis </a:t>
            </a:r>
            <a:r>
              <a:rPr lang="pt-BR" sz="2400" dirty="0" smtClean="0">
                <a:solidFill>
                  <a:srgbClr val="FF0000"/>
                </a:solidFill>
              </a:rPr>
              <a:t>contêm </a:t>
            </a:r>
            <a:r>
              <a:rPr lang="pt-BR" sz="2400" dirty="0">
                <a:solidFill>
                  <a:srgbClr val="FF0000"/>
                </a:solidFill>
              </a:rPr>
              <a:t>um fator de aleatoriedade</a:t>
            </a:r>
            <a:r>
              <a:rPr lang="pt-BR" sz="2400" dirty="0"/>
              <a:t>, ou seja, elas são definidas em termos matemáticos com precisão e </a:t>
            </a:r>
            <a:r>
              <a:rPr lang="pt-BR" sz="2400" dirty="0" smtClean="0"/>
              <a:t>exatidão: onde </a:t>
            </a:r>
            <a:r>
              <a:rPr lang="pt-BR" sz="2400" dirty="0"/>
              <a:t>e quando o evento ocorre, sua duração, </a:t>
            </a:r>
            <a:r>
              <a:rPr lang="pt-BR" sz="2400" dirty="0" err="1"/>
              <a:t>etc</a:t>
            </a:r>
            <a:r>
              <a:rPr lang="pt-BR" sz="2400" dirty="0"/>
              <a:t> (Portugal, 2005). </a:t>
            </a:r>
            <a:endParaRPr lang="pt-BR" sz="2400" dirty="0" smtClean="0"/>
          </a:p>
          <a:p>
            <a:pPr lvl="1"/>
            <a:r>
              <a:rPr lang="pt-BR" sz="1800" dirty="0"/>
              <a:t>P</a:t>
            </a:r>
            <a:r>
              <a:rPr lang="pt-BR" sz="1800" dirty="0" smtClean="0"/>
              <a:t>ode-se </a:t>
            </a:r>
            <a:r>
              <a:rPr lang="pt-BR" sz="1800" dirty="0"/>
              <a:t>afirmar que </a:t>
            </a:r>
            <a:r>
              <a:rPr lang="pt-BR" sz="1800" u="sng" dirty="0">
                <a:solidFill>
                  <a:srgbClr val="FF0000"/>
                </a:solidFill>
              </a:rPr>
              <a:t>um conjunto de dados de entrada produzirá </a:t>
            </a:r>
            <a:r>
              <a:rPr lang="pt-BR" sz="1800" b="1" u="sng" dirty="0">
                <a:solidFill>
                  <a:srgbClr val="FF0000"/>
                </a:solidFill>
              </a:rPr>
              <a:t>sempre</a:t>
            </a:r>
            <a:r>
              <a:rPr lang="pt-BR" sz="1800" u="sng" dirty="0">
                <a:solidFill>
                  <a:srgbClr val="FF0000"/>
                </a:solidFill>
              </a:rPr>
              <a:t> os mesmos resultados de saída</a:t>
            </a:r>
            <a:r>
              <a:rPr lang="pt-BR" sz="1800" u="sng" dirty="0"/>
              <a:t>. </a:t>
            </a:r>
            <a:endParaRPr lang="pt-BR" sz="1800" u="sng" dirty="0" smtClean="0"/>
          </a:p>
          <a:p>
            <a:r>
              <a:rPr lang="pt-BR" sz="2400" dirty="0" smtClean="0"/>
              <a:t>No </a:t>
            </a:r>
            <a:r>
              <a:rPr lang="pt-BR" sz="2400" dirty="0">
                <a:solidFill>
                  <a:srgbClr val="FF0000"/>
                </a:solidFill>
              </a:rPr>
              <a:t>método estocástico </a:t>
            </a:r>
            <a:r>
              <a:rPr lang="pt-BR" sz="2400" dirty="0"/>
              <a:t>possíveis variações podem ocorrer com as </a:t>
            </a:r>
            <a:r>
              <a:rPr lang="pt-BR" sz="2400" dirty="0">
                <a:solidFill>
                  <a:srgbClr val="FF0000"/>
                </a:solidFill>
              </a:rPr>
              <a:t>variáveis </a:t>
            </a:r>
            <a:r>
              <a:rPr lang="pt-BR" sz="2400" dirty="0"/>
              <a:t>que são consideradas </a:t>
            </a:r>
            <a:r>
              <a:rPr lang="pt-BR" sz="2400" dirty="0" smtClean="0">
                <a:solidFill>
                  <a:srgbClr val="FF0000"/>
                </a:solidFill>
              </a:rPr>
              <a:t>aleatórias</a:t>
            </a:r>
            <a:r>
              <a:rPr lang="pt-BR" sz="2400" dirty="0" smtClean="0"/>
              <a:t>, </a:t>
            </a:r>
            <a:r>
              <a:rPr lang="pt-BR" sz="2400" dirty="0"/>
              <a:t>obedecendo a leis estatísticas de distribuições predeterminadas. (Portugal, 2005). </a:t>
            </a:r>
            <a:endParaRPr lang="pt-BR" sz="2400" dirty="0" smtClean="0"/>
          </a:p>
          <a:p>
            <a:pPr lvl="1"/>
            <a:r>
              <a:rPr lang="pt-BR" sz="1800" dirty="0" smtClean="0"/>
              <a:t>Nesse </a:t>
            </a:r>
            <a:r>
              <a:rPr lang="pt-BR" sz="1800" dirty="0"/>
              <a:t>método o modelo contém uma ou mais variáveis </a:t>
            </a:r>
            <a:r>
              <a:rPr lang="pt-BR" sz="1800" dirty="0" smtClean="0"/>
              <a:t>aleatórias, </a:t>
            </a:r>
            <a:r>
              <a:rPr lang="pt-BR" sz="1800" dirty="0"/>
              <a:t>cujo papel será representado através de </a:t>
            </a:r>
            <a:r>
              <a:rPr lang="pt-BR" sz="1800" dirty="0">
                <a:solidFill>
                  <a:srgbClr val="FF0000"/>
                </a:solidFill>
              </a:rPr>
              <a:t>amostras</a:t>
            </a:r>
            <a:r>
              <a:rPr lang="pt-BR" sz="1800" dirty="0"/>
              <a:t> (</a:t>
            </a:r>
            <a:r>
              <a:rPr lang="pt-BR" sz="1800" dirty="0" err="1"/>
              <a:t>Saliby</a:t>
            </a:r>
            <a:r>
              <a:rPr lang="pt-BR" sz="1800" dirty="0"/>
              <a:t>, 1989). </a:t>
            </a:r>
            <a:endParaRPr lang="pt-BR" sz="1800" dirty="0" smtClean="0"/>
          </a:p>
          <a:p>
            <a:pPr lvl="1"/>
            <a:r>
              <a:rPr lang="pt-BR" sz="1800" u="sng" dirty="0" smtClean="0">
                <a:solidFill>
                  <a:srgbClr val="FF0000"/>
                </a:solidFill>
              </a:rPr>
              <a:t>Os </a:t>
            </a:r>
            <a:r>
              <a:rPr lang="pt-BR" sz="1800" u="sng" dirty="0">
                <a:solidFill>
                  <a:srgbClr val="FF0000"/>
                </a:solidFill>
              </a:rPr>
              <a:t>resultados desse método não serão exatos, mas sim estatísticos</a:t>
            </a:r>
            <a:r>
              <a:rPr lang="pt-BR" sz="1800" u="sng" dirty="0" smtClean="0">
                <a:solidFill>
                  <a:srgbClr val="FF0000"/>
                </a:solidFill>
              </a:rPr>
              <a:t>.</a:t>
            </a:r>
            <a:endParaRPr lang="pt-BR" sz="1400" u="sng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pt-BR" sz="1400" dirty="0" smtClean="0"/>
          </a:p>
          <a:p>
            <a:pPr marL="0" indent="0">
              <a:buNone/>
            </a:pPr>
            <a:r>
              <a:rPr lang="pt-BR" sz="1400" dirty="0" smtClean="0"/>
              <a:t>PORTUGAL, L. S.</a:t>
            </a:r>
            <a:r>
              <a:rPr lang="pt-BR" sz="1400" b="1" dirty="0" smtClean="0"/>
              <a:t> Simulação de tráfego: conceitos e técnicas de modelagem.</a:t>
            </a:r>
            <a:r>
              <a:rPr lang="pt-BR" sz="1400" dirty="0" smtClean="0"/>
              <a:t> Rio de Janeiro : </a:t>
            </a:r>
            <a:r>
              <a:rPr lang="pt-BR" sz="1400" dirty="0" err="1" smtClean="0"/>
              <a:t>Interciência</a:t>
            </a:r>
            <a:r>
              <a:rPr lang="pt-BR" sz="1400" dirty="0" smtClean="0"/>
              <a:t>, 2005.</a:t>
            </a:r>
          </a:p>
          <a:p>
            <a:pPr marL="0" indent="0">
              <a:buNone/>
            </a:pPr>
            <a:r>
              <a:rPr lang="pt-BR" sz="1400" dirty="0" smtClean="0"/>
              <a:t>SALIBY, E. </a:t>
            </a:r>
            <a:r>
              <a:rPr lang="pt-BR" sz="1400" b="1" dirty="0" smtClean="0"/>
              <a:t>Repensando a simulação: A amostragem descritiva</a:t>
            </a:r>
            <a:r>
              <a:rPr lang="pt-BR" sz="1400" dirty="0" smtClean="0"/>
              <a:t>. São Paulo: Atlas, Rio de Janeiro: Editora da UFRJ, 1989.</a:t>
            </a:r>
          </a:p>
          <a:p>
            <a:pPr marL="0" indent="0">
              <a:buNone/>
            </a:pPr>
            <a:endParaRPr lang="pt-BR" sz="1400" dirty="0" smtClean="0"/>
          </a:p>
          <a:p>
            <a:pPr marL="0" indent="0">
              <a:buNone/>
            </a:pPr>
            <a:endParaRPr lang="pt-BR" sz="1400" dirty="0"/>
          </a:p>
          <a:p>
            <a:pPr marL="0" indent="0">
              <a:buNone/>
            </a:pPr>
            <a:endParaRPr lang="pt-BR" sz="1400" dirty="0" smtClean="0"/>
          </a:p>
        </p:txBody>
      </p:sp>
    </p:spTree>
    <p:extLst>
      <p:ext uri="{BB962C8B-B14F-4D97-AF65-F5344CB8AC3E}">
        <p14:creationId xmlns:p14="http://schemas.microsoft.com/office/powerpoint/2010/main" val="1296719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u="sng" dirty="0" smtClean="0">
                <a:solidFill>
                  <a:srgbClr val="FF0000"/>
                </a:solidFill>
              </a:rPr>
              <a:t>“Três” </a:t>
            </a:r>
            <a:r>
              <a:rPr lang="pt-BR" dirty="0" smtClean="0">
                <a:solidFill>
                  <a:srgbClr val="FF0000"/>
                </a:solidFill>
              </a:rPr>
              <a:t>abordagens em simulação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709714"/>
            <a:ext cx="10515600" cy="4351338"/>
          </a:xfrm>
        </p:spPr>
        <p:txBody>
          <a:bodyPr>
            <a:normAutofit fontScale="92500"/>
          </a:bodyPr>
          <a:lstStyle/>
          <a:p>
            <a:r>
              <a:rPr lang="pt-BR" dirty="0"/>
              <a:t>Para a simulação de tráfego e transporte </a:t>
            </a:r>
            <a:r>
              <a:rPr lang="pt-BR" dirty="0" smtClean="0"/>
              <a:t>público </a:t>
            </a:r>
            <a:r>
              <a:rPr lang="pt-BR" dirty="0"/>
              <a:t>podem-se contemplar </a:t>
            </a:r>
            <a:r>
              <a:rPr lang="pt-BR" u="sng" dirty="0" smtClean="0">
                <a:solidFill>
                  <a:srgbClr val="FF0000"/>
                </a:solidFill>
              </a:rPr>
              <a:t>“três” </a:t>
            </a:r>
            <a:r>
              <a:rPr lang="pt-BR" dirty="0">
                <a:solidFill>
                  <a:srgbClr val="FF0000"/>
                </a:solidFill>
              </a:rPr>
              <a:t>tipos de </a:t>
            </a:r>
            <a:r>
              <a:rPr lang="pt-BR" dirty="0" smtClean="0">
                <a:solidFill>
                  <a:srgbClr val="FF0000"/>
                </a:solidFill>
              </a:rPr>
              <a:t>abordagem</a:t>
            </a:r>
            <a:r>
              <a:rPr lang="pt-BR" dirty="0" smtClean="0"/>
              <a:t>, </a:t>
            </a:r>
            <a:r>
              <a:rPr lang="pt-BR" dirty="0"/>
              <a:t>de acordo com o nível de detalhamento e abrangência da </a:t>
            </a:r>
            <a:r>
              <a:rPr lang="pt-BR" dirty="0" smtClean="0"/>
              <a:t>simulação (</a:t>
            </a:r>
            <a:r>
              <a:rPr lang="pt-BR" dirty="0" err="1" smtClean="0"/>
              <a:t>Poyares</a:t>
            </a:r>
            <a:r>
              <a:rPr lang="pt-BR" dirty="0" smtClean="0"/>
              <a:t>, 2000; TRB, 2000): </a:t>
            </a:r>
          </a:p>
          <a:p>
            <a:pPr lvl="1"/>
            <a:r>
              <a:rPr lang="pt-BR" dirty="0" smtClean="0">
                <a:solidFill>
                  <a:srgbClr val="FF0000"/>
                </a:solidFill>
              </a:rPr>
              <a:t>Macroscópica</a:t>
            </a:r>
            <a:r>
              <a:rPr lang="pt-BR" dirty="0" smtClean="0"/>
              <a:t>, </a:t>
            </a:r>
          </a:p>
          <a:p>
            <a:pPr lvl="1"/>
            <a:r>
              <a:rPr lang="pt-BR" dirty="0" err="1" smtClean="0"/>
              <a:t>Mesoscópica</a:t>
            </a:r>
            <a:r>
              <a:rPr lang="pt-BR" dirty="0" smtClean="0"/>
              <a:t> </a:t>
            </a:r>
            <a:r>
              <a:rPr lang="pt-BR" dirty="0"/>
              <a:t>e </a:t>
            </a:r>
            <a:endParaRPr lang="pt-BR" dirty="0" smtClean="0"/>
          </a:p>
          <a:p>
            <a:pPr lvl="1"/>
            <a:r>
              <a:rPr lang="pt-BR" dirty="0" smtClean="0">
                <a:solidFill>
                  <a:srgbClr val="FF0000"/>
                </a:solidFill>
              </a:rPr>
              <a:t>Microscópica</a:t>
            </a:r>
          </a:p>
          <a:p>
            <a:pPr marL="0" indent="0">
              <a:buNone/>
            </a:pPr>
            <a:endParaRPr lang="pt-BR" sz="2000" dirty="0" smtClean="0"/>
          </a:p>
          <a:p>
            <a:pPr marL="0" indent="0">
              <a:buNone/>
            </a:pPr>
            <a:endParaRPr lang="pt-BR" sz="2000" dirty="0"/>
          </a:p>
          <a:p>
            <a:pPr marL="0" indent="0">
              <a:buNone/>
            </a:pPr>
            <a:r>
              <a:rPr lang="pt-BR" sz="2000" dirty="0" smtClean="0"/>
              <a:t>POYARES</a:t>
            </a:r>
            <a:r>
              <a:rPr lang="pt-BR" sz="2000" dirty="0"/>
              <a:t>, C. N. </a:t>
            </a:r>
            <a:r>
              <a:rPr lang="pt-BR" sz="2000" b="1" dirty="0"/>
              <a:t>Critérios para Análise dos Efeitos de Políticas de Restrição ao Uso de Automóveis em Áreas Centrais</a:t>
            </a:r>
            <a:r>
              <a:rPr lang="pt-BR" sz="2000" b="1" dirty="0" smtClean="0"/>
              <a:t>.</a:t>
            </a:r>
            <a:r>
              <a:rPr lang="pt-BR" sz="2000" dirty="0" smtClean="0"/>
              <a:t> </a:t>
            </a:r>
            <a:r>
              <a:rPr lang="pt-BR" sz="2000" dirty="0"/>
              <a:t>Tese de Mestrado, COPPE/UFRJ, Rio de Janeiro, RJ, Brasil. 2000</a:t>
            </a:r>
          </a:p>
          <a:p>
            <a:pPr marL="0" indent="0">
              <a:buNone/>
            </a:pPr>
            <a:r>
              <a:rPr lang="en-US" sz="2000" dirty="0"/>
              <a:t>TRB. </a:t>
            </a:r>
            <a:r>
              <a:rPr lang="en-US" sz="2000" b="1" dirty="0">
                <a:solidFill>
                  <a:srgbClr val="FF0000"/>
                </a:solidFill>
              </a:rPr>
              <a:t>Transit Capacity and Quality of Service </a:t>
            </a:r>
            <a:r>
              <a:rPr lang="en-US" sz="2000" b="1" dirty="0" smtClean="0">
                <a:solidFill>
                  <a:srgbClr val="FF0000"/>
                </a:solidFill>
              </a:rPr>
              <a:t>Manual (TCQSM)</a:t>
            </a:r>
            <a:r>
              <a:rPr lang="en-US" sz="2000" b="1" dirty="0" smtClean="0"/>
              <a:t>, </a:t>
            </a:r>
            <a:r>
              <a:rPr lang="en-US" sz="2000" dirty="0">
                <a:solidFill>
                  <a:srgbClr val="FF0000"/>
                </a:solidFill>
              </a:rPr>
              <a:t>3ª </a:t>
            </a:r>
            <a:r>
              <a:rPr lang="en-US" sz="2000" dirty="0" err="1">
                <a:solidFill>
                  <a:srgbClr val="FF0000"/>
                </a:solidFill>
              </a:rPr>
              <a:t>Edição</a:t>
            </a:r>
            <a:r>
              <a:rPr lang="en-US" sz="2000" dirty="0"/>
              <a:t>. </a:t>
            </a:r>
            <a:r>
              <a:rPr lang="pt-BR" sz="2000" dirty="0"/>
              <a:t>Disponível em http://</a:t>
            </a:r>
            <a:r>
              <a:rPr lang="pt-BR" sz="2000" dirty="0" smtClean="0"/>
              <a:t>www.trb.org/Main/Blurbs/169437.aspx</a:t>
            </a:r>
            <a:endParaRPr lang="pt-BR" sz="2000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55094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u="sng" dirty="0">
                <a:solidFill>
                  <a:srgbClr val="FF0000"/>
                </a:solidFill>
              </a:rPr>
              <a:t>“Três” </a:t>
            </a:r>
            <a:r>
              <a:rPr lang="pt-BR" dirty="0">
                <a:solidFill>
                  <a:srgbClr val="FF0000"/>
                </a:solidFill>
              </a:rPr>
              <a:t>abordagens em simulação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184257"/>
          </a:xfrm>
        </p:spPr>
        <p:txBody>
          <a:bodyPr/>
          <a:lstStyle/>
          <a:p>
            <a:r>
              <a:rPr lang="pt-BR" dirty="0"/>
              <a:t>Os Modelos de Simulação de Tráfego podem ser classificados de diversas </a:t>
            </a:r>
            <a:r>
              <a:rPr lang="pt-BR" dirty="0" smtClean="0"/>
              <a:t>formas</a:t>
            </a:r>
          </a:p>
          <a:p>
            <a:r>
              <a:rPr lang="pt-BR" dirty="0" smtClean="0"/>
              <a:t>A </a:t>
            </a:r>
            <a:r>
              <a:rPr lang="pt-BR" dirty="0"/>
              <a:t>principal classificação está relacionada com sua abordagem e </a:t>
            </a:r>
            <a:r>
              <a:rPr lang="pt-BR" dirty="0" smtClean="0"/>
              <a:t>resolução </a:t>
            </a:r>
          </a:p>
          <a:p>
            <a:r>
              <a:rPr lang="pt-BR" dirty="0" smtClean="0"/>
              <a:t>Quanto </a:t>
            </a:r>
            <a:r>
              <a:rPr lang="pt-BR" dirty="0"/>
              <a:t>maior a resolução maior a complexidade do </a:t>
            </a:r>
            <a:r>
              <a:rPr lang="pt-BR" dirty="0" smtClean="0"/>
              <a:t>modelo </a:t>
            </a:r>
            <a:r>
              <a:rPr lang="pt-BR" dirty="0"/>
              <a:t>(BURGHOUT; KOUTSOPOULOS; ANDREASSON, 2006a; PORTUGAL, 2005; SLOBODEN et al., 2012)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474813" y="5009882"/>
            <a:ext cx="11242373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BURGHOUT, W.; KOUTSOPOULOS, H. N.; ANDREASSON, I. A Discrete-Event Mesoscopic Traffic Simulation </a:t>
            </a:r>
            <a:endParaRPr lang="en-US" dirty="0" smtClean="0"/>
          </a:p>
          <a:p>
            <a:r>
              <a:rPr lang="en-US" dirty="0" smtClean="0"/>
              <a:t>Model </a:t>
            </a:r>
            <a:r>
              <a:rPr lang="en-US" dirty="0"/>
              <a:t>for Hybrid Traffic simulation. </a:t>
            </a:r>
            <a:r>
              <a:rPr lang="en-US" b="1" dirty="0"/>
              <a:t>Proceedings of the IEEE Intelligent Transportation Systems Conference (ITSC)</a:t>
            </a:r>
            <a:r>
              <a:rPr lang="en-US" dirty="0"/>
              <a:t>, n. </a:t>
            </a:r>
            <a:endParaRPr lang="en-US" dirty="0" smtClean="0"/>
          </a:p>
          <a:p>
            <a:r>
              <a:rPr lang="en-US" dirty="0" smtClean="0"/>
              <a:t>September </a:t>
            </a:r>
            <a:r>
              <a:rPr lang="en-US" dirty="0"/>
              <a:t>2014, p. 1102–1107, 2006a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SLOBODEN</a:t>
            </a:r>
            <a:r>
              <a:rPr lang="en-US" dirty="0"/>
              <a:t>, J. et al. </a:t>
            </a:r>
            <a:r>
              <a:rPr lang="en-US" b="1" dirty="0"/>
              <a:t>Guidebook on the Utilization of Dynamic Traffic Assignment in Modeling</a:t>
            </a:r>
            <a:r>
              <a:rPr lang="en-US" dirty="0" smtClean="0"/>
              <a:t>.</a:t>
            </a:r>
            <a:r>
              <a:rPr lang="pt-BR" dirty="0" smtClean="0"/>
              <a:t> </a:t>
            </a:r>
          </a:p>
          <a:p>
            <a:r>
              <a:rPr lang="pt-BR" dirty="0" smtClean="0"/>
              <a:t>Disponível </a:t>
            </a:r>
            <a:r>
              <a:rPr lang="pt-BR" dirty="0"/>
              <a:t>em: &lt;https://ops.fhwa.dot.gov/publications/fhwahop13015/fhwahop13015.pdf&gt;. Acesso em: 14 jan. 2018.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45351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solidFill>
                  <a:srgbClr val="FF0000"/>
                </a:solidFill>
              </a:rPr>
              <a:t>Macro modelo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O </a:t>
            </a:r>
            <a:r>
              <a:rPr lang="pt-BR" dirty="0"/>
              <a:t>fluxo é tratado como fluído e o modelo segue a base das </a:t>
            </a:r>
            <a:r>
              <a:rPr lang="pt-BR" dirty="0">
                <a:solidFill>
                  <a:srgbClr val="FF0000"/>
                </a:solidFill>
              </a:rPr>
              <a:t>leis da hidrodinâmica</a:t>
            </a:r>
            <a:r>
              <a:rPr lang="pt-BR" dirty="0"/>
              <a:t> e as equações usadas descrevem o fenômeno das ondas de choque do </a:t>
            </a:r>
            <a:r>
              <a:rPr lang="pt-BR" dirty="0" smtClean="0"/>
              <a:t>tráfego </a:t>
            </a:r>
          </a:p>
          <a:p>
            <a:r>
              <a:rPr lang="pt-BR" dirty="0" smtClean="0"/>
              <a:t>O </a:t>
            </a:r>
            <a:r>
              <a:rPr lang="pt-BR" dirty="0"/>
              <a:t>fluxo é tratado de modo </a:t>
            </a:r>
            <a:r>
              <a:rPr lang="pt-BR" dirty="0" smtClean="0"/>
              <a:t>indivisível </a:t>
            </a:r>
          </a:p>
          <a:p>
            <a:r>
              <a:rPr lang="pt-BR" dirty="0" smtClean="0"/>
              <a:t>São utilizados</a:t>
            </a:r>
          </a:p>
          <a:p>
            <a:pPr lvl="1"/>
            <a:r>
              <a:rPr lang="pt-BR" dirty="0" smtClean="0"/>
              <a:t>nos </a:t>
            </a:r>
            <a:r>
              <a:rPr lang="pt-BR" dirty="0"/>
              <a:t>estudos de </a:t>
            </a:r>
            <a:r>
              <a:rPr lang="pt-BR" dirty="0">
                <a:solidFill>
                  <a:srgbClr val="FF0000"/>
                </a:solidFill>
              </a:rPr>
              <a:t>planejamento de longo prazo </a:t>
            </a:r>
            <a:r>
              <a:rPr lang="pt-BR" dirty="0"/>
              <a:t>e </a:t>
            </a:r>
            <a:endParaRPr lang="pt-BR" dirty="0" smtClean="0"/>
          </a:p>
          <a:p>
            <a:pPr lvl="1"/>
            <a:r>
              <a:rPr lang="pt-BR" dirty="0" smtClean="0"/>
              <a:t>em </a:t>
            </a:r>
            <a:r>
              <a:rPr lang="pt-BR" dirty="0">
                <a:solidFill>
                  <a:srgbClr val="FF0000"/>
                </a:solidFill>
              </a:rPr>
              <a:t>grandes </a:t>
            </a:r>
            <a:r>
              <a:rPr lang="pt-BR" dirty="0" smtClean="0">
                <a:solidFill>
                  <a:srgbClr val="FF0000"/>
                </a:solidFill>
              </a:rPr>
              <a:t>redes</a:t>
            </a:r>
            <a:endParaRPr lang="pt-BR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56986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solidFill>
                  <a:srgbClr val="FF0000"/>
                </a:solidFill>
              </a:rPr>
              <a:t>Micro modelo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De </a:t>
            </a:r>
            <a:r>
              <a:rPr lang="pt-BR" dirty="0"/>
              <a:t>resolução detalhada, tanto quanto necessário à análise pretendida, baseia-se no </a:t>
            </a:r>
            <a:r>
              <a:rPr lang="pt-BR" dirty="0">
                <a:solidFill>
                  <a:srgbClr val="FF0000"/>
                </a:solidFill>
              </a:rPr>
              <a:t>comportamento individual dos usuários</a:t>
            </a:r>
            <a:r>
              <a:rPr lang="pt-BR" dirty="0"/>
              <a:t>, especialmente no tocante à </a:t>
            </a:r>
            <a:r>
              <a:rPr lang="pt-BR" dirty="0">
                <a:solidFill>
                  <a:srgbClr val="FF0000"/>
                </a:solidFill>
              </a:rPr>
              <a:t>interação entre os mesmos </a:t>
            </a:r>
            <a:r>
              <a:rPr lang="pt-BR" dirty="0"/>
              <a:t>(</a:t>
            </a:r>
            <a:r>
              <a:rPr lang="pt-BR" dirty="0">
                <a:solidFill>
                  <a:srgbClr val="FF0000"/>
                </a:solidFill>
              </a:rPr>
              <a:t>carro seguidor e mudança de </a:t>
            </a:r>
            <a:r>
              <a:rPr lang="pt-BR" dirty="0" smtClean="0">
                <a:solidFill>
                  <a:srgbClr val="FF0000"/>
                </a:solidFill>
              </a:rPr>
              <a:t>faixas</a:t>
            </a:r>
            <a:r>
              <a:rPr lang="pt-BR" dirty="0" smtClean="0"/>
              <a:t>)</a:t>
            </a:r>
          </a:p>
          <a:p>
            <a:r>
              <a:rPr lang="pt-BR" dirty="0" smtClean="0"/>
              <a:t>Utilizado </a:t>
            </a:r>
            <a:r>
              <a:rPr lang="pt-BR" dirty="0"/>
              <a:t>nas </a:t>
            </a:r>
            <a:r>
              <a:rPr lang="pt-BR" dirty="0">
                <a:solidFill>
                  <a:srgbClr val="FF0000"/>
                </a:solidFill>
              </a:rPr>
              <a:t>análises de trechos de via e pequenas áreas</a:t>
            </a:r>
            <a:r>
              <a:rPr lang="pt-BR" dirty="0"/>
              <a:t>, simulando o comportamento dos usuários com relação às alterações nos </a:t>
            </a:r>
            <a:r>
              <a:rPr lang="pt-BR" dirty="0">
                <a:solidFill>
                  <a:srgbClr val="FF0000"/>
                </a:solidFill>
              </a:rPr>
              <a:t>sistemas de controle como semáforos </a:t>
            </a:r>
            <a:r>
              <a:rPr lang="pt-BR" dirty="0"/>
              <a:t>e </a:t>
            </a:r>
            <a:r>
              <a:rPr lang="pt-BR" dirty="0" smtClean="0"/>
              <a:t>rotatórias</a:t>
            </a:r>
            <a:endParaRPr lang="pt-BR" sz="2600" dirty="0"/>
          </a:p>
        </p:txBody>
      </p:sp>
    </p:spTree>
    <p:extLst>
      <p:ext uri="{BB962C8B-B14F-4D97-AF65-F5344CB8AC3E}">
        <p14:creationId xmlns:p14="http://schemas.microsoft.com/office/powerpoint/2010/main" val="832664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solidFill>
                  <a:srgbClr val="FF0000"/>
                </a:solidFill>
              </a:rPr>
              <a:t>Calibração do </a:t>
            </a:r>
            <a:r>
              <a:rPr lang="pt-BR" b="1" dirty="0" smtClean="0">
                <a:solidFill>
                  <a:srgbClr val="FF0000"/>
                </a:solidFill>
              </a:rPr>
              <a:t>modelo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P</a:t>
            </a:r>
            <a:r>
              <a:rPr lang="pt-BR" dirty="0" smtClean="0"/>
              <a:t>ara </a:t>
            </a:r>
            <a:r>
              <a:rPr lang="pt-BR" dirty="0"/>
              <a:t>que o modelo desempenhe a função de uma boa ferramenta de avaliação é preciso que ele </a:t>
            </a:r>
            <a:r>
              <a:rPr lang="pt-BR" dirty="0">
                <a:solidFill>
                  <a:srgbClr val="FF0000"/>
                </a:solidFill>
              </a:rPr>
              <a:t>represente de maneira satisfatória a realidade</a:t>
            </a:r>
            <a:r>
              <a:rPr lang="pt-BR" dirty="0"/>
              <a:t>, sendo necessário que diversos parâmetros sejam calibrados (</a:t>
            </a:r>
            <a:r>
              <a:rPr lang="pt-BR" dirty="0" err="1"/>
              <a:t>Hourdakis</a:t>
            </a:r>
            <a:r>
              <a:rPr lang="pt-BR" dirty="0"/>
              <a:t> </a:t>
            </a:r>
            <a:r>
              <a:rPr lang="pt-BR" i="1" dirty="0"/>
              <a:t>et al.</a:t>
            </a:r>
            <a:r>
              <a:rPr lang="pt-BR" dirty="0"/>
              <a:t>, 2003). </a:t>
            </a:r>
            <a:endParaRPr lang="pt-BR" dirty="0" smtClean="0"/>
          </a:p>
          <a:p>
            <a:r>
              <a:rPr lang="pt-BR" dirty="0" smtClean="0">
                <a:solidFill>
                  <a:srgbClr val="FF0000"/>
                </a:solidFill>
              </a:rPr>
              <a:t>Usual</a:t>
            </a:r>
            <a:r>
              <a:rPr lang="pt-BR" dirty="0" smtClean="0"/>
              <a:t>mente constrói-se </a:t>
            </a:r>
            <a:r>
              <a:rPr lang="pt-BR" dirty="0"/>
              <a:t>o modelo e </a:t>
            </a:r>
            <a:r>
              <a:rPr lang="pt-BR" dirty="0">
                <a:solidFill>
                  <a:srgbClr val="FF0000"/>
                </a:solidFill>
              </a:rPr>
              <a:t>comparam-se os resultados da simulação com o observado na realidade</a:t>
            </a:r>
            <a:r>
              <a:rPr lang="pt-BR" dirty="0"/>
              <a:t>. </a:t>
            </a:r>
            <a:endParaRPr lang="pt-BR" dirty="0" smtClean="0"/>
          </a:p>
          <a:p>
            <a:pPr lvl="1"/>
            <a:r>
              <a:rPr lang="pt-BR" dirty="0" smtClean="0"/>
              <a:t>Quando </a:t>
            </a:r>
            <a:r>
              <a:rPr lang="pt-BR" dirty="0"/>
              <a:t>esses </a:t>
            </a:r>
            <a:r>
              <a:rPr lang="pt-BR" dirty="0">
                <a:solidFill>
                  <a:srgbClr val="FF0000"/>
                </a:solidFill>
              </a:rPr>
              <a:t>valores estão suficientemente próximos </a:t>
            </a:r>
            <a:r>
              <a:rPr lang="pt-BR" dirty="0"/>
              <a:t>considera-se que o modelo está calibrado.</a:t>
            </a:r>
          </a:p>
          <a:p>
            <a:endParaRPr lang="pt-BR" dirty="0" smtClean="0"/>
          </a:p>
          <a:p>
            <a:pPr marL="0" indent="0">
              <a:buNone/>
            </a:pPr>
            <a:r>
              <a:rPr lang="en-US" sz="2600" dirty="0" err="1"/>
              <a:t>Hourdakis</a:t>
            </a:r>
            <a:r>
              <a:rPr lang="en-US" sz="2600" dirty="0"/>
              <a:t>, J.; </a:t>
            </a:r>
            <a:r>
              <a:rPr lang="en-US" sz="2600" dirty="0" err="1"/>
              <a:t>Michalopoulos</a:t>
            </a:r>
            <a:r>
              <a:rPr lang="en-US" sz="2600" dirty="0"/>
              <a:t>, P. G.; </a:t>
            </a:r>
            <a:r>
              <a:rPr lang="en-US" sz="2600" dirty="0" err="1"/>
              <a:t>Kottommannil</a:t>
            </a:r>
            <a:r>
              <a:rPr lang="en-US" sz="2600" dirty="0"/>
              <a:t>; J. </a:t>
            </a:r>
            <a:r>
              <a:rPr lang="en-US" sz="2600" b="1" dirty="0"/>
              <a:t>Practical Procedure for Calibrating Microscopic Traffic Simulation Models.</a:t>
            </a:r>
            <a:r>
              <a:rPr lang="en-US" sz="2600" dirty="0"/>
              <a:t> </a:t>
            </a:r>
            <a:r>
              <a:rPr lang="pt-BR" sz="2600" dirty="0" err="1"/>
              <a:t>Transportation</a:t>
            </a:r>
            <a:r>
              <a:rPr lang="pt-BR" sz="2600" dirty="0"/>
              <a:t> </a:t>
            </a:r>
            <a:r>
              <a:rPr lang="pt-BR" sz="2600" dirty="0" err="1"/>
              <a:t>Research</a:t>
            </a:r>
            <a:r>
              <a:rPr lang="pt-BR" sz="2600" dirty="0"/>
              <a:t> Record, v.1852, p.130-139,2003.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34336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1609</TotalTime>
  <Words>2592</Words>
  <Application>Microsoft Office PowerPoint</Application>
  <PresentationFormat>Widescreen</PresentationFormat>
  <Paragraphs>229</Paragraphs>
  <Slides>36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36</vt:i4>
      </vt:variant>
    </vt:vector>
  </HeadingPairs>
  <TitlesOfParts>
    <vt:vector size="41" baseType="lpstr">
      <vt:lpstr>Arial</vt:lpstr>
      <vt:lpstr>Calibri</vt:lpstr>
      <vt:lpstr>Calibri Light</vt:lpstr>
      <vt:lpstr>Cambria Math</vt:lpstr>
      <vt:lpstr>Tema do Office</vt:lpstr>
      <vt:lpstr>Apresentação do PowerPoint</vt:lpstr>
      <vt:lpstr>Relação Fundamental do Fluxo de Tráfego utilizados em microssimuladores de tráfego (Wiedemann 74)  [Rakha, Gao (2019)]</vt:lpstr>
      <vt:lpstr>Modelos de Simulação: Wiedemann 74</vt:lpstr>
      <vt:lpstr>Métodos: Determinístico e Estocástico</vt:lpstr>
      <vt:lpstr>“Três” abordagens em simulação</vt:lpstr>
      <vt:lpstr>“Três” abordagens em simulação</vt:lpstr>
      <vt:lpstr>Macro modelo</vt:lpstr>
      <vt:lpstr>Micro modelo</vt:lpstr>
      <vt:lpstr>Calibração do modelo</vt:lpstr>
      <vt:lpstr>VISSIM: funcionamento</vt:lpstr>
      <vt:lpstr>VISSIM: funcionamento</vt:lpstr>
      <vt:lpstr>VISSIM: dados de entrada do VISSIM</vt:lpstr>
      <vt:lpstr>VISSIM: modelos</vt:lpstr>
      <vt:lpstr>Wiedemann: car-following</vt:lpstr>
      <vt:lpstr>Wiedemann: car-following</vt:lpstr>
      <vt:lpstr>Especificações técnicas dos veículos + Exemplos</vt:lpstr>
      <vt:lpstr>Comportamento da unidade condutor-veículo + Exemplos</vt:lpstr>
      <vt:lpstr>Interdependência das unidades condutor-veículo + Exemplos</vt:lpstr>
      <vt:lpstr>Wiedemann 74: car-following </vt:lpstr>
      <vt:lpstr>Wiedemann: Gráfico do modelo de car following</vt:lpstr>
      <vt:lpstr>Parâmetros do modelo “Car Following” de Wiedemann 74</vt:lpstr>
      <vt:lpstr>Parâmetros do modelo “Car Following” (Wiedemann 74)</vt:lpstr>
      <vt:lpstr>  AX=L+AXadd+AX_mult∗rndl(I)  </vt:lpstr>
      <vt:lpstr>Parâmetros do modelo “Car Following” (Wiedemann 74)</vt:lpstr>
      <vt:lpstr>BX=(BXadd+BX_mult×rndl(I))×√v</vt:lpstr>
      <vt:lpstr>BX=(BXadd+BX_mult×rndl(I))×√v</vt:lpstr>
      <vt:lpstr>Parâmetros do modelo “Car Following” (Wiedemann 74)</vt:lpstr>
      <vt:lpstr>Parâmetros do modelo “Car Following” (Wiedemann 74)</vt:lpstr>
      <vt:lpstr>Parâmetros do modelo “Car Following”  (Wiedemann 74) + Taxa de fluxo de saturação</vt:lpstr>
      <vt:lpstr>Parâmetros do modelo “Car Following” (Wiedemann 74)</vt:lpstr>
      <vt:lpstr>Parâmetros do modelo “Car Following” (Wiedemann 74)</vt:lpstr>
      <vt:lpstr>Wiedemann 74: lane change </vt:lpstr>
      <vt:lpstr>Wiedemann 74: lane change </vt:lpstr>
      <vt:lpstr>Wiedemann 74: lane change + necessary lane change  (Mudança de faixa necessária) </vt:lpstr>
      <vt:lpstr>Wiedemann 74: lane change + Free lane change  (Mudança de faixa livre) </vt:lpstr>
      <vt:lpstr>Wiedemann 74: lane change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User</dc:creator>
  <cp:lastModifiedBy>User</cp:lastModifiedBy>
  <cp:revision>63</cp:revision>
  <dcterms:created xsi:type="dcterms:W3CDTF">2017-08-28T18:08:19Z</dcterms:created>
  <dcterms:modified xsi:type="dcterms:W3CDTF">2020-03-04T11:48:06Z</dcterms:modified>
</cp:coreProperties>
</file>