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74" r:id="rId5"/>
    <p:sldId id="275" r:id="rId6"/>
    <p:sldId id="257" r:id="rId7"/>
    <p:sldId id="258" r:id="rId8"/>
    <p:sldId id="259" r:id="rId9"/>
    <p:sldId id="276" r:id="rId10"/>
    <p:sldId id="277" r:id="rId11"/>
    <p:sldId id="261" r:id="rId12"/>
    <p:sldId id="260" r:id="rId13"/>
    <p:sldId id="262" r:id="rId14"/>
    <p:sldId id="263" r:id="rId15"/>
    <p:sldId id="264" r:id="rId16"/>
    <p:sldId id="265" r:id="rId17"/>
    <p:sldId id="289" r:id="rId18"/>
    <p:sldId id="266" r:id="rId19"/>
    <p:sldId id="267" r:id="rId20"/>
    <p:sldId id="280" r:id="rId21"/>
    <p:sldId id="278" r:id="rId22"/>
    <p:sldId id="279" r:id="rId23"/>
    <p:sldId id="268" r:id="rId24"/>
    <p:sldId id="281" r:id="rId25"/>
    <p:sldId id="269" r:id="rId26"/>
    <p:sldId id="271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37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93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85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04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53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72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07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1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47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55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7718-409F-4FDC-BDD6-1C582B99138A}" type="datetimeFigureOut">
              <a:rPr lang="pt-BR" smtClean="0"/>
              <a:t>13/07/2021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33F9-37A0-4191-9F56-8C60F0B32F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49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22782" y="-856974"/>
            <a:ext cx="9144000" cy="2387600"/>
          </a:xfrm>
        </p:spPr>
        <p:txBody>
          <a:bodyPr/>
          <a:lstStyle/>
          <a:p>
            <a:r>
              <a:rPr lang="pt-BR" dirty="0"/>
              <a:t>ECONOMETRIA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22782" y="1773238"/>
            <a:ext cx="9144000" cy="1655762"/>
          </a:xfrm>
        </p:spPr>
        <p:txBody>
          <a:bodyPr/>
          <a:lstStyle/>
          <a:p>
            <a:r>
              <a:rPr lang="pt-BR" dirty="0"/>
              <a:t>Tópicos Básicos</a:t>
            </a:r>
          </a:p>
        </p:txBody>
      </p:sp>
    </p:spTree>
    <p:extLst>
      <p:ext uri="{BB962C8B-B14F-4D97-AF65-F5344CB8AC3E}">
        <p14:creationId xmlns:p14="http://schemas.microsoft.com/office/powerpoint/2010/main" val="1804507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5D8AE-A4DB-4C32-B103-D795FE99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Estimação do MQO</a:t>
            </a:r>
          </a:p>
        </p:txBody>
      </p:sp>
      <p:pic>
        <p:nvPicPr>
          <p:cNvPr id="6146" name="Picture 2" descr="Resultado de imagem para rick and morty working">
            <a:extLst>
              <a:ext uri="{FF2B5EF4-FFF2-40B4-BE49-F238E27FC236}">
                <a16:creationId xmlns:a16="http://schemas.microsoft.com/office/drawing/2014/main" id="{8BE2549A-77FF-4FFD-8869-A7DCA9A5A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714500"/>
            <a:ext cx="61912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889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 explicativo em seta para baixo 9"/>
          <p:cNvSpPr/>
          <p:nvPr/>
        </p:nvSpPr>
        <p:spPr>
          <a:xfrm>
            <a:off x="7709096" y="2016783"/>
            <a:ext cx="745588" cy="1683020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exto explicativo em seta para baixo 6"/>
          <p:cNvSpPr/>
          <p:nvPr/>
        </p:nvSpPr>
        <p:spPr>
          <a:xfrm>
            <a:off x="3236499" y="2016783"/>
            <a:ext cx="3938954" cy="1683020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4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8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sz="4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sz="4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sz="4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sz="4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sz="4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pt-BR" sz="4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sz="4800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ixaDeTexto 7"/>
          <p:cNvSpPr txBox="1"/>
          <p:nvPr/>
        </p:nvSpPr>
        <p:spPr>
          <a:xfrm>
            <a:off x="3945054" y="3835263"/>
            <a:ext cx="2521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Equação da reta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986025" y="3890961"/>
            <a:ext cx="2259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Termo do erro</a:t>
            </a:r>
          </a:p>
        </p:txBody>
      </p:sp>
      <p:pic>
        <p:nvPicPr>
          <p:cNvPr id="13" name="Espaço Reservado para Conteúdo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51" y="4813899"/>
            <a:ext cx="2638425" cy="1790700"/>
          </a:xfrm>
          <a:prstGeom prst="rect">
            <a:avLst/>
          </a:prstGeom>
        </p:spPr>
      </p:pic>
      <p:cxnSp>
        <p:nvCxnSpPr>
          <p:cNvPr id="14" name="Conector reto 13"/>
          <p:cNvCxnSpPr/>
          <p:nvPr/>
        </p:nvCxnSpPr>
        <p:spPr>
          <a:xfrm flipV="1">
            <a:off x="632347" y="5200533"/>
            <a:ext cx="2575774" cy="101743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981157" y="5200533"/>
            <a:ext cx="41699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 erro deve ser incluído.</a:t>
            </a:r>
          </a:p>
          <a:p>
            <a:endParaRPr lang="pt-BR" dirty="0"/>
          </a:p>
          <a:p>
            <a:r>
              <a:rPr lang="pt-BR" dirty="0"/>
              <a:t>Imprecisões em medidas;</a:t>
            </a:r>
          </a:p>
          <a:p>
            <a:r>
              <a:rPr lang="pt-BR" dirty="0"/>
              <a:t>Ciências Sociais (eventos difíceis de medir)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9625980" y="5319416"/>
                <a:ext cx="20592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pt-BR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</m:d>
                      <m:r>
                        <a:rPr lang="pt-B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pt-BR" sz="3600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980" y="5319416"/>
                <a:ext cx="2059282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Seta para a direita 16"/>
          <p:cNvSpPr/>
          <p:nvPr/>
        </p:nvSpPr>
        <p:spPr>
          <a:xfrm>
            <a:off x="8081890" y="5317588"/>
            <a:ext cx="1121736" cy="556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48C1AE18-E396-4EDA-B7E6-EB538DE1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 dirty="0"/>
              <a:t>Mínimos Quadrados Ordinários</a:t>
            </a:r>
          </a:p>
        </p:txBody>
      </p:sp>
    </p:spTree>
    <p:extLst>
      <p:ext uri="{BB962C8B-B14F-4D97-AF65-F5344CB8AC3E}">
        <p14:creationId xmlns:p14="http://schemas.microsoft.com/office/powerpoint/2010/main" val="218222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/>
      <p:bldP spid="11" grpId="0"/>
      <p:bldP spid="15" grpId="0"/>
      <p:bldP spid="16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Mínimos Quadrados Ordinários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Estimar a reta, ou seja </a:t>
                </a:r>
                <a:r>
                  <a:rPr lang="pt-BR" b="1" dirty="0"/>
                  <a:t>encontrar os estimadores </a:t>
                </a:r>
                <a:r>
                  <a:rPr lang="pt-BR" dirty="0"/>
                  <a:t>para os parâmetros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pt-BR" b="1" dirty="0"/>
                  <a:t> </a:t>
                </a:r>
                <a:r>
                  <a:rPr lang="pt-BR" dirty="0"/>
                  <a:t>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pt-BR" dirty="0"/>
                  <a:t>.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pt-BR" b="0" i="1" dirty="0" smtClean="0">
                          <a:latin typeface="Cambria Math" panose="02040503050406030204" pitchFamily="18" charset="0"/>
                        </a:rPr>
                        <m:t>𝑋𝑚</m:t>
                      </m:r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𝑌𝑚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b="0" dirty="0"/>
              </a:p>
              <a:p>
                <a:pPr marL="0" indent="0">
                  <a:buNone/>
                </a:pPr>
                <a:endParaRPr lang="pt-BR" b="0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5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36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Como vimos antes que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pt-BR" dirty="0"/>
                  <a:t>, temos que: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pt-BR" dirty="0">
                    <a:ea typeface="Cambria Math" panose="02040503050406030204" pitchFamily="18" charset="0"/>
                  </a:rPr>
                  <a:t>Se subtrairmos a primeira da segunda, chegamos a:</a:t>
                </a:r>
              </a:p>
              <a:p>
                <a:pPr marL="0" indent="0">
                  <a:buNone/>
                </a:pPr>
                <a:endParaRPr lang="pt-BR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r>
                        <a:rPr lang="pt-B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d>
                        <m:dPr>
                          <m:ctrlP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pt-BR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𝑋𝑚</m:t>
                          </m:r>
                        </m:e>
                      </m:d>
                      <m:r>
                        <a:rPr lang="pt-B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ítulo 1">
            <a:extLst>
              <a:ext uri="{FF2B5EF4-FFF2-40B4-BE49-F238E27FC236}">
                <a16:creationId xmlns:a16="http://schemas.microsoft.com/office/drawing/2014/main" id="{897488D6-FDA8-4A4D-BA2C-D4AEF7118230}"/>
              </a:ext>
            </a:extLst>
          </p:cNvPr>
          <p:cNvSpPr txBox="1">
            <a:spLocks/>
          </p:cNvSpPr>
          <p:nvPr/>
        </p:nvSpPr>
        <p:spPr>
          <a:xfrm>
            <a:off x="1176131" y="3187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Mínimos Quadrados Ordinários</a:t>
            </a:r>
          </a:p>
        </p:txBody>
      </p:sp>
    </p:spTree>
    <p:extLst>
      <p:ext uri="{BB962C8B-B14F-4D97-AF65-F5344CB8AC3E}">
        <p14:creationId xmlns:p14="http://schemas.microsoft.com/office/powerpoint/2010/main" val="65792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Estimar uma reta que tenha menos erro.</a:t>
            </a:r>
            <a:br>
              <a:rPr lang="pt-BR" dirty="0"/>
            </a:br>
            <a:br>
              <a:rPr lang="pt-BR" dirty="0"/>
            </a:br>
            <a:r>
              <a:rPr lang="pt-BR" dirty="0"/>
              <a:t>Não podemos somar, pois erros positivos e negativos se anulariam.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Se elevarmos ao quadrado, os números negativos seriam eliminados.</a:t>
            </a:r>
            <a:br>
              <a:rPr lang="pt-BR" dirty="0"/>
            </a:br>
            <a:br>
              <a:rPr lang="pt-BR" dirty="0"/>
            </a:br>
            <a:r>
              <a:rPr lang="pt-BR" dirty="0"/>
              <a:t>Melhor reta será a que tenha a </a:t>
            </a:r>
            <a:r>
              <a:rPr lang="pt-BR" b="1" dirty="0"/>
              <a:t>MENOR SOMA DOS QUADRADOS DOS ERROS.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41A5E36-0F2D-4A01-A481-1DC6E76E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b="1" dirty="0"/>
              <a:t>Mínimos Quadrados Ordinários</a:t>
            </a:r>
          </a:p>
        </p:txBody>
      </p:sp>
    </p:spTree>
    <p:extLst>
      <p:ext uri="{BB962C8B-B14F-4D97-AF65-F5344CB8AC3E}">
        <p14:creationId xmlns:p14="http://schemas.microsoft.com/office/powerpoint/2010/main" val="314934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em seta para baixo 3"/>
          <p:cNvSpPr/>
          <p:nvPr/>
        </p:nvSpPr>
        <p:spPr>
          <a:xfrm>
            <a:off x="3949335" y="1811374"/>
            <a:ext cx="3992450" cy="1455313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>
              <a:xfrm>
                <a:off x="546652" y="1662835"/>
                <a:ext cx="10515600" cy="1325563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46652" y="1662835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4409404" y="3493446"/>
            <a:ext cx="5499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Soma dos quadrados dos erros: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4695071" y="3897561"/>
                <a:ext cx="2801857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/>
                              </m:sSub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071" y="3897561"/>
                <a:ext cx="2801857" cy="7562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836593" y="4842687"/>
                <a:ext cx="9321526" cy="2281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Para encontrar o valor de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pt-BR" dirty="0"/>
                  <a:t> que minimize essa função, derivamos em relação a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pt-BR" dirty="0"/>
                  <a:t> e igualamos a 0.</a:t>
                </a:r>
              </a:p>
              <a:p>
                <a:endParaRPr lang="pt-BR" dirty="0"/>
              </a:p>
              <a:p>
                <a:r>
                  <a:rPr lang="pt-BR" dirty="0"/>
                  <a:t>Logo o estimador de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pt-BR" dirty="0"/>
                  <a:t> será:</a:t>
                </a:r>
              </a:p>
              <a:p>
                <a:pPr/>
                <a:br>
                  <a:rPr lang="pt-BR" dirty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</m:oMath>
                  </m:oMathPara>
                </a14:m>
                <a:endParaRPr lang="pt-BR" dirty="0"/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93" y="4842687"/>
                <a:ext cx="9321526" cy="2281330"/>
              </a:xfrm>
              <a:prstGeom prst="rect">
                <a:avLst/>
              </a:prstGeom>
              <a:blipFill>
                <a:blip r:embed="rId4"/>
                <a:stretch>
                  <a:fillRect l="-523" t="-1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4589709" y="5281585"/>
                <a:ext cx="5138671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/>
                  <a:t>Estimador de </a:t>
                </a:r>
                <a14:m>
                  <m:oMath xmlns:m="http://schemas.openxmlformats.org/officeDocument/2006/math">
                    <m:r>
                      <a:rPr lang="pt-B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pt-BR" dirty="0"/>
                  <a:t> utilizando a equação da reta para as médias: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𝑌𝑚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𝑋𝑚</m:t>
                      </m:r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endParaRPr lang="pt-BR" b="0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𝑋𝑚</m:t>
                      </m:r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  <a:p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709" y="5281585"/>
                <a:ext cx="5138671" cy="2031325"/>
              </a:xfrm>
              <a:prstGeom prst="rect">
                <a:avLst/>
              </a:prstGeom>
              <a:blipFill>
                <a:blip r:embed="rId5"/>
                <a:stretch>
                  <a:fillRect l="-1068" t="-14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ítulo 1">
            <a:extLst>
              <a:ext uri="{FF2B5EF4-FFF2-40B4-BE49-F238E27FC236}">
                <a16:creationId xmlns:a16="http://schemas.microsoft.com/office/drawing/2014/main" id="{332FEA85-7BBF-4881-8914-D1493A9A122E}"/>
              </a:ext>
            </a:extLst>
          </p:cNvPr>
          <p:cNvSpPr txBox="1">
            <a:spLocks/>
          </p:cNvSpPr>
          <p:nvPr/>
        </p:nvSpPr>
        <p:spPr>
          <a:xfrm>
            <a:off x="1149625" y="1483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Mínimos Quadrados Ordinários</a:t>
            </a:r>
          </a:p>
        </p:txBody>
      </p:sp>
      <p:pic>
        <p:nvPicPr>
          <p:cNvPr id="7170" name="Picture 2" descr="Resultado de imagem para rick and morty calculator">
            <a:extLst>
              <a:ext uri="{FF2B5EF4-FFF2-40B4-BE49-F238E27FC236}">
                <a16:creationId xmlns:a16="http://schemas.microsoft.com/office/drawing/2014/main" id="{49E27FDA-0736-4079-BDD2-369876416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5277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10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PRÁTICA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6" name="Picture 4" descr="Resultado de imagem para pedreiro fazendo cagada">
            <a:extLst>
              <a:ext uri="{FF2B5EF4-FFF2-40B4-BE49-F238E27FC236}">
                <a16:creationId xmlns:a16="http://schemas.microsoft.com/office/drawing/2014/main" id="{F6F4A873-E4A5-4416-8D74-D7372BEEA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948" y="2430118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301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AF7B1CD-31CF-4B2D-B34A-78692F8A0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303641"/>
              </p:ext>
            </p:extLst>
          </p:nvPr>
        </p:nvGraphicFramePr>
        <p:xfrm>
          <a:off x="917713" y="838710"/>
          <a:ext cx="1460785" cy="51805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411">
                  <a:extLst>
                    <a:ext uri="{9D8B030D-6E8A-4147-A177-3AD203B41FA5}">
                      <a16:colId xmlns:a16="http://schemas.microsoft.com/office/drawing/2014/main" val="3196442949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1907825244"/>
                    </a:ext>
                  </a:extLst>
                </a:gridCol>
              </a:tblGrid>
              <a:tr h="24026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X (P)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Y (Q)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36728115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103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160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335394444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123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167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976426764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207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493837459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069420638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256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9393389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290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674435724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200147205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209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283800868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193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537359367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296599386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8359600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50351587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736647735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299782245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61673256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166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396419196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825279343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195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623097120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201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806991461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255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710827577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0B5D5AF4-5053-4BB4-8730-FA0D24D54E4B}"/>
              </a:ext>
            </a:extLst>
          </p:cNvPr>
          <p:cNvSpPr txBox="1"/>
          <p:nvPr/>
        </p:nvSpPr>
        <p:spPr>
          <a:xfrm>
            <a:off x="4161182" y="692936"/>
            <a:ext cx="538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Estimação de uma função de Oferta</a:t>
            </a:r>
          </a:p>
        </p:txBody>
      </p:sp>
    </p:spTree>
    <p:extLst>
      <p:ext uri="{BB962C8B-B14F-4D97-AF65-F5344CB8AC3E}">
        <p14:creationId xmlns:p14="http://schemas.microsoft.com/office/powerpoint/2010/main" val="2600998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703790"/>
              </p:ext>
            </p:extLst>
          </p:nvPr>
        </p:nvGraphicFramePr>
        <p:xfrm>
          <a:off x="370552" y="344293"/>
          <a:ext cx="9486682" cy="6374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56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7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2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3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350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24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40268"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X (P)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Y (Q)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x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>
                          <a:effectLst/>
                        </a:rPr>
                        <a:t>y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>
                          <a:effectLst/>
                        </a:rPr>
                        <a:t>x2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y2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>
                          <a:effectLst/>
                        </a:rPr>
                        <a:t>xy</a:t>
                      </a:r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103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-51,2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-54,2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2621,44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2937,64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2775,04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123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167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-31,2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-47,2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973,44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2227,84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1472,64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207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-9,2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-7,2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84,64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66,24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-28,2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-41,2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795,24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1697,44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1161,84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256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34,8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41,8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1211,04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1747,24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1454,64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290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56,8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75,8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3226,24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5745,64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4305,44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23,8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22,8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566,44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519,84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542,64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209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0,8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-5,2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0,64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27,04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-4,16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193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-13,2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-21,2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174,24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449,44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279,84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4,8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23,04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11,8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20,8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139,24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432,64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245,44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24,8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19,8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615,04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392,04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491,04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42,8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58,8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1831,84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3457,44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2516,64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Estimador de Beta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1,207178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49,8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57,8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2480,04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3340,84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2878,44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-29,2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-33,2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852,64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1102,24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969,44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Estimador de Alfa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effectLst/>
                        </a:rPr>
                        <a:t>28,05321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166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-42,2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-48,2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1780,84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2323,24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2034,04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-47,2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-53,2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2227,84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2830,24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2511,04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Y*=28,05+1,20X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195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-19,2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-19,2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368,64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368,64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368,64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Q*=28,05+1,20 P</a:t>
                      </a: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201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-10,2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-13,2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104,04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174,24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134,64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255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33,8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40,8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1142,44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1664,64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1379,04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SOMA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3084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4284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0,00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0,00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 21.199,20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 31.513,20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 25.591,20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026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effectLst/>
                        </a:rPr>
                        <a:t>MEDIA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154,2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u="none" strike="noStrike">
                          <a:effectLst/>
                        </a:rPr>
                        <a:t>214,2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0,00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0,00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   1.059,96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   1.575,66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      1.279,56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09F13E2B-4D42-4C75-BC6E-9CBFF92E5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5704" y="551207"/>
            <a:ext cx="2704686" cy="138360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673371A-5E03-40F3-AF4C-EA4FA5488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975" y="2141730"/>
            <a:ext cx="3712473" cy="81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8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Confiabilidade da Regressão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213496"/>
              </p:ext>
            </p:extLst>
          </p:nvPr>
        </p:nvGraphicFramePr>
        <p:xfrm>
          <a:off x="1071196" y="1587877"/>
          <a:ext cx="4250610" cy="4812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0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1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Q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Q*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Q-Q*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152,3925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7,607495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176,5361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-9,53606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203,094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3,906034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180,1576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-7,15759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256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256,2098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-0,20978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282,7677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7,232311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242,9308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-5,93083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215,1657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-6,16574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198,2653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-5,26526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216,3729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2,62708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228,4447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6,555304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234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244,138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-10,138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265,8672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7,132797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274,3174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-2,31745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125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178,9504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2,049587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163,2571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2,742896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161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157,2212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3,778784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191,0222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3,97781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201,8868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-0,88679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188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255,0026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 dirty="0">
                          <a:effectLst/>
                        </a:rPr>
                        <a:t>-0,0026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effectLst/>
                        </a:rPr>
                        <a:t>SOMA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>
                          <a:effectLst/>
                        </a:rPr>
                        <a:t>3084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>
                          <a:effectLst/>
                        </a:rPr>
                        <a:t>4284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>
                          <a:effectLst/>
                        </a:rPr>
                        <a:t>4284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>
                          <a:effectLst/>
                        </a:rPr>
                        <a:t>-        0,00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925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>
                          <a:effectLst/>
                        </a:rPr>
                        <a:t>MEDIA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</a:rPr>
                        <a:t>154,2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</a:rPr>
                        <a:t>214,2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b="1" u="none" strike="noStrike" dirty="0">
                          <a:effectLst/>
                        </a:rPr>
                        <a:t>214,2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u="none" strike="noStrike" dirty="0">
                          <a:effectLst/>
                        </a:rPr>
                        <a:t>-        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" name="Seta para a direita 6"/>
          <p:cNvSpPr/>
          <p:nvPr/>
        </p:nvSpPr>
        <p:spPr>
          <a:xfrm>
            <a:off x="5410200" y="1663700"/>
            <a:ext cx="1384300" cy="482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908800" y="1481435"/>
            <a:ext cx="538948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Não são os erros.</a:t>
            </a:r>
            <a:br>
              <a:rPr lang="pt-BR" dirty="0"/>
            </a:br>
            <a:br>
              <a:rPr lang="pt-BR" dirty="0"/>
            </a:br>
            <a:r>
              <a:rPr lang="pt-BR" dirty="0"/>
              <a:t>São os </a:t>
            </a:r>
            <a:r>
              <a:rPr lang="pt-BR" b="1" dirty="0"/>
              <a:t>estimadores </a:t>
            </a:r>
            <a:r>
              <a:rPr lang="pt-BR" dirty="0"/>
              <a:t>dos erros !</a:t>
            </a:r>
          </a:p>
          <a:p>
            <a:endParaRPr lang="pt-BR" dirty="0"/>
          </a:p>
          <a:p>
            <a:r>
              <a:rPr lang="pt-BR" dirty="0"/>
              <a:t>Pois os erros são dados pela diferença  entre os valores </a:t>
            </a:r>
          </a:p>
          <a:p>
            <a:r>
              <a:rPr lang="pt-BR" dirty="0"/>
              <a:t>Estimados e a reta dada pelos valores populacionais, </a:t>
            </a:r>
          </a:p>
          <a:p>
            <a:r>
              <a:rPr lang="pt-BR" dirty="0"/>
              <a:t>Isto é, a reta verdadeira, que não conhecemos !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Os estimadores dos erros são chamados de</a:t>
            </a:r>
            <a:br>
              <a:rPr lang="pt-BR" dirty="0"/>
            </a:br>
            <a:br>
              <a:rPr lang="pt-BR" dirty="0"/>
            </a:br>
            <a:r>
              <a:rPr lang="pt-BR" b="1" dirty="0"/>
              <a:t>RESÍDUOS DA REGRESSÃO 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246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 de Econometria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endParaRPr lang="pt-BR" b="1" dirty="0"/>
          </a:p>
          <a:p>
            <a:pPr algn="just"/>
            <a:endParaRPr lang="pt-BR" b="1" dirty="0"/>
          </a:p>
          <a:p>
            <a:pPr algn="just"/>
            <a:endParaRPr lang="pt-BR" b="1" dirty="0"/>
          </a:p>
          <a:p>
            <a:pPr algn="just"/>
            <a:r>
              <a:rPr lang="pt-BR" b="1" dirty="0"/>
              <a:t>Econometria</a:t>
            </a:r>
            <a:r>
              <a:rPr lang="pt-BR" dirty="0"/>
              <a:t> é um conjunto de ferramentas estatísticas com o objetivo de entender a relação entre variáveis econômicas através da aplicação de um modelo matemático.</a:t>
            </a:r>
          </a:p>
        </p:txBody>
      </p:sp>
      <p:pic>
        <p:nvPicPr>
          <p:cNvPr id="1026" name="Picture 2" descr="Caixa de ferramentas para reparo de casa diy Vetor grátis">
            <a:extLst>
              <a:ext uri="{FF2B5EF4-FFF2-40B4-BE49-F238E27FC236}">
                <a16:creationId xmlns:a16="http://schemas.microsoft.com/office/drawing/2014/main" id="{AAB589E3-45B3-47CD-9254-45BF20B80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475" y="422274"/>
            <a:ext cx="260032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1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920B98-F3ED-425B-A3A6-4A394746A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Estatisticamente falando, a variância explicada é maior do que a variância dos resíduos? Faremos um teste de comparação de variâncias.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Se rejeitarmos a hipótese nula de que as variâncias são iguais, então a regressão </a:t>
            </a:r>
            <a:r>
              <a:rPr lang="pt-BR" i="1" dirty="0"/>
              <a:t>explica mais do que não explica</a:t>
            </a:r>
            <a:r>
              <a:rPr lang="pt-BR" dirty="0"/>
              <a:t>, sendo dessa forma, considerada válida !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D14D854-65EF-48A1-B453-0E3172D7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pt-BR" b="1" dirty="0"/>
              <a:t>Análise de Variância</a:t>
            </a:r>
          </a:p>
        </p:txBody>
      </p:sp>
    </p:spTree>
    <p:extLst>
      <p:ext uri="{BB962C8B-B14F-4D97-AF65-F5344CB8AC3E}">
        <p14:creationId xmlns:p14="http://schemas.microsoft.com/office/powerpoint/2010/main" val="92868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29C8D-88B7-450D-BE72-0529D699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Análise de Variância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6AA3CD-291B-4A8C-8821-D91CA180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Divisão da variável Y em duas partes:</a:t>
            </a:r>
          </a:p>
          <a:p>
            <a:pPr lvl="1"/>
            <a:r>
              <a:rPr lang="pt-BR" dirty="0"/>
              <a:t>Explicada;</a:t>
            </a:r>
          </a:p>
          <a:p>
            <a:pPr lvl="1"/>
            <a:r>
              <a:rPr lang="pt-BR" dirty="0"/>
              <a:t>Não explicada (resíduos).</a:t>
            </a:r>
          </a:p>
          <a:p>
            <a:pPr lvl="1"/>
            <a:endParaRPr lang="pt-BR" dirty="0"/>
          </a:p>
          <a:p>
            <a:r>
              <a:rPr lang="pt-BR" dirty="0"/>
              <a:t>Calcular a soma dos quadrados da Variável Y e de suas partes explicadas e não explicadas. </a:t>
            </a:r>
            <a:br>
              <a:rPr lang="pt-BR" dirty="0"/>
            </a:br>
            <a:r>
              <a:rPr lang="pt-BR" dirty="0"/>
              <a:t>	Variância            variáveis centradas na média.</a:t>
            </a:r>
          </a:p>
          <a:p>
            <a:endParaRPr lang="pt-BR" dirty="0"/>
          </a:p>
          <a:p>
            <a:r>
              <a:rPr lang="pt-BR" dirty="0"/>
              <a:t>SQT (</a:t>
            </a:r>
            <a:r>
              <a:rPr lang="pt-BR" dirty="0" err="1"/>
              <a:t>Ym</a:t>
            </a:r>
            <a:r>
              <a:rPr lang="pt-BR" dirty="0"/>
              <a:t>)</a:t>
            </a:r>
          </a:p>
          <a:p>
            <a:r>
              <a:rPr lang="pt-BR" dirty="0"/>
              <a:t>SQE (Y*)</a:t>
            </a:r>
          </a:p>
          <a:p>
            <a:r>
              <a:rPr lang="pt-BR" dirty="0"/>
              <a:t>SQR 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16E90478-1E74-4C30-A71B-D8341CCFCA32}"/>
              </a:ext>
            </a:extLst>
          </p:cNvPr>
          <p:cNvCxnSpPr/>
          <p:nvPr/>
        </p:nvCxnSpPr>
        <p:spPr>
          <a:xfrm>
            <a:off x="3114259" y="4081669"/>
            <a:ext cx="728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68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39A75-CB4B-475C-AE09-D014A0D4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251871-4F9D-4F5D-A47F-D94B8AE17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Poder Explicativo de uma regressão:</a:t>
            </a:r>
          </a:p>
          <a:p>
            <a:endParaRPr lang="pt-BR" dirty="0"/>
          </a:p>
          <a:p>
            <a:endParaRPr lang="pt-BR" dirty="0"/>
          </a:p>
          <a:p>
            <a:pPr marL="0" indent="0" algn="ctr">
              <a:buNone/>
            </a:pPr>
            <a:r>
              <a:rPr lang="pt-BR" dirty="0"/>
              <a:t>R</a:t>
            </a:r>
            <a:r>
              <a:rPr lang="pt-BR" baseline="30000" dirty="0"/>
              <a:t>2</a:t>
            </a:r>
            <a:r>
              <a:rPr lang="pt-BR" dirty="0"/>
              <a:t>= SQE/SQT</a:t>
            </a:r>
          </a:p>
        </p:txBody>
      </p:sp>
    </p:spTree>
    <p:extLst>
      <p:ext uri="{BB962C8B-B14F-4D97-AF65-F5344CB8AC3E}">
        <p14:creationId xmlns:p14="http://schemas.microsoft.com/office/powerpoint/2010/main" val="348702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 Variância (ANOVA)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SQT = SQE + SQR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80996"/>
              </p:ext>
            </p:extLst>
          </p:nvPr>
        </p:nvGraphicFramePr>
        <p:xfrm>
          <a:off x="1003300" y="3005666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Soma de Quadrados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Graus de Liberdade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Quadrados Médios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Teste 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SQE= 30.893,12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19-18</a:t>
                      </a:r>
                      <a:r>
                        <a:rPr lang="pt-BR" baseline="0" dirty="0"/>
                        <a:t> ( 1 Var) =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30.893,12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896,75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SQR = 620,08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(n-2) =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34,45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/>
                        <a:t>SQT</a:t>
                      </a:r>
                      <a:r>
                        <a:rPr lang="pt-BR" b="1" baseline="0" dirty="0"/>
                        <a:t> = 31.513,20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(n-1) =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1.658,59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eta para baixo 4"/>
          <p:cNvSpPr/>
          <p:nvPr/>
        </p:nvSpPr>
        <p:spPr>
          <a:xfrm>
            <a:off x="1524000" y="4940300"/>
            <a:ext cx="520700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56120" y="5435600"/>
            <a:ext cx="205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R2= SQE/SQT = 0,98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651500" y="5435600"/>
            <a:ext cx="306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 1,18 = 4,41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327400" y="6248400"/>
            <a:ext cx="798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Como F calculado é maior que F tabelado, a regressão é válida a 5% de significância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D474BAF-A086-4E8C-AF59-5E00DA6DA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526" y="1276349"/>
            <a:ext cx="49530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4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8D409-0DD1-48F9-8C80-CAD14180B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Continua...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FA36A2-6998-4C23-B9F5-5E25F179D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360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Teste de significância dos parâmetros;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/>
              <a:t>Hipóteses sobre o modelo</a:t>
            </a:r>
          </a:p>
          <a:p>
            <a:r>
              <a:rPr lang="pt-BR" dirty="0"/>
              <a:t>Erros tem média zero e são normalmente distribuídos;</a:t>
            </a:r>
          </a:p>
          <a:p>
            <a:r>
              <a:rPr lang="pt-BR" dirty="0"/>
              <a:t>Os valores de xi são fixos;</a:t>
            </a:r>
          </a:p>
          <a:p>
            <a:r>
              <a:rPr lang="pt-BR" dirty="0"/>
              <a:t>Os xi não são correlacionados com os erros;</a:t>
            </a:r>
          </a:p>
          <a:p>
            <a:r>
              <a:rPr lang="pt-BR" dirty="0"/>
              <a:t>A variância dos erros é constante;</a:t>
            </a:r>
          </a:p>
          <a:p>
            <a:r>
              <a:rPr lang="pt-BR" dirty="0"/>
              <a:t>Os erros não são auto correlacionados;</a:t>
            </a:r>
          </a:p>
          <a:p>
            <a:r>
              <a:rPr lang="pt-BR" dirty="0"/>
              <a:t>No caso de regressões múltiplas, cada variável Xi não pode ser combinação linear das demais.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42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=28,05+1,207</m:t>
                      </m:r>
                      <m:r>
                        <a:rPr lang="pt-BR" b="0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ixaDeTexto 3"/>
          <p:cNvSpPr txBox="1"/>
          <p:nvPr/>
        </p:nvSpPr>
        <p:spPr>
          <a:xfrm>
            <a:off x="434763" y="2551837"/>
            <a:ext cx="42791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Quantidade Ofertada</a:t>
            </a:r>
          </a:p>
          <a:p>
            <a:endParaRPr lang="pt-BR" sz="3600" dirty="0"/>
          </a:p>
          <a:p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7478058" y="2551837"/>
            <a:ext cx="35977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Preço de Mercado</a:t>
            </a:r>
          </a:p>
          <a:p>
            <a:endParaRPr lang="pt-BR" sz="3600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7101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Sugestão de Exercício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Estimar a Variação do Patrimônio Líquido em três regressões simples, sendo explicada por  1 indicador de liquidez, 1 de endividamento e 1 de rentabilidade.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dirty="0"/>
              <a:t>Variação do PL : </a:t>
            </a:r>
          </a:p>
          <a:p>
            <a:endParaRPr lang="pt-BR" dirty="0"/>
          </a:p>
          <a:p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217B8E6-B162-409B-85B5-C34C40F42567}"/>
                  </a:ext>
                </a:extLst>
              </p:cNvPr>
              <p:cNvSpPr txBox="1"/>
              <p:nvPr/>
            </p:nvSpPr>
            <p:spPr>
              <a:xfrm>
                <a:off x="4349913" y="4113762"/>
                <a:ext cx="349217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𝑃𝐿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𝑃𝐿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pt-BR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pt-BR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𝑃𝐿</m:t>
                          </m:r>
                        </m:e>
                        <m:sub>
                          <m:r>
                            <a:rPr lang="pt-BR" sz="3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pt-BR" sz="3200" dirty="0"/>
              </a:p>
            </p:txBody>
          </p:sp>
        </mc:Choice>
        <mc:Fallback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217B8E6-B162-409B-85B5-C34C40F42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9913" y="4113762"/>
                <a:ext cx="3492174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32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3"/>
          <p:cNvSpPr/>
          <p:nvPr/>
        </p:nvSpPr>
        <p:spPr>
          <a:xfrm rot="4396374">
            <a:off x="3337371" y="1741703"/>
            <a:ext cx="4838993" cy="3374594"/>
          </a:xfrm>
          <a:prstGeom prst="swooshArrow">
            <a:avLst>
              <a:gd name="adj1" fmla="val 16310"/>
              <a:gd name="adj2" fmla="val 3137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Grupo 4"/>
          <p:cNvGrpSpPr/>
          <p:nvPr/>
        </p:nvGrpSpPr>
        <p:grpSpPr>
          <a:xfrm>
            <a:off x="3012978" y="626254"/>
            <a:ext cx="6739940" cy="896878"/>
            <a:chOff x="739857" y="0"/>
            <a:chExt cx="5375647" cy="896878"/>
          </a:xfrm>
        </p:grpSpPr>
        <p:sp>
          <p:nvSpPr>
            <p:cNvPr id="15" name="Retângulo 14"/>
            <p:cNvSpPr/>
            <p:nvPr/>
          </p:nvSpPr>
          <p:spPr>
            <a:xfrm>
              <a:off x="739858" y="0"/>
              <a:ext cx="2281435" cy="8968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tângulo 15"/>
            <p:cNvSpPr/>
            <p:nvPr/>
          </p:nvSpPr>
          <p:spPr>
            <a:xfrm>
              <a:off x="739857" y="0"/>
              <a:ext cx="5375647" cy="896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b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1.Relaçoes (supostas) Econômicas de causalidade</a:t>
              </a: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5819369" y="1674772"/>
            <a:ext cx="4132092" cy="1262767"/>
            <a:chOff x="3546248" y="1048518"/>
            <a:chExt cx="4132092" cy="1262767"/>
          </a:xfrm>
        </p:grpSpPr>
        <p:sp>
          <p:nvSpPr>
            <p:cNvPr id="13" name="Retângulo 12"/>
            <p:cNvSpPr/>
            <p:nvPr/>
          </p:nvSpPr>
          <p:spPr>
            <a:xfrm>
              <a:off x="3546248" y="1048518"/>
              <a:ext cx="3144681" cy="8968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tângulo 13"/>
            <p:cNvSpPr/>
            <p:nvPr/>
          </p:nvSpPr>
          <p:spPr>
            <a:xfrm>
              <a:off x="3916387" y="1414407"/>
              <a:ext cx="3761953" cy="896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2. Modelos Econométricos</a:t>
              </a: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106487" y="2696367"/>
            <a:ext cx="3729437" cy="1503939"/>
            <a:chOff x="833366" y="2070113"/>
            <a:chExt cx="3729437" cy="1503939"/>
          </a:xfrm>
        </p:grpSpPr>
        <p:sp>
          <p:nvSpPr>
            <p:cNvPr id="11" name="Retângulo 10"/>
            <p:cNvSpPr/>
            <p:nvPr/>
          </p:nvSpPr>
          <p:spPr>
            <a:xfrm>
              <a:off x="833366" y="2677174"/>
              <a:ext cx="3083021" cy="8968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etângulo 11"/>
            <p:cNvSpPr/>
            <p:nvPr/>
          </p:nvSpPr>
          <p:spPr>
            <a:xfrm>
              <a:off x="1479782" y="2070113"/>
              <a:ext cx="3083021" cy="896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3. Amostra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3822879" y="4375631"/>
            <a:ext cx="3083021" cy="896878"/>
            <a:chOff x="3822879" y="4708614"/>
            <a:chExt cx="3083021" cy="896878"/>
          </a:xfrm>
        </p:grpSpPr>
        <p:sp>
          <p:nvSpPr>
            <p:cNvPr id="9" name="Retângulo 8"/>
            <p:cNvSpPr/>
            <p:nvPr/>
          </p:nvSpPr>
          <p:spPr>
            <a:xfrm>
              <a:off x="3822879" y="4708614"/>
              <a:ext cx="3083021" cy="8968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tângulo 9"/>
            <p:cNvSpPr/>
            <p:nvPr/>
          </p:nvSpPr>
          <p:spPr>
            <a:xfrm>
              <a:off x="3822879" y="4708614"/>
              <a:ext cx="3083021" cy="896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5. Resultados</a:t>
              </a:r>
            </a:p>
          </p:txBody>
        </p:sp>
      </p:grpSp>
      <p:grpSp>
        <p:nvGrpSpPr>
          <p:cNvPr id="17" name="Grupo 6">
            <a:extLst>
              <a:ext uri="{FF2B5EF4-FFF2-40B4-BE49-F238E27FC236}">
                <a16:creationId xmlns:a16="http://schemas.microsoft.com/office/drawing/2014/main" id="{A978C004-AA30-4BF2-A711-4F6E880C1914}"/>
              </a:ext>
            </a:extLst>
          </p:cNvPr>
          <p:cNvGrpSpPr/>
          <p:nvPr/>
        </p:nvGrpSpPr>
        <p:grpSpPr>
          <a:xfrm>
            <a:off x="6835924" y="3320131"/>
            <a:ext cx="4521189" cy="1503939"/>
            <a:chOff x="833366" y="2070113"/>
            <a:chExt cx="4521189" cy="1503939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DFBB85A1-94B3-45DA-97C3-6042F6D641A7}"/>
                </a:ext>
              </a:extLst>
            </p:cNvPr>
            <p:cNvSpPr/>
            <p:nvPr/>
          </p:nvSpPr>
          <p:spPr>
            <a:xfrm>
              <a:off x="833366" y="2677174"/>
              <a:ext cx="3083021" cy="8968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E69DE0F0-78AF-4DAC-8621-87786EB8F09A}"/>
                </a:ext>
              </a:extLst>
            </p:cNvPr>
            <p:cNvSpPr/>
            <p:nvPr/>
          </p:nvSpPr>
          <p:spPr>
            <a:xfrm>
              <a:off x="1479782" y="2070113"/>
              <a:ext cx="3874773" cy="896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4. Estimação do(s) Modelo(s)</a:t>
              </a:r>
            </a:p>
          </p:txBody>
        </p:sp>
      </p:grpSp>
      <p:grpSp>
        <p:nvGrpSpPr>
          <p:cNvPr id="20" name="Grupo 7">
            <a:extLst>
              <a:ext uri="{FF2B5EF4-FFF2-40B4-BE49-F238E27FC236}">
                <a16:creationId xmlns:a16="http://schemas.microsoft.com/office/drawing/2014/main" id="{2E77AFC6-693F-4406-8445-6E66A4D565CE}"/>
              </a:ext>
            </a:extLst>
          </p:cNvPr>
          <p:cNvGrpSpPr/>
          <p:nvPr/>
        </p:nvGrpSpPr>
        <p:grpSpPr>
          <a:xfrm>
            <a:off x="6669897" y="5540093"/>
            <a:ext cx="3083021" cy="896878"/>
            <a:chOff x="3822879" y="4708614"/>
            <a:chExt cx="3083021" cy="896878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E8A49F56-56D0-44AE-8723-CA3E5E667795}"/>
                </a:ext>
              </a:extLst>
            </p:cNvPr>
            <p:cNvSpPr/>
            <p:nvPr/>
          </p:nvSpPr>
          <p:spPr>
            <a:xfrm>
              <a:off x="3822879" y="4708614"/>
              <a:ext cx="3083021" cy="8968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0524FB85-6FEA-4950-B287-E445561ECCD8}"/>
                </a:ext>
              </a:extLst>
            </p:cNvPr>
            <p:cNvSpPr/>
            <p:nvPr/>
          </p:nvSpPr>
          <p:spPr>
            <a:xfrm>
              <a:off x="3822879" y="4708614"/>
              <a:ext cx="3083021" cy="448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t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kern="1200" dirty="0"/>
                <a:t>Políticas Econômicas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400" kern="1200" dirty="0"/>
            </a:p>
          </p:txBody>
        </p:sp>
      </p:grpSp>
      <p:sp>
        <p:nvSpPr>
          <p:cNvPr id="23" name="Retângulo 22">
            <a:extLst>
              <a:ext uri="{FF2B5EF4-FFF2-40B4-BE49-F238E27FC236}">
                <a16:creationId xmlns:a16="http://schemas.microsoft.com/office/drawing/2014/main" id="{19DAD1AC-B9BF-441B-8820-313A6F11BEB4}"/>
              </a:ext>
            </a:extLst>
          </p:cNvPr>
          <p:cNvSpPr/>
          <p:nvPr/>
        </p:nvSpPr>
        <p:spPr>
          <a:xfrm>
            <a:off x="6567222" y="5904914"/>
            <a:ext cx="3680052" cy="4484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/>
              <a:t>Estratégias de Negócios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400" kern="1200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818563A0-D9C5-45DE-96A3-650C2FAB10F4}"/>
              </a:ext>
            </a:extLst>
          </p:cNvPr>
          <p:cNvSpPr/>
          <p:nvPr/>
        </p:nvSpPr>
        <p:spPr>
          <a:xfrm>
            <a:off x="6669896" y="6287755"/>
            <a:ext cx="4687217" cy="4484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30480" rIns="30480" bIns="30480" numCol="1" spcCol="1270" anchor="t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400" kern="1200" dirty="0"/>
              <a:t>Tomada de decisões de produção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t-BR" sz="2400" kern="1200" dirty="0"/>
          </a:p>
        </p:txBody>
      </p:sp>
    </p:spTree>
    <p:extLst>
      <p:ext uri="{BB962C8B-B14F-4D97-AF65-F5344CB8AC3E}">
        <p14:creationId xmlns:p14="http://schemas.microsoft.com/office/powerpoint/2010/main" val="388311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3F44E-5B1D-4654-9509-7445F898E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04BF37-F3EC-4949-946B-D175AC2DE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just"/>
            <a:r>
              <a:rPr lang="pt-BR" dirty="0"/>
              <a:t>A ferramenta básica da econometria é o modelo de regressão linear (modelo clássico de regressão linear). </a:t>
            </a:r>
          </a:p>
          <a:p>
            <a:pPr algn="just"/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Na econometria moderna, outras ferramentas estatísticas são frequentemente usadas, mas a regressão linear é, ainda, o ponto de partida mais frequente para a análise.</a:t>
            </a:r>
          </a:p>
        </p:txBody>
      </p:sp>
      <p:pic>
        <p:nvPicPr>
          <p:cNvPr id="4" name="Picture 4" descr="&#10;Editable glyph design of linear regression &#10;&#10;">
            <a:extLst>
              <a:ext uri="{FF2B5EF4-FFF2-40B4-BE49-F238E27FC236}">
                <a16:creationId xmlns:a16="http://schemas.microsoft.com/office/drawing/2014/main" id="{35E0C6B3-7579-4168-9D5B-D4F2A6125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834" y="220526"/>
            <a:ext cx="1493353" cy="149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E0C7AB3-EAF8-452C-8510-48B9B873A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9962" y="2857500"/>
            <a:ext cx="517207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1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m para schedule">
            <a:extLst>
              <a:ext uri="{FF2B5EF4-FFF2-40B4-BE49-F238E27FC236}">
                <a16:creationId xmlns:a16="http://schemas.microsoft.com/office/drawing/2014/main" id="{C1B299E7-BDA9-46CB-A992-A0C11C4E1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65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D1AFE06-D461-4E3A-8480-77B2B2BA0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Agenda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794DA2-C955-4E43-95CC-D31C713AE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Apresentação do modelo dos Mínimos Quadrados Ordinários para uma regressão linear simples;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Encontrar matematicamente os estimadores dos parâmetros da regressão e exemplo prático;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algn="just"/>
            <a:r>
              <a:rPr lang="pt-BR" dirty="0"/>
              <a:t>Exemplo de aplicação de Econometria para dados de Análise Financeira de Balanços.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831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Mínimos Quadrados Ordinários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DUAS VARIÁVEIS</a:t>
            </a:r>
          </a:p>
          <a:p>
            <a:pPr lvl="1"/>
            <a:endParaRPr lang="pt-BR" dirty="0"/>
          </a:p>
          <a:p>
            <a:pPr lvl="1"/>
            <a:r>
              <a:rPr lang="pt-BR" dirty="0"/>
              <a:t>Y e X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CONSUMO x RENDA</a:t>
            </a:r>
          </a:p>
          <a:p>
            <a:pPr lvl="1"/>
            <a:r>
              <a:rPr lang="pt-BR" dirty="0"/>
              <a:t>VENDAS x MARKETING</a:t>
            </a:r>
          </a:p>
          <a:p>
            <a:pPr lvl="1"/>
            <a:r>
              <a:rPr lang="pt-BR" dirty="0"/>
              <a:t>FELICIDADE</a:t>
            </a:r>
            <a:r>
              <a:rPr lang="pt-BR" baseline="-25000" dirty="0"/>
              <a:t>(t) </a:t>
            </a:r>
            <a:r>
              <a:rPr lang="pt-BR" dirty="0"/>
              <a:t>x CERVEJA</a:t>
            </a:r>
            <a:r>
              <a:rPr lang="pt-BR" baseline="-25000" dirty="0"/>
              <a:t>(t)</a:t>
            </a:r>
          </a:p>
          <a:p>
            <a:pPr lvl="1"/>
            <a:r>
              <a:rPr lang="pt-BR" dirty="0"/>
              <a:t>DOR DE CABECA</a:t>
            </a:r>
            <a:r>
              <a:rPr lang="pt-BR" baseline="-25000" dirty="0"/>
              <a:t>(t+1) </a:t>
            </a:r>
            <a:r>
              <a:rPr lang="pt-BR" dirty="0"/>
              <a:t>x CERVEJA</a:t>
            </a:r>
            <a:r>
              <a:rPr lang="pt-BR" baseline="-25000" dirty="0"/>
              <a:t>(t)</a:t>
            </a:r>
            <a:br>
              <a:rPr lang="pt-BR" dirty="0"/>
            </a:br>
            <a:br>
              <a:rPr lang="pt-BR" dirty="0"/>
            </a:br>
            <a:r>
              <a:rPr lang="pt-BR" dirty="0"/>
              <a:t>VARIÁVEIS QUE </a:t>
            </a:r>
            <a:r>
              <a:rPr lang="pt-BR" b="1" u="sng" dirty="0"/>
              <a:t>SUPOSTAMENTE</a:t>
            </a:r>
            <a:r>
              <a:rPr lang="pt-BR" dirty="0"/>
              <a:t> TENHAM RELACAO ENTRE SI</a:t>
            </a:r>
          </a:p>
          <a:p>
            <a:pPr lvl="1"/>
            <a:endParaRPr lang="pt-BR" dirty="0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id="{5EBFFBC3-10B4-4EDB-9697-C7ACD49A4E7B}"/>
              </a:ext>
            </a:extLst>
          </p:cNvPr>
          <p:cNvSpPr/>
          <p:nvPr/>
        </p:nvSpPr>
        <p:spPr>
          <a:xfrm>
            <a:off x="1683025" y="3127513"/>
            <a:ext cx="397565" cy="371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122" name="Picture 2" descr="Resultado de imagem para dominos causa e efeito">
            <a:extLst>
              <a:ext uri="{FF2B5EF4-FFF2-40B4-BE49-F238E27FC236}">
                <a16:creationId xmlns:a16="http://schemas.microsoft.com/office/drawing/2014/main" id="{62C52869-F161-4748-8460-640F5872B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457" y="1447799"/>
            <a:ext cx="5859110" cy="373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56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/>
                  <a:t>X É A VARIÁVEL INDEPENDENTE</a:t>
                </a:r>
              </a:p>
              <a:p>
                <a:endParaRPr lang="pt-BR" dirty="0"/>
              </a:p>
              <a:p>
                <a:r>
                  <a:rPr lang="pt-BR" dirty="0"/>
                  <a:t>Y É A VARIÁVEL DEPENDENTE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Nesse caso, Y é afetado por X, </a:t>
                </a:r>
                <a:r>
                  <a:rPr lang="pt-BR" u="sng" dirty="0"/>
                  <a:t>mas não o contrário</a:t>
                </a:r>
                <a:r>
                  <a:rPr lang="pt-BR" dirty="0"/>
                  <a:t>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762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311343"/>
            <a:ext cx="10515600" cy="1325563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 de encontrar a relação entre Y e X é chamado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Regressão.</a:t>
            </a:r>
            <a:b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330" y="533809"/>
            <a:ext cx="2638425" cy="1790700"/>
          </a:xfrm>
          <a:prstGeom prst="rect">
            <a:avLst/>
          </a:prstGeom>
        </p:spPr>
      </p:pic>
      <p:cxnSp>
        <p:nvCxnSpPr>
          <p:cNvPr id="6" name="Conector reto 5"/>
          <p:cNvCxnSpPr/>
          <p:nvPr/>
        </p:nvCxnSpPr>
        <p:spPr>
          <a:xfrm flipV="1">
            <a:off x="940426" y="920443"/>
            <a:ext cx="2575774" cy="101743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4803" y="533809"/>
            <a:ext cx="5676900" cy="3390900"/>
          </a:xfrm>
          <a:prstGeom prst="rect">
            <a:avLst/>
          </a:prstGeom>
        </p:spPr>
      </p:pic>
      <p:cxnSp>
        <p:nvCxnSpPr>
          <p:cNvPr id="9" name="Conector reto 8"/>
          <p:cNvCxnSpPr/>
          <p:nvPr/>
        </p:nvCxnSpPr>
        <p:spPr>
          <a:xfrm>
            <a:off x="5943692" y="715793"/>
            <a:ext cx="4559121" cy="27174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26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E9BCE-CF60-411E-95C7-F9487F89C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399"/>
            <a:ext cx="10515600" cy="4351338"/>
          </a:xfrm>
        </p:spPr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Regressão Simples ou Múltipla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quanto ao número de variáveis.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 não ser linear</a:t>
            </a:r>
            <a:r>
              <a:rPr lang="pt-BR" dirty="0"/>
              <a:t>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6" name="Picture 2" descr="Resultado de imagem para curva de phillips">
            <a:extLst>
              <a:ext uri="{FF2B5EF4-FFF2-40B4-BE49-F238E27FC236}">
                <a16:creationId xmlns:a16="http://schemas.microsoft.com/office/drawing/2014/main" id="{94C86720-7624-4D66-A8FE-EDC3BEB93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12812"/>
            <a:ext cx="3919330" cy="243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24D8504-3426-458B-99F7-F6D85CA79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5487" y="2850874"/>
            <a:ext cx="5114304" cy="311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2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1267</Words>
  <Application>Microsoft Office PowerPoint</Application>
  <PresentationFormat>Widescreen</PresentationFormat>
  <Paragraphs>469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Times New Roman</vt:lpstr>
      <vt:lpstr>Tema do Office</vt:lpstr>
      <vt:lpstr>ECONOMETRIA</vt:lpstr>
      <vt:lpstr>Definição de Econometria</vt:lpstr>
      <vt:lpstr>Apresentação do PowerPoint</vt:lpstr>
      <vt:lpstr>Apresentação do PowerPoint</vt:lpstr>
      <vt:lpstr>Agenda</vt:lpstr>
      <vt:lpstr>Mínimos Quadrados Ordinários</vt:lpstr>
      <vt:lpstr>Apresentação do PowerPoint</vt:lpstr>
      <vt:lpstr>Processo de encontrar a relação entre Y e X é chamado de Regressão. </vt:lpstr>
      <vt:lpstr>Apresentação do PowerPoint</vt:lpstr>
      <vt:lpstr>Estimação do MQO</vt:lpstr>
      <vt:lpstr>Mínimos Quadrados Ordinários</vt:lpstr>
      <vt:lpstr>Mínimos Quadrados Ordinários</vt:lpstr>
      <vt:lpstr>Apresentação do PowerPoint</vt:lpstr>
      <vt:lpstr>Mínimos Quadrados Ordinários</vt:lpstr>
      <vt:lpstr>ε_i=y_i-〖βx〗_i</vt:lpstr>
      <vt:lpstr>PRÁTICA</vt:lpstr>
      <vt:lpstr>Apresentação do PowerPoint</vt:lpstr>
      <vt:lpstr>Apresentação do PowerPoint</vt:lpstr>
      <vt:lpstr>Confiabilidade da Regressão</vt:lpstr>
      <vt:lpstr>Análise de Variância</vt:lpstr>
      <vt:lpstr>Análise de Variância</vt:lpstr>
      <vt:lpstr>Apresentação do PowerPoint</vt:lpstr>
      <vt:lpstr>Análise de Variância (ANOVA)</vt:lpstr>
      <vt:lpstr>Continua...</vt:lpstr>
      <vt:lpstr>Resultados:</vt:lpstr>
      <vt:lpstr>Sugestão de Exercício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ECONOMETRIA</dc:title>
  <dc:creator>user</dc:creator>
  <cp:lastModifiedBy>User</cp:lastModifiedBy>
  <cp:revision>44</cp:revision>
  <dcterms:created xsi:type="dcterms:W3CDTF">2018-10-13T16:32:52Z</dcterms:created>
  <dcterms:modified xsi:type="dcterms:W3CDTF">2021-07-13T13:00:11Z</dcterms:modified>
</cp:coreProperties>
</file>