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649" r:id="rId3"/>
    <p:sldId id="2791" r:id="rId4"/>
    <p:sldId id="2792" r:id="rId5"/>
    <p:sldId id="2793" r:id="rId6"/>
    <p:sldId id="2795" r:id="rId7"/>
    <p:sldId id="2794" r:id="rId8"/>
    <p:sldId id="2796" r:id="rId9"/>
    <p:sldId id="2726" r:id="rId10"/>
    <p:sldId id="2727" r:id="rId11"/>
    <p:sldId id="2729" r:id="rId12"/>
    <p:sldId id="2730" r:id="rId13"/>
    <p:sldId id="2816" r:id="rId14"/>
    <p:sldId id="2733" r:id="rId15"/>
    <p:sldId id="2734" r:id="rId16"/>
    <p:sldId id="2735" r:id="rId17"/>
    <p:sldId id="2736" r:id="rId18"/>
    <p:sldId id="2737" r:id="rId19"/>
    <p:sldId id="2817" r:id="rId20"/>
    <p:sldId id="2653" r:id="rId21"/>
    <p:sldId id="2739" r:id="rId22"/>
    <p:sldId id="2740" r:id="rId23"/>
    <p:sldId id="2741" r:id="rId24"/>
    <p:sldId id="2742" r:id="rId25"/>
    <p:sldId id="2743" r:id="rId26"/>
    <p:sldId id="2832" r:id="rId27"/>
    <p:sldId id="2833" r:id="rId28"/>
    <p:sldId id="2834" r:id="rId29"/>
    <p:sldId id="2835" r:id="rId30"/>
    <p:sldId id="2836" r:id="rId31"/>
    <p:sldId id="2745" r:id="rId32"/>
    <p:sldId id="2369" r:id="rId3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CC66"/>
    <a:srgbClr val="FFCC00"/>
    <a:srgbClr val="FF0066"/>
    <a:srgbClr val="FF5050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8065" autoAdjust="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-38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AA620D-6741-4C86-910F-E81DF0E19977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0942E93-4D7D-4260-B942-60ACB9B90DC3}">
      <dgm:prSet phldrT="[Texto]"/>
      <dgm:spPr/>
      <dgm:t>
        <a:bodyPr/>
        <a:lstStyle/>
        <a:p>
          <a:r>
            <a:rPr lang="pt-BR" dirty="0" smtClean="0"/>
            <a:t>Vida ética</a:t>
          </a:r>
          <a:endParaRPr lang="pt-BR" dirty="0"/>
        </a:p>
      </dgm:t>
    </dgm:pt>
    <dgm:pt modelId="{A34F1524-910F-4378-9657-DA6BBB66F715}" type="parTrans" cxnId="{F99BFE90-C522-4C40-A198-E725E6BDBCCE}">
      <dgm:prSet/>
      <dgm:spPr/>
      <dgm:t>
        <a:bodyPr/>
        <a:lstStyle/>
        <a:p>
          <a:endParaRPr lang="pt-BR"/>
        </a:p>
      </dgm:t>
    </dgm:pt>
    <dgm:pt modelId="{6BF565D5-1DF0-4414-B955-D04E8F2489EF}" type="sibTrans" cxnId="{F99BFE90-C522-4C40-A198-E725E6BDBCCE}">
      <dgm:prSet/>
      <dgm:spPr/>
      <dgm:t>
        <a:bodyPr/>
        <a:lstStyle/>
        <a:p>
          <a:endParaRPr lang="pt-BR"/>
        </a:p>
      </dgm:t>
    </dgm:pt>
    <dgm:pt modelId="{9803F8EA-708D-4511-B2C3-974754EAF101}">
      <dgm:prSet phldrT="[Texto]"/>
      <dgm:spPr/>
      <dgm:t>
        <a:bodyPr/>
        <a:lstStyle/>
        <a:p>
          <a:r>
            <a:rPr lang="pt-BR" dirty="0" smtClean="0"/>
            <a:t>Busca existencial</a:t>
          </a:r>
          <a:endParaRPr lang="pt-BR" dirty="0"/>
        </a:p>
      </dgm:t>
    </dgm:pt>
    <dgm:pt modelId="{29D10547-6FA8-45EC-ACEE-8460CAEFC002}" type="parTrans" cxnId="{CEAC1EF5-7A4A-4DED-933A-14FD47652660}">
      <dgm:prSet/>
      <dgm:spPr/>
      <dgm:t>
        <a:bodyPr/>
        <a:lstStyle/>
        <a:p>
          <a:endParaRPr lang="pt-BR"/>
        </a:p>
      </dgm:t>
    </dgm:pt>
    <dgm:pt modelId="{11777055-86A5-4E5D-AF78-A82091E83171}" type="sibTrans" cxnId="{CEAC1EF5-7A4A-4DED-933A-14FD47652660}">
      <dgm:prSet/>
      <dgm:spPr/>
      <dgm:t>
        <a:bodyPr/>
        <a:lstStyle/>
        <a:p>
          <a:endParaRPr lang="pt-BR"/>
        </a:p>
      </dgm:t>
    </dgm:pt>
    <dgm:pt modelId="{CDB4E77D-F37B-47EE-965E-C16E4BCCA2B2}" type="pres">
      <dgm:prSet presAssocID="{09AA620D-6741-4C86-910F-E81DF0E1997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71AD5229-7B61-4F8A-B261-E64B38355941}" type="pres">
      <dgm:prSet presAssocID="{E0942E93-4D7D-4260-B942-60ACB9B90DC3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831BD54-804B-41B5-B36D-161C07F6168B}" type="pres">
      <dgm:prSet presAssocID="{9803F8EA-708D-4511-B2C3-974754EAF101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DDB25B6-8907-4CC0-8069-5109F7F54CF2}" type="presOf" srcId="{09AA620D-6741-4C86-910F-E81DF0E19977}" destId="{CDB4E77D-F37B-47EE-965E-C16E4BCCA2B2}" srcOrd="0" destOrd="0" presId="urn:microsoft.com/office/officeart/2005/8/layout/arrow5"/>
    <dgm:cxn modelId="{044BD9D5-5B05-4518-A1FB-B8435B81FF9E}" type="presOf" srcId="{E0942E93-4D7D-4260-B942-60ACB9B90DC3}" destId="{71AD5229-7B61-4F8A-B261-E64B38355941}" srcOrd="0" destOrd="0" presId="urn:microsoft.com/office/officeart/2005/8/layout/arrow5"/>
    <dgm:cxn modelId="{F99BFE90-C522-4C40-A198-E725E6BDBCCE}" srcId="{09AA620D-6741-4C86-910F-E81DF0E19977}" destId="{E0942E93-4D7D-4260-B942-60ACB9B90DC3}" srcOrd="0" destOrd="0" parTransId="{A34F1524-910F-4378-9657-DA6BBB66F715}" sibTransId="{6BF565D5-1DF0-4414-B955-D04E8F2489EF}"/>
    <dgm:cxn modelId="{CEAC1EF5-7A4A-4DED-933A-14FD47652660}" srcId="{09AA620D-6741-4C86-910F-E81DF0E19977}" destId="{9803F8EA-708D-4511-B2C3-974754EAF101}" srcOrd="1" destOrd="0" parTransId="{29D10547-6FA8-45EC-ACEE-8460CAEFC002}" sibTransId="{11777055-86A5-4E5D-AF78-A82091E83171}"/>
    <dgm:cxn modelId="{36622A8D-4AC0-449F-92B3-B693159A3483}" type="presOf" srcId="{9803F8EA-708D-4511-B2C3-974754EAF101}" destId="{7831BD54-804B-41B5-B36D-161C07F6168B}" srcOrd="0" destOrd="0" presId="urn:microsoft.com/office/officeart/2005/8/layout/arrow5"/>
    <dgm:cxn modelId="{2079E789-6F0F-4ABD-9B22-01E910628C02}" type="presParOf" srcId="{CDB4E77D-F37B-47EE-965E-C16E4BCCA2B2}" destId="{71AD5229-7B61-4F8A-B261-E64B38355941}" srcOrd="0" destOrd="0" presId="urn:microsoft.com/office/officeart/2005/8/layout/arrow5"/>
    <dgm:cxn modelId="{8B1DE186-1207-4BA5-B83E-58DDAC22E36C}" type="presParOf" srcId="{CDB4E77D-F37B-47EE-965E-C16E4BCCA2B2}" destId="{7831BD54-804B-41B5-B36D-161C07F6168B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AD5229-7B61-4F8A-B261-E64B38355941}">
      <dsp:nvSpPr>
        <dsp:cNvPr id="0" name=""/>
        <dsp:cNvSpPr/>
      </dsp:nvSpPr>
      <dsp:spPr>
        <a:xfrm rot="16200000">
          <a:off x="508" y="562"/>
          <a:ext cx="2447146" cy="2447146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kern="1200" dirty="0" smtClean="0"/>
            <a:t>Vida ética</a:t>
          </a:r>
          <a:endParaRPr lang="pt-BR" sz="2900" kern="1200" dirty="0"/>
        </a:p>
      </dsp:txBody>
      <dsp:txXfrm rot="5400000">
        <a:off x="508" y="612348"/>
        <a:ext cx="2018895" cy="1223573"/>
      </dsp:txXfrm>
    </dsp:sp>
    <dsp:sp modelId="{7831BD54-804B-41B5-B36D-161C07F6168B}">
      <dsp:nvSpPr>
        <dsp:cNvPr id="0" name=""/>
        <dsp:cNvSpPr/>
      </dsp:nvSpPr>
      <dsp:spPr>
        <a:xfrm rot="5400000">
          <a:off x="3312984" y="562"/>
          <a:ext cx="2447146" cy="2447146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kern="1200" dirty="0" smtClean="0"/>
            <a:t>Busca existencial</a:t>
          </a:r>
          <a:endParaRPr lang="pt-BR" sz="2900" kern="1200" dirty="0"/>
        </a:p>
      </dsp:txBody>
      <dsp:txXfrm rot="-5400000">
        <a:off x="3741235" y="612349"/>
        <a:ext cx="2018895" cy="12235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28DB25-BEE5-4008-8AB2-A8CB2BF71AB7}" type="datetimeFigureOut">
              <a:rPr lang="pt-BR" smtClean="0"/>
              <a:pPr/>
              <a:t>04/05/2017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2509D0-8191-4C1F-BD14-B6ECDF40ECC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0111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5892-FE8C-486D-BE75-A66C409674EE}" type="datetimeFigureOut">
              <a:rPr lang="pt-BR" smtClean="0"/>
              <a:pPr/>
              <a:t>04/05/2017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4DB2-9BA6-4717-BA58-213B3BE49EE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7161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5892-FE8C-486D-BE75-A66C409674EE}" type="datetimeFigureOut">
              <a:rPr lang="pt-BR" smtClean="0"/>
              <a:pPr/>
              <a:t>04/05/2017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4DB2-9BA6-4717-BA58-213B3BE49EE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1743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5892-FE8C-486D-BE75-A66C409674EE}" type="datetimeFigureOut">
              <a:rPr lang="pt-BR" smtClean="0"/>
              <a:pPr/>
              <a:t>04/05/2017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4DB2-9BA6-4717-BA58-213B3BE49EE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344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5892-FE8C-486D-BE75-A66C409674EE}" type="datetimeFigureOut">
              <a:rPr lang="pt-BR" smtClean="0"/>
              <a:pPr/>
              <a:t>04/05/2017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4DB2-9BA6-4717-BA58-213B3BE49EE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4531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5892-FE8C-486D-BE75-A66C409674EE}" type="datetimeFigureOut">
              <a:rPr lang="pt-BR" smtClean="0"/>
              <a:pPr/>
              <a:t>04/05/2017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4DB2-9BA6-4717-BA58-213B3BE49EE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675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5892-FE8C-486D-BE75-A66C409674EE}" type="datetimeFigureOut">
              <a:rPr lang="pt-BR" smtClean="0"/>
              <a:pPr/>
              <a:t>04/05/2017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4DB2-9BA6-4717-BA58-213B3BE49EE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6579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5892-FE8C-486D-BE75-A66C409674EE}" type="datetimeFigureOut">
              <a:rPr lang="pt-BR" smtClean="0"/>
              <a:pPr/>
              <a:t>04/05/2017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4DB2-9BA6-4717-BA58-213B3BE49EE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3573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5892-FE8C-486D-BE75-A66C409674EE}" type="datetimeFigureOut">
              <a:rPr lang="pt-BR" smtClean="0"/>
              <a:pPr/>
              <a:t>04/05/2017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4DB2-9BA6-4717-BA58-213B3BE49EE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330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5892-FE8C-486D-BE75-A66C409674EE}" type="datetimeFigureOut">
              <a:rPr lang="pt-BR" smtClean="0"/>
              <a:pPr/>
              <a:t>04/05/2017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4DB2-9BA6-4717-BA58-213B3BE49EE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2741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5892-FE8C-486D-BE75-A66C409674EE}" type="datetimeFigureOut">
              <a:rPr lang="pt-BR" smtClean="0"/>
              <a:pPr/>
              <a:t>04/05/2017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4DB2-9BA6-4717-BA58-213B3BE49EE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9229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5892-FE8C-486D-BE75-A66C409674EE}" type="datetimeFigureOut">
              <a:rPr lang="pt-BR" smtClean="0"/>
              <a:pPr/>
              <a:t>04/05/2017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4DB2-9BA6-4717-BA58-213B3BE49EE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9269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E5892-FE8C-486D-BE75-A66C409674EE}" type="datetimeFigureOut">
              <a:rPr lang="pt-BR" smtClean="0"/>
              <a:pPr/>
              <a:t>04/05/2017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84DB2-9BA6-4717-BA58-213B3BE49EE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8108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DC97j6lfyc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noticias.uol.com.br/saude/ultimas-noticias/bbc/2014/09/17/hospitais-recebem-r-20-milhoes-de-jovem-que-morreu-de-cancer.htm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vimeo.com/70489824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08520" y="-315416"/>
            <a:ext cx="9649072" cy="717341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1520" y="404664"/>
            <a:ext cx="885698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7200" dirty="0">
                <a:solidFill>
                  <a:schemeClr val="bg1"/>
                </a:solidFill>
              </a:rPr>
              <a:t>Filosofia </a:t>
            </a:r>
            <a:r>
              <a:rPr lang="pt-BR" sz="7200" dirty="0" smtClean="0">
                <a:solidFill>
                  <a:schemeClr val="bg1"/>
                </a:solidFill>
              </a:rPr>
              <a:t>RAD1607</a:t>
            </a:r>
          </a:p>
          <a:p>
            <a:pPr algn="ctr"/>
            <a:endParaRPr lang="pt-BR" sz="7200" dirty="0" smtClean="0">
              <a:solidFill>
                <a:schemeClr val="bg1"/>
              </a:solidFill>
            </a:endParaRPr>
          </a:p>
          <a:p>
            <a:pPr algn="ctr"/>
            <a:r>
              <a:rPr lang="pt-BR" sz="5400" dirty="0" smtClean="0">
                <a:solidFill>
                  <a:schemeClr val="bg1"/>
                </a:solidFill>
              </a:rPr>
              <a:t>Capítulo 01 </a:t>
            </a:r>
          </a:p>
          <a:p>
            <a:pPr algn="ctr"/>
            <a:r>
              <a:rPr lang="pt-BR" sz="5400" b="1" dirty="0" smtClean="0">
                <a:solidFill>
                  <a:schemeClr val="bg1"/>
                </a:solidFill>
              </a:rPr>
              <a:t>– </a:t>
            </a:r>
            <a:r>
              <a:rPr lang="pt-BR" sz="5400" b="1" dirty="0">
                <a:solidFill>
                  <a:schemeClr val="bg1"/>
                </a:solidFill>
              </a:rPr>
              <a:t>O que é filosofia?</a:t>
            </a:r>
          </a:p>
          <a:p>
            <a:pPr algn="ctr"/>
            <a:endParaRPr lang="pt-BR" sz="5400" dirty="0" smtClean="0">
              <a:solidFill>
                <a:schemeClr val="bg1"/>
              </a:solidFill>
            </a:endParaRPr>
          </a:p>
          <a:p>
            <a:pPr algn="ctr"/>
            <a:endParaRPr lang="pt-BR" sz="3600" dirty="0" smtClean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78139" y="4941168"/>
            <a:ext cx="332033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pt-BR" sz="2400" dirty="0" smtClean="0">
              <a:solidFill>
                <a:schemeClr val="bg1"/>
              </a:solidFill>
            </a:endParaRPr>
          </a:p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Rogério </a:t>
            </a:r>
            <a:r>
              <a:rPr lang="pt-BR" sz="2400" dirty="0">
                <a:solidFill>
                  <a:schemeClr val="bg1"/>
                </a:solidFill>
              </a:rPr>
              <a:t>Calia, Prof. Dr</a:t>
            </a:r>
            <a:r>
              <a:rPr lang="pt-BR" sz="2400" dirty="0" smtClean="0">
                <a:solidFill>
                  <a:schemeClr val="bg1"/>
                </a:solidFill>
              </a:rPr>
              <a:t>.</a:t>
            </a:r>
          </a:p>
          <a:p>
            <a:pPr algn="ctr"/>
            <a:endParaRPr lang="pt-BR" sz="2400" dirty="0">
              <a:solidFill>
                <a:schemeClr val="bg1"/>
              </a:solidFill>
            </a:endParaRPr>
          </a:p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rogeriocalia@gmail.com</a:t>
            </a:r>
            <a:endParaRPr lang="pt-B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97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Luc Ferry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ser humano é um ser finito</a:t>
            </a:r>
          </a:p>
          <a:p>
            <a:pPr lvl="1"/>
            <a:r>
              <a:rPr lang="pt-BR" dirty="0" smtClean="0"/>
              <a:t>O animal é um ser finito e não tem consciência disso</a:t>
            </a:r>
          </a:p>
          <a:p>
            <a:pPr lvl="1"/>
            <a:r>
              <a:rPr lang="pt-BR" dirty="0" smtClean="0"/>
              <a:t>O ser humano tem consciência de que é finito</a:t>
            </a:r>
          </a:p>
          <a:p>
            <a:pPr lvl="1"/>
            <a:endParaRPr lang="pt-BR" dirty="0"/>
          </a:p>
          <a:p>
            <a:r>
              <a:rPr lang="pt-BR" dirty="0" smtClean="0"/>
              <a:t>Sabe que vai morrer</a:t>
            </a:r>
          </a:p>
          <a:p>
            <a:pPr lvl="1"/>
            <a:r>
              <a:rPr lang="pt-BR" dirty="0" smtClean="0"/>
              <a:t>Sabe que os que </a:t>
            </a:r>
            <a:r>
              <a:rPr lang="pt-BR" smtClean="0"/>
              <a:t>ama também vão </a:t>
            </a:r>
            <a:r>
              <a:rPr lang="pt-BR" dirty="0" smtClean="0"/>
              <a:t>morrer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857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As árvores e os coelhos não se perguntam sobre o que farão com o tempo finito de que dispõem</a:t>
            </a:r>
          </a:p>
          <a:p>
            <a:pPr lvl="1"/>
            <a:r>
              <a:rPr lang="pt-BR" dirty="0" smtClean="0"/>
              <a:t>O ser humano sim</a:t>
            </a:r>
          </a:p>
          <a:p>
            <a:pPr lvl="1"/>
            <a:endParaRPr lang="pt-BR" dirty="0"/>
          </a:p>
          <a:p>
            <a:pPr lvl="1"/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Luc Ferry</a:t>
            </a:r>
            <a:endParaRPr lang="pt-BR" dirty="0"/>
          </a:p>
        </p:txBody>
      </p:sp>
      <p:pic>
        <p:nvPicPr>
          <p:cNvPr id="5122" name="Picture 2" descr="http://www.frasesparafacebook.info/imagens/coelho-c31e7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070597"/>
            <a:ext cx="5049871" cy="3787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0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dirty="0" smtClean="0"/>
              <a:t>“Inevitavelmente, chegamos, por vezes, num momento de ruptura, de um acontecimento brutal,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 smtClean="0"/>
              <a:t>a nos interrogar sobre o que fazemos, poderíamos ou deveríamos ter feito de nossa vida toda”</a:t>
            </a: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Luc Ferry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066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.ytimg.com/vi/sDC97j6lfyc/maxres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664"/>
            <a:ext cx="9148508" cy="5146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532406" y="5809367"/>
            <a:ext cx="864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 err="1" smtClean="0"/>
              <a:t>Zach</a:t>
            </a:r>
            <a:r>
              <a:rPr lang="pt-BR" sz="6000" dirty="0" smtClean="0"/>
              <a:t> </a:t>
            </a:r>
            <a:r>
              <a:rPr lang="pt-BR" sz="6000" dirty="0" err="1" smtClean="0"/>
              <a:t>Sobiech</a:t>
            </a:r>
            <a:r>
              <a:rPr lang="pt-BR" sz="6000" dirty="0" smtClean="0"/>
              <a:t> – “</a:t>
            </a:r>
            <a:r>
              <a:rPr lang="pt-BR" sz="6000" dirty="0" err="1" smtClean="0"/>
              <a:t>Clouds</a:t>
            </a:r>
            <a:r>
              <a:rPr lang="pt-BR" sz="6000" dirty="0" smtClean="0"/>
              <a:t>”</a:t>
            </a:r>
            <a:endParaRPr lang="pt-BR" sz="6000" dirty="0"/>
          </a:p>
        </p:txBody>
      </p:sp>
    </p:spTree>
    <p:extLst>
      <p:ext uri="{BB962C8B-B14F-4D97-AF65-F5344CB8AC3E}">
        <p14:creationId xmlns:p14="http://schemas.microsoft.com/office/powerpoint/2010/main" val="409712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/>
              <a:t>Nuvens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2331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i="1" dirty="0" smtClean="0"/>
              <a:t>Bem</a:t>
            </a:r>
            <a:r>
              <a:rPr lang="pt-BR" i="1" dirty="0"/>
              <a:t>, eu caí, caí, caí</a:t>
            </a:r>
            <a:r>
              <a:rPr lang="pt-BR" dirty="0"/>
              <a:t/>
            </a:r>
            <a:br>
              <a:rPr lang="pt-BR" dirty="0"/>
            </a:br>
            <a:r>
              <a:rPr lang="pt-BR" i="1" dirty="0"/>
              <a:t>Neste buraco escuro e solitário</a:t>
            </a:r>
            <a:r>
              <a:rPr lang="pt-BR" dirty="0"/>
              <a:t/>
            </a:r>
            <a:br>
              <a:rPr lang="pt-BR" dirty="0"/>
            </a:br>
            <a:r>
              <a:rPr lang="pt-BR" i="1" dirty="0"/>
              <a:t>Não havia ninguém lá para se preocupar mais comigo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pic>
        <p:nvPicPr>
          <p:cNvPr id="6150" name="Picture 6" descr="http://extra.globo.com/incoming/10135624-c31-7f6/w448/gato-poco-6-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140968"/>
            <a:ext cx="5194920" cy="3896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411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manutencaoesuprimentos.com.br/imagem/segmentos/cordas-4-3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-531440"/>
            <a:ext cx="7560840" cy="7560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57200" y="1600200"/>
            <a:ext cx="65630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pt-BR" i="1" smtClean="0"/>
              <a:t>E eu precisava de uma maneira para subir até a borda</a:t>
            </a:r>
            <a:r>
              <a:rPr lang="pt-BR" smtClean="0"/>
              <a:t/>
            </a:r>
            <a:br>
              <a:rPr lang="pt-BR" smtClean="0"/>
            </a:br>
            <a:r>
              <a:rPr lang="pt-BR" i="1" smtClean="0"/>
              <a:t>Você estava sentado(a) lá, segurando uma corda</a:t>
            </a:r>
            <a:r>
              <a:rPr lang="pt-BR" smtClean="0"/>
              <a:t/>
            </a:r>
            <a:br>
              <a:rPr lang="pt-BR" smtClean="0"/>
            </a:br>
            <a:r>
              <a:rPr lang="pt-BR" i="1" smtClean="0"/>
              <a:t>E nós vamos subir, subir, subir</a:t>
            </a:r>
          </a:p>
          <a:p>
            <a:pPr marL="0" indent="0">
              <a:buFont typeface="Arial" pitchFamily="34" charset="0"/>
              <a:buNone/>
            </a:pPr>
            <a:r>
              <a:rPr lang="pt-BR" smtClean="0"/>
              <a:t/>
            </a:r>
            <a:br>
              <a:rPr lang="pt-BR" smtClean="0"/>
            </a:br>
            <a:r>
              <a:rPr lang="pt-BR" i="1" smtClean="0"/>
              <a:t>Mas eu vou voar um pouco mais alto</a:t>
            </a:r>
            <a:r>
              <a:rPr lang="pt-BR" smtClean="0"/>
              <a:t/>
            </a:r>
            <a:br>
              <a:rPr lang="pt-BR" smtClean="0"/>
            </a:br>
            <a:r>
              <a:rPr lang="pt-BR" i="1" smtClean="0"/>
              <a:t>Vamos para cima nas nuvens porque lá a vista é um pouco melhor</a:t>
            </a:r>
            <a:r>
              <a:rPr lang="pt-BR" smtClean="0"/>
              <a:t/>
            </a:r>
            <a:br>
              <a:rPr lang="pt-BR" smtClean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43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estudos.gospelmais.com.br/files/2013/10/Pecado_Desfeito_como_a_Nuve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1714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311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89702" y="1335497"/>
            <a:ext cx="4762872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sz="7200" i="1" dirty="0" smtClean="0"/>
              <a:t>Se </a:t>
            </a:r>
            <a:r>
              <a:rPr lang="pt-BR" sz="7200" i="1" dirty="0"/>
              <a:t>eu tivesse um pouco mais de tempo</a:t>
            </a:r>
            <a:r>
              <a:rPr lang="pt-BR" sz="7200" dirty="0"/>
              <a:t/>
            </a:r>
            <a:br>
              <a:rPr lang="pt-BR" sz="7200" dirty="0"/>
            </a:br>
            <a:endParaRPr lang="pt-BR" sz="7200" dirty="0"/>
          </a:p>
        </p:txBody>
      </p:sp>
      <p:pic>
        <p:nvPicPr>
          <p:cNvPr id="9220" name="Picture 4" descr="ampulhe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6632" y="764704"/>
            <a:ext cx="4988122" cy="5179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869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i="1" dirty="0" smtClean="0"/>
              <a:t>Se </a:t>
            </a:r>
            <a:r>
              <a:rPr lang="pt-BR" i="1" dirty="0"/>
              <a:t>eu tivesse um pouco mais de tempo com você</a:t>
            </a:r>
            <a:r>
              <a:rPr lang="pt-BR" dirty="0"/>
              <a:t/>
            </a:r>
            <a:br>
              <a:rPr lang="pt-BR" dirty="0"/>
            </a:br>
            <a:r>
              <a:rPr lang="pt-BR" i="1" dirty="0"/>
              <a:t>Nós poderíamos ir para cima, cima, cima</a:t>
            </a:r>
            <a:r>
              <a:rPr lang="pt-BR" dirty="0"/>
              <a:t/>
            </a:r>
            <a:br>
              <a:rPr lang="pt-BR" dirty="0"/>
            </a:br>
            <a:r>
              <a:rPr lang="pt-BR" i="1" dirty="0"/>
              <a:t>E ter aquele pequeno passeio</a:t>
            </a:r>
            <a:r>
              <a:rPr lang="pt-BR" dirty="0"/>
              <a:t/>
            </a:r>
            <a:br>
              <a:rPr lang="pt-BR" dirty="0"/>
            </a:br>
            <a:r>
              <a:rPr lang="pt-BR" i="1" dirty="0"/>
              <a:t>E sentar-se lá segurando as </a:t>
            </a:r>
            <a:r>
              <a:rPr lang="pt-BR" i="1" dirty="0" smtClean="0"/>
              <a:t>mãos</a:t>
            </a:r>
          </a:p>
          <a:p>
            <a:pPr marL="0" indent="0">
              <a:buNone/>
            </a:pPr>
            <a:r>
              <a:rPr lang="pt-BR" dirty="0"/>
              <a:t/>
            </a:r>
            <a:br>
              <a:rPr lang="pt-BR" dirty="0"/>
            </a:br>
            <a:r>
              <a:rPr lang="pt-BR" i="1" dirty="0"/>
              <a:t>E tudo estaria certo</a:t>
            </a:r>
            <a:r>
              <a:rPr lang="pt-BR" dirty="0"/>
              <a:t/>
            </a:r>
            <a:br>
              <a:rPr lang="pt-BR" dirty="0"/>
            </a:br>
            <a:r>
              <a:rPr lang="pt-BR" i="1" dirty="0"/>
              <a:t>E talvez um dia eu vou te ver de novo</a:t>
            </a:r>
            <a:r>
              <a:rPr lang="pt-BR" dirty="0"/>
              <a:t/>
            </a:r>
            <a:br>
              <a:rPr lang="pt-BR" dirty="0"/>
            </a:br>
            <a:r>
              <a:rPr lang="pt-BR" i="1" dirty="0"/>
              <a:t>Nós vamos flutuar nas nuvens e nunca </a:t>
            </a:r>
            <a:r>
              <a:rPr lang="pt-BR" i="1" dirty="0" smtClean="0"/>
              <a:t>veremos o </a:t>
            </a:r>
            <a:r>
              <a:rPr lang="pt-BR" i="1" dirty="0"/>
              <a:t>fim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677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Zach</a:t>
            </a:r>
            <a:r>
              <a:rPr lang="pt-BR" dirty="0" smtClean="0"/>
              <a:t> </a:t>
            </a:r>
            <a:r>
              <a:rPr lang="pt-BR" dirty="0" err="1" smtClean="0"/>
              <a:t>Sobiech</a:t>
            </a:r>
            <a:endParaRPr lang="pt-BR" dirty="0"/>
          </a:p>
        </p:txBody>
      </p:sp>
      <p:pic>
        <p:nvPicPr>
          <p:cNvPr id="10242" name="Picture 2" descr="http://cdn.rsvlts.com/wp-content/uploads/2013/05/Zach-Sobiech-930x5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00808"/>
            <a:ext cx="6791905" cy="4118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ângulo 2"/>
          <p:cNvSpPr/>
          <p:nvPr/>
        </p:nvSpPr>
        <p:spPr>
          <a:xfrm>
            <a:off x="1028308" y="6078270"/>
            <a:ext cx="73985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hlinkClick r:id="rId3"/>
              </a:rPr>
              <a:t>https://www.youtube.com/watch?v=sDC97j6lfyc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53806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6512" y="2143397"/>
            <a:ext cx="5299593" cy="4525963"/>
          </a:xfrm>
        </p:spPr>
        <p:txBody>
          <a:bodyPr>
            <a:normAutofit/>
          </a:bodyPr>
          <a:lstStyle/>
          <a:p>
            <a:endParaRPr lang="pt-BR" dirty="0"/>
          </a:p>
          <a:p>
            <a:pPr lvl="0" algn="just">
              <a:spcAft>
                <a:spcPts val="0"/>
              </a:spcAft>
            </a:pPr>
            <a:r>
              <a:rPr lang="pt-B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Livro do LUC FERRY</a:t>
            </a:r>
            <a:endParaRPr lang="pt-BR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endParaRPr lang="pt-BR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Aprender a viver: filosofia para os novos tempos. 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  <a:p>
            <a:endParaRPr lang="pt-BR" dirty="0" smtClean="0"/>
          </a:p>
        </p:txBody>
      </p:sp>
      <p:pic>
        <p:nvPicPr>
          <p:cNvPr id="4" name="Picture 2" descr="http://cdn.b5e8.upx.net.br/imagens/imagem/capas_lg/131/221721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945" y="1844824"/>
            <a:ext cx="3124488" cy="4436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92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2332037"/>
            <a:ext cx="8229600" cy="4525963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endParaRPr lang="pt-BR" dirty="0" smtClean="0">
              <a:hlinkClick r:id="rId2"/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pt-BR" dirty="0">
              <a:hlinkClick r:id="rId2"/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pt-BR" dirty="0" smtClean="0">
              <a:hlinkClick r:id="rId2"/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pt-BR" dirty="0">
              <a:hlinkClick r:id="rId2"/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pt-BR" dirty="0" smtClean="0">
              <a:hlinkClick r:id="rId2"/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pt-BR" dirty="0">
              <a:hlinkClick r:id="rId2"/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pt-BR" dirty="0" smtClean="0">
              <a:hlinkClick r:id="rId2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pt-BR" sz="1800" dirty="0" smtClean="0">
                <a:hlinkClick r:id="rId2"/>
              </a:rPr>
              <a:t>http://noticias.uol.com.br/saude/ultimas-noticias/bbc/2014/09/17/hospitais-recebem-r-20-milhoes-de-jovem-que-morreu-de-cancer.htm</a:t>
            </a:r>
            <a:endParaRPr lang="pt-BR" sz="1800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1026" name="Picture 2" descr="http://t1.gstatic.com/images?q=tbn:ANd9GcQYwKdpoO5eo1iUNVNiN72oV01KsKyAVATcTmbGn2japZbAQwxYl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556792"/>
            <a:ext cx="5410433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354104" y="2617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Stephen Sutton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4533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 da reflexão filosófica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Viver bem</a:t>
            </a:r>
          </a:p>
          <a:p>
            <a:r>
              <a:rPr lang="pt-BR" dirty="0" smtClean="0"/>
              <a:t>Ser livre</a:t>
            </a:r>
          </a:p>
          <a:p>
            <a:endParaRPr lang="pt-BR" dirty="0"/>
          </a:p>
          <a:p>
            <a:endParaRPr lang="pt-BR" dirty="0" smtClean="0"/>
          </a:p>
          <a:p>
            <a:pPr lvl="1"/>
            <a:r>
              <a:rPr lang="pt-BR" dirty="0" smtClean="0"/>
              <a:t>Obstáculo: Medo da morte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459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Poema de Lucrécio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i="1" dirty="0" smtClean="0"/>
              <a:t>“É preciso, antes de tudo, expulsar e destruir esse </a:t>
            </a:r>
            <a:r>
              <a:rPr lang="pt-BR" i="1" dirty="0"/>
              <a:t>medo do </a:t>
            </a:r>
            <a:r>
              <a:rPr lang="pt-BR" i="1" dirty="0" smtClean="0"/>
              <a:t>Inferno que, penetrando até o fundo do nosso ser,</a:t>
            </a:r>
          </a:p>
          <a:p>
            <a:pPr marL="0" indent="0">
              <a:buNone/>
            </a:pPr>
            <a:r>
              <a:rPr lang="pt-BR" i="1" dirty="0" smtClean="0"/>
              <a:t>envenena a vida humana, colore todas as coisas do negror da morte </a:t>
            </a:r>
          </a:p>
          <a:p>
            <a:pPr marL="0" indent="0">
              <a:buNone/>
            </a:pPr>
            <a:r>
              <a:rPr lang="pt-BR" i="1" dirty="0" smtClean="0"/>
              <a:t>e não deixa subsistir nenhum prazer límpido e puro”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25770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Montaigne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“Filosofar é aprender a morrer”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20311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Outros filósofos que tematizam a superação dos medos da morte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Espinoza</a:t>
            </a:r>
          </a:p>
          <a:p>
            <a:r>
              <a:rPr lang="pt-BR" dirty="0" smtClean="0"/>
              <a:t>Kant</a:t>
            </a:r>
          </a:p>
          <a:p>
            <a:r>
              <a:rPr lang="pt-BR" dirty="0" smtClean="0"/>
              <a:t>Nietzsche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989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Tanto a religião como a filosofia buscam a superação dos medos causados pela angústia da morte</a:t>
            </a:r>
          </a:p>
          <a:p>
            <a:pPr lvl="1"/>
            <a:r>
              <a:rPr lang="pt-BR" dirty="0" smtClean="0"/>
              <a:t>A religião pela fé, por Deus</a:t>
            </a:r>
          </a:p>
          <a:p>
            <a:pPr lvl="1"/>
            <a:r>
              <a:rPr lang="pt-BR" dirty="0" smtClean="0"/>
              <a:t>A filosofia pelo uso da razão e pelo esforço do próprio indivíduo </a:t>
            </a:r>
          </a:p>
          <a:p>
            <a:pPr lvl="2"/>
            <a:r>
              <a:rPr lang="pt-BR" dirty="0" smtClean="0"/>
              <a:t>e não por “um Outro”</a:t>
            </a: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dirty="0" smtClean="0"/>
              <a:t>Luc Ferry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238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As três dimensões da filosofia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25963"/>
          </a:xfrm>
        </p:spPr>
        <p:txBody>
          <a:bodyPr>
            <a:normAutofit/>
          </a:bodyPr>
          <a:lstStyle/>
          <a:p>
            <a:r>
              <a:rPr lang="pt-BR" dirty="0" smtClean="0"/>
              <a:t>Teoria</a:t>
            </a:r>
          </a:p>
          <a:p>
            <a:pPr lvl="1"/>
            <a:r>
              <a:rPr lang="pt-BR" dirty="0" smtClean="0"/>
              <a:t>A inteligência do que é</a:t>
            </a:r>
          </a:p>
          <a:p>
            <a:r>
              <a:rPr lang="pt-BR" dirty="0" smtClean="0"/>
              <a:t>Ética ou moral</a:t>
            </a:r>
          </a:p>
          <a:p>
            <a:pPr lvl="1"/>
            <a:r>
              <a:rPr lang="pt-BR" dirty="0" smtClean="0"/>
              <a:t>O que deveria ser / o que se deveria fazer</a:t>
            </a:r>
          </a:p>
          <a:p>
            <a:r>
              <a:rPr lang="pt-BR" dirty="0" smtClean="0"/>
              <a:t>Sabedoria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739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Teoria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dirty="0"/>
              <a:t>Ter conhecimento do mundo no qual a nossa existência vai se desenvolver</a:t>
            </a:r>
          </a:p>
          <a:p>
            <a:pPr lvl="2"/>
            <a:r>
              <a:rPr lang="pt-BR" dirty="0"/>
              <a:t>A natureza do mundo</a:t>
            </a:r>
          </a:p>
          <a:p>
            <a:pPr lvl="2"/>
            <a:r>
              <a:rPr lang="pt-BR" dirty="0"/>
              <a:t>Os meios, os instrumentos do conhecimento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462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Ética (prática)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Como viver com o outro?</a:t>
            </a:r>
          </a:p>
          <a:p>
            <a:r>
              <a:rPr lang="pt-BR" dirty="0" smtClean="0"/>
              <a:t>Que regras adotar?</a:t>
            </a:r>
          </a:p>
          <a:p>
            <a:r>
              <a:rPr lang="pt-BR" dirty="0" smtClean="0"/>
              <a:t>Como nos comportar de modo útil, digno e de maneira justa em nossas relações com as outras pessoas?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301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Sabedoria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Por que se esforçar para conhecer o mundo e para viver em harmonia com os outros?</a:t>
            </a:r>
          </a:p>
          <a:p>
            <a:r>
              <a:rPr lang="pt-BR" dirty="0" smtClean="0"/>
              <a:t>Qual é a finalidade ou sentido de todos estes esforços?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960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887" y="1772816"/>
            <a:ext cx="4104456" cy="4525963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Imagine uma sociedade perfeita</a:t>
            </a:r>
          </a:p>
          <a:p>
            <a:pPr lvl="1"/>
            <a:r>
              <a:rPr lang="pt-BR" dirty="0" smtClean="0"/>
              <a:t>Todo mundo respeita todo mundo</a:t>
            </a:r>
          </a:p>
          <a:p>
            <a:pPr lvl="2"/>
            <a:r>
              <a:rPr lang="pt-BR" dirty="0" smtClean="0"/>
              <a:t>A dignidade de todos é respeitada</a:t>
            </a:r>
          </a:p>
          <a:p>
            <a:endParaRPr lang="pt-BR" dirty="0"/>
          </a:p>
        </p:txBody>
      </p:sp>
      <p:pic>
        <p:nvPicPr>
          <p:cNvPr id="1026" name="Picture 2" descr="http://cdn.blogosfere.it/arteesalute/images/rabbia-e-stress-in-auto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936"/>
          <a:stretch/>
        </p:blipFill>
        <p:spPr bwMode="auto">
          <a:xfrm>
            <a:off x="4355976" y="1700808"/>
            <a:ext cx="4752528" cy="3533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053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Não se pode pensar ou agir livremente quando se está paralisado pela surda inquietação que gera, mesmo quando se tornou inconsciente, o temor do irreversível.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2041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pt-BR" dirty="0" smtClean="0"/>
              <a:t>“Ser sábio é simplesmente viver sabiamente, </a:t>
            </a:r>
            <a:r>
              <a:rPr lang="pt-BR" b="1" u="sng" dirty="0" smtClean="0"/>
              <a:t>feliz e livre</a:t>
            </a:r>
            <a:r>
              <a:rPr lang="pt-BR" dirty="0" smtClean="0"/>
              <a:t>, na medida do possível,</a:t>
            </a:r>
          </a:p>
          <a:p>
            <a:pPr marL="0" indent="0">
              <a:lnSpc>
                <a:spcPct val="150000"/>
              </a:lnSpc>
              <a:buNone/>
            </a:pPr>
            <a:endParaRPr lang="pt-BR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pt-BR" dirty="0" smtClean="0"/>
              <a:t>tendo enfim vencido os medos que a finitude despertou em nós”</a:t>
            </a:r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51520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Luc Ferry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149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08520" y="-315416"/>
            <a:ext cx="9649072" cy="717341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1520" y="404664"/>
            <a:ext cx="88569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7200" dirty="0" smtClean="0">
              <a:solidFill>
                <a:schemeClr val="bg1"/>
              </a:solidFill>
            </a:endParaRPr>
          </a:p>
          <a:p>
            <a:pPr algn="ctr"/>
            <a:endParaRPr lang="pt-BR" sz="7200" dirty="0">
              <a:solidFill>
                <a:schemeClr val="bg1"/>
              </a:solidFill>
            </a:endParaRPr>
          </a:p>
          <a:p>
            <a:pPr algn="ctr"/>
            <a:r>
              <a:rPr lang="pt-BR" sz="7200" dirty="0" smtClean="0">
                <a:solidFill>
                  <a:schemeClr val="bg1"/>
                </a:solidFill>
              </a:rPr>
              <a:t>Obrigado e abraço</a:t>
            </a:r>
            <a:endParaRPr lang="pt-BR" sz="7200" dirty="0">
              <a:solidFill>
                <a:schemeClr val="bg1"/>
              </a:solidFill>
            </a:endParaRPr>
          </a:p>
          <a:p>
            <a:pPr algn="ctr"/>
            <a:endParaRPr lang="pt-BR" sz="3600" dirty="0" smtClean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78139" y="4941168"/>
            <a:ext cx="332033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pt-BR" sz="2400" dirty="0" smtClean="0">
              <a:solidFill>
                <a:schemeClr val="bg1"/>
              </a:solidFill>
            </a:endParaRPr>
          </a:p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Rogério </a:t>
            </a:r>
            <a:r>
              <a:rPr lang="pt-BR" sz="2400" dirty="0" err="1" smtClean="0">
                <a:solidFill>
                  <a:schemeClr val="bg1"/>
                </a:solidFill>
              </a:rPr>
              <a:t>Calia</a:t>
            </a:r>
            <a:r>
              <a:rPr lang="pt-BR" sz="2400" dirty="0" smtClean="0">
                <a:solidFill>
                  <a:schemeClr val="bg1"/>
                </a:solidFill>
              </a:rPr>
              <a:t>, Prof. Dr.</a:t>
            </a:r>
          </a:p>
          <a:p>
            <a:pPr algn="ctr"/>
            <a:endParaRPr lang="pt-BR" sz="2400" dirty="0">
              <a:solidFill>
                <a:schemeClr val="bg1"/>
              </a:solidFill>
            </a:endParaRPr>
          </a:p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rogeriocalia@gmail.com</a:t>
            </a:r>
            <a:endParaRPr lang="pt-B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8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/>
          </a:bodyPr>
          <a:lstStyle/>
          <a:p>
            <a:r>
              <a:rPr lang="pt-BR" dirty="0" smtClean="0"/>
              <a:t>Como estamos longe deste ideal!!</a:t>
            </a:r>
          </a:p>
          <a:p>
            <a:pPr lvl="1"/>
            <a:r>
              <a:rPr lang="pt-BR" dirty="0" smtClean="0"/>
              <a:t>Isso prova como a ética continua sendo fundamental na nossa sociedade</a:t>
            </a:r>
          </a:p>
          <a:p>
            <a:pPr lvl="1"/>
            <a:endParaRPr lang="pt-BR" dirty="0"/>
          </a:p>
          <a:p>
            <a:pPr lvl="1"/>
            <a:endParaRPr lang="pt-BR" dirty="0" smtClean="0"/>
          </a:p>
          <a:p>
            <a:r>
              <a:rPr lang="pt-BR" dirty="0"/>
              <a:t>Porém, mesmo que todo este sonho fosse realizado... </a:t>
            </a:r>
          </a:p>
          <a:p>
            <a:pPr lvl="1"/>
            <a:endParaRPr lang="pt-BR" dirty="0" smtClean="0"/>
          </a:p>
          <a:p>
            <a:pPr lvl="1"/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252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Nossas questões existenciais ainda estariam sem respostas</a:t>
            </a:r>
          </a:p>
          <a:p>
            <a:endParaRPr lang="pt-BR" dirty="0" smtClean="0"/>
          </a:p>
          <a:p>
            <a:r>
              <a:rPr lang="pt-BR" dirty="0" smtClean="0"/>
              <a:t>Decorrentes </a:t>
            </a:r>
          </a:p>
          <a:p>
            <a:pPr lvl="1"/>
            <a:r>
              <a:rPr lang="pt-BR" dirty="0" smtClean="0"/>
              <a:t>do nosso envelhecimento, </a:t>
            </a:r>
          </a:p>
          <a:p>
            <a:pPr lvl="1"/>
            <a:r>
              <a:rPr lang="pt-BR" dirty="0" smtClean="0"/>
              <a:t>de nossas separações, </a:t>
            </a:r>
          </a:p>
          <a:p>
            <a:pPr lvl="1"/>
            <a:r>
              <a:rPr lang="pt-BR" dirty="0" smtClean="0"/>
              <a:t>da morte de quem amamos, </a:t>
            </a:r>
          </a:p>
          <a:p>
            <a:pPr lvl="1"/>
            <a:r>
              <a:rPr lang="pt-BR" dirty="0" smtClean="0"/>
              <a:t>do medo de nossa morte, etc...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770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r>
              <a:rPr lang="pt-BR" dirty="0" smtClean="0"/>
              <a:t>A ética permite uma vida comum pacífica</a:t>
            </a:r>
          </a:p>
          <a:p>
            <a:endParaRPr lang="pt-BR" dirty="0"/>
          </a:p>
          <a:p>
            <a:r>
              <a:rPr lang="pt-BR" sz="3600" dirty="0" smtClean="0"/>
              <a:t>MAS não é isso que, por si só, oferece</a:t>
            </a:r>
          </a:p>
          <a:p>
            <a:pPr lvl="1"/>
            <a:r>
              <a:rPr lang="pt-BR" dirty="0" smtClean="0"/>
              <a:t>SENTIDO, FINALIDADE ou DIREÇÃO à existência humana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815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Ficheiro:Suicide rates map-en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0568" y="1484784"/>
            <a:ext cx="10225136" cy="5189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1439652" y="404664"/>
            <a:ext cx="6264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/>
              <a:t>Taxas de Suicídio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56725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/>
          </p:nvPr>
        </p:nvGraphicFramePr>
        <p:xfrm>
          <a:off x="1835696" y="44624"/>
          <a:ext cx="5760640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395536" y="2564904"/>
            <a:ext cx="878497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Vida ética – Atividades práticas e vida em sociedade</a:t>
            </a:r>
          </a:p>
          <a:p>
            <a:pPr lvl="1"/>
            <a:r>
              <a:rPr lang="pt-BR" dirty="0" smtClean="0"/>
              <a:t>O que devo fazer?</a:t>
            </a:r>
          </a:p>
          <a:p>
            <a:pPr lvl="1"/>
            <a:endParaRPr lang="pt-BR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pt-BR" sz="3200" dirty="0" smtClean="0"/>
              <a:t>Busca existencial </a:t>
            </a:r>
          </a:p>
          <a:p>
            <a:pPr marL="0" lvl="1" indent="0">
              <a:buNone/>
            </a:pPr>
            <a:r>
              <a:rPr lang="pt-BR" sz="3200" dirty="0" smtClean="0"/>
              <a:t>     - </a:t>
            </a:r>
            <a:r>
              <a:rPr lang="pt-BR" dirty="0" smtClean="0"/>
              <a:t>Que finalidade e sentido dou à minha vida?</a:t>
            </a:r>
          </a:p>
          <a:p>
            <a:pPr marL="400050" lvl="2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1488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5338936" cy="4525963"/>
          </a:xfrm>
        </p:spPr>
        <p:txBody>
          <a:bodyPr>
            <a:normAutofit fontScale="92500" lnSpcReduction="20000"/>
          </a:bodyPr>
          <a:lstStyle/>
          <a:p>
            <a:pPr lvl="1"/>
            <a:endParaRPr lang="pt-BR" dirty="0" smtClean="0"/>
          </a:p>
          <a:p>
            <a:r>
              <a:rPr lang="pt-BR" dirty="0" smtClean="0"/>
              <a:t>Existem </a:t>
            </a:r>
            <a:r>
              <a:rPr lang="pt-BR" dirty="0"/>
              <a:t>f</a:t>
            </a:r>
            <a:r>
              <a:rPr lang="pt-BR" dirty="0" smtClean="0"/>
              <a:t>acetas da morte presentes até mesmo durante a vida</a:t>
            </a:r>
          </a:p>
          <a:p>
            <a:pPr lvl="1"/>
            <a:r>
              <a:rPr lang="pt-BR" dirty="0" smtClean="0"/>
              <a:t>Tudo o que não voltará mais</a:t>
            </a:r>
          </a:p>
          <a:p>
            <a:pPr lvl="1"/>
            <a:r>
              <a:rPr lang="pt-BR" dirty="0" smtClean="0"/>
              <a:t>Nunca mais poderemos reencontrar</a:t>
            </a:r>
          </a:p>
          <a:p>
            <a:pPr lvl="1"/>
            <a:r>
              <a:rPr lang="pt-BR" dirty="0" smtClean="0"/>
              <a:t>Exemplo: Aquela melhor férias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Corvo </a:t>
            </a:r>
            <a:r>
              <a:rPr lang="pt-BR" dirty="0"/>
              <a:t>de </a:t>
            </a:r>
            <a:r>
              <a:rPr lang="pt-BR" dirty="0" smtClean="0"/>
              <a:t>Edgar Allan Poe</a:t>
            </a:r>
            <a:endParaRPr lang="pt-BR" dirty="0"/>
          </a:p>
          <a:p>
            <a:pPr lvl="1"/>
            <a:r>
              <a:rPr lang="pt-BR" dirty="0"/>
              <a:t>NEVER MORE</a:t>
            </a:r>
          </a:p>
          <a:p>
            <a:pPr lvl="1"/>
            <a:endParaRPr lang="pt-BR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dirty="0" smtClean="0"/>
              <a:t>Luc Ferry</a:t>
            </a:r>
            <a:endParaRPr lang="pt-BR" dirty="0"/>
          </a:p>
        </p:txBody>
      </p:sp>
      <p:pic>
        <p:nvPicPr>
          <p:cNvPr id="4100" name="Picture 4" descr="http://3.bp.blogspot.com/_C_i9u8_gGxw/TTibZM_jzGI/AAAAAAAAA9k/FTORISfnRmY/s1600/corv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916832"/>
            <a:ext cx="3205588" cy="4535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/>
          <p:cNvSpPr/>
          <p:nvPr/>
        </p:nvSpPr>
        <p:spPr>
          <a:xfrm>
            <a:off x="1115616" y="6142436"/>
            <a:ext cx="49714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hlinkClick r:id="rId3"/>
              </a:rPr>
              <a:t>http://</a:t>
            </a:r>
            <a:r>
              <a:rPr lang="pt-BR" dirty="0" smtClean="0">
                <a:hlinkClick r:id="rId3"/>
              </a:rPr>
              <a:t>vimeo.com/70489824</a:t>
            </a:r>
            <a:endParaRPr lang="pt-BR" dirty="0" smtClean="0"/>
          </a:p>
          <a:p>
            <a:r>
              <a:rPr lang="pt-BR" dirty="0" smtClean="0"/>
              <a:t>Min 17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644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16308</TotalTime>
  <Words>672</Words>
  <Application>Microsoft Office PowerPoint</Application>
  <PresentationFormat>Apresentação na tela (4:3)</PresentationFormat>
  <Paragraphs>137</Paragraphs>
  <Slides>32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6" baseType="lpstr">
      <vt:lpstr>Arial</vt:lpstr>
      <vt:lpstr>Calibri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Luc Ferry</vt:lpstr>
      <vt:lpstr>Luc Ferry</vt:lpstr>
      <vt:lpstr>Luc Ferry</vt:lpstr>
      <vt:lpstr>Luc Ferry</vt:lpstr>
      <vt:lpstr>Apresentação do PowerPoint</vt:lpstr>
      <vt:lpstr>Nuvens</vt:lpstr>
      <vt:lpstr>Apresentação do PowerPoint</vt:lpstr>
      <vt:lpstr>Apresentação do PowerPoint</vt:lpstr>
      <vt:lpstr>Apresentação do PowerPoint</vt:lpstr>
      <vt:lpstr>Apresentação do PowerPoint</vt:lpstr>
      <vt:lpstr>Zach Sobiech</vt:lpstr>
      <vt:lpstr>Apresentação do PowerPoint</vt:lpstr>
      <vt:lpstr>Objetivos da reflexão filosófica</vt:lpstr>
      <vt:lpstr>Poema de Lucrécio</vt:lpstr>
      <vt:lpstr>Montaigne</vt:lpstr>
      <vt:lpstr>Outros filósofos que tematizam a superação dos medos da morte</vt:lpstr>
      <vt:lpstr>Luc Ferry</vt:lpstr>
      <vt:lpstr>As três dimensões da filosofia</vt:lpstr>
      <vt:lpstr>Teoria</vt:lpstr>
      <vt:lpstr>Ética (prática)</vt:lpstr>
      <vt:lpstr>Sabedoria</vt:lpstr>
      <vt:lpstr>Apresentação do PowerPoint</vt:lpstr>
      <vt:lpstr>Apresentação do PowerPoint</vt:lpstr>
      <vt:lpstr>Apresentação do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Livre docencia</dc:title>
  <dc:creator>calia</dc:creator>
  <cp:lastModifiedBy>usuario</cp:lastModifiedBy>
  <cp:revision>1823</cp:revision>
  <dcterms:created xsi:type="dcterms:W3CDTF">2012-06-03T15:26:30Z</dcterms:created>
  <dcterms:modified xsi:type="dcterms:W3CDTF">2017-05-04T12:57:29Z</dcterms:modified>
</cp:coreProperties>
</file>