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9" r:id="rId20"/>
    <p:sldId id="410" r:id="rId21"/>
    <p:sldId id="411" r:id="rId22"/>
    <p:sldId id="414" r:id="rId23"/>
    <p:sldId id="413" r:id="rId24"/>
    <p:sldId id="416" r:id="rId25"/>
    <p:sldId id="417" r:id="rId26"/>
    <p:sldId id="420" r:id="rId27"/>
    <p:sldId id="27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2ACD1F1-5D4A-427D-9790-4BBDD0CCED37}">
          <p14:sldIdLst>
            <p14:sldId id="257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10"/>
            <p14:sldId id="411"/>
            <p14:sldId id="414"/>
            <p14:sldId id="413"/>
            <p14:sldId id="416"/>
            <p14:sldId id="417"/>
            <p14:sldId id="420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65" y="62"/>
      </p:cViewPr>
      <p:guideLst>
        <p:guide orient="horz" pos="168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37AE-1B82-4212-A145-AF59F899320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C30D-47F6-4816-9012-EC06FF935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49EA-5242-439F-8755-F198CF09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E62CB-694C-4A9A-9EA9-F2CE44E2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4593C-8571-49F3-8322-63E7B5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B9D3-877A-40F0-916C-4E8FF3A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E031D1-CEFC-40D3-B8F4-4175404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C44-F83D-4D86-8DFB-8BAA8237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FF812-B6E1-4106-B7F5-4877C531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69FF9-9D3A-413A-BF18-32DA11E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88C-75FF-4212-9169-D7CDC26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4E4D2-E1D0-48EB-A9E5-789999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0ECE36-60A4-49C3-80C4-2183EF3A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9801AE-C238-4D51-B8EB-EADC48F2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9297E-AFF1-49D2-9A52-615774B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6760B-93ED-4A1A-A1DE-F3B2CCF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FD16B-CB1D-4EC2-80DF-6CDC2B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33A5-6FA3-476D-9563-564C2E9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B11C6-300A-4C25-8285-5E9E1DC2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11391-79A0-45FD-9348-A1395C8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EEDDB-EB85-4CCD-A4CB-7B9707B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A520-F72A-495A-B544-F8E2512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00FF-E9CC-46DD-AD72-82F9692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B2059-5C83-4ECF-BDC0-F9F62A75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13E2D-249D-44F8-9354-312D5A9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69194-A365-4529-836C-2A5437E4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C1A3D-A1B7-43FB-8A62-5DF8C71D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84FA-B121-4BF2-8A8A-2E40D49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4A8A1-EFE7-40B1-987F-2D9C6AA6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EE62-7DAA-4AA2-97AD-01DCBC21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107FF-7D05-4586-9743-91E9524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FC110-1FEB-494D-A42F-11C5B1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69138-14F9-4712-B9CC-7B559FAD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95BB-F8AF-4017-8FA8-647250A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5AD4-181A-4DE5-89BA-B503ED71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1988D-7544-4172-BDAD-0BBCCDA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D76C23-FDD3-44DF-9235-433C7971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CADE0-288A-47CB-9316-3B333E39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F2260-3A73-4546-AF82-001A11E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DA440D-FD36-480E-982D-5BB7E99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D567EA-9C21-4AF7-A547-C394E10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2A3C-1BB0-4916-A395-9B2C877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617A3D-FB31-416F-A061-1CF55487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C6A675-3042-448E-8672-3C94F52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9A5D27-4725-4D74-9B87-5A26E87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B6AD0B-C20B-4234-A757-9111F70F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5D17A8-9FE5-4FA3-9A1D-6A803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41C97F-A28B-42A9-8021-F1D5CD1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9EADB-5B68-4A85-9F04-37F1697D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929F9-34F8-4502-8530-BC5F698B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69E65-17D8-4C67-96FF-9CBA2540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CFE2A-F828-4D25-B41F-905D882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05202-770E-4BD9-92CC-AEB615AD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954A3-9848-4B00-B629-A010CA2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DF3F-28C1-40D5-AC0F-86806B9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69F6-D856-4187-96A5-2A35881C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5D288-312B-405E-AA07-1FCA71EC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4E19DB-BF30-4C78-B54B-92FB3A9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1BD97-B53D-4B38-97B0-50F859F3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68347-A7CA-4142-9E36-4939BC1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6CF459-7A2E-4ADA-94B4-9686FA8C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6DFF6-9518-4AE0-BEE5-5EC74571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92A7-4308-46A4-A055-398881A4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68B1-019F-4049-82DF-25B7BC2686B5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101BF-E4B5-4FCD-AF4A-62AEE7FB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8D23-3EBF-4F5D-8D66-546B1CA2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2EF43-3E06-4A38-BFA5-32484512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" y="0"/>
            <a:ext cx="12202847" cy="68579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1B338D-1166-4B42-983F-9EB4C80A4245}"/>
              </a:ext>
            </a:extLst>
          </p:cNvPr>
          <p:cNvSpPr/>
          <p:nvPr/>
        </p:nvSpPr>
        <p:spPr>
          <a:xfrm>
            <a:off x="1119116" y="1088869"/>
            <a:ext cx="10072048" cy="2215991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2DA112-DEB7-44D1-AC76-3F94D67FE042}"/>
              </a:ext>
            </a:extLst>
          </p:cNvPr>
          <p:cNvSpPr txBox="1"/>
          <p:nvPr/>
        </p:nvSpPr>
        <p:spPr>
          <a:xfrm>
            <a:off x="477231" y="1549182"/>
            <a:ext cx="11354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Técnicas de Pesquisa I</a:t>
            </a:r>
          </a:p>
          <a:p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936376" y="4532061"/>
            <a:ext cx="4493623" cy="51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Alexandre Dias</a:t>
            </a:r>
          </a:p>
        </p:txBody>
      </p:sp>
    </p:spTree>
    <p:extLst>
      <p:ext uri="{BB962C8B-B14F-4D97-AF65-F5344CB8AC3E}">
        <p14:creationId xmlns:p14="http://schemas.microsoft.com/office/powerpoint/2010/main" val="18426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Escolher o tema significa: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/>
              <a:t>Selecionar um assunto de acordo com as inclinações, as possibilidades, as aptidões e as tendências de quem se propõe a elaborar um trabalho científico;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/>
              <a:t>Encontrar um objeto que mereça ser investigado cientificamente e tenha condições de ser formulado e delimitado em função da pesquisa.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 smtClean="0"/>
              <a:t>Exemplo </a:t>
            </a:r>
            <a:r>
              <a:rPr lang="pt-BR" altLang="pt-BR" dirty="0"/>
              <a:t>de </a:t>
            </a:r>
            <a:r>
              <a:rPr lang="pt-BR" altLang="pt-BR" dirty="0"/>
              <a:t>t</a:t>
            </a:r>
            <a:r>
              <a:rPr lang="pt-BR" altLang="pt-BR" dirty="0" smtClean="0"/>
              <a:t>ema</a:t>
            </a:r>
            <a:r>
              <a:rPr lang="pt-BR" altLang="pt-BR" dirty="0"/>
              <a:t>: Cultura Organizacional.</a:t>
            </a:r>
          </a:p>
        </p:txBody>
      </p:sp>
    </p:spTree>
    <p:extLst>
      <p:ext uri="{BB962C8B-B14F-4D97-AF65-F5344CB8AC3E}">
        <p14:creationId xmlns:p14="http://schemas.microsoft.com/office/powerpoint/2010/main" val="267136662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2) Formulação do problema: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Questão não resolvida, é algo para o qual se vai buscar resposta, via pesquisa;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 ser formulado sob a forma de pergunta;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 pergunta deve ser redigida de forma clara e concisa;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 ser definido de tal forma que a solução seja possível. Tenho como encontrar a solução?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Ex. de problema: Qual a relação entre cultura organizacional e o desempenho funcional dos administradores?</a:t>
            </a:r>
          </a:p>
        </p:txBody>
      </p:sp>
    </p:spTree>
    <p:extLst>
      <p:ext uri="{BB962C8B-B14F-4D97-AF65-F5344CB8AC3E}">
        <p14:creationId xmlns:p14="http://schemas.microsoft.com/office/powerpoint/2010/main" val="52453574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Problema de </a:t>
            </a:r>
            <a:r>
              <a:rPr lang="pt-BR" altLang="pt-BR" b="1" dirty="0" smtClean="0"/>
              <a:t>Pesquisa –</a:t>
            </a:r>
            <a:r>
              <a:rPr lang="pt-BR" altLang="pt-BR" b="1" dirty="0"/>
              <a:t> </a:t>
            </a:r>
            <a:r>
              <a:rPr lang="pt-BR" altLang="pt-BR" b="1" dirty="0" smtClean="0"/>
              <a:t>Vantagens</a:t>
            </a:r>
            <a:r>
              <a:rPr lang="pt-BR" altLang="pt-BR" b="1" dirty="0"/>
              <a:t>: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Delimita com exatidão qual o tipo de resposta que deve ser procurado;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Leva o pesquisador a uma reflexão benéfica e proveitosa sobre o assunto;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Fixa roteiros para o início do levantamento bibliográfico e da coleta de dados;</a:t>
            </a:r>
          </a:p>
        </p:txBody>
      </p:sp>
    </p:spTree>
    <p:extLst>
      <p:ext uri="{BB962C8B-B14F-4D97-AF65-F5344CB8AC3E}">
        <p14:creationId xmlns:p14="http://schemas.microsoft.com/office/powerpoint/2010/main" val="323104763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Problema de Pesquisa – Exemplos: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Qual a correlação entre produtividade e iluminação do local de trabalho?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Como o clima organizacional afeta o desempenho administrativo?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Quais </a:t>
            </a:r>
            <a:r>
              <a:rPr lang="pt-BR" altLang="pt-BR" dirty="0" smtClean="0"/>
              <a:t>os facilitadores e as dificuldades </a:t>
            </a:r>
            <a:r>
              <a:rPr lang="pt-BR" altLang="pt-BR" dirty="0"/>
              <a:t>da implantação da Gestão </a:t>
            </a:r>
            <a:r>
              <a:rPr lang="pt-BR" altLang="pt-BR" dirty="0" smtClean="0"/>
              <a:t>da </a:t>
            </a:r>
            <a:r>
              <a:rPr lang="pt-BR" altLang="pt-BR" dirty="0"/>
              <a:t>Qualidade Total?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Quais </a:t>
            </a:r>
            <a:r>
              <a:rPr lang="pt-BR" altLang="pt-BR" dirty="0" smtClean="0"/>
              <a:t>fatores explicam o sucesso da implantação de políticas </a:t>
            </a:r>
            <a:r>
              <a:rPr lang="pt-BR" altLang="pt-BR" dirty="0"/>
              <a:t>de meio ambiente </a:t>
            </a:r>
            <a:r>
              <a:rPr lang="pt-BR" altLang="pt-BR" dirty="0" smtClean="0"/>
              <a:t>pelos </a:t>
            </a:r>
            <a:r>
              <a:rPr lang="pt-BR" altLang="pt-BR" dirty="0"/>
              <a:t>governos?</a:t>
            </a:r>
          </a:p>
        </p:txBody>
      </p:sp>
    </p:spTree>
    <p:extLst>
      <p:ext uri="{BB962C8B-B14F-4D97-AF65-F5344CB8AC3E}">
        <p14:creationId xmlns:p14="http://schemas.microsoft.com/office/powerpoint/2010/main" val="105043280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Exemplos de  Temas X Problema de Pesquisa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Tema: </a:t>
            </a:r>
            <a:r>
              <a:rPr lang="pt-BR" altLang="pt-BR" dirty="0" smtClean="0"/>
              <a:t>Ambientes de inovação / </a:t>
            </a:r>
            <a:r>
              <a:rPr lang="pt-BR" altLang="pt-BR" dirty="0"/>
              <a:t>Parques Tecnológicos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/>
              <a:t>Quais os fatores determinam a decisão de instalação das empresas em um </a:t>
            </a:r>
            <a:r>
              <a:rPr lang="pt-BR" altLang="pt-BR" dirty="0" smtClean="0"/>
              <a:t>Parque Tecnológico?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3555084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Exemplos de  Temas X Problema de Pesquisa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Tema: </a:t>
            </a:r>
            <a:r>
              <a:rPr lang="pt-BR" altLang="pt-BR" dirty="0" smtClean="0"/>
              <a:t>Inovação / Empresas spin-off </a:t>
            </a: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/>
              <a:t>Qual a contribuição das ICT </a:t>
            </a:r>
            <a:r>
              <a:rPr lang="pt-BR" altLang="pt-BR" dirty="0" smtClean="0"/>
              <a:t>(Instituições </a:t>
            </a:r>
            <a:r>
              <a:rPr lang="pt-BR" altLang="pt-BR" dirty="0"/>
              <a:t>de Ciência e </a:t>
            </a:r>
            <a:r>
              <a:rPr lang="pt-BR" altLang="pt-BR" dirty="0" smtClean="0"/>
              <a:t>Tecnologia</a:t>
            </a:r>
            <a:r>
              <a:rPr lang="pt-BR" altLang="pt-BR" dirty="0"/>
              <a:t>) na criação de Spin-off?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/>
              <a:t>Qual a taxa de conversão das patentes desenvolvidas nas ICT em empreendimentos de base tecnológica? </a:t>
            </a:r>
          </a:p>
        </p:txBody>
      </p:sp>
    </p:spTree>
    <p:extLst>
      <p:ext uri="{BB962C8B-B14F-4D97-AF65-F5344CB8AC3E}">
        <p14:creationId xmlns:p14="http://schemas.microsoft.com/office/powerpoint/2010/main" val="301026668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Exemplos de  Temas X Problema de Pesquisa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 smtClean="0">
                <a:solidFill>
                  <a:srgbClr val="0070C0"/>
                </a:solidFill>
              </a:rPr>
              <a:t>Tema</a:t>
            </a:r>
            <a:r>
              <a:rPr lang="pt-BR" altLang="pt-BR" dirty="0">
                <a:solidFill>
                  <a:srgbClr val="0070C0"/>
                </a:solidFill>
              </a:rPr>
              <a:t>: </a:t>
            </a:r>
            <a:r>
              <a:rPr lang="pt-BR" altLang="pt-BR" dirty="0"/>
              <a:t>Oportunidades de negócios com resíduos recicláveis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/>
              <a:t>Quais os fatores motivadores e </a:t>
            </a:r>
            <a:r>
              <a:rPr lang="pt-BR" altLang="pt-BR" dirty="0" smtClean="0"/>
              <a:t>as barreiras </a:t>
            </a:r>
            <a:r>
              <a:rPr lang="pt-BR" altLang="pt-BR" dirty="0"/>
              <a:t>para implantação de negócios utilizando resíduos </a:t>
            </a:r>
            <a:r>
              <a:rPr lang="pt-BR" altLang="pt-BR" dirty="0" smtClean="0"/>
              <a:t>recicláveis?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857440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98969"/>
              </p:ext>
            </p:extLst>
          </p:nvPr>
        </p:nvGraphicFramePr>
        <p:xfrm>
          <a:off x="-133104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90400" y="1472505"/>
            <a:ext cx="11078534" cy="5054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Exemplos de  Temas X </a:t>
            </a:r>
            <a:r>
              <a:rPr lang="pt-BR" altLang="pt-BR" b="1" dirty="0" smtClean="0"/>
              <a:t>Problema de Pesquisa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 smtClean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 smtClean="0">
                <a:solidFill>
                  <a:srgbClr val="0070C0"/>
                </a:solidFill>
              </a:rPr>
              <a:t>Tema: </a:t>
            </a:r>
            <a:r>
              <a:rPr lang="pt-BR" altLang="pt-BR" dirty="0" smtClean="0"/>
              <a:t>PME e </a:t>
            </a:r>
            <a:r>
              <a:rPr lang="pt-BR" altLang="pt-BR" dirty="0"/>
              <a:t>mercado de capitais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 smtClean="0">
                <a:solidFill>
                  <a:srgbClr val="0070C0"/>
                </a:solidFill>
              </a:rPr>
              <a:t>PP</a:t>
            </a:r>
            <a:r>
              <a:rPr lang="pt-BR" altLang="pt-BR" dirty="0">
                <a:solidFill>
                  <a:srgbClr val="0070C0"/>
                </a:solidFill>
              </a:rPr>
              <a:t>: </a:t>
            </a:r>
            <a:r>
              <a:rPr lang="pt-BR" altLang="pt-BR" dirty="0"/>
              <a:t>Quais as oportunidades e barreiras para as PME acessarem mercado de capitais?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>
              <a:solidFill>
                <a:srgbClr val="0070C0"/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Tema: </a:t>
            </a:r>
            <a:r>
              <a:rPr lang="pt-BR" altLang="pt-BR" dirty="0" smtClean="0"/>
              <a:t>Negociação / setor </a:t>
            </a:r>
            <a:r>
              <a:rPr lang="pt-BR" altLang="pt-BR" dirty="0" err="1" smtClean="0"/>
              <a:t>sucroenergético</a:t>
            </a:r>
            <a:r>
              <a:rPr lang="pt-BR" altLang="pt-BR" dirty="0" smtClean="0"/>
              <a:t> </a:t>
            </a: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/>
              <a:t>Quais os mecanismos de negociação utilizados para elaboração de contratos de fornecimento de cana?</a:t>
            </a:r>
          </a:p>
        </p:txBody>
      </p:sp>
    </p:spTree>
    <p:extLst>
      <p:ext uri="{BB962C8B-B14F-4D97-AF65-F5344CB8AC3E}">
        <p14:creationId xmlns:p14="http://schemas.microsoft.com/office/powerpoint/2010/main" val="1325567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90400" y="1637968"/>
            <a:ext cx="11078534" cy="4719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Exemplos de  Temas X Problema de Pesquisa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Tema</a:t>
            </a:r>
            <a:r>
              <a:rPr lang="pt-BR" altLang="pt-BR" dirty="0"/>
              <a:t>: </a:t>
            </a:r>
            <a:r>
              <a:rPr lang="pt-BR" altLang="pt-BR" dirty="0" smtClean="0"/>
              <a:t>Alianças estratégicas por meio de joint </a:t>
            </a:r>
            <a:r>
              <a:rPr lang="pt-BR" altLang="pt-BR" dirty="0"/>
              <a:t>venture </a:t>
            </a:r>
            <a:r>
              <a:rPr lang="pt-BR" altLang="pt-BR" dirty="0" smtClean="0"/>
              <a:t>/ setor </a:t>
            </a:r>
            <a:r>
              <a:rPr lang="pt-BR" altLang="pt-BR" dirty="0"/>
              <a:t>de alimentos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 smtClean="0"/>
              <a:t>Como são </a:t>
            </a:r>
            <a:r>
              <a:rPr lang="pt-BR" altLang="pt-BR" dirty="0"/>
              <a:t>as características </a:t>
            </a:r>
            <a:r>
              <a:rPr lang="pt-BR" altLang="pt-BR" dirty="0" smtClean="0"/>
              <a:t>de joint ventures formada </a:t>
            </a:r>
            <a:r>
              <a:rPr lang="pt-BR" altLang="pt-BR" dirty="0"/>
              <a:t>por empresas do setor de </a:t>
            </a:r>
            <a:r>
              <a:rPr lang="pt-BR" altLang="pt-BR" dirty="0" smtClean="0"/>
              <a:t>alimentos?</a:t>
            </a: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Tema: </a:t>
            </a:r>
            <a:r>
              <a:rPr lang="pt-BR" altLang="pt-BR" dirty="0"/>
              <a:t>Capacidades organizacionais e criação de valor para stakeholders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>
                <a:solidFill>
                  <a:srgbClr val="0070C0"/>
                </a:solidFill>
              </a:rPr>
              <a:t>PP: </a:t>
            </a:r>
            <a:r>
              <a:rPr lang="pt-BR" altLang="pt-BR" dirty="0"/>
              <a:t>Quais capacidades organizacionais de gestão de stakeholders promovem a </a:t>
            </a:r>
            <a:r>
              <a:rPr lang="pt-BR" altLang="pt-BR" dirty="0" smtClean="0"/>
              <a:t>criação </a:t>
            </a:r>
            <a:r>
              <a:rPr lang="pt-BR" altLang="pt-BR" dirty="0"/>
              <a:t>de valor?</a:t>
            </a:r>
          </a:p>
        </p:txBody>
      </p:sp>
    </p:spTree>
    <p:extLst>
      <p:ext uri="{BB962C8B-B14F-4D97-AF65-F5344CB8AC3E}">
        <p14:creationId xmlns:p14="http://schemas.microsoft.com/office/powerpoint/2010/main" val="224906107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3) Justificativa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Explicitar os motivos de ordem teórica e prática que justificam a pesquisa;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Em que o estudo é importante para a área na qual você está atuando, ou para a área na qual busca formação acadêmica, ou para a sociedade em geral?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Deve-se mencionar a importância do trabalho, justificando a necessidade de se realizar tal estudo.</a:t>
            </a:r>
          </a:p>
        </p:txBody>
      </p:sp>
    </p:spTree>
    <p:extLst>
      <p:ext uri="{BB962C8B-B14F-4D97-AF65-F5344CB8AC3E}">
        <p14:creationId xmlns:p14="http://schemas.microsoft.com/office/powerpoint/2010/main" val="169216938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07195"/>
              </p:ext>
            </p:extLst>
          </p:nvPr>
        </p:nvGraphicFramePr>
        <p:xfrm>
          <a:off x="17753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Planejamento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Orienta o pesquisador nas etapas a serem desenvolvidas ao longo da pesquisa;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Destaca os procedimentos para cada atividade de pesquisa;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 um plano baseado em atividades, tempo e recursos;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Orienta a seleção de fontes e tipos de informações;</a:t>
            </a:r>
          </a:p>
        </p:txBody>
      </p:sp>
    </p:spTree>
    <p:extLst>
      <p:ext uri="{BB962C8B-B14F-4D97-AF65-F5344CB8AC3E}">
        <p14:creationId xmlns:p14="http://schemas.microsoft.com/office/powerpoint/2010/main" val="36629159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50506" y="1632857"/>
            <a:ext cx="11197381" cy="47679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3) Justificativa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3100" dirty="0"/>
              <a:t>Geralmente contém as seguintes informações: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3100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3100" dirty="0"/>
              <a:t>Motivo da escolha do trabalho (relevância ou importância do trabalho);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3100" dirty="0"/>
              <a:t>Relação do problema estudado com o contexto social;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3100" dirty="0"/>
              <a:t>Aspectos inovadores do trabalho;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3100" dirty="0"/>
              <a:t>Contribuição prática e acadêmica do </a:t>
            </a:r>
            <a:r>
              <a:rPr lang="pt-BR" altLang="pt-BR" sz="3100" dirty="0" smtClean="0"/>
              <a:t>trabalho.</a:t>
            </a:r>
            <a:endParaRPr lang="pt-BR" altLang="pt-BR" sz="3100" dirty="0"/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3100" dirty="0"/>
          </a:p>
        </p:txBody>
      </p:sp>
    </p:spTree>
    <p:extLst>
      <p:ext uri="{BB962C8B-B14F-4D97-AF65-F5344CB8AC3E}">
        <p14:creationId xmlns:p14="http://schemas.microsoft.com/office/powerpoint/2010/main" val="411119420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30520" y="1111047"/>
            <a:ext cx="11130959" cy="51591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b="1" dirty="0"/>
              <a:t>3) Justificativa – Exemplo: 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2400" b="1" dirty="0"/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>
                <a:solidFill>
                  <a:srgbClr val="0070C0"/>
                </a:solidFill>
              </a:rPr>
              <a:t>“O associativismo é visto hoje como uma das principais alternativas para os pequenos e médios supermercadistas ganharem poder na negociação junto aos fornecedores e enfrentarem a concorrência com os hipermercados” (Hiroshi, 2000).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/>
              <a:t>Relevância do estudo e relação com o contexto social: </a:t>
            </a:r>
            <a:r>
              <a:rPr lang="pt-BR" altLang="pt-BR" sz="2400" dirty="0"/>
              <a:t>o associativismo é visto como uma das poucas alternativas para a sobrevivência do pequeno varejo;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/>
              <a:t>Aspectos inovadores</a:t>
            </a:r>
            <a:r>
              <a:rPr lang="pt-BR" altLang="pt-BR" sz="2400" dirty="0"/>
              <a:t>: proposta para aperfeiçoamento/sustentabilidade das redes;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 </a:t>
            </a:r>
            <a:r>
              <a:rPr lang="pt-BR" altLang="pt-BR" sz="2400" b="1" dirty="0"/>
              <a:t>Contribuição acadêmica e prática</a:t>
            </a:r>
            <a:r>
              <a:rPr lang="pt-BR" altLang="pt-BR" sz="2400" dirty="0"/>
              <a:t>: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redes de compras: falta de um maior conhecimento sobre o tema no setor;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poucos estudos sobre o assunto;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proposta de sustentabilidade;</a:t>
            </a:r>
          </a:p>
          <a:p>
            <a:pPr marL="0" indent="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29685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37214" y="1788977"/>
            <a:ext cx="11130959" cy="46502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b="1" dirty="0"/>
              <a:t>4) Definição dos objetivos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 smtClean="0"/>
              <a:t>O </a:t>
            </a:r>
            <a:r>
              <a:rPr lang="pt-BR" altLang="pt-BR" sz="2400" dirty="0"/>
              <a:t>objetivo é um resultado a alcançar.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 Quando alcançado, dá resposta ao problema.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 Os objetivos devem ser claros e atingíveis (objetivos vagamente enunciados não serão atingidos).</a:t>
            </a:r>
          </a:p>
          <a:p>
            <a:pPr marL="0" indent="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6763617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66018"/>
              </p:ext>
            </p:extLst>
          </p:nvPr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37214" y="1788977"/>
            <a:ext cx="11130959" cy="46502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b="1" dirty="0"/>
              <a:t>4) Definição dos objetivos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Os objetivos dividem-se em: </a:t>
            </a:r>
            <a:r>
              <a:rPr lang="pt-BR" altLang="pt-BR" sz="2400" b="1" dirty="0">
                <a:solidFill>
                  <a:srgbClr val="0070C0"/>
                </a:solidFill>
              </a:rPr>
              <a:t>objetivo geral </a:t>
            </a:r>
            <a:r>
              <a:rPr lang="pt-BR" altLang="pt-BR" sz="2400" dirty="0"/>
              <a:t>e </a:t>
            </a:r>
            <a:r>
              <a:rPr lang="pt-BR" altLang="pt-BR" sz="2400" b="1" dirty="0">
                <a:solidFill>
                  <a:srgbClr val="0070C0"/>
                </a:solidFill>
              </a:rPr>
              <a:t>objetivos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específicos.</a:t>
            </a:r>
            <a:endParaRPr lang="pt-BR" altLang="pt-BR" sz="2400" b="1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b="1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Pode-se fixar um objetivo geral e enunciar outros objetivos específicos: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esse procedimento ajudará a definir todas as ações, possibilitando menor risco de fugas por parte do pesquisador.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Na definição dos objetivos, é comum o uso do verbo na forma do infinitivo: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 caracterizar, descrever, identificar, avaliar, classificar, distinguir, explicar etc.</a:t>
            </a:r>
          </a:p>
          <a:p>
            <a:pPr marL="0" indent="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442208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176271" y="33061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7338" y="1269174"/>
            <a:ext cx="11130959" cy="46502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b="1" dirty="0"/>
              <a:t>Exemplos de Tema X Problema X Objetivos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chemeClr val="accent1"/>
                </a:solidFill>
              </a:rPr>
              <a:t>Tema: </a:t>
            </a:r>
            <a:r>
              <a:rPr lang="pt-BR" altLang="pt-BR" sz="2400" dirty="0"/>
              <a:t>Desenvolvimento tecnológico na indústria farmacêutica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chemeClr val="accent1"/>
                </a:solidFill>
              </a:rPr>
              <a:t>PP: </a:t>
            </a:r>
            <a:r>
              <a:rPr lang="pt-BR" altLang="pt-BR" sz="2400" dirty="0"/>
              <a:t>Como se configura a evolução das trajetórias tecnológicas que resultaram em depósitos de patentes?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chemeClr val="accent1"/>
                </a:solidFill>
              </a:rPr>
              <a:t>Objetivo geral:  </a:t>
            </a:r>
            <a:r>
              <a:rPr lang="pt-BR" altLang="pt-BR" sz="2400" dirty="0"/>
              <a:t>Identificar a evolução das trajetórias tecnológicas resultantes do esforço de P&amp;D&amp;I das maiores indústrias farmacêuticas no desenvolvimento de tecnologias que resultaram em depósitos de patentes nos últimos 20 anos. 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chemeClr val="accent1"/>
                </a:solidFill>
              </a:rPr>
              <a:t>Objetivos Específicos: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200" dirty="0"/>
              <a:t>Mapear as rotas tecnológicas do setor farmacêutico e das principais empresas;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200" dirty="0"/>
              <a:t>Identificar dinamicamente a evolução das áreas tecnológicas  nas quais as empresas farmacêuticas protegeram suas tecnologias;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200" dirty="0"/>
              <a:t>Analisar a estratégia utilizada pelas empresas para o desenvolvimento tecnológico.</a:t>
            </a:r>
          </a:p>
          <a:p>
            <a:pPr marL="0" indent="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44842767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176271" y="33061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7338" y="1269174"/>
            <a:ext cx="11130959" cy="46502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b="1" dirty="0"/>
              <a:t>Exemplos de Tema X Problema X Objetivos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chemeClr val="accent1"/>
                </a:solidFill>
              </a:rPr>
              <a:t>Tema</a:t>
            </a:r>
            <a:r>
              <a:rPr lang="pt-BR" altLang="pt-BR" sz="2400" dirty="0"/>
              <a:t>: Marketing de relacionamento e negociação.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chemeClr val="accent1"/>
                </a:solidFill>
              </a:rPr>
              <a:t>PP: </a:t>
            </a:r>
            <a:r>
              <a:rPr lang="pt-BR" altLang="pt-BR" sz="2400" dirty="0"/>
              <a:t>Como a dinâmica do relacionamento  entre duas empresas é afetada por fatores internos e externos à </a:t>
            </a:r>
            <a:r>
              <a:rPr lang="pt-BR" altLang="pt-BR" sz="2400" dirty="0" smtClean="0"/>
              <a:t>negociação</a:t>
            </a:r>
            <a:r>
              <a:rPr lang="pt-BR" altLang="pt-BR" sz="2400" dirty="0"/>
              <a:t>? 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chemeClr val="accent1"/>
                </a:solidFill>
              </a:rPr>
              <a:t>Objetivo geral:  </a:t>
            </a:r>
            <a:r>
              <a:rPr lang="pt-BR" altLang="pt-BR" sz="2400" dirty="0"/>
              <a:t>Entender como a dinâmica do relacionamento entre duas empresas é afetada por fatores internos e externos à mesa de negociação. 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chemeClr val="accent1"/>
                </a:solidFill>
              </a:rPr>
              <a:t>Objetivos Específicos: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Verificar qual o possível impacto do histórico do relacionamento nas dinâmicas do relacionamento e das negociações entre as empresas; 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Verificar se as estratégias de negociação utilizadas pelas partes impactam o resultado financeiro e comportamental do relacionamento </a:t>
            </a:r>
            <a:r>
              <a:rPr lang="pt-BR" altLang="pt-BR" sz="2400" dirty="0" err="1"/>
              <a:t>interorganizacional</a:t>
            </a:r>
            <a:r>
              <a:rPr lang="pt-BR" altLang="pt-BR" sz="2400" dirty="0"/>
              <a:t>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Investigar como o conflito </a:t>
            </a:r>
            <a:r>
              <a:rPr lang="pt-BR" altLang="pt-BR" sz="2400" dirty="0" err="1"/>
              <a:t>intradepartamental</a:t>
            </a:r>
            <a:r>
              <a:rPr lang="pt-BR" altLang="pt-BR" sz="2400" dirty="0"/>
              <a:t> na empresa fornecedora pode impactar o relacionamento com seu distribuidor.</a:t>
            </a:r>
          </a:p>
          <a:p>
            <a:pPr marL="0" indent="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52762577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458014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20837" y="1470426"/>
            <a:ext cx="11130959" cy="46502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sz="2400" b="1" dirty="0"/>
              <a:t>Exemplos de Tema X Problema X Objetivos</a:t>
            </a:r>
          </a:p>
          <a:p>
            <a:pPr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rgbClr val="0070C0"/>
                </a:solidFill>
              </a:rPr>
              <a:t>Tema: </a:t>
            </a:r>
            <a:r>
              <a:rPr lang="pt-BR" altLang="pt-BR" sz="2400" dirty="0"/>
              <a:t>Aprendizagem Organizacional </a:t>
            </a:r>
            <a:r>
              <a:rPr lang="pt-BR" altLang="pt-BR" sz="2400" dirty="0" smtClean="0"/>
              <a:t>/ Inovação</a:t>
            </a: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rgbClr val="0070C0"/>
                </a:solidFill>
              </a:rPr>
              <a:t>PP: </a:t>
            </a:r>
            <a:r>
              <a:rPr lang="pt-BR" altLang="pt-BR" sz="2400" dirty="0" smtClean="0"/>
              <a:t>Como a </a:t>
            </a:r>
            <a:r>
              <a:rPr lang="pt-BR" altLang="pt-BR" sz="2400" dirty="0" smtClean="0"/>
              <a:t>aprendizagem organizacional </a:t>
            </a:r>
            <a:r>
              <a:rPr lang="pt-BR" altLang="pt-BR" sz="2400" dirty="0"/>
              <a:t>influencia </a:t>
            </a:r>
            <a:r>
              <a:rPr lang="pt-BR" altLang="pt-BR" sz="2400" dirty="0" smtClean="0"/>
              <a:t>o desempenho em inovação?</a:t>
            </a: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rgbClr val="0070C0"/>
                </a:solidFill>
              </a:rPr>
              <a:t>Objetivo geral: </a:t>
            </a:r>
            <a:r>
              <a:rPr lang="pt-BR" altLang="pt-BR" sz="2400" dirty="0"/>
              <a:t>Analisar </a:t>
            </a:r>
            <a:r>
              <a:rPr lang="pt-BR" altLang="pt-BR" sz="2400" dirty="0" smtClean="0"/>
              <a:t>como a aprendizagem organizacional influencia o desempenho em inovação. </a:t>
            </a: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sz="2400" b="1" dirty="0">
                <a:solidFill>
                  <a:srgbClr val="0070C0"/>
                </a:solidFill>
              </a:rPr>
              <a:t>Objetivos Específicos: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/>
              <a:t>Identificar os principais fatores </a:t>
            </a:r>
            <a:r>
              <a:rPr lang="pt-BR" altLang="pt-BR" sz="2400" dirty="0" smtClean="0"/>
              <a:t>associados à aprendizagem organizacional;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 smtClean="0"/>
              <a:t>Explicar quais fatores são mais relevantes para o desempenho em inovação;</a:t>
            </a:r>
            <a:endParaRPr lang="pt-BR" altLang="pt-BR" sz="2400" dirty="0"/>
          </a:p>
          <a:p>
            <a:pPr algn="just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 smtClean="0"/>
              <a:t>Explicar se a inovação em produtos e a inovação em processos são influenciadas por diferentes fatores associados à aprendizagem organizacional.</a:t>
            </a:r>
            <a:endParaRPr lang="pt-BR" altLang="pt-BR" sz="2400" dirty="0"/>
          </a:p>
          <a:p>
            <a:pPr marL="0" indent="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0991391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5F218F-794F-4215-B460-A452D7705C38}"/>
              </a:ext>
            </a:extLst>
          </p:cNvPr>
          <p:cNvSpPr/>
          <p:nvPr/>
        </p:nvSpPr>
        <p:spPr>
          <a:xfrm>
            <a:off x="2662989" y="1801270"/>
            <a:ext cx="6513095" cy="1627730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74757" y="2211178"/>
            <a:ext cx="66895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Obrigado.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283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477660"/>
              </p:ext>
            </p:extLst>
          </p:nvPr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Planejamento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 </a:t>
            </a:r>
            <a:r>
              <a:rPr lang="pt-BR" altLang="pt-BR" b="1" dirty="0"/>
              <a:t>Deve responder as seguintes perguntas: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Por quê? =&gt;</a:t>
            </a:r>
            <a:r>
              <a:rPr lang="pt-BR" altLang="pt-BR" dirty="0"/>
              <a:t>Justificativa da escolha do problema.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O quê? =&gt; </a:t>
            </a:r>
            <a:r>
              <a:rPr lang="pt-BR" altLang="pt-BR" dirty="0"/>
              <a:t>Problema de investigação, hipóteses, base teórica e conceitual.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Para quê? =&gt; </a:t>
            </a:r>
            <a:r>
              <a:rPr lang="pt-BR" altLang="pt-BR" dirty="0"/>
              <a:t>Propósitos, objetivos do estudo.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Como? =&gt; </a:t>
            </a:r>
            <a:r>
              <a:rPr lang="pt-BR" altLang="pt-BR" dirty="0"/>
              <a:t>Procedimentos metodológicos.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Quando? =&gt; </a:t>
            </a:r>
            <a:r>
              <a:rPr lang="pt-BR" altLang="pt-BR" dirty="0"/>
              <a:t>Cronograma de execução.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Com que recursos? =&gt; </a:t>
            </a:r>
            <a:r>
              <a:rPr lang="pt-BR" altLang="pt-BR" dirty="0"/>
              <a:t>Orçamento.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Pesquisado por quem? =&gt; </a:t>
            </a:r>
            <a:r>
              <a:rPr lang="pt-BR" altLang="pt-BR" dirty="0"/>
              <a:t>Equipe de trabalho.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b="1" dirty="0">
                <a:solidFill>
                  <a:srgbClr val="0070C0"/>
                </a:solidFill>
              </a:rPr>
              <a:t>Quem disse? =&gt; </a:t>
            </a:r>
            <a:r>
              <a:rPr lang="pt-BR" altLang="pt-BR" dirty="0"/>
              <a:t>Bibliografia.</a:t>
            </a:r>
          </a:p>
        </p:txBody>
      </p:sp>
    </p:spTree>
    <p:extLst>
      <p:ext uri="{BB962C8B-B14F-4D97-AF65-F5344CB8AC3E}">
        <p14:creationId xmlns:p14="http://schemas.microsoft.com/office/powerpoint/2010/main" val="39853695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Planejamento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altLang="pt-BR" b="1" dirty="0"/>
              <a:t>Preparação da Pesquisa: </a:t>
            </a:r>
            <a:r>
              <a:rPr lang="pt-BR" altLang="pt-BR" dirty="0"/>
              <a:t>primeiros passos que definirão a pesquisa.</a:t>
            </a:r>
          </a:p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endParaRPr lang="pt-BR" altLang="pt-BR" dirty="0"/>
          </a:p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altLang="pt-BR" b="1" dirty="0"/>
              <a:t>Fases da Pesquisa: </a:t>
            </a:r>
            <a:r>
              <a:rPr lang="pt-BR" altLang="pt-BR" dirty="0"/>
              <a:t>definição das etapas que compõem a pesquisa.</a:t>
            </a:r>
          </a:p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endParaRPr lang="pt-BR" altLang="pt-BR" dirty="0"/>
          </a:p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altLang="pt-BR" b="1" dirty="0"/>
              <a:t>Execução da Pesquisa: </a:t>
            </a:r>
            <a:r>
              <a:rPr lang="pt-BR" altLang="pt-BR" dirty="0"/>
              <a:t>desenvolvimento da pesquisa.</a:t>
            </a:r>
          </a:p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endParaRPr lang="pt-BR" altLang="pt-BR" dirty="0"/>
          </a:p>
          <a:p>
            <a:pPr marL="571500" indent="-571500" algn="just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romanUcPeriod"/>
              <a:defRPr/>
            </a:pPr>
            <a:r>
              <a:rPr lang="pt-BR" altLang="pt-BR" b="1" dirty="0"/>
              <a:t>Relatório da Pesquisa: </a:t>
            </a:r>
            <a:r>
              <a:rPr lang="pt-BR" altLang="pt-BR" dirty="0"/>
              <a:t>produto final da pesquisa.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B414D4-6127-FF06-B992-3CB311C59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382" y="4391931"/>
            <a:ext cx="1739946" cy="15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7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Preparação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1. Decisão: </a:t>
            </a:r>
            <a:r>
              <a:rPr lang="pt-BR" altLang="pt-BR" dirty="0"/>
              <a:t>determinar o que se pretende investigar.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dirty="0"/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2. Especificação dos objetivos: </a:t>
            </a:r>
            <a:r>
              <a:rPr lang="pt-BR" altLang="pt-BR" dirty="0"/>
              <a:t>objetivo limitado e claramente definido.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dirty="0"/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3. Fundamentação Teórica</a:t>
            </a:r>
            <a:r>
              <a:rPr lang="pt-BR" altLang="pt-BR" dirty="0"/>
              <a:t>: busca de material bibliográfico, que auxilie na compreensão o tema a ser estudado e dos possíveis métodos a serem usados para a coleta de dados </a:t>
            </a:r>
          </a:p>
        </p:txBody>
      </p:sp>
    </p:spTree>
    <p:extLst>
      <p:ext uri="{BB962C8B-B14F-4D97-AF65-F5344CB8AC3E}">
        <p14:creationId xmlns:p14="http://schemas.microsoft.com/office/powerpoint/2010/main" val="403950626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Preparação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4)  Elaboração do planejamento da pesquisa: </a:t>
            </a:r>
            <a:r>
              <a:rPr lang="pt-BR" altLang="pt-BR" dirty="0"/>
              <a:t>construção do fluxo da pesquisa sob a forma de etapas (diagrama), que estruturam e/ou compõem  a ordem lógica do trabalho.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5) Constituição da equipe de trabalho: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Recrutamento e treinamento de pessoas;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Distribuição das tarefas ou funções;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Indicação de locais de trabalho;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Equipamento necessário a cada pesquisador.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B74663-9309-BF88-A472-47A364864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298" y="4262024"/>
            <a:ext cx="152413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37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Preparação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6) Levantamento de recursos: </a:t>
            </a:r>
            <a:r>
              <a:rPr lang="pt-BR" altLang="pt-BR" dirty="0"/>
              <a:t>previsão de gastos para a instituição contratante da pesquisa.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altLang="pt-BR" b="1" dirty="0"/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7) Cronograma: </a:t>
            </a:r>
            <a:r>
              <a:rPr lang="pt-BR" altLang="pt-BR" dirty="0"/>
              <a:t>tempo necessário para a execução das etapas.</a:t>
            </a:r>
          </a:p>
        </p:txBody>
      </p:sp>
    </p:spTree>
    <p:extLst>
      <p:ext uri="{BB962C8B-B14F-4D97-AF65-F5344CB8AC3E}">
        <p14:creationId xmlns:p14="http://schemas.microsoft.com/office/powerpoint/2010/main" val="4151127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1) Escolha do tema: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 que será explorado?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 smtClean="0"/>
              <a:t>Assunto </a:t>
            </a:r>
            <a:r>
              <a:rPr lang="pt-BR" altLang="pt-BR" dirty="0"/>
              <a:t>que se deseja estudar e pesquisar;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 ser preciso, relevante e específico;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 ser viável, tangível;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 ser relevante, estar ligado a uma questão teórica que mereça atenção</a:t>
            </a:r>
            <a:r>
              <a:rPr lang="pt-BR" altLang="pt-BR" dirty="0" smtClean="0"/>
              <a:t>;</a:t>
            </a:r>
            <a:endParaRPr lang="pt-BR" alt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7218D2-F4F9-1191-101F-35072C775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907" y="1788977"/>
            <a:ext cx="171312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22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3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3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II)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Fases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565609" y="1932332"/>
            <a:ext cx="11078534" cy="4248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Tema: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Considerar: disponibilidade de tempo,  interesse, utilidade e determinação para se prosseguir o estudo e terminá-lo (apesar das dificuldades) e as qualificações pessoais;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Deve-se optar por temas que necessitem de melhores definições, melhor precisão e clareza do que já existe sobre o mesmo;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Convém superar a tendência muito comum de escolher temas que, por sua extensão e complexidade, não permitem a profundidade; também deve-se evitar assuntos fáceis e sem interesse.</a:t>
            </a:r>
          </a:p>
        </p:txBody>
      </p:sp>
    </p:spTree>
    <p:extLst>
      <p:ext uri="{BB962C8B-B14F-4D97-AF65-F5344CB8AC3E}">
        <p14:creationId xmlns:p14="http://schemas.microsoft.com/office/powerpoint/2010/main" val="33935066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1674</Words>
  <Application>Microsoft Office PowerPoint</Application>
  <PresentationFormat>Widescreen</PresentationFormat>
  <Paragraphs>202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db</dc:creator>
  <cp:lastModifiedBy>Alexandre Dias</cp:lastModifiedBy>
  <cp:revision>419</cp:revision>
  <dcterms:created xsi:type="dcterms:W3CDTF">2018-01-25T22:05:53Z</dcterms:created>
  <dcterms:modified xsi:type="dcterms:W3CDTF">2023-08-13T23:17:15Z</dcterms:modified>
</cp:coreProperties>
</file>