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4" r:id="rId3"/>
    <p:sldId id="307" r:id="rId4"/>
    <p:sldId id="297" r:id="rId5"/>
    <p:sldId id="298" r:id="rId6"/>
    <p:sldId id="299" r:id="rId7"/>
    <p:sldId id="300" r:id="rId8"/>
    <p:sldId id="338" r:id="rId9"/>
    <p:sldId id="301" r:id="rId10"/>
    <p:sldId id="302" r:id="rId11"/>
    <p:sldId id="303" r:id="rId12"/>
    <p:sldId id="304" r:id="rId13"/>
    <p:sldId id="305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4660"/>
  </p:normalViewPr>
  <p:slideViewPr>
    <p:cSldViewPr>
      <p:cViewPr>
        <p:scale>
          <a:sx n="90" d="100"/>
          <a:sy n="90" d="100"/>
        </p:scale>
        <p:origin x="-155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AF73-D303-4263-946D-9FB73B772649}" type="datetimeFigureOut">
              <a:rPr lang="pt-BR"/>
              <a:pPr>
                <a:defRPr/>
              </a:pPr>
              <a:t>07/03/2014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D36A-CBEB-4DD3-9241-70704888C6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B762-0003-4F3F-A29F-54E6B1DB4682}" type="datetimeFigureOut">
              <a:rPr lang="pt-BR"/>
              <a:pPr>
                <a:defRPr/>
              </a:pPr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1069-A330-4F1E-B916-2C9A33591E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F284-278F-4BFD-8D05-C8DE46C0ABAB}" type="datetimeFigureOut">
              <a:rPr lang="pt-BR"/>
              <a:pPr>
                <a:defRPr/>
              </a:pPr>
              <a:t>07/03/2014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8D54B-1AE7-47F7-B767-EEC664F9D2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008D-C855-42AF-BBA8-E22AD14F17C1}" type="datetimeFigureOut">
              <a:rPr lang="pt-BR"/>
              <a:pPr>
                <a:defRPr/>
              </a:pPr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E0F4-D9FD-4B4F-A46C-B87A18C4B7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9751-07D2-45B0-9E25-9CD28433ABF9}" type="datetimeFigureOut">
              <a:rPr lang="pt-BR"/>
              <a:pPr>
                <a:defRPr/>
              </a:pPr>
              <a:t>07/03/2014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5384A-CAD5-44C5-8021-703595DE81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944C-DCD0-49AD-ABEE-456FA98734F1}" type="datetimeFigureOut">
              <a:rPr lang="pt-BR"/>
              <a:pPr>
                <a:defRPr/>
              </a:pPr>
              <a:t>07/03/2014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6B9F-916C-4182-9BFA-C341648D66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D762-93C3-4C13-A320-128008CB91E1}" type="datetimeFigureOut">
              <a:rPr lang="pt-BR"/>
              <a:pPr>
                <a:defRPr/>
              </a:pPr>
              <a:t>07/03/2014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58D2-86E6-47A2-A4F1-4ABED840DC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008E-2E1E-43DB-9F2B-1EC9EFEC75CC}" type="datetimeFigureOut">
              <a:rPr lang="pt-BR"/>
              <a:pPr>
                <a:defRPr/>
              </a:pPr>
              <a:t>07/03/2014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4C4D-399F-4CF2-9243-C1CDEA5517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94DF5-0572-47BE-BCE2-7E4E919F12D9}" type="datetimeFigureOut">
              <a:rPr lang="pt-BR"/>
              <a:pPr>
                <a:defRPr/>
              </a:pPr>
              <a:t>07/03/2014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8CF5-5EB4-4ABC-84A9-A453B631F8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30B27-5B69-432B-A7BF-4D80D2DB3F18}" type="datetimeFigureOut">
              <a:rPr lang="pt-BR"/>
              <a:pPr>
                <a:defRPr/>
              </a:pPr>
              <a:t>07/03/2014</a:t>
            </a:fld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56C5-4C5E-4BFB-B500-A61F5A7B25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B1EA-8686-44AC-89BD-8544A30C0A0F}" type="datetimeFigureOut">
              <a:rPr lang="pt-BR"/>
              <a:pPr>
                <a:defRPr/>
              </a:pPr>
              <a:t>07/03/2014</a:t>
            </a:fld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35E8-FE5A-4696-A6D7-E6EC4C0EFD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2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187F82E1-F9CC-424F-845B-DBE3BE521C9C}" type="datetimeFigureOut">
              <a:rPr lang="pt-BR"/>
              <a:pPr>
                <a:defRPr/>
              </a:pPr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EA8991EE-6AA7-4E7B-B5FC-FA248E66AD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0" r:id="rId2"/>
    <p:sldLayoutId id="2147483786" r:id="rId3"/>
    <p:sldLayoutId id="2147483781" r:id="rId4"/>
    <p:sldLayoutId id="2147483782" r:id="rId5"/>
    <p:sldLayoutId id="2147483783" r:id="rId6"/>
    <p:sldLayoutId id="2147483787" r:id="rId7"/>
    <p:sldLayoutId id="2147483788" r:id="rId8"/>
    <p:sldLayoutId id="2147483789" r:id="rId9"/>
    <p:sldLayoutId id="2147483784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aisbiopierucci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vmancini@gmail.com" TargetMode="External"/><Relationship Id="rId2" Type="http://schemas.openxmlformats.org/officeDocument/2006/relationships/hyperlink" Target="mailto:uriel.assan@sapo.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facio72@bol.com.br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azevedos@uol.com.br" TargetMode="External"/><Relationship Id="rId2" Type="http://schemas.openxmlformats.org/officeDocument/2006/relationships/hyperlink" Target="http://www.tocadapaca.com.br/website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e@fazendasaoluiz.com" TargetMode="External"/><Relationship Id="rId2" Type="http://schemas.openxmlformats.org/officeDocument/2006/relationships/hyperlink" Target="http://www.fazendasaoluiz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luciliamacedo@yahoo.com.br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1.bp.blogspot.com/_vSB22_sGbro/Sx6oML8skkI/AAAAAAAAAB4/yH0DQBcxn68/s400/estag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05268" cy="242088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2924944"/>
            <a:ext cx="8077200" cy="16733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i="1" dirty="0" smtClean="0"/>
              <a:t>ESTÁGIOS </a:t>
            </a:r>
            <a:r>
              <a:rPr lang="pt-BR" i="1" dirty="0" smtClean="0"/>
              <a:t>SUPERVISIONADOS EM </a:t>
            </a:r>
            <a:br>
              <a:rPr lang="pt-BR" i="1" dirty="0" smtClean="0"/>
            </a:br>
            <a:r>
              <a:rPr lang="pt-BR" i="1" dirty="0" smtClean="0"/>
              <a:t>BIOLOGIA</a:t>
            </a:r>
            <a:endParaRPr lang="pt-BR" i="1" dirty="0" smtClean="0"/>
          </a:p>
        </p:txBody>
      </p:sp>
      <p:sp>
        <p:nvSpPr>
          <p:cNvPr id="8195" name="Subtítulo 2"/>
          <p:cNvSpPr>
            <a:spLocks noGrp="1"/>
          </p:cNvSpPr>
          <p:nvPr>
            <p:ph type="subTitle" idx="1"/>
          </p:nvPr>
        </p:nvSpPr>
        <p:spPr>
          <a:xfrm>
            <a:off x="1066800" y="404664"/>
            <a:ext cx="8077200" cy="1500188"/>
          </a:xfrm>
        </p:spPr>
        <p:txBody>
          <a:bodyPr/>
          <a:lstStyle/>
          <a:p>
            <a:pPr eaLnBrk="1" hangingPunct="1"/>
            <a:endParaRPr lang="pt-BR" u="sng" dirty="0" smtClean="0"/>
          </a:p>
          <a:p>
            <a:pPr eaLnBrk="1" hangingPunct="1"/>
            <a:endParaRPr lang="pt-BR" u="sng" dirty="0" smtClean="0"/>
          </a:p>
          <a:p>
            <a:pPr eaLnBrk="1" hangingPunct="1"/>
            <a:endParaRPr lang="pt-BR" u="sng" dirty="0" smtClean="0"/>
          </a:p>
          <a:p>
            <a:pPr algn="ctr" eaLnBrk="1" hangingPunct="1"/>
            <a:r>
              <a:rPr lang="pt-BR" u="sng" dirty="0" smtClean="0"/>
              <a:t>DEPARTAMENTO DE BIOLOGIA</a:t>
            </a:r>
          </a:p>
          <a:p>
            <a:pPr algn="ctr" eaLnBrk="1" hangingPunct="1"/>
            <a:r>
              <a:rPr lang="pt-BR" u="sng" dirty="0" smtClean="0"/>
              <a:t>LICENCIATURA EM CIÊNCIAS BIOLÓGICAS</a:t>
            </a:r>
          </a:p>
          <a:p>
            <a:pPr eaLnBrk="1" hangingPunct="1"/>
            <a:endParaRPr lang="pt-B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>
                <a:solidFill>
                  <a:schemeClr val="accent1">
                    <a:satMod val="150000"/>
                  </a:schemeClr>
                </a:solidFill>
              </a:rPr>
              <a:t>ENTREVISTAS</a:t>
            </a:r>
          </a:p>
        </p:txBody>
      </p:sp>
      <p:sp>
        <p:nvSpPr>
          <p:cNvPr id="20483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smtClean="0">
                <a:solidFill>
                  <a:srgbClr val="0000FF"/>
                </a:solidFill>
              </a:rPr>
              <a:t>Relação de interação </a:t>
            </a:r>
            <a:r>
              <a:rPr lang="pt-BR" sz="2400" smtClean="0"/>
              <a:t>entre o entrevistador e o entrevistado (</a:t>
            </a:r>
            <a:r>
              <a:rPr lang="pt-BR" sz="2400" b="1" smtClean="0"/>
              <a:t>diferente de questionário</a:t>
            </a:r>
            <a:r>
              <a:rPr lang="pt-BR" sz="2400" smtClean="0"/>
              <a:t>);</a:t>
            </a:r>
          </a:p>
          <a:p>
            <a:pPr eaLnBrk="1" hangingPunct="1"/>
            <a:r>
              <a:rPr lang="pt-BR" sz="2400" smtClean="0">
                <a:solidFill>
                  <a:srgbClr val="0000FF"/>
                </a:solidFill>
              </a:rPr>
              <a:t>Entrevista semi-estruturada</a:t>
            </a:r>
            <a:r>
              <a:rPr lang="pt-BR" sz="2400" smtClean="0"/>
              <a:t>: não há ordem fixa das questões. </a:t>
            </a:r>
            <a:r>
              <a:rPr lang="pt-BR" sz="2400" b="1" smtClean="0"/>
              <a:t>Influência mútua </a:t>
            </a:r>
            <a:r>
              <a:rPr lang="pt-BR" sz="2400" smtClean="0"/>
              <a:t>entre perguntas e respostas;</a:t>
            </a:r>
          </a:p>
          <a:p>
            <a:pPr eaLnBrk="1" hangingPunct="1"/>
            <a:r>
              <a:rPr lang="pt-BR" sz="2400" smtClean="0">
                <a:solidFill>
                  <a:srgbClr val="0000FF"/>
                </a:solidFill>
              </a:rPr>
              <a:t>Clima de aceitação mútua </a:t>
            </a:r>
            <a:r>
              <a:rPr lang="pt-BR" sz="2400" smtClean="0"/>
              <a:t>para que possa fluir de forma autêntica;</a:t>
            </a:r>
          </a:p>
          <a:p>
            <a:pPr eaLnBrk="1" hangingPunct="1"/>
            <a:r>
              <a:rPr lang="pt-BR" sz="2400" smtClean="0"/>
              <a:t>Permite a </a:t>
            </a:r>
            <a:r>
              <a:rPr lang="pt-BR" sz="2400" b="1" smtClean="0"/>
              <a:t>captação imediata </a:t>
            </a:r>
            <a:r>
              <a:rPr lang="pt-BR" sz="2400" smtClean="0"/>
              <a:t>e corrente da informação desejada;</a:t>
            </a:r>
          </a:p>
          <a:p>
            <a:pPr eaLnBrk="1" hangingPunct="1"/>
            <a:r>
              <a:rPr lang="pt-BR" sz="2400" smtClean="0"/>
              <a:t>Uso de </a:t>
            </a:r>
            <a:r>
              <a:rPr lang="pt-BR" sz="2400" smtClean="0">
                <a:solidFill>
                  <a:srgbClr val="0000FF"/>
                </a:solidFill>
              </a:rPr>
              <a:t>materiais para mediação</a:t>
            </a:r>
            <a:r>
              <a:rPr lang="pt-BR" sz="2400" smtClean="0"/>
              <a:t>;</a:t>
            </a:r>
          </a:p>
          <a:p>
            <a:pPr eaLnBrk="1" hangingPunct="1"/>
            <a:r>
              <a:rPr lang="pt-BR" sz="2400" smtClean="0"/>
              <a:t>Uso de </a:t>
            </a:r>
            <a:r>
              <a:rPr lang="pt-BR" sz="2400" smtClean="0">
                <a:solidFill>
                  <a:srgbClr val="0000FF"/>
                </a:solidFill>
              </a:rPr>
              <a:t>instrumentos para registro </a:t>
            </a:r>
            <a:r>
              <a:rPr lang="pt-BR" sz="2400" smtClean="0"/>
              <a:t>(</a:t>
            </a:r>
            <a:r>
              <a:rPr lang="pt-BR" sz="2400" b="1" smtClean="0"/>
              <a:t>gravações de áudio e vídeo, caderno de campo, desenho, questionário</a:t>
            </a:r>
            <a:r>
              <a:rPr lang="pt-BR" sz="24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>
                <a:solidFill>
                  <a:schemeClr val="accent1">
                    <a:satMod val="150000"/>
                  </a:schemeClr>
                </a:solidFill>
              </a:rPr>
              <a:t>Cuidados com o uso de entrevistas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b="1" smtClean="0">
                <a:solidFill>
                  <a:srgbClr val="0000FF"/>
                </a:solidFill>
              </a:rPr>
              <a:t>Autorização</a:t>
            </a:r>
            <a:r>
              <a:rPr lang="pt-BR" sz="2800" smtClean="0"/>
              <a:t> do entrevistado;</a:t>
            </a:r>
          </a:p>
          <a:p>
            <a:pPr eaLnBrk="1" hangingPunct="1"/>
            <a:r>
              <a:rPr lang="pt-BR" sz="2800" b="1" smtClean="0"/>
              <a:t>Transparência</a:t>
            </a:r>
            <a:r>
              <a:rPr lang="pt-BR" sz="2800" smtClean="0"/>
              <a:t> com o uso das informações;</a:t>
            </a:r>
          </a:p>
          <a:p>
            <a:pPr eaLnBrk="1" hangingPunct="1"/>
            <a:r>
              <a:rPr lang="pt-BR" sz="2800" b="1" smtClean="0">
                <a:solidFill>
                  <a:srgbClr val="0000FF"/>
                </a:solidFill>
              </a:rPr>
              <a:t>Respeito ao entrevistado </a:t>
            </a:r>
            <a:r>
              <a:rPr lang="pt-BR" sz="2800" smtClean="0"/>
              <a:t>(horário, opinião, etc);</a:t>
            </a:r>
          </a:p>
          <a:p>
            <a:pPr eaLnBrk="1" hangingPunct="1"/>
            <a:r>
              <a:rPr lang="pt-BR" sz="2800" smtClean="0"/>
              <a:t> Imposição de uma </a:t>
            </a:r>
            <a:r>
              <a:rPr lang="pt-BR" sz="2800" b="1" smtClean="0">
                <a:solidFill>
                  <a:srgbClr val="0000FF"/>
                </a:solidFill>
              </a:rPr>
              <a:t>problemática</a:t>
            </a:r>
            <a:r>
              <a:rPr lang="pt-BR" sz="2800" smtClean="0"/>
              <a:t> que </a:t>
            </a:r>
            <a:r>
              <a:rPr lang="pt-BR" sz="2800" b="1" smtClean="0"/>
              <a:t>não faz </a:t>
            </a:r>
            <a:r>
              <a:rPr lang="pt-BR" sz="2800" smtClean="0"/>
              <a:t>parte do repertório do entrevistado;</a:t>
            </a:r>
          </a:p>
          <a:p>
            <a:pPr eaLnBrk="1" hangingPunct="1"/>
            <a:r>
              <a:rPr lang="pt-BR" sz="2800" smtClean="0"/>
              <a:t>Estabelecer </a:t>
            </a:r>
            <a:r>
              <a:rPr lang="pt-BR" sz="2800" b="1" smtClean="0">
                <a:solidFill>
                  <a:srgbClr val="0000FF"/>
                </a:solidFill>
              </a:rPr>
              <a:t>clima de confiança</a:t>
            </a:r>
            <a:r>
              <a:rPr lang="pt-BR" sz="2800" smtClean="0"/>
              <a:t>, </a:t>
            </a:r>
            <a:r>
              <a:rPr lang="pt-BR" sz="2800" b="1" smtClean="0"/>
              <a:t>não direcionar</a:t>
            </a:r>
            <a:r>
              <a:rPr lang="pt-BR" sz="2800" smtClean="0"/>
              <a:t> as respostas;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Construção do roteiro de entrevista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Um </a:t>
            </a:r>
            <a:r>
              <a:rPr lang="pt-BR" sz="2800" b="1" smtClean="0">
                <a:solidFill>
                  <a:srgbClr val="0000FF"/>
                </a:solidFill>
              </a:rPr>
              <a:t>guia</a:t>
            </a:r>
            <a:r>
              <a:rPr lang="pt-BR" sz="2800" smtClean="0"/>
              <a:t> da entrevista- </a:t>
            </a:r>
            <a:r>
              <a:rPr lang="pt-BR" sz="2800" b="1" smtClean="0"/>
              <a:t>tópicos principais </a:t>
            </a:r>
            <a:r>
              <a:rPr lang="pt-BR" sz="2800" smtClean="0"/>
              <a:t>a serem cobertos;</a:t>
            </a:r>
          </a:p>
          <a:p>
            <a:pPr eaLnBrk="1" hangingPunct="1"/>
            <a:r>
              <a:rPr lang="pt-BR" sz="2800" smtClean="0"/>
              <a:t>Estabelecer </a:t>
            </a:r>
            <a:r>
              <a:rPr lang="pt-BR" sz="2800" b="1" smtClean="0">
                <a:solidFill>
                  <a:srgbClr val="0000FF"/>
                </a:solidFill>
              </a:rPr>
              <a:t>ordem lógica </a:t>
            </a:r>
            <a:r>
              <a:rPr lang="pt-BR" sz="2800" smtClean="0"/>
              <a:t>– tópicos mais simples aos mais complexos;</a:t>
            </a:r>
          </a:p>
          <a:p>
            <a:pPr eaLnBrk="1" hangingPunct="1"/>
            <a:r>
              <a:rPr lang="pt-BR" sz="2800" b="1" smtClean="0"/>
              <a:t>Evitar</a:t>
            </a:r>
            <a:r>
              <a:rPr lang="pt-BR" sz="2800" smtClean="0"/>
              <a:t> </a:t>
            </a:r>
            <a:r>
              <a:rPr lang="pt-BR" sz="2800" b="1" smtClean="0">
                <a:solidFill>
                  <a:srgbClr val="0000FF"/>
                </a:solidFill>
              </a:rPr>
              <a:t>saltos bruscos </a:t>
            </a:r>
            <a:r>
              <a:rPr lang="pt-BR" sz="2800" smtClean="0"/>
              <a:t>de assuntos distintos, promover o encadeamento das idéias do entrevistado;</a:t>
            </a:r>
          </a:p>
          <a:p>
            <a:pPr eaLnBrk="1" hangingPunct="1"/>
            <a:r>
              <a:rPr lang="pt-BR" sz="2800" smtClean="0"/>
              <a:t>Atentar não só para o roteiro, mas para os </a:t>
            </a:r>
            <a:r>
              <a:rPr lang="pt-BR" sz="2800" b="1" smtClean="0">
                <a:solidFill>
                  <a:srgbClr val="0000FF"/>
                </a:solidFill>
              </a:rPr>
              <a:t>gestos, expressões e entonações</a:t>
            </a:r>
            <a:r>
              <a:rPr lang="pt-BR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>
                <a:solidFill>
                  <a:schemeClr val="accent1">
                    <a:satMod val="150000"/>
                  </a:schemeClr>
                </a:solidFill>
              </a:rPr>
              <a:t>Como registrar os dados obtidos?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t-BR" b="1" smtClean="0">
                <a:solidFill>
                  <a:srgbClr val="0000FF"/>
                </a:solidFill>
              </a:rPr>
              <a:t>Anotação durante a entrevista;</a:t>
            </a:r>
          </a:p>
          <a:p>
            <a:pPr marL="914400" lvl="1" indent="-514350" eaLnBrk="1" hangingPunct="1"/>
            <a:r>
              <a:rPr lang="pt-BR" smtClean="0"/>
              <a:t>Não registra todas as informações</a:t>
            </a:r>
          </a:p>
          <a:p>
            <a:pPr marL="914400" lvl="1" indent="-514350" eaLnBrk="1" hangingPunct="1"/>
            <a:r>
              <a:rPr lang="pt-BR" smtClean="0"/>
              <a:t>Esforço do entrevistador em obter informações</a:t>
            </a:r>
          </a:p>
          <a:p>
            <a:pPr marL="914400" lvl="1" indent="-514350" eaLnBrk="1" hangingPunct="1"/>
            <a:r>
              <a:rPr lang="pt-BR" smtClean="0"/>
              <a:t>Seleção e interpretação de informações obtidas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t-BR" b="1" smtClean="0">
                <a:solidFill>
                  <a:srgbClr val="0000FF"/>
                </a:solidFill>
              </a:rPr>
              <a:t>Gravação direta;</a:t>
            </a:r>
          </a:p>
          <a:p>
            <a:pPr marL="914400" lvl="1" indent="-514350" eaLnBrk="1" hangingPunct="1"/>
            <a:r>
              <a:rPr lang="pt-BR" smtClean="0"/>
              <a:t>Não registra gestos</a:t>
            </a:r>
          </a:p>
          <a:p>
            <a:pPr marL="914400" lvl="1" indent="-514350" eaLnBrk="1" hangingPunct="1"/>
            <a:r>
              <a:rPr lang="pt-BR" smtClean="0"/>
              <a:t>Transcrição</a:t>
            </a:r>
          </a:p>
          <a:p>
            <a:pPr marL="914400" lvl="1" indent="-514350" eaLnBrk="1" hangingPunct="1"/>
            <a:r>
              <a:rPr lang="pt-BR" smtClean="0"/>
              <a:t>Constrangimento do entrevistado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ESPAÇOS PARA ESTÁGIO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ítulo 4"/>
          <p:cNvSpPr>
            <a:spLocks noGrp="1"/>
          </p:cNvSpPr>
          <p:nvPr>
            <p:ph type="subTitle" idx="1"/>
          </p:nvPr>
        </p:nvSpPr>
        <p:spPr>
          <a:xfrm>
            <a:off x="1031875" y="5313363"/>
            <a:ext cx="8077200" cy="150018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bg1"/>
                </a:solidFill>
              </a:rPr>
              <a:t> 1 escola </a:t>
            </a:r>
          </a:p>
          <a:p>
            <a:pPr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bg1"/>
                </a:solidFill>
              </a:rPr>
              <a:t> 1 cursinho popular</a:t>
            </a:r>
          </a:p>
          <a:p>
            <a:pPr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bg1"/>
                </a:solidFill>
              </a:rPr>
              <a:t> 1 espaço não formal de ensino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3"/>
          <p:cNvSpPr txBox="1">
            <a:spLocks/>
          </p:cNvSpPr>
          <p:nvPr/>
        </p:nvSpPr>
        <p:spPr bwMode="auto">
          <a:xfrm>
            <a:off x="457200" y="1773238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438150" indent="-319088" eaLnBrk="0" hangingPunct="0">
              <a:buClr>
                <a:schemeClr val="accent1"/>
              </a:buClr>
              <a:buSzPct val="80000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438150" indent="-319088" eaLnBrk="0" hangingPunct="0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2400" dirty="0">
                <a:latin typeface="+mn-lt"/>
                <a:cs typeface="+mn-cs"/>
              </a:rPr>
              <a:t>Mínimo 8 aulas (maior tempo possível no mesmo contexto)</a:t>
            </a:r>
          </a:p>
          <a:p>
            <a:pPr marL="438150" indent="-319088" eaLnBrk="0" hangingPunct="0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2400" dirty="0">
                <a:latin typeface="+mn-lt"/>
                <a:cs typeface="+mn-cs"/>
              </a:rPr>
              <a:t> </a:t>
            </a:r>
            <a:r>
              <a:rPr lang="pt-BR" sz="2400" i="1" dirty="0">
                <a:solidFill>
                  <a:srgbClr val="00B050"/>
                </a:solidFill>
                <a:latin typeface="+mn-lt"/>
                <a:cs typeface="+mn-cs"/>
              </a:rPr>
              <a:t>Fazer entrevista depois de 4 aulas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ESCOLAS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1494612"/>
          <a:ext cx="9144000" cy="5332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644124"/>
                <a:gridCol w="3451876"/>
              </a:tblGrid>
              <a:tr h="670690">
                <a:tc>
                  <a:txBody>
                    <a:bodyPr/>
                    <a:lstStyle/>
                    <a:p>
                      <a:r>
                        <a:rPr lang="pt-BR" dirty="0" smtClean="0"/>
                        <a:t>Escola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Professor(a)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Informações</a:t>
                      </a:r>
                      <a:endParaRPr lang="pt-BR" i="1" dirty="0"/>
                    </a:p>
                  </a:txBody>
                  <a:tcPr/>
                </a:tc>
              </a:tr>
              <a:tr h="1157629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 Alberto José Gonçalves</a:t>
                      </a:r>
                      <a:endParaRPr lang="pt-BR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Alexandre J. </a:t>
                      </a:r>
                      <a:r>
                        <a:rPr lang="pt-BR" dirty="0" err="1" smtClean="0"/>
                        <a:t>Vicentini</a:t>
                      </a:r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3961- 1851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Rua</a:t>
                      </a:r>
                      <a:r>
                        <a:rPr lang="pt-BR" i="1" baseline="0" dirty="0" smtClean="0"/>
                        <a:t> Flávio </a:t>
                      </a:r>
                      <a:r>
                        <a:rPr lang="pt-BR" i="1" baseline="0" dirty="0" err="1" smtClean="0"/>
                        <a:t>Uchôa</a:t>
                      </a:r>
                      <a:r>
                        <a:rPr lang="pt-BR" i="1" baseline="0" dirty="0" smtClean="0"/>
                        <a:t>, 916;</a:t>
                      </a:r>
                    </a:p>
                    <a:p>
                      <a:r>
                        <a:rPr lang="pt-BR" i="1" baseline="0" dirty="0" smtClean="0"/>
                        <a:t>Campos Elíseos</a:t>
                      </a:r>
                    </a:p>
                    <a:p>
                      <a:endParaRPr lang="pt-BR" i="1" baseline="0" dirty="0" smtClean="0"/>
                    </a:p>
                    <a:p>
                      <a:r>
                        <a:rPr lang="pt-BR" i="1" baseline="0" dirty="0" smtClean="0"/>
                        <a:t>(perto do cemitério da Saudade)</a:t>
                      </a:r>
                      <a:endParaRPr lang="pt-BR" i="1" dirty="0"/>
                    </a:p>
                  </a:txBody>
                  <a:tcPr/>
                </a:tc>
              </a:tr>
              <a:tr h="1157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Walter Paiva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Gislene L. Ribeiro</a:t>
                      </a:r>
                    </a:p>
                    <a:p>
                      <a:r>
                        <a:rPr lang="pt-BR" sz="1600" i="1" dirty="0" smtClean="0">
                          <a:solidFill>
                            <a:srgbClr val="0000FF"/>
                          </a:solidFill>
                        </a:rPr>
                        <a:t>gilinares@terra.com.br</a:t>
                      </a:r>
                    </a:p>
                    <a:p>
                      <a:pPr algn="r"/>
                      <a:r>
                        <a:rPr lang="pt-BR" dirty="0" smtClean="0"/>
                        <a:t>3615-0194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Rua Tupinambá,</a:t>
                      </a:r>
                    </a:p>
                    <a:p>
                      <a:r>
                        <a:rPr lang="pt-BR" i="1" dirty="0" smtClean="0"/>
                        <a:t>Ipiranga</a:t>
                      </a:r>
                    </a:p>
                  </a:txBody>
                  <a:tcPr/>
                </a:tc>
              </a:tr>
              <a:tr h="1157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Alberto Santos Dumont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Bárbara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Lorenzi</a:t>
                      </a:r>
                      <a:endParaRPr lang="pt-BR" baseline="0" dirty="0" smtClean="0"/>
                    </a:p>
                    <a:p>
                      <a:r>
                        <a:rPr lang="pt-BR" sz="1600" dirty="0" smtClean="0"/>
                        <a:t>barbararlorenzi@gmail.com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Rua São Salvador, 176;</a:t>
                      </a:r>
                    </a:p>
                    <a:p>
                      <a:r>
                        <a:rPr lang="pt-BR" i="1" dirty="0" smtClean="0"/>
                        <a:t>Sumarezinho</a:t>
                      </a:r>
                    </a:p>
                    <a:p>
                      <a:endParaRPr lang="pt-BR" i="1" dirty="0" smtClean="0"/>
                    </a:p>
                  </a:txBody>
                  <a:tcPr/>
                </a:tc>
              </a:tr>
              <a:tr h="1157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CID</a:t>
                      </a:r>
                      <a:r>
                        <a:rPr lang="pt-B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Oliveira Leite</a:t>
                      </a:r>
                      <a:endParaRPr lang="pt-B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Laís </a:t>
                      </a:r>
                      <a:r>
                        <a:rPr lang="pt-BR" dirty="0" err="1" smtClean="0"/>
                        <a:t>Pierucci</a:t>
                      </a:r>
                      <a:endParaRPr lang="pt-BR" dirty="0" smtClean="0"/>
                    </a:p>
                    <a:p>
                      <a:r>
                        <a:rPr lang="pt-BR" sz="1600" dirty="0" smtClean="0">
                          <a:hlinkClick r:id="rId2"/>
                        </a:rPr>
                        <a:t>laisbiopierucci@gmail.com</a:t>
                      </a:r>
                      <a:endParaRPr lang="pt-BR" sz="1600" dirty="0" smtClean="0"/>
                    </a:p>
                    <a:p>
                      <a:pPr algn="r"/>
                      <a:r>
                        <a:rPr kumimoji="0" lang="pt-BR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(16) 3967-2497</a:t>
                      </a:r>
                      <a:endParaRPr lang="pt-BR" sz="1600" dirty="0" smtClean="0"/>
                    </a:p>
                    <a:p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Rua Itararé , 608, Jardim Paulista</a:t>
                      </a:r>
                    </a:p>
                    <a:p>
                      <a:endParaRPr lang="pt-BR" i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ESCOLAS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9144000" cy="6734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644124"/>
                <a:gridCol w="3451876"/>
              </a:tblGrid>
              <a:tr h="670690">
                <a:tc>
                  <a:txBody>
                    <a:bodyPr/>
                    <a:lstStyle/>
                    <a:p>
                      <a:r>
                        <a:rPr lang="pt-BR" dirty="0" smtClean="0"/>
                        <a:t>Escola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Professor(a)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Informações</a:t>
                      </a:r>
                      <a:endParaRPr lang="pt-BR" i="1" dirty="0"/>
                    </a:p>
                  </a:txBody>
                  <a:tcPr/>
                </a:tc>
              </a:tr>
              <a:tr h="1157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Tomas Alberto </a:t>
                      </a:r>
                      <a:r>
                        <a:rPr lang="pt-BR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Whatelly</a:t>
                      </a:r>
                      <a:endParaRPr lang="pt-BR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Isac</a:t>
                      </a:r>
                      <a:endParaRPr lang="pt-BR" i="1" dirty="0" smtClean="0"/>
                    </a:p>
                    <a:p>
                      <a:pPr algn="ctr"/>
                      <a:r>
                        <a:rPr lang="pt-BR" i="1" dirty="0" smtClean="0"/>
                        <a:t>isacalex@gmail.com</a:t>
                      </a:r>
                    </a:p>
                    <a:p>
                      <a:pPr algn="r"/>
                      <a:r>
                        <a:rPr lang="pt-BR" dirty="0" smtClean="0"/>
                        <a:t>3931-1401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Rua Marquês de Pombal, 349;</a:t>
                      </a:r>
                    </a:p>
                    <a:p>
                      <a:r>
                        <a:rPr lang="pt-BR" i="1" dirty="0" smtClean="0"/>
                        <a:t>Campos Elíseos</a:t>
                      </a:r>
                    </a:p>
                    <a:p>
                      <a:endParaRPr lang="pt-BR" i="1" dirty="0" smtClean="0"/>
                    </a:p>
                    <a:p>
                      <a:r>
                        <a:rPr lang="pt-BR" i="1" dirty="0" smtClean="0"/>
                        <a:t>(perto da rotatória Amin</a:t>
                      </a:r>
                      <a:r>
                        <a:rPr lang="pt-BR" i="1" baseline="0" dirty="0" smtClean="0"/>
                        <a:t> </a:t>
                      </a:r>
                      <a:r>
                        <a:rPr lang="pt-BR" i="1" baseline="0" dirty="0" err="1" smtClean="0"/>
                        <a:t>Calil</a:t>
                      </a:r>
                      <a:r>
                        <a:rPr lang="pt-BR" i="1" baseline="0" dirty="0" smtClean="0"/>
                        <a:t>)</a:t>
                      </a:r>
                      <a:endParaRPr lang="pt-BR" i="1" dirty="0" smtClean="0"/>
                    </a:p>
                  </a:txBody>
                  <a:tcPr/>
                </a:tc>
              </a:tr>
              <a:tr h="1157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Alberto Santos Dumont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Uriel </a:t>
                      </a:r>
                      <a:r>
                        <a:rPr lang="pt-BR" dirty="0" err="1" smtClean="0"/>
                        <a:t>Ysmael</a:t>
                      </a:r>
                      <a:endParaRPr lang="pt-BR" dirty="0" smtClean="0"/>
                    </a:p>
                    <a:p>
                      <a:r>
                        <a:rPr lang="pt-BR" sz="1600" i="1" dirty="0" smtClean="0">
                          <a:solidFill>
                            <a:srgbClr val="0000FF"/>
                          </a:solidFill>
                        </a:rPr>
                        <a:t>uriel.assan@sapo.pt</a:t>
                      </a:r>
                    </a:p>
                    <a:p>
                      <a:pPr algn="r"/>
                      <a:r>
                        <a:rPr lang="pt-BR" dirty="0" smtClean="0"/>
                        <a:t>3630 - 3424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Rua São Salvador, 176;</a:t>
                      </a:r>
                    </a:p>
                    <a:p>
                      <a:r>
                        <a:rPr lang="pt-BR" i="1" dirty="0" err="1" smtClean="0"/>
                        <a:t>Sumarezinho</a:t>
                      </a:r>
                      <a:endParaRPr lang="pt-BR" i="1" dirty="0" smtClean="0"/>
                    </a:p>
                  </a:txBody>
                  <a:tcPr/>
                </a:tc>
              </a:tr>
              <a:tr h="1157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Djanira</a:t>
                      </a:r>
                      <a:r>
                        <a:rPr lang="pt-BR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Velho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Uriel </a:t>
                      </a:r>
                      <a:r>
                        <a:rPr lang="pt-BR" dirty="0" err="1" smtClean="0"/>
                        <a:t>Ysmael</a:t>
                      </a:r>
                      <a:endParaRPr lang="pt-BR" dirty="0" smtClean="0"/>
                    </a:p>
                    <a:p>
                      <a:r>
                        <a:rPr lang="pt-BR" sz="1600" i="1" dirty="0" smtClean="0">
                          <a:solidFill>
                            <a:srgbClr val="0000FF"/>
                          </a:solidFill>
                          <a:hlinkClick r:id="rId2"/>
                        </a:rPr>
                        <a:t>uriel.assan@sapo.pt</a:t>
                      </a:r>
                      <a:endParaRPr lang="pt-BR" sz="1600" i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pt-BR" sz="1600" i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pt-BR" sz="1800" i="0" dirty="0" err="1" smtClean="0">
                          <a:solidFill>
                            <a:schemeClr val="tx1"/>
                          </a:solidFill>
                        </a:rPr>
                        <a:t>Mayra</a:t>
                      </a:r>
                      <a:r>
                        <a:rPr lang="pt-BR" sz="1800" i="0" dirty="0" smtClean="0">
                          <a:solidFill>
                            <a:schemeClr val="tx1"/>
                          </a:solidFill>
                        </a:rPr>
                        <a:t> Nogueira</a:t>
                      </a:r>
                    </a:p>
                    <a:p>
                      <a:pPr algn="r"/>
                      <a:r>
                        <a:rPr lang="pt-BR" dirty="0" smtClean="0"/>
                        <a:t>3610</a:t>
                      </a:r>
                      <a:r>
                        <a:rPr lang="pt-BR" baseline="0" dirty="0" smtClean="0"/>
                        <a:t> -  0068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Rua Borba Gato, 60;</a:t>
                      </a:r>
                    </a:p>
                    <a:p>
                      <a:r>
                        <a:rPr lang="pt-BR" i="1" dirty="0" smtClean="0"/>
                        <a:t>Vila Amélia</a:t>
                      </a:r>
                    </a:p>
                    <a:p>
                      <a:endParaRPr lang="pt-BR" i="1" dirty="0" smtClean="0"/>
                    </a:p>
                    <a:p>
                      <a:r>
                        <a:rPr lang="pt-BR" i="1" dirty="0" smtClean="0"/>
                        <a:t>(começo da Av. do Café)</a:t>
                      </a:r>
                    </a:p>
                  </a:txBody>
                  <a:tcPr/>
                </a:tc>
              </a:tr>
              <a:tr h="1157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Diva </a:t>
                      </a:r>
                      <a:r>
                        <a:rPr lang="pt-BR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Tarlá</a:t>
                      </a:r>
                      <a:endParaRPr lang="pt-BR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Giovanna Vianna</a:t>
                      </a:r>
                    </a:p>
                    <a:p>
                      <a:r>
                        <a:rPr lang="pt-BR" dirty="0" smtClean="0">
                          <a:hlinkClick r:id="rId3"/>
                        </a:rPr>
                        <a:t>gvmancini@gmail.com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Ribeirão Verde</a:t>
                      </a:r>
                    </a:p>
                  </a:txBody>
                  <a:tcPr/>
                </a:tc>
              </a:tr>
              <a:tr h="1157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Valter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Ferreira</a:t>
                      </a:r>
                      <a:endParaRPr lang="pt-BR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Renato</a:t>
                      </a:r>
                    </a:p>
                    <a:p>
                      <a:r>
                        <a:rPr lang="pt-BR" dirty="0" smtClean="0">
                          <a:hlinkClick r:id="rId4"/>
                        </a:rPr>
                        <a:t>refacio72@bol.com.br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Vila</a:t>
                      </a:r>
                      <a:r>
                        <a:rPr lang="pt-BR" i="1" baseline="0" dirty="0" smtClean="0"/>
                        <a:t> Tibério</a:t>
                      </a:r>
                    </a:p>
                    <a:p>
                      <a:r>
                        <a:rPr lang="pt-BR" i="1" baseline="0" dirty="0" smtClean="0"/>
                        <a:t>Marques da Cruz</a:t>
                      </a:r>
                    </a:p>
                    <a:p>
                      <a:r>
                        <a:rPr lang="pt-BR" i="1" baseline="0" dirty="0" smtClean="0"/>
                        <a:t>(próximo Av. Café)</a:t>
                      </a:r>
                      <a:endParaRPr lang="pt-BR" i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rgbClr val="FFC000"/>
                </a:solidFill>
              </a:rPr>
              <a:t>CURSINHOS POPULARES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pt-BR" sz="3200" dirty="0" smtClean="0">
                <a:latin typeface="+mn-lt"/>
                <a:cs typeface="+mn-cs"/>
              </a:rPr>
              <a:t>PEIC </a:t>
            </a:r>
            <a:r>
              <a:rPr lang="pt-BR" sz="2000" dirty="0" smtClean="0">
                <a:latin typeface="+mn-lt"/>
                <a:cs typeface="+mn-cs"/>
              </a:rPr>
              <a:t>–   Planejamento: </a:t>
            </a:r>
            <a:r>
              <a:rPr lang="pt-BR" sz="2000" dirty="0" smtClean="0">
                <a:solidFill>
                  <a:srgbClr val="FF0000"/>
                </a:solidFill>
                <a:latin typeface="+mn-lt"/>
                <a:cs typeface="+mn-cs"/>
              </a:rPr>
              <a:t>quinta</a:t>
            </a:r>
            <a:r>
              <a:rPr lang="pt-BR" sz="2000" dirty="0" smtClean="0">
                <a:latin typeface="+mn-lt"/>
                <a:cs typeface="+mn-cs"/>
              </a:rPr>
              <a:t> 19h as 22h</a:t>
            </a:r>
            <a:endParaRPr lang="pt-BR" sz="2000" dirty="0">
              <a:latin typeface="+mn-lt"/>
              <a:cs typeface="+mn-cs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684213" y="2824163"/>
          <a:ext cx="7643813" cy="3893166"/>
        </p:xfrm>
        <a:graphic>
          <a:graphicData uri="http://schemas.openxmlformats.org/drawingml/2006/table">
            <a:tbl>
              <a:tblPr/>
              <a:tblGrid>
                <a:gridCol w="1166812"/>
                <a:gridCol w="1557130"/>
                <a:gridCol w="1639957"/>
                <a:gridCol w="1639957"/>
                <a:gridCol w="1639957"/>
              </a:tblGrid>
              <a:tr h="27255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31/03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– 04/04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07/04 - 11/04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14/04 - 18/04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21/04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25/04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PEIC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1ª semana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2ª semana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3ª semana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4ª 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Seg.</a:t>
                      </a:r>
                      <a:r>
                        <a:rPr lang="pt-BR" sz="1400" b="1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</a:t>
                      </a:r>
                    </a:p>
                    <a:p>
                      <a:pPr algn="ctr" fontAlgn="b"/>
                      <a:r>
                        <a:rPr lang="pt-BR" sz="1400" b="1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19:10 – 22:30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Duplas  1 e 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Duplas 1 e 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Duplas  1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Duplas 3 e 4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Font typeface="Wingdings" pitchFamily="2" charset="2"/>
                        <a:buChar char="ü"/>
                      </a:pPr>
                      <a:r>
                        <a:rPr lang="pt-BR" sz="14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Fazer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entrevistas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28/04 – 02/05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05/05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09/05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12/05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16/05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19/05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23/05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PEIC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ª 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ª 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ª 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4ª 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Seg.</a:t>
                      </a:r>
                      <a:r>
                        <a:rPr lang="pt-BR" sz="1400" b="1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</a:t>
                      </a:r>
                    </a:p>
                    <a:p>
                      <a:pPr algn="ctr" fontAlgn="b"/>
                      <a:r>
                        <a:rPr lang="pt-BR" sz="1400" b="1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19:10 – 22:30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Duplas  3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Duplas 3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Font typeface="Wingdings" pitchFamily="2" charset="2"/>
                        <a:buChar char="ü"/>
                      </a:pPr>
                      <a:r>
                        <a:rPr lang="pt-BR" sz="14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Fazer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entrevistas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rgbClr val="FFC000"/>
                </a:solidFill>
              </a:rPr>
              <a:t>CURSINHOS POPULARES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12291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625975"/>
          </a:xfrm>
        </p:spPr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CONEXÃO – </a:t>
            </a:r>
            <a:r>
              <a:rPr lang="pt-BR" sz="2000" dirty="0" smtClean="0">
                <a:solidFill>
                  <a:srgbClr val="0000FF"/>
                </a:solidFill>
              </a:rPr>
              <a:t>Planejamento: </a:t>
            </a:r>
            <a:r>
              <a:rPr lang="pt-BR" sz="2000" dirty="0" smtClean="0">
                <a:solidFill>
                  <a:srgbClr val="FF0000"/>
                </a:solidFill>
              </a:rPr>
              <a:t>sábado</a:t>
            </a:r>
            <a:r>
              <a:rPr lang="pt-BR" sz="2000" dirty="0" smtClean="0">
                <a:solidFill>
                  <a:srgbClr val="0000FF"/>
                </a:solidFill>
              </a:rPr>
              <a:t> das 14h as 16hs </a:t>
            </a:r>
            <a:endParaRPr lang="pt-BR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7" name="Espaço Reservado para Conteúdo 5"/>
          <p:cNvGraphicFramePr>
            <a:graphicFrameLocks/>
          </p:cNvGraphicFramePr>
          <p:nvPr/>
        </p:nvGraphicFramePr>
        <p:xfrm>
          <a:off x="812800" y="2043113"/>
          <a:ext cx="7504044" cy="3845263"/>
        </p:xfrm>
        <a:graphic>
          <a:graphicData uri="http://schemas.openxmlformats.org/drawingml/2006/table">
            <a:tbl>
              <a:tblPr/>
              <a:tblGrid>
                <a:gridCol w="1027043"/>
                <a:gridCol w="1557130"/>
                <a:gridCol w="1639957"/>
                <a:gridCol w="1639957"/>
                <a:gridCol w="1639957"/>
              </a:tblGrid>
              <a:tr h="27255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31/03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– 04/04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07/04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11/04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14/04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18/04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21/04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25/04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CONEXÃO</a:t>
                      </a:r>
                      <a:endParaRPr lang="pt-BR" sz="14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1ª 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2ª 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3ª 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4ª 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Quinta</a:t>
                      </a:r>
                      <a:r>
                        <a:rPr lang="pt-BR" sz="1400" b="0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sexta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Duplas  5,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6 e 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Duplas 5,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6 e 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Duplas  5,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6 e 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Duplas 8,9 e 10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Font typeface="Wingdings" pitchFamily="2" charset="2"/>
                        <a:buChar char="ü"/>
                      </a:pPr>
                      <a:r>
                        <a:rPr lang="pt-BR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  <a:r>
                        <a:rPr lang="pt-BR" sz="14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Fazer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entrevistas</a:t>
                      </a:r>
                      <a:endParaRPr lang="pt-BR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28/04 – 02/05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05/05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09/05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12/05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16/05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19/05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23/05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CONEXÃO</a:t>
                      </a:r>
                      <a:endParaRPr lang="pt-BR" sz="14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ª 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ª 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ª 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4ª 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Quinta</a:t>
                      </a:r>
                      <a:r>
                        <a:rPr lang="pt-BR" sz="1400" b="0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sexta</a:t>
                      </a:r>
                      <a:endParaRPr lang="pt-BR" sz="1400" b="0" i="1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Duplas  8, 9 e 10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Duplas 8, 9 e 10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Font typeface="Wingdings" pitchFamily="2" charset="2"/>
                        <a:buChar char="ü"/>
                      </a:pPr>
                      <a:r>
                        <a:rPr lang="pt-BR" sz="14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Fazer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entrevistas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ESPAÇOS NÃO FORMAIS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0" y="1484313"/>
            <a:ext cx="4859338" cy="4897437"/>
          </a:xfrm>
        </p:spPr>
        <p:txBody>
          <a:bodyPr rtlCol="0">
            <a:normAutofit fontScale="25000" lnSpcReduction="20000"/>
          </a:bodyPr>
          <a:lstStyle/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7200" i="1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2800" i="1" dirty="0" smtClean="0"/>
              <a:t> </a:t>
            </a:r>
            <a:r>
              <a:rPr lang="pt-BR" sz="14400" b="1" dirty="0" smtClean="0">
                <a:solidFill>
                  <a:srgbClr val="00B050"/>
                </a:solidFill>
              </a:rPr>
              <a:t>TOCA DA PACA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pt-BR" sz="8000" b="1" dirty="0" smtClean="0">
              <a:solidFill>
                <a:srgbClr val="00B050"/>
              </a:solidFill>
            </a:endParaRPr>
          </a:p>
          <a:p>
            <a:pPr marL="4394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8400" b="1" dirty="0" smtClean="0"/>
              <a:t>RPPN;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4400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400" dirty="0" smtClean="0"/>
              <a:t>Desenvolver projetos socioambientais que fomentem a economia da região por meio do </a:t>
            </a:r>
            <a:r>
              <a:rPr lang="pt-BR" sz="7400" b="1" dirty="0" smtClean="0">
                <a:solidFill>
                  <a:srgbClr val="00B050"/>
                </a:solidFill>
              </a:rPr>
              <a:t>turismo ecológico</a:t>
            </a:r>
            <a:r>
              <a:rPr lang="pt-BR" sz="7400" dirty="0" smtClean="0"/>
              <a:t> associado à educação ambiental. </a:t>
            </a:r>
          </a:p>
          <a:p>
            <a:pPr marL="731012" lvl="1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000" dirty="0" smtClean="0"/>
              <a:t>Panfletos, palestras, promoções</a:t>
            </a:r>
          </a:p>
          <a:p>
            <a:pPr marL="731012" lvl="1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000" i="1" dirty="0" smtClean="0"/>
              <a:t>Viveiro de mudas, trilhas interpretativas</a:t>
            </a: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400" dirty="0" smtClean="0"/>
              <a:t> </a:t>
            </a:r>
            <a:r>
              <a:rPr lang="pt-BR" sz="7400" i="1" dirty="0" smtClean="0">
                <a:solidFill>
                  <a:srgbClr val="0000FF"/>
                </a:solidFill>
              </a:rPr>
              <a:t>Público principal: pescadores (Rio Mogi </a:t>
            </a:r>
            <a:r>
              <a:rPr lang="pt-BR" sz="7400" i="1" dirty="0" err="1" smtClean="0">
                <a:solidFill>
                  <a:srgbClr val="0000FF"/>
                </a:solidFill>
              </a:rPr>
              <a:t>Guaçu</a:t>
            </a:r>
            <a:r>
              <a:rPr lang="pt-BR" sz="7400" i="1" dirty="0" smtClean="0">
                <a:solidFill>
                  <a:srgbClr val="0000FF"/>
                </a:solidFill>
              </a:rPr>
              <a:t>)</a:t>
            </a: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7400" b="1" i="1" dirty="0" smtClean="0"/>
              <a:t>CONTATOS: </a:t>
            </a:r>
            <a:r>
              <a:rPr lang="pt-BR" sz="8000" u="sng" dirty="0" smtClean="0">
                <a:solidFill>
                  <a:srgbClr val="FFC000"/>
                </a:solidFill>
                <a:hlinkClick r:id="rId2"/>
              </a:rPr>
              <a:t>http://www.tocadapaca.com.br/website/</a:t>
            </a:r>
            <a:endParaRPr lang="pt-BR" sz="8000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u="sng" dirty="0" smtClean="0">
              <a:solidFill>
                <a:srgbClr val="FFC000"/>
              </a:solidFill>
            </a:endParaRP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8000" b="1" i="1" dirty="0" smtClean="0">
                <a:solidFill>
                  <a:srgbClr val="0000FF"/>
                </a:solidFill>
                <a:hlinkClick r:id="rId3"/>
              </a:rPr>
              <a:t>danielaazevedos@uol.com.br</a:t>
            </a:r>
            <a:endParaRPr lang="pt-BR" sz="8000" b="1" i="1" dirty="0" smtClean="0">
              <a:solidFill>
                <a:srgbClr val="0000FF"/>
              </a:solidFill>
            </a:endParaRP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b="1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i="1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2200" i="1" dirty="0" smtClean="0">
              <a:solidFill>
                <a:srgbClr val="0000FF"/>
              </a:solidFill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26629" name="Picture 14" descr="Placa RPPN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412875"/>
            <a:ext cx="41402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Users\Caio Castro\Desktop\toca da pa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005263"/>
            <a:ext cx="41402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CALENDÁRIO - SUPERVISÕES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1628800"/>
          <a:ext cx="8208911" cy="2160240"/>
        </p:xfrm>
        <a:graphic>
          <a:graphicData uri="http://schemas.openxmlformats.org/drawingml/2006/table">
            <a:tbl>
              <a:tblPr/>
              <a:tblGrid>
                <a:gridCol w="817735"/>
                <a:gridCol w="943982"/>
                <a:gridCol w="943982"/>
                <a:gridCol w="943982"/>
                <a:gridCol w="863642"/>
                <a:gridCol w="943982"/>
                <a:gridCol w="863642"/>
                <a:gridCol w="943982"/>
                <a:gridCol w="943982"/>
              </a:tblGrid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18/03 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25/03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01/04 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08/04 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22/04</a:t>
                      </a:r>
                      <a:endParaRPr lang="pt-BR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29/04</a:t>
                      </a:r>
                      <a:endParaRPr lang="pt-BR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06/05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13/05</a:t>
                      </a:r>
                      <a:endParaRPr lang="pt-BR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14:00 - 14:20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Seminário 1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Seminário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223" marR="7223" marT="72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Seminário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7223" marR="7223" marT="72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Seminário 4</a:t>
                      </a:r>
                    </a:p>
                  </a:txBody>
                  <a:tcPr marL="7223" marR="7223" marT="72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Seminário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14:25 - 14:45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2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2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2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14:50 - 15:10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3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3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3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15:15 - 15:35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4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4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4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15:40 - 16:00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5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5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5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16:05 - 16:25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6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6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6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6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6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</a:t>
                      </a:r>
                      <a:r>
                        <a:rPr lang="pt-BR" sz="9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16:30 - 16:50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7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7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2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7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2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7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7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</a:t>
                      </a:r>
                      <a:r>
                        <a:rPr lang="pt-BR" sz="9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16:55 - 17:15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8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</a:t>
                      </a:r>
                      <a:r>
                        <a:rPr lang="pt-BR" sz="9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3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8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3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8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</a:t>
                      </a:r>
                      <a:r>
                        <a:rPr lang="pt-BR" sz="9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</a:t>
                      </a:r>
                      <a:r>
                        <a:rPr lang="pt-BR" sz="9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17:20 - 17:40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9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9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4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9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4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9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9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</a:t>
                      </a:r>
                      <a:r>
                        <a:rPr lang="pt-BR" sz="9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17:45 - 18:05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10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10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5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10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5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10</a:t>
                      </a:r>
                      <a:endParaRPr lang="pt-BR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10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</a:t>
                      </a:r>
                      <a:r>
                        <a:rPr lang="pt-BR" sz="9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BR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547662" y="4091308"/>
          <a:ext cx="6696745" cy="2707480"/>
        </p:xfrm>
        <a:graphic>
          <a:graphicData uri="http://schemas.openxmlformats.org/drawingml/2006/table">
            <a:tbl>
              <a:tblPr/>
              <a:tblGrid>
                <a:gridCol w="1017184"/>
                <a:gridCol w="1075506"/>
                <a:gridCol w="1176183"/>
                <a:gridCol w="1075506"/>
                <a:gridCol w="1176183"/>
                <a:gridCol w="1176183"/>
              </a:tblGrid>
              <a:tr h="20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20/05</a:t>
                      </a:r>
                      <a:endParaRPr lang="pt-BR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27/05 </a:t>
                      </a:r>
                      <a:endParaRPr lang="pt-BR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03/06 </a:t>
                      </a:r>
                      <a:endParaRPr lang="pt-BR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10/06 </a:t>
                      </a:r>
                      <a:endParaRPr lang="pt-BR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24/06</a:t>
                      </a:r>
                      <a:endParaRPr lang="pt-BR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14:00 - 14:20</a:t>
                      </a:r>
                      <a:endParaRPr lang="pt-BR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Seminário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BR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Apresentação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Estágio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Entrega de relatórios</a:t>
                      </a:r>
                      <a:endParaRPr lang="pt-BR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14:25 - 14:45</a:t>
                      </a:r>
                      <a:endParaRPr lang="pt-BR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14:50 - 15:10</a:t>
                      </a:r>
                      <a:endParaRPr lang="pt-BR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15:15 - 15:35</a:t>
                      </a:r>
                      <a:endParaRPr lang="pt-BR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4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4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15:40 - 16:00</a:t>
                      </a:r>
                      <a:endParaRPr lang="pt-BR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5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5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16:05 - 16:25</a:t>
                      </a:r>
                      <a:endParaRPr lang="pt-BR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</a:t>
                      </a:r>
                      <a:r>
                        <a:rPr lang="pt-BR" sz="12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BR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6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6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16:30 - 16:50</a:t>
                      </a:r>
                      <a:endParaRPr lang="pt-BR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</a:t>
                      </a:r>
                      <a:r>
                        <a:rPr lang="pt-BR" sz="12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t-BR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7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7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16:55 - 17:15</a:t>
                      </a:r>
                      <a:endParaRPr lang="pt-BR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</a:t>
                      </a:r>
                      <a:r>
                        <a:rPr lang="pt-BR" sz="12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BR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8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8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17:20 - 17:40</a:t>
                      </a:r>
                      <a:endParaRPr lang="pt-BR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</a:t>
                      </a:r>
                      <a:r>
                        <a:rPr lang="pt-BR" sz="12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t-BR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9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9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17:45 - 18:05</a:t>
                      </a:r>
                      <a:endParaRPr lang="pt-BR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</a:t>
                      </a:r>
                      <a:r>
                        <a:rPr lang="pt-BR" sz="12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23" marR="7223" marT="72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10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Dupla 10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ocadapaca.com.br/website/images/stories/mapatocadapacalocali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7058025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4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pt-BR" smtClean="0"/>
          </a:p>
        </p:txBody>
      </p:sp>
      <p:pic>
        <p:nvPicPr>
          <p:cNvPr id="27653" name="Picture 12" descr="Cobra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325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rppn-32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613" y="0"/>
            <a:ext cx="475138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http://www.tocadapaca.com.br/website/images/stories/fotos/pesqueiro/pesqueiro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357563"/>
            <a:ext cx="47164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http://www.tocadapaca.com.br/website/images/stories/fotos/pesqueiro/estaleiro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7563"/>
            <a:ext cx="44275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ESPAÇOS NÃO FORMAIS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0" y="1412875"/>
            <a:ext cx="4859338" cy="4897438"/>
          </a:xfrm>
        </p:spPr>
        <p:txBody>
          <a:bodyPr rtlCol="0">
            <a:normAutofit fontScale="25000" lnSpcReduction="20000"/>
          </a:bodyPr>
          <a:lstStyle/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7200" i="1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2800" i="1" dirty="0" smtClean="0"/>
              <a:t> </a:t>
            </a:r>
            <a:r>
              <a:rPr lang="pt-BR" sz="14400" b="1" dirty="0" smtClean="0">
                <a:solidFill>
                  <a:srgbClr val="00B050"/>
                </a:solidFill>
              </a:rPr>
              <a:t>ARTE NA TERRA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6400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8000" dirty="0" smtClean="0"/>
              <a:t>Trabalhar a sensibilização e percepção ambiental, bem como contribuir com o ensino formal propiciando observações e informações </a:t>
            </a:r>
            <a:r>
              <a:rPr lang="pt-BR" sz="8000" dirty="0" err="1" smtClean="0"/>
              <a:t>transdisciplinares</a:t>
            </a:r>
            <a:r>
              <a:rPr lang="pt-BR" sz="8000" dirty="0" smtClean="0"/>
              <a:t>. </a:t>
            </a:r>
          </a:p>
          <a:p>
            <a:pPr marL="731012" lvl="1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600" dirty="0" smtClean="0"/>
              <a:t>Dias de campo,</a:t>
            </a:r>
          </a:p>
          <a:p>
            <a:pPr marL="731012" lvl="1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600" dirty="0" smtClean="0"/>
              <a:t>Estágios – </a:t>
            </a:r>
            <a:r>
              <a:rPr lang="pt-BR" sz="7600" dirty="0" err="1" smtClean="0"/>
              <a:t>agrofloresta</a:t>
            </a:r>
            <a:r>
              <a:rPr lang="pt-BR" sz="7600" dirty="0" smtClean="0"/>
              <a:t>, bioarquitetura (saneamento ambiental, biodigestores)</a:t>
            </a: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200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400" dirty="0" smtClean="0"/>
              <a:t> </a:t>
            </a:r>
            <a:r>
              <a:rPr lang="pt-BR" sz="7400" i="1" dirty="0" smtClean="0">
                <a:solidFill>
                  <a:srgbClr val="0000FF"/>
                </a:solidFill>
              </a:rPr>
              <a:t>Público principal: </a:t>
            </a:r>
            <a:r>
              <a:rPr lang="pt-BR" sz="7200" dirty="0" smtClean="0"/>
              <a:t>estudantes de ensino fundamental, médio e superior, bem como professores, agricultores, funcionários de empresas e grupos de terceira idade.</a:t>
            </a: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7400" b="1" i="1" dirty="0" smtClean="0"/>
              <a:t>CONTATOS:</a:t>
            </a: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8000" dirty="0" smtClean="0">
                <a:solidFill>
                  <a:srgbClr val="FFC000"/>
                </a:solidFill>
                <a:hlinkClick r:id="rId2"/>
              </a:rPr>
              <a:t>http://www.fazendasaoluiz.com/</a:t>
            </a:r>
            <a:endParaRPr lang="pt-BR" sz="8000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dirty="0" smtClean="0">
              <a:solidFill>
                <a:srgbClr val="FFC000"/>
              </a:solidFill>
            </a:endParaRPr>
          </a:p>
          <a:p>
            <a:pPr algn="r">
              <a:buFont typeface="Wingdings 2" pitchFamily="18" charset="2"/>
              <a:buNone/>
              <a:defRPr/>
            </a:pPr>
            <a:r>
              <a:rPr lang="pt-BR" sz="8000" i="1" dirty="0" smtClean="0">
                <a:hlinkClick r:id="rId3"/>
              </a:rPr>
              <a:t>denise@fazendasaoluiz.com</a:t>
            </a:r>
            <a:endParaRPr lang="pt-BR" sz="8000" i="1" dirty="0" smtClean="0"/>
          </a:p>
          <a:p>
            <a:pPr algn="r">
              <a:buFont typeface="Wingdings 2" pitchFamily="18" charset="2"/>
              <a:buNone/>
              <a:defRPr/>
            </a:pPr>
            <a:r>
              <a:rPr lang="pt-BR" sz="8000" b="1" dirty="0" smtClean="0"/>
              <a:t>(16) 3859.8006 </a:t>
            </a:r>
            <a:endParaRPr lang="pt-BR" sz="8000" b="1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b="1" i="1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b="1" i="1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i="1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2200" i="1" dirty="0" smtClean="0">
              <a:solidFill>
                <a:srgbClr val="0000FF"/>
              </a:solidFill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68610" name="Picture 2" descr="C:\Users\Caio Castro\Desktop\arte na terra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897188"/>
            <a:ext cx="35052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C:\Users\Caio Castro\Desktop\arte na terra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328863"/>
            <a:ext cx="31321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6388" name="Picture 2" descr="C:\Users\Caio Castro\Desktop\arte na ter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782638"/>
            <a:ext cx="6696075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2.bp.blogspot.com/_TgnHUgPHsv0/TQITaHTVn2I/AAAAAAAAALk/WAYgXd3JEbE/s1600/PA31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68938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4.bp.blogspot.com/_TgnHUgPHsv0/TQITxC9Tm3I/AAAAAAAAALs/mXNPKZxK21U/s1600/PA310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225" y="2997200"/>
            <a:ext cx="65817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ESPAÇOS NÃO FORMAIS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0" y="1412875"/>
            <a:ext cx="4643438" cy="4897438"/>
          </a:xfrm>
        </p:spPr>
        <p:txBody>
          <a:bodyPr rtlCol="0">
            <a:normAutofit fontScale="25000" lnSpcReduction="20000"/>
          </a:bodyPr>
          <a:lstStyle/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7200" i="1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2300" i="1" dirty="0" smtClean="0"/>
              <a:t> </a:t>
            </a:r>
            <a:r>
              <a:rPr lang="pt-BR" sz="13500" b="1" dirty="0" smtClean="0">
                <a:solidFill>
                  <a:srgbClr val="00B050"/>
                </a:solidFill>
              </a:rPr>
              <a:t>BATEA –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9600" b="1" dirty="0" smtClean="0">
                <a:solidFill>
                  <a:srgbClr val="00B050"/>
                </a:solidFill>
              </a:rPr>
              <a:t>Batatais Educação Ambiental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8000" b="1" dirty="0" smtClean="0">
              <a:solidFill>
                <a:srgbClr val="00B050"/>
              </a:solidFill>
            </a:endParaRP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200" dirty="0" smtClean="0"/>
              <a:t>Curso de formação continuada para professores, </a:t>
            </a:r>
            <a:r>
              <a:rPr lang="pt-BR" sz="7200" b="1" dirty="0" smtClean="0">
                <a:solidFill>
                  <a:srgbClr val="00B050"/>
                </a:solidFill>
              </a:rPr>
              <a:t>oficinas de educação ambiental</a:t>
            </a:r>
            <a:r>
              <a:rPr lang="pt-BR" sz="7200" dirty="0" smtClean="0"/>
              <a:t> para estudantes da Educação Infantil ao Ensino Superior; </a:t>
            </a:r>
            <a:r>
              <a:rPr lang="pt-BR" sz="7200" b="1" dirty="0" smtClean="0">
                <a:solidFill>
                  <a:srgbClr val="00B050"/>
                </a:solidFill>
              </a:rPr>
              <a:t>Cine BATEA </a:t>
            </a:r>
            <a:r>
              <a:rPr lang="pt-BR" sz="7200" dirty="0" smtClean="0"/>
              <a:t>- mostra de filmes relacionados à educação ambiental e discussão dos mesmos; </a:t>
            </a:r>
            <a:r>
              <a:rPr lang="pt-BR" sz="7200" b="1" dirty="0" smtClean="0">
                <a:solidFill>
                  <a:srgbClr val="00B050"/>
                </a:solidFill>
              </a:rPr>
              <a:t>Viveiro de mudas</a:t>
            </a:r>
            <a:r>
              <a:rPr lang="pt-BR" sz="7200" dirty="0" smtClean="0"/>
              <a:t>;</a:t>
            </a: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0" b="1" dirty="0" smtClean="0">
              <a:solidFill>
                <a:srgbClr val="00B05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pt-BR" sz="8000" b="1" i="1" dirty="0" smtClean="0"/>
              <a:t>CONTATOS:</a:t>
            </a:r>
          </a:p>
          <a:p>
            <a:pPr>
              <a:buFont typeface="Wingdings 2" pitchFamily="18" charset="2"/>
              <a:buNone/>
              <a:defRPr/>
            </a:pPr>
            <a:r>
              <a:rPr lang="pt-BR" sz="7200" b="1" i="1" dirty="0" smtClean="0">
                <a:solidFill>
                  <a:srgbClr val="0070C0"/>
                </a:solidFill>
              </a:rPr>
              <a:t>http://www.fundacaojoselazzarini.org.br/</a:t>
            </a:r>
          </a:p>
          <a:p>
            <a:pPr>
              <a:buFont typeface="Wingdings 2" pitchFamily="18" charset="2"/>
              <a:buNone/>
              <a:defRPr/>
            </a:pPr>
            <a:endParaRPr lang="pt-BR" sz="8000" b="1" i="1" dirty="0" smtClean="0"/>
          </a:p>
          <a:p>
            <a:pPr algn="r">
              <a:buFont typeface="Wingdings 2" pitchFamily="18" charset="2"/>
              <a:buNone/>
              <a:defRPr/>
            </a:pPr>
            <a:r>
              <a:rPr lang="pt-BR" sz="8000" b="1" dirty="0" smtClean="0"/>
              <a:t>(16) 3761.7757 </a:t>
            </a:r>
            <a:endParaRPr lang="pt-BR" sz="8000" b="1" i="1" dirty="0" smtClean="0">
              <a:solidFill>
                <a:srgbClr val="0000FF"/>
              </a:solidFill>
            </a:endParaRP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6400" b="1" dirty="0" smtClean="0">
              <a:solidFill>
                <a:srgbClr val="00B050"/>
              </a:solidFill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6400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b="1" i="1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b="1" i="1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i="1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2200" i="1" dirty="0" smtClean="0">
              <a:solidFill>
                <a:srgbClr val="0000FF"/>
              </a:solidFill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5" name="Picture 2" descr="F:\caio\Estágios Supervisionados de Biologia\folder_programa_batea_out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412875"/>
            <a:ext cx="442753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t-BR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18436" name="Picture 2" descr="F:\caio\Estágios Supervisionados de Biologia\folder_programa_batea_i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613"/>
            <a:ext cx="91440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http://www.fundacaojoselazzarini.org.br/arquivos/subpaginas/1/b5f5517ba072e20dcc70d1931f2139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http://www.fundacaojoselazzarini.org.br/arquivos/subpaginas/1/655f52735d84e53a36dfeb26dfc015d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3067050"/>
            <a:ext cx="5143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5" descr="http://www.fundacaojoselazzarini.org.br/arquivos/subpaginas/2/ca62d54bb8d81e843878fa3e3d93639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0"/>
            <a:ext cx="5143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7" descr="http://www.fundacaojoselazzarini.org.br/arquivos/subpaginas/2/9138ec608868c337d4f2fcf691a3a59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0438"/>
            <a:ext cx="49323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ESPAÇOS NÃO FORMAIS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0" y="1412875"/>
            <a:ext cx="4643438" cy="4897438"/>
          </a:xfrm>
        </p:spPr>
        <p:txBody>
          <a:bodyPr rtlCol="0">
            <a:normAutofit fontScale="25000" lnSpcReduction="20000"/>
          </a:bodyPr>
          <a:lstStyle/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7200" i="1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2300" i="1" dirty="0" smtClean="0"/>
              <a:t> </a:t>
            </a:r>
            <a:r>
              <a:rPr lang="pt-BR" sz="8000" b="1" dirty="0" smtClean="0">
                <a:solidFill>
                  <a:srgbClr val="00B050"/>
                </a:solidFill>
              </a:rPr>
              <a:t>Escola de educação ambiental </a:t>
            </a:r>
            <a:endParaRPr lang="pt-BR" sz="13500" b="1" dirty="0" smtClean="0">
              <a:solidFill>
                <a:srgbClr val="00B050"/>
              </a:solidFill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3500" b="1" dirty="0" smtClean="0">
                <a:solidFill>
                  <a:srgbClr val="00B050"/>
                </a:solidFill>
              </a:rPr>
              <a:t>	CLÓVIS BADELOTE</a:t>
            </a:r>
            <a:endParaRPr lang="pt-BR" sz="9600" b="1" dirty="0" smtClean="0">
              <a:solidFill>
                <a:srgbClr val="00B050"/>
              </a:solidFill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8000" b="1" dirty="0" smtClean="0">
              <a:solidFill>
                <a:srgbClr val="00B050"/>
              </a:solidFill>
            </a:endParaRP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200" b="1" dirty="0" smtClean="0">
                <a:solidFill>
                  <a:srgbClr val="00B050"/>
                </a:solidFill>
              </a:rPr>
              <a:t>Visitas monitoradas - </a:t>
            </a:r>
            <a:r>
              <a:rPr lang="pt-BR" sz="7200" dirty="0" smtClean="0"/>
              <a:t>Educação Infantil ao Ensino Superior e grupos não escolares;</a:t>
            </a: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200" b="1" dirty="0" smtClean="0"/>
              <a:t>Palestras</a:t>
            </a:r>
            <a:r>
              <a:rPr lang="pt-BR" sz="7200" dirty="0" smtClean="0"/>
              <a:t>, </a:t>
            </a:r>
            <a:r>
              <a:rPr lang="pt-BR" sz="7200" b="1" dirty="0" smtClean="0"/>
              <a:t>feiras</a:t>
            </a:r>
            <a:r>
              <a:rPr lang="pt-BR" sz="7200" dirty="0" smtClean="0"/>
              <a:t>, </a:t>
            </a:r>
            <a:r>
              <a:rPr lang="pt-BR" sz="7200" b="1" dirty="0" smtClean="0"/>
              <a:t>concursos</a:t>
            </a: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0" b="1" dirty="0" smtClean="0">
              <a:solidFill>
                <a:srgbClr val="00B05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pt-BR" sz="8000" b="1" i="1" dirty="0" smtClean="0"/>
              <a:t>CONTATOS:</a:t>
            </a:r>
          </a:p>
          <a:p>
            <a:pPr>
              <a:buFont typeface="Wingdings 2" pitchFamily="18" charset="2"/>
              <a:buNone/>
              <a:defRPr/>
            </a:pPr>
            <a:r>
              <a:rPr lang="pt-BR" sz="7200" b="1" i="1" dirty="0" smtClean="0">
                <a:solidFill>
                  <a:srgbClr val="0070C0"/>
                </a:solidFill>
                <a:hlinkClick r:id="rId2"/>
              </a:rPr>
              <a:t>luciliamacedo@yahoo.com.br</a:t>
            </a:r>
            <a:endParaRPr lang="pt-BR" sz="8000" b="1" i="1" dirty="0" smtClean="0"/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6400" b="1" dirty="0" smtClean="0">
              <a:solidFill>
                <a:srgbClr val="00B050"/>
              </a:solidFill>
            </a:endParaRPr>
          </a:p>
          <a:p>
            <a:pPr marL="731520" lvl="1" indent="-274320"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9600" b="1" dirty="0" smtClean="0"/>
              <a:t>(16)34917118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6400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b="1" i="1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b="1" i="1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i="1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2200" i="1" dirty="0" smtClean="0">
              <a:solidFill>
                <a:srgbClr val="0000FF"/>
              </a:solidFill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grpSp>
        <p:nvGrpSpPr>
          <p:cNvPr id="2" name="Grupo 8"/>
          <p:cNvGrpSpPr>
            <a:grpSpLocks/>
          </p:cNvGrpSpPr>
          <p:nvPr/>
        </p:nvGrpSpPr>
        <p:grpSpPr bwMode="auto">
          <a:xfrm>
            <a:off x="4894263" y="1412875"/>
            <a:ext cx="4249737" cy="5445125"/>
            <a:chOff x="4893717" y="1412776"/>
            <a:chExt cx="4250284" cy="5445224"/>
          </a:xfrm>
        </p:grpSpPr>
        <p:pic>
          <p:nvPicPr>
            <p:cNvPr id="19462" name="Picture 3" descr="C:\Documents and Settings\Administrador\Meus documentos\Lucilia E.Ambiental\ESCOLA AMBIENTAL\fotos da escola\1204201056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1" y="3544887"/>
              <a:ext cx="4211960" cy="33131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463" name="Picture 2" descr="C:\Documents and Settings\Administrador\Meus documentos\Lucilia E.Ambiental\ESCOLA AMBIENTAL\LOGOS\BRASÃ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8304" y="1772816"/>
              <a:ext cx="1735138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3" descr="C:\Documents and Settings\Administrador\Meus documentos\Lucilia E.Ambiental\ESCOLA AMBIENTAL\LOGOS\logo escola ambienta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717" y="1412776"/>
              <a:ext cx="2414587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Imagem 9" descr="imagem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850" y="1412875"/>
            <a:ext cx="428466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0484" name="Picture 2" descr="C:\Documents and Settings\Administrador\Meus documentos\Lucilia E.Ambiental\ESCOLA AMBIENTAL\fotos da escola\12042010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istrador\Meus documentos\Lucilia E.Ambiental\ESCOLA AMBIENTAL\fotos da escola\02062010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4572000" cy="345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 descr="C:\Documents and Settings\Administrador\Meus documentos\Lucilia E.Ambiental\ESCOLA AMBIENTAL\fotos da escola\12042010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7563"/>
            <a:ext cx="4608513" cy="350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 descr="C:\Documents and Settings\Administrador\Meus documentos\Lucilia E.Ambiental\ESCOLA AMBIENTAL\fotos da escola\02062010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608513" cy="340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 descr="C:\Documents and Settings\Administrador\Meus documentos\Lucilia E.Ambiental\ESCOLA AMBIENTAL\fotos da escola\020620107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4572000" cy="345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ESPAÇOS NÃO FORMAIS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0" y="1412875"/>
            <a:ext cx="4643438" cy="4897438"/>
          </a:xfrm>
        </p:spPr>
        <p:txBody>
          <a:bodyPr rtlCol="0">
            <a:normAutofit fontScale="25000" lnSpcReduction="20000"/>
          </a:bodyPr>
          <a:lstStyle/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7200" i="1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1800" i="1" dirty="0" smtClean="0"/>
              <a:t> </a:t>
            </a:r>
            <a:r>
              <a:rPr lang="pt-BR" sz="12300" b="1" dirty="0" smtClean="0">
                <a:solidFill>
                  <a:srgbClr val="00B050"/>
                </a:solidFill>
              </a:rPr>
              <a:t>TRILHAS DA BIODIVERSIDADE</a:t>
            </a:r>
            <a:endParaRPr lang="pt-BR" sz="8800" b="1" dirty="0" smtClean="0">
              <a:solidFill>
                <a:srgbClr val="00B050"/>
              </a:solidFill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8000" b="1" dirty="0" smtClean="0">
              <a:solidFill>
                <a:srgbClr val="00B050"/>
              </a:solidFill>
            </a:endParaRP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200" b="1" dirty="0" smtClean="0">
                <a:solidFill>
                  <a:srgbClr val="00B050"/>
                </a:solidFill>
              </a:rPr>
              <a:t>Visitas monitoradas </a:t>
            </a:r>
            <a:r>
              <a:rPr lang="pt-BR" sz="7200" dirty="0" smtClean="0"/>
              <a:t>à Floresta da USP – </a:t>
            </a:r>
            <a:r>
              <a:rPr lang="pt-BR" sz="7200" b="1" dirty="0" smtClean="0">
                <a:solidFill>
                  <a:srgbClr val="00B050"/>
                </a:solidFill>
              </a:rPr>
              <a:t>aula investigativa</a:t>
            </a: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7200" dirty="0" smtClean="0"/>
              <a:t>Alunos são apresentados a um problema científico e vão até a mata coletar dados capazes de responder esse problema e discutir a questão da fragmentação florestal.</a:t>
            </a: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0" b="1" dirty="0" smtClean="0">
              <a:solidFill>
                <a:srgbClr val="00B05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pt-BR" sz="8000" b="1" i="1" dirty="0" smtClean="0"/>
              <a:t>CONTATOS:</a:t>
            </a: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6400" b="1" dirty="0" smtClean="0">
              <a:solidFill>
                <a:srgbClr val="00B050"/>
              </a:solidFill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6400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b="1" i="1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b="1" i="1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i="1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2200" i="1" dirty="0" smtClean="0">
              <a:solidFill>
                <a:srgbClr val="0000FF"/>
              </a:solidFill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9" name="Picture 5" descr="F:\trilha\trilh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493838"/>
            <a:ext cx="4211637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F:\trilha\trilh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076700"/>
            <a:ext cx="42116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C:\Users\Caio Castro\Dropbox\LINCE 2012\Logos\LEB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732463"/>
            <a:ext cx="2047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ESPAÇOS NÃO FORMAIS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0" y="1412875"/>
            <a:ext cx="9144000" cy="4897438"/>
          </a:xfrm>
        </p:spPr>
        <p:txBody>
          <a:bodyPr rtlCol="0">
            <a:normAutofit fontScale="25000" lnSpcReduction="20000"/>
          </a:bodyPr>
          <a:lstStyle/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7200" i="1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1800" i="1" dirty="0" smtClean="0"/>
              <a:t> </a:t>
            </a:r>
            <a:r>
              <a:rPr lang="pt-BR" sz="12300" b="1" dirty="0" smtClean="0">
                <a:solidFill>
                  <a:srgbClr val="00B050"/>
                </a:solidFill>
              </a:rPr>
              <a:t>MUSEU DE PALEONTOLOGIA DE MONTE ALTO</a:t>
            </a:r>
            <a:endParaRPr lang="pt-BR" sz="8800" b="1" dirty="0" smtClean="0">
              <a:solidFill>
                <a:srgbClr val="00B050"/>
              </a:solidFill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8000" b="1" dirty="0" smtClean="0">
              <a:solidFill>
                <a:srgbClr val="00B050"/>
              </a:solidFill>
            </a:endParaRP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0" b="1" dirty="0" smtClean="0">
              <a:solidFill>
                <a:srgbClr val="00B050"/>
              </a:solidFill>
            </a:endParaRP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0" b="1" dirty="0" smtClean="0">
              <a:solidFill>
                <a:srgbClr val="00B050"/>
              </a:solidFill>
            </a:endParaRP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0" b="1" dirty="0" smtClean="0">
              <a:solidFill>
                <a:srgbClr val="00B05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pt-BR" sz="8000" b="1" i="1" dirty="0" smtClean="0"/>
              <a:t>CONTATOS:</a:t>
            </a:r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9600" b="1" dirty="0" smtClean="0"/>
              <a:t>		</a:t>
            </a:r>
            <a:r>
              <a:rPr lang="pt-BR" sz="8000" b="1" dirty="0" smtClean="0">
                <a:solidFill>
                  <a:srgbClr val="0070C0"/>
                </a:solidFill>
              </a:rPr>
              <a:t>mpaleo@montealto.sp.gov.br</a:t>
            </a:r>
            <a:endParaRPr lang="pt-BR" sz="9600" b="1" dirty="0" smtClean="0">
              <a:solidFill>
                <a:srgbClr val="0070C0"/>
              </a:solidFill>
            </a:endParaRPr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sz="9600" b="1" dirty="0" smtClean="0"/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9600" b="1" dirty="0" smtClean="0"/>
              <a:t>(16)3242 1123 / (16) 3242 6808</a:t>
            </a:r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sz="9600" b="1" dirty="0" smtClean="0"/>
          </a:p>
          <a:p>
            <a:pPr>
              <a:buFont typeface="Wingdings 2" pitchFamily="18" charset="2"/>
              <a:buNone/>
              <a:defRPr/>
            </a:pPr>
            <a:endParaRPr lang="pt-BR" sz="8000" b="1" i="1" dirty="0" smtClean="0"/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6400" b="1" dirty="0" smtClean="0">
              <a:solidFill>
                <a:srgbClr val="00B050"/>
              </a:solidFill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6400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b="1" i="1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b="1" i="1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8000" i="1" u="sng" dirty="0" smtClean="0">
              <a:solidFill>
                <a:srgbClr val="FFC000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7400" i="1" dirty="0" smtClean="0">
              <a:solidFill>
                <a:srgbClr val="0000FF"/>
              </a:solidFill>
            </a:endParaRP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2200" i="1" dirty="0" smtClean="0">
              <a:solidFill>
                <a:srgbClr val="0000FF"/>
              </a:solidFill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71682" name="Picture 2" descr="http://www.montealto.sp.gov.br/imagens/Paleontologia/pal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6475"/>
            <a:ext cx="3598862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http://www.montealto.sp.gov.br/imagens/Paleontologia/pal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2276475"/>
            <a:ext cx="45720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http://www.montealto.sp.gov.br/imagens/Paleontologia/pal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241550"/>
            <a:ext cx="3887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 descr="http://www.montealto.sp.gov.br/imagens/Paleontologia/pal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2938" y="2205038"/>
            <a:ext cx="422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Orientações para o bom andamento do estágio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ORIENTAÇÕES PARA O ESTÁGIO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Subtítulo 4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sz="3600" dirty="0" smtClean="0">
                <a:solidFill>
                  <a:schemeClr val="accent1">
                    <a:satMod val="150000"/>
                  </a:schemeClr>
                </a:solidFill>
              </a:rPr>
              <a:t>Orientações:</a:t>
            </a:r>
            <a:endParaRPr lang="pt-BR" sz="3600" dirty="0"/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000" smtClean="0"/>
              <a:t>Antes de entrar em contato com qualquer escola ou espaço não formal, a dupla deve avisar o educador durante a supervisão e este precisa autorizar o agendamento. </a:t>
            </a:r>
          </a:p>
          <a:p>
            <a:pPr algn="just"/>
            <a:r>
              <a:rPr lang="pt-BR" sz="2000" smtClean="0"/>
              <a:t>Ao entrar em contato com um espaço de estágio apresente-se adequadamente tendo em mãos a </a:t>
            </a:r>
            <a:r>
              <a:rPr lang="pt-BR" sz="2000" b="1" smtClean="0"/>
              <a:t>CARTA DE APRESENTAÇÃO </a:t>
            </a:r>
            <a:r>
              <a:rPr lang="pt-BR" sz="2000" smtClean="0"/>
              <a:t>e a </a:t>
            </a:r>
            <a:r>
              <a:rPr lang="pt-BR" sz="2000" b="1" smtClean="0"/>
              <a:t>CARTA COM OS OBJETIVOS DO ESTÁGIO </a:t>
            </a:r>
            <a:r>
              <a:rPr lang="pt-BR" sz="2000" smtClean="0"/>
              <a:t>oferecidas pela IES. </a:t>
            </a:r>
          </a:p>
          <a:p>
            <a:pPr algn="just"/>
            <a:r>
              <a:rPr lang="pt-BR" sz="2000" smtClean="0"/>
              <a:t>Tenha clareza de que esse é um estágio de </a:t>
            </a:r>
            <a:r>
              <a:rPr lang="pt-BR" sz="2000" u="sng" smtClean="0"/>
              <a:t>observação</a:t>
            </a:r>
            <a:r>
              <a:rPr lang="pt-BR" sz="2000" smtClean="0"/>
              <a:t> e </a:t>
            </a:r>
            <a:r>
              <a:rPr lang="pt-BR" sz="2000" b="1" smtClean="0">
                <a:solidFill>
                  <a:srgbClr val="FF0000"/>
                </a:solidFill>
              </a:rPr>
              <a:t>não</a:t>
            </a:r>
            <a:r>
              <a:rPr lang="pt-BR" sz="2000" smtClean="0"/>
              <a:t> de intervenção.</a:t>
            </a:r>
          </a:p>
          <a:p>
            <a:pPr algn="just"/>
            <a:r>
              <a:rPr lang="pt-BR" sz="2000" smtClean="0"/>
              <a:t>Se a sua dupla não está agendada nos cursinhos populares para as primeiras semanas, então agilize o estágio nos outros espaços (escola e não formal); </a:t>
            </a:r>
          </a:p>
          <a:p>
            <a:pPr algn="just"/>
            <a:endParaRPr lang="pt-BR" sz="2000" smtClean="0"/>
          </a:p>
          <a:p>
            <a:pPr algn="just"/>
            <a:endParaRPr lang="pt-BR" sz="2000" smtClean="0"/>
          </a:p>
          <a:p>
            <a:pPr algn="just"/>
            <a:endParaRPr lang="pt-BR" sz="2000" smtClean="0"/>
          </a:p>
          <a:p>
            <a:pPr algn="just"/>
            <a:endParaRPr lang="pt-B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DIVISÃO DAS DUPLAS E GRUPOS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Subtítulo 4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pt-BR" sz="2400" i="1" smtClean="0"/>
              <a:t> Carta de Apresentação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sz="2400" i="1" smtClean="0"/>
              <a:t>  Ficha de Atividades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sz="2400" i="1" smtClean="0"/>
              <a:t>  Termo de Cessão e Ciência do Entrevistado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O caderno de campo</a:t>
            </a:r>
          </a:p>
        </p:txBody>
      </p:sp>
      <p:sp>
        <p:nvSpPr>
          <p:cNvPr id="15363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pPr eaLnBrk="1" hangingPunct="1"/>
            <a:r>
              <a:rPr lang="pt-BR" smtClean="0"/>
              <a:t>ORGANIZAÇÃO E IMPORTÂNCIA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INFORMAÇÕES DO CADERNO DE CAMPO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000" dirty="0" smtClean="0"/>
              <a:t>1.  Estabeleça os </a:t>
            </a:r>
            <a:r>
              <a:rPr lang="pt-BR" sz="2000" b="1" dirty="0" smtClean="0">
                <a:solidFill>
                  <a:srgbClr val="0000FF"/>
                </a:solidFill>
              </a:rPr>
              <a:t>objetivos</a:t>
            </a:r>
            <a:r>
              <a:rPr lang="pt-BR" sz="2000" dirty="0" smtClean="0"/>
              <a:t> da elaboração das observações.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20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2. Historie as </a:t>
            </a:r>
            <a:r>
              <a:rPr lang="pt-BR" sz="2000" b="1" dirty="0" smtClean="0">
                <a:solidFill>
                  <a:srgbClr val="0000FF"/>
                </a:solidFill>
              </a:rPr>
              <a:t>atividades</a:t>
            </a:r>
            <a:r>
              <a:rPr lang="pt-BR" sz="2000" dirty="0" smtClean="0"/>
              <a:t> da pesquisa de campo: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• </a:t>
            </a:r>
            <a:r>
              <a:rPr lang="pt-BR" sz="2000" b="1" u="sng" dirty="0" smtClean="0"/>
              <a:t>Nome da Instituição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• </a:t>
            </a:r>
            <a:r>
              <a:rPr lang="pt-BR" sz="2000" b="1" u="sng" dirty="0" smtClean="0"/>
              <a:t>Endereço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• </a:t>
            </a:r>
            <a:r>
              <a:rPr lang="pt-BR" sz="2000" b="1" u="sng" dirty="0" smtClean="0"/>
              <a:t>Nome do diretor, ou responsável, e do professor regente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• </a:t>
            </a:r>
            <a:r>
              <a:rPr lang="pt-BR" sz="2000" b="1" u="sng" dirty="0" smtClean="0"/>
              <a:t>Relate sua apreciação sobre o espaço físico, recursos disponíveis, material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3. </a:t>
            </a:r>
            <a:r>
              <a:rPr lang="pt-BR" sz="2000" b="1" dirty="0" smtClean="0">
                <a:solidFill>
                  <a:srgbClr val="0000FF"/>
                </a:solidFill>
              </a:rPr>
              <a:t>Relações de ensino e aprendizagem</a:t>
            </a:r>
            <a:r>
              <a:rPr lang="pt-BR" sz="2000" dirty="0" smtClean="0"/>
              <a:t>: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• </a:t>
            </a:r>
            <a:r>
              <a:rPr lang="pt-BR" sz="2000" i="1" dirty="0" smtClean="0"/>
              <a:t>Perspectivas do ensino de Ciência – </a:t>
            </a:r>
            <a:r>
              <a:rPr lang="pt-BR" sz="2000" b="1" dirty="0" smtClean="0"/>
              <a:t>Pressupostos</a:t>
            </a:r>
            <a:r>
              <a:rPr lang="pt-BR" sz="2000" dirty="0" smtClean="0"/>
              <a:t>;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2000" dirty="0" smtClean="0"/>
              <a:t>Os </a:t>
            </a:r>
            <a:r>
              <a:rPr lang="pt-BR" sz="2000" b="1" dirty="0" smtClean="0"/>
              <a:t>conteúdos trabalhados</a:t>
            </a:r>
            <a:r>
              <a:rPr lang="pt-BR" sz="2000" dirty="0" smtClean="0"/>
              <a:t>;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•</a:t>
            </a:r>
            <a:r>
              <a:rPr lang="pt-BR" sz="2000" i="1" dirty="0" smtClean="0"/>
              <a:t>Reflexão sobre o </a:t>
            </a:r>
            <a:r>
              <a:rPr lang="pt-BR" sz="2000" b="1" i="1" dirty="0" smtClean="0"/>
              <a:t>ensino de Ciência </a:t>
            </a:r>
            <a:r>
              <a:rPr lang="pt-BR" sz="2000" b="1" dirty="0" smtClean="0"/>
              <a:t>nas escolas</a:t>
            </a:r>
            <a:r>
              <a:rPr lang="pt-BR" sz="2000" dirty="0" smtClean="0"/>
              <a:t>;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CADERNO DE CAMPO</a:t>
            </a:r>
          </a:p>
        </p:txBody>
      </p:sp>
      <p:sp>
        <p:nvSpPr>
          <p:cNvPr id="17411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pPr eaLnBrk="1" hangingPunct="1"/>
            <a:r>
              <a:rPr lang="pt-BR" smtClean="0"/>
              <a:t>REGISTRO DAS OBSERVAÇÕES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>
                <a:solidFill>
                  <a:schemeClr val="accent1">
                    <a:satMod val="150000"/>
                  </a:schemeClr>
                </a:solidFill>
              </a:rPr>
              <a:t>O QUE OBSERVAR?</a:t>
            </a:r>
          </a:p>
        </p:txBody>
      </p:sp>
      <p:sp>
        <p:nvSpPr>
          <p:cNvPr id="1843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Tratamento do conceito que o professor oferece;</a:t>
            </a:r>
          </a:p>
          <a:p>
            <a:pPr eaLnBrk="1" hangingPunct="1"/>
            <a:r>
              <a:rPr lang="pt-BR" sz="2400" smtClean="0">
                <a:solidFill>
                  <a:srgbClr val="0000FF"/>
                </a:solidFill>
              </a:rPr>
              <a:t>Planejamento: Projetos ou improvisação?</a:t>
            </a:r>
          </a:p>
          <a:p>
            <a:pPr eaLnBrk="1" hangingPunct="1"/>
            <a:r>
              <a:rPr lang="pt-BR" sz="2400" smtClean="0"/>
              <a:t>Quais conceitos são trabalhados e de que forma;</a:t>
            </a:r>
          </a:p>
          <a:p>
            <a:pPr eaLnBrk="1" hangingPunct="1"/>
            <a:r>
              <a:rPr lang="pt-BR" sz="2400" smtClean="0">
                <a:solidFill>
                  <a:srgbClr val="0000FF"/>
                </a:solidFill>
              </a:rPr>
              <a:t>Descrição das atividades e eventos propostos;</a:t>
            </a:r>
          </a:p>
          <a:p>
            <a:pPr eaLnBrk="1" hangingPunct="1"/>
            <a:r>
              <a:rPr lang="pt-BR" sz="2400" smtClean="0"/>
              <a:t>Reconstrução de diálogos – palavras, gestos, depoimentos, observações feitas entre os sujeitos;</a:t>
            </a:r>
          </a:p>
          <a:p>
            <a:pPr eaLnBrk="1" hangingPunct="1"/>
            <a:r>
              <a:rPr lang="pt-BR" sz="2400" smtClean="0">
                <a:solidFill>
                  <a:srgbClr val="0000FF"/>
                </a:solidFill>
              </a:rPr>
              <a:t>O guia do livro didático: rotina ou eventualmente?</a:t>
            </a:r>
          </a:p>
          <a:p>
            <a:pPr eaLnBrk="1" hangingPunct="1"/>
            <a:r>
              <a:rPr lang="pt-BR" sz="2400" smtClean="0"/>
              <a:t>Observar no contexto de aprendizagem – espaço formal ou não-formal (ao longo do estágio) </a:t>
            </a:r>
          </a:p>
          <a:p>
            <a:pPr eaLnBrk="1" hangingPunct="1"/>
            <a:r>
              <a:rPr lang="pt-BR" sz="2400" smtClean="0">
                <a:solidFill>
                  <a:srgbClr val="0000FF"/>
                </a:solidFill>
              </a:rPr>
              <a:t>Esclarecimentos, dúvidas;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Indicadores de Alfabetização Científica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412" indent="-514350">
              <a:buNone/>
            </a:pPr>
            <a:r>
              <a:rPr lang="pt-BR" dirty="0" smtClean="0"/>
              <a:t>A importância da Alfabetização Científica no ensino e indicadores </a:t>
            </a:r>
            <a:r>
              <a:rPr lang="pt-BR" smtClean="0"/>
              <a:t>desse processo.</a:t>
            </a:r>
          </a:p>
          <a:p>
            <a:pPr marL="633412" indent="-514350">
              <a:buFont typeface="+mj-lt"/>
              <a:buAutoNum type="arabicPeriod"/>
            </a:pPr>
            <a:r>
              <a:rPr lang="pt-BR" dirty="0" smtClean="0"/>
              <a:t>Organizar, classificar e seriar dados;</a:t>
            </a:r>
          </a:p>
          <a:p>
            <a:pPr marL="633412" indent="-514350">
              <a:buFont typeface="+mj-lt"/>
              <a:buAutoNum type="arabicPeriod"/>
            </a:pPr>
            <a:r>
              <a:rPr lang="pt-BR" dirty="0" smtClean="0"/>
              <a:t>Raciocínio lógico, raciocínio proporcional;</a:t>
            </a:r>
          </a:p>
          <a:p>
            <a:pPr marL="633412" indent="-514350">
              <a:buFont typeface="+mj-lt"/>
              <a:buAutoNum type="arabicPeriod"/>
            </a:pPr>
            <a:r>
              <a:rPr lang="pt-BR" dirty="0" smtClean="0"/>
              <a:t>Levantamento de hipóteses, teste de hipóteses, justificativa, previsão e explicação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CADERNO DE CAMPO</a:t>
            </a:r>
          </a:p>
        </p:txBody>
      </p:sp>
      <p:sp>
        <p:nvSpPr>
          <p:cNvPr id="19459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pPr eaLnBrk="1" hangingPunct="1"/>
            <a:r>
              <a:rPr lang="pt-BR" smtClean="0"/>
              <a:t>ENTREVISTAS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1372</TotalTime>
  <Words>1454</Words>
  <Application>Microsoft Office PowerPoint</Application>
  <PresentationFormat>Apresentação na tela (4:3)</PresentationFormat>
  <Paragraphs>533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Módulo</vt:lpstr>
      <vt:lpstr>ESTÁGIOS SUPERVISIONADOS EM  BIOLOGIA</vt:lpstr>
      <vt:lpstr>CALENDÁRIO - SUPERVISÕES</vt:lpstr>
      <vt:lpstr>ORIENTAÇÕES PARA O ESTÁGIO</vt:lpstr>
      <vt:lpstr>O caderno de campo</vt:lpstr>
      <vt:lpstr>INFORMAÇÕES DO CADERNO DE CAMPO</vt:lpstr>
      <vt:lpstr>CADERNO DE CAMPO</vt:lpstr>
      <vt:lpstr>O QUE OBSERVAR?</vt:lpstr>
      <vt:lpstr>Indicadores de Alfabetização Científica</vt:lpstr>
      <vt:lpstr>CADERNO DE CAMPO</vt:lpstr>
      <vt:lpstr>ENTREVISTAS</vt:lpstr>
      <vt:lpstr>Cuidados com o uso de entrevistas</vt:lpstr>
      <vt:lpstr>Construção do roteiro de entrevista</vt:lpstr>
      <vt:lpstr>Como registrar os dados obtidos?</vt:lpstr>
      <vt:lpstr>ESPAÇOS PARA ESTÁGIO</vt:lpstr>
      <vt:lpstr>ESCOLAS</vt:lpstr>
      <vt:lpstr>ESCOLAS</vt:lpstr>
      <vt:lpstr>CURSINHOS POPULARES</vt:lpstr>
      <vt:lpstr>CURSINHOS POPULARES</vt:lpstr>
      <vt:lpstr>ESPAÇOS NÃO FORMAIS</vt:lpstr>
      <vt:lpstr>Slide 20</vt:lpstr>
      <vt:lpstr>ESPAÇOS NÃO FORMAIS</vt:lpstr>
      <vt:lpstr>Slide 22</vt:lpstr>
      <vt:lpstr>ESPAÇOS NÃO FORMAIS</vt:lpstr>
      <vt:lpstr>Slide 24</vt:lpstr>
      <vt:lpstr>ESPAÇOS NÃO FORMAIS</vt:lpstr>
      <vt:lpstr>Slide 26</vt:lpstr>
      <vt:lpstr>ESPAÇOS NÃO FORMAIS</vt:lpstr>
      <vt:lpstr>ESPAÇOS NÃO FORMAIS</vt:lpstr>
      <vt:lpstr>Orientações para o bom andamento do estágio</vt:lpstr>
      <vt:lpstr>Orientações:</vt:lpstr>
      <vt:lpstr>DIVISÃO DAS DUPLAS E GRUPOS</vt:lpstr>
    </vt:vector>
  </TitlesOfParts>
  <Company>FFCLRP - 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BOSQUE</dc:title>
  <dc:creator>LEB</dc:creator>
  <cp:lastModifiedBy>Admin</cp:lastModifiedBy>
  <cp:revision>132</cp:revision>
  <dcterms:created xsi:type="dcterms:W3CDTF">2011-03-18T13:22:28Z</dcterms:created>
  <dcterms:modified xsi:type="dcterms:W3CDTF">2014-03-07T20:23:26Z</dcterms:modified>
</cp:coreProperties>
</file>