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handoutMasterIdLst>
    <p:handoutMasterId r:id="rId108"/>
  </p:handoutMasterIdLst>
  <p:sldIdLst>
    <p:sldId id="258" r:id="rId2"/>
    <p:sldId id="439" r:id="rId3"/>
    <p:sldId id="260" r:id="rId4"/>
    <p:sldId id="319" r:id="rId5"/>
    <p:sldId id="328" r:id="rId6"/>
    <p:sldId id="329" r:id="rId7"/>
    <p:sldId id="330" r:id="rId8"/>
    <p:sldId id="322" r:id="rId9"/>
    <p:sldId id="324" r:id="rId10"/>
    <p:sldId id="399" r:id="rId11"/>
    <p:sldId id="404" r:id="rId12"/>
    <p:sldId id="405" r:id="rId13"/>
    <p:sldId id="406" r:id="rId14"/>
    <p:sldId id="408" r:id="rId15"/>
    <p:sldId id="409" r:id="rId16"/>
    <p:sldId id="410" r:id="rId17"/>
    <p:sldId id="411" r:id="rId18"/>
    <p:sldId id="412" r:id="rId19"/>
    <p:sldId id="413" r:id="rId20"/>
    <p:sldId id="325"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378" r:id="rId60"/>
    <p:sldId id="379" r:id="rId61"/>
    <p:sldId id="380" r:id="rId62"/>
    <p:sldId id="381" r:id="rId63"/>
    <p:sldId id="382" r:id="rId64"/>
    <p:sldId id="383" r:id="rId65"/>
    <p:sldId id="384" r:id="rId66"/>
    <p:sldId id="385" r:id="rId67"/>
    <p:sldId id="386" r:id="rId68"/>
    <p:sldId id="387" r:id="rId69"/>
    <p:sldId id="388" r:id="rId70"/>
    <p:sldId id="389" r:id="rId71"/>
    <p:sldId id="390" r:id="rId72"/>
    <p:sldId id="391" r:id="rId73"/>
    <p:sldId id="392" r:id="rId74"/>
    <p:sldId id="393" r:id="rId75"/>
    <p:sldId id="394" r:id="rId76"/>
    <p:sldId id="395" r:id="rId77"/>
    <p:sldId id="396" r:id="rId78"/>
    <p:sldId id="397" r:id="rId79"/>
    <p:sldId id="398" r:id="rId80"/>
    <p:sldId id="326" r:id="rId81"/>
    <p:sldId id="418" r:id="rId82"/>
    <p:sldId id="327" r:id="rId83"/>
    <p:sldId id="419" r:id="rId84"/>
    <p:sldId id="331" r:id="rId85"/>
    <p:sldId id="332" r:id="rId86"/>
    <p:sldId id="420" r:id="rId87"/>
    <p:sldId id="421" r:id="rId88"/>
    <p:sldId id="422" r:id="rId89"/>
    <p:sldId id="423" r:id="rId90"/>
    <p:sldId id="424" r:id="rId91"/>
    <p:sldId id="425" r:id="rId92"/>
    <p:sldId id="426" r:id="rId93"/>
    <p:sldId id="427" r:id="rId94"/>
    <p:sldId id="428" r:id="rId95"/>
    <p:sldId id="429" r:id="rId96"/>
    <p:sldId id="430" r:id="rId97"/>
    <p:sldId id="431" r:id="rId98"/>
    <p:sldId id="432" r:id="rId99"/>
    <p:sldId id="433" r:id="rId100"/>
    <p:sldId id="434" r:id="rId101"/>
    <p:sldId id="435" r:id="rId102"/>
    <p:sldId id="436" r:id="rId103"/>
    <p:sldId id="437" r:id="rId104"/>
    <p:sldId id="438" r:id="rId105"/>
    <p:sldId id="440" r:id="rId106"/>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49" autoAdjust="0"/>
  </p:normalViewPr>
  <p:slideViewPr>
    <p:cSldViewPr>
      <p:cViewPr varScale="1">
        <p:scale>
          <a:sx n="81" d="100"/>
          <a:sy n="81" d="100"/>
        </p:scale>
        <p:origin x="1426" y="72"/>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4" Type="http://schemas.openxmlformats.org/officeDocument/2006/relationships/image" Target="../media/image9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4" Type="http://schemas.openxmlformats.org/officeDocument/2006/relationships/image" Target="../media/image115.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4" Type="http://schemas.openxmlformats.org/officeDocument/2006/relationships/image" Target="../media/image129.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4" Type="http://schemas.openxmlformats.org/officeDocument/2006/relationships/image" Target="../media/image133.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4" Type="http://schemas.openxmlformats.org/officeDocument/2006/relationships/image" Target="../media/image1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7BDB0B5B-37E5-4F54-A974-F1C696483029}" type="datetimeFigureOut">
              <a:rPr lang="pt-BR" smtClean="0"/>
              <a:t>16/09/2018</a:t>
            </a:fld>
            <a:endParaRPr lang="pt-BR"/>
          </a:p>
        </p:txBody>
      </p:sp>
      <p:sp>
        <p:nvSpPr>
          <p:cNvPr id="4" name="Espaço Reservado para Rodapé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6ECD2955-375C-4D5B-A026-FC79E8636FF7}" type="slidenum">
              <a:rPr lang="pt-BR" smtClean="0"/>
              <a:t>‹nº›</a:t>
            </a:fld>
            <a:endParaRPr lang="pt-BR"/>
          </a:p>
        </p:txBody>
      </p:sp>
    </p:spTree>
    <p:extLst>
      <p:ext uri="{BB962C8B-B14F-4D97-AF65-F5344CB8AC3E}">
        <p14:creationId xmlns:p14="http://schemas.microsoft.com/office/powerpoint/2010/main" val="2782421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6B3BCF5F-C245-416E-BEE3-7E900FD3989B}" type="datetimeFigureOut">
              <a:rPr lang="en-US" smtClean="0"/>
              <a:pPr/>
              <a:t>9/16/2018</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8DDE8B3D-B93E-4911-8214-C327127DA782}" type="slidenum">
              <a:rPr lang="en-US" smtClean="0"/>
              <a:pPr/>
              <a:t>‹nº›</a:t>
            </a:fld>
            <a:endParaRPr lang="en-US"/>
          </a:p>
        </p:txBody>
      </p:sp>
    </p:spTree>
    <p:extLst>
      <p:ext uri="{BB962C8B-B14F-4D97-AF65-F5344CB8AC3E}">
        <p14:creationId xmlns:p14="http://schemas.microsoft.com/office/powerpoint/2010/main" val="109299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DDE8B3D-B93E-4911-8214-C327127DA782}" type="slidenum">
              <a:rPr lang="en-US" smtClean="0"/>
              <a:pPr/>
              <a:t>1</a:t>
            </a:fld>
            <a:endParaRPr lang="en-US"/>
          </a:p>
        </p:txBody>
      </p:sp>
    </p:spTree>
    <p:extLst>
      <p:ext uri="{BB962C8B-B14F-4D97-AF65-F5344CB8AC3E}">
        <p14:creationId xmlns:p14="http://schemas.microsoft.com/office/powerpoint/2010/main" val="283477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8DDE8B3D-B93E-4911-8214-C327127DA782}" type="slidenum">
              <a:rPr lang="en-US" smtClean="0"/>
              <a:pPr/>
              <a:t>80</a:t>
            </a:fld>
            <a:endParaRPr lang="en-US"/>
          </a:p>
        </p:txBody>
      </p:sp>
    </p:spTree>
    <p:extLst>
      <p:ext uri="{BB962C8B-B14F-4D97-AF65-F5344CB8AC3E}">
        <p14:creationId xmlns:p14="http://schemas.microsoft.com/office/powerpoint/2010/main" val="1807018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10"/>
          </p:nvPr>
        </p:nvSpPr>
        <p:spPr/>
        <p:txBody>
          <a:bodyPr/>
          <a:lstStyle/>
          <a:p>
            <a:fld id="{8DDE8B3D-B93E-4911-8214-C327127DA782}" type="slidenum">
              <a:rPr lang="en-US" smtClean="0"/>
              <a:pPr/>
              <a:t>82</a:t>
            </a:fld>
            <a:endParaRPr lang="en-US"/>
          </a:p>
        </p:txBody>
      </p:sp>
    </p:spTree>
    <p:extLst>
      <p:ext uri="{BB962C8B-B14F-4D97-AF65-F5344CB8AC3E}">
        <p14:creationId xmlns:p14="http://schemas.microsoft.com/office/powerpoint/2010/main" val="386547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E8B3D-B93E-4911-8214-C327127DA782}" type="slidenum">
              <a:rPr lang="en-US" smtClean="0"/>
              <a:pPr/>
              <a:t>84</a:t>
            </a:fld>
            <a:endParaRPr lang="en-US"/>
          </a:p>
        </p:txBody>
      </p:sp>
    </p:spTree>
    <p:extLst>
      <p:ext uri="{BB962C8B-B14F-4D97-AF65-F5344CB8AC3E}">
        <p14:creationId xmlns:p14="http://schemas.microsoft.com/office/powerpoint/2010/main" val="321194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fld id="{8DDE8B3D-B93E-4911-8214-C327127DA782}" type="slidenum">
              <a:rPr lang="en-US" smtClean="0"/>
              <a:pPr/>
              <a:t>85</a:t>
            </a:fld>
            <a:endParaRPr lang="en-US"/>
          </a:p>
        </p:txBody>
      </p:sp>
    </p:spTree>
    <p:extLst>
      <p:ext uri="{BB962C8B-B14F-4D97-AF65-F5344CB8AC3E}">
        <p14:creationId xmlns:p14="http://schemas.microsoft.com/office/powerpoint/2010/main" val="169949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E8B3D-B93E-4911-8214-C327127DA782}" type="slidenum">
              <a:rPr lang="en-US" smtClean="0"/>
              <a:pPr/>
              <a:t>3</a:t>
            </a:fld>
            <a:endParaRPr lang="en-US"/>
          </a:p>
        </p:txBody>
      </p:sp>
    </p:spTree>
    <p:extLst>
      <p:ext uri="{BB962C8B-B14F-4D97-AF65-F5344CB8AC3E}">
        <p14:creationId xmlns:p14="http://schemas.microsoft.com/office/powerpoint/2010/main" val="253494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aseline="0" dirty="0" smtClean="0"/>
          </a:p>
        </p:txBody>
      </p:sp>
      <p:sp>
        <p:nvSpPr>
          <p:cNvPr id="4" name="Slide Number Placeholder 3"/>
          <p:cNvSpPr>
            <a:spLocks noGrp="1"/>
          </p:cNvSpPr>
          <p:nvPr>
            <p:ph type="sldNum" sz="quarter" idx="10"/>
          </p:nvPr>
        </p:nvSpPr>
        <p:spPr/>
        <p:txBody>
          <a:bodyPr/>
          <a:lstStyle/>
          <a:p>
            <a:fld id="{8DDE8B3D-B93E-4911-8214-C327127DA782}" type="slidenum">
              <a:rPr lang="en-US" smtClean="0"/>
              <a:pPr/>
              <a:t>4</a:t>
            </a:fld>
            <a:endParaRPr lang="en-US"/>
          </a:p>
        </p:txBody>
      </p:sp>
    </p:spTree>
    <p:extLst>
      <p:ext uri="{BB962C8B-B14F-4D97-AF65-F5344CB8AC3E}">
        <p14:creationId xmlns:p14="http://schemas.microsoft.com/office/powerpoint/2010/main" val="304713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E8B3D-B93E-4911-8214-C327127DA782}" type="slidenum">
              <a:rPr lang="en-US" smtClean="0"/>
              <a:pPr/>
              <a:t>5</a:t>
            </a:fld>
            <a:endParaRPr lang="en-US"/>
          </a:p>
        </p:txBody>
      </p:sp>
    </p:spTree>
    <p:extLst>
      <p:ext uri="{BB962C8B-B14F-4D97-AF65-F5344CB8AC3E}">
        <p14:creationId xmlns:p14="http://schemas.microsoft.com/office/powerpoint/2010/main" val="157658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E8B3D-B93E-4911-8214-C327127DA782}" type="slidenum">
              <a:rPr lang="en-US" smtClean="0"/>
              <a:pPr/>
              <a:t>6</a:t>
            </a:fld>
            <a:endParaRPr lang="en-US"/>
          </a:p>
        </p:txBody>
      </p:sp>
    </p:spTree>
    <p:extLst>
      <p:ext uri="{BB962C8B-B14F-4D97-AF65-F5344CB8AC3E}">
        <p14:creationId xmlns:p14="http://schemas.microsoft.com/office/powerpoint/2010/main" val="381009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E8B3D-B93E-4911-8214-C327127DA782}" type="slidenum">
              <a:rPr lang="en-US" smtClean="0"/>
              <a:pPr/>
              <a:t>7</a:t>
            </a:fld>
            <a:endParaRPr lang="en-US"/>
          </a:p>
        </p:txBody>
      </p:sp>
    </p:spTree>
    <p:extLst>
      <p:ext uri="{BB962C8B-B14F-4D97-AF65-F5344CB8AC3E}">
        <p14:creationId xmlns:p14="http://schemas.microsoft.com/office/powerpoint/2010/main" val="328241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8DDE8B3D-B93E-4911-8214-C327127DA782}" type="slidenum">
              <a:rPr lang="en-US" smtClean="0"/>
              <a:pPr/>
              <a:t>8</a:t>
            </a:fld>
            <a:endParaRPr lang="en-US"/>
          </a:p>
        </p:txBody>
      </p:sp>
    </p:spTree>
    <p:extLst>
      <p:ext uri="{BB962C8B-B14F-4D97-AF65-F5344CB8AC3E}">
        <p14:creationId xmlns:p14="http://schemas.microsoft.com/office/powerpoint/2010/main" val="367667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sz="900" dirty="0"/>
          </a:p>
        </p:txBody>
      </p:sp>
      <p:sp>
        <p:nvSpPr>
          <p:cNvPr id="4" name="Slide Number Placeholder 3"/>
          <p:cNvSpPr>
            <a:spLocks noGrp="1"/>
          </p:cNvSpPr>
          <p:nvPr>
            <p:ph type="sldNum" sz="quarter" idx="10"/>
          </p:nvPr>
        </p:nvSpPr>
        <p:spPr/>
        <p:txBody>
          <a:bodyPr/>
          <a:lstStyle/>
          <a:p>
            <a:fld id="{8DDE8B3D-B93E-4911-8214-C327127DA782}" type="slidenum">
              <a:rPr lang="en-US" smtClean="0"/>
              <a:pPr/>
              <a:t>9</a:t>
            </a:fld>
            <a:endParaRPr lang="en-US"/>
          </a:p>
        </p:txBody>
      </p:sp>
    </p:spTree>
    <p:extLst>
      <p:ext uri="{BB962C8B-B14F-4D97-AF65-F5344CB8AC3E}">
        <p14:creationId xmlns:p14="http://schemas.microsoft.com/office/powerpoint/2010/main" val="557752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p:txBody>
      </p:sp>
      <p:sp>
        <p:nvSpPr>
          <p:cNvPr id="4" name="Slide Number Placeholder 3"/>
          <p:cNvSpPr>
            <a:spLocks noGrp="1"/>
          </p:cNvSpPr>
          <p:nvPr>
            <p:ph type="sldNum" sz="quarter" idx="10"/>
          </p:nvPr>
        </p:nvSpPr>
        <p:spPr/>
        <p:txBody>
          <a:bodyPr/>
          <a:lstStyle/>
          <a:p>
            <a:fld id="{8DDE8B3D-B93E-4911-8214-C327127DA782}" type="slidenum">
              <a:rPr lang="en-US" smtClean="0"/>
              <a:pPr/>
              <a:t>20</a:t>
            </a:fld>
            <a:endParaRPr lang="en-US"/>
          </a:p>
        </p:txBody>
      </p:sp>
    </p:spTree>
    <p:extLst>
      <p:ext uri="{BB962C8B-B14F-4D97-AF65-F5344CB8AC3E}">
        <p14:creationId xmlns:p14="http://schemas.microsoft.com/office/powerpoint/2010/main" val="379672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7672B4-8836-4474-9272-730873810780}"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9E183-E817-4F2A-9A82-BC9DBC626876}"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7672B4-8836-4474-9272-730873810780}"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9E183-E817-4F2A-9A82-BC9DBC626876}"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7672B4-8836-4474-9272-730873810780}"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9E183-E817-4F2A-9A82-BC9DBC626876}"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919265D5-8B0A-4B4A-9AF4-ACA1AC9A3020}" type="slidenum">
              <a:rPr lang="pt-PT"/>
              <a:pPr>
                <a:defRPr/>
              </a:pPr>
              <a:t>‹nº›</a:t>
            </a:fld>
            <a:endParaRPr lang="pt-PT"/>
          </a:p>
        </p:txBody>
      </p:sp>
    </p:spTree>
    <p:extLst>
      <p:ext uri="{BB962C8B-B14F-4D97-AF65-F5344CB8AC3E}">
        <p14:creationId xmlns:p14="http://schemas.microsoft.com/office/powerpoint/2010/main" val="377293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7672B4-8836-4474-9272-730873810780}"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9E183-E817-4F2A-9A82-BC9DBC626876}"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7672B4-8836-4474-9272-730873810780}"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9E183-E817-4F2A-9A82-BC9DBC626876}"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7672B4-8836-4474-9272-730873810780}" type="datetimeFigureOut">
              <a:rPr lang="en-US" smtClean="0"/>
              <a:pPr/>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9E183-E817-4F2A-9A82-BC9DBC626876}"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7672B4-8836-4474-9272-730873810780}" type="datetimeFigureOut">
              <a:rPr lang="en-US" smtClean="0"/>
              <a:pPr/>
              <a:t>9/16/2018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89E183-E817-4F2A-9A82-BC9DBC626876}"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7672B4-8836-4474-9272-730873810780}" type="datetimeFigureOut">
              <a:rPr lang="en-US" smtClean="0"/>
              <a:pPr/>
              <a:t>9/16/2018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89E183-E817-4F2A-9A82-BC9DBC626876}"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672B4-8836-4474-9272-730873810780}" type="datetimeFigureOut">
              <a:rPr lang="en-US" smtClean="0"/>
              <a:pPr/>
              <a:t>9/16/2018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89E183-E817-4F2A-9A82-BC9DBC626876}"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672B4-8836-4474-9272-730873810780}" type="datetimeFigureOut">
              <a:rPr lang="en-US" smtClean="0"/>
              <a:pPr/>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9E183-E817-4F2A-9A82-BC9DBC626876}"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672B4-8836-4474-9272-730873810780}" type="datetimeFigureOut">
              <a:rPr lang="en-US" smtClean="0"/>
              <a:pPr/>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9E183-E817-4F2A-9A82-BC9DBC626876}"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672B4-8836-4474-9272-730873810780}" type="datetimeFigureOut">
              <a:rPr lang="en-US" smtClean="0"/>
              <a:pPr/>
              <a:t>9/16/2018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E183-E817-4F2A-9A82-BC9DBC626876}"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20.bin"/><Relationship Id="rId7"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127.wmf"/><Relationship Id="rId5" Type="http://schemas.openxmlformats.org/officeDocument/2006/relationships/oleObject" Target="../embeddings/oleObject121.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23.bin"/></Relationships>
</file>

<file path=ppt/slides/_rels/slide101.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124.bin"/><Relationship Id="rId7"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31.wmf"/><Relationship Id="rId5" Type="http://schemas.openxmlformats.org/officeDocument/2006/relationships/oleObject" Target="../embeddings/oleObject125.bin"/><Relationship Id="rId10" Type="http://schemas.openxmlformats.org/officeDocument/2006/relationships/image" Target="../media/image133.wmf"/><Relationship Id="rId4" Type="http://schemas.openxmlformats.org/officeDocument/2006/relationships/image" Target="../media/image130.wmf"/><Relationship Id="rId9" Type="http://schemas.openxmlformats.org/officeDocument/2006/relationships/oleObject" Target="../embeddings/oleObject127.bin"/></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134.wmf"/></Relationships>
</file>

<file path=ppt/slides/_rels/slide103.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oleObject" Target="../embeddings/oleObject129.bin"/><Relationship Id="rId7"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36.wmf"/><Relationship Id="rId5" Type="http://schemas.openxmlformats.org/officeDocument/2006/relationships/oleObject" Target="../embeddings/oleObject130.bin"/><Relationship Id="rId10" Type="http://schemas.openxmlformats.org/officeDocument/2006/relationships/image" Target="../media/image138.wmf"/><Relationship Id="rId4" Type="http://schemas.openxmlformats.org/officeDocument/2006/relationships/image" Target="../media/image135.wmf"/><Relationship Id="rId9" Type="http://schemas.openxmlformats.org/officeDocument/2006/relationships/oleObject" Target="../embeddings/oleObject132.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3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4.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1.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8.bin"/><Relationship Id="rId14" Type="http://schemas.openxmlformats.org/officeDocument/2006/relationships/image" Target="../media/image25.wmf"/></Relationships>
</file>

<file path=ppt/slides/_rels/slide41.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27.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4.bin"/><Relationship Id="rId14" Type="http://schemas.openxmlformats.org/officeDocument/2006/relationships/image" Target="../media/image31.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3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34.wmf"/><Relationship Id="rId5" Type="http://schemas.openxmlformats.org/officeDocument/2006/relationships/oleObject" Target="../embeddings/oleObject29.bin"/><Relationship Id="rId4" Type="http://schemas.openxmlformats.org/officeDocument/2006/relationships/image" Target="../media/image33.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36.emf"/><Relationship Id="rId5" Type="http://schemas.openxmlformats.org/officeDocument/2006/relationships/oleObject" Target="../embeddings/oleObject31.bin"/><Relationship Id="rId4" Type="http://schemas.openxmlformats.org/officeDocument/2006/relationships/image" Target="../media/image35.emf"/></Relationships>
</file>

<file path=ppt/slides/_rels/slide45.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wmf"/><Relationship Id="rId5" Type="http://schemas.openxmlformats.org/officeDocument/2006/relationships/oleObject" Target="../embeddings/oleObject33.bin"/><Relationship Id="rId4" Type="http://schemas.openxmlformats.org/officeDocument/2006/relationships/image" Target="../media/image37.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1.emf"/><Relationship Id="rId5" Type="http://schemas.openxmlformats.org/officeDocument/2006/relationships/oleObject" Target="../embeddings/oleObject36.bin"/><Relationship Id="rId4" Type="http://schemas.openxmlformats.org/officeDocument/2006/relationships/image" Target="../media/image40.emf"/></Relationships>
</file>

<file path=ppt/slides/_rels/slide56.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3.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40.bin"/><Relationship Id="rId14" Type="http://schemas.openxmlformats.org/officeDocument/2006/relationships/image" Target="../media/image47.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9.wmf"/><Relationship Id="rId5" Type="http://schemas.openxmlformats.org/officeDocument/2006/relationships/oleObject" Target="../embeddings/oleObject44.bin"/><Relationship Id="rId4" Type="http://schemas.openxmlformats.org/officeDocument/2006/relationships/image" Target="../media/image48.wmf"/></Relationships>
</file>

<file path=ppt/slides/_rels/slide58.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1.wmf"/><Relationship Id="rId5" Type="http://schemas.openxmlformats.org/officeDocument/2006/relationships/oleObject" Target="../embeddings/oleObject46.bin"/><Relationship Id="rId4" Type="http://schemas.openxmlformats.org/officeDocument/2006/relationships/image" Target="../media/image50.wmf"/></Relationships>
</file>

<file path=ppt/slides/_rels/slide59.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4.wmf"/><Relationship Id="rId5" Type="http://schemas.openxmlformats.org/officeDocument/2006/relationships/oleObject" Target="../embeddings/oleObject49.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5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8.wmf"/><Relationship Id="rId5" Type="http://schemas.openxmlformats.org/officeDocument/2006/relationships/oleObject" Target="../embeddings/oleObject53.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55.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1.wmf"/></Relationships>
</file>

<file path=ppt/slides/_rels/slide62.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3.wmf"/><Relationship Id="rId5" Type="http://schemas.openxmlformats.org/officeDocument/2006/relationships/oleObject" Target="../embeddings/oleObject58.bin"/><Relationship Id="rId4" Type="http://schemas.openxmlformats.org/officeDocument/2006/relationships/image" Target="../media/image62.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6.wmf"/><Relationship Id="rId5" Type="http://schemas.openxmlformats.org/officeDocument/2006/relationships/oleObject" Target="../embeddings/oleObject61.bin"/><Relationship Id="rId4" Type="http://schemas.openxmlformats.org/officeDocument/2006/relationships/image" Target="../media/image65.wmf"/></Relationships>
</file>

<file path=ppt/slides/_rels/slide64.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8.wmf"/><Relationship Id="rId5" Type="http://schemas.openxmlformats.org/officeDocument/2006/relationships/oleObject" Target="../embeddings/oleObject63.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65.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2.wmf"/><Relationship Id="rId5" Type="http://schemas.openxmlformats.org/officeDocument/2006/relationships/oleObject" Target="../embeddings/oleObject67.bin"/><Relationship Id="rId4" Type="http://schemas.openxmlformats.org/officeDocument/2006/relationships/image" Target="../media/image71.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4.wmf"/><Relationship Id="rId5" Type="http://schemas.openxmlformats.org/officeDocument/2006/relationships/oleObject" Target="../embeddings/oleObject69.bin"/><Relationship Id="rId4" Type="http://schemas.openxmlformats.org/officeDocument/2006/relationships/image" Target="../media/image73.wmf"/></Relationships>
</file>

<file path=ppt/slides/_rels/slide67.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6.wmf"/><Relationship Id="rId5" Type="http://schemas.openxmlformats.org/officeDocument/2006/relationships/oleObject" Target="../embeddings/oleObject71.bin"/><Relationship Id="rId4" Type="http://schemas.openxmlformats.org/officeDocument/2006/relationships/image" Target="../media/image75.wmf"/></Relationships>
</file>

<file path=ppt/slides/_rels/slide68.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79.wmf"/><Relationship Id="rId5" Type="http://schemas.openxmlformats.org/officeDocument/2006/relationships/oleObject" Target="../embeddings/oleObject74.bin"/><Relationship Id="rId4" Type="http://schemas.openxmlformats.org/officeDocument/2006/relationships/image" Target="../media/image78.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82.wmf"/><Relationship Id="rId5" Type="http://schemas.openxmlformats.org/officeDocument/2006/relationships/oleObject" Target="../embeddings/oleObject77.bin"/><Relationship Id="rId4" Type="http://schemas.openxmlformats.org/officeDocument/2006/relationships/image" Target="../media/image81.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84.wmf"/><Relationship Id="rId5" Type="http://schemas.openxmlformats.org/officeDocument/2006/relationships/oleObject" Target="../embeddings/oleObject79.bin"/><Relationship Id="rId4" Type="http://schemas.openxmlformats.org/officeDocument/2006/relationships/image" Target="../media/image83.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87.wmf"/><Relationship Id="rId5" Type="http://schemas.openxmlformats.org/officeDocument/2006/relationships/oleObject" Target="../embeddings/oleObject82.bin"/><Relationship Id="rId4" Type="http://schemas.openxmlformats.org/officeDocument/2006/relationships/image" Target="../media/image86.wmf"/></Relationships>
</file>

<file path=ppt/slides/_rels/slide72.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83.bin"/><Relationship Id="rId7" Type="http://schemas.openxmlformats.org/officeDocument/2006/relationships/oleObject" Target="../embeddings/oleObject85.bin"/><Relationship Id="rId12" Type="http://schemas.openxmlformats.org/officeDocument/2006/relationships/image" Target="../media/image92.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89.wmf"/><Relationship Id="rId11" Type="http://schemas.openxmlformats.org/officeDocument/2006/relationships/oleObject" Target="../embeddings/oleObject87.bin"/><Relationship Id="rId5" Type="http://schemas.openxmlformats.org/officeDocument/2006/relationships/oleObject" Target="../embeddings/oleObject84.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86.bin"/></Relationships>
</file>

<file path=ppt/slides/_rels/slide73.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94.wmf"/><Relationship Id="rId5" Type="http://schemas.openxmlformats.org/officeDocument/2006/relationships/oleObject" Target="../embeddings/oleObject89.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91.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97.wmf"/></Relationships>
</file>

<file path=ppt/slides/_rels/slide75.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98.bin"/><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99.wmf"/><Relationship Id="rId11" Type="http://schemas.openxmlformats.org/officeDocument/2006/relationships/oleObject" Target="../embeddings/oleObject97.bin"/><Relationship Id="rId5" Type="http://schemas.openxmlformats.org/officeDocument/2006/relationships/oleObject" Target="../embeddings/oleObject94.bin"/><Relationship Id="rId10" Type="http://schemas.openxmlformats.org/officeDocument/2006/relationships/image" Target="../media/image101.wmf"/><Relationship Id="rId4" Type="http://schemas.openxmlformats.org/officeDocument/2006/relationships/image" Target="../media/image98.wmf"/><Relationship Id="rId9" Type="http://schemas.openxmlformats.org/officeDocument/2006/relationships/oleObject" Target="../embeddings/oleObject96.bin"/><Relationship Id="rId14" Type="http://schemas.openxmlformats.org/officeDocument/2006/relationships/image" Target="../media/image103.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99.bin"/><Relationship Id="rId7"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05.wmf"/><Relationship Id="rId5" Type="http://schemas.openxmlformats.org/officeDocument/2006/relationships/oleObject" Target="../embeddings/oleObject100.bin"/><Relationship Id="rId4" Type="http://schemas.openxmlformats.org/officeDocument/2006/relationships/image" Target="../media/image104.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09.wmf"/><Relationship Id="rId5" Type="http://schemas.openxmlformats.org/officeDocument/2006/relationships/oleObject" Target="../embeddings/oleObject103.bin"/><Relationship Id="rId4" Type="http://schemas.openxmlformats.org/officeDocument/2006/relationships/image" Target="../media/image108.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11.wmf"/><Relationship Id="rId5" Type="http://schemas.openxmlformats.org/officeDocument/2006/relationships/oleObject" Target="../embeddings/oleObject105.bin"/><Relationship Id="rId4" Type="http://schemas.openxmlformats.org/officeDocument/2006/relationships/image" Target="../media/image110.wmf"/></Relationships>
</file>

<file path=ppt/slides/_rels/slide89.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106.bin"/><Relationship Id="rId7"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13.wmf"/><Relationship Id="rId5" Type="http://schemas.openxmlformats.org/officeDocument/2006/relationships/oleObject" Target="../embeddings/oleObject107.bin"/><Relationship Id="rId10" Type="http://schemas.openxmlformats.org/officeDocument/2006/relationships/image" Target="../media/image115.wmf"/><Relationship Id="rId4" Type="http://schemas.openxmlformats.org/officeDocument/2006/relationships/image" Target="../media/image112.wmf"/><Relationship Id="rId9" Type="http://schemas.openxmlformats.org/officeDocument/2006/relationships/oleObject" Target="../embeddings/oleObject109.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90.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oleObject" Target="../embeddings/oleObject110.bin"/><Relationship Id="rId7"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17.wmf"/><Relationship Id="rId5" Type="http://schemas.openxmlformats.org/officeDocument/2006/relationships/oleObject" Target="../embeddings/oleObject111.bin"/><Relationship Id="rId4" Type="http://schemas.openxmlformats.org/officeDocument/2006/relationships/image" Target="../media/image116.wmf"/></Relationships>
</file>

<file path=ppt/slides/_rels/slide91.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113.bin"/><Relationship Id="rId7"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20.wmf"/><Relationship Id="rId5" Type="http://schemas.openxmlformats.org/officeDocument/2006/relationships/oleObject" Target="../embeddings/oleObject114.bin"/><Relationship Id="rId4" Type="http://schemas.openxmlformats.org/officeDocument/2006/relationships/image" Target="../media/image119.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23.wmf"/><Relationship Id="rId5" Type="http://schemas.openxmlformats.org/officeDocument/2006/relationships/oleObject" Target="../embeddings/oleObject117.bin"/><Relationship Id="rId4" Type="http://schemas.openxmlformats.org/officeDocument/2006/relationships/image" Target="../media/image122.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25.wmf"/><Relationship Id="rId5" Type="http://schemas.openxmlformats.org/officeDocument/2006/relationships/oleObject" Target="../embeddings/oleObject119.bin"/><Relationship Id="rId4" Type="http://schemas.openxmlformats.org/officeDocument/2006/relationships/image" Target="../media/image124.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47007"/>
            <a:ext cx="7772400" cy="1470025"/>
          </a:xfrm>
        </p:spPr>
        <p:txBody>
          <a:bodyPr vert="horz" lIns="91440" tIns="45720" rIns="91440" bIns="45720" rtlCol="0" anchor="ctr">
            <a:noAutofit/>
          </a:bodyPr>
          <a:lstStyle/>
          <a:p>
            <a:r>
              <a:rPr lang="pt-BR" sz="4800" b="1" dirty="0" smtClean="0"/>
              <a:t>Teorias sobre a inflação</a:t>
            </a:r>
            <a:endParaRPr lang="en-US" sz="4800" b="1" dirty="0"/>
          </a:p>
        </p:txBody>
      </p:sp>
      <p:pic>
        <p:nvPicPr>
          <p:cNvPr id="4101" name="Picture 5" descr="Logo ESALQ (verde)"/>
          <p:cNvPicPr>
            <a:picLocks noChangeAspect="1" noChangeArrowheads="1"/>
          </p:cNvPicPr>
          <p:nvPr/>
        </p:nvPicPr>
        <p:blipFill>
          <a:blip r:embed="rId3" cstate="print"/>
          <a:srcRect/>
          <a:stretch>
            <a:fillRect/>
          </a:stretch>
        </p:blipFill>
        <p:spPr bwMode="auto">
          <a:xfrm>
            <a:off x="323528" y="260648"/>
            <a:ext cx="1027113" cy="1504950"/>
          </a:xfrm>
          <a:prstGeom prst="rect">
            <a:avLst/>
          </a:prstGeom>
          <a:noFill/>
          <a:ln w="9525">
            <a:noFill/>
            <a:miter lim="800000"/>
            <a:headEnd/>
            <a:tailEnd/>
          </a:ln>
        </p:spPr>
      </p:pic>
      <p:sp>
        <p:nvSpPr>
          <p:cNvPr id="6" name="Rectangle 2"/>
          <p:cNvSpPr txBox="1">
            <a:spLocks noChangeArrowheads="1"/>
          </p:cNvSpPr>
          <p:nvPr/>
        </p:nvSpPr>
        <p:spPr>
          <a:xfrm>
            <a:off x="838200" y="158775"/>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600" b="1" i="0" u="none" strike="noStrike" kern="1200" cap="none" spc="0" normalizeH="0" baseline="0" noProof="0" dirty="0" smtClean="0">
                <a:ln>
                  <a:noFill/>
                </a:ln>
                <a:solidFill>
                  <a:schemeClr val="tx1"/>
                </a:solidFill>
                <a:effectLst/>
                <a:uLnTx/>
                <a:uFillTx/>
                <a:latin typeface="+mj-lt"/>
                <a:ea typeface="+mj-ea"/>
                <a:cs typeface="+mj-cs"/>
              </a:rPr>
              <a:t>LES 0675 - Economia Monetária</a:t>
            </a: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 name="Subtítulo 1"/>
          <p:cNvSpPr>
            <a:spLocks noGrp="1"/>
          </p:cNvSpPr>
          <p:nvPr>
            <p:ph type="subTitle" idx="1"/>
          </p:nvPr>
        </p:nvSpPr>
        <p:spPr/>
        <p:txBody>
          <a:bodyPr/>
          <a:lstStyle/>
          <a:p>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0218FD5D-2F4C-492F-974D-27BEDA6DEC92}" type="slidenum">
              <a:rPr lang="pt-PT" sz="1400" b="0" smtClean="0">
                <a:solidFill>
                  <a:schemeClr val="folHlink"/>
                </a:solidFill>
              </a:rPr>
              <a:pPr eaLnBrk="1" hangingPunct="1"/>
              <a:t>10</a:t>
            </a:fld>
            <a:endParaRPr lang="pt-PT" sz="1400" b="0" smtClean="0">
              <a:solidFill>
                <a:schemeClr val="folHlink"/>
              </a:solidFill>
            </a:endParaRPr>
          </a:p>
        </p:txBody>
      </p:sp>
      <p:sp>
        <p:nvSpPr>
          <p:cNvPr id="982018" name="Rectangle 2"/>
          <p:cNvSpPr>
            <a:spLocks noGrp="1" noChangeArrowheads="1"/>
          </p:cNvSpPr>
          <p:nvPr>
            <p:ph type="body" idx="1"/>
          </p:nvPr>
        </p:nvSpPr>
        <p:spPr>
          <a:xfrm>
            <a:off x="552450" y="1847850"/>
            <a:ext cx="7981950" cy="4602163"/>
          </a:xfrm>
        </p:spPr>
        <p:txBody>
          <a:bodyPr/>
          <a:lstStyle/>
          <a:p>
            <a:pPr marL="361950" indent="-361950" eaLnBrk="1" hangingPunct="1"/>
            <a:r>
              <a:rPr lang="pt-BR" sz="2800" smtClean="0">
                <a:latin typeface="Arial" charset="0"/>
              </a:rPr>
              <a:t>Para os monetaristas, a causa da inflação é sempre o excesso de demanda agregada. Os monetaristas só observam a existência da inflação da demanda.</a:t>
            </a:r>
          </a:p>
          <a:p>
            <a:pPr marL="361950" indent="-361950" eaLnBrk="1" hangingPunct="1"/>
            <a:r>
              <a:rPr lang="pt-BR" sz="2800" smtClean="0">
                <a:latin typeface="Arial" charset="0"/>
              </a:rPr>
              <a:t>Esse excesso de demanda agregada é causado pelos déficits orçamentários do governo, que são financiados pela emissão de moedas. </a:t>
            </a:r>
          </a:p>
        </p:txBody>
      </p:sp>
      <p:sp>
        <p:nvSpPr>
          <p:cNvPr id="66564" name="Rectangle 3"/>
          <p:cNvSpPr>
            <a:spLocks noGrp="1" noChangeArrowheads="1"/>
          </p:cNvSpPr>
          <p:nvPr>
            <p:ph type="title"/>
          </p:nvPr>
        </p:nvSpPr>
        <p:spPr>
          <a:xfrm>
            <a:off x="0" y="465138"/>
            <a:ext cx="9144000" cy="819150"/>
          </a:xfrm>
          <a:noFill/>
        </p:spPr>
        <p:txBody>
          <a:bodyPr/>
          <a:lstStyle/>
          <a:p>
            <a:pPr eaLnBrk="1" hangingPunct="1"/>
            <a:r>
              <a:rPr lang="pt-BR" sz="3600" smtClean="0">
                <a:latin typeface="Arial" charset="0"/>
              </a:rPr>
              <a:t>Teoria monetarista da inflação</a:t>
            </a:r>
          </a:p>
        </p:txBody>
      </p:sp>
    </p:spTree>
    <p:extLst>
      <p:ext uri="{BB962C8B-B14F-4D97-AF65-F5344CB8AC3E}">
        <p14:creationId xmlns:p14="http://schemas.microsoft.com/office/powerpoint/2010/main" val="3858928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2018">
                                            <p:txEl>
                                              <p:pRg st="0" end="0"/>
                                            </p:txEl>
                                          </p:spTgt>
                                        </p:tgtEl>
                                        <p:attrNameLst>
                                          <p:attrName>style.visibility</p:attrName>
                                        </p:attrNameLst>
                                      </p:cBhvr>
                                      <p:to>
                                        <p:strVal val="visible"/>
                                      </p:to>
                                    </p:set>
                                    <p:animEffect transition="in" filter="wipe(left)">
                                      <p:cBhvr>
                                        <p:cTn id="7" dur="500"/>
                                        <p:tgtEl>
                                          <p:spTgt spid="98201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82018">
                                            <p:txEl>
                                              <p:pRg st="1" end="1"/>
                                            </p:txEl>
                                          </p:spTgt>
                                        </p:tgtEl>
                                        <p:attrNameLst>
                                          <p:attrName>style.visibility</p:attrName>
                                        </p:attrNameLst>
                                      </p:cBhvr>
                                      <p:to>
                                        <p:strVal val="visible"/>
                                      </p:to>
                                    </p:set>
                                    <p:animEffect transition="in" filter="wipe(left)">
                                      <p:cBhvr>
                                        <p:cTn id="11" dur="500"/>
                                        <p:tgtEl>
                                          <p:spTgt spid="9820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18"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1014787" name="Text Box 3"/>
          <p:cNvSpPr txBox="1">
            <a:spLocks noChangeArrowheads="1"/>
          </p:cNvSpPr>
          <p:nvPr/>
        </p:nvSpPr>
        <p:spPr bwMode="auto">
          <a:xfrm>
            <a:off x="417513" y="3028950"/>
            <a:ext cx="8477250" cy="238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buFontTx/>
              <a:buChar char="•"/>
            </a:pPr>
            <a:r>
              <a:rPr lang="pt-BR" sz="2400" b="0" dirty="0">
                <a:latin typeface="Arial" charset="0"/>
              </a:rPr>
              <a:t>No longo prazo tem-se</a:t>
            </a:r>
            <a:endParaRPr lang="pt-BR" sz="2000" b="0" dirty="0">
              <a:latin typeface="Arial" charset="0"/>
            </a:endParaRPr>
          </a:p>
          <a:p>
            <a:pPr eaLnBrk="1" hangingPunct="1">
              <a:spcAft>
                <a:spcPct val="20000"/>
              </a:spcAft>
              <a:buFontTx/>
              <a:buChar char="•"/>
            </a:pPr>
            <a:endParaRPr lang="pt-BR" sz="2000" b="0" dirty="0">
              <a:latin typeface="Arial" charset="0"/>
            </a:endParaRPr>
          </a:p>
          <a:p>
            <a:pPr eaLnBrk="1" hangingPunct="1">
              <a:spcAft>
                <a:spcPct val="20000"/>
              </a:spcAft>
              <a:buFontTx/>
              <a:buChar char="•"/>
            </a:pPr>
            <a:endParaRPr lang="pt-BR" sz="2000" b="0" dirty="0">
              <a:latin typeface="Arial" charset="0"/>
            </a:endParaRPr>
          </a:p>
          <a:p>
            <a:pPr eaLnBrk="1" hangingPunct="1">
              <a:spcAft>
                <a:spcPct val="20000"/>
              </a:spcAft>
              <a:buFontTx/>
              <a:buChar char="•"/>
            </a:pPr>
            <a:endParaRPr lang="pt-BR" sz="2000" b="0" dirty="0">
              <a:latin typeface="Arial" charset="0"/>
            </a:endParaRPr>
          </a:p>
          <a:p>
            <a:pPr eaLnBrk="1" hangingPunct="1">
              <a:spcAft>
                <a:spcPct val="20000"/>
              </a:spcAft>
              <a:buFontTx/>
              <a:buChar char="•"/>
            </a:pPr>
            <a:r>
              <a:rPr lang="pt-BR" sz="2400" b="0" dirty="0">
                <a:latin typeface="Arial" charset="0"/>
              </a:rPr>
              <a:t>No longo prazo tem-se </a:t>
            </a:r>
            <a:r>
              <a:rPr lang="pt-BR" sz="2400" b="0" dirty="0" err="1">
                <a:latin typeface="Arial" charset="0"/>
              </a:rPr>
              <a:t>y</a:t>
            </a:r>
            <a:r>
              <a:rPr lang="pt-BR" sz="2400" b="0" baseline="-25000" dirty="0" err="1">
                <a:latin typeface="Arial" charset="0"/>
              </a:rPr>
              <a:t>t</a:t>
            </a:r>
            <a:r>
              <a:rPr lang="pt-BR" sz="2400" b="0" dirty="0">
                <a:latin typeface="Arial" charset="0"/>
              </a:rPr>
              <a:t> = </a:t>
            </a:r>
            <a:r>
              <a:rPr lang="pt-BR" sz="2400" b="0" dirty="0" err="1">
                <a:latin typeface="Arial" charset="0"/>
              </a:rPr>
              <a:t>yp</a:t>
            </a:r>
            <a:r>
              <a:rPr lang="pt-BR" sz="2400" b="0" dirty="0">
                <a:latin typeface="Arial" charset="0"/>
              </a:rPr>
              <a:t>,  E = 0. Assim, no longo prazo a equação de oferta agregada passa a ser:</a:t>
            </a:r>
          </a:p>
        </p:txBody>
      </p:sp>
      <p:graphicFrame>
        <p:nvGraphicFramePr>
          <p:cNvPr id="1014788" name="Object 4"/>
          <p:cNvGraphicFramePr>
            <a:graphicFrameLocks noChangeAspect="1"/>
          </p:cNvGraphicFramePr>
          <p:nvPr>
            <p:extLst>
              <p:ext uri="{D42A27DB-BD31-4B8C-83A1-F6EECF244321}">
                <p14:modId xmlns:p14="http://schemas.microsoft.com/office/powerpoint/2010/main" val="2964355093"/>
              </p:ext>
            </p:extLst>
          </p:nvPr>
        </p:nvGraphicFramePr>
        <p:xfrm>
          <a:off x="4037013" y="2738438"/>
          <a:ext cx="1528762" cy="800100"/>
        </p:xfrm>
        <a:graphic>
          <a:graphicData uri="http://schemas.openxmlformats.org/presentationml/2006/ole">
            <mc:AlternateContent xmlns:mc="http://schemas.openxmlformats.org/markup-compatibility/2006">
              <mc:Choice xmlns:v="urn:schemas-microsoft-com:vml" Requires="v">
                <p:oleObj spid="_x0000_s134242" name="Equação" r:id="rId3" imgW="698400" imgH="342720" progId="Equation.3">
                  <p:embed/>
                </p:oleObj>
              </mc:Choice>
              <mc:Fallback>
                <p:oleObj name="Equação" r:id="rId3" imgW="698400" imgH="342720" progId="Equation.3">
                  <p:embed/>
                  <p:pic>
                    <p:nvPicPr>
                      <p:cNvPr id="0" name=""/>
                      <p:cNvPicPr>
                        <a:picLocks noChangeAspect="1" noChangeArrowheads="1"/>
                      </p:cNvPicPr>
                      <p:nvPr/>
                    </p:nvPicPr>
                    <p:blipFill>
                      <a:blip r:embed="rId4"/>
                      <a:srcRect/>
                      <a:stretch>
                        <a:fillRect/>
                      </a:stretch>
                    </p:blipFill>
                    <p:spPr bwMode="auto">
                      <a:xfrm>
                        <a:off x="4037013" y="2738438"/>
                        <a:ext cx="15287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4789" name="Object 5"/>
          <p:cNvGraphicFramePr>
            <a:graphicFrameLocks noChangeAspect="1"/>
          </p:cNvGraphicFramePr>
          <p:nvPr>
            <p:extLst>
              <p:ext uri="{D42A27DB-BD31-4B8C-83A1-F6EECF244321}">
                <p14:modId xmlns:p14="http://schemas.microsoft.com/office/powerpoint/2010/main" val="595492941"/>
              </p:ext>
            </p:extLst>
          </p:nvPr>
        </p:nvGraphicFramePr>
        <p:xfrm>
          <a:off x="2732088" y="3535363"/>
          <a:ext cx="3651250" cy="882650"/>
        </p:xfrm>
        <a:graphic>
          <a:graphicData uri="http://schemas.openxmlformats.org/presentationml/2006/ole">
            <mc:AlternateContent xmlns:mc="http://schemas.openxmlformats.org/markup-compatibility/2006">
              <mc:Choice xmlns:v="urn:schemas-microsoft-com:vml" Requires="v">
                <p:oleObj spid="_x0000_s134243" name="Equação" r:id="rId5" imgW="1511280" imgH="342720" progId="Equation.3">
                  <p:embed/>
                </p:oleObj>
              </mc:Choice>
              <mc:Fallback>
                <p:oleObj name="Equação" r:id="rId5" imgW="1511280" imgH="342720" progId="Equation.3">
                  <p:embed/>
                  <p:pic>
                    <p:nvPicPr>
                      <p:cNvPr id="0" name=""/>
                      <p:cNvPicPr>
                        <a:picLocks noChangeAspect="1" noChangeArrowheads="1"/>
                      </p:cNvPicPr>
                      <p:nvPr/>
                    </p:nvPicPr>
                    <p:blipFill>
                      <a:blip r:embed="rId6"/>
                      <a:srcRect/>
                      <a:stretch>
                        <a:fillRect/>
                      </a:stretch>
                    </p:blipFill>
                    <p:spPr bwMode="auto">
                      <a:xfrm>
                        <a:off x="2732088" y="3535363"/>
                        <a:ext cx="36512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4790" name="Object 6"/>
          <p:cNvGraphicFramePr>
            <a:graphicFrameLocks noChangeAspect="1"/>
          </p:cNvGraphicFramePr>
          <p:nvPr>
            <p:extLst>
              <p:ext uri="{D42A27DB-BD31-4B8C-83A1-F6EECF244321}">
                <p14:modId xmlns:p14="http://schemas.microsoft.com/office/powerpoint/2010/main" val="1372150577"/>
              </p:ext>
            </p:extLst>
          </p:nvPr>
        </p:nvGraphicFramePr>
        <p:xfrm>
          <a:off x="3814763" y="5356225"/>
          <a:ext cx="1520825" cy="958850"/>
        </p:xfrm>
        <a:graphic>
          <a:graphicData uri="http://schemas.openxmlformats.org/presentationml/2006/ole">
            <mc:AlternateContent xmlns:mc="http://schemas.openxmlformats.org/markup-compatibility/2006">
              <mc:Choice xmlns:v="urn:schemas-microsoft-com:vml" Requires="v">
                <p:oleObj spid="_x0000_s134244" name="Equação" r:id="rId7" imgW="507960" imgH="304560" progId="Equation.3">
                  <p:embed/>
                </p:oleObj>
              </mc:Choice>
              <mc:Fallback>
                <p:oleObj name="Equação" r:id="rId7" imgW="507960" imgH="304560" progId="Equation.3">
                  <p:embed/>
                  <p:pic>
                    <p:nvPicPr>
                      <p:cNvPr id="0" name=""/>
                      <p:cNvPicPr>
                        <a:picLocks noChangeAspect="1" noChangeArrowheads="1"/>
                      </p:cNvPicPr>
                      <p:nvPr/>
                    </p:nvPicPr>
                    <p:blipFill>
                      <a:blip r:embed="rId8"/>
                      <a:srcRect/>
                      <a:stretch>
                        <a:fillRect/>
                      </a:stretch>
                    </p:blipFill>
                    <p:spPr bwMode="auto">
                      <a:xfrm>
                        <a:off x="3814763" y="5356225"/>
                        <a:ext cx="15208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4791" name="Object 7"/>
          <p:cNvGraphicFramePr>
            <a:graphicFrameLocks noChangeAspect="1"/>
          </p:cNvGraphicFramePr>
          <p:nvPr>
            <p:extLst>
              <p:ext uri="{D42A27DB-BD31-4B8C-83A1-F6EECF244321}">
                <p14:modId xmlns:p14="http://schemas.microsoft.com/office/powerpoint/2010/main" val="4268975543"/>
              </p:ext>
            </p:extLst>
          </p:nvPr>
        </p:nvGraphicFramePr>
        <p:xfrm>
          <a:off x="385763" y="1685925"/>
          <a:ext cx="4484687" cy="827088"/>
        </p:xfrm>
        <a:graphic>
          <a:graphicData uri="http://schemas.openxmlformats.org/presentationml/2006/ole">
            <mc:AlternateContent xmlns:mc="http://schemas.openxmlformats.org/markup-compatibility/2006">
              <mc:Choice xmlns:v="urn:schemas-microsoft-com:vml" Requires="v">
                <p:oleObj spid="_x0000_s134245" name="Equação" r:id="rId9" imgW="1904760" imgH="317160" progId="Equation.3">
                  <p:embed/>
                </p:oleObj>
              </mc:Choice>
              <mc:Fallback>
                <p:oleObj name="Equação" r:id="rId9" imgW="1904760" imgH="317160" progId="Equation.3">
                  <p:embed/>
                  <p:pic>
                    <p:nvPicPr>
                      <p:cNvPr id="0" name=""/>
                      <p:cNvPicPr>
                        <a:picLocks noChangeAspect="1" noChangeArrowheads="1"/>
                      </p:cNvPicPr>
                      <p:nvPr/>
                    </p:nvPicPr>
                    <p:blipFill>
                      <a:blip r:embed="rId10"/>
                      <a:srcRect/>
                      <a:stretch>
                        <a:fillRect/>
                      </a:stretch>
                    </p:blipFill>
                    <p:spPr bwMode="auto">
                      <a:xfrm>
                        <a:off x="385763" y="1685925"/>
                        <a:ext cx="4484687"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4792" name="Text Box 8"/>
          <p:cNvSpPr txBox="1">
            <a:spLocks noChangeArrowheads="1"/>
          </p:cNvSpPr>
          <p:nvPr/>
        </p:nvSpPr>
        <p:spPr bwMode="auto">
          <a:xfrm>
            <a:off x="5295900" y="1752600"/>
            <a:ext cx="36766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400" b="0">
                <a:latin typeface="Arial" charset="0"/>
              </a:rPr>
              <a:t>Equação de oferta agregada no curto prazo</a:t>
            </a:r>
          </a:p>
        </p:txBody>
      </p:sp>
      <p:sp>
        <p:nvSpPr>
          <p:cNvPr id="1014793" name="Text Box 9"/>
          <p:cNvSpPr txBox="1">
            <a:spLocks noChangeArrowheads="1"/>
          </p:cNvSpPr>
          <p:nvPr/>
        </p:nvSpPr>
        <p:spPr bwMode="auto">
          <a:xfrm>
            <a:off x="2990850" y="6305550"/>
            <a:ext cx="577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400" b="0">
                <a:latin typeface="Arial" charset="0"/>
              </a:rPr>
              <a:t>Curva de oferta agregada no longo prazo</a:t>
            </a:r>
          </a:p>
        </p:txBody>
      </p:sp>
      <p:sp>
        <p:nvSpPr>
          <p:cNvPr id="1014794" name="Freeform 10"/>
          <p:cNvSpPr>
            <a:spLocks/>
          </p:cNvSpPr>
          <p:nvPr/>
        </p:nvSpPr>
        <p:spPr bwMode="auto">
          <a:xfrm>
            <a:off x="2374900" y="5905500"/>
            <a:ext cx="1092200" cy="514350"/>
          </a:xfrm>
          <a:custGeom>
            <a:avLst/>
            <a:gdLst>
              <a:gd name="T0" fmla="*/ 2147483647 w 688"/>
              <a:gd name="T1" fmla="*/ 0 h 324"/>
              <a:gd name="T2" fmla="*/ 2147483647 w 688"/>
              <a:gd name="T3" fmla="*/ 2147483647 h 324"/>
              <a:gd name="T4" fmla="*/ 2147483647 w 688"/>
              <a:gd name="T5" fmla="*/ 2147483647 h 324"/>
              <a:gd name="T6" fmla="*/ 0 60000 65536"/>
              <a:gd name="T7" fmla="*/ 0 60000 65536"/>
              <a:gd name="T8" fmla="*/ 0 60000 65536"/>
            </a:gdLst>
            <a:ahLst/>
            <a:cxnLst>
              <a:cxn ang="T6">
                <a:pos x="T0" y="T1"/>
              </a:cxn>
              <a:cxn ang="T7">
                <a:pos x="T2" y="T3"/>
              </a:cxn>
              <a:cxn ang="T8">
                <a:pos x="T4" y="T5"/>
              </a:cxn>
            </a:cxnLst>
            <a:rect l="0" t="0" r="r" b="b"/>
            <a:pathLst>
              <a:path w="688" h="324">
                <a:moveTo>
                  <a:pt x="688" y="0"/>
                </a:moveTo>
                <a:cubicBezTo>
                  <a:pt x="396" y="45"/>
                  <a:pt x="104" y="90"/>
                  <a:pt x="52" y="144"/>
                </a:cubicBezTo>
                <a:cubicBezTo>
                  <a:pt x="0" y="198"/>
                  <a:pt x="188" y="261"/>
                  <a:pt x="376" y="324"/>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014795" name="Text Box 11"/>
          <p:cNvSpPr txBox="1">
            <a:spLocks noChangeArrowheads="1"/>
          </p:cNvSpPr>
          <p:nvPr/>
        </p:nvSpPr>
        <p:spPr bwMode="auto">
          <a:xfrm>
            <a:off x="6362700" y="5791200"/>
            <a:ext cx="2533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000" b="0">
                <a:latin typeface="Arial" charset="0"/>
              </a:rPr>
              <a:t>(Reta vertical)</a:t>
            </a:r>
          </a:p>
        </p:txBody>
      </p:sp>
    </p:spTree>
    <p:extLst>
      <p:ext uri="{BB962C8B-B14F-4D97-AF65-F5344CB8AC3E}">
        <p14:creationId xmlns:p14="http://schemas.microsoft.com/office/powerpoint/2010/main" val="181075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014791"/>
                                        </p:tgtEl>
                                        <p:attrNameLst>
                                          <p:attrName>style.visibility</p:attrName>
                                        </p:attrNameLst>
                                      </p:cBhvr>
                                      <p:to>
                                        <p:strVal val="visible"/>
                                      </p:to>
                                    </p:set>
                                    <p:animEffect transition="in" filter="strips(downRight)">
                                      <p:cBhvr>
                                        <p:cTn id="7" dur="500"/>
                                        <p:tgtEl>
                                          <p:spTgt spid="1014791"/>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14792"/>
                                        </p:tgtEl>
                                        <p:attrNameLst>
                                          <p:attrName>style.visibility</p:attrName>
                                        </p:attrNameLst>
                                      </p:cBhvr>
                                      <p:to>
                                        <p:strVal val="visible"/>
                                      </p:to>
                                    </p:set>
                                    <p:animEffect transition="in" filter="strips(downRight)">
                                      <p:cBhvr>
                                        <p:cTn id="11" dur="500"/>
                                        <p:tgtEl>
                                          <p:spTgt spid="10147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014787">
                                            <p:txEl>
                                              <p:pRg st="0" end="0"/>
                                            </p:txEl>
                                          </p:spTgt>
                                        </p:tgtEl>
                                        <p:attrNameLst>
                                          <p:attrName>style.visibility</p:attrName>
                                        </p:attrNameLst>
                                      </p:cBhvr>
                                      <p:to>
                                        <p:strVal val="visible"/>
                                      </p:to>
                                    </p:set>
                                    <p:animEffect transition="in" filter="strips(downRight)">
                                      <p:cBhvr>
                                        <p:cTn id="16" dur="500"/>
                                        <p:tgtEl>
                                          <p:spTgt spid="1014787">
                                            <p:txEl>
                                              <p:pRg st="0" end="0"/>
                                            </p:txEl>
                                          </p:spTgt>
                                        </p:tgtEl>
                                      </p:cBhvr>
                                    </p:animEffect>
                                  </p:childTnLst>
                                </p:cTn>
                              </p:par>
                            </p:childTnLst>
                          </p:cTn>
                        </p:par>
                        <p:par>
                          <p:cTn id="17" fill="hold" nodeType="afterGroup">
                            <p:stCondLst>
                              <p:cond delay="500"/>
                            </p:stCondLst>
                            <p:childTnLst>
                              <p:par>
                                <p:cTn id="18" presetID="18" presetClass="entr" presetSubtype="6" fill="hold" nodeType="afterEffect">
                                  <p:stCondLst>
                                    <p:cond delay="0"/>
                                  </p:stCondLst>
                                  <p:childTnLst>
                                    <p:set>
                                      <p:cBhvr>
                                        <p:cTn id="19" dur="1" fill="hold">
                                          <p:stCondLst>
                                            <p:cond delay="0"/>
                                          </p:stCondLst>
                                        </p:cTn>
                                        <p:tgtEl>
                                          <p:spTgt spid="1014788"/>
                                        </p:tgtEl>
                                        <p:attrNameLst>
                                          <p:attrName>style.visibility</p:attrName>
                                        </p:attrNameLst>
                                      </p:cBhvr>
                                      <p:to>
                                        <p:strVal val="visible"/>
                                      </p:to>
                                    </p:set>
                                    <p:animEffect transition="in" filter="strips(downRight)">
                                      <p:cBhvr>
                                        <p:cTn id="20" dur="500"/>
                                        <p:tgtEl>
                                          <p:spTgt spid="10147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1014789"/>
                                        </p:tgtEl>
                                        <p:attrNameLst>
                                          <p:attrName>style.visibility</p:attrName>
                                        </p:attrNameLst>
                                      </p:cBhvr>
                                      <p:to>
                                        <p:strVal val="visible"/>
                                      </p:to>
                                    </p:set>
                                    <p:animEffect transition="in" filter="strips(downRight)">
                                      <p:cBhvr>
                                        <p:cTn id="25" dur="500"/>
                                        <p:tgtEl>
                                          <p:spTgt spid="101478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014787">
                                            <p:txEl>
                                              <p:pRg st="4" end="4"/>
                                            </p:txEl>
                                          </p:spTgt>
                                        </p:tgtEl>
                                        <p:attrNameLst>
                                          <p:attrName>style.visibility</p:attrName>
                                        </p:attrNameLst>
                                      </p:cBhvr>
                                      <p:to>
                                        <p:strVal val="visible"/>
                                      </p:to>
                                    </p:set>
                                    <p:animEffect transition="in" filter="strips(downRight)">
                                      <p:cBhvr>
                                        <p:cTn id="30" dur="500"/>
                                        <p:tgtEl>
                                          <p:spTgt spid="101478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nodeType="clickEffect">
                                  <p:stCondLst>
                                    <p:cond delay="0"/>
                                  </p:stCondLst>
                                  <p:childTnLst>
                                    <p:set>
                                      <p:cBhvr>
                                        <p:cTn id="34" dur="1" fill="hold">
                                          <p:stCondLst>
                                            <p:cond delay="0"/>
                                          </p:stCondLst>
                                        </p:cTn>
                                        <p:tgtEl>
                                          <p:spTgt spid="1014790"/>
                                        </p:tgtEl>
                                        <p:attrNameLst>
                                          <p:attrName>style.visibility</p:attrName>
                                        </p:attrNameLst>
                                      </p:cBhvr>
                                      <p:to>
                                        <p:strVal val="visible"/>
                                      </p:to>
                                    </p:set>
                                    <p:animEffect transition="in" filter="strips(downRight)">
                                      <p:cBhvr>
                                        <p:cTn id="35" dur="500"/>
                                        <p:tgtEl>
                                          <p:spTgt spid="101479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014794"/>
                                        </p:tgtEl>
                                        <p:attrNameLst>
                                          <p:attrName>style.visibility</p:attrName>
                                        </p:attrNameLst>
                                      </p:cBhvr>
                                      <p:to>
                                        <p:strVal val="visible"/>
                                      </p:to>
                                    </p:set>
                                    <p:animEffect transition="in" filter="wipe(up)">
                                      <p:cBhvr>
                                        <p:cTn id="38" dur="1000"/>
                                        <p:tgtEl>
                                          <p:spTgt spid="1014794"/>
                                        </p:tgtEl>
                                      </p:cBhvr>
                                    </p:animEffect>
                                  </p:childTnLst>
                                </p:cTn>
                              </p:par>
                            </p:childTnLst>
                          </p:cTn>
                        </p:par>
                        <p:par>
                          <p:cTn id="39" fill="hold" nodeType="afterGroup">
                            <p:stCondLst>
                              <p:cond delay="1000"/>
                            </p:stCondLst>
                            <p:childTnLst>
                              <p:par>
                                <p:cTn id="40" presetID="18" presetClass="entr" presetSubtype="6" fill="hold" grpId="0" nodeType="afterEffect">
                                  <p:stCondLst>
                                    <p:cond delay="0"/>
                                  </p:stCondLst>
                                  <p:childTnLst>
                                    <p:set>
                                      <p:cBhvr>
                                        <p:cTn id="41" dur="1" fill="hold">
                                          <p:stCondLst>
                                            <p:cond delay="0"/>
                                          </p:stCondLst>
                                        </p:cTn>
                                        <p:tgtEl>
                                          <p:spTgt spid="1014793"/>
                                        </p:tgtEl>
                                        <p:attrNameLst>
                                          <p:attrName>style.visibility</p:attrName>
                                        </p:attrNameLst>
                                      </p:cBhvr>
                                      <p:to>
                                        <p:strVal val="visible"/>
                                      </p:to>
                                    </p:set>
                                    <p:animEffect transition="in" filter="strips(downRight)">
                                      <p:cBhvr>
                                        <p:cTn id="42" dur="500"/>
                                        <p:tgtEl>
                                          <p:spTgt spid="1014793"/>
                                        </p:tgtEl>
                                      </p:cBhvr>
                                    </p:animEffect>
                                  </p:childTnLst>
                                </p:cTn>
                              </p:par>
                            </p:childTnLst>
                          </p:cTn>
                        </p:par>
                        <p:par>
                          <p:cTn id="43" fill="hold" nodeType="afterGroup">
                            <p:stCondLst>
                              <p:cond delay="1500"/>
                            </p:stCondLst>
                            <p:childTnLst>
                              <p:par>
                                <p:cTn id="44" presetID="18" presetClass="entr" presetSubtype="6" fill="hold" grpId="0" nodeType="afterEffect">
                                  <p:stCondLst>
                                    <p:cond delay="0"/>
                                  </p:stCondLst>
                                  <p:childTnLst>
                                    <p:set>
                                      <p:cBhvr>
                                        <p:cTn id="45" dur="1" fill="hold">
                                          <p:stCondLst>
                                            <p:cond delay="0"/>
                                          </p:stCondLst>
                                        </p:cTn>
                                        <p:tgtEl>
                                          <p:spTgt spid="1014795"/>
                                        </p:tgtEl>
                                        <p:attrNameLst>
                                          <p:attrName>style.visibility</p:attrName>
                                        </p:attrNameLst>
                                      </p:cBhvr>
                                      <p:to>
                                        <p:strVal val="visible"/>
                                      </p:to>
                                    </p:set>
                                    <p:animEffect transition="in" filter="strips(downRight)">
                                      <p:cBhvr>
                                        <p:cTn id="46" dur="500"/>
                                        <p:tgtEl>
                                          <p:spTgt spid="1014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7" grpId="0" build="p"/>
      <p:bldP spid="1014792" grpId="0"/>
      <p:bldP spid="1014793" grpId="0"/>
      <p:bldP spid="1014794" grpId="0" animBg="1"/>
      <p:bldP spid="1014795" grpId="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982976E4-4C38-4AE7-B929-7C8812281CA4}" type="slidenum">
              <a:rPr lang="pt-PT" sz="1400" b="0" smtClean="0"/>
              <a:pPr eaLnBrk="1" hangingPunct="1"/>
              <a:t>101</a:t>
            </a:fld>
            <a:endParaRPr lang="pt-PT" sz="1400" b="0" smtClean="0"/>
          </a:p>
        </p:txBody>
      </p:sp>
      <p:sp>
        <p:nvSpPr>
          <p:cNvPr id="103427"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1015811" name="Text Box 3"/>
          <p:cNvSpPr txBox="1">
            <a:spLocks noChangeArrowheads="1"/>
          </p:cNvSpPr>
          <p:nvPr/>
        </p:nvSpPr>
        <p:spPr bwMode="auto">
          <a:xfrm>
            <a:off x="417513" y="3143250"/>
            <a:ext cx="8477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buFontTx/>
              <a:buChar char="•"/>
            </a:pPr>
            <a:r>
              <a:rPr lang="pt-BR" sz="2400" b="0">
                <a:latin typeface="Arial" charset="0"/>
              </a:rPr>
              <a:t>No longo prazo tem-se y</a:t>
            </a:r>
            <a:r>
              <a:rPr lang="pt-BR" sz="2400" b="0" baseline="-25000">
                <a:latin typeface="Arial" charset="0"/>
              </a:rPr>
              <a:t>t</a:t>
            </a:r>
            <a:r>
              <a:rPr lang="pt-BR" sz="2400" b="0">
                <a:latin typeface="Arial" charset="0"/>
              </a:rPr>
              <a:t> = y</a:t>
            </a:r>
            <a:r>
              <a:rPr lang="pt-BR" sz="2400" b="0" baseline="-25000">
                <a:latin typeface="Arial" charset="0"/>
              </a:rPr>
              <a:t>t-1</a:t>
            </a:r>
            <a:r>
              <a:rPr lang="pt-BR" sz="2400" b="0">
                <a:latin typeface="Arial" charset="0"/>
              </a:rPr>
              <a:t> =</a:t>
            </a:r>
            <a:r>
              <a:rPr lang="pt-BR" b="0">
                <a:latin typeface="Arial" charset="0"/>
              </a:rPr>
              <a:t> </a:t>
            </a:r>
            <a:r>
              <a:rPr lang="pt-BR" sz="2400" b="0">
                <a:latin typeface="Arial" charset="0"/>
              </a:rPr>
              <a:t>yp  e  </a:t>
            </a:r>
          </a:p>
        </p:txBody>
      </p:sp>
      <p:graphicFrame>
        <p:nvGraphicFramePr>
          <p:cNvPr id="1015812" name="Object 4"/>
          <p:cNvGraphicFramePr>
            <a:graphicFrameLocks noChangeAspect="1"/>
          </p:cNvGraphicFramePr>
          <p:nvPr>
            <p:extLst>
              <p:ext uri="{D42A27DB-BD31-4B8C-83A1-F6EECF244321}">
                <p14:modId xmlns:p14="http://schemas.microsoft.com/office/powerpoint/2010/main" val="1971774356"/>
              </p:ext>
            </p:extLst>
          </p:nvPr>
        </p:nvGraphicFramePr>
        <p:xfrm>
          <a:off x="6213425" y="2924299"/>
          <a:ext cx="1958975" cy="720725"/>
        </p:xfrm>
        <a:graphic>
          <a:graphicData uri="http://schemas.openxmlformats.org/presentationml/2006/ole">
            <mc:AlternateContent xmlns:mc="http://schemas.openxmlformats.org/markup-compatibility/2006">
              <mc:Choice xmlns:v="urn:schemas-microsoft-com:vml" Requires="v">
                <p:oleObj spid="_x0000_s135266" name="Equação" r:id="rId3" imgW="901440" imgH="304560" progId="Equation.3">
                  <p:embed/>
                </p:oleObj>
              </mc:Choice>
              <mc:Fallback>
                <p:oleObj name="Equação" r:id="rId3" imgW="901440" imgH="304560" progId="Equation.3">
                  <p:embed/>
                  <p:pic>
                    <p:nvPicPr>
                      <p:cNvPr id="0" name=""/>
                      <p:cNvPicPr>
                        <a:picLocks noChangeAspect="1" noChangeArrowheads="1"/>
                      </p:cNvPicPr>
                      <p:nvPr/>
                    </p:nvPicPr>
                    <p:blipFill>
                      <a:blip r:embed="rId4"/>
                      <a:srcRect/>
                      <a:stretch>
                        <a:fillRect/>
                      </a:stretch>
                    </p:blipFill>
                    <p:spPr bwMode="auto">
                      <a:xfrm>
                        <a:off x="6213425" y="2924299"/>
                        <a:ext cx="19589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5813" name="Text Box 5"/>
          <p:cNvSpPr txBox="1">
            <a:spLocks noChangeArrowheads="1"/>
          </p:cNvSpPr>
          <p:nvPr/>
        </p:nvSpPr>
        <p:spPr bwMode="auto">
          <a:xfrm>
            <a:off x="6172200" y="1676400"/>
            <a:ext cx="28384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400" b="0">
                <a:latin typeface="Arial" charset="0"/>
              </a:rPr>
              <a:t>Equação de demanda agregada no curto prazo</a:t>
            </a:r>
          </a:p>
        </p:txBody>
      </p:sp>
      <p:sp>
        <p:nvSpPr>
          <p:cNvPr id="1015814" name="Text Box 6"/>
          <p:cNvSpPr txBox="1">
            <a:spLocks noChangeArrowheads="1"/>
          </p:cNvSpPr>
          <p:nvPr/>
        </p:nvSpPr>
        <p:spPr bwMode="auto">
          <a:xfrm>
            <a:off x="1409700" y="6248400"/>
            <a:ext cx="657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400" b="0">
                <a:latin typeface="Arial" charset="0"/>
              </a:rPr>
              <a:t>Taxa de inflação de equilíbrio no longo prazo</a:t>
            </a:r>
          </a:p>
        </p:txBody>
      </p:sp>
      <p:sp>
        <p:nvSpPr>
          <p:cNvPr id="1015815" name="Freeform 7"/>
          <p:cNvSpPr>
            <a:spLocks/>
          </p:cNvSpPr>
          <p:nvPr/>
        </p:nvSpPr>
        <p:spPr bwMode="auto">
          <a:xfrm>
            <a:off x="869950" y="5638800"/>
            <a:ext cx="1092200" cy="685800"/>
          </a:xfrm>
          <a:custGeom>
            <a:avLst/>
            <a:gdLst>
              <a:gd name="T0" fmla="*/ 2147483647 w 688"/>
              <a:gd name="T1" fmla="*/ 0 h 324"/>
              <a:gd name="T2" fmla="*/ 2147483647 w 688"/>
              <a:gd name="T3" fmla="*/ 2147483647 h 324"/>
              <a:gd name="T4" fmla="*/ 2147483647 w 688"/>
              <a:gd name="T5" fmla="*/ 2147483647 h 324"/>
              <a:gd name="T6" fmla="*/ 0 60000 65536"/>
              <a:gd name="T7" fmla="*/ 0 60000 65536"/>
              <a:gd name="T8" fmla="*/ 0 60000 65536"/>
            </a:gdLst>
            <a:ahLst/>
            <a:cxnLst>
              <a:cxn ang="T6">
                <a:pos x="T0" y="T1"/>
              </a:cxn>
              <a:cxn ang="T7">
                <a:pos x="T2" y="T3"/>
              </a:cxn>
              <a:cxn ang="T8">
                <a:pos x="T4" y="T5"/>
              </a:cxn>
            </a:cxnLst>
            <a:rect l="0" t="0" r="r" b="b"/>
            <a:pathLst>
              <a:path w="688" h="324">
                <a:moveTo>
                  <a:pt x="688" y="0"/>
                </a:moveTo>
                <a:cubicBezTo>
                  <a:pt x="396" y="45"/>
                  <a:pt x="104" y="90"/>
                  <a:pt x="52" y="144"/>
                </a:cubicBezTo>
                <a:cubicBezTo>
                  <a:pt x="0" y="198"/>
                  <a:pt x="188" y="261"/>
                  <a:pt x="376" y="324"/>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1015816" name="Object 8"/>
          <p:cNvGraphicFramePr>
            <a:graphicFrameLocks noChangeAspect="1"/>
          </p:cNvGraphicFramePr>
          <p:nvPr>
            <p:extLst>
              <p:ext uri="{D42A27DB-BD31-4B8C-83A1-F6EECF244321}">
                <p14:modId xmlns:p14="http://schemas.microsoft.com/office/powerpoint/2010/main" val="3553298091"/>
              </p:ext>
            </p:extLst>
          </p:nvPr>
        </p:nvGraphicFramePr>
        <p:xfrm>
          <a:off x="35496" y="1743075"/>
          <a:ext cx="6138863" cy="931863"/>
        </p:xfrm>
        <a:graphic>
          <a:graphicData uri="http://schemas.openxmlformats.org/presentationml/2006/ole">
            <mc:AlternateContent xmlns:mc="http://schemas.openxmlformats.org/markup-compatibility/2006">
              <mc:Choice xmlns:v="urn:schemas-microsoft-com:vml" Requires="v">
                <p:oleObj spid="_x0000_s135267" name="Equação" r:id="rId5" imgW="2908080" imgH="419040" progId="Equation.3">
                  <p:embed/>
                </p:oleObj>
              </mc:Choice>
              <mc:Fallback>
                <p:oleObj name="Equação" r:id="rId5" imgW="2908080" imgH="419040" progId="Equation.3">
                  <p:embed/>
                  <p:pic>
                    <p:nvPicPr>
                      <p:cNvPr id="0" name=""/>
                      <p:cNvPicPr>
                        <a:picLocks noChangeAspect="1" noChangeArrowheads="1"/>
                      </p:cNvPicPr>
                      <p:nvPr/>
                    </p:nvPicPr>
                    <p:blipFill>
                      <a:blip r:embed="rId6"/>
                      <a:srcRect/>
                      <a:stretch>
                        <a:fillRect/>
                      </a:stretch>
                    </p:blipFill>
                    <p:spPr bwMode="auto">
                      <a:xfrm>
                        <a:off x="35496" y="1743075"/>
                        <a:ext cx="6138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5817" name="Object 9"/>
          <p:cNvGraphicFramePr>
            <a:graphicFrameLocks noChangeAspect="1"/>
          </p:cNvGraphicFramePr>
          <p:nvPr>
            <p:extLst>
              <p:ext uri="{D42A27DB-BD31-4B8C-83A1-F6EECF244321}">
                <p14:modId xmlns:p14="http://schemas.microsoft.com/office/powerpoint/2010/main" val="816063587"/>
              </p:ext>
            </p:extLst>
          </p:nvPr>
        </p:nvGraphicFramePr>
        <p:xfrm>
          <a:off x="2282825" y="3749675"/>
          <a:ext cx="4614863" cy="1046163"/>
        </p:xfrm>
        <a:graphic>
          <a:graphicData uri="http://schemas.openxmlformats.org/presentationml/2006/ole">
            <mc:AlternateContent xmlns:mc="http://schemas.openxmlformats.org/markup-compatibility/2006">
              <mc:Choice xmlns:v="urn:schemas-microsoft-com:vml" Requires="v">
                <p:oleObj spid="_x0000_s135268" name="Equação" r:id="rId7" imgW="1942920" imgH="419040" progId="Equation.3">
                  <p:embed/>
                </p:oleObj>
              </mc:Choice>
              <mc:Fallback>
                <p:oleObj name="Equação" r:id="rId7" imgW="1942920" imgH="419040" progId="Equation.3">
                  <p:embed/>
                  <p:pic>
                    <p:nvPicPr>
                      <p:cNvPr id="0" name=""/>
                      <p:cNvPicPr>
                        <a:picLocks noChangeAspect="1" noChangeArrowheads="1"/>
                      </p:cNvPicPr>
                      <p:nvPr/>
                    </p:nvPicPr>
                    <p:blipFill>
                      <a:blip r:embed="rId8"/>
                      <a:srcRect/>
                      <a:stretch>
                        <a:fillRect/>
                      </a:stretch>
                    </p:blipFill>
                    <p:spPr bwMode="auto">
                      <a:xfrm>
                        <a:off x="2282825" y="3749675"/>
                        <a:ext cx="461486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5818" name="Object 10"/>
          <p:cNvGraphicFramePr>
            <a:graphicFrameLocks noChangeAspect="1"/>
          </p:cNvGraphicFramePr>
          <p:nvPr>
            <p:extLst>
              <p:ext uri="{D42A27DB-BD31-4B8C-83A1-F6EECF244321}">
                <p14:modId xmlns:p14="http://schemas.microsoft.com/office/powerpoint/2010/main" val="4184543942"/>
              </p:ext>
            </p:extLst>
          </p:nvPr>
        </p:nvGraphicFramePr>
        <p:xfrm>
          <a:off x="2000250" y="4962525"/>
          <a:ext cx="5137150" cy="1185863"/>
        </p:xfrm>
        <a:graphic>
          <a:graphicData uri="http://schemas.openxmlformats.org/presentationml/2006/ole">
            <mc:AlternateContent xmlns:mc="http://schemas.openxmlformats.org/markup-compatibility/2006">
              <mc:Choice xmlns:v="urn:schemas-microsoft-com:vml" Requires="v">
                <p:oleObj spid="_x0000_s135269" name="Equação" r:id="rId9" imgW="2070000" imgH="457200" progId="Equation.3">
                  <p:embed/>
                </p:oleObj>
              </mc:Choice>
              <mc:Fallback>
                <p:oleObj name="Equação" r:id="rId9" imgW="2070000" imgH="457200" progId="Equation.3">
                  <p:embed/>
                  <p:pic>
                    <p:nvPicPr>
                      <p:cNvPr id="0" name=""/>
                      <p:cNvPicPr>
                        <a:picLocks noChangeAspect="1" noChangeArrowheads="1"/>
                      </p:cNvPicPr>
                      <p:nvPr/>
                    </p:nvPicPr>
                    <p:blipFill>
                      <a:blip r:embed="rId10"/>
                      <a:srcRect/>
                      <a:stretch>
                        <a:fillRect/>
                      </a:stretch>
                    </p:blipFill>
                    <p:spPr bwMode="auto">
                      <a:xfrm>
                        <a:off x="2000250" y="4962525"/>
                        <a:ext cx="513715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3714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015816"/>
                                        </p:tgtEl>
                                        <p:attrNameLst>
                                          <p:attrName>style.visibility</p:attrName>
                                        </p:attrNameLst>
                                      </p:cBhvr>
                                      <p:to>
                                        <p:strVal val="visible"/>
                                      </p:to>
                                    </p:set>
                                    <p:animEffect transition="in" filter="strips(downRight)">
                                      <p:cBhvr>
                                        <p:cTn id="7" dur="500"/>
                                        <p:tgtEl>
                                          <p:spTgt spid="101581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15813"/>
                                        </p:tgtEl>
                                        <p:attrNameLst>
                                          <p:attrName>style.visibility</p:attrName>
                                        </p:attrNameLst>
                                      </p:cBhvr>
                                      <p:to>
                                        <p:strVal val="visible"/>
                                      </p:to>
                                    </p:set>
                                    <p:animEffect transition="in" filter="strips(downRight)">
                                      <p:cBhvr>
                                        <p:cTn id="11" dur="500"/>
                                        <p:tgtEl>
                                          <p:spTgt spid="10158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015811"/>
                                        </p:tgtEl>
                                        <p:attrNameLst>
                                          <p:attrName>style.visibility</p:attrName>
                                        </p:attrNameLst>
                                      </p:cBhvr>
                                      <p:to>
                                        <p:strVal val="visible"/>
                                      </p:to>
                                    </p:set>
                                    <p:animEffect transition="in" filter="strips(downRight)">
                                      <p:cBhvr>
                                        <p:cTn id="16" dur="500"/>
                                        <p:tgtEl>
                                          <p:spTgt spid="1015811"/>
                                        </p:tgtEl>
                                      </p:cBhvr>
                                    </p:animEffect>
                                  </p:childTnLst>
                                </p:cTn>
                              </p:par>
                            </p:childTnLst>
                          </p:cTn>
                        </p:par>
                        <p:par>
                          <p:cTn id="17" fill="hold" nodeType="afterGroup">
                            <p:stCondLst>
                              <p:cond delay="500"/>
                            </p:stCondLst>
                            <p:childTnLst>
                              <p:par>
                                <p:cTn id="18" presetID="18" presetClass="entr" presetSubtype="6" fill="hold" nodeType="afterEffect">
                                  <p:stCondLst>
                                    <p:cond delay="0"/>
                                  </p:stCondLst>
                                  <p:childTnLst>
                                    <p:set>
                                      <p:cBhvr>
                                        <p:cTn id="19" dur="1" fill="hold">
                                          <p:stCondLst>
                                            <p:cond delay="0"/>
                                          </p:stCondLst>
                                        </p:cTn>
                                        <p:tgtEl>
                                          <p:spTgt spid="1015812"/>
                                        </p:tgtEl>
                                        <p:attrNameLst>
                                          <p:attrName>style.visibility</p:attrName>
                                        </p:attrNameLst>
                                      </p:cBhvr>
                                      <p:to>
                                        <p:strVal val="visible"/>
                                      </p:to>
                                    </p:set>
                                    <p:animEffect transition="in" filter="strips(downRight)">
                                      <p:cBhvr>
                                        <p:cTn id="20" dur="500"/>
                                        <p:tgtEl>
                                          <p:spTgt spid="10158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1015817"/>
                                        </p:tgtEl>
                                        <p:attrNameLst>
                                          <p:attrName>style.visibility</p:attrName>
                                        </p:attrNameLst>
                                      </p:cBhvr>
                                      <p:to>
                                        <p:strVal val="visible"/>
                                      </p:to>
                                    </p:set>
                                    <p:animEffect transition="in" filter="strips(downRight)">
                                      <p:cBhvr>
                                        <p:cTn id="25" dur="500"/>
                                        <p:tgtEl>
                                          <p:spTgt spid="10158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1015818"/>
                                        </p:tgtEl>
                                        <p:attrNameLst>
                                          <p:attrName>style.visibility</p:attrName>
                                        </p:attrNameLst>
                                      </p:cBhvr>
                                      <p:to>
                                        <p:strVal val="visible"/>
                                      </p:to>
                                    </p:set>
                                    <p:animEffect transition="in" filter="strips(downRight)">
                                      <p:cBhvr>
                                        <p:cTn id="30" dur="500"/>
                                        <p:tgtEl>
                                          <p:spTgt spid="1015818"/>
                                        </p:tgtEl>
                                      </p:cBhvr>
                                    </p:animEffect>
                                  </p:childTnLst>
                                </p:cTn>
                              </p:par>
                            </p:childTnLst>
                          </p:cTn>
                        </p:par>
                        <p:par>
                          <p:cTn id="31" fill="hold" nodeType="afterGroup">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15815"/>
                                        </p:tgtEl>
                                        <p:attrNameLst>
                                          <p:attrName>style.visibility</p:attrName>
                                        </p:attrNameLst>
                                      </p:cBhvr>
                                      <p:to>
                                        <p:strVal val="visible"/>
                                      </p:to>
                                    </p:set>
                                    <p:animEffect transition="in" filter="wipe(up)">
                                      <p:cBhvr>
                                        <p:cTn id="34" dur="1000"/>
                                        <p:tgtEl>
                                          <p:spTgt spid="1015815"/>
                                        </p:tgtEl>
                                      </p:cBhvr>
                                    </p:animEffect>
                                  </p:childTnLst>
                                </p:cTn>
                              </p:par>
                            </p:childTnLst>
                          </p:cTn>
                        </p:par>
                        <p:par>
                          <p:cTn id="35" fill="hold" nodeType="afterGroup">
                            <p:stCondLst>
                              <p:cond delay="1500"/>
                            </p:stCondLst>
                            <p:childTnLst>
                              <p:par>
                                <p:cTn id="36" presetID="18" presetClass="entr" presetSubtype="6" fill="hold" grpId="0" nodeType="afterEffect">
                                  <p:stCondLst>
                                    <p:cond delay="0"/>
                                  </p:stCondLst>
                                  <p:childTnLst>
                                    <p:set>
                                      <p:cBhvr>
                                        <p:cTn id="37" dur="1" fill="hold">
                                          <p:stCondLst>
                                            <p:cond delay="0"/>
                                          </p:stCondLst>
                                        </p:cTn>
                                        <p:tgtEl>
                                          <p:spTgt spid="1015814"/>
                                        </p:tgtEl>
                                        <p:attrNameLst>
                                          <p:attrName>style.visibility</p:attrName>
                                        </p:attrNameLst>
                                      </p:cBhvr>
                                      <p:to>
                                        <p:strVal val="visible"/>
                                      </p:to>
                                    </p:set>
                                    <p:animEffect transition="in" filter="strips(downRight)">
                                      <p:cBhvr>
                                        <p:cTn id="38" dur="500"/>
                                        <p:tgtEl>
                                          <p:spTgt spid="1015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11" grpId="0"/>
      <p:bldP spid="1015813" grpId="0"/>
      <p:bldP spid="1015814" grpId="0"/>
      <p:bldP spid="1015815"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D7C44A76-C40C-4626-9783-D1618E8B5E81}" type="slidenum">
              <a:rPr lang="pt-PT" sz="1400" b="0" smtClean="0"/>
              <a:pPr eaLnBrk="1" hangingPunct="1"/>
              <a:t>102</a:t>
            </a:fld>
            <a:endParaRPr lang="pt-PT" sz="1400" b="0" smtClean="0"/>
          </a:p>
        </p:txBody>
      </p:sp>
      <p:sp>
        <p:nvSpPr>
          <p:cNvPr id="104451"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1016835" name="Text Box 3"/>
          <p:cNvSpPr txBox="1">
            <a:spLocks noChangeArrowheads="1"/>
          </p:cNvSpPr>
          <p:nvPr/>
        </p:nvSpPr>
        <p:spPr bwMode="auto">
          <a:xfrm>
            <a:off x="417513" y="3143250"/>
            <a:ext cx="84772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buFontTx/>
              <a:buChar char="•"/>
            </a:pPr>
            <a:r>
              <a:rPr lang="pt-BR" b="0">
                <a:latin typeface="Arial" charset="0"/>
              </a:rPr>
              <a:t>Se ocorrer um aumento da taxa de crescimento da quantidade de moeda, isto elevará a taxa de inflação, permanecendo o produto no nível de pleno emprego.</a:t>
            </a:r>
          </a:p>
        </p:txBody>
      </p:sp>
      <p:graphicFrame>
        <p:nvGraphicFramePr>
          <p:cNvPr id="1016836" name="Object 4"/>
          <p:cNvGraphicFramePr>
            <a:graphicFrameLocks noChangeAspect="1"/>
          </p:cNvGraphicFramePr>
          <p:nvPr>
            <p:extLst>
              <p:ext uri="{D42A27DB-BD31-4B8C-83A1-F6EECF244321}">
                <p14:modId xmlns:p14="http://schemas.microsoft.com/office/powerpoint/2010/main" val="1295166452"/>
              </p:ext>
            </p:extLst>
          </p:nvPr>
        </p:nvGraphicFramePr>
        <p:xfrm>
          <a:off x="2000250" y="1609725"/>
          <a:ext cx="5137150" cy="1185863"/>
        </p:xfrm>
        <a:graphic>
          <a:graphicData uri="http://schemas.openxmlformats.org/presentationml/2006/ole">
            <mc:AlternateContent xmlns:mc="http://schemas.openxmlformats.org/markup-compatibility/2006">
              <mc:Choice xmlns:v="urn:schemas-microsoft-com:vml" Requires="v">
                <p:oleObj spid="_x0000_s136217" name="Equação" r:id="rId3" imgW="2070000" imgH="457200" progId="Equation.3">
                  <p:embed/>
                </p:oleObj>
              </mc:Choice>
              <mc:Fallback>
                <p:oleObj name="Equação" r:id="rId3" imgW="2070000" imgH="457200" progId="Equation.3">
                  <p:embed/>
                  <p:pic>
                    <p:nvPicPr>
                      <p:cNvPr id="0" name=""/>
                      <p:cNvPicPr>
                        <a:picLocks noChangeAspect="1" noChangeArrowheads="1"/>
                      </p:cNvPicPr>
                      <p:nvPr/>
                    </p:nvPicPr>
                    <p:blipFill>
                      <a:blip r:embed="rId4"/>
                      <a:srcRect/>
                      <a:stretch>
                        <a:fillRect/>
                      </a:stretch>
                    </p:blipFill>
                    <p:spPr bwMode="auto">
                      <a:xfrm>
                        <a:off x="2000250" y="1609725"/>
                        <a:ext cx="513715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54109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16836"/>
                                        </p:tgtEl>
                                        <p:attrNameLst>
                                          <p:attrName>style.visibility</p:attrName>
                                        </p:attrNameLst>
                                      </p:cBhvr>
                                      <p:to>
                                        <p:strVal val="visible"/>
                                      </p:to>
                                    </p:set>
                                    <p:animEffect transition="in" filter="wipe(left)">
                                      <p:cBhvr>
                                        <p:cTn id="7" dur="500"/>
                                        <p:tgtEl>
                                          <p:spTgt spid="101683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16835"/>
                                        </p:tgtEl>
                                        <p:attrNameLst>
                                          <p:attrName>style.visibility</p:attrName>
                                        </p:attrNameLst>
                                      </p:cBhvr>
                                      <p:to>
                                        <p:strVal val="visible"/>
                                      </p:to>
                                    </p:set>
                                    <p:animEffect transition="in" filter="strips(downRight)">
                                      <p:cBhvr>
                                        <p:cTn id="11" dur="500"/>
                                        <p:tgtEl>
                                          <p:spTgt spid="1016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5" grpId="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970269D7-82C5-4F7A-A647-85A368B115B0}" type="slidenum">
              <a:rPr lang="pt-PT" sz="1400" b="0" smtClean="0"/>
              <a:pPr eaLnBrk="1" hangingPunct="1"/>
              <a:t>103</a:t>
            </a:fld>
            <a:endParaRPr lang="pt-PT" sz="1400" b="0" smtClean="0"/>
          </a:p>
        </p:txBody>
      </p:sp>
      <p:sp>
        <p:nvSpPr>
          <p:cNvPr id="105475"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1017859" name="Text Box 3"/>
          <p:cNvSpPr txBox="1">
            <a:spLocks noChangeArrowheads="1"/>
          </p:cNvSpPr>
          <p:nvPr/>
        </p:nvSpPr>
        <p:spPr bwMode="auto">
          <a:xfrm>
            <a:off x="417513" y="3143250"/>
            <a:ext cx="8477250"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895350" indent="-354013"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buFontTx/>
              <a:buChar char="•"/>
            </a:pPr>
            <a:r>
              <a:rPr lang="pt-BR" b="0">
                <a:latin typeface="Arial" charset="0"/>
              </a:rPr>
              <a:t>No caso de </a:t>
            </a:r>
            <a:r>
              <a:rPr lang="pt-BR" b="0">
                <a:latin typeface="Symbol" pitchFamily="18" charset="2"/>
              </a:rPr>
              <a:t>y</a:t>
            </a:r>
            <a:r>
              <a:rPr lang="pt-BR" b="0">
                <a:latin typeface="Arial" charset="0"/>
              </a:rPr>
              <a:t> = 0 e de ocorrer estabilidade nos valores das variáveis fiscais (tal que f</a:t>
            </a:r>
            <a:r>
              <a:rPr lang="pt-BR" b="0" baseline="-25000">
                <a:latin typeface="Arial" charset="0"/>
              </a:rPr>
              <a:t>t</a:t>
            </a:r>
            <a:r>
              <a:rPr lang="pt-BR" b="0">
                <a:latin typeface="Arial" charset="0"/>
              </a:rPr>
              <a:t> = 0 ) e de estabilidade do valor da taxa de câmbio real:</a:t>
            </a:r>
          </a:p>
          <a:p>
            <a:pPr lvl="1" eaLnBrk="1" hangingPunct="1">
              <a:spcAft>
                <a:spcPct val="20000"/>
              </a:spcAft>
              <a:buFontTx/>
              <a:buChar char="•"/>
            </a:pPr>
            <a:r>
              <a:rPr lang="pt-BR" b="0">
                <a:latin typeface="Arial" charset="0"/>
              </a:rPr>
              <a:t>a taxa de inflação no longo prazo será a taxa de crescimento da quantidade de moeda, pois:</a:t>
            </a:r>
          </a:p>
        </p:txBody>
      </p:sp>
      <p:graphicFrame>
        <p:nvGraphicFramePr>
          <p:cNvPr id="1017860" name="Object 4"/>
          <p:cNvGraphicFramePr>
            <a:graphicFrameLocks noChangeAspect="1"/>
          </p:cNvGraphicFramePr>
          <p:nvPr>
            <p:extLst>
              <p:ext uri="{D42A27DB-BD31-4B8C-83A1-F6EECF244321}">
                <p14:modId xmlns:p14="http://schemas.microsoft.com/office/powerpoint/2010/main" val="243414720"/>
              </p:ext>
            </p:extLst>
          </p:nvPr>
        </p:nvGraphicFramePr>
        <p:xfrm>
          <a:off x="4800600" y="5607050"/>
          <a:ext cx="2052638" cy="760413"/>
        </p:xfrm>
        <a:graphic>
          <a:graphicData uri="http://schemas.openxmlformats.org/presentationml/2006/ole">
            <mc:AlternateContent xmlns:mc="http://schemas.openxmlformats.org/markup-compatibility/2006">
              <mc:Choice xmlns:v="urn:schemas-microsoft-com:vml" Requires="v">
                <p:oleObj spid="_x0000_s137310" name="Equação" r:id="rId3" imgW="888840" imgH="304560" progId="Equation.3">
                  <p:embed/>
                </p:oleObj>
              </mc:Choice>
              <mc:Fallback>
                <p:oleObj name="Equação" r:id="rId3" imgW="888840" imgH="304560" progId="Equation.3">
                  <p:embed/>
                  <p:pic>
                    <p:nvPicPr>
                      <p:cNvPr id="0" name=""/>
                      <p:cNvPicPr>
                        <a:picLocks noChangeAspect="1" noChangeArrowheads="1"/>
                      </p:cNvPicPr>
                      <p:nvPr/>
                    </p:nvPicPr>
                    <p:blipFill>
                      <a:blip r:embed="rId4"/>
                      <a:srcRect/>
                      <a:stretch>
                        <a:fillRect/>
                      </a:stretch>
                    </p:blipFill>
                    <p:spPr bwMode="auto">
                      <a:xfrm>
                        <a:off x="4800600" y="5607050"/>
                        <a:ext cx="2052638"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478" name="Object 5"/>
          <p:cNvGraphicFramePr>
            <a:graphicFrameLocks noChangeAspect="1"/>
          </p:cNvGraphicFramePr>
          <p:nvPr>
            <p:extLst>
              <p:ext uri="{D42A27DB-BD31-4B8C-83A1-F6EECF244321}">
                <p14:modId xmlns:p14="http://schemas.microsoft.com/office/powerpoint/2010/main" val="2244791296"/>
              </p:ext>
            </p:extLst>
          </p:nvPr>
        </p:nvGraphicFramePr>
        <p:xfrm>
          <a:off x="2000250" y="1609725"/>
          <a:ext cx="5137150" cy="1185863"/>
        </p:xfrm>
        <a:graphic>
          <a:graphicData uri="http://schemas.openxmlformats.org/presentationml/2006/ole">
            <mc:AlternateContent xmlns:mc="http://schemas.openxmlformats.org/markup-compatibility/2006">
              <mc:Choice xmlns:v="urn:schemas-microsoft-com:vml" Requires="v">
                <p:oleObj spid="_x0000_s137311" name="Equação" r:id="rId5" imgW="2070000" imgH="457200" progId="Equation.3">
                  <p:embed/>
                </p:oleObj>
              </mc:Choice>
              <mc:Fallback>
                <p:oleObj name="Equação" r:id="rId5" imgW="2070000" imgH="457200" progId="Equation.3">
                  <p:embed/>
                  <p:pic>
                    <p:nvPicPr>
                      <p:cNvPr id="0" name=""/>
                      <p:cNvPicPr>
                        <a:picLocks noChangeAspect="1" noChangeArrowheads="1"/>
                      </p:cNvPicPr>
                      <p:nvPr/>
                    </p:nvPicPr>
                    <p:blipFill>
                      <a:blip r:embed="rId6"/>
                      <a:srcRect/>
                      <a:stretch>
                        <a:fillRect/>
                      </a:stretch>
                    </p:blipFill>
                    <p:spPr bwMode="auto">
                      <a:xfrm>
                        <a:off x="2000250" y="1609725"/>
                        <a:ext cx="513715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7862" name="Object 6"/>
          <p:cNvGraphicFramePr>
            <a:graphicFrameLocks noChangeAspect="1"/>
          </p:cNvGraphicFramePr>
          <p:nvPr>
            <p:extLst>
              <p:ext uri="{D42A27DB-BD31-4B8C-83A1-F6EECF244321}">
                <p14:modId xmlns:p14="http://schemas.microsoft.com/office/powerpoint/2010/main" val="2516579091"/>
              </p:ext>
            </p:extLst>
          </p:nvPr>
        </p:nvGraphicFramePr>
        <p:xfrm>
          <a:off x="2965450" y="5289550"/>
          <a:ext cx="1216025" cy="760413"/>
        </p:xfrm>
        <a:graphic>
          <a:graphicData uri="http://schemas.openxmlformats.org/presentationml/2006/ole">
            <mc:AlternateContent xmlns:mc="http://schemas.openxmlformats.org/markup-compatibility/2006">
              <mc:Choice xmlns:v="urn:schemas-microsoft-com:vml" Requires="v">
                <p:oleObj spid="_x0000_s137312" name="Equação" r:id="rId7" imgW="520560" imgH="304560" progId="Equation.3">
                  <p:embed/>
                </p:oleObj>
              </mc:Choice>
              <mc:Fallback>
                <p:oleObj name="Equação" r:id="rId7" imgW="520560" imgH="304560" progId="Equation.3">
                  <p:embed/>
                  <p:pic>
                    <p:nvPicPr>
                      <p:cNvPr id="0" name=""/>
                      <p:cNvPicPr>
                        <a:picLocks noChangeAspect="1" noChangeArrowheads="1"/>
                      </p:cNvPicPr>
                      <p:nvPr/>
                    </p:nvPicPr>
                    <p:blipFill>
                      <a:blip r:embed="rId8"/>
                      <a:srcRect/>
                      <a:stretch>
                        <a:fillRect/>
                      </a:stretch>
                    </p:blipFill>
                    <p:spPr bwMode="auto">
                      <a:xfrm>
                        <a:off x="2965450" y="5289550"/>
                        <a:ext cx="1216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7863" name="Object 7"/>
          <p:cNvGraphicFramePr>
            <a:graphicFrameLocks noChangeAspect="1"/>
          </p:cNvGraphicFramePr>
          <p:nvPr>
            <p:extLst>
              <p:ext uri="{D42A27DB-BD31-4B8C-83A1-F6EECF244321}">
                <p14:modId xmlns:p14="http://schemas.microsoft.com/office/powerpoint/2010/main" val="3208518293"/>
              </p:ext>
            </p:extLst>
          </p:nvPr>
        </p:nvGraphicFramePr>
        <p:xfrm>
          <a:off x="2882900" y="6026150"/>
          <a:ext cx="1343025" cy="760413"/>
        </p:xfrm>
        <a:graphic>
          <a:graphicData uri="http://schemas.openxmlformats.org/presentationml/2006/ole">
            <mc:AlternateContent xmlns:mc="http://schemas.openxmlformats.org/markup-compatibility/2006">
              <mc:Choice xmlns:v="urn:schemas-microsoft-com:vml" Requires="v">
                <p:oleObj spid="_x0000_s137313" name="Equação" r:id="rId9" imgW="571320" imgH="304560" progId="Equation.3">
                  <p:embed/>
                </p:oleObj>
              </mc:Choice>
              <mc:Fallback>
                <p:oleObj name="Equação" r:id="rId9" imgW="571320" imgH="304560" progId="Equation.3">
                  <p:embed/>
                  <p:pic>
                    <p:nvPicPr>
                      <p:cNvPr id="0" name=""/>
                      <p:cNvPicPr>
                        <a:picLocks noChangeAspect="1" noChangeArrowheads="1"/>
                      </p:cNvPicPr>
                      <p:nvPr/>
                    </p:nvPicPr>
                    <p:blipFill>
                      <a:blip r:embed="rId10"/>
                      <a:srcRect/>
                      <a:stretch>
                        <a:fillRect/>
                      </a:stretch>
                    </p:blipFill>
                    <p:spPr bwMode="auto">
                      <a:xfrm>
                        <a:off x="2882900" y="6026150"/>
                        <a:ext cx="13430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7864" name="AutoShape 8"/>
          <p:cNvSpPr>
            <a:spLocks/>
          </p:cNvSpPr>
          <p:nvPr/>
        </p:nvSpPr>
        <p:spPr bwMode="auto">
          <a:xfrm>
            <a:off x="4360863" y="5619750"/>
            <a:ext cx="192087" cy="1066800"/>
          </a:xfrm>
          <a:prstGeom prst="rightBrace">
            <a:avLst>
              <a:gd name="adj1" fmla="val 46281"/>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017865" name="Text Box 9"/>
          <p:cNvSpPr txBox="1">
            <a:spLocks noChangeArrowheads="1"/>
          </p:cNvSpPr>
          <p:nvPr/>
        </p:nvSpPr>
        <p:spPr bwMode="auto">
          <a:xfrm>
            <a:off x="7029450" y="5791200"/>
            <a:ext cx="2000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000" b="0">
                <a:latin typeface="Arial" charset="0"/>
              </a:rPr>
              <a:t>Argumentação monetarista</a:t>
            </a:r>
          </a:p>
        </p:txBody>
      </p:sp>
    </p:spTree>
    <p:extLst>
      <p:ext uri="{BB962C8B-B14F-4D97-AF65-F5344CB8AC3E}">
        <p14:creationId xmlns:p14="http://schemas.microsoft.com/office/powerpoint/2010/main" val="3612490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17859"/>
                                        </p:tgtEl>
                                        <p:attrNameLst>
                                          <p:attrName>style.visibility</p:attrName>
                                        </p:attrNameLst>
                                      </p:cBhvr>
                                      <p:to>
                                        <p:strVal val="visible"/>
                                      </p:to>
                                    </p:set>
                                    <p:animEffect transition="in" filter="strips(downRight)">
                                      <p:cBhvr>
                                        <p:cTn id="7" dur="500"/>
                                        <p:tgtEl>
                                          <p:spTgt spid="10178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017862"/>
                                        </p:tgtEl>
                                        <p:attrNameLst>
                                          <p:attrName>style.visibility</p:attrName>
                                        </p:attrNameLst>
                                      </p:cBhvr>
                                      <p:to>
                                        <p:strVal val="visible"/>
                                      </p:to>
                                    </p:set>
                                    <p:animEffect transition="in" filter="strips(downRight)">
                                      <p:cBhvr>
                                        <p:cTn id="12" dur="500"/>
                                        <p:tgtEl>
                                          <p:spTgt spid="10178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017863"/>
                                        </p:tgtEl>
                                        <p:attrNameLst>
                                          <p:attrName>style.visibility</p:attrName>
                                        </p:attrNameLst>
                                      </p:cBhvr>
                                      <p:to>
                                        <p:strVal val="visible"/>
                                      </p:to>
                                    </p:set>
                                    <p:animEffect transition="in" filter="strips(downRight)">
                                      <p:cBhvr>
                                        <p:cTn id="17" dur="500"/>
                                        <p:tgtEl>
                                          <p:spTgt spid="1017863"/>
                                        </p:tgtEl>
                                      </p:cBhvr>
                                    </p:animEffect>
                                  </p:childTnLst>
                                </p:cTn>
                              </p:par>
                            </p:childTnLst>
                          </p:cTn>
                        </p:par>
                        <p:par>
                          <p:cTn id="18" fill="hold" nodeType="afterGroup">
                            <p:stCondLst>
                              <p:cond delay="500"/>
                            </p:stCondLst>
                            <p:childTnLst>
                              <p:par>
                                <p:cTn id="19" presetID="4" presetClass="entr" presetSubtype="32" fill="hold" grpId="0" nodeType="afterEffect">
                                  <p:stCondLst>
                                    <p:cond delay="0"/>
                                  </p:stCondLst>
                                  <p:childTnLst>
                                    <p:set>
                                      <p:cBhvr>
                                        <p:cTn id="20" dur="1" fill="hold">
                                          <p:stCondLst>
                                            <p:cond delay="0"/>
                                          </p:stCondLst>
                                        </p:cTn>
                                        <p:tgtEl>
                                          <p:spTgt spid="1017864"/>
                                        </p:tgtEl>
                                        <p:attrNameLst>
                                          <p:attrName>style.visibility</p:attrName>
                                        </p:attrNameLst>
                                      </p:cBhvr>
                                      <p:to>
                                        <p:strVal val="visible"/>
                                      </p:to>
                                    </p:set>
                                    <p:animEffect transition="in" filter="box(out)">
                                      <p:cBhvr>
                                        <p:cTn id="21" dur="500"/>
                                        <p:tgtEl>
                                          <p:spTgt spid="101786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1017860"/>
                                        </p:tgtEl>
                                        <p:attrNameLst>
                                          <p:attrName>style.visibility</p:attrName>
                                        </p:attrNameLst>
                                      </p:cBhvr>
                                      <p:to>
                                        <p:strVal val="visible"/>
                                      </p:to>
                                    </p:set>
                                    <p:animEffect transition="in" filter="strips(downRight)">
                                      <p:cBhvr>
                                        <p:cTn id="26" dur="500"/>
                                        <p:tgtEl>
                                          <p:spTgt spid="1017860"/>
                                        </p:tgtEl>
                                      </p:cBhvr>
                                    </p:animEffect>
                                  </p:childTnLst>
                                </p:cTn>
                              </p:par>
                            </p:childTnLst>
                          </p:cTn>
                        </p:par>
                        <p:par>
                          <p:cTn id="27" fill="hold" nodeType="afterGroup">
                            <p:stCondLst>
                              <p:cond delay="500"/>
                            </p:stCondLst>
                            <p:childTnLst>
                              <p:par>
                                <p:cTn id="28" presetID="18" presetClass="entr" presetSubtype="6" fill="hold" grpId="0" nodeType="afterEffect">
                                  <p:stCondLst>
                                    <p:cond delay="0"/>
                                  </p:stCondLst>
                                  <p:childTnLst>
                                    <p:set>
                                      <p:cBhvr>
                                        <p:cTn id="29" dur="1" fill="hold">
                                          <p:stCondLst>
                                            <p:cond delay="0"/>
                                          </p:stCondLst>
                                        </p:cTn>
                                        <p:tgtEl>
                                          <p:spTgt spid="1017865"/>
                                        </p:tgtEl>
                                        <p:attrNameLst>
                                          <p:attrName>style.visibility</p:attrName>
                                        </p:attrNameLst>
                                      </p:cBhvr>
                                      <p:to>
                                        <p:strVal val="visible"/>
                                      </p:to>
                                    </p:set>
                                    <p:animEffect transition="in" filter="strips(downRight)">
                                      <p:cBhvr>
                                        <p:cTn id="30" dur="500"/>
                                        <p:tgtEl>
                                          <p:spTgt spid="1017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7859" grpId="0"/>
      <p:bldP spid="1017864" grpId="0" animBg="1"/>
      <p:bldP spid="1017865" grpId="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D06500B6-9441-4051-AB34-660E1CC38235}" type="slidenum">
              <a:rPr lang="pt-PT" sz="1400" b="0" smtClean="0">
                <a:solidFill>
                  <a:schemeClr val="folHlink"/>
                </a:solidFill>
              </a:rPr>
              <a:pPr eaLnBrk="1" hangingPunct="1"/>
              <a:t>104</a:t>
            </a:fld>
            <a:endParaRPr lang="pt-PT" sz="1400" b="0" smtClean="0">
              <a:solidFill>
                <a:schemeClr val="folHlink"/>
              </a:solidFill>
            </a:endParaRPr>
          </a:p>
        </p:txBody>
      </p:sp>
      <p:sp>
        <p:nvSpPr>
          <p:cNvPr id="106499" name="Rectangle 2"/>
          <p:cNvSpPr>
            <a:spLocks noGrp="1" noChangeArrowheads="1"/>
          </p:cNvSpPr>
          <p:nvPr>
            <p:ph type="title"/>
          </p:nvPr>
        </p:nvSpPr>
        <p:spPr>
          <a:xfrm>
            <a:off x="663575" y="301625"/>
            <a:ext cx="7772400" cy="838200"/>
          </a:xfrm>
        </p:spPr>
        <p:txBody>
          <a:bodyPr/>
          <a:lstStyle/>
          <a:p>
            <a:pPr eaLnBrk="1" hangingPunct="1"/>
            <a:r>
              <a:rPr lang="en-US" sz="4000" b="1" smtClean="0">
                <a:latin typeface="Arial" charset="0"/>
              </a:rPr>
              <a:t>Referências Bibliográficas</a:t>
            </a:r>
            <a:endParaRPr lang="pt-PT" sz="4000" b="1" smtClean="0">
              <a:latin typeface="Arial" charset="0"/>
            </a:endParaRPr>
          </a:p>
        </p:txBody>
      </p:sp>
      <p:sp>
        <p:nvSpPr>
          <p:cNvPr id="106500" name="Rectangle 3"/>
          <p:cNvSpPr>
            <a:spLocks noGrp="1" noChangeArrowheads="1"/>
          </p:cNvSpPr>
          <p:nvPr>
            <p:ph type="body" idx="1"/>
          </p:nvPr>
        </p:nvSpPr>
        <p:spPr>
          <a:xfrm>
            <a:off x="366713" y="1522413"/>
            <a:ext cx="8382000" cy="5183187"/>
          </a:xfrm>
        </p:spPr>
        <p:txBody>
          <a:bodyPr/>
          <a:lstStyle/>
          <a:p>
            <a:pPr algn="just" eaLnBrk="1" hangingPunct="1">
              <a:spcBef>
                <a:spcPct val="10000"/>
              </a:spcBef>
            </a:pPr>
            <a:r>
              <a:rPr lang="pt-BR" sz="2000" smtClean="0">
                <a:latin typeface="Arial" charset="0"/>
              </a:rPr>
              <a:t>BACHA, C.J.C.; LIMA, R.A.S.  </a:t>
            </a:r>
            <a:r>
              <a:rPr lang="pt-BR" sz="2000" u="sng" smtClean="0">
                <a:latin typeface="Arial" charset="0"/>
              </a:rPr>
              <a:t>Macroeconomia</a:t>
            </a:r>
            <a:r>
              <a:rPr lang="pt-BR" sz="2000" smtClean="0">
                <a:latin typeface="Arial" charset="0"/>
              </a:rPr>
              <a:t>: Teorias e Aplicações à Economia Brasileira. Campinas: Alínea, 2006</a:t>
            </a:r>
          </a:p>
          <a:p>
            <a:pPr algn="just" eaLnBrk="1" hangingPunct="1">
              <a:spcBef>
                <a:spcPct val="10000"/>
              </a:spcBef>
            </a:pPr>
            <a:r>
              <a:rPr lang="pt-BR" sz="2000" smtClean="0">
                <a:latin typeface="Arial" charset="0"/>
              </a:rPr>
              <a:t>BLANCHARD, O.  </a:t>
            </a:r>
            <a:r>
              <a:rPr lang="pt-BR" sz="2000" u="sng" smtClean="0">
                <a:latin typeface="Arial" charset="0"/>
              </a:rPr>
              <a:t>Macroeconomia</a:t>
            </a:r>
            <a:r>
              <a:rPr lang="pt-BR" sz="2000" smtClean="0">
                <a:latin typeface="Arial" charset="0"/>
              </a:rPr>
              <a:t>: teoria e política econômica. 2 ed. Rio de Janeiro: Campus, 2001. </a:t>
            </a:r>
          </a:p>
          <a:p>
            <a:pPr algn="just" eaLnBrk="1" hangingPunct="1">
              <a:spcBef>
                <a:spcPct val="10000"/>
              </a:spcBef>
            </a:pPr>
            <a:r>
              <a:rPr lang="pt-BR" sz="2000" smtClean="0">
                <a:latin typeface="Arial" charset="0"/>
              </a:rPr>
              <a:t>BRANSON , W.H. e LITVACK, J.M.</a:t>
            </a:r>
            <a:r>
              <a:rPr lang="pt-BR" sz="2000" i="1" smtClean="0">
                <a:latin typeface="Arial" charset="0"/>
              </a:rPr>
              <a:t> </a:t>
            </a:r>
            <a:r>
              <a:rPr lang="pt-BR" sz="2000" i="1" u="sng" smtClean="0">
                <a:latin typeface="Arial" charset="0"/>
              </a:rPr>
              <a:t>Macroeconomia</a:t>
            </a:r>
            <a:r>
              <a:rPr lang="pt-BR" sz="2000" smtClean="0">
                <a:latin typeface="Arial" charset="0"/>
              </a:rPr>
              <a:t>, São Paulo: Habra, 1978.</a:t>
            </a:r>
          </a:p>
          <a:p>
            <a:pPr algn="just" eaLnBrk="1" hangingPunct="1">
              <a:spcBef>
                <a:spcPct val="10000"/>
              </a:spcBef>
            </a:pPr>
            <a:r>
              <a:rPr lang="pt-BR" sz="2000" smtClean="0">
                <a:latin typeface="Arial" charset="0"/>
              </a:rPr>
              <a:t>CARDOSO, E.  </a:t>
            </a:r>
            <a:r>
              <a:rPr lang="pt-BR" sz="2000" u="sng" smtClean="0">
                <a:latin typeface="Arial" charset="0"/>
              </a:rPr>
              <a:t>Economia brasileira ao alcance de todos</a:t>
            </a:r>
            <a:r>
              <a:rPr lang="pt-BR" sz="2000" smtClean="0">
                <a:latin typeface="Arial" charset="0"/>
              </a:rPr>
              <a:t>. 8ª edição. São Paulo: Brasiliense, 1989. </a:t>
            </a:r>
          </a:p>
          <a:p>
            <a:pPr algn="just" eaLnBrk="1" hangingPunct="1">
              <a:spcBef>
                <a:spcPct val="10000"/>
              </a:spcBef>
            </a:pPr>
            <a:r>
              <a:rPr lang="pt-BR" sz="2000" smtClean="0">
                <a:latin typeface="Arial" charset="0"/>
              </a:rPr>
              <a:t>DORNBUSCH, R. &amp; FISCHER, S.  </a:t>
            </a:r>
            <a:r>
              <a:rPr lang="pt-BR" sz="2000" u="sng" smtClean="0">
                <a:latin typeface="Arial" charset="0"/>
              </a:rPr>
              <a:t>Macroeconomia</a:t>
            </a:r>
            <a:r>
              <a:rPr lang="pt-BR" sz="2000" smtClean="0">
                <a:latin typeface="Arial" charset="0"/>
              </a:rPr>
              <a:t>.  5</a:t>
            </a:r>
            <a:r>
              <a:rPr lang="pt-BR" sz="2000" u="sng" smtClean="0">
                <a:latin typeface="Arial" charset="0"/>
              </a:rPr>
              <a:t>a</a:t>
            </a:r>
            <a:r>
              <a:rPr lang="pt-BR" sz="2000" smtClean="0">
                <a:latin typeface="Arial" charset="0"/>
              </a:rPr>
              <a:t> edição. São Paulo: Makron/Mcgraw-Hill, 1991.</a:t>
            </a:r>
          </a:p>
          <a:p>
            <a:pPr algn="just" eaLnBrk="1" hangingPunct="1">
              <a:spcBef>
                <a:spcPct val="10000"/>
              </a:spcBef>
            </a:pPr>
            <a:r>
              <a:rPr lang="en-US" sz="2000" smtClean="0">
                <a:latin typeface="Arial" charset="0"/>
              </a:rPr>
              <a:t>LEVIN, A.T.; NATALUCCI, F.M.; PIGER, J.M. “The Macroeconomic Effects of Inflation Targeting”. Federal Reserve Bank of St. Louis </a:t>
            </a:r>
            <a:r>
              <a:rPr lang="en-US" sz="2000" i="1" smtClean="0">
                <a:latin typeface="Arial" charset="0"/>
              </a:rPr>
              <a:t>Review</a:t>
            </a:r>
            <a:r>
              <a:rPr lang="en-US" sz="2000" smtClean="0">
                <a:latin typeface="Arial" charset="0"/>
              </a:rPr>
              <a:t>, 86(4): 51-80. July/August 2004.</a:t>
            </a:r>
            <a:endParaRPr lang="pt-BR" sz="2000" smtClean="0">
              <a:latin typeface="Arial" charset="0"/>
            </a:endParaRPr>
          </a:p>
          <a:p>
            <a:pPr algn="just" eaLnBrk="1" hangingPunct="1">
              <a:spcBef>
                <a:spcPct val="10000"/>
              </a:spcBef>
            </a:pPr>
            <a:r>
              <a:rPr lang="pt-BR" sz="2000" smtClean="0">
                <a:latin typeface="Arial" charset="0"/>
              </a:rPr>
              <a:t>MANKIW, N.G.  </a:t>
            </a:r>
            <a:r>
              <a:rPr lang="pt-BR" sz="2000" u="sng" smtClean="0">
                <a:latin typeface="Arial" charset="0"/>
              </a:rPr>
              <a:t>Macroeconomia</a:t>
            </a:r>
            <a:r>
              <a:rPr lang="pt-BR" sz="2000" smtClean="0">
                <a:latin typeface="Arial" charset="0"/>
              </a:rPr>
              <a:t>: Rio de Janeiro: LTC, 2004. </a:t>
            </a:r>
            <a:endParaRPr lang="pt-PT" sz="2000" smtClean="0">
              <a:latin typeface="Arial" charset="0"/>
            </a:endParaRPr>
          </a:p>
          <a:p>
            <a:pPr algn="just" eaLnBrk="1" hangingPunct="1">
              <a:spcBef>
                <a:spcPct val="10000"/>
              </a:spcBef>
            </a:pPr>
            <a:r>
              <a:rPr lang="pt-BR" sz="2000" smtClean="0">
                <a:latin typeface="Arial" charset="0"/>
              </a:rPr>
              <a:t>SACHS. </a:t>
            </a:r>
            <a:r>
              <a:rPr lang="en-US" sz="2000" smtClean="0">
                <a:latin typeface="Arial" charset="0"/>
              </a:rPr>
              <a:t>J.D.; LARRAIN, F.B. </a:t>
            </a:r>
            <a:r>
              <a:rPr lang="en-US" sz="2000" u="sng" smtClean="0">
                <a:latin typeface="Arial" charset="0"/>
              </a:rPr>
              <a:t>Macroeconomia</a:t>
            </a:r>
            <a:r>
              <a:rPr lang="en-US" sz="2000" smtClean="0">
                <a:latin typeface="Arial" charset="0"/>
              </a:rPr>
              <a:t>. São Paulo: Makron Books, 1995</a:t>
            </a:r>
            <a:endParaRPr lang="pt-BR" sz="2000" smtClean="0">
              <a:latin typeface="Arial" charset="0"/>
            </a:endParaRPr>
          </a:p>
          <a:p>
            <a:pPr algn="just" eaLnBrk="1" hangingPunct="1">
              <a:spcBef>
                <a:spcPct val="10000"/>
              </a:spcBef>
            </a:pPr>
            <a:endParaRPr lang="pt-PT" sz="2000" smtClean="0">
              <a:latin typeface="Arial" charset="0"/>
            </a:endParaRPr>
          </a:p>
        </p:txBody>
      </p:sp>
    </p:spTree>
    <p:extLst>
      <p:ext uri="{BB962C8B-B14F-4D97-AF65-F5344CB8AC3E}">
        <p14:creationId xmlns:p14="http://schemas.microsoft.com/office/powerpoint/2010/main" val="8313443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D06500B6-9441-4051-AB34-660E1CC38235}" type="slidenum">
              <a:rPr lang="pt-PT" sz="1400" b="0" smtClean="0">
                <a:solidFill>
                  <a:schemeClr val="folHlink"/>
                </a:solidFill>
              </a:rPr>
              <a:pPr eaLnBrk="1" hangingPunct="1"/>
              <a:t>105</a:t>
            </a:fld>
            <a:endParaRPr lang="pt-PT" sz="1400" b="0" smtClean="0">
              <a:solidFill>
                <a:schemeClr val="folHlink"/>
              </a:solidFill>
            </a:endParaRPr>
          </a:p>
        </p:txBody>
      </p:sp>
      <p:sp>
        <p:nvSpPr>
          <p:cNvPr id="106499" name="Rectangle 2"/>
          <p:cNvSpPr>
            <a:spLocks noGrp="1" noChangeArrowheads="1"/>
          </p:cNvSpPr>
          <p:nvPr>
            <p:ph type="title"/>
          </p:nvPr>
        </p:nvSpPr>
        <p:spPr>
          <a:xfrm>
            <a:off x="663575" y="301625"/>
            <a:ext cx="7772400" cy="838200"/>
          </a:xfrm>
        </p:spPr>
        <p:txBody>
          <a:bodyPr/>
          <a:lstStyle/>
          <a:p>
            <a:pPr eaLnBrk="1" hangingPunct="1"/>
            <a:r>
              <a:rPr lang="en-US" sz="4000" b="1" smtClean="0">
                <a:latin typeface="Arial" charset="0"/>
              </a:rPr>
              <a:t>Referências Bibliográficas</a:t>
            </a:r>
            <a:endParaRPr lang="pt-PT" sz="4000" b="1" smtClean="0">
              <a:latin typeface="Arial" charset="0"/>
            </a:endParaRPr>
          </a:p>
        </p:txBody>
      </p:sp>
      <p:sp>
        <p:nvSpPr>
          <p:cNvPr id="106500" name="Rectangle 3"/>
          <p:cNvSpPr>
            <a:spLocks noGrp="1" noChangeArrowheads="1"/>
          </p:cNvSpPr>
          <p:nvPr>
            <p:ph type="body" idx="1"/>
          </p:nvPr>
        </p:nvSpPr>
        <p:spPr>
          <a:xfrm>
            <a:off x="366713" y="1522413"/>
            <a:ext cx="8382000" cy="754459"/>
          </a:xfrm>
        </p:spPr>
        <p:txBody>
          <a:bodyPr/>
          <a:lstStyle/>
          <a:p>
            <a:pPr algn="just" eaLnBrk="1" hangingPunct="1">
              <a:spcBef>
                <a:spcPct val="10000"/>
              </a:spcBef>
            </a:pPr>
            <a:r>
              <a:rPr lang="pt-BR" sz="2000" dirty="0" smtClean="0">
                <a:latin typeface="Arial" charset="0"/>
              </a:rPr>
              <a:t>BACHA, C.J.C.; LIMA, R.A.S.  </a:t>
            </a:r>
            <a:r>
              <a:rPr lang="pt-BR" sz="2000" u="sng" dirty="0" smtClean="0">
                <a:latin typeface="Arial" charset="0"/>
              </a:rPr>
              <a:t>Macroeconomia</a:t>
            </a:r>
            <a:r>
              <a:rPr lang="pt-BR" sz="2000" dirty="0" smtClean="0">
                <a:latin typeface="Arial" charset="0"/>
              </a:rPr>
              <a:t>: Teorias e Aplicações à Economia Brasileira. Campinas: Alínea, 2006</a:t>
            </a:r>
          </a:p>
          <a:p>
            <a:pPr algn="just" eaLnBrk="1" hangingPunct="1">
              <a:spcBef>
                <a:spcPct val="10000"/>
              </a:spcBef>
            </a:pPr>
            <a:endParaRPr lang="pt-PT" sz="2000" dirty="0" smtClean="0">
              <a:latin typeface="Arial" charset="0"/>
            </a:endParaRPr>
          </a:p>
        </p:txBody>
      </p:sp>
      <p:pic>
        <p:nvPicPr>
          <p:cNvPr id="138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40" y="2241569"/>
            <a:ext cx="8356024" cy="457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633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D27719DD-2992-4993-AF9B-77E91B1866FB}" type="slidenum">
              <a:rPr lang="pt-PT" sz="1400" b="0" smtClean="0">
                <a:solidFill>
                  <a:schemeClr val="folHlink"/>
                </a:solidFill>
              </a:rPr>
              <a:pPr eaLnBrk="1" hangingPunct="1"/>
              <a:t>11</a:t>
            </a:fld>
            <a:endParaRPr lang="pt-PT" sz="1400" b="0" smtClean="0">
              <a:solidFill>
                <a:schemeClr val="folHlink"/>
              </a:solidFill>
            </a:endParaRPr>
          </a:p>
        </p:txBody>
      </p:sp>
      <p:sp>
        <p:nvSpPr>
          <p:cNvPr id="71683" name="Rectangle 2"/>
          <p:cNvSpPr>
            <a:spLocks noGrp="1" noChangeArrowheads="1"/>
          </p:cNvSpPr>
          <p:nvPr>
            <p:ph type="title"/>
          </p:nvPr>
        </p:nvSpPr>
        <p:spPr>
          <a:xfrm>
            <a:off x="0" y="465138"/>
            <a:ext cx="9144000" cy="819150"/>
          </a:xfrm>
          <a:noFill/>
        </p:spPr>
        <p:txBody>
          <a:bodyPr/>
          <a:lstStyle/>
          <a:p>
            <a:pPr eaLnBrk="1" hangingPunct="1"/>
            <a:r>
              <a:rPr lang="pt-BR" sz="3600" smtClean="0">
                <a:latin typeface="Arial" charset="0"/>
              </a:rPr>
              <a:t>Teoria monetarista da inflação</a:t>
            </a:r>
          </a:p>
        </p:txBody>
      </p:sp>
      <p:sp>
        <p:nvSpPr>
          <p:cNvPr id="986115" name="Rectangle 3"/>
          <p:cNvSpPr>
            <a:spLocks noChangeArrowheads="1"/>
          </p:cNvSpPr>
          <p:nvPr/>
        </p:nvSpPr>
        <p:spPr bwMode="auto">
          <a:xfrm>
            <a:off x="236538" y="2495550"/>
            <a:ext cx="8678862"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1950" indent="-361950">
              <a:spcBef>
                <a:spcPct val="20000"/>
              </a:spcBef>
              <a:buFontTx/>
              <a:buChar char="•"/>
            </a:pPr>
            <a:r>
              <a:rPr lang="pt-BR" sz="2400" b="0" dirty="0">
                <a:latin typeface="Arial" charset="0"/>
              </a:rPr>
              <a:t>Com base na equação acima, pode-se afirmar que déficits orçamentários financiados pela expansão de moeda causarão taxa de inflação igual à taxa de crescimento da quantidade de moeda.</a:t>
            </a:r>
          </a:p>
          <a:p>
            <a:pPr marL="361950" indent="-361950">
              <a:spcBef>
                <a:spcPct val="20000"/>
              </a:spcBef>
              <a:buFontTx/>
              <a:buChar char="•"/>
            </a:pPr>
            <a:r>
              <a:rPr lang="pt-BR" sz="2400" b="0" dirty="0">
                <a:latin typeface="Arial" charset="0"/>
              </a:rPr>
              <a:t>Assim, para os monetaristas mais recentes, um déficit público financiado pela expansão de moeda manual (via ampliação da base monetária), ou por títulos públicos de alta liquidez, gera expansão dos meios de pagamento, causando inflação. </a:t>
            </a:r>
          </a:p>
        </p:txBody>
      </p:sp>
      <p:graphicFrame>
        <p:nvGraphicFramePr>
          <p:cNvPr id="986116" name="Object 4"/>
          <p:cNvGraphicFramePr>
            <a:graphicFrameLocks noChangeAspect="1"/>
          </p:cNvGraphicFramePr>
          <p:nvPr>
            <p:extLst>
              <p:ext uri="{D42A27DB-BD31-4B8C-83A1-F6EECF244321}">
                <p14:modId xmlns:p14="http://schemas.microsoft.com/office/powerpoint/2010/main" val="2268377776"/>
              </p:ext>
            </p:extLst>
          </p:nvPr>
        </p:nvGraphicFramePr>
        <p:xfrm>
          <a:off x="3857625" y="1471613"/>
          <a:ext cx="1385888" cy="841375"/>
        </p:xfrm>
        <a:graphic>
          <a:graphicData uri="http://schemas.openxmlformats.org/presentationml/2006/ole">
            <mc:AlternateContent xmlns:mc="http://schemas.openxmlformats.org/markup-compatibility/2006">
              <mc:Choice xmlns:v="urn:schemas-microsoft-com:vml" Requires="v">
                <p:oleObj spid="_x0000_s124954" name="Equação" r:id="rId3" imgW="457200" imgH="266400" progId="Equation.3">
                  <p:embed/>
                </p:oleObj>
              </mc:Choice>
              <mc:Fallback>
                <p:oleObj name="Equação" r:id="rId3" imgW="457200" imgH="266400" progId="Equation.3">
                  <p:embed/>
                  <p:pic>
                    <p:nvPicPr>
                      <p:cNvPr id="0" name=""/>
                      <p:cNvPicPr>
                        <a:picLocks noChangeAspect="1" noChangeArrowheads="1"/>
                      </p:cNvPicPr>
                      <p:nvPr/>
                    </p:nvPicPr>
                    <p:blipFill>
                      <a:blip r:embed="rId4"/>
                      <a:srcRect/>
                      <a:stretch>
                        <a:fillRect/>
                      </a:stretch>
                    </p:blipFill>
                    <p:spPr bwMode="auto">
                      <a:xfrm>
                        <a:off x="3857625" y="1471613"/>
                        <a:ext cx="13858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30064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86116"/>
                                        </p:tgtEl>
                                        <p:attrNameLst>
                                          <p:attrName>style.visibility</p:attrName>
                                        </p:attrNameLst>
                                      </p:cBhvr>
                                      <p:to>
                                        <p:strVal val="visible"/>
                                      </p:to>
                                    </p:set>
                                    <p:animEffect transition="in" filter="wipe(left)">
                                      <p:cBhvr>
                                        <p:cTn id="7" dur="500"/>
                                        <p:tgtEl>
                                          <p:spTgt spid="98611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86115">
                                            <p:txEl>
                                              <p:pRg st="0" end="0"/>
                                            </p:txEl>
                                          </p:spTgt>
                                        </p:tgtEl>
                                        <p:attrNameLst>
                                          <p:attrName>style.visibility</p:attrName>
                                        </p:attrNameLst>
                                      </p:cBhvr>
                                      <p:to>
                                        <p:strVal val="visible"/>
                                      </p:to>
                                    </p:set>
                                    <p:animEffect transition="in" filter="wipe(left)">
                                      <p:cBhvr>
                                        <p:cTn id="11" dur="500"/>
                                        <p:tgtEl>
                                          <p:spTgt spid="98611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86115">
                                            <p:txEl>
                                              <p:pRg st="1" end="1"/>
                                            </p:txEl>
                                          </p:spTgt>
                                        </p:tgtEl>
                                        <p:attrNameLst>
                                          <p:attrName>style.visibility</p:attrName>
                                        </p:attrNameLst>
                                      </p:cBhvr>
                                      <p:to>
                                        <p:strVal val="visible"/>
                                      </p:to>
                                    </p:set>
                                    <p:animEffect transition="in" filter="wipe(left)">
                                      <p:cBhvr>
                                        <p:cTn id="16" dur="500"/>
                                        <p:tgtEl>
                                          <p:spTgt spid="986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3426B613-6800-4A0B-96F5-58C5FC415B27}" type="slidenum">
              <a:rPr lang="pt-PT" sz="1400" b="0" smtClean="0">
                <a:solidFill>
                  <a:schemeClr val="folHlink"/>
                </a:solidFill>
              </a:rPr>
              <a:pPr eaLnBrk="1" hangingPunct="1"/>
              <a:t>12</a:t>
            </a:fld>
            <a:endParaRPr lang="pt-PT" sz="1400" b="0" smtClean="0">
              <a:solidFill>
                <a:schemeClr val="folHlink"/>
              </a:solidFill>
            </a:endParaRPr>
          </a:p>
        </p:txBody>
      </p:sp>
      <p:sp>
        <p:nvSpPr>
          <p:cNvPr id="72707" name="Rectangle 2"/>
          <p:cNvSpPr>
            <a:spLocks noGrp="1" noChangeArrowheads="1"/>
          </p:cNvSpPr>
          <p:nvPr>
            <p:ph type="title"/>
          </p:nvPr>
        </p:nvSpPr>
        <p:spPr>
          <a:xfrm>
            <a:off x="0" y="465138"/>
            <a:ext cx="9144000" cy="819150"/>
          </a:xfrm>
          <a:noFill/>
        </p:spPr>
        <p:txBody>
          <a:bodyPr/>
          <a:lstStyle/>
          <a:p>
            <a:pPr eaLnBrk="1" hangingPunct="1"/>
            <a:r>
              <a:rPr lang="pt-BR" sz="3600" smtClean="0">
                <a:latin typeface="Arial" charset="0"/>
              </a:rPr>
              <a:t>Teoria monetarista da inflação</a:t>
            </a:r>
          </a:p>
        </p:txBody>
      </p:sp>
      <p:sp>
        <p:nvSpPr>
          <p:cNvPr id="987139" name="Rectangle 3"/>
          <p:cNvSpPr>
            <a:spLocks noChangeArrowheads="1"/>
          </p:cNvSpPr>
          <p:nvPr/>
        </p:nvSpPr>
        <p:spPr bwMode="auto">
          <a:xfrm>
            <a:off x="465138" y="2476500"/>
            <a:ext cx="82105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1950" indent="-361950">
              <a:spcBef>
                <a:spcPct val="20000"/>
              </a:spcBef>
              <a:buFontTx/>
              <a:buChar char="•"/>
            </a:pPr>
            <a:r>
              <a:rPr lang="pt-BR" sz="2400" b="0" dirty="0">
                <a:latin typeface="Arial" charset="0"/>
              </a:rPr>
              <a:t>Na visão dos monetaristas, a inflação é um fenômeno apenas monetário, de modo que altas taxas sustentadas de crescimento monetário produzem altas taxas de inflação. </a:t>
            </a:r>
          </a:p>
          <a:p>
            <a:pPr marL="361950" indent="-361950">
              <a:spcBef>
                <a:spcPct val="20000"/>
              </a:spcBef>
              <a:buFontTx/>
              <a:buChar char="•"/>
            </a:pPr>
            <a:r>
              <a:rPr lang="pt-BR" sz="2400" b="0" dirty="0">
                <a:latin typeface="Arial" charset="0"/>
              </a:rPr>
              <a:t>Assim, para os monetaristas, o combate à inflação passa pela redução da taxa de crescimento da quantidade de moeda.</a:t>
            </a:r>
          </a:p>
          <a:p>
            <a:pPr marL="827088" lvl="1" indent="-285750">
              <a:spcBef>
                <a:spcPct val="20000"/>
              </a:spcBef>
              <a:buFontTx/>
              <a:buChar char="–"/>
            </a:pPr>
            <a:r>
              <a:rPr lang="pt-BR" sz="2400" b="0" dirty="0">
                <a:latin typeface="Arial" charset="0"/>
              </a:rPr>
              <a:t>Esta se torna possível com a redução do déficit do governo. </a:t>
            </a:r>
          </a:p>
        </p:txBody>
      </p:sp>
      <p:graphicFrame>
        <p:nvGraphicFramePr>
          <p:cNvPr id="72709" name="Object 4"/>
          <p:cNvGraphicFramePr>
            <a:graphicFrameLocks noChangeAspect="1"/>
          </p:cNvGraphicFramePr>
          <p:nvPr>
            <p:extLst>
              <p:ext uri="{D42A27DB-BD31-4B8C-83A1-F6EECF244321}">
                <p14:modId xmlns:p14="http://schemas.microsoft.com/office/powerpoint/2010/main" val="670791782"/>
              </p:ext>
            </p:extLst>
          </p:nvPr>
        </p:nvGraphicFramePr>
        <p:xfrm>
          <a:off x="3857625" y="1471613"/>
          <a:ext cx="1385888" cy="841375"/>
        </p:xfrm>
        <a:graphic>
          <a:graphicData uri="http://schemas.openxmlformats.org/presentationml/2006/ole">
            <mc:AlternateContent xmlns:mc="http://schemas.openxmlformats.org/markup-compatibility/2006">
              <mc:Choice xmlns:v="urn:schemas-microsoft-com:vml" Requires="v">
                <p:oleObj spid="_x0000_s125978" name="Equação" r:id="rId3" imgW="457200" imgH="266400" progId="Equation.3">
                  <p:embed/>
                </p:oleObj>
              </mc:Choice>
              <mc:Fallback>
                <p:oleObj name="Equação" r:id="rId3" imgW="457200" imgH="266400" progId="Equation.3">
                  <p:embed/>
                  <p:pic>
                    <p:nvPicPr>
                      <p:cNvPr id="0" name=""/>
                      <p:cNvPicPr>
                        <a:picLocks noChangeAspect="1" noChangeArrowheads="1"/>
                      </p:cNvPicPr>
                      <p:nvPr/>
                    </p:nvPicPr>
                    <p:blipFill>
                      <a:blip r:embed="rId4"/>
                      <a:srcRect/>
                      <a:stretch>
                        <a:fillRect/>
                      </a:stretch>
                    </p:blipFill>
                    <p:spPr bwMode="auto">
                      <a:xfrm>
                        <a:off x="3857625" y="1471613"/>
                        <a:ext cx="13858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76525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7139">
                                            <p:txEl>
                                              <p:pRg st="0" end="0"/>
                                            </p:txEl>
                                          </p:spTgt>
                                        </p:tgtEl>
                                        <p:attrNameLst>
                                          <p:attrName>style.visibility</p:attrName>
                                        </p:attrNameLst>
                                      </p:cBhvr>
                                      <p:to>
                                        <p:strVal val="visible"/>
                                      </p:to>
                                    </p:set>
                                    <p:animEffect transition="in" filter="wipe(left)">
                                      <p:cBhvr>
                                        <p:cTn id="7" dur="500"/>
                                        <p:tgtEl>
                                          <p:spTgt spid="987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7139">
                                            <p:txEl>
                                              <p:pRg st="1" end="1"/>
                                            </p:txEl>
                                          </p:spTgt>
                                        </p:tgtEl>
                                        <p:attrNameLst>
                                          <p:attrName>style.visibility</p:attrName>
                                        </p:attrNameLst>
                                      </p:cBhvr>
                                      <p:to>
                                        <p:strVal val="visible"/>
                                      </p:to>
                                    </p:set>
                                    <p:animEffect transition="in" filter="wipe(left)">
                                      <p:cBhvr>
                                        <p:cTn id="12" dur="500"/>
                                        <p:tgtEl>
                                          <p:spTgt spid="98713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87139">
                                            <p:txEl>
                                              <p:pRg st="2" end="2"/>
                                            </p:txEl>
                                          </p:spTgt>
                                        </p:tgtEl>
                                        <p:attrNameLst>
                                          <p:attrName>style.visibility</p:attrName>
                                        </p:attrNameLst>
                                      </p:cBhvr>
                                      <p:to>
                                        <p:strVal val="visible"/>
                                      </p:to>
                                    </p:set>
                                    <p:animEffect transition="in" filter="wipe(left)">
                                      <p:cBhvr>
                                        <p:cTn id="15" dur="500"/>
                                        <p:tgtEl>
                                          <p:spTgt spid="987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3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DD363D09-8898-414E-8F2C-5B981E204810}" type="slidenum">
              <a:rPr lang="pt-PT" sz="1400" b="0" smtClean="0"/>
              <a:pPr eaLnBrk="1" hangingPunct="1"/>
              <a:t>13</a:t>
            </a:fld>
            <a:endParaRPr lang="pt-PT" sz="1400" b="0" smtClean="0"/>
          </a:p>
        </p:txBody>
      </p:sp>
      <p:sp>
        <p:nvSpPr>
          <p:cNvPr id="73731" name="Rectangle 2"/>
          <p:cNvSpPr>
            <a:spLocks noGrp="1" noChangeArrowheads="1"/>
          </p:cNvSpPr>
          <p:nvPr>
            <p:ph type="title"/>
          </p:nvPr>
        </p:nvSpPr>
        <p:spPr>
          <a:xfrm>
            <a:off x="0" y="465138"/>
            <a:ext cx="9144000" cy="819150"/>
          </a:xfrm>
          <a:noFill/>
        </p:spPr>
        <p:txBody>
          <a:bodyPr/>
          <a:lstStyle/>
          <a:p>
            <a:pPr eaLnBrk="1" hangingPunct="1"/>
            <a:r>
              <a:rPr lang="pt-BR" sz="3600" smtClean="0">
                <a:latin typeface="Arial" charset="0"/>
              </a:rPr>
              <a:t>Teoria monetarista da inflação</a:t>
            </a:r>
          </a:p>
        </p:txBody>
      </p:sp>
      <p:sp>
        <p:nvSpPr>
          <p:cNvPr id="988163" name="Rectangle 3"/>
          <p:cNvSpPr>
            <a:spLocks noChangeArrowheads="1"/>
          </p:cNvSpPr>
          <p:nvPr/>
        </p:nvSpPr>
        <p:spPr bwMode="auto">
          <a:xfrm>
            <a:off x="465138" y="1828800"/>
            <a:ext cx="82105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1950" indent="-361950">
              <a:spcBef>
                <a:spcPct val="20000"/>
              </a:spcBef>
              <a:buFontTx/>
              <a:buChar char="•"/>
            </a:pPr>
            <a:r>
              <a:rPr lang="pt-BR" sz="3200" b="0">
                <a:latin typeface="Arial" charset="0"/>
              </a:rPr>
              <a:t>Em resumo, os autores monetaristas têm o seguinte esquema de raciocínio:</a:t>
            </a:r>
          </a:p>
        </p:txBody>
      </p:sp>
      <p:sp>
        <p:nvSpPr>
          <p:cNvPr id="988164" name="Text Box 4"/>
          <p:cNvSpPr txBox="1">
            <a:spLocks noChangeArrowheads="1"/>
          </p:cNvSpPr>
          <p:nvPr/>
        </p:nvSpPr>
        <p:spPr bwMode="auto">
          <a:xfrm>
            <a:off x="400050" y="3486150"/>
            <a:ext cx="2857500" cy="95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b="0" dirty="0">
                <a:latin typeface="Arial" charset="0"/>
              </a:rPr>
              <a:t>Déficits Governamentais</a:t>
            </a:r>
          </a:p>
        </p:txBody>
      </p:sp>
      <p:sp>
        <p:nvSpPr>
          <p:cNvPr id="988165" name="Text Box 5"/>
          <p:cNvSpPr txBox="1">
            <a:spLocks noChangeArrowheads="1"/>
          </p:cNvSpPr>
          <p:nvPr/>
        </p:nvSpPr>
        <p:spPr bwMode="auto">
          <a:xfrm>
            <a:off x="3930650" y="3492500"/>
            <a:ext cx="2057400" cy="95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b="0" dirty="0">
                <a:latin typeface="Arial" charset="0"/>
              </a:rPr>
              <a:t>Expansão Monetária</a:t>
            </a:r>
          </a:p>
        </p:txBody>
      </p:sp>
      <p:sp>
        <p:nvSpPr>
          <p:cNvPr id="988166" name="Text Box 6"/>
          <p:cNvSpPr txBox="1">
            <a:spLocks noChangeArrowheads="1"/>
          </p:cNvSpPr>
          <p:nvPr/>
        </p:nvSpPr>
        <p:spPr bwMode="auto">
          <a:xfrm>
            <a:off x="6699250" y="3670300"/>
            <a:ext cx="20574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b="0" dirty="0">
                <a:latin typeface="Arial" charset="0"/>
              </a:rPr>
              <a:t>Inflação</a:t>
            </a:r>
          </a:p>
        </p:txBody>
      </p:sp>
      <p:sp>
        <p:nvSpPr>
          <p:cNvPr id="988167" name="AutoShape 7"/>
          <p:cNvSpPr>
            <a:spLocks noChangeArrowheads="1"/>
          </p:cNvSpPr>
          <p:nvPr/>
        </p:nvSpPr>
        <p:spPr bwMode="auto">
          <a:xfrm>
            <a:off x="3257550" y="3822700"/>
            <a:ext cx="666750" cy="292100"/>
          </a:xfrm>
          <a:prstGeom prst="rightArrow">
            <a:avLst>
              <a:gd name="adj1" fmla="val 50000"/>
              <a:gd name="adj2" fmla="val 57065"/>
            </a:avLst>
          </a:prstGeom>
          <a:solidFill>
            <a:schemeClr val="tx1"/>
          </a:solidFill>
          <a:ln w="9525">
            <a:solidFill>
              <a:schemeClr val="tx1"/>
            </a:solidFill>
            <a:miter lim="800000"/>
            <a:headEnd/>
            <a:tailEnd/>
          </a:ln>
          <a:effectLst/>
          <a:extLst/>
        </p:spPr>
        <p:txBody>
          <a:bodyPr wrap="none" anchor="ctr"/>
          <a:lstStyle/>
          <a:p>
            <a:endParaRPr lang="pt-BR"/>
          </a:p>
        </p:txBody>
      </p:sp>
      <p:sp>
        <p:nvSpPr>
          <p:cNvPr id="988168" name="AutoShape 8"/>
          <p:cNvSpPr>
            <a:spLocks noChangeArrowheads="1"/>
          </p:cNvSpPr>
          <p:nvPr/>
        </p:nvSpPr>
        <p:spPr bwMode="auto">
          <a:xfrm>
            <a:off x="6007100" y="3810000"/>
            <a:ext cx="666750" cy="292100"/>
          </a:xfrm>
          <a:prstGeom prst="rightArrow">
            <a:avLst>
              <a:gd name="adj1" fmla="val 50000"/>
              <a:gd name="adj2" fmla="val 57065"/>
            </a:avLst>
          </a:prstGeom>
          <a:solidFill>
            <a:schemeClr val="tx1"/>
          </a:solidFill>
          <a:ln w="9525">
            <a:solidFill>
              <a:schemeClr val="tx1"/>
            </a:solidFill>
            <a:miter lim="800000"/>
            <a:headEnd/>
            <a:tailEnd/>
          </a:ln>
          <a:effectLst/>
          <a:extLst/>
        </p:spPr>
        <p:txBody>
          <a:bodyPr wrap="none" anchor="ctr"/>
          <a:lstStyle/>
          <a:p>
            <a:endParaRPr lang="pt-BR"/>
          </a:p>
        </p:txBody>
      </p:sp>
    </p:spTree>
    <p:extLst>
      <p:ext uri="{BB962C8B-B14F-4D97-AF65-F5344CB8AC3E}">
        <p14:creationId xmlns:p14="http://schemas.microsoft.com/office/powerpoint/2010/main" val="445148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8163">
                                            <p:txEl>
                                              <p:pRg st="0" end="0"/>
                                            </p:txEl>
                                          </p:spTgt>
                                        </p:tgtEl>
                                        <p:attrNameLst>
                                          <p:attrName>style.visibility</p:attrName>
                                        </p:attrNameLst>
                                      </p:cBhvr>
                                      <p:to>
                                        <p:strVal val="visible"/>
                                      </p:to>
                                    </p:set>
                                    <p:animEffect transition="in" filter="wipe(left)">
                                      <p:cBhvr>
                                        <p:cTn id="7" dur="500"/>
                                        <p:tgtEl>
                                          <p:spTgt spid="9881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8164"/>
                                        </p:tgtEl>
                                        <p:attrNameLst>
                                          <p:attrName>style.visibility</p:attrName>
                                        </p:attrNameLst>
                                      </p:cBhvr>
                                      <p:to>
                                        <p:strVal val="visible"/>
                                      </p:to>
                                    </p:set>
                                    <p:animEffect transition="in" filter="wipe(left)">
                                      <p:cBhvr>
                                        <p:cTn id="12" dur="1000"/>
                                        <p:tgtEl>
                                          <p:spTgt spid="988164"/>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88167"/>
                                        </p:tgtEl>
                                        <p:attrNameLst>
                                          <p:attrName>style.visibility</p:attrName>
                                        </p:attrNameLst>
                                      </p:cBhvr>
                                      <p:to>
                                        <p:strVal val="visible"/>
                                      </p:to>
                                    </p:set>
                                    <p:animEffect transition="in" filter="wipe(left)">
                                      <p:cBhvr>
                                        <p:cTn id="16" dur="1000"/>
                                        <p:tgtEl>
                                          <p:spTgt spid="988167"/>
                                        </p:tgtEl>
                                      </p:cBhvr>
                                    </p:animEffect>
                                  </p:childTnLst>
                                </p:cTn>
                              </p:par>
                            </p:childTnLst>
                          </p:cTn>
                        </p:par>
                        <p:par>
                          <p:cTn id="17" fill="hold" nodeType="afterGroup">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988165"/>
                                        </p:tgtEl>
                                        <p:attrNameLst>
                                          <p:attrName>style.visibility</p:attrName>
                                        </p:attrNameLst>
                                      </p:cBhvr>
                                      <p:to>
                                        <p:strVal val="visible"/>
                                      </p:to>
                                    </p:set>
                                    <p:animEffect transition="in" filter="wipe(left)">
                                      <p:cBhvr>
                                        <p:cTn id="20" dur="1000"/>
                                        <p:tgtEl>
                                          <p:spTgt spid="988165"/>
                                        </p:tgtEl>
                                      </p:cBhvr>
                                    </p:animEffect>
                                  </p:childTnLst>
                                </p:cTn>
                              </p:par>
                            </p:childTnLst>
                          </p:cTn>
                        </p:par>
                        <p:par>
                          <p:cTn id="21" fill="hold" nodeType="afterGroup">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988168"/>
                                        </p:tgtEl>
                                        <p:attrNameLst>
                                          <p:attrName>style.visibility</p:attrName>
                                        </p:attrNameLst>
                                      </p:cBhvr>
                                      <p:to>
                                        <p:strVal val="visible"/>
                                      </p:to>
                                    </p:set>
                                    <p:animEffect transition="in" filter="wipe(left)">
                                      <p:cBhvr>
                                        <p:cTn id="24" dur="1000"/>
                                        <p:tgtEl>
                                          <p:spTgt spid="988168"/>
                                        </p:tgtEl>
                                      </p:cBhvr>
                                    </p:animEffect>
                                  </p:childTnLst>
                                </p:cTn>
                              </p:par>
                            </p:childTnLst>
                          </p:cTn>
                        </p:par>
                        <p:par>
                          <p:cTn id="25" fill="hold" nodeType="afterGroup">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988166"/>
                                        </p:tgtEl>
                                        <p:attrNameLst>
                                          <p:attrName>style.visibility</p:attrName>
                                        </p:attrNameLst>
                                      </p:cBhvr>
                                      <p:to>
                                        <p:strVal val="visible"/>
                                      </p:to>
                                    </p:set>
                                    <p:animEffect transition="in" filter="wipe(left)">
                                      <p:cBhvr>
                                        <p:cTn id="28" dur="1000"/>
                                        <p:tgtEl>
                                          <p:spTgt spid="988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163" grpId="0" build="p" autoUpdateAnimBg="0"/>
      <p:bldP spid="988164" grpId="0" animBg="1"/>
      <p:bldP spid="988165" grpId="0" animBg="1"/>
      <p:bldP spid="988166" grpId="0" animBg="1"/>
      <p:bldP spid="988167" grpId="0" animBg="1"/>
      <p:bldP spid="98816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0359C69B-865F-4CCF-BA0C-56E620D53C6E}" type="slidenum">
              <a:rPr lang="pt-PT" sz="1400" b="0" smtClean="0">
                <a:solidFill>
                  <a:schemeClr val="folHlink"/>
                </a:solidFill>
              </a:rPr>
              <a:pPr eaLnBrk="1" hangingPunct="1"/>
              <a:t>14</a:t>
            </a:fld>
            <a:endParaRPr lang="pt-PT" sz="1400" b="0" smtClean="0">
              <a:solidFill>
                <a:schemeClr val="folHlink"/>
              </a:solidFill>
            </a:endParaRPr>
          </a:p>
        </p:txBody>
      </p:sp>
      <p:sp>
        <p:nvSpPr>
          <p:cNvPr id="75779" name="Rectangle 2"/>
          <p:cNvSpPr>
            <a:spLocks noGrp="1" noChangeArrowheads="1"/>
          </p:cNvSpPr>
          <p:nvPr>
            <p:ph type="title"/>
          </p:nvPr>
        </p:nvSpPr>
        <p:spPr>
          <a:xfrm>
            <a:off x="0" y="465138"/>
            <a:ext cx="9144000" cy="819150"/>
          </a:xfrm>
          <a:noFill/>
        </p:spPr>
        <p:txBody>
          <a:bodyPr/>
          <a:lstStyle/>
          <a:p>
            <a:pPr eaLnBrk="1" hangingPunct="1"/>
            <a:r>
              <a:rPr lang="pt-BR" sz="3600" smtClean="0">
                <a:latin typeface="Arial" charset="0"/>
              </a:rPr>
              <a:t>Teoria monetarista da inflação</a:t>
            </a:r>
          </a:p>
        </p:txBody>
      </p:sp>
      <p:sp>
        <p:nvSpPr>
          <p:cNvPr id="990211" name="Rectangle 3"/>
          <p:cNvSpPr>
            <a:spLocks noChangeArrowheads="1"/>
          </p:cNvSpPr>
          <p:nvPr/>
        </p:nvSpPr>
        <p:spPr bwMode="auto">
          <a:xfrm>
            <a:off x="236538" y="1390650"/>
            <a:ext cx="8678862"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28650" indent="-628650">
              <a:spcBef>
                <a:spcPct val="20000"/>
              </a:spcBef>
              <a:buFontTx/>
              <a:buChar char="•"/>
            </a:pPr>
            <a:r>
              <a:rPr lang="pt-BR" sz="2400" b="0">
                <a:latin typeface="Arial" charset="0"/>
              </a:rPr>
              <a:t>No entanto, a argumentação da teoria monetarista sobre as causas da inflação sofre, no mínimo, três críticas:</a:t>
            </a:r>
          </a:p>
          <a:p>
            <a:pPr marL="628650" indent="-628650">
              <a:spcBef>
                <a:spcPct val="20000"/>
              </a:spcBef>
              <a:buFontTx/>
              <a:buAutoNum type="arabicPeriod"/>
            </a:pPr>
            <a:r>
              <a:rPr lang="pt-BR" sz="2400" b="0">
                <a:latin typeface="Arial" charset="0"/>
              </a:rPr>
              <a:t>Os monetaristas só observam a expansão monetária como causadora da inflação, enquanto os outros modelos também consideram outras causas para a inflação; </a:t>
            </a:r>
          </a:p>
          <a:p>
            <a:pPr marL="628650" indent="-628650">
              <a:spcBef>
                <a:spcPct val="20000"/>
              </a:spcBef>
              <a:buFontTx/>
              <a:buAutoNum type="arabicPeriod"/>
            </a:pPr>
            <a:r>
              <a:rPr lang="pt-BR" sz="2400" b="0">
                <a:latin typeface="Arial" charset="0"/>
              </a:rPr>
              <a:t>Os monetaristas consideram a velocidade de circulação da moeda como sendo constante no longo prazo, o que não tem sido observado; e </a:t>
            </a:r>
          </a:p>
          <a:p>
            <a:pPr marL="628650" indent="-628650">
              <a:spcBef>
                <a:spcPct val="20000"/>
              </a:spcBef>
              <a:buFontTx/>
              <a:buAutoNum type="arabicPeriod"/>
            </a:pPr>
            <a:r>
              <a:rPr lang="pt-BR" sz="2400" b="0">
                <a:latin typeface="Arial" charset="0"/>
              </a:rPr>
              <a:t>Os monetaristas apenas vêem uma relação causal unidirecional do déficit público causando a inflação, e não o inverso. </a:t>
            </a:r>
          </a:p>
          <a:p>
            <a:pPr marL="628650" indent="-628650">
              <a:spcBef>
                <a:spcPct val="20000"/>
              </a:spcBef>
              <a:buFontTx/>
              <a:buChar char="•"/>
            </a:pPr>
            <a:r>
              <a:rPr lang="pt-BR" sz="2400" b="0">
                <a:latin typeface="Arial" charset="0"/>
              </a:rPr>
              <a:t>Essas duas últimas críticas são melhor tratadas a seguir.</a:t>
            </a:r>
          </a:p>
        </p:txBody>
      </p:sp>
    </p:spTree>
    <p:extLst>
      <p:ext uri="{BB962C8B-B14F-4D97-AF65-F5344CB8AC3E}">
        <p14:creationId xmlns:p14="http://schemas.microsoft.com/office/powerpoint/2010/main" val="4239470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0211">
                                            <p:txEl>
                                              <p:pRg st="0" end="0"/>
                                            </p:txEl>
                                          </p:spTgt>
                                        </p:tgtEl>
                                        <p:attrNameLst>
                                          <p:attrName>style.visibility</p:attrName>
                                        </p:attrNameLst>
                                      </p:cBhvr>
                                      <p:to>
                                        <p:strVal val="visible"/>
                                      </p:to>
                                    </p:set>
                                    <p:animEffect transition="in" filter="wipe(left)">
                                      <p:cBhvr>
                                        <p:cTn id="7" dur="500"/>
                                        <p:tgtEl>
                                          <p:spTgt spid="990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0211">
                                            <p:txEl>
                                              <p:pRg st="1" end="1"/>
                                            </p:txEl>
                                          </p:spTgt>
                                        </p:tgtEl>
                                        <p:attrNameLst>
                                          <p:attrName>style.visibility</p:attrName>
                                        </p:attrNameLst>
                                      </p:cBhvr>
                                      <p:to>
                                        <p:strVal val="visible"/>
                                      </p:to>
                                    </p:set>
                                    <p:animEffect transition="in" filter="wipe(left)">
                                      <p:cBhvr>
                                        <p:cTn id="12" dur="500"/>
                                        <p:tgtEl>
                                          <p:spTgt spid="9902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0211">
                                            <p:txEl>
                                              <p:pRg st="2" end="2"/>
                                            </p:txEl>
                                          </p:spTgt>
                                        </p:tgtEl>
                                        <p:attrNameLst>
                                          <p:attrName>style.visibility</p:attrName>
                                        </p:attrNameLst>
                                      </p:cBhvr>
                                      <p:to>
                                        <p:strVal val="visible"/>
                                      </p:to>
                                    </p:set>
                                    <p:animEffect transition="in" filter="wipe(left)">
                                      <p:cBhvr>
                                        <p:cTn id="17" dur="500"/>
                                        <p:tgtEl>
                                          <p:spTgt spid="9902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90211">
                                            <p:txEl>
                                              <p:pRg st="3" end="3"/>
                                            </p:txEl>
                                          </p:spTgt>
                                        </p:tgtEl>
                                        <p:attrNameLst>
                                          <p:attrName>style.visibility</p:attrName>
                                        </p:attrNameLst>
                                      </p:cBhvr>
                                      <p:to>
                                        <p:strVal val="visible"/>
                                      </p:to>
                                    </p:set>
                                    <p:animEffect transition="in" filter="wipe(left)">
                                      <p:cBhvr>
                                        <p:cTn id="22" dur="500"/>
                                        <p:tgtEl>
                                          <p:spTgt spid="990211">
                                            <p:txEl>
                                              <p:pRg st="3" end="3"/>
                                            </p:txEl>
                                          </p:spTgt>
                                        </p:tgtEl>
                                      </p:cBhvr>
                                    </p:animEffec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90211">
                                            <p:txEl>
                                              <p:pRg st="4" end="4"/>
                                            </p:txEl>
                                          </p:spTgt>
                                        </p:tgtEl>
                                        <p:attrNameLst>
                                          <p:attrName>style.visibility</p:attrName>
                                        </p:attrNameLst>
                                      </p:cBhvr>
                                      <p:to>
                                        <p:strVal val="visible"/>
                                      </p:to>
                                    </p:set>
                                    <p:animEffect transition="in" filter="wipe(left)">
                                      <p:cBhvr>
                                        <p:cTn id="26" dur="500"/>
                                        <p:tgtEl>
                                          <p:spTgt spid="990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1173" name="Picture 5" descr="velocidad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378" y="2780928"/>
            <a:ext cx="6050114" cy="394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BD91C4C6-F968-4A0E-B8BC-A21053755F13}" type="slidenum">
              <a:rPr lang="pt-PT" sz="1400" b="0" smtClean="0">
                <a:solidFill>
                  <a:schemeClr val="folHlink"/>
                </a:solidFill>
              </a:rPr>
              <a:pPr eaLnBrk="1" hangingPunct="1"/>
              <a:t>15</a:t>
            </a:fld>
            <a:endParaRPr lang="pt-PT" sz="1400" b="0" smtClean="0">
              <a:solidFill>
                <a:schemeClr val="folHlink"/>
              </a:solidFill>
            </a:endParaRPr>
          </a:p>
        </p:txBody>
      </p:sp>
      <p:sp>
        <p:nvSpPr>
          <p:cNvPr id="76803" name="Rectangle 2"/>
          <p:cNvSpPr>
            <a:spLocks noGrp="1" noChangeArrowheads="1"/>
          </p:cNvSpPr>
          <p:nvPr>
            <p:ph type="title"/>
          </p:nvPr>
        </p:nvSpPr>
        <p:spPr>
          <a:xfrm>
            <a:off x="0" y="465138"/>
            <a:ext cx="9144000" cy="819150"/>
          </a:xfrm>
          <a:noFill/>
        </p:spPr>
        <p:txBody>
          <a:bodyPr/>
          <a:lstStyle/>
          <a:p>
            <a:pPr eaLnBrk="1" hangingPunct="1"/>
            <a:r>
              <a:rPr lang="pt-BR" sz="3600" smtClean="0">
                <a:latin typeface="Arial" charset="0"/>
              </a:rPr>
              <a:t>Teoria monetarista da inflação</a:t>
            </a:r>
          </a:p>
        </p:txBody>
      </p:sp>
      <p:sp>
        <p:nvSpPr>
          <p:cNvPr id="1031171" name="Rectangle 3"/>
          <p:cNvSpPr>
            <a:spLocks noChangeArrowheads="1"/>
          </p:cNvSpPr>
          <p:nvPr/>
        </p:nvSpPr>
        <p:spPr bwMode="auto">
          <a:xfrm>
            <a:off x="103188" y="1390650"/>
            <a:ext cx="8888412"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28650" indent="-628650">
              <a:spcBef>
                <a:spcPct val="20000"/>
              </a:spcBef>
              <a:buFontTx/>
              <a:buChar char="•"/>
            </a:pPr>
            <a:r>
              <a:rPr lang="pt-BR" sz="2400" b="0" dirty="0">
                <a:latin typeface="Arial" charset="0"/>
              </a:rPr>
              <a:t>As experiências internacionais revisadas por DORNBUSCH &amp; FISHER não indicam que a velocidade de circulação da moeda seja constante no longo prazo. </a:t>
            </a:r>
          </a:p>
          <a:p>
            <a:pPr marL="628650" indent="-628650">
              <a:spcBef>
                <a:spcPct val="20000"/>
              </a:spcBef>
              <a:buFontTx/>
              <a:buChar char="•"/>
            </a:pPr>
            <a:r>
              <a:rPr lang="pt-BR" sz="2400" b="0" dirty="0">
                <a:latin typeface="Arial" charset="0"/>
              </a:rPr>
              <a:t>Segundo Stiglitz </a:t>
            </a:r>
            <a:r>
              <a:rPr lang="pt-BR" sz="2400" b="0" dirty="0" smtClean="0">
                <a:latin typeface="Arial" charset="0"/>
              </a:rPr>
              <a:t>&amp; </a:t>
            </a:r>
            <a:r>
              <a:rPr lang="pt-BR" sz="2400" b="0" dirty="0" err="1" smtClean="0">
                <a:latin typeface="Arial" charset="0"/>
              </a:rPr>
              <a:t>Greenwald</a:t>
            </a:r>
            <a:r>
              <a:rPr lang="pt-BR" sz="2400" b="0" dirty="0">
                <a:latin typeface="Arial" charset="0"/>
              </a:rPr>
              <a:t>:</a:t>
            </a:r>
          </a:p>
        </p:txBody>
      </p:sp>
      <p:sp>
        <p:nvSpPr>
          <p:cNvPr id="1031172" name="Rectangle 4"/>
          <p:cNvSpPr>
            <a:spLocks noChangeArrowheads="1"/>
          </p:cNvSpPr>
          <p:nvPr/>
        </p:nvSpPr>
        <p:spPr bwMode="auto">
          <a:xfrm>
            <a:off x="3681413" y="6510338"/>
            <a:ext cx="450691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1938" indent="-261938">
              <a:spcBef>
                <a:spcPct val="50000"/>
              </a:spcBef>
            </a:pPr>
            <a:r>
              <a:rPr lang="pt-BR" sz="1600" b="0">
                <a:solidFill>
                  <a:srgbClr val="FFFFFF"/>
                </a:solidFill>
                <a:latin typeface="Arial" charset="0"/>
              </a:rPr>
              <a:t>Fonte: Stiglitz &amp; Geenwald (2004).</a:t>
            </a:r>
          </a:p>
        </p:txBody>
      </p:sp>
    </p:spTree>
    <p:extLst>
      <p:ext uri="{BB962C8B-B14F-4D97-AF65-F5344CB8AC3E}">
        <p14:creationId xmlns:p14="http://schemas.microsoft.com/office/powerpoint/2010/main" val="2121663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1171">
                                            <p:txEl>
                                              <p:pRg st="0" end="0"/>
                                            </p:txEl>
                                          </p:spTgt>
                                        </p:tgtEl>
                                        <p:attrNameLst>
                                          <p:attrName>style.visibility</p:attrName>
                                        </p:attrNameLst>
                                      </p:cBhvr>
                                      <p:to>
                                        <p:strVal val="visible"/>
                                      </p:to>
                                    </p:set>
                                    <p:animEffect transition="in" filter="wipe(left)">
                                      <p:cBhvr>
                                        <p:cTn id="7" dur="500"/>
                                        <p:tgtEl>
                                          <p:spTgt spid="1031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1171">
                                            <p:txEl>
                                              <p:pRg st="1" end="1"/>
                                            </p:txEl>
                                          </p:spTgt>
                                        </p:tgtEl>
                                        <p:attrNameLst>
                                          <p:attrName>style.visibility</p:attrName>
                                        </p:attrNameLst>
                                      </p:cBhvr>
                                      <p:to>
                                        <p:strVal val="visible"/>
                                      </p:to>
                                    </p:set>
                                    <p:animEffect transition="in" filter="wipe(left)">
                                      <p:cBhvr>
                                        <p:cTn id="12" dur="500"/>
                                        <p:tgtEl>
                                          <p:spTgt spid="1031171">
                                            <p:txEl>
                                              <p:pRg st="1" end="1"/>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1031173"/>
                                        </p:tgtEl>
                                        <p:attrNameLst>
                                          <p:attrName>style.visibility</p:attrName>
                                        </p:attrNameLst>
                                      </p:cBhvr>
                                      <p:to>
                                        <p:strVal val="visible"/>
                                      </p:to>
                                    </p:set>
                                    <p:animEffect transition="in" filter="dissolve">
                                      <p:cBhvr>
                                        <p:cTn id="16" dur="500"/>
                                        <p:tgtEl>
                                          <p:spTgt spid="1031173"/>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031172">
                                            <p:txEl>
                                              <p:pRg st="0" end="0"/>
                                            </p:txEl>
                                          </p:spTgt>
                                        </p:tgtEl>
                                        <p:attrNameLst>
                                          <p:attrName>style.visibility</p:attrName>
                                        </p:attrNameLst>
                                      </p:cBhvr>
                                      <p:to>
                                        <p:strVal val="visible"/>
                                      </p:to>
                                    </p:set>
                                    <p:animEffect transition="in" filter="strips(downRight)">
                                      <p:cBhvr>
                                        <p:cTn id="19" dur="500"/>
                                        <p:tgtEl>
                                          <p:spTgt spid="1031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71" grpId="0" build="p" autoUpdateAnimBg="0"/>
      <p:bldP spid="103117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57E02FF7-BFDA-419D-BD65-AD53E73C0707}" type="slidenum">
              <a:rPr lang="pt-PT" sz="1400" b="0" smtClean="0">
                <a:solidFill>
                  <a:schemeClr val="folHlink"/>
                </a:solidFill>
              </a:rPr>
              <a:pPr eaLnBrk="1" hangingPunct="1"/>
              <a:t>16</a:t>
            </a:fld>
            <a:endParaRPr lang="pt-PT" sz="1400" b="0" smtClean="0">
              <a:solidFill>
                <a:schemeClr val="folHlink"/>
              </a:solidFill>
            </a:endParaRPr>
          </a:p>
        </p:txBody>
      </p:sp>
      <p:sp>
        <p:nvSpPr>
          <p:cNvPr id="77827" name="Rectangle 2"/>
          <p:cNvSpPr>
            <a:spLocks noGrp="1" noChangeArrowheads="1"/>
          </p:cNvSpPr>
          <p:nvPr>
            <p:ph type="title"/>
          </p:nvPr>
        </p:nvSpPr>
        <p:spPr>
          <a:xfrm>
            <a:off x="0" y="465138"/>
            <a:ext cx="9144000" cy="819150"/>
          </a:xfrm>
          <a:noFill/>
        </p:spPr>
        <p:txBody>
          <a:bodyPr/>
          <a:lstStyle/>
          <a:p>
            <a:pPr eaLnBrk="1" hangingPunct="1"/>
            <a:r>
              <a:rPr lang="pt-BR" sz="3600" smtClean="0">
                <a:latin typeface="Arial" charset="0"/>
              </a:rPr>
              <a:t>Teoria monetarista da inflação</a:t>
            </a:r>
          </a:p>
        </p:txBody>
      </p:sp>
      <p:sp>
        <p:nvSpPr>
          <p:cNvPr id="1030147" name="Rectangle 3"/>
          <p:cNvSpPr>
            <a:spLocks noChangeArrowheads="1"/>
          </p:cNvSpPr>
          <p:nvPr/>
        </p:nvSpPr>
        <p:spPr bwMode="auto">
          <a:xfrm>
            <a:off x="103188" y="1390650"/>
            <a:ext cx="8888412"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28650" indent="-628650">
              <a:spcBef>
                <a:spcPct val="20000"/>
              </a:spcBef>
              <a:buFontTx/>
              <a:buChar char="•"/>
            </a:pPr>
            <a:r>
              <a:rPr lang="pt-BR" sz="2400" b="0" dirty="0">
                <a:latin typeface="Arial" charset="0"/>
              </a:rPr>
              <a:t>As experiências internacionais revisadas por DORNBUSCH &amp; FISHER não indicam que a velocidade de circulação da moeda seja constante no longo prazo. </a:t>
            </a:r>
          </a:p>
          <a:p>
            <a:pPr marL="628650" indent="-628650">
              <a:spcBef>
                <a:spcPct val="20000"/>
              </a:spcBef>
              <a:buFontTx/>
              <a:buChar char="•"/>
            </a:pPr>
            <a:r>
              <a:rPr lang="pt-BR" sz="2400" b="0" dirty="0">
                <a:latin typeface="Arial" charset="0"/>
              </a:rPr>
              <a:t>Assim, não se observa, mesmo estando o produto em equilíbrio a longo prazo, a igualdade entre a taxa de crescimento da quantidade de moeda e a taxa de inflação. </a:t>
            </a:r>
            <a:endParaRPr lang="pt-BR" sz="3200" dirty="0">
              <a:latin typeface="Arial" charset="0"/>
            </a:endParaRPr>
          </a:p>
        </p:txBody>
      </p:sp>
      <p:sp>
        <p:nvSpPr>
          <p:cNvPr id="1030148" name="Rectangle 4"/>
          <p:cNvSpPr>
            <a:spLocks noChangeArrowheads="1"/>
          </p:cNvSpPr>
          <p:nvPr/>
        </p:nvSpPr>
        <p:spPr bwMode="auto">
          <a:xfrm>
            <a:off x="103188" y="4509120"/>
            <a:ext cx="8888412"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0" indent="-4572000">
              <a:spcBef>
                <a:spcPct val="20000"/>
              </a:spcBef>
              <a:spcAft>
                <a:spcPct val="50000"/>
              </a:spcAft>
            </a:pPr>
            <a:r>
              <a:rPr lang="pt-BR" sz="2400">
                <a:latin typeface="Arial" charset="0"/>
                <a:sym typeface="Symbol" pitchFamily="18" charset="2"/>
              </a:rPr>
              <a:t> </a:t>
            </a:r>
            <a:r>
              <a:rPr lang="pt-BR" sz="2400">
                <a:latin typeface="Arial" charset="0"/>
              </a:rPr>
              <a:t>taxa de juros real </a:t>
            </a:r>
            <a:r>
              <a:rPr lang="pt-BR" sz="2400">
                <a:latin typeface="Arial" charset="0"/>
                <a:sym typeface="Symbol" pitchFamily="18" charset="2"/>
              </a:rPr>
              <a:t></a:t>
            </a:r>
            <a:r>
              <a:rPr lang="pt-BR" sz="2400">
                <a:latin typeface="Arial" charset="0"/>
              </a:rPr>
              <a:t> </a:t>
            </a:r>
            <a:r>
              <a:rPr lang="pt-BR" sz="2400">
                <a:latin typeface="Arial" charset="0"/>
                <a:sym typeface="Symbol" pitchFamily="18" charset="2"/>
              </a:rPr>
              <a:t></a:t>
            </a:r>
            <a:r>
              <a:rPr lang="pt-BR" sz="2400">
                <a:latin typeface="Arial" charset="0"/>
              </a:rPr>
              <a:t>velocidade de circulação da moeda. </a:t>
            </a:r>
          </a:p>
          <a:p>
            <a:pPr marL="4572000" indent="-4572000">
              <a:spcBef>
                <a:spcPct val="20000"/>
              </a:spcBef>
              <a:spcAft>
                <a:spcPct val="50000"/>
              </a:spcAft>
            </a:pPr>
            <a:r>
              <a:rPr lang="pt-BR" sz="2400">
                <a:latin typeface="Arial" charset="0"/>
                <a:sym typeface="Symbol" pitchFamily="18" charset="2"/>
              </a:rPr>
              <a:t></a:t>
            </a:r>
            <a:r>
              <a:rPr lang="pt-BR" sz="2400">
                <a:latin typeface="Arial" charset="0"/>
              </a:rPr>
              <a:t> ágil é o sistema financeiro </a:t>
            </a:r>
            <a:r>
              <a:rPr lang="pt-BR" sz="2400">
                <a:latin typeface="Arial" charset="0"/>
                <a:sym typeface="Symbol" pitchFamily="18" charset="2"/>
              </a:rPr>
              <a:t></a:t>
            </a:r>
            <a:r>
              <a:rPr lang="pt-BR" sz="2400">
                <a:latin typeface="Arial" charset="0"/>
              </a:rPr>
              <a:t> </a:t>
            </a:r>
            <a:r>
              <a:rPr lang="pt-BR" sz="2400">
                <a:latin typeface="Arial" charset="0"/>
                <a:sym typeface="Symbol" pitchFamily="18" charset="2"/>
              </a:rPr>
              <a:t></a:t>
            </a:r>
            <a:r>
              <a:rPr lang="pt-BR" sz="2400">
                <a:latin typeface="Arial" charset="0"/>
              </a:rPr>
              <a:t> velocidade de circulação 	da moeda.</a:t>
            </a:r>
          </a:p>
        </p:txBody>
      </p:sp>
    </p:spTree>
    <p:extLst>
      <p:ext uri="{BB962C8B-B14F-4D97-AF65-F5344CB8AC3E}">
        <p14:creationId xmlns:p14="http://schemas.microsoft.com/office/powerpoint/2010/main" val="872898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0147">
                                            <p:txEl>
                                              <p:pRg st="1" end="1"/>
                                            </p:txEl>
                                          </p:spTgt>
                                        </p:tgtEl>
                                        <p:attrNameLst>
                                          <p:attrName>style.visibility</p:attrName>
                                        </p:attrNameLst>
                                      </p:cBhvr>
                                      <p:to>
                                        <p:strVal val="visible"/>
                                      </p:to>
                                    </p:set>
                                    <p:animEffect transition="in" filter="wipe(left)">
                                      <p:cBhvr>
                                        <p:cTn id="7" dur="500"/>
                                        <p:tgtEl>
                                          <p:spTgt spid="1030147">
                                            <p:txEl>
                                              <p:pRg st="1" end="1"/>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30148">
                                            <p:txEl>
                                              <p:pRg st="0" end="0"/>
                                            </p:txEl>
                                          </p:spTgt>
                                        </p:tgtEl>
                                        <p:attrNameLst>
                                          <p:attrName>style.visibility</p:attrName>
                                        </p:attrNameLst>
                                      </p:cBhvr>
                                      <p:to>
                                        <p:strVal val="visible"/>
                                      </p:to>
                                    </p:set>
                                    <p:animEffect transition="in" filter="wipe(left)">
                                      <p:cBhvr>
                                        <p:cTn id="11" dur="500"/>
                                        <p:tgtEl>
                                          <p:spTgt spid="1030148">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30148">
                                            <p:txEl>
                                              <p:pRg st="1" end="1"/>
                                            </p:txEl>
                                          </p:spTgt>
                                        </p:tgtEl>
                                        <p:attrNameLst>
                                          <p:attrName>style.visibility</p:attrName>
                                        </p:attrNameLst>
                                      </p:cBhvr>
                                      <p:to>
                                        <p:strVal val="visible"/>
                                      </p:to>
                                    </p:set>
                                    <p:animEffect transition="in" filter="wipe(left)">
                                      <p:cBhvr>
                                        <p:cTn id="15" dur="500"/>
                                        <p:tgtEl>
                                          <p:spTgt spid="1030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47" grpId="0" build="p" autoUpdateAnimBg="0"/>
      <p:bldP spid="103014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25E03BDD-058A-45CC-9F2A-669527282453}" type="slidenum">
              <a:rPr lang="pt-PT" sz="1400" b="0" smtClean="0">
                <a:solidFill>
                  <a:schemeClr val="folHlink"/>
                </a:solidFill>
              </a:rPr>
              <a:pPr eaLnBrk="1" hangingPunct="1"/>
              <a:t>17</a:t>
            </a:fld>
            <a:endParaRPr lang="pt-PT" sz="1400" b="0" smtClean="0">
              <a:solidFill>
                <a:schemeClr val="folHlink"/>
              </a:solidFill>
            </a:endParaRPr>
          </a:p>
        </p:txBody>
      </p:sp>
      <p:sp>
        <p:nvSpPr>
          <p:cNvPr id="78851" name="Rectangle 2"/>
          <p:cNvSpPr>
            <a:spLocks noGrp="1" noChangeArrowheads="1"/>
          </p:cNvSpPr>
          <p:nvPr>
            <p:ph type="title"/>
          </p:nvPr>
        </p:nvSpPr>
        <p:spPr>
          <a:xfrm>
            <a:off x="0" y="465138"/>
            <a:ext cx="9144000" cy="819150"/>
          </a:xfrm>
          <a:noFill/>
        </p:spPr>
        <p:txBody>
          <a:bodyPr/>
          <a:lstStyle/>
          <a:p>
            <a:pPr eaLnBrk="1" hangingPunct="1"/>
            <a:r>
              <a:rPr lang="pt-BR" sz="3600" smtClean="0">
                <a:latin typeface="Arial" charset="0"/>
              </a:rPr>
              <a:t>Teoria monetarista da inflação</a:t>
            </a:r>
          </a:p>
        </p:txBody>
      </p:sp>
      <p:sp>
        <p:nvSpPr>
          <p:cNvPr id="992259" name="Rectangle 3"/>
          <p:cNvSpPr>
            <a:spLocks noChangeArrowheads="1"/>
          </p:cNvSpPr>
          <p:nvPr/>
        </p:nvSpPr>
        <p:spPr bwMode="auto">
          <a:xfrm>
            <a:off x="465138" y="1390650"/>
            <a:ext cx="82105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28650" indent="-628650">
              <a:spcBef>
                <a:spcPct val="20000"/>
              </a:spcBef>
              <a:buFontTx/>
              <a:buChar char="•"/>
            </a:pPr>
            <a:r>
              <a:rPr lang="pt-BR" sz="2400" b="0" dirty="0">
                <a:latin typeface="Arial" charset="0"/>
              </a:rPr>
              <a:t>Alguns autores argumentam que se o déficit público financiado pela expansão monetária gerar inflação, esta levará à corrosão dos valores reais de impostos arrecadados, gerando aumento do déficit público. </a:t>
            </a:r>
          </a:p>
          <a:p>
            <a:pPr marL="808038" lvl="1">
              <a:spcBef>
                <a:spcPct val="20000"/>
              </a:spcBef>
              <a:buFontTx/>
              <a:buChar char="–"/>
            </a:pPr>
            <a:r>
              <a:rPr lang="pt-BR" sz="2400" b="0" dirty="0">
                <a:latin typeface="Arial" charset="0"/>
              </a:rPr>
              <a:t>Devido a defasagem no tempo entre o fato gerador 	do imposto e o efetivo recolhimento do imposto aos 	cofres públicos. </a:t>
            </a:r>
          </a:p>
          <a:p>
            <a:pPr marL="628650" indent="-628650">
              <a:spcBef>
                <a:spcPct val="20000"/>
              </a:spcBef>
            </a:pPr>
            <a:r>
              <a:rPr lang="pt-BR" sz="2400" b="0" dirty="0">
                <a:solidFill>
                  <a:srgbClr val="FFFFFF"/>
                </a:solidFill>
                <a:latin typeface="Arial" charset="0"/>
                <a:sym typeface="Symbol" pitchFamily="18" charset="2"/>
              </a:rPr>
              <a:t> </a:t>
            </a:r>
            <a:r>
              <a:rPr lang="pt-BR" sz="2400" b="0" dirty="0">
                <a:solidFill>
                  <a:srgbClr val="FFFFFF"/>
                </a:solidFill>
                <a:latin typeface="Arial" charset="0"/>
              </a:rPr>
              <a:t>taxa de inflação </a:t>
            </a:r>
            <a:r>
              <a:rPr lang="pt-BR" sz="2400" b="0" dirty="0">
                <a:solidFill>
                  <a:srgbClr val="FFFFFF"/>
                </a:solidFill>
                <a:latin typeface="Arial" charset="0"/>
                <a:sym typeface="Symbol" pitchFamily="18" charset="2"/>
              </a:rPr>
              <a:t></a:t>
            </a:r>
            <a:r>
              <a:rPr lang="pt-BR" sz="2400" b="0" dirty="0">
                <a:solidFill>
                  <a:srgbClr val="FFFFFF"/>
                </a:solidFill>
                <a:latin typeface="Arial" charset="0"/>
              </a:rPr>
              <a:t> </a:t>
            </a:r>
            <a:r>
              <a:rPr lang="pt-BR" sz="2400" b="0" dirty="0">
                <a:solidFill>
                  <a:srgbClr val="FFFFFF"/>
                </a:solidFill>
                <a:latin typeface="Arial" charset="0"/>
                <a:sym typeface="Symbol" pitchFamily="18" charset="2"/>
              </a:rPr>
              <a:t> </a:t>
            </a:r>
            <a:r>
              <a:rPr lang="pt-BR" sz="2400" b="0" dirty="0">
                <a:solidFill>
                  <a:srgbClr val="FFFFFF"/>
                </a:solidFill>
                <a:latin typeface="Arial" charset="0"/>
              </a:rPr>
              <a:t>velocidade valor real 					recebido pelo governo para 				cada montante nominal de 				impostos devidos</a:t>
            </a:r>
          </a:p>
        </p:txBody>
      </p:sp>
    </p:spTree>
    <p:extLst>
      <p:ext uri="{BB962C8B-B14F-4D97-AF65-F5344CB8AC3E}">
        <p14:creationId xmlns:p14="http://schemas.microsoft.com/office/powerpoint/2010/main" val="1036832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2259">
                                            <p:txEl>
                                              <p:pRg st="0" end="0"/>
                                            </p:txEl>
                                          </p:spTgt>
                                        </p:tgtEl>
                                        <p:attrNameLst>
                                          <p:attrName>style.visibility</p:attrName>
                                        </p:attrNameLst>
                                      </p:cBhvr>
                                      <p:to>
                                        <p:strVal val="visible"/>
                                      </p:to>
                                    </p:set>
                                    <p:animEffect transition="in" filter="wipe(left)">
                                      <p:cBhvr>
                                        <p:cTn id="7" dur="500"/>
                                        <p:tgtEl>
                                          <p:spTgt spid="99225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2259">
                                            <p:txEl>
                                              <p:pRg st="1" end="1"/>
                                            </p:txEl>
                                          </p:spTgt>
                                        </p:tgtEl>
                                        <p:attrNameLst>
                                          <p:attrName>style.visibility</p:attrName>
                                        </p:attrNameLst>
                                      </p:cBhvr>
                                      <p:to>
                                        <p:strVal val="visible"/>
                                      </p:to>
                                    </p:set>
                                    <p:animEffect transition="in" filter="wipe(left)">
                                      <p:cBhvr>
                                        <p:cTn id="10" dur="500"/>
                                        <p:tgtEl>
                                          <p:spTgt spid="99225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92259">
                                            <p:txEl>
                                              <p:pRg st="2" end="2"/>
                                            </p:txEl>
                                          </p:spTgt>
                                        </p:tgtEl>
                                        <p:attrNameLst>
                                          <p:attrName>style.visibility</p:attrName>
                                        </p:attrNameLst>
                                      </p:cBhvr>
                                      <p:to>
                                        <p:strVal val="visible"/>
                                      </p:to>
                                    </p:set>
                                    <p:animEffect transition="in" filter="wipe(left)">
                                      <p:cBhvr>
                                        <p:cTn id="15" dur="500"/>
                                        <p:tgtEl>
                                          <p:spTgt spid="992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5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5D3FFAB0-E782-40C4-BCFD-6BF2A0B1F0E2}" type="slidenum">
              <a:rPr lang="pt-PT" sz="1400" b="0" smtClean="0"/>
              <a:pPr eaLnBrk="1" hangingPunct="1"/>
              <a:t>18</a:t>
            </a:fld>
            <a:endParaRPr lang="pt-PT" sz="1400" b="0" smtClean="0"/>
          </a:p>
        </p:txBody>
      </p:sp>
      <p:sp>
        <p:nvSpPr>
          <p:cNvPr id="79875" name="Rectangle 2"/>
          <p:cNvSpPr>
            <a:spLocks noGrp="1" noChangeArrowheads="1"/>
          </p:cNvSpPr>
          <p:nvPr>
            <p:ph type="title"/>
          </p:nvPr>
        </p:nvSpPr>
        <p:spPr>
          <a:xfrm>
            <a:off x="0" y="465138"/>
            <a:ext cx="9144000" cy="819150"/>
          </a:xfrm>
          <a:noFill/>
        </p:spPr>
        <p:txBody>
          <a:bodyPr/>
          <a:lstStyle/>
          <a:p>
            <a:pPr eaLnBrk="1" hangingPunct="1"/>
            <a:r>
              <a:rPr lang="pt-BR" sz="3600" smtClean="0">
                <a:latin typeface="Arial" charset="0"/>
              </a:rPr>
              <a:t>Teoria monetarista da inflação</a:t>
            </a:r>
          </a:p>
        </p:txBody>
      </p:sp>
      <p:sp>
        <p:nvSpPr>
          <p:cNvPr id="993283" name="Rectangle 3"/>
          <p:cNvSpPr>
            <a:spLocks noChangeArrowheads="1"/>
          </p:cNvSpPr>
          <p:nvPr/>
        </p:nvSpPr>
        <p:spPr bwMode="auto">
          <a:xfrm>
            <a:off x="465138" y="1390650"/>
            <a:ext cx="82105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6700" indent="-266700">
              <a:spcBef>
                <a:spcPct val="20000"/>
              </a:spcBef>
              <a:buFontTx/>
              <a:buChar char="•"/>
            </a:pPr>
            <a:r>
              <a:rPr lang="pt-BR" sz="2400" b="0" dirty="0">
                <a:latin typeface="Arial" charset="0"/>
              </a:rPr>
              <a:t>Efeito </a:t>
            </a:r>
            <a:r>
              <a:rPr lang="pt-BR" sz="2400" b="0" dirty="0" err="1">
                <a:latin typeface="Arial" charset="0"/>
              </a:rPr>
              <a:t>Tanzi</a:t>
            </a:r>
            <a:r>
              <a:rPr lang="pt-BR" sz="2400" b="0" dirty="0">
                <a:latin typeface="Arial" charset="0"/>
              </a:rPr>
              <a:t>-Oliveira:</a:t>
            </a:r>
            <a:endParaRPr lang="pt-BR" sz="3200" b="0" dirty="0">
              <a:latin typeface="Arial" charset="0"/>
            </a:endParaRPr>
          </a:p>
        </p:txBody>
      </p:sp>
      <p:sp>
        <p:nvSpPr>
          <p:cNvPr id="993284" name="Text Box 4"/>
          <p:cNvSpPr txBox="1">
            <a:spLocks noChangeArrowheads="1"/>
          </p:cNvSpPr>
          <p:nvPr/>
        </p:nvSpPr>
        <p:spPr bwMode="auto">
          <a:xfrm>
            <a:off x="781050" y="4014788"/>
            <a:ext cx="2857500" cy="528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b="0" dirty="0">
                <a:latin typeface="Arial" charset="0"/>
              </a:rPr>
              <a:t>Déficits Público</a:t>
            </a:r>
          </a:p>
        </p:txBody>
      </p:sp>
      <p:sp>
        <p:nvSpPr>
          <p:cNvPr id="993285" name="Text Box 5"/>
          <p:cNvSpPr txBox="1">
            <a:spLocks noChangeArrowheads="1"/>
          </p:cNvSpPr>
          <p:nvPr/>
        </p:nvSpPr>
        <p:spPr bwMode="auto">
          <a:xfrm>
            <a:off x="4921250" y="2520950"/>
            <a:ext cx="35052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b="0" dirty="0">
                <a:latin typeface="Arial" charset="0"/>
              </a:rPr>
              <a:t>Expansão Monetária</a:t>
            </a:r>
          </a:p>
        </p:txBody>
      </p:sp>
      <p:sp>
        <p:nvSpPr>
          <p:cNvPr id="993286" name="Text Box 6"/>
          <p:cNvSpPr txBox="1">
            <a:spLocks noChangeArrowheads="1"/>
          </p:cNvSpPr>
          <p:nvPr/>
        </p:nvSpPr>
        <p:spPr bwMode="auto">
          <a:xfrm>
            <a:off x="4927600" y="5575300"/>
            <a:ext cx="20574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b="0" dirty="0">
                <a:latin typeface="Arial" charset="0"/>
              </a:rPr>
              <a:t>Inflação</a:t>
            </a:r>
          </a:p>
        </p:txBody>
      </p:sp>
      <p:sp>
        <p:nvSpPr>
          <p:cNvPr id="993287" name="Line 7"/>
          <p:cNvSpPr>
            <a:spLocks noChangeShapeType="1"/>
          </p:cNvSpPr>
          <p:nvPr/>
        </p:nvSpPr>
        <p:spPr bwMode="auto">
          <a:xfrm flipV="1">
            <a:off x="2171700" y="2762250"/>
            <a:ext cx="2743200" cy="121285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93288" name="Line 8"/>
          <p:cNvSpPr>
            <a:spLocks noChangeShapeType="1"/>
          </p:cNvSpPr>
          <p:nvPr/>
        </p:nvSpPr>
        <p:spPr bwMode="auto">
          <a:xfrm flipH="1">
            <a:off x="5981700" y="3048000"/>
            <a:ext cx="647700" cy="2514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93289" name="Line 9"/>
          <p:cNvSpPr>
            <a:spLocks noChangeShapeType="1"/>
          </p:cNvSpPr>
          <p:nvPr/>
        </p:nvSpPr>
        <p:spPr bwMode="auto">
          <a:xfrm flipH="1" flipV="1">
            <a:off x="2152650" y="4552950"/>
            <a:ext cx="2762250" cy="127635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2542406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3283">
                                            <p:txEl>
                                              <p:pRg st="0" end="0"/>
                                            </p:txEl>
                                          </p:spTgt>
                                        </p:tgtEl>
                                        <p:attrNameLst>
                                          <p:attrName>style.visibility</p:attrName>
                                        </p:attrNameLst>
                                      </p:cBhvr>
                                      <p:to>
                                        <p:strVal val="visible"/>
                                      </p:to>
                                    </p:set>
                                    <p:animEffect transition="in" filter="wipe(left)">
                                      <p:cBhvr>
                                        <p:cTn id="7" dur="500"/>
                                        <p:tgtEl>
                                          <p:spTgt spid="993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93284"/>
                                        </p:tgtEl>
                                        <p:attrNameLst>
                                          <p:attrName>style.visibility</p:attrName>
                                        </p:attrNameLst>
                                      </p:cBhvr>
                                      <p:to>
                                        <p:strVal val="visible"/>
                                      </p:to>
                                    </p:set>
                                    <p:anim calcmode="lin" valueType="num">
                                      <p:cBhvr>
                                        <p:cTn id="12" dur="500" fill="hold"/>
                                        <p:tgtEl>
                                          <p:spTgt spid="993284"/>
                                        </p:tgtEl>
                                        <p:attrNameLst>
                                          <p:attrName>ppt_w</p:attrName>
                                        </p:attrNameLst>
                                      </p:cBhvr>
                                      <p:tavLst>
                                        <p:tav tm="0">
                                          <p:val>
                                            <p:fltVal val="0"/>
                                          </p:val>
                                        </p:tav>
                                        <p:tav tm="100000">
                                          <p:val>
                                            <p:strVal val="#ppt_w"/>
                                          </p:val>
                                        </p:tav>
                                      </p:tavLst>
                                    </p:anim>
                                    <p:anim calcmode="lin" valueType="num">
                                      <p:cBhvr>
                                        <p:cTn id="13" dur="500" fill="hold"/>
                                        <p:tgtEl>
                                          <p:spTgt spid="993284"/>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93287"/>
                                        </p:tgtEl>
                                        <p:attrNameLst>
                                          <p:attrName>style.visibility</p:attrName>
                                        </p:attrNameLst>
                                      </p:cBhvr>
                                      <p:to>
                                        <p:strVal val="visible"/>
                                      </p:to>
                                    </p:set>
                                    <p:animEffect transition="in" filter="wipe(left)">
                                      <p:cBhvr>
                                        <p:cTn id="18" dur="1000"/>
                                        <p:tgtEl>
                                          <p:spTgt spid="993287"/>
                                        </p:tgtEl>
                                      </p:cBhvr>
                                    </p:animEffect>
                                  </p:childTnLst>
                                </p:cTn>
                              </p:par>
                            </p:childTnLst>
                          </p:cTn>
                        </p:par>
                        <p:par>
                          <p:cTn id="19" fill="hold" nodeType="afterGroup">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993285"/>
                                        </p:tgtEl>
                                        <p:attrNameLst>
                                          <p:attrName>style.visibility</p:attrName>
                                        </p:attrNameLst>
                                      </p:cBhvr>
                                      <p:to>
                                        <p:strVal val="visible"/>
                                      </p:to>
                                    </p:set>
                                    <p:animEffect transition="in" filter="wipe(left)">
                                      <p:cBhvr>
                                        <p:cTn id="22" dur="500"/>
                                        <p:tgtEl>
                                          <p:spTgt spid="9932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93288"/>
                                        </p:tgtEl>
                                        <p:attrNameLst>
                                          <p:attrName>style.visibility</p:attrName>
                                        </p:attrNameLst>
                                      </p:cBhvr>
                                      <p:to>
                                        <p:strVal val="visible"/>
                                      </p:to>
                                    </p:set>
                                    <p:animEffect transition="in" filter="wipe(up)">
                                      <p:cBhvr>
                                        <p:cTn id="27" dur="1000"/>
                                        <p:tgtEl>
                                          <p:spTgt spid="993288"/>
                                        </p:tgtEl>
                                      </p:cBhvr>
                                    </p:animEffect>
                                  </p:childTnLst>
                                </p:cTn>
                              </p:par>
                            </p:childTnLst>
                          </p:cTn>
                        </p:par>
                        <p:par>
                          <p:cTn id="28" fill="hold" nodeType="afterGroup">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993286"/>
                                        </p:tgtEl>
                                        <p:attrNameLst>
                                          <p:attrName>style.visibility</p:attrName>
                                        </p:attrNameLst>
                                      </p:cBhvr>
                                      <p:to>
                                        <p:strVal val="visible"/>
                                      </p:to>
                                    </p:set>
                                    <p:animEffect transition="in" filter="wipe(left)">
                                      <p:cBhvr>
                                        <p:cTn id="31" dur="500"/>
                                        <p:tgtEl>
                                          <p:spTgt spid="99328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993289"/>
                                        </p:tgtEl>
                                        <p:attrNameLst>
                                          <p:attrName>style.visibility</p:attrName>
                                        </p:attrNameLst>
                                      </p:cBhvr>
                                      <p:to>
                                        <p:strVal val="visible"/>
                                      </p:to>
                                    </p:set>
                                    <p:animEffect transition="in" filter="wipe(right)">
                                      <p:cBhvr>
                                        <p:cTn id="36" dur="1000"/>
                                        <p:tgtEl>
                                          <p:spTgt spid="993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83" grpId="0" build="p" autoUpdateAnimBg="0"/>
      <p:bldP spid="993284" grpId="0" animBg="1"/>
      <p:bldP spid="993285" grpId="0" animBg="1"/>
      <p:bldP spid="993286" grpId="0" animBg="1"/>
      <p:bldP spid="993287" grpId="0" animBg="1"/>
      <p:bldP spid="993288" grpId="0" animBg="1"/>
      <p:bldP spid="99328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A8B8B5C1-0C12-45E0-B764-FB8C0B550A66}" type="slidenum">
              <a:rPr lang="pt-PT" sz="1400" b="0" smtClean="0">
                <a:solidFill>
                  <a:schemeClr val="folHlink"/>
                </a:solidFill>
              </a:rPr>
              <a:pPr eaLnBrk="1" hangingPunct="1"/>
              <a:t>19</a:t>
            </a:fld>
            <a:endParaRPr lang="pt-PT" sz="1400" b="0" smtClean="0">
              <a:solidFill>
                <a:schemeClr val="folHlink"/>
              </a:solidFill>
            </a:endParaRPr>
          </a:p>
        </p:txBody>
      </p:sp>
      <p:sp>
        <p:nvSpPr>
          <p:cNvPr id="80899" name="Rectangle 2"/>
          <p:cNvSpPr>
            <a:spLocks noGrp="1" noChangeArrowheads="1"/>
          </p:cNvSpPr>
          <p:nvPr>
            <p:ph type="title"/>
          </p:nvPr>
        </p:nvSpPr>
        <p:spPr>
          <a:xfrm>
            <a:off x="0" y="465138"/>
            <a:ext cx="9144000" cy="819150"/>
          </a:xfrm>
          <a:noFill/>
        </p:spPr>
        <p:txBody>
          <a:bodyPr/>
          <a:lstStyle/>
          <a:p>
            <a:pPr eaLnBrk="1" hangingPunct="1"/>
            <a:r>
              <a:rPr lang="pt-BR" sz="3600" smtClean="0">
                <a:latin typeface="Arial" charset="0"/>
              </a:rPr>
              <a:t>Teoria monetarista da inflação</a:t>
            </a:r>
          </a:p>
        </p:txBody>
      </p:sp>
      <p:sp>
        <p:nvSpPr>
          <p:cNvPr id="994307" name="Rectangle 3"/>
          <p:cNvSpPr>
            <a:spLocks noChangeArrowheads="1"/>
          </p:cNvSpPr>
          <p:nvPr/>
        </p:nvSpPr>
        <p:spPr bwMode="auto">
          <a:xfrm>
            <a:off x="0" y="2114550"/>
            <a:ext cx="91440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28650" indent="-628650">
              <a:spcBef>
                <a:spcPct val="20000"/>
              </a:spcBef>
              <a:buFontTx/>
              <a:buChar char="•"/>
            </a:pPr>
            <a:r>
              <a:rPr lang="pt-BR" sz="3000" b="0">
                <a:latin typeface="Arial" charset="0"/>
              </a:rPr>
              <a:t>Legado da teoria da inflação dos monetaristas:</a:t>
            </a:r>
          </a:p>
          <a:p>
            <a:pPr marL="628650" indent="-628650">
              <a:spcBef>
                <a:spcPct val="20000"/>
              </a:spcBef>
              <a:buFontTx/>
              <a:buChar char="•"/>
            </a:pPr>
            <a:endParaRPr lang="pt-BR" sz="3000" b="0">
              <a:latin typeface="Arial" charset="0"/>
            </a:endParaRPr>
          </a:p>
          <a:p>
            <a:pPr marL="628650" indent="-628650" algn="ctr">
              <a:spcBef>
                <a:spcPct val="20000"/>
              </a:spcBef>
            </a:pPr>
            <a:r>
              <a:rPr lang="pt-BR" sz="3000" b="0">
                <a:latin typeface="Arial" charset="0"/>
              </a:rPr>
              <a:t>	</a:t>
            </a:r>
            <a:r>
              <a:rPr lang="pt-BR" sz="3000">
                <a:latin typeface="Arial" charset="0"/>
              </a:rPr>
              <a:t>O déficit público financiado pela expansão monetária causa inflação no curto e no longo prazo. </a:t>
            </a:r>
          </a:p>
        </p:txBody>
      </p:sp>
    </p:spTree>
    <p:extLst>
      <p:ext uri="{BB962C8B-B14F-4D97-AF65-F5344CB8AC3E}">
        <p14:creationId xmlns:p14="http://schemas.microsoft.com/office/powerpoint/2010/main" val="2354265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animEffect transition="in" filter="wipe(left)">
                                      <p:cBhvr>
                                        <p:cTn id="7" dur="500"/>
                                        <p:tgtEl>
                                          <p:spTgt spid="994307">
                                            <p:txEl>
                                              <p:pRg st="0" end="0"/>
                                            </p:txEl>
                                          </p:spTgt>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94307">
                                            <p:txEl>
                                              <p:pRg st="2" end="2"/>
                                            </p:txEl>
                                          </p:spTgt>
                                        </p:tgtEl>
                                        <p:attrNameLst>
                                          <p:attrName>style.visibility</p:attrName>
                                        </p:attrNameLst>
                                      </p:cBhvr>
                                      <p:to>
                                        <p:strVal val="visible"/>
                                      </p:to>
                                    </p:set>
                                    <p:anim calcmode="lin" valueType="num">
                                      <p:cBhvr>
                                        <p:cTn id="11" dur="500" fill="hold"/>
                                        <p:tgtEl>
                                          <p:spTgt spid="994307">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99430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6732240" y="-27383"/>
            <a:ext cx="2376264" cy="2385924"/>
          </a:xfrm>
          <a:prstGeom prst="rect">
            <a:avLst/>
          </a:prstGeom>
        </p:spPr>
      </p:pic>
      <p:sp>
        <p:nvSpPr>
          <p:cNvPr id="2" name="Título 1"/>
          <p:cNvSpPr>
            <a:spLocks noGrp="1"/>
          </p:cNvSpPr>
          <p:nvPr>
            <p:ph type="title"/>
          </p:nvPr>
        </p:nvSpPr>
        <p:spPr/>
        <p:txBody>
          <a:bodyPr/>
          <a:lstStyle/>
          <a:p>
            <a:r>
              <a:rPr lang="pt-BR" dirty="0" smtClean="0"/>
              <a:t>Curva de Phillips</a:t>
            </a:r>
            <a:endParaRPr lang="pt-BR" dirty="0"/>
          </a:p>
        </p:txBody>
      </p:sp>
      <p:sp>
        <p:nvSpPr>
          <p:cNvPr id="3" name="CaixaDeTexto 2"/>
          <p:cNvSpPr txBox="1"/>
          <p:nvPr/>
        </p:nvSpPr>
        <p:spPr>
          <a:xfrm>
            <a:off x="395536" y="1340768"/>
            <a:ext cx="3816424" cy="954107"/>
          </a:xfrm>
          <a:prstGeom prst="rect">
            <a:avLst/>
          </a:prstGeom>
          <a:noFill/>
        </p:spPr>
        <p:txBody>
          <a:bodyPr wrap="square" rtlCol="0">
            <a:spAutoFit/>
          </a:bodyPr>
          <a:lstStyle/>
          <a:p>
            <a:pPr marL="457200" indent="-457200">
              <a:buFont typeface="Arial" panose="020B0604020202020204" pitchFamily="34" charset="0"/>
              <a:buChar char="•"/>
            </a:pPr>
            <a:r>
              <a:rPr lang="pt-BR" sz="2800" dirty="0" smtClean="0"/>
              <a:t>Definição</a:t>
            </a:r>
          </a:p>
          <a:p>
            <a:pPr marL="457200" indent="-457200">
              <a:buFont typeface="Arial" panose="020B0604020202020204" pitchFamily="34" charset="0"/>
              <a:buChar char="•"/>
            </a:pPr>
            <a:r>
              <a:rPr lang="pt-BR" sz="2800" dirty="0" smtClean="0"/>
              <a:t>Como é no Japão?</a:t>
            </a:r>
            <a:endParaRPr lang="pt-BR" sz="2800" dirty="0"/>
          </a:p>
        </p:txBody>
      </p:sp>
      <p:pic>
        <p:nvPicPr>
          <p:cNvPr id="5" name="Imagem 4"/>
          <p:cNvPicPr>
            <a:picLocks noChangeAspect="1"/>
          </p:cNvPicPr>
          <p:nvPr/>
        </p:nvPicPr>
        <p:blipFill>
          <a:blip r:embed="rId3"/>
          <a:stretch>
            <a:fillRect/>
          </a:stretch>
        </p:blipFill>
        <p:spPr>
          <a:xfrm>
            <a:off x="333303" y="2294875"/>
            <a:ext cx="4022674" cy="4563125"/>
          </a:xfrm>
          <a:prstGeom prst="rect">
            <a:avLst/>
          </a:prstGeom>
        </p:spPr>
      </p:pic>
      <p:pic>
        <p:nvPicPr>
          <p:cNvPr id="6" name="Imagem 5"/>
          <p:cNvPicPr>
            <a:picLocks noChangeAspect="1"/>
          </p:cNvPicPr>
          <p:nvPr/>
        </p:nvPicPr>
        <p:blipFill>
          <a:blip r:embed="rId4"/>
          <a:stretch>
            <a:fillRect/>
          </a:stretch>
        </p:blipFill>
        <p:spPr>
          <a:xfrm>
            <a:off x="4572000" y="2276872"/>
            <a:ext cx="4586114" cy="4586114"/>
          </a:xfrm>
          <a:prstGeom prst="rect">
            <a:avLst/>
          </a:prstGeom>
        </p:spPr>
      </p:pic>
    </p:spTree>
    <p:extLst>
      <p:ext uri="{BB962C8B-B14F-4D97-AF65-F5344CB8AC3E}">
        <p14:creationId xmlns:p14="http://schemas.microsoft.com/office/powerpoint/2010/main" val="205451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ppt_w</p:attrName>
                                        </p:attrNameLst>
                                      </p:cBhvr>
                                      <p:tavLst>
                                        <p:tav tm="0" fmla="#ppt_w*sin(2.5*pi*$)">
                                          <p:val>
                                            <p:fltVal val="0"/>
                                          </p:val>
                                        </p:tav>
                                        <p:tav tm="100000">
                                          <p:val>
                                            <p:fltVal val="1"/>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Teoria keynesiana da inflação</a:t>
            </a:r>
            <a:endParaRPr lang="en-US" dirty="0"/>
          </a:p>
        </p:txBody>
      </p:sp>
      <p:sp>
        <p:nvSpPr>
          <p:cNvPr id="4" name="Content Placeholder 2"/>
          <p:cNvSpPr txBox="1">
            <a:spLocks/>
          </p:cNvSpPr>
          <p:nvPr/>
        </p:nvSpPr>
        <p:spPr>
          <a:xfrm>
            <a:off x="2952328" y="1628801"/>
            <a:ext cx="3419872" cy="936104"/>
          </a:xfrm>
          <a:prstGeom prst="rect">
            <a:avLst/>
          </a:prstGeom>
          <a:solidFill>
            <a:schemeClr val="accent3">
              <a:lumMod val="60000"/>
              <a:lumOff val="40000"/>
            </a:schemeClr>
          </a:solidFill>
          <a:ln>
            <a:solidFill>
              <a:schemeClr val="tx1"/>
            </a:solidFill>
          </a:ln>
        </p:spPr>
        <p:txBody>
          <a:bodyPr vert="horz" lIns="91440" tIns="45720" rIns="91440" bIns="45720" rtlCol="0">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Excesso de demanda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e/ou choque de oferta</a:t>
            </a:r>
          </a:p>
        </p:txBody>
      </p:sp>
      <p:sp>
        <p:nvSpPr>
          <p:cNvPr id="6" name="Right Arrow 5"/>
          <p:cNvSpPr/>
          <p:nvPr/>
        </p:nvSpPr>
        <p:spPr>
          <a:xfrm rot="5400000">
            <a:off x="4198317" y="2852936"/>
            <a:ext cx="864096" cy="288032"/>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2952328" y="3501008"/>
            <a:ext cx="3419872" cy="936104"/>
          </a:xfrm>
          <a:prstGeom prst="rect">
            <a:avLst/>
          </a:prstGeom>
          <a:solidFill>
            <a:schemeClr val="accent3">
              <a:lumMod val="60000"/>
              <a:lumOff val="40000"/>
            </a:schemeClr>
          </a:solidFill>
          <a:ln>
            <a:solidFill>
              <a:schemeClr val="tx1"/>
            </a:solidFill>
          </a:ln>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Aumento dos custos de produção</a:t>
            </a:r>
          </a:p>
        </p:txBody>
      </p:sp>
      <p:sp>
        <p:nvSpPr>
          <p:cNvPr id="8" name="Right Arrow 7"/>
          <p:cNvSpPr/>
          <p:nvPr/>
        </p:nvSpPr>
        <p:spPr>
          <a:xfrm rot="5400000">
            <a:off x="4211960" y="4725144"/>
            <a:ext cx="864096" cy="288032"/>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2952328" y="5373216"/>
            <a:ext cx="3419872" cy="936104"/>
          </a:xfrm>
          <a:prstGeom prst="rect">
            <a:avLst/>
          </a:prstGeom>
          <a:solidFill>
            <a:schemeClr val="accent3">
              <a:lumMod val="60000"/>
              <a:lumOff val="40000"/>
            </a:schemeClr>
          </a:solidFill>
          <a:ln>
            <a:solidFill>
              <a:schemeClr val="tx1"/>
            </a:solidFill>
          </a:ln>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Aumento dos preços de bens e serviços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 name="Retângulo 73"/>
          <p:cNvSpPr/>
          <p:nvPr/>
        </p:nvSpPr>
        <p:spPr>
          <a:xfrm>
            <a:off x="251520" y="4653136"/>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Retângulo 72"/>
          <p:cNvSpPr/>
          <p:nvPr/>
        </p:nvSpPr>
        <p:spPr>
          <a:xfrm>
            <a:off x="251520" y="2924944"/>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251520" y="764704"/>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4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C4D1C6C9-DF28-448D-BD4B-0E5530D1C8B5}" type="slidenum">
              <a:rPr lang="pt-PT" sz="1400" b="0" smtClean="0">
                <a:solidFill>
                  <a:schemeClr val="folHlink"/>
                </a:solidFill>
              </a:rPr>
              <a:pPr eaLnBrk="1" hangingPunct="1"/>
              <a:t>21</a:t>
            </a:fld>
            <a:endParaRPr lang="pt-PT" sz="1400" b="0" smtClean="0">
              <a:solidFill>
                <a:schemeClr val="folHlink"/>
              </a:solidFill>
            </a:endParaRPr>
          </a:p>
        </p:txBody>
      </p:sp>
      <p:sp>
        <p:nvSpPr>
          <p:cNvPr id="922626" name="Rectangle 2"/>
          <p:cNvSpPr>
            <a:spLocks noGrp="1" noChangeArrowheads="1"/>
          </p:cNvSpPr>
          <p:nvPr>
            <p:ph type="body" idx="1"/>
          </p:nvPr>
        </p:nvSpPr>
        <p:spPr>
          <a:xfrm>
            <a:off x="5334000" y="1190625"/>
            <a:ext cx="3594100" cy="5421313"/>
          </a:xfrm>
        </p:spPr>
        <p:txBody>
          <a:bodyPr/>
          <a:lstStyle/>
          <a:p>
            <a:pPr marL="361950" indent="-361950" algn="just" eaLnBrk="1" hangingPunct="1">
              <a:lnSpc>
                <a:spcPct val="110000"/>
              </a:lnSpc>
            </a:pPr>
            <a:r>
              <a:rPr lang="pt-BR" sz="2000" dirty="0" smtClean="0">
                <a:latin typeface="Arial" charset="0"/>
                <a:sym typeface="Symbol" pitchFamily="18" charset="2"/>
              </a:rPr>
              <a:t> Gastos do Governo</a:t>
            </a:r>
          </a:p>
          <a:p>
            <a:pPr marL="361950" indent="-361950" algn="ctr" eaLnBrk="1" hangingPunct="1">
              <a:lnSpc>
                <a:spcPct val="110000"/>
              </a:lnSpc>
              <a:buFontTx/>
              <a:buNone/>
            </a:pPr>
            <a:r>
              <a:rPr lang="pt-BR" sz="2000" dirty="0" smtClean="0">
                <a:latin typeface="Arial" charset="0"/>
                <a:sym typeface="Symbol" pitchFamily="18" charset="2"/>
              </a:rPr>
              <a:t>ou</a:t>
            </a:r>
          </a:p>
          <a:p>
            <a:pPr marL="361950" indent="-361950" algn="just" eaLnBrk="1" hangingPunct="1">
              <a:lnSpc>
                <a:spcPct val="110000"/>
              </a:lnSpc>
            </a:pPr>
            <a:r>
              <a:rPr lang="pt-BR" sz="2000" dirty="0" smtClean="0">
                <a:latin typeface="Arial" charset="0"/>
                <a:sym typeface="Symbol" pitchFamily="18" charset="2"/>
              </a:rPr>
              <a:t> Alíquotas de impostos</a:t>
            </a:r>
          </a:p>
          <a:p>
            <a:pPr marL="361950" indent="-361950" algn="ctr" eaLnBrk="1" hangingPunct="1">
              <a:lnSpc>
                <a:spcPct val="110000"/>
              </a:lnSpc>
              <a:buFontTx/>
              <a:buNone/>
            </a:pPr>
            <a:r>
              <a:rPr lang="pt-BR" sz="2000" dirty="0" smtClean="0">
                <a:latin typeface="Arial" charset="0"/>
                <a:sym typeface="Symbol" pitchFamily="18" charset="2"/>
              </a:rPr>
              <a:t>ou</a:t>
            </a:r>
          </a:p>
          <a:p>
            <a:pPr marL="361950" indent="-361950" algn="just" eaLnBrk="1" hangingPunct="1">
              <a:lnSpc>
                <a:spcPct val="110000"/>
              </a:lnSpc>
            </a:pPr>
            <a:r>
              <a:rPr lang="pt-BR" sz="2000" dirty="0" smtClean="0">
                <a:latin typeface="Arial" charset="0"/>
                <a:sym typeface="Symbol" pitchFamily="18" charset="2"/>
              </a:rPr>
              <a:t> Propensão marginal a poupar</a:t>
            </a:r>
          </a:p>
          <a:p>
            <a:pPr marL="361950" indent="-361950" algn="just" eaLnBrk="1" hangingPunct="1">
              <a:lnSpc>
                <a:spcPct val="110000"/>
              </a:lnSpc>
            </a:pPr>
            <a:endParaRPr lang="pt-BR" sz="2000" dirty="0" smtClean="0">
              <a:latin typeface="Arial" charset="0"/>
              <a:sym typeface="Symbol" pitchFamily="18" charset="2"/>
            </a:endParaRP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Desloca IS para direita</a:t>
            </a: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Desloca DA para direita</a:t>
            </a: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Produto Ofertado (y</a:t>
            </a:r>
            <a:r>
              <a:rPr lang="pt-BR" sz="2000" baseline="-25000" dirty="0" smtClean="0">
                <a:latin typeface="Arial" charset="0"/>
                <a:sym typeface="Symbol" pitchFamily="18" charset="2"/>
              </a:rPr>
              <a:t>0</a:t>
            </a:r>
            <a:r>
              <a:rPr lang="pt-BR" sz="2000" dirty="0" smtClean="0">
                <a:latin typeface="Arial" charset="0"/>
                <a:sym typeface="Symbol" pitchFamily="18" charset="2"/>
              </a:rPr>
              <a:t>) &lt; Produto Demandado (y</a:t>
            </a:r>
            <a:r>
              <a:rPr lang="pt-BR" sz="2000" baseline="-25000" dirty="0" smtClean="0">
                <a:latin typeface="Arial" charset="0"/>
                <a:sym typeface="Symbol" pitchFamily="18" charset="2"/>
              </a:rPr>
              <a:t>1</a:t>
            </a:r>
            <a:r>
              <a:rPr lang="pt-BR" sz="2000" dirty="0" smtClean="0">
                <a:latin typeface="Arial" charset="0"/>
                <a:sym typeface="Symbol" pitchFamily="18" charset="2"/>
              </a:rPr>
              <a:t>)</a:t>
            </a:r>
          </a:p>
          <a:p>
            <a:pPr marL="361950" indent="-361950" algn="just" eaLnBrk="1" hangingPunct="1">
              <a:lnSpc>
                <a:spcPct val="110000"/>
              </a:lnSpc>
              <a:buFont typeface="Symbol" pitchFamily="18" charset="2"/>
              <a:buNone/>
            </a:pPr>
            <a:r>
              <a:rPr lang="pt-BR" sz="2000" dirty="0" smtClean="0">
                <a:latin typeface="Arial" charset="0"/>
                <a:sym typeface="Symbol" pitchFamily="18" charset="2"/>
              </a:rPr>
              <a:t>	(excesso de demanda agregada)</a:t>
            </a:r>
          </a:p>
          <a:p>
            <a:pPr marL="361950" indent="-361950" algn="just" eaLnBrk="1" hangingPunct="1">
              <a:lnSpc>
                <a:spcPct val="110000"/>
              </a:lnSpc>
              <a:buFont typeface="Symbol" pitchFamily="18" charset="2"/>
              <a:buNone/>
            </a:pPr>
            <a:r>
              <a:rPr lang="pt-BR" sz="2000" dirty="0" smtClean="0">
                <a:latin typeface="Arial" charset="0"/>
                <a:sym typeface="Symbol" pitchFamily="18" charset="2"/>
              </a:rPr>
              <a:t>  Preço</a:t>
            </a:r>
          </a:p>
        </p:txBody>
      </p:sp>
      <p:sp>
        <p:nvSpPr>
          <p:cNvPr id="6148" name="Rectangle 3"/>
          <p:cNvSpPr>
            <a:spLocks noGrp="1" noChangeArrowheads="1"/>
          </p:cNvSpPr>
          <p:nvPr>
            <p:ph type="title"/>
          </p:nvPr>
        </p:nvSpPr>
        <p:spPr>
          <a:xfrm>
            <a:off x="0" y="204788"/>
            <a:ext cx="9144000" cy="819150"/>
          </a:xfrm>
          <a:noFill/>
        </p:spPr>
        <p:txBody>
          <a:bodyPr/>
          <a:lstStyle/>
          <a:p>
            <a:pPr eaLnBrk="1" hangingPunct="1"/>
            <a:r>
              <a:rPr lang="pt-BR" sz="3200" smtClean="0">
                <a:latin typeface="Arial" charset="0"/>
              </a:rPr>
              <a:t>Teoria da inflação de demanda</a:t>
            </a:r>
          </a:p>
        </p:txBody>
      </p:sp>
      <p:sp>
        <p:nvSpPr>
          <p:cNvPr id="922628" name="Line 4"/>
          <p:cNvSpPr>
            <a:spLocks noChangeShapeType="1"/>
          </p:cNvSpPr>
          <p:nvPr/>
        </p:nvSpPr>
        <p:spPr bwMode="auto">
          <a:xfrm flipV="1">
            <a:off x="592138" y="814388"/>
            <a:ext cx="0" cy="17970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2629" name="Line 5"/>
          <p:cNvSpPr>
            <a:spLocks noChangeShapeType="1"/>
          </p:cNvSpPr>
          <p:nvPr/>
        </p:nvSpPr>
        <p:spPr bwMode="auto">
          <a:xfrm>
            <a:off x="592138" y="2611438"/>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2630" name="Freeform 6"/>
          <p:cNvSpPr>
            <a:spLocks/>
          </p:cNvSpPr>
          <p:nvPr/>
        </p:nvSpPr>
        <p:spPr bwMode="auto">
          <a:xfrm>
            <a:off x="831850" y="1108075"/>
            <a:ext cx="2019300" cy="1271588"/>
          </a:xfrm>
          <a:custGeom>
            <a:avLst/>
            <a:gdLst>
              <a:gd name="T0" fmla="*/ 0 w 3180"/>
              <a:gd name="T1" fmla="*/ 2147483647 h 2003"/>
              <a:gd name="T2" fmla="*/ 2147483647 w 3180"/>
              <a:gd name="T3" fmla="*/ 2147483647 h 2003"/>
              <a:gd name="T4" fmla="*/ 2147483647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2631" name="Freeform 7"/>
          <p:cNvSpPr>
            <a:spLocks/>
          </p:cNvSpPr>
          <p:nvPr/>
        </p:nvSpPr>
        <p:spPr bwMode="auto">
          <a:xfrm>
            <a:off x="998538" y="1044575"/>
            <a:ext cx="1898650" cy="1398588"/>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2632" name="Text Box 8"/>
          <p:cNvSpPr txBox="1">
            <a:spLocks noChangeArrowheads="1"/>
          </p:cNvSpPr>
          <p:nvPr/>
        </p:nvSpPr>
        <p:spPr bwMode="auto">
          <a:xfrm>
            <a:off x="966788" y="8366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2633" name="Line 9"/>
          <p:cNvSpPr>
            <a:spLocks noChangeShapeType="1"/>
          </p:cNvSpPr>
          <p:nvPr/>
        </p:nvSpPr>
        <p:spPr bwMode="auto">
          <a:xfrm flipV="1">
            <a:off x="592138" y="2106613"/>
            <a:ext cx="1109662" cy="31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2634" name="Line 10"/>
          <p:cNvSpPr>
            <a:spLocks noChangeShapeType="1"/>
          </p:cNvSpPr>
          <p:nvPr/>
        </p:nvSpPr>
        <p:spPr bwMode="auto">
          <a:xfrm>
            <a:off x="1706563" y="2106613"/>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2635" name="Line 11"/>
          <p:cNvSpPr>
            <a:spLocks noChangeShapeType="1"/>
          </p:cNvSpPr>
          <p:nvPr/>
        </p:nvSpPr>
        <p:spPr bwMode="auto">
          <a:xfrm>
            <a:off x="2744788" y="2106613"/>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2636" name="Text Box 12"/>
          <p:cNvSpPr txBox="1">
            <a:spLocks noChangeArrowheads="1"/>
          </p:cNvSpPr>
          <p:nvPr/>
        </p:nvSpPr>
        <p:spPr bwMode="auto">
          <a:xfrm>
            <a:off x="2840038" y="2260600"/>
            <a:ext cx="477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33"/>
                </a:solidFill>
                <a:latin typeface="Arial" charset="0"/>
              </a:rPr>
              <a:t>D</a:t>
            </a:r>
            <a:r>
              <a:rPr lang="pt-BR" sz="1600" b="0" baseline="-25000">
                <a:solidFill>
                  <a:srgbClr val="99FF33"/>
                </a:solidFill>
                <a:latin typeface="Arial" charset="0"/>
              </a:rPr>
              <a:t>0</a:t>
            </a:r>
          </a:p>
        </p:txBody>
      </p:sp>
      <p:sp>
        <p:nvSpPr>
          <p:cNvPr id="922637" name="Text Box 13"/>
          <p:cNvSpPr txBox="1">
            <a:spLocks noChangeArrowheads="1"/>
          </p:cNvSpPr>
          <p:nvPr/>
        </p:nvSpPr>
        <p:spPr bwMode="auto">
          <a:xfrm>
            <a:off x="592138" y="22907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2638" name="Text Box 14"/>
          <p:cNvSpPr txBox="1">
            <a:spLocks noChangeArrowheads="1"/>
          </p:cNvSpPr>
          <p:nvPr/>
        </p:nvSpPr>
        <p:spPr bwMode="auto">
          <a:xfrm>
            <a:off x="2808288" y="9509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2639" name="Text Box 15"/>
          <p:cNvSpPr txBox="1">
            <a:spLocks noChangeArrowheads="1"/>
          </p:cNvSpPr>
          <p:nvPr/>
        </p:nvSpPr>
        <p:spPr bwMode="auto">
          <a:xfrm>
            <a:off x="300038" y="8112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922640" name="Text Box 16"/>
          <p:cNvSpPr txBox="1">
            <a:spLocks noChangeArrowheads="1"/>
          </p:cNvSpPr>
          <p:nvPr/>
        </p:nvSpPr>
        <p:spPr bwMode="auto">
          <a:xfrm>
            <a:off x="242888" y="19288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2641" name="Text Box 17"/>
          <p:cNvSpPr txBox="1">
            <a:spLocks noChangeArrowheads="1"/>
          </p:cNvSpPr>
          <p:nvPr/>
        </p:nvSpPr>
        <p:spPr bwMode="auto">
          <a:xfrm>
            <a:off x="1550988" y="25828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2642" name="Text Box 18"/>
          <p:cNvSpPr txBox="1">
            <a:spLocks noChangeArrowheads="1"/>
          </p:cNvSpPr>
          <p:nvPr/>
        </p:nvSpPr>
        <p:spPr bwMode="auto">
          <a:xfrm>
            <a:off x="2611438" y="25765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y</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922643" name="Text Box 19"/>
          <p:cNvSpPr txBox="1">
            <a:spLocks noChangeArrowheads="1"/>
          </p:cNvSpPr>
          <p:nvPr/>
        </p:nvSpPr>
        <p:spPr bwMode="auto">
          <a:xfrm>
            <a:off x="3443288" y="25638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922644" name="Text Box 20"/>
          <p:cNvSpPr txBox="1">
            <a:spLocks noChangeArrowheads="1"/>
          </p:cNvSpPr>
          <p:nvPr/>
        </p:nvSpPr>
        <p:spPr bwMode="auto">
          <a:xfrm>
            <a:off x="3957638" y="1223963"/>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Oferta e demanda agregada.</a:t>
            </a:r>
          </a:p>
        </p:txBody>
      </p:sp>
      <p:sp>
        <p:nvSpPr>
          <p:cNvPr id="922645" name="Text Box 21"/>
          <p:cNvSpPr txBox="1">
            <a:spLocks noChangeArrowheads="1"/>
          </p:cNvSpPr>
          <p:nvPr/>
        </p:nvSpPr>
        <p:spPr bwMode="auto">
          <a:xfrm>
            <a:off x="1582738" y="18145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922646" name="Text Box 22"/>
          <p:cNvSpPr txBox="1">
            <a:spLocks noChangeArrowheads="1"/>
          </p:cNvSpPr>
          <p:nvPr/>
        </p:nvSpPr>
        <p:spPr bwMode="auto">
          <a:xfrm>
            <a:off x="2643188" y="18145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F</a:t>
            </a:r>
          </a:p>
        </p:txBody>
      </p:sp>
      <p:sp>
        <p:nvSpPr>
          <p:cNvPr id="922647" name="Line 23"/>
          <p:cNvSpPr>
            <a:spLocks noChangeShapeType="1"/>
          </p:cNvSpPr>
          <p:nvPr/>
        </p:nvSpPr>
        <p:spPr bwMode="auto">
          <a:xfrm flipV="1">
            <a:off x="592138" y="2955925"/>
            <a:ext cx="0" cy="17970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2648" name="Line 24"/>
          <p:cNvSpPr>
            <a:spLocks noChangeShapeType="1"/>
          </p:cNvSpPr>
          <p:nvPr/>
        </p:nvSpPr>
        <p:spPr bwMode="auto">
          <a:xfrm>
            <a:off x="592138" y="4752975"/>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2649" name="Text Box 25"/>
          <p:cNvSpPr txBox="1">
            <a:spLocks noChangeArrowheads="1"/>
          </p:cNvSpPr>
          <p:nvPr/>
        </p:nvSpPr>
        <p:spPr bwMode="auto">
          <a:xfrm>
            <a:off x="941388" y="31892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I</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2650" name="Line 26"/>
          <p:cNvSpPr>
            <a:spLocks noChangeShapeType="1"/>
          </p:cNvSpPr>
          <p:nvPr/>
        </p:nvSpPr>
        <p:spPr bwMode="auto">
          <a:xfrm flipV="1">
            <a:off x="592138" y="4251325"/>
            <a:ext cx="111442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2651" name="Line 27"/>
          <p:cNvSpPr>
            <a:spLocks noChangeShapeType="1"/>
          </p:cNvSpPr>
          <p:nvPr/>
        </p:nvSpPr>
        <p:spPr bwMode="auto">
          <a:xfrm>
            <a:off x="1706563" y="4249738"/>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2652" name="Line 28"/>
          <p:cNvSpPr>
            <a:spLocks noChangeShapeType="1"/>
          </p:cNvSpPr>
          <p:nvPr/>
        </p:nvSpPr>
        <p:spPr bwMode="auto">
          <a:xfrm>
            <a:off x="2744788" y="3783013"/>
            <a:ext cx="0" cy="966787"/>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2653" name="Text Box 29"/>
          <p:cNvSpPr txBox="1">
            <a:spLocks noChangeArrowheads="1"/>
          </p:cNvSpPr>
          <p:nvPr/>
        </p:nvSpPr>
        <p:spPr bwMode="auto">
          <a:xfrm>
            <a:off x="709613" y="4371975"/>
            <a:ext cx="39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L</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2654" name="Text Box 30"/>
          <p:cNvSpPr txBox="1">
            <a:spLocks noChangeArrowheads="1"/>
          </p:cNvSpPr>
          <p:nvPr/>
        </p:nvSpPr>
        <p:spPr bwMode="auto">
          <a:xfrm>
            <a:off x="2386013" y="293528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I</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922655" name="Text Box 31"/>
          <p:cNvSpPr txBox="1">
            <a:spLocks noChangeArrowheads="1"/>
          </p:cNvSpPr>
          <p:nvPr/>
        </p:nvSpPr>
        <p:spPr bwMode="auto">
          <a:xfrm>
            <a:off x="3502025" y="4268788"/>
            <a:ext cx="5302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S</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922656" name="Text Box 32"/>
          <p:cNvSpPr txBox="1">
            <a:spLocks noChangeArrowheads="1"/>
          </p:cNvSpPr>
          <p:nvPr/>
        </p:nvSpPr>
        <p:spPr bwMode="auto">
          <a:xfrm>
            <a:off x="2230438" y="44338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2657" name="Text Box 33"/>
          <p:cNvSpPr txBox="1">
            <a:spLocks noChangeArrowheads="1"/>
          </p:cNvSpPr>
          <p:nvPr/>
        </p:nvSpPr>
        <p:spPr bwMode="auto">
          <a:xfrm>
            <a:off x="300038" y="29543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r</a:t>
            </a:r>
          </a:p>
        </p:txBody>
      </p:sp>
      <p:sp>
        <p:nvSpPr>
          <p:cNvPr id="922658" name="Text Box 34"/>
          <p:cNvSpPr txBox="1">
            <a:spLocks noChangeArrowheads="1"/>
          </p:cNvSpPr>
          <p:nvPr/>
        </p:nvSpPr>
        <p:spPr bwMode="auto">
          <a:xfrm>
            <a:off x="287338" y="41227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r</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2659" name="Text Box 35"/>
          <p:cNvSpPr txBox="1">
            <a:spLocks noChangeArrowheads="1"/>
          </p:cNvSpPr>
          <p:nvPr/>
        </p:nvSpPr>
        <p:spPr bwMode="auto">
          <a:xfrm>
            <a:off x="1550988" y="47259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2660" name="Text Box 36"/>
          <p:cNvSpPr txBox="1">
            <a:spLocks noChangeArrowheads="1"/>
          </p:cNvSpPr>
          <p:nvPr/>
        </p:nvSpPr>
        <p:spPr bwMode="auto">
          <a:xfrm>
            <a:off x="2611438" y="47196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y</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922661" name="Text Box 37"/>
          <p:cNvSpPr txBox="1">
            <a:spLocks noChangeArrowheads="1"/>
          </p:cNvSpPr>
          <p:nvPr/>
        </p:nvSpPr>
        <p:spPr bwMode="auto">
          <a:xfrm>
            <a:off x="3443288" y="47069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922662" name="Text Box 38"/>
          <p:cNvSpPr txBox="1">
            <a:spLocks noChangeArrowheads="1"/>
          </p:cNvSpPr>
          <p:nvPr/>
        </p:nvSpPr>
        <p:spPr bwMode="auto">
          <a:xfrm>
            <a:off x="3957638" y="3367088"/>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Equilíbrio nos mercados de produto e de moeda.</a:t>
            </a:r>
          </a:p>
        </p:txBody>
      </p:sp>
      <p:sp>
        <p:nvSpPr>
          <p:cNvPr id="922663" name="Text Box 39"/>
          <p:cNvSpPr txBox="1">
            <a:spLocks noChangeArrowheads="1"/>
          </p:cNvSpPr>
          <p:nvPr/>
        </p:nvSpPr>
        <p:spPr bwMode="auto">
          <a:xfrm>
            <a:off x="1595438" y="3963988"/>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922664" name="Text Box 40"/>
          <p:cNvSpPr txBox="1">
            <a:spLocks noChangeArrowheads="1"/>
          </p:cNvSpPr>
          <p:nvPr/>
        </p:nvSpPr>
        <p:spPr bwMode="auto">
          <a:xfrm>
            <a:off x="2652713" y="3475038"/>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F</a:t>
            </a:r>
          </a:p>
        </p:txBody>
      </p:sp>
      <p:sp>
        <p:nvSpPr>
          <p:cNvPr id="922665" name="Freeform 41"/>
          <p:cNvSpPr>
            <a:spLocks/>
          </p:cNvSpPr>
          <p:nvPr/>
        </p:nvSpPr>
        <p:spPr bwMode="auto">
          <a:xfrm>
            <a:off x="911225" y="3260725"/>
            <a:ext cx="2347913" cy="1195388"/>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2666" name="Line 42"/>
          <p:cNvSpPr>
            <a:spLocks noChangeShapeType="1"/>
          </p:cNvSpPr>
          <p:nvPr/>
        </p:nvSpPr>
        <p:spPr bwMode="auto">
          <a:xfrm flipH="1">
            <a:off x="582613" y="3783013"/>
            <a:ext cx="21621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2667" name="Freeform 43"/>
          <p:cNvSpPr>
            <a:spLocks/>
          </p:cNvSpPr>
          <p:nvPr/>
        </p:nvSpPr>
        <p:spPr bwMode="auto">
          <a:xfrm>
            <a:off x="2414588" y="3106738"/>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CCECFF"/>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2668" name="Freeform 44"/>
          <p:cNvSpPr>
            <a:spLocks/>
          </p:cNvSpPr>
          <p:nvPr/>
        </p:nvSpPr>
        <p:spPr bwMode="auto">
          <a:xfrm>
            <a:off x="1181100" y="3381375"/>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2669" name="Text Box 45"/>
          <p:cNvSpPr txBox="1">
            <a:spLocks noChangeArrowheads="1"/>
          </p:cNvSpPr>
          <p:nvPr/>
        </p:nvSpPr>
        <p:spPr bwMode="auto">
          <a:xfrm>
            <a:off x="3179763" y="3216275"/>
            <a:ext cx="5429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M</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2670" name="Text Box 46"/>
          <p:cNvSpPr txBox="1">
            <a:spLocks noChangeArrowheads="1"/>
          </p:cNvSpPr>
          <p:nvPr/>
        </p:nvSpPr>
        <p:spPr bwMode="auto">
          <a:xfrm>
            <a:off x="319088" y="35575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r</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922671" name="Line 47"/>
          <p:cNvSpPr>
            <a:spLocks noChangeShapeType="1"/>
          </p:cNvSpPr>
          <p:nvPr/>
        </p:nvSpPr>
        <p:spPr bwMode="auto">
          <a:xfrm flipV="1">
            <a:off x="2081213" y="4003675"/>
            <a:ext cx="784225" cy="4460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2672" name="Text Box 48"/>
          <p:cNvSpPr txBox="1">
            <a:spLocks noChangeArrowheads="1"/>
          </p:cNvSpPr>
          <p:nvPr/>
        </p:nvSpPr>
        <p:spPr bwMode="auto">
          <a:xfrm>
            <a:off x="3944938" y="5440363"/>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Equilíbrio no mercado de trabalho.</a:t>
            </a:r>
          </a:p>
        </p:txBody>
      </p:sp>
      <p:sp>
        <p:nvSpPr>
          <p:cNvPr id="922673" name="Line 49"/>
          <p:cNvSpPr>
            <a:spLocks noChangeShapeType="1"/>
          </p:cNvSpPr>
          <p:nvPr/>
        </p:nvSpPr>
        <p:spPr bwMode="auto">
          <a:xfrm>
            <a:off x="598488" y="6553200"/>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2674" name="Text Box 50"/>
          <p:cNvSpPr txBox="1">
            <a:spLocks noChangeArrowheads="1"/>
          </p:cNvSpPr>
          <p:nvPr/>
        </p:nvSpPr>
        <p:spPr bwMode="auto">
          <a:xfrm>
            <a:off x="1646238" y="65262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N</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2675" name="Text Box 51"/>
          <p:cNvSpPr txBox="1">
            <a:spLocks noChangeArrowheads="1"/>
          </p:cNvSpPr>
          <p:nvPr/>
        </p:nvSpPr>
        <p:spPr bwMode="auto">
          <a:xfrm>
            <a:off x="152400" y="6005513"/>
            <a:ext cx="6334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W</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2676" name="Text Box 52"/>
          <p:cNvSpPr txBox="1">
            <a:spLocks noChangeArrowheads="1"/>
          </p:cNvSpPr>
          <p:nvPr/>
        </p:nvSpPr>
        <p:spPr bwMode="auto">
          <a:xfrm>
            <a:off x="3430588" y="65325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N</a:t>
            </a:r>
          </a:p>
        </p:txBody>
      </p:sp>
      <p:sp>
        <p:nvSpPr>
          <p:cNvPr id="922677" name="Line 53"/>
          <p:cNvSpPr>
            <a:spLocks noChangeShapeType="1"/>
          </p:cNvSpPr>
          <p:nvPr/>
        </p:nvSpPr>
        <p:spPr bwMode="auto">
          <a:xfrm flipV="1">
            <a:off x="598488" y="5078413"/>
            <a:ext cx="0" cy="147320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2678" name="Freeform 54"/>
          <p:cNvSpPr>
            <a:spLocks/>
          </p:cNvSpPr>
          <p:nvPr/>
        </p:nvSpPr>
        <p:spPr bwMode="auto">
          <a:xfrm>
            <a:off x="973138" y="5484813"/>
            <a:ext cx="1657350" cy="857250"/>
          </a:xfrm>
          <a:custGeom>
            <a:avLst/>
            <a:gdLst>
              <a:gd name="T0" fmla="*/ 0 w 2900"/>
              <a:gd name="T1" fmla="*/ 2147483647 h 1640"/>
              <a:gd name="T2" fmla="*/ 2147483647 w 2900"/>
              <a:gd name="T3" fmla="*/ 2147483647 h 1640"/>
              <a:gd name="T4" fmla="*/ 2147483647 w 2900"/>
              <a:gd name="T5" fmla="*/ 0 h 1640"/>
              <a:gd name="T6" fmla="*/ 0 60000 65536"/>
              <a:gd name="T7" fmla="*/ 0 60000 65536"/>
              <a:gd name="T8" fmla="*/ 0 60000 65536"/>
            </a:gdLst>
            <a:ahLst/>
            <a:cxnLst>
              <a:cxn ang="T6">
                <a:pos x="T0" y="T1"/>
              </a:cxn>
              <a:cxn ang="T7">
                <a:pos x="T2" y="T3"/>
              </a:cxn>
              <a:cxn ang="T8">
                <a:pos x="T4" y="T5"/>
              </a:cxn>
            </a:cxnLst>
            <a:rect l="0" t="0" r="r" b="b"/>
            <a:pathLst>
              <a:path w="2900" h="1640">
                <a:moveTo>
                  <a:pt x="0" y="1640"/>
                </a:moveTo>
                <a:cubicBezTo>
                  <a:pt x="498" y="1571"/>
                  <a:pt x="997" y="1503"/>
                  <a:pt x="1480" y="1230"/>
                </a:cubicBezTo>
                <a:cubicBezTo>
                  <a:pt x="1963" y="957"/>
                  <a:pt x="2431" y="478"/>
                  <a:pt x="290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2679" name="Freeform 55"/>
          <p:cNvSpPr>
            <a:spLocks/>
          </p:cNvSpPr>
          <p:nvPr/>
        </p:nvSpPr>
        <p:spPr bwMode="auto">
          <a:xfrm>
            <a:off x="884238" y="5611813"/>
            <a:ext cx="1104900" cy="800100"/>
          </a:xfrm>
          <a:custGeom>
            <a:avLst/>
            <a:gdLst>
              <a:gd name="T0" fmla="*/ 0 w 1740"/>
              <a:gd name="T1" fmla="*/ 0 h 1260"/>
              <a:gd name="T2" fmla="*/ 2147483647 w 1740"/>
              <a:gd name="T3" fmla="*/ 2147483647 h 1260"/>
              <a:gd name="T4" fmla="*/ 2147483647 w 1740"/>
              <a:gd name="T5" fmla="*/ 2147483647 h 1260"/>
              <a:gd name="T6" fmla="*/ 0 60000 65536"/>
              <a:gd name="T7" fmla="*/ 0 60000 65536"/>
              <a:gd name="T8" fmla="*/ 0 60000 65536"/>
            </a:gdLst>
            <a:ahLst/>
            <a:cxnLst>
              <a:cxn ang="T6">
                <a:pos x="T0" y="T1"/>
              </a:cxn>
              <a:cxn ang="T7">
                <a:pos x="T2" y="T3"/>
              </a:cxn>
              <a:cxn ang="T8">
                <a:pos x="T4" y="T5"/>
              </a:cxn>
            </a:cxnLst>
            <a:rect l="0" t="0" r="r" b="b"/>
            <a:pathLst>
              <a:path w="1740" h="1260">
                <a:moveTo>
                  <a:pt x="0" y="0"/>
                </a:moveTo>
                <a:cubicBezTo>
                  <a:pt x="400" y="160"/>
                  <a:pt x="800" y="320"/>
                  <a:pt x="1090" y="530"/>
                </a:cubicBezTo>
                <a:cubicBezTo>
                  <a:pt x="1380" y="740"/>
                  <a:pt x="1560" y="1000"/>
                  <a:pt x="1740" y="126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2680" name="Line 56"/>
          <p:cNvSpPr>
            <a:spLocks noChangeShapeType="1"/>
          </p:cNvSpPr>
          <p:nvPr/>
        </p:nvSpPr>
        <p:spPr bwMode="auto">
          <a:xfrm>
            <a:off x="598488" y="6145213"/>
            <a:ext cx="118745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2681" name="Line 57"/>
          <p:cNvSpPr>
            <a:spLocks noChangeShapeType="1"/>
          </p:cNvSpPr>
          <p:nvPr/>
        </p:nvSpPr>
        <p:spPr bwMode="auto">
          <a:xfrm>
            <a:off x="1779588" y="6138863"/>
            <a:ext cx="0" cy="4127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2682" name="Text Box 58"/>
          <p:cNvSpPr txBox="1">
            <a:spLocks noChangeArrowheads="1"/>
          </p:cNvSpPr>
          <p:nvPr/>
        </p:nvSpPr>
        <p:spPr bwMode="auto">
          <a:xfrm>
            <a:off x="280988" y="50911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W</a:t>
            </a:r>
          </a:p>
        </p:txBody>
      </p:sp>
      <p:sp>
        <p:nvSpPr>
          <p:cNvPr id="922683" name="Text Box 59"/>
          <p:cNvSpPr txBox="1">
            <a:spLocks noChangeArrowheads="1"/>
          </p:cNvSpPr>
          <p:nvPr/>
        </p:nvSpPr>
        <p:spPr bwMode="auto">
          <a:xfrm>
            <a:off x="2579688" y="5345113"/>
            <a:ext cx="10382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j(P</a:t>
            </a:r>
            <a:r>
              <a:rPr lang="pt-BR" sz="1600" b="0" baseline="-25000">
                <a:solidFill>
                  <a:srgbClr val="99FF66"/>
                </a:solidFill>
                <a:latin typeface="Arial" charset="0"/>
              </a:rPr>
              <a:t>0</a:t>
            </a:r>
            <a:r>
              <a:rPr lang="pt-BR" sz="1600" b="0">
                <a:solidFill>
                  <a:srgbClr val="99FF66"/>
                </a:solidFill>
                <a:latin typeface="Arial" charset="0"/>
              </a:rPr>
              <a:t>, N)</a:t>
            </a:r>
          </a:p>
        </p:txBody>
      </p:sp>
      <p:sp>
        <p:nvSpPr>
          <p:cNvPr id="922684" name="Text Box 60"/>
          <p:cNvSpPr txBox="1">
            <a:spLocks noChangeArrowheads="1"/>
          </p:cNvSpPr>
          <p:nvPr/>
        </p:nvSpPr>
        <p:spPr bwMode="auto">
          <a:xfrm>
            <a:off x="1906588" y="6183313"/>
            <a:ext cx="885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sym typeface="Symbol" pitchFamily="18" charset="2"/>
              </a:rPr>
              <a:t></a:t>
            </a:r>
            <a:r>
              <a:rPr lang="pt-BR" sz="1600" b="0">
                <a:solidFill>
                  <a:srgbClr val="99FF66"/>
                </a:solidFill>
                <a:latin typeface="Arial" charset="0"/>
              </a:rPr>
              <a:t>f(N)</a:t>
            </a:r>
          </a:p>
        </p:txBody>
      </p:sp>
      <p:sp>
        <p:nvSpPr>
          <p:cNvPr id="922685" name="Text Box 61"/>
          <p:cNvSpPr txBox="1">
            <a:spLocks noChangeArrowheads="1"/>
          </p:cNvSpPr>
          <p:nvPr/>
        </p:nvSpPr>
        <p:spPr bwMode="auto">
          <a:xfrm>
            <a:off x="1658938" y="5834063"/>
            <a:ext cx="3206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922686" name="Line 62"/>
          <p:cNvSpPr>
            <a:spLocks noChangeShapeType="1"/>
          </p:cNvSpPr>
          <p:nvPr/>
        </p:nvSpPr>
        <p:spPr bwMode="auto">
          <a:xfrm flipV="1">
            <a:off x="1697038" y="2106613"/>
            <a:ext cx="1033462" cy="31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2687" name="Freeform 63"/>
          <p:cNvSpPr>
            <a:spLocks/>
          </p:cNvSpPr>
          <p:nvPr/>
        </p:nvSpPr>
        <p:spPr bwMode="auto">
          <a:xfrm>
            <a:off x="1643063" y="903288"/>
            <a:ext cx="1757362" cy="1358900"/>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2688" name="Text Box 64"/>
          <p:cNvSpPr txBox="1">
            <a:spLocks noChangeArrowheads="1"/>
          </p:cNvSpPr>
          <p:nvPr/>
        </p:nvSpPr>
        <p:spPr bwMode="auto">
          <a:xfrm>
            <a:off x="1620838" y="798513"/>
            <a:ext cx="4857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22689" name="Text Box 65"/>
          <p:cNvSpPr txBox="1">
            <a:spLocks noChangeArrowheads="1"/>
          </p:cNvSpPr>
          <p:nvPr/>
        </p:nvSpPr>
        <p:spPr bwMode="auto">
          <a:xfrm>
            <a:off x="3341688" y="2106613"/>
            <a:ext cx="441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22690" name="Line 66"/>
          <p:cNvSpPr>
            <a:spLocks noChangeShapeType="1"/>
          </p:cNvSpPr>
          <p:nvPr/>
        </p:nvSpPr>
        <p:spPr bwMode="auto">
          <a:xfrm flipV="1">
            <a:off x="2813050" y="2208213"/>
            <a:ext cx="95250" cy="161925"/>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2691" name="Line 67"/>
          <p:cNvSpPr>
            <a:spLocks noChangeShapeType="1"/>
          </p:cNvSpPr>
          <p:nvPr/>
        </p:nvSpPr>
        <p:spPr bwMode="auto">
          <a:xfrm>
            <a:off x="592138" y="1844675"/>
            <a:ext cx="15525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2692" name="Text Box 68"/>
          <p:cNvSpPr txBox="1">
            <a:spLocks noChangeArrowheads="1"/>
          </p:cNvSpPr>
          <p:nvPr/>
        </p:nvSpPr>
        <p:spPr bwMode="auto">
          <a:xfrm>
            <a:off x="242888" y="16430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922693" name="Text Box 69"/>
          <p:cNvSpPr txBox="1">
            <a:spLocks noChangeArrowheads="1"/>
          </p:cNvSpPr>
          <p:nvPr/>
        </p:nvSpPr>
        <p:spPr bwMode="auto">
          <a:xfrm>
            <a:off x="1963738" y="15097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Tree>
    <p:extLst>
      <p:ext uri="{BB962C8B-B14F-4D97-AF65-F5344CB8AC3E}">
        <p14:creationId xmlns:p14="http://schemas.microsoft.com/office/powerpoint/2010/main" val="1096360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644"/>
                                        </p:tgtEl>
                                        <p:attrNameLst>
                                          <p:attrName>style.visibility</p:attrName>
                                        </p:attrNameLst>
                                      </p:cBhvr>
                                      <p:to>
                                        <p:strVal val="visible"/>
                                      </p:to>
                                    </p:set>
                                    <p:anim calcmode="lin" valueType="num">
                                      <p:cBhvr>
                                        <p:cTn id="7" dur="500" fill="hold"/>
                                        <p:tgtEl>
                                          <p:spTgt spid="922644"/>
                                        </p:tgtEl>
                                        <p:attrNameLst>
                                          <p:attrName>ppt_w</p:attrName>
                                        </p:attrNameLst>
                                      </p:cBhvr>
                                      <p:tavLst>
                                        <p:tav tm="0">
                                          <p:val>
                                            <p:fltVal val="0"/>
                                          </p:val>
                                        </p:tav>
                                        <p:tav tm="100000">
                                          <p:val>
                                            <p:strVal val="#ppt_w"/>
                                          </p:val>
                                        </p:tav>
                                      </p:tavLst>
                                    </p:anim>
                                    <p:anim calcmode="lin" valueType="num">
                                      <p:cBhvr>
                                        <p:cTn id="8" dur="500" fill="hold"/>
                                        <p:tgtEl>
                                          <p:spTgt spid="9226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22628"/>
                                        </p:tgtEl>
                                        <p:attrNameLst>
                                          <p:attrName>style.visibility</p:attrName>
                                        </p:attrNameLst>
                                      </p:cBhvr>
                                      <p:to>
                                        <p:strVal val="visible"/>
                                      </p:to>
                                    </p:set>
                                    <p:animEffect transition="in" filter="wipe(down)">
                                      <p:cBhvr>
                                        <p:cTn id="13" dur="1000"/>
                                        <p:tgtEl>
                                          <p:spTgt spid="922628"/>
                                        </p:tgtEl>
                                      </p:cBhvr>
                                    </p:animEffect>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922639"/>
                                        </p:tgtEl>
                                        <p:attrNameLst>
                                          <p:attrName>style.visibility</p:attrName>
                                        </p:attrNameLst>
                                      </p:cBhvr>
                                      <p:to>
                                        <p:strVal val="visible"/>
                                      </p:to>
                                    </p:set>
                                    <p:anim calcmode="lin" valueType="num">
                                      <p:cBhvr>
                                        <p:cTn id="17" dur="500" fill="hold"/>
                                        <p:tgtEl>
                                          <p:spTgt spid="922639"/>
                                        </p:tgtEl>
                                        <p:attrNameLst>
                                          <p:attrName>ppt_w</p:attrName>
                                        </p:attrNameLst>
                                      </p:cBhvr>
                                      <p:tavLst>
                                        <p:tav tm="0">
                                          <p:val>
                                            <p:fltVal val="0"/>
                                          </p:val>
                                        </p:tav>
                                        <p:tav tm="100000">
                                          <p:val>
                                            <p:strVal val="#ppt_w"/>
                                          </p:val>
                                        </p:tav>
                                      </p:tavLst>
                                    </p:anim>
                                    <p:anim calcmode="lin" valueType="num">
                                      <p:cBhvr>
                                        <p:cTn id="18" dur="500" fill="hold"/>
                                        <p:tgtEl>
                                          <p:spTgt spid="922639"/>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22629"/>
                                        </p:tgtEl>
                                        <p:attrNameLst>
                                          <p:attrName>style.visibility</p:attrName>
                                        </p:attrNameLst>
                                      </p:cBhvr>
                                      <p:to>
                                        <p:strVal val="visible"/>
                                      </p:to>
                                    </p:set>
                                    <p:animEffect transition="in" filter="wipe(left)">
                                      <p:cBhvr>
                                        <p:cTn id="22" dur="1000"/>
                                        <p:tgtEl>
                                          <p:spTgt spid="922629"/>
                                        </p:tgtEl>
                                      </p:cBhvr>
                                    </p:animEffect>
                                  </p:childTnLst>
                                </p:cTn>
                              </p:par>
                            </p:childTnLst>
                          </p:cTn>
                        </p:par>
                        <p:par>
                          <p:cTn id="23" fill="hold" nodeType="afterGroup">
                            <p:stCondLst>
                              <p:cond delay="2500"/>
                            </p:stCondLst>
                            <p:childTnLst>
                              <p:par>
                                <p:cTn id="24" presetID="23" presetClass="entr" presetSubtype="16" fill="hold" grpId="0" nodeType="afterEffect">
                                  <p:stCondLst>
                                    <p:cond delay="0"/>
                                  </p:stCondLst>
                                  <p:childTnLst>
                                    <p:set>
                                      <p:cBhvr>
                                        <p:cTn id="25" dur="1" fill="hold">
                                          <p:stCondLst>
                                            <p:cond delay="0"/>
                                          </p:stCondLst>
                                        </p:cTn>
                                        <p:tgtEl>
                                          <p:spTgt spid="922643"/>
                                        </p:tgtEl>
                                        <p:attrNameLst>
                                          <p:attrName>style.visibility</p:attrName>
                                        </p:attrNameLst>
                                      </p:cBhvr>
                                      <p:to>
                                        <p:strVal val="visible"/>
                                      </p:to>
                                    </p:set>
                                    <p:anim calcmode="lin" valueType="num">
                                      <p:cBhvr>
                                        <p:cTn id="26" dur="1000" fill="hold"/>
                                        <p:tgtEl>
                                          <p:spTgt spid="922643"/>
                                        </p:tgtEl>
                                        <p:attrNameLst>
                                          <p:attrName>ppt_w</p:attrName>
                                        </p:attrNameLst>
                                      </p:cBhvr>
                                      <p:tavLst>
                                        <p:tav tm="0">
                                          <p:val>
                                            <p:fltVal val="0"/>
                                          </p:val>
                                        </p:tav>
                                        <p:tav tm="100000">
                                          <p:val>
                                            <p:strVal val="#ppt_w"/>
                                          </p:val>
                                        </p:tav>
                                      </p:tavLst>
                                    </p:anim>
                                    <p:anim calcmode="lin" valueType="num">
                                      <p:cBhvr>
                                        <p:cTn id="27" dur="1000" fill="hold"/>
                                        <p:tgtEl>
                                          <p:spTgt spid="922643"/>
                                        </p:tgtEl>
                                        <p:attrNameLst>
                                          <p:attrName>ppt_h</p:attrName>
                                        </p:attrNameLst>
                                      </p:cBhvr>
                                      <p:tavLst>
                                        <p:tav tm="0">
                                          <p:val>
                                            <p:fltVal val="0"/>
                                          </p:val>
                                        </p:tav>
                                        <p:tav tm="100000">
                                          <p:val>
                                            <p:strVal val="#ppt_h"/>
                                          </p:val>
                                        </p:tav>
                                      </p:tavLst>
                                    </p:anim>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922637"/>
                                        </p:tgtEl>
                                        <p:attrNameLst>
                                          <p:attrName>style.visibility</p:attrName>
                                        </p:attrNameLst>
                                      </p:cBhvr>
                                      <p:to>
                                        <p:strVal val="visible"/>
                                      </p:to>
                                    </p:set>
                                    <p:animEffect transition="in" filter="wipe(left)">
                                      <p:cBhvr>
                                        <p:cTn id="31" dur="500"/>
                                        <p:tgtEl>
                                          <p:spTgt spid="922637"/>
                                        </p:tgtEl>
                                      </p:cBhvr>
                                    </p:animEffect>
                                  </p:childTnLst>
                                </p:cTn>
                              </p:par>
                            </p:childTnLst>
                          </p:cTn>
                        </p:par>
                        <p:par>
                          <p:cTn id="32" fill="hold" nodeType="afterGroup">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922630"/>
                                        </p:tgtEl>
                                        <p:attrNameLst>
                                          <p:attrName>style.visibility</p:attrName>
                                        </p:attrNameLst>
                                      </p:cBhvr>
                                      <p:to>
                                        <p:strVal val="visible"/>
                                      </p:to>
                                    </p:set>
                                    <p:animEffect transition="in" filter="wipe(down)">
                                      <p:cBhvr>
                                        <p:cTn id="35" dur="1000"/>
                                        <p:tgtEl>
                                          <p:spTgt spid="922630"/>
                                        </p:tgtEl>
                                      </p:cBhvr>
                                    </p:animEffect>
                                  </p:childTnLst>
                                </p:cTn>
                              </p:par>
                            </p:childTnLst>
                          </p:cTn>
                        </p:par>
                        <p:par>
                          <p:cTn id="36" fill="hold" nodeType="afterGroup">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922638"/>
                                        </p:tgtEl>
                                        <p:attrNameLst>
                                          <p:attrName>style.visibility</p:attrName>
                                        </p:attrNameLst>
                                      </p:cBhvr>
                                      <p:to>
                                        <p:strVal val="visible"/>
                                      </p:to>
                                    </p:set>
                                    <p:animEffect transition="in" filter="wipe(left)">
                                      <p:cBhvr>
                                        <p:cTn id="39" dur="500"/>
                                        <p:tgtEl>
                                          <p:spTgt spid="922638"/>
                                        </p:tgtEl>
                                      </p:cBhvr>
                                    </p:animEffect>
                                  </p:childTnLst>
                                </p:cTn>
                              </p:par>
                            </p:childTnLst>
                          </p:cTn>
                        </p:par>
                        <p:par>
                          <p:cTn id="40" fill="hold" nodeType="afterGroup">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922632"/>
                                        </p:tgtEl>
                                        <p:attrNameLst>
                                          <p:attrName>style.visibility</p:attrName>
                                        </p:attrNameLst>
                                      </p:cBhvr>
                                      <p:to>
                                        <p:strVal val="visible"/>
                                      </p:to>
                                    </p:set>
                                    <p:animEffect transition="in" filter="wipe(left)">
                                      <p:cBhvr>
                                        <p:cTn id="43" dur="500"/>
                                        <p:tgtEl>
                                          <p:spTgt spid="922632"/>
                                        </p:tgtEl>
                                      </p:cBhvr>
                                    </p:animEffect>
                                  </p:childTnLst>
                                </p:cTn>
                              </p:par>
                            </p:childTnLst>
                          </p:cTn>
                        </p:par>
                        <p:par>
                          <p:cTn id="44" fill="hold" nodeType="afterGroup">
                            <p:stCondLst>
                              <p:cond delay="6000"/>
                            </p:stCondLst>
                            <p:childTnLst>
                              <p:par>
                                <p:cTn id="45" presetID="22" presetClass="entr" presetSubtype="1" fill="hold" grpId="0" nodeType="afterEffect">
                                  <p:stCondLst>
                                    <p:cond delay="0"/>
                                  </p:stCondLst>
                                  <p:childTnLst>
                                    <p:set>
                                      <p:cBhvr>
                                        <p:cTn id="46" dur="1" fill="hold">
                                          <p:stCondLst>
                                            <p:cond delay="0"/>
                                          </p:stCondLst>
                                        </p:cTn>
                                        <p:tgtEl>
                                          <p:spTgt spid="922631"/>
                                        </p:tgtEl>
                                        <p:attrNameLst>
                                          <p:attrName>style.visibility</p:attrName>
                                        </p:attrNameLst>
                                      </p:cBhvr>
                                      <p:to>
                                        <p:strVal val="visible"/>
                                      </p:to>
                                    </p:set>
                                    <p:animEffect transition="in" filter="wipe(up)">
                                      <p:cBhvr>
                                        <p:cTn id="47" dur="1000"/>
                                        <p:tgtEl>
                                          <p:spTgt spid="922631"/>
                                        </p:tgtEl>
                                      </p:cBhvr>
                                    </p:animEffect>
                                  </p:childTnLst>
                                </p:cTn>
                              </p:par>
                            </p:childTnLst>
                          </p:cTn>
                        </p:par>
                        <p:par>
                          <p:cTn id="48" fill="hold" nodeType="afterGroup">
                            <p:stCondLst>
                              <p:cond delay="7000"/>
                            </p:stCondLst>
                            <p:childTnLst>
                              <p:par>
                                <p:cTn id="49" presetID="22" presetClass="entr" presetSubtype="8" fill="hold" grpId="0" nodeType="afterEffect">
                                  <p:stCondLst>
                                    <p:cond delay="0"/>
                                  </p:stCondLst>
                                  <p:childTnLst>
                                    <p:set>
                                      <p:cBhvr>
                                        <p:cTn id="50" dur="1" fill="hold">
                                          <p:stCondLst>
                                            <p:cond delay="0"/>
                                          </p:stCondLst>
                                        </p:cTn>
                                        <p:tgtEl>
                                          <p:spTgt spid="922636"/>
                                        </p:tgtEl>
                                        <p:attrNameLst>
                                          <p:attrName>style.visibility</p:attrName>
                                        </p:attrNameLst>
                                      </p:cBhvr>
                                      <p:to>
                                        <p:strVal val="visible"/>
                                      </p:to>
                                    </p:set>
                                    <p:animEffect transition="in" filter="wipe(left)">
                                      <p:cBhvr>
                                        <p:cTn id="51" dur="500"/>
                                        <p:tgtEl>
                                          <p:spTgt spid="922636"/>
                                        </p:tgtEl>
                                      </p:cBhvr>
                                    </p:animEffect>
                                  </p:childTnLst>
                                </p:cTn>
                              </p:par>
                            </p:childTnLst>
                          </p:cTn>
                        </p:par>
                        <p:par>
                          <p:cTn id="52" fill="hold" nodeType="afterGroup">
                            <p:stCondLst>
                              <p:cond delay="7500"/>
                            </p:stCondLst>
                            <p:childTnLst>
                              <p:par>
                                <p:cTn id="53" presetID="23" presetClass="entr" presetSubtype="16" fill="hold" grpId="0" nodeType="afterEffect">
                                  <p:stCondLst>
                                    <p:cond delay="0"/>
                                  </p:stCondLst>
                                  <p:childTnLst>
                                    <p:set>
                                      <p:cBhvr>
                                        <p:cTn id="54" dur="1" fill="hold">
                                          <p:stCondLst>
                                            <p:cond delay="0"/>
                                          </p:stCondLst>
                                        </p:cTn>
                                        <p:tgtEl>
                                          <p:spTgt spid="922645"/>
                                        </p:tgtEl>
                                        <p:attrNameLst>
                                          <p:attrName>style.visibility</p:attrName>
                                        </p:attrNameLst>
                                      </p:cBhvr>
                                      <p:to>
                                        <p:strVal val="visible"/>
                                      </p:to>
                                    </p:set>
                                    <p:anim calcmode="lin" valueType="num">
                                      <p:cBhvr>
                                        <p:cTn id="55" dur="1000" fill="hold"/>
                                        <p:tgtEl>
                                          <p:spTgt spid="922645"/>
                                        </p:tgtEl>
                                        <p:attrNameLst>
                                          <p:attrName>ppt_w</p:attrName>
                                        </p:attrNameLst>
                                      </p:cBhvr>
                                      <p:tavLst>
                                        <p:tav tm="0">
                                          <p:val>
                                            <p:fltVal val="0"/>
                                          </p:val>
                                        </p:tav>
                                        <p:tav tm="100000">
                                          <p:val>
                                            <p:strVal val="#ppt_w"/>
                                          </p:val>
                                        </p:tav>
                                      </p:tavLst>
                                    </p:anim>
                                    <p:anim calcmode="lin" valueType="num">
                                      <p:cBhvr>
                                        <p:cTn id="56" dur="1000" fill="hold"/>
                                        <p:tgtEl>
                                          <p:spTgt spid="922645"/>
                                        </p:tgtEl>
                                        <p:attrNameLst>
                                          <p:attrName>ppt_h</p:attrName>
                                        </p:attrNameLst>
                                      </p:cBhvr>
                                      <p:tavLst>
                                        <p:tav tm="0">
                                          <p:val>
                                            <p:fltVal val="0"/>
                                          </p:val>
                                        </p:tav>
                                        <p:tav tm="100000">
                                          <p:val>
                                            <p:strVal val="#ppt_h"/>
                                          </p:val>
                                        </p:tav>
                                      </p:tavLst>
                                    </p:anim>
                                  </p:childTnLst>
                                </p:cTn>
                              </p:par>
                            </p:childTnLst>
                          </p:cTn>
                        </p:par>
                        <p:par>
                          <p:cTn id="57" fill="hold" nodeType="afterGroup">
                            <p:stCondLst>
                              <p:cond delay="8500"/>
                            </p:stCondLst>
                            <p:childTnLst>
                              <p:par>
                                <p:cTn id="58" presetID="22" presetClass="entr" presetSubtype="2" fill="hold" grpId="0" nodeType="afterEffect">
                                  <p:stCondLst>
                                    <p:cond delay="0"/>
                                  </p:stCondLst>
                                  <p:childTnLst>
                                    <p:set>
                                      <p:cBhvr>
                                        <p:cTn id="59" dur="1" fill="hold">
                                          <p:stCondLst>
                                            <p:cond delay="0"/>
                                          </p:stCondLst>
                                        </p:cTn>
                                        <p:tgtEl>
                                          <p:spTgt spid="922633"/>
                                        </p:tgtEl>
                                        <p:attrNameLst>
                                          <p:attrName>style.visibility</p:attrName>
                                        </p:attrNameLst>
                                      </p:cBhvr>
                                      <p:to>
                                        <p:strVal val="visible"/>
                                      </p:to>
                                    </p:set>
                                    <p:animEffect transition="in" filter="wipe(right)">
                                      <p:cBhvr>
                                        <p:cTn id="60" dur="500"/>
                                        <p:tgtEl>
                                          <p:spTgt spid="922633"/>
                                        </p:tgtEl>
                                      </p:cBhvr>
                                    </p:animEffect>
                                  </p:childTnLst>
                                </p:cTn>
                              </p:par>
                            </p:childTnLst>
                          </p:cTn>
                        </p:par>
                        <p:par>
                          <p:cTn id="61" fill="hold" nodeType="afterGroup">
                            <p:stCondLst>
                              <p:cond delay="9000"/>
                            </p:stCondLst>
                            <p:childTnLst>
                              <p:par>
                                <p:cTn id="62" presetID="23" presetClass="entr" presetSubtype="16" fill="hold" grpId="0" nodeType="afterEffect">
                                  <p:stCondLst>
                                    <p:cond delay="0"/>
                                  </p:stCondLst>
                                  <p:childTnLst>
                                    <p:set>
                                      <p:cBhvr>
                                        <p:cTn id="63" dur="1" fill="hold">
                                          <p:stCondLst>
                                            <p:cond delay="0"/>
                                          </p:stCondLst>
                                        </p:cTn>
                                        <p:tgtEl>
                                          <p:spTgt spid="922640"/>
                                        </p:tgtEl>
                                        <p:attrNameLst>
                                          <p:attrName>style.visibility</p:attrName>
                                        </p:attrNameLst>
                                      </p:cBhvr>
                                      <p:to>
                                        <p:strVal val="visible"/>
                                      </p:to>
                                    </p:set>
                                    <p:anim calcmode="lin" valueType="num">
                                      <p:cBhvr>
                                        <p:cTn id="64" dur="500" fill="hold"/>
                                        <p:tgtEl>
                                          <p:spTgt spid="922640"/>
                                        </p:tgtEl>
                                        <p:attrNameLst>
                                          <p:attrName>ppt_w</p:attrName>
                                        </p:attrNameLst>
                                      </p:cBhvr>
                                      <p:tavLst>
                                        <p:tav tm="0">
                                          <p:val>
                                            <p:fltVal val="0"/>
                                          </p:val>
                                        </p:tav>
                                        <p:tav tm="100000">
                                          <p:val>
                                            <p:strVal val="#ppt_w"/>
                                          </p:val>
                                        </p:tav>
                                      </p:tavLst>
                                    </p:anim>
                                    <p:anim calcmode="lin" valueType="num">
                                      <p:cBhvr>
                                        <p:cTn id="65" dur="500" fill="hold"/>
                                        <p:tgtEl>
                                          <p:spTgt spid="922640"/>
                                        </p:tgtEl>
                                        <p:attrNameLst>
                                          <p:attrName>ppt_h</p:attrName>
                                        </p:attrNameLst>
                                      </p:cBhvr>
                                      <p:tavLst>
                                        <p:tav tm="0">
                                          <p:val>
                                            <p:fltVal val="0"/>
                                          </p:val>
                                        </p:tav>
                                        <p:tav tm="100000">
                                          <p:val>
                                            <p:strVal val="#ppt_h"/>
                                          </p:val>
                                        </p:tav>
                                      </p:tavLst>
                                    </p:anim>
                                  </p:childTnLst>
                                </p:cTn>
                              </p:par>
                            </p:childTnLst>
                          </p:cTn>
                        </p:par>
                        <p:par>
                          <p:cTn id="66" fill="hold" nodeType="afterGroup">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922634"/>
                                        </p:tgtEl>
                                        <p:attrNameLst>
                                          <p:attrName>style.visibility</p:attrName>
                                        </p:attrNameLst>
                                      </p:cBhvr>
                                      <p:to>
                                        <p:strVal val="visible"/>
                                      </p:to>
                                    </p:set>
                                    <p:animEffect transition="in" filter="wipe(up)">
                                      <p:cBhvr>
                                        <p:cTn id="69" dur="500"/>
                                        <p:tgtEl>
                                          <p:spTgt spid="922634"/>
                                        </p:tgtEl>
                                      </p:cBhvr>
                                    </p:animEffect>
                                  </p:childTnLst>
                                </p:cTn>
                              </p:par>
                            </p:childTnLst>
                          </p:cTn>
                        </p:par>
                        <p:par>
                          <p:cTn id="70" fill="hold" nodeType="afterGroup">
                            <p:stCondLst>
                              <p:cond delay="10000"/>
                            </p:stCondLst>
                            <p:childTnLst>
                              <p:par>
                                <p:cTn id="71" presetID="23" presetClass="entr" presetSubtype="16" fill="hold" grpId="0" nodeType="afterEffect">
                                  <p:stCondLst>
                                    <p:cond delay="0"/>
                                  </p:stCondLst>
                                  <p:childTnLst>
                                    <p:set>
                                      <p:cBhvr>
                                        <p:cTn id="72" dur="1" fill="hold">
                                          <p:stCondLst>
                                            <p:cond delay="0"/>
                                          </p:stCondLst>
                                        </p:cTn>
                                        <p:tgtEl>
                                          <p:spTgt spid="922641"/>
                                        </p:tgtEl>
                                        <p:attrNameLst>
                                          <p:attrName>style.visibility</p:attrName>
                                        </p:attrNameLst>
                                      </p:cBhvr>
                                      <p:to>
                                        <p:strVal val="visible"/>
                                      </p:to>
                                    </p:set>
                                    <p:anim calcmode="lin" valueType="num">
                                      <p:cBhvr>
                                        <p:cTn id="73" dur="500" fill="hold"/>
                                        <p:tgtEl>
                                          <p:spTgt spid="922641"/>
                                        </p:tgtEl>
                                        <p:attrNameLst>
                                          <p:attrName>ppt_w</p:attrName>
                                        </p:attrNameLst>
                                      </p:cBhvr>
                                      <p:tavLst>
                                        <p:tav tm="0">
                                          <p:val>
                                            <p:fltVal val="0"/>
                                          </p:val>
                                        </p:tav>
                                        <p:tav tm="100000">
                                          <p:val>
                                            <p:strVal val="#ppt_w"/>
                                          </p:val>
                                        </p:tav>
                                      </p:tavLst>
                                    </p:anim>
                                    <p:anim calcmode="lin" valueType="num">
                                      <p:cBhvr>
                                        <p:cTn id="74" dur="500" fill="hold"/>
                                        <p:tgtEl>
                                          <p:spTgt spid="922641"/>
                                        </p:tgtEl>
                                        <p:attrNameLst>
                                          <p:attrName>ppt_h</p:attrName>
                                        </p:attrNameLst>
                                      </p:cBhvr>
                                      <p:tavLst>
                                        <p:tav tm="0">
                                          <p:val>
                                            <p:fltVal val="0"/>
                                          </p:val>
                                        </p:tav>
                                        <p:tav tm="100000">
                                          <p:val>
                                            <p:strVal val="#ppt_h"/>
                                          </p:val>
                                        </p:tav>
                                      </p:tavLst>
                                    </p:anim>
                                  </p:childTnLst>
                                </p:cTn>
                              </p:par>
                            </p:childTnLst>
                          </p:cTn>
                        </p:par>
                        <p:par>
                          <p:cTn id="75" fill="hold" nodeType="afterGroup">
                            <p:stCondLst>
                              <p:cond delay="10500"/>
                            </p:stCondLst>
                            <p:childTnLst>
                              <p:par>
                                <p:cTn id="76" presetID="23" presetClass="entr" presetSubtype="16" fill="hold" grpId="0" nodeType="afterEffect">
                                  <p:stCondLst>
                                    <p:cond delay="0"/>
                                  </p:stCondLst>
                                  <p:childTnLst>
                                    <p:set>
                                      <p:cBhvr>
                                        <p:cTn id="77" dur="1" fill="hold">
                                          <p:stCondLst>
                                            <p:cond delay="0"/>
                                          </p:stCondLst>
                                        </p:cTn>
                                        <p:tgtEl>
                                          <p:spTgt spid="922662"/>
                                        </p:tgtEl>
                                        <p:attrNameLst>
                                          <p:attrName>style.visibility</p:attrName>
                                        </p:attrNameLst>
                                      </p:cBhvr>
                                      <p:to>
                                        <p:strVal val="visible"/>
                                      </p:to>
                                    </p:set>
                                    <p:anim calcmode="lin" valueType="num">
                                      <p:cBhvr>
                                        <p:cTn id="78" dur="500" fill="hold"/>
                                        <p:tgtEl>
                                          <p:spTgt spid="922662"/>
                                        </p:tgtEl>
                                        <p:attrNameLst>
                                          <p:attrName>ppt_w</p:attrName>
                                        </p:attrNameLst>
                                      </p:cBhvr>
                                      <p:tavLst>
                                        <p:tav tm="0">
                                          <p:val>
                                            <p:fltVal val="0"/>
                                          </p:val>
                                        </p:tav>
                                        <p:tav tm="100000">
                                          <p:val>
                                            <p:strVal val="#ppt_w"/>
                                          </p:val>
                                        </p:tav>
                                      </p:tavLst>
                                    </p:anim>
                                    <p:anim calcmode="lin" valueType="num">
                                      <p:cBhvr>
                                        <p:cTn id="79" dur="500" fill="hold"/>
                                        <p:tgtEl>
                                          <p:spTgt spid="922662"/>
                                        </p:tgtEl>
                                        <p:attrNameLst>
                                          <p:attrName>ppt_h</p:attrName>
                                        </p:attrNameLst>
                                      </p:cBhvr>
                                      <p:tavLst>
                                        <p:tav tm="0">
                                          <p:val>
                                            <p:fltVal val="0"/>
                                          </p:val>
                                        </p:tav>
                                        <p:tav tm="100000">
                                          <p:val>
                                            <p:strVal val="#ppt_h"/>
                                          </p:val>
                                        </p:tav>
                                      </p:tavLst>
                                    </p:anim>
                                  </p:childTnLst>
                                </p:cTn>
                              </p:par>
                            </p:childTnLst>
                          </p:cTn>
                        </p:par>
                        <p:par>
                          <p:cTn id="80" fill="hold" nodeType="afterGroup">
                            <p:stCondLst>
                              <p:cond delay="11000"/>
                            </p:stCondLst>
                            <p:childTnLst>
                              <p:par>
                                <p:cTn id="81" presetID="22" presetClass="entr" presetSubtype="4" fill="hold" grpId="0" nodeType="afterEffect">
                                  <p:stCondLst>
                                    <p:cond delay="0"/>
                                  </p:stCondLst>
                                  <p:childTnLst>
                                    <p:set>
                                      <p:cBhvr>
                                        <p:cTn id="82" dur="1" fill="hold">
                                          <p:stCondLst>
                                            <p:cond delay="0"/>
                                          </p:stCondLst>
                                        </p:cTn>
                                        <p:tgtEl>
                                          <p:spTgt spid="922647"/>
                                        </p:tgtEl>
                                        <p:attrNameLst>
                                          <p:attrName>style.visibility</p:attrName>
                                        </p:attrNameLst>
                                      </p:cBhvr>
                                      <p:to>
                                        <p:strVal val="visible"/>
                                      </p:to>
                                    </p:set>
                                    <p:animEffect transition="in" filter="wipe(down)">
                                      <p:cBhvr>
                                        <p:cTn id="83" dur="1000"/>
                                        <p:tgtEl>
                                          <p:spTgt spid="922647"/>
                                        </p:tgtEl>
                                      </p:cBhvr>
                                    </p:animEffect>
                                  </p:childTnLst>
                                </p:cTn>
                              </p:par>
                            </p:childTnLst>
                          </p:cTn>
                        </p:par>
                        <p:par>
                          <p:cTn id="84" fill="hold" nodeType="afterGroup">
                            <p:stCondLst>
                              <p:cond delay="12000"/>
                            </p:stCondLst>
                            <p:childTnLst>
                              <p:par>
                                <p:cTn id="85" presetID="23" presetClass="entr" presetSubtype="16" fill="hold" grpId="0" nodeType="afterEffect">
                                  <p:stCondLst>
                                    <p:cond delay="0"/>
                                  </p:stCondLst>
                                  <p:childTnLst>
                                    <p:set>
                                      <p:cBhvr>
                                        <p:cTn id="86" dur="1" fill="hold">
                                          <p:stCondLst>
                                            <p:cond delay="0"/>
                                          </p:stCondLst>
                                        </p:cTn>
                                        <p:tgtEl>
                                          <p:spTgt spid="922657"/>
                                        </p:tgtEl>
                                        <p:attrNameLst>
                                          <p:attrName>style.visibility</p:attrName>
                                        </p:attrNameLst>
                                      </p:cBhvr>
                                      <p:to>
                                        <p:strVal val="visible"/>
                                      </p:to>
                                    </p:set>
                                    <p:anim calcmode="lin" valueType="num">
                                      <p:cBhvr>
                                        <p:cTn id="87" dur="500" fill="hold"/>
                                        <p:tgtEl>
                                          <p:spTgt spid="922657"/>
                                        </p:tgtEl>
                                        <p:attrNameLst>
                                          <p:attrName>ppt_w</p:attrName>
                                        </p:attrNameLst>
                                      </p:cBhvr>
                                      <p:tavLst>
                                        <p:tav tm="0">
                                          <p:val>
                                            <p:fltVal val="0"/>
                                          </p:val>
                                        </p:tav>
                                        <p:tav tm="100000">
                                          <p:val>
                                            <p:strVal val="#ppt_w"/>
                                          </p:val>
                                        </p:tav>
                                      </p:tavLst>
                                    </p:anim>
                                    <p:anim calcmode="lin" valueType="num">
                                      <p:cBhvr>
                                        <p:cTn id="88" dur="500" fill="hold"/>
                                        <p:tgtEl>
                                          <p:spTgt spid="922657"/>
                                        </p:tgtEl>
                                        <p:attrNameLst>
                                          <p:attrName>ppt_h</p:attrName>
                                        </p:attrNameLst>
                                      </p:cBhvr>
                                      <p:tavLst>
                                        <p:tav tm="0">
                                          <p:val>
                                            <p:fltVal val="0"/>
                                          </p:val>
                                        </p:tav>
                                        <p:tav tm="100000">
                                          <p:val>
                                            <p:strVal val="#ppt_h"/>
                                          </p:val>
                                        </p:tav>
                                      </p:tavLst>
                                    </p:anim>
                                  </p:childTnLst>
                                </p:cTn>
                              </p:par>
                            </p:childTnLst>
                          </p:cTn>
                        </p:par>
                        <p:par>
                          <p:cTn id="89" fill="hold" nodeType="afterGroup">
                            <p:stCondLst>
                              <p:cond delay="12500"/>
                            </p:stCondLst>
                            <p:childTnLst>
                              <p:par>
                                <p:cTn id="90" presetID="22" presetClass="entr" presetSubtype="8" fill="hold" grpId="0" nodeType="afterEffect">
                                  <p:stCondLst>
                                    <p:cond delay="0"/>
                                  </p:stCondLst>
                                  <p:childTnLst>
                                    <p:set>
                                      <p:cBhvr>
                                        <p:cTn id="91" dur="1" fill="hold">
                                          <p:stCondLst>
                                            <p:cond delay="0"/>
                                          </p:stCondLst>
                                        </p:cTn>
                                        <p:tgtEl>
                                          <p:spTgt spid="922648"/>
                                        </p:tgtEl>
                                        <p:attrNameLst>
                                          <p:attrName>style.visibility</p:attrName>
                                        </p:attrNameLst>
                                      </p:cBhvr>
                                      <p:to>
                                        <p:strVal val="visible"/>
                                      </p:to>
                                    </p:set>
                                    <p:animEffect transition="in" filter="wipe(left)">
                                      <p:cBhvr>
                                        <p:cTn id="92" dur="1000"/>
                                        <p:tgtEl>
                                          <p:spTgt spid="922648"/>
                                        </p:tgtEl>
                                      </p:cBhvr>
                                    </p:animEffect>
                                  </p:childTnLst>
                                </p:cTn>
                              </p:par>
                            </p:childTnLst>
                          </p:cTn>
                        </p:par>
                        <p:par>
                          <p:cTn id="93" fill="hold" nodeType="afterGroup">
                            <p:stCondLst>
                              <p:cond delay="13500"/>
                            </p:stCondLst>
                            <p:childTnLst>
                              <p:par>
                                <p:cTn id="94" presetID="23" presetClass="entr" presetSubtype="16" fill="hold" grpId="0" nodeType="afterEffect">
                                  <p:stCondLst>
                                    <p:cond delay="0"/>
                                  </p:stCondLst>
                                  <p:childTnLst>
                                    <p:set>
                                      <p:cBhvr>
                                        <p:cTn id="95" dur="1" fill="hold">
                                          <p:stCondLst>
                                            <p:cond delay="0"/>
                                          </p:stCondLst>
                                        </p:cTn>
                                        <p:tgtEl>
                                          <p:spTgt spid="922661"/>
                                        </p:tgtEl>
                                        <p:attrNameLst>
                                          <p:attrName>style.visibility</p:attrName>
                                        </p:attrNameLst>
                                      </p:cBhvr>
                                      <p:to>
                                        <p:strVal val="visible"/>
                                      </p:to>
                                    </p:set>
                                    <p:anim calcmode="lin" valueType="num">
                                      <p:cBhvr>
                                        <p:cTn id="96" dur="500" fill="hold"/>
                                        <p:tgtEl>
                                          <p:spTgt spid="922661"/>
                                        </p:tgtEl>
                                        <p:attrNameLst>
                                          <p:attrName>ppt_w</p:attrName>
                                        </p:attrNameLst>
                                      </p:cBhvr>
                                      <p:tavLst>
                                        <p:tav tm="0">
                                          <p:val>
                                            <p:fltVal val="0"/>
                                          </p:val>
                                        </p:tav>
                                        <p:tav tm="100000">
                                          <p:val>
                                            <p:strVal val="#ppt_w"/>
                                          </p:val>
                                        </p:tav>
                                      </p:tavLst>
                                    </p:anim>
                                    <p:anim calcmode="lin" valueType="num">
                                      <p:cBhvr>
                                        <p:cTn id="97" dur="500" fill="hold"/>
                                        <p:tgtEl>
                                          <p:spTgt spid="922661"/>
                                        </p:tgtEl>
                                        <p:attrNameLst>
                                          <p:attrName>ppt_h</p:attrName>
                                        </p:attrNameLst>
                                      </p:cBhvr>
                                      <p:tavLst>
                                        <p:tav tm="0">
                                          <p:val>
                                            <p:fltVal val="0"/>
                                          </p:val>
                                        </p:tav>
                                        <p:tav tm="100000">
                                          <p:val>
                                            <p:strVal val="#ppt_h"/>
                                          </p:val>
                                        </p:tav>
                                      </p:tavLst>
                                    </p:anim>
                                  </p:childTnLst>
                                </p:cTn>
                              </p:par>
                            </p:childTnLst>
                          </p:cTn>
                        </p:par>
                        <p:par>
                          <p:cTn id="98" fill="hold" nodeType="afterGroup">
                            <p:stCondLst>
                              <p:cond delay="14000"/>
                            </p:stCondLst>
                            <p:childTnLst>
                              <p:par>
                                <p:cTn id="99" presetID="22" presetClass="entr" presetSubtype="8" fill="hold" grpId="0" nodeType="afterEffect">
                                  <p:stCondLst>
                                    <p:cond delay="0"/>
                                  </p:stCondLst>
                                  <p:childTnLst>
                                    <p:set>
                                      <p:cBhvr>
                                        <p:cTn id="100" dur="1" fill="hold">
                                          <p:stCondLst>
                                            <p:cond delay="0"/>
                                          </p:stCondLst>
                                        </p:cTn>
                                        <p:tgtEl>
                                          <p:spTgt spid="922653"/>
                                        </p:tgtEl>
                                        <p:attrNameLst>
                                          <p:attrName>style.visibility</p:attrName>
                                        </p:attrNameLst>
                                      </p:cBhvr>
                                      <p:to>
                                        <p:strVal val="visible"/>
                                      </p:to>
                                    </p:set>
                                    <p:animEffect transition="in" filter="wipe(left)">
                                      <p:cBhvr>
                                        <p:cTn id="101" dur="500"/>
                                        <p:tgtEl>
                                          <p:spTgt spid="922653"/>
                                        </p:tgtEl>
                                      </p:cBhvr>
                                    </p:animEffect>
                                  </p:childTnLst>
                                </p:cTn>
                              </p:par>
                            </p:childTnLst>
                          </p:cTn>
                        </p:par>
                        <p:par>
                          <p:cTn id="102" fill="hold" nodeType="afterGroup">
                            <p:stCondLst>
                              <p:cond delay="14500"/>
                            </p:stCondLst>
                            <p:childTnLst>
                              <p:par>
                                <p:cTn id="103" presetID="22" presetClass="entr" presetSubtype="8" fill="hold" grpId="0" nodeType="afterEffect">
                                  <p:stCondLst>
                                    <p:cond delay="0"/>
                                  </p:stCondLst>
                                  <p:childTnLst>
                                    <p:set>
                                      <p:cBhvr>
                                        <p:cTn id="104" dur="1" fill="hold">
                                          <p:stCondLst>
                                            <p:cond delay="0"/>
                                          </p:stCondLst>
                                        </p:cTn>
                                        <p:tgtEl>
                                          <p:spTgt spid="922665"/>
                                        </p:tgtEl>
                                        <p:attrNameLst>
                                          <p:attrName>style.visibility</p:attrName>
                                        </p:attrNameLst>
                                      </p:cBhvr>
                                      <p:to>
                                        <p:strVal val="visible"/>
                                      </p:to>
                                    </p:set>
                                    <p:animEffect transition="in" filter="wipe(left)">
                                      <p:cBhvr>
                                        <p:cTn id="105" dur="1000"/>
                                        <p:tgtEl>
                                          <p:spTgt spid="922665"/>
                                        </p:tgtEl>
                                      </p:cBhvr>
                                    </p:animEffect>
                                  </p:childTnLst>
                                </p:cTn>
                              </p:par>
                            </p:childTnLst>
                          </p:cTn>
                        </p:par>
                        <p:par>
                          <p:cTn id="106" fill="hold" nodeType="afterGroup">
                            <p:stCondLst>
                              <p:cond delay="15500"/>
                            </p:stCondLst>
                            <p:childTnLst>
                              <p:par>
                                <p:cTn id="107" presetID="22" presetClass="entr" presetSubtype="8" fill="hold" grpId="0" nodeType="afterEffect">
                                  <p:stCondLst>
                                    <p:cond delay="0"/>
                                  </p:stCondLst>
                                  <p:childTnLst>
                                    <p:set>
                                      <p:cBhvr>
                                        <p:cTn id="108" dur="1" fill="hold">
                                          <p:stCondLst>
                                            <p:cond delay="0"/>
                                          </p:stCondLst>
                                        </p:cTn>
                                        <p:tgtEl>
                                          <p:spTgt spid="922669"/>
                                        </p:tgtEl>
                                        <p:attrNameLst>
                                          <p:attrName>style.visibility</p:attrName>
                                        </p:attrNameLst>
                                      </p:cBhvr>
                                      <p:to>
                                        <p:strVal val="visible"/>
                                      </p:to>
                                    </p:set>
                                    <p:animEffect transition="in" filter="wipe(left)">
                                      <p:cBhvr>
                                        <p:cTn id="109" dur="500"/>
                                        <p:tgtEl>
                                          <p:spTgt spid="922669"/>
                                        </p:tgtEl>
                                      </p:cBhvr>
                                    </p:animEffect>
                                  </p:childTnLst>
                                </p:cTn>
                              </p:par>
                            </p:childTnLst>
                          </p:cTn>
                        </p:par>
                        <p:par>
                          <p:cTn id="110" fill="hold" nodeType="afterGroup">
                            <p:stCondLst>
                              <p:cond delay="16000"/>
                            </p:stCondLst>
                            <p:childTnLst>
                              <p:par>
                                <p:cTn id="111" presetID="22" presetClass="entr" presetSubtype="8" fill="hold" grpId="0" nodeType="afterEffect">
                                  <p:stCondLst>
                                    <p:cond delay="0"/>
                                  </p:stCondLst>
                                  <p:childTnLst>
                                    <p:set>
                                      <p:cBhvr>
                                        <p:cTn id="112" dur="1" fill="hold">
                                          <p:stCondLst>
                                            <p:cond delay="0"/>
                                          </p:stCondLst>
                                        </p:cTn>
                                        <p:tgtEl>
                                          <p:spTgt spid="922649"/>
                                        </p:tgtEl>
                                        <p:attrNameLst>
                                          <p:attrName>style.visibility</p:attrName>
                                        </p:attrNameLst>
                                      </p:cBhvr>
                                      <p:to>
                                        <p:strVal val="visible"/>
                                      </p:to>
                                    </p:set>
                                    <p:animEffect transition="in" filter="wipe(left)">
                                      <p:cBhvr>
                                        <p:cTn id="113" dur="500"/>
                                        <p:tgtEl>
                                          <p:spTgt spid="922649"/>
                                        </p:tgtEl>
                                      </p:cBhvr>
                                    </p:animEffect>
                                  </p:childTnLst>
                                </p:cTn>
                              </p:par>
                            </p:childTnLst>
                          </p:cTn>
                        </p:par>
                        <p:par>
                          <p:cTn id="114" fill="hold" nodeType="afterGroup">
                            <p:stCondLst>
                              <p:cond delay="16500"/>
                            </p:stCondLst>
                            <p:childTnLst>
                              <p:par>
                                <p:cTn id="115" presetID="22" presetClass="entr" presetSubtype="1" fill="hold" grpId="0" nodeType="afterEffect">
                                  <p:stCondLst>
                                    <p:cond delay="0"/>
                                  </p:stCondLst>
                                  <p:childTnLst>
                                    <p:set>
                                      <p:cBhvr>
                                        <p:cTn id="116" dur="1" fill="hold">
                                          <p:stCondLst>
                                            <p:cond delay="0"/>
                                          </p:stCondLst>
                                        </p:cTn>
                                        <p:tgtEl>
                                          <p:spTgt spid="922668"/>
                                        </p:tgtEl>
                                        <p:attrNameLst>
                                          <p:attrName>style.visibility</p:attrName>
                                        </p:attrNameLst>
                                      </p:cBhvr>
                                      <p:to>
                                        <p:strVal val="visible"/>
                                      </p:to>
                                    </p:set>
                                    <p:animEffect transition="in" filter="wipe(up)">
                                      <p:cBhvr>
                                        <p:cTn id="117" dur="1000"/>
                                        <p:tgtEl>
                                          <p:spTgt spid="922668"/>
                                        </p:tgtEl>
                                      </p:cBhvr>
                                    </p:animEffect>
                                  </p:childTnLst>
                                </p:cTn>
                              </p:par>
                            </p:childTnLst>
                          </p:cTn>
                        </p:par>
                        <p:par>
                          <p:cTn id="118" fill="hold" nodeType="afterGroup">
                            <p:stCondLst>
                              <p:cond delay="17500"/>
                            </p:stCondLst>
                            <p:childTnLst>
                              <p:par>
                                <p:cTn id="119" presetID="22" presetClass="entr" presetSubtype="8" fill="hold" grpId="0" nodeType="afterEffect">
                                  <p:stCondLst>
                                    <p:cond delay="0"/>
                                  </p:stCondLst>
                                  <p:childTnLst>
                                    <p:set>
                                      <p:cBhvr>
                                        <p:cTn id="120" dur="1" fill="hold">
                                          <p:stCondLst>
                                            <p:cond delay="0"/>
                                          </p:stCondLst>
                                        </p:cTn>
                                        <p:tgtEl>
                                          <p:spTgt spid="922656"/>
                                        </p:tgtEl>
                                        <p:attrNameLst>
                                          <p:attrName>style.visibility</p:attrName>
                                        </p:attrNameLst>
                                      </p:cBhvr>
                                      <p:to>
                                        <p:strVal val="visible"/>
                                      </p:to>
                                    </p:set>
                                    <p:animEffect transition="in" filter="wipe(left)">
                                      <p:cBhvr>
                                        <p:cTn id="121" dur="500"/>
                                        <p:tgtEl>
                                          <p:spTgt spid="922656"/>
                                        </p:tgtEl>
                                      </p:cBhvr>
                                    </p:animEffect>
                                  </p:childTnLst>
                                </p:cTn>
                              </p:par>
                            </p:childTnLst>
                          </p:cTn>
                        </p:par>
                        <p:par>
                          <p:cTn id="122" fill="hold" nodeType="afterGroup">
                            <p:stCondLst>
                              <p:cond delay="18000"/>
                            </p:stCondLst>
                            <p:childTnLst>
                              <p:par>
                                <p:cTn id="123" presetID="23" presetClass="entr" presetSubtype="16" fill="hold" grpId="0" nodeType="afterEffect">
                                  <p:stCondLst>
                                    <p:cond delay="0"/>
                                  </p:stCondLst>
                                  <p:childTnLst>
                                    <p:set>
                                      <p:cBhvr>
                                        <p:cTn id="124" dur="1" fill="hold">
                                          <p:stCondLst>
                                            <p:cond delay="0"/>
                                          </p:stCondLst>
                                        </p:cTn>
                                        <p:tgtEl>
                                          <p:spTgt spid="922663"/>
                                        </p:tgtEl>
                                        <p:attrNameLst>
                                          <p:attrName>style.visibility</p:attrName>
                                        </p:attrNameLst>
                                      </p:cBhvr>
                                      <p:to>
                                        <p:strVal val="visible"/>
                                      </p:to>
                                    </p:set>
                                    <p:anim calcmode="lin" valueType="num">
                                      <p:cBhvr>
                                        <p:cTn id="125" dur="500" fill="hold"/>
                                        <p:tgtEl>
                                          <p:spTgt spid="922663"/>
                                        </p:tgtEl>
                                        <p:attrNameLst>
                                          <p:attrName>ppt_w</p:attrName>
                                        </p:attrNameLst>
                                      </p:cBhvr>
                                      <p:tavLst>
                                        <p:tav tm="0">
                                          <p:val>
                                            <p:fltVal val="0"/>
                                          </p:val>
                                        </p:tav>
                                        <p:tav tm="100000">
                                          <p:val>
                                            <p:strVal val="#ppt_w"/>
                                          </p:val>
                                        </p:tav>
                                      </p:tavLst>
                                    </p:anim>
                                    <p:anim calcmode="lin" valueType="num">
                                      <p:cBhvr>
                                        <p:cTn id="126" dur="500" fill="hold"/>
                                        <p:tgtEl>
                                          <p:spTgt spid="922663"/>
                                        </p:tgtEl>
                                        <p:attrNameLst>
                                          <p:attrName>ppt_h</p:attrName>
                                        </p:attrNameLst>
                                      </p:cBhvr>
                                      <p:tavLst>
                                        <p:tav tm="0">
                                          <p:val>
                                            <p:fltVal val="0"/>
                                          </p:val>
                                        </p:tav>
                                        <p:tav tm="100000">
                                          <p:val>
                                            <p:strVal val="#ppt_h"/>
                                          </p:val>
                                        </p:tav>
                                      </p:tavLst>
                                    </p:anim>
                                  </p:childTnLst>
                                </p:cTn>
                              </p:par>
                            </p:childTnLst>
                          </p:cTn>
                        </p:par>
                        <p:par>
                          <p:cTn id="127" fill="hold" nodeType="afterGroup">
                            <p:stCondLst>
                              <p:cond delay="18500"/>
                            </p:stCondLst>
                            <p:childTnLst>
                              <p:par>
                                <p:cTn id="128" presetID="22" presetClass="entr" presetSubtype="2" fill="hold" grpId="0" nodeType="afterEffect">
                                  <p:stCondLst>
                                    <p:cond delay="0"/>
                                  </p:stCondLst>
                                  <p:childTnLst>
                                    <p:set>
                                      <p:cBhvr>
                                        <p:cTn id="129" dur="1" fill="hold">
                                          <p:stCondLst>
                                            <p:cond delay="0"/>
                                          </p:stCondLst>
                                        </p:cTn>
                                        <p:tgtEl>
                                          <p:spTgt spid="922650"/>
                                        </p:tgtEl>
                                        <p:attrNameLst>
                                          <p:attrName>style.visibility</p:attrName>
                                        </p:attrNameLst>
                                      </p:cBhvr>
                                      <p:to>
                                        <p:strVal val="visible"/>
                                      </p:to>
                                    </p:set>
                                    <p:animEffect transition="in" filter="wipe(right)">
                                      <p:cBhvr>
                                        <p:cTn id="130" dur="500"/>
                                        <p:tgtEl>
                                          <p:spTgt spid="922650"/>
                                        </p:tgtEl>
                                      </p:cBhvr>
                                    </p:animEffect>
                                  </p:childTnLst>
                                </p:cTn>
                              </p:par>
                            </p:childTnLst>
                          </p:cTn>
                        </p:par>
                        <p:par>
                          <p:cTn id="131" fill="hold" nodeType="afterGroup">
                            <p:stCondLst>
                              <p:cond delay="19000"/>
                            </p:stCondLst>
                            <p:childTnLst>
                              <p:par>
                                <p:cTn id="132" presetID="22" presetClass="entr" presetSubtype="8" fill="hold" grpId="0" nodeType="afterEffect">
                                  <p:stCondLst>
                                    <p:cond delay="0"/>
                                  </p:stCondLst>
                                  <p:childTnLst>
                                    <p:set>
                                      <p:cBhvr>
                                        <p:cTn id="133" dur="1" fill="hold">
                                          <p:stCondLst>
                                            <p:cond delay="0"/>
                                          </p:stCondLst>
                                        </p:cTn>
                                        <p:tgtEl>
                                          <p:spTgt spid="922658"/>
                                        </p:tgtEl>
                                        <p:attrNameLst>
                                          <p:attrName>style.visibility</p:attrName>
                                        </p:attrNameLst>
                                      </p:cBhvr>
                                      <p:to>
                                        <p:strVal val="visible"/>
                                      </p:to>
                                    </p:set>
                                    <p:animEffect transition="in" filter="wipe(left)">
                                      <p:cBhvr>
                                        <p:cTn id="134" dur="500"/>
                                        <p:tgtEl>
                                          <p:spTgt spid="922658"/>
                                        </p:tgtEl>
                                      </p:cBhvr>
                                    </p:animEffect>
                                  </p:childTnLst>
                                </p:cTn>
                              </p:par>
                            </p:childTnLst>
                          </p:cTn>
                        </p:par>
                        <p:par>
                          <p:cTn id="135" fill="hold" nodeType="afterGroup">
                            <p:stCondLst>
                              <p:cond delay="19500"/>
                            </p:stCondLst>
                            <p:childTnLst>
                              <p:par>
                                <p:cTn id="136" presetID="22" presetClass="entr" presetSubtype="1" fill="hold" grpId="0" nodeType="afterEffect">
                                  <p:stCondLst>
                                    <p:cond delay="0"/>
                                  </p:stCondLst>
                                  <p:childTnLst>
                                    <p:set>
                                      <p:cBhvr>
                                        <p:cTn id="137" dur="1" fill="hold">
                                          <p:stCondLst>
                                            <p:cond delay="0"/>
                                          </p:stCondLst>
                                        </p:cTn>
                                        <p:tgtEl>
                                          <p:spTgt spid="922651"/>
                                        </p:tgtEl>
                                        <p:attrNameLst>
                                          <p:attrName>style.visibility</p:attrName>
                                        </p:attrNameLst>
                                      </p:cBhvr>
                                      <p:to>
                                        <p:strVal val="visible"/>
                                      </p:to>
                                    </p:set>
                                    <p:animEffect transition="in" filter="wipe(up)">
                                      <p:cBhvr>
                                        <p:cTn id="138" dur="500"/>
                                        <p:tgtEl>
                                          <p:spTgt spid="922651"/>
                                        </p:tgtEl>
                                      </p:cBhvr>
                                    </p:animEffect>
                                  </p:childTnLst>
                                </p:cTn>
                              </p:par>
                            </p:childTnLst>
                          </p:cTn>
                        </p:par>
                        <p:par>
                          <p:cTn id="139" fill="hold" nodeType="afterGroup">
                            <p:stCondLst>
                              <p:cond delay="20000"/>
                            </p:stCondLst>
                            <p:childTnLst>
                              <p:par>
                                <p:cTn id="140" presetID="22" presetClass="entr" presetSubtype="8" fill="hold" grpId="0" nodeType="afterEffect">
                                  <p:stCondLst>
                                    <p:cond delay="0"/>
                                  </p:stCondLst>
                                  <p:childTnLst>
                                    <p:set>
                                      <p:cBhvr>
                                        <p:cTn id="141" dur="1" fill="hold">
                                          <p:stCondLst>
                                            <p:cond delay="0"/>
                                          </p:stCondLst>
                                        </p:cTn>
                                        <p:tgtEl>
                                          <p:spTgt spid="922659"/>
                                        </p:tgtEl>
                                        <p:attrNameLst>
                                          <p:attrName>style.visibility</p:attrName>
                                        </p:attrNameLst>
                                      </p:cBhvr>
                                      <p:to>
                                        <p:strVal val="visible"/>
                                      </p:to>
                                    </p:set>
                                    <p:animEffect transition="in" filter="wipe(left)">
                                      <p:cBhvr>
                                        <p:cTn id="142" dur="500"/>
                                        <p:tgtEl>
                                          <p:spTgt spid="922659"/>
                                        </p:tgtEl>
                                      </p:cBhvr>
                                    </p:animEffect>
                                  </p:childTnLst>
                                </p:cTn>
                              </p:par>
                            </p:childTnLst>
                          </p:cTn>
                        </p:par>
                        <p:par>
                          <p:cTn id="143" fill="hold" nodeType="afterGroup">
                            <p:stCondLst>
                              <p:cond delay="20500"/>
                            </p:stCondLst>
                            <p:childTnLst>
                              <p:par>
                                <p:cTn id="144" presetID="23" presetClass="entr" presetSubtype="16" fill="hold" grpId="0" nodeType="afterEffect">
                                  <p:stCondLst>
                                    <p:cond delay="0"/>
                                  </p:stCondLst>
                                  <p:childTnLst>
                                    <p:set>
                                      <p:cBhvr>
                                        <p:cTn id="145" dur="1" fill="hold">
                                          <p:stCondLst>
                                            <p:cond delay="0"/>
                                          </p:stCondLst>
                                        </p:cTn>
                                        <p:tgtEl>
                                          <p:spTgt spid="922672"/>
                                        </p:tgtEl>
                                        <p:attrNameLst>
                                          <p:attrName>style.visibility</p:attrName>
                                        </p:attrNameLst>
                                      </p:cBhvr>
                                      <p:to>
                                        <p:strVal val="visible"/>
                                      </p:to>
                                    </p:set>
                                    <p:anim calcmode="lin" valueType="num">
                                      <p:cBhvr>
                                        <p:cTn id="146" dur="500" fill="hold"/>
                                        <p:tgtEl>
                                          <p:spTgt spid="922672"/>
                                        </p:tgtEl>
                                        <p:attrNameLst>
                                          <p:attrName>ppt_w</p:attrName>
                                        </p:attrNameLst>
                                      </p:cBhvr>
                                      <p:tavLst>
                                        <p:tav tm="0">
                                          <p:val>
                                            <p:fltVal val="0"/>
                                          </p:val>
                                        </p:tav>
                                        <p:tav tm="100000">
                                          <p:val>
                                            <p:strVal val="#ppt_w"/>
                                          </p:val>
                                        </p:tav>
                                      </p:tavLst>
                                    </p:anim>
                                    <p:anim calcmode="lin" valueType="num">
                                      <p:cBhvr>
                                        <p:cTn id="147" dur="500" fill="hold"/>
                                        <p:tgtEl>
                                          <p:spTgt spid="922672"/>
                                        </p:tgtEl>
                                        <p:attrNameLst>
                                          <p:attrName>ppt_h</p:attrName>
                                        </p:attrNameLst>
                                      </p:cBhvr>
                                      <p:tavLst>
                                        <p:tav tm="0">
                                          <p:val>
                                            <p:fltVal val="0"/>
                                          </p:val>
                                        </p:tav>
                                        <p:tav tm="100000">
                                          <p:val>
                                            <p:strVal val="#ppt_h"/>
                                          </p:val>
                                        </p:tav>
                                      </p:tavLst>
                                    </p:anim>
                                  </p:childTnLst>
                                </p:cTn>
                              </p:par>
                            </p:childTnLst>
                          </p:cTn>
                        </p:par>
                        <p:par>
                          <p:cTn id="148" fill="hold" nodeType="afterGroup">
                            <p:stCondLst>
                              <p:cond delay="21000"/>
                            </p:stCondLst>
                            <p:childTnLst>
                              <p:par>
                                <p:cTn id="149" presetID="22" presetClass="entr" presetSubtype="4" fill="hold" grpId="0" nodeType="afterEffect">
                                  <p:stCondLst>
                                    <p:cond delay="0"/>
                                  </p:stCondLst>
                                  <p:childTnLst>
                                    <p:set>
                                      <p:cBhvr>
                                        <p:cTn id="150" dur="1" fill="hold">
                                          <p:stCondLst>
                                            <p:cond delay="0"/>
                                          </p:stCondLst>
                                        </p:cTn>
                                        <p:tgtEl>
                                          <p:spTgt spid="922677"/>
                                        </p:tgtEl>
                                        <p:attrNameLst>
                                          <p:attrName>style.visibility</p:attrName>
                                        </p:attrNameLst>
                                      </p:cBhvr>
                                      <p:to>
                                        <p:strVal val="visible"/>
                                      </p:to>
                                    </p:set>
                                    <p:animEffect transition="in" filter="wipe(down)">
                                      <p:cBhvr>
                                        <p:cTn id="151" dur="1000"/>
                                        <p:tgtEl>
                                          <p:spTgt spid="922677"/>
                                        </p:tgtEl>
                                      </p:cBhvr>
                                    </p:animEffect>
                                  </p:childTnLst>
                                </p:cTn>
                              </p:par>
                            </p:childTnLst>
                          </p:cTn>
                        </p:par>
                        <p:par>
                          <p:cTn id="152" fill="hold" nodeType="afterGroup">
                            <p:stCondLst>
                              <p:cond delay="22000"/>
                            </p:stCondLst>
                            <p:childTnLst>
                              <p:par>
                                <p:cTn id="153" presetID="23" presetClass="entr" presetSubtype="16" fill="hold" grpId="0" nodeType="afterEffect">
                                  <p:stCondLst>
                                    <p:cond delay="0"/>
                                  </p:stCondLst>
                                  <p:childTnLst>
                                    <p:set>
                                      <p:cBhvr>
                                        <p:cTn id="154" dur="1" fill="hold">
                                          <p:stCondLst>
                                            <p:cond delay="0"/>
                                          </p:stCondLst>
                                        </p:cTn>
                                        <p:tgtEl>
                                          <p:spTgt spid="922682"/>
                                        </p:tgtEl>
                                        <p:attrNameLst>
                                          <p:attrName>style.visibility</p:attrName>
                                        </p:attrNameLst>
                                      </p:cBhvr>
                                      <p:to>
                                        <p:strVal val="visible"/>
                                      </p:to>
                                    </p:set>
                                    <p:anim calcmode="lin" valueType="num">
                                      <p:cBhvr>
                                        <p:cTn id="155" dur="500" fill="hold"/>
                                        <p:tgtEl>
                                          <p:spTgt spid="922682"/>
                                        </p:tgtEl>
                                        <p:attrNameLst>
                                          <p:attrName>ppt_w</p:attrName>
                                        </p:attrNameLst>
                                      </p:cBhvr>
                                      <p:tavLst>
                                        <p:tav tm="0">
                                          <p:val>
                                            <p:fltVal val="0"/>
                                          </p:val>
                                        </p:tav>
                                        <p:tav tm="100000">
                                          <p:val>
                                            <p:strVal val="#ppt_w"/>
                                          </p:val>
                                        </p:tav>
                                      </p:tavLst>
                                    </p:anim>
                                    <p:anim calcmode="lin" valueType="num">
                                      <p:cBhvr>
                                        <p:cTn id="156" dur="500" fill="hold"/>
                                        <p:tgtEl>
                                          <p:spTgt spid="922682"/>
                                        </p:tgtEl>
                                        <p:attrNameLst>
                                          <p:attrName>ppt_h</p:attrName>
                                        </p:attrNameLst>
                                      </p:cBhvr>
                                      <p:tavLst>
                                        <p:tav tm="0">
                                          <p:val>
                                            <p:fltVal val="0"/>
                                          </p:val>
                                        </p:tav>
                                        <p:tav tm="100000">
                                          <p:val>
                                            <p:strVal val="#ppt_h"/>
                                          </p:val>
                                        </p:tav>
                                      </p:tavLst>
                                    </p:anim>
                                  </p:childTnLst>
                                </p:cTn>
                              </p:par>
                            </p:childTnLst>
                          </p:cTn>
                        </p:par>
                        <p:par>
                          <p:cTn id="157" fill="hold" nodeType="afterGroup">
                            <p:stCondLst>
                              <p:cond delay="22500"/>
                            </p:stCondLst>
                            <p:childTnLst>
                              <p:par>
                                <p:cTn id="158" presetID="22" presetClass="entr" presetSubtype="8" fill="hold" grpId="0" nodeType="afterEffect">
                                  <p:stCondLst>
                                    <p:cond delay="0"/>
                                  </p:stCondLst>
                                  <p:childTnLst>
                                    <p:set>
                                      <p:cBhvr>
                                        <p:cTn id="159" dur="1" fill="hold">
                                          <p:stCondLst>
                                            <p:cond delay="0"/>
                                          </p:stCondLst>
                                        </p:cTn>
                                        <p:tgtEl>
                                          <p:spTgt spid="922673"/>
                                        </p:tgtEl>
                                        <p:attrNameLst>
                                          <p:attrName>style.visibility</p:attrName>
                                        </p:attrNameLst>
                                      </p:cBhvr>
                                      <p:to>
                                        <p:strVal val="visible"/>
                                      </p:to>
                                    </p:set>
                                    <p:animEffect transition="in" filter="wipe(left)">
                                      <p:cBhvr>
                                        <p:cTn id="160" dur="1000"/>
                                        <p:tgtEl>
                                          <p:spTgt spid="922673"/>
                                        </p:tgtEl>
                                      </p:cBhvr>
                                    </p:animEffect>
                                  </p:childTnLst>
                                </p:cTn>
                              </p:par>
                            </p:childTnLst>
                          </p:cTn>
                        </p:par>
                        <p:par>
                          <p:cTn id="161" fill="hold" nodeType="afterGroup">
                            <p:stCondLst>
                              <p:cond delay="23500"/>
                            </p:stCondLst>
                            <p:childTnLst>
                              <p:par>
                                <p:cTn id="162" presetID="23" presetClass="entr" presetSubtype="16" fill="hold" grpId="0" nodeType="afterEffect">
                                  <p:stCondLst>
                                    <p:cond delay="0"/>
                                  </p:stCondLst>
                                  <p:childTnLst>
                                    <p:set>
                                      <p:cBhvr>
                                        <p:cTn id="163" dur="1" fill="hold">
                                          <p:stCondLst>
                                            <p:cond delay="0"/>
                                          </p:stCondLst>
                                        </p:cTn>
                                        <p:tgtEl>
                                          <p:spTgt spid="922676"/>
                                        </p:tgtEl>
                                        <p:attrNameLst>
                                          <p:attrName>style.visibility</p:attrName>
                                        </p:attrNameLst>
                                      </p:cBhvr>
                                      <p:to>
                                        <p:strVal val="visible"/>
                                      </p:to>
                                    </p:set>
                                    <p:anim calcmode="lin" valueType="num">
                                      <p:cBhvr>
                                        <p:cTn id="164" dur="500" fill="hold"/>
                                        <p:tgtEl>
                                          <p:spTgt spid="922676"/>
                                        </p:tgtEl>
                                        <p:attrNameLst>
                                          <p:attrName>ppt_w</p:attrName>
                                        </p:attrNameLst>
                                      </p:cBhvr>
                                      <p:tavLst>
                                        <p:tav tm="0">
                                          <p:val>
                                            <p:fltVal val="0"/>
                                          </p:val>
                                        </p:tav>
                                        <p:tav tm="100000">
                                          <p:val>
                                            <p:strVal val="#ppt_w"/>
                                          </p:val>
                                        </p:tav>
                                      </p:tavLst>
                                    </p:anim>
                                    <p:anim calcmode="lin" valueType="num">
                                      <p:cBhvr>
                                        <p:cTn id="165" dur="500" fill="hold"/>
                                        <p:tgtEl>
                                          <p:spTgt spid="922676"/>
                                        </p:tgtEl>
                                        <p:attrNameLst>
                                          <p:attrName>ppt_h</p:attrName>
                                        </p:attrNameLst>
                                      </p:cBhvr>
                                      <p:tavLst>
                                        <p:tav tm="0">
                                          <p:val>
                                            <p:fltVal val="0"/>
                                          </p:val>
                                        </p:tav>
                                        <p:tav tm="100000">
                                          <p:val>
                                            <p:strVal val="#ppt_h"/>
                                          </p:val>
                                        </p:tav>
                                      </p:tavLst>
                                    </p:anim>
                                  </p:childTnLst>
                                </p:cTn>
                              </p:par>
                            </p:childTnLst>
                          </p:cTn>
                        </p:par>
                        <p:par>
                          <p:cTn id="166" fill="hold" nodeType="afterGroup">
                            <p:stCondLst>
                              <p:cond delay="24000"/>
                            </p:stCondLst>
                            <p:childTnLst>
                              <p:par>
                                <p:cTn id="167" presetID="22" presetClass="entr" presetSubtype="8" fill="hold" grpId="0" nodeType="afterEffect">
                                  <p:stCondLst>
                                    <p:cond delay="0"/>
                                  </p:stCondLst>
                                  <p:childTnLst>
                                    <p:set>
                                      <p:cBhvr>
                                        <p:cTn id="168" dur="1" fill="hold">
                                          <p:stCondLst>
                                            <p:cond delay="0"/>
                                          </p:stCondLst>
                                        </p:cTn>
                                        <p:tgtEl>
                                          <p:spTgt spid="922678"/>
                                        </p:tgtEl>
                                        <p:attrNameLst>
                                          <p:attrName>style.visibility</p:attrName>
                                        </p:attrNameLst>
                                      </p:cBhvr>
                                      <p:to>
                                        <p:strVal val="visible"/>
                                      </p:to>
                                    </p:set>
                                    <p:animEffect transition="in" filter="wipe(left)">
                                      <p:cBhvr>
                                        <p:cTn id="169" dur="1000"/>
                                        <p:tgtEl>
                                          <p:spTgt spid="922678"/>
                                        </p:tgtEl>
                                      </p:cBhvr>
                                    </p:animEffect>
                                  </p:childTnLst>
                                </p:cTn>
                              </p:par>
                            </p:childTnLst>
                          </p:cTn>
                        </p:par>
                        <p:par>
                          <p:cTn id="170" fill="hold" nodeType="afterGroup">
                            <p:stCondLst>
                              <p:cond delay="25000"/>
                            </p:stCondLst>
                            <p:childTnLst>
                              <p:par>
                                <p:cTn id="171" presetID="22" presetClass="entr" presetSubtype="8" fill="hold" grpId="0" nodeType="afterEffect">
                                  <p:stCondLst>
                                    <p:cond delay="0"/>
                                  </p:stCondLst>
                                  <p:childTnLst>
                                    <p:set>
                                      <p:cBhvr>
                                        <p:cTn id="172" dur="1" fill="hold">
                                          <p:stCondLst>
                                            <p:cond delay="0"/>
                                          </p:stCondLst>
                                        </p:cTn>
                                        <p:tgtEl>
                                          <p:spTgt spid="922683"/>
                                        </p:tgtEl>
                                        <p:attrNameLst>
                                          <p:attrName>style.visibility</p:attrName>
                                        </p:attrNameLst>
                                      </p:cBhvr>
                                      <p:to>
                                        <p:strVal val="visible"/>
                                      </p:to>
                                    </p:set>
                                    <p:animEffect transition="in" filter="wipe(left)">
                                      <p:cBhvr>
                                        <p:cTn id="173" dur="500"/>
                                        <p:tgtEl>
                                          <p:spTgt spid="922683"/>
                                        </p:tgtEl>
                                      </p:cBhvr>
                                    </p:animEffect>
                                  </p:childTnLst>
                                </p:cTn>
                              </p:par>
                            </p:childTnLst>
                          </p:cTn>
                        </p:par>
                        <p:par>
                          <p:cTn id="174" fill="hold" nodeType="afterGroup">
                            <p:stCondLst>
                              <p:cond delay="25500"/>
                            </p:stCondLst>
                            <p:childTnLst>
                              <p:par>
                                <p:cTn id="175" presetID="22" presetClass="entr" presetSubtype="8" fill="hold" grpId="0" nodeType="afterEffect">
                                  <p:stCondLst>
                                    <p:cond delay="0"/>
                                  </p:stCondLst>
                                  <p:childTnLst>
                                    <p:set>
                                      <p:cBhvr>
                                        <p:cTn id="176" dur="1" fill="hold">
                                          <p:stCondLst>
                                            <p:cond delay="0"/>
                                          </p:stCondLst>
                                        </p:cTn>
                                        <p:tgtEl>
                                          <p:spTgt spid="922679"/>
                                        </p:tgtEl>
                                        <p:attrNameLst>
                                          <p:attrName>style.visibility</p:attrName>
                                        </p:attrNameLst>
                                      </p:cBhvr>
                                      <p:to>
                                        <p:strVal val="visible"/>
                                      </p:to>
                                    </p:set>
                                    <p:animEffect transition="in" filter="wipe(left)">
                                      <p:cBhvr>
                                        <p:cTn id="177" dur="1000"/>
                                        <p:tgtEl>
                                          <p:spTgt spid="922679"/>
                                        </p:tgtEl>
                                      </p:cBhvr>
                                    </p:animEffect>
                                  </p:childTnLst>
                                </p:cTn>
                              </p:par>
                            </p:childTnLst>
                          </p:cTn>
                        </p:par>
                        <p:par>
                          <p:cTn id="178" fill="hold" nodeType="afterGroup">
                            <p:stCondLst>
                              <p:cond delay="26500"/>
                            </p:stCondLst>
                            <p:childTnLst>
                              <p:par>
                                <p:cTn id="179" presetID="22" presetClass="entr" presetSubtype="8" fill="hold" grpId="0" nodeType="afterEffect">
                                  <p:stCondLst>
                                    <p:cond delay="0"/>
                                  </p:stCondLst>
                                  <p:childTnLst>
                                    <p:set>
                                      <p:cBhvr>
                                        <p:cTn id="180" dur="1" fill="hold">
                                          <p:stCondLst>
                                            <p:cond delay="0"/>
                                          </p:stCondLst>
                                        </p:cTn>
                                        <p:tgtEl>
                                          <p:spTgt spid="922684"/>
                                        </p:tgtEl>
                                        <p:attrNameLst>
                                          <p:attrName>style.visibility</p:attrName>
                                        </p:attrNameLst>
                                      </p:cBhvr>
                                      <p:to>
                                        <p:strVal val="visible"/>
                                      </p:to>
                                    </p:set>
                                    <p:animEffect transition="in" filter="wipe(left)">
                                      <p:cBhvr>
                                        <p:cTn id="181" dur="500"/>
                                        <p:tgtEl>
                                          <p:spTgt spid="922684"/>
                                        </p:tgtEl>
                                      </p:cBhvr>
                                    </p:animEffect>
                                  </p:childTnLst>
                                </p:cTn>
                              </p:par>
                            </p:childTnLst>
                          </p:cTn>
                        </p:par>
                        <p:par>
                          <p:cTn id="182" fill="hold" nodeType="afterGroup">
                            <p:stCondLst>
                              <p:cond delay="27000"/>
                            </p:stCondLst>
                            <p:childTnLst>
                              <p:par>
                                <p:cTn id="183" presetID="23" presetClass="entr" presetSubtype="16" fill="hold" grpId="0" nodeType="afterEffect">
                                  <p:stCondLst>
                                    <p:cond delay="0"/>
                                  </p:stCondLst>
                                  <p:childTnLst>
                                    <p:set>
                                      <p:cBhvr>
                                        <p:cTn id="184" dur="1" fill="hold">
                                          <p:stCondLst>
                                            <p:cond delay="0"/>
                                          </p:stCondLst>
                                        </p:cTn>
                                        <p:tgtEl>
                                          <p:spTgt spid="922685"/>
                                        </p:tgtEl>
                                        <p:attrNameLst>
                                          <p:attrName>style.visibility</p:attrName>
                                        </p:attrNameLst>
                                      </p:cBhvr>
                                      <p:to>
                                        <p:strVal val="visible"/>
                                      </p:to>
                                    </p:set>
                                    <p:anim calcmode="lin" valueType="num">
                                      <p:cBhvr>
                                        <p:cTn id="185" dur="500" fill="hold"/>
                                        <p:tgtEl>
                                          <p:spTgt spid="922685"/>
                                        </p:tgtEl>
                                        <p:attrNameLst>
                                          <p:attrName>ppt_w</p:attrName>
                                        </p:attrNameLst>
                                      </p:cBhvr>
                                      <p:tavLst>
                                        <p:tav tm="0">
                                          <p:val>
                                            <p:fltVal val="0"/>
                                          </p:val>
                                        </p:tav>
                                        <p:tav tm="100000">
                                          <p:val>
                                            <p:strVal val="#ppt_w"/>
                                          </p:val>
                                        </p:tav>
                                      </p:tavLst>
                                    </p:anim>
                                    <p:anim calcmode="lin" valueType="num">
                                      <p:cBhvr>
                                        <p:cTn id="186" dur="500" fill="hold"/>
                                        <p:tgtEl>
                                          <p:spTgt spid="922685"/>
                                        </p:tgtEl>
                                        <p:attrNameLst>
                                          <p:attrName>ppt_h</p:attrName>
                                        </p:attrNameLst>
                                      </p:cBhvr>
                                      <p:tavLst>
                                        <p:tav tm="0">
                                          <p:val>
                                            <p:fltVal val="0"/>
                                          </p:val>
                                        </p:tav>
                                        <p:tav tm="100000">
                                          <p:val>
                                            <p:strVal val="#ppt_h"/>
                                          </p:val>
                                        </p:tav>
                                      </p:tavLst>
                                    </p:anim>
                                  </p:childTnLst>
                                </p:cTn>
                              </p:par>
                            </p:childTnLst>
                          </p:cTn>
                        </p:par>
                        <p:par>
                          <p:cTn id="187" fill="hold" nodeType="afterGroup">
                            <p:stCondLst>
                              <p:cond delay="27500"/>
                            </p:stCondLst>
                            <p:childTnLst>
                              <p:par>
                                <p:cTn id="188" presetID="22" presetClass="entr" presetSubtype="2" fill="hold" grpId="0" nodeType="afterEffect">
                                  <p:stCondLst>
                                    <p:cond delay="0"/>
                                  </p:stCondLst>
                                  <p:childTnLst>
                                    <p:set>
                                      <p:cBhvr>
                                        <p:cTn id="189" dur="1" fill="hold">
                                          <p:stCondLst>
                                            <p:cond delay="0"/>
                                          </p:stCondLst>
                                        </p:cTn>
                                        <p:tgtEl>
                                          <p:spTgt spid="922680"/>
                                        </p:tgtEl>
                                        <p:attrNameLst>
                                          <p:attrName>style.visibility</p:attrName>
                                        </p:attrNameLst>
                                      </p:cBhvr>
                                      <p:to>
                                        <p:strVal val="visible"/>
                                      </p:to>
                                    </p:set>
                                    <p:animEffect transition="in" filter="wipe(right)">
                                      <p:cBhvr>
                                        <p:cTn id="190" dur="500"/>
                                        <p:tgtEl>
                                          <p:spTgt spid="922680"/>
                                        </p:tgtEl>
                                      </p:cBhvr>
                                    </p:animEffect>
                                  </p:childTnLst>
                                </p:cTn>
                              </p:par>
                            </p:childTnLst>
                          </p:cTn>
                        </p:par>
                        <p:par>
                          <p:cTn id="191" fill="hold" nodeType="afterGroup">
                            <p:stCondLst>
                              <p:cond delay="28000"/>
                            </p:stCondLst>
                            <p:childTnLst>
                              <p:par>
                                <p:cTn id="192" presetID="22" presetClass="entr" presetSubtype="8" fill="hold" grpId="0" nodeType="afterEffect">
                                  <p:stCondLst>
                                    <p:cond delay="0"/>
                                  </p:stCondLst>
                                  <p:childTnLst>
                                    <p:set>
                                      <p:cBhvr>
                                        <p:cTn id="193" dur="1" fill="hold">
                                          <p:stCondLst>
                                            <p:cond delay="0"/>
                                          </p:stCondLst>
                                        </p:cTn>
                                        <p:tgtEl>
                                          <p:spTgt spid="922675"/>
                                        </p:tgtEl>
                                        <p:attrNameLst>
                                          <p:attrName>style.visibility</p:attrName>
                                        </p:attrNameLst>
                                      </p:cBhvr>
                                      <p:to>
                                        <p:strVal val="visible"/>
                                      </p:to>
                                    </p:set>
                                    <p:animEffect transition="in" filter="wipe(left)">
                                      <p:cBhvr>
                                        <p:cTn id="194" dur="500"/>
                                        <p:tgtEl>
                                          <p:spTgt spid="922675"/>
                                        </p:tgtEl>
                                      </p:cBhvr>
                                    </p:animEffect>
                                  </p:childTnLst>
                                </p:cTn>
                              </p:par>
                            </p:childTnLst>
                          </p:cTn>
                        </p:par>
                        <p:par>
                          <p:cTn id="195" fill="hold" nodeType="afterGroup">
                            <p:stCondLst>
                              <p:cond delay="28500"/>
                            </p:stCondLst>
                            <p:childTnLst>
                              <p:par>
                                <p:cTn id="196" presetID="22" presetClass="entr" presetSubtype="1" fill="hold" grpId="0" nodeType="afterEffect">
                                  <p:stCondLst>
                                    <p:cond delay="0"/>
                                  </p:stCondLst>
                                  <p:childTnLst>
                                    <p:set>
                                      <p:cBhvr>
                                        <p:cTn id="197" dur="1" fill="hold">
                                          <p:stCondLst>
                                            <p:cond delay="0"/>
                                          </p:stCondLst>
                                        </p:cTn>
                                        <p:tgtEl>
                                          <p:spTgt spid="922681"/>
                                        </p:tgtEl>
                                        <p:attrNameLst>
                                          <p:attrName>style.visibility</p:attrName>
                                        </p:attrNameLst>
                                      </p:cBhvr>
                                      <p:to>
                                        <p:strVal val="visible"/>
                                      </p:to>
                                    </p:set>
                                    <p:animEffect transition="in" filter="wipe(up)">
                                      <p:cBhvr>
                                        <p:cTn id="198" dur="500"/>
                                        <p:tgtEl>
                                          <p:spTgt spid="922681"/>
                                        </p:tgtEl>
                                      </p:cBhvr>
                                    </p:animEffect>
                                  </p:childTnLst>
                                </p:cTn>
                              </p:par>
                            </p:childTnLst>
                          </p:cTn>
                        </p:par>
                        <p:par>
                          <p:cTn id="199" fill="hold" nodeType="afterGroup">
                            <p:stCondLst>
                              <p:cond delay="29000"/>
                            </p:stCondLst>
                            <p:childTnLst>
                              <p:par>
                                <p:cTn id="200" presetID="22" presetClass="entr" presetSubtype="8" fill="hold" grpId="0" nodeType="afterEffect">
                                  <p:stCondLst>
                                    <p:cond delay="0"/>
                                  </p:stCondLst>
                                  <p:childTnLst>
                                    <p:set>
                                      <p:cBhvr>
                                        <p:cTn id="201" dur="1" fill="hold">
                                          <p:stCondLst>
                                            <p:cond delay="0"/>
                                          </p:stCondLst>
                                        </p:cTn>
                                        <p:tgtEl>
                                          <p:spTgt spid="922674"/>
                                        </p:tgtEl>
                                        <p:attrNameLst>
                                          <p:attrName>style.visibility</p:attrName>
                                        </p:attrNameLst>
                                      </p:cBhvr>
                                      <p:to>
                                        <p:strVal val="visible"/>
                                      </p:to>
                                    </p:set>
                                    <p:animEffect transition="in" filter="wipe(left)">
                                      <p:cBhvr>
                                        <p:cTn id="202" dur="500"/>
                                        <p:tgtEl>
                                          <p:spTgt spid="922674"/>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 presetClass="entr" presetSubtype="4" fill="hold" grpId="0" nodeType="clickEffect">
                                  <p:stCondLst>
                                    <p:cond delay="0"/>
                                  </p:stCondLst>
                                  <p:childTnLst>
                                    <p:set>
                                      <p:cBhvr>
                                        <p:cTn id="206" dur="1" fill="hold">
                                          <p:stCondLst>
                                            <p:cond delay="0"/>
                                          </p:stCondLst>
                                        </p:cTn>
                                        <p:tgtEl>
                                          <p:spTgt spid="922626">
                                            <p:txEl>
                                              <p:pRg st="0" end="0"/>
                                            </p:txEl>
                                          </p:spTgt>
                                        </p:tgtEl>
                                        <p:attrNameLst>
                                          <p:attrName>style.visibility</p:attrName>
                                        </p:attrNameLst>
                                      </p:cBhvr>
                                      <p:to>
                                        <p:strVal val="visible"/>
                                      </p:to>
                                    </p:set>
                                    <p:anim calcmode="lin" valueType="num">
                                      <p:cBhvr additive="base">
                                        <p:cTn id="207" dur="500" fill="hold"/>
                                        <p:tgtEl>
                                          <p:spTgt spid="922626">
                                            <p:txEl>
                                              <p:pRg st="0" end="0"/>
                                            </p:txEl>
                                          </p:spTgt>
                                        </p:tgtEl>
                                        <p:attrNameLst>
                                          <p:attrName>ppt_x</p:attrName>
                                        </p:attrNameLst>
                                      </p:cBhvr>
                                      <p:tavLst>
                                        <p:tav tm="0">
                                          <p:val>
                                            <p:strVal val="#ppt_x"/>
                                          </p:val>
                                        </p:tav>
                                        <p:tav tm="100000">
                                          <p:val>
                                            <p:strVal val="#ppt_x"/>
                                          </p:val>
                                        </p:tav>
                                      </p:tavLst>
                                    </p:anim>
                                    <p:anim calcmode="lin" valueType="num">
                                      <p:cBhvr additive="base">
                                        <p:cTn id="208" dur="500" fill="hold"/>
                                        <p:tgtEl>
                                          <p:spTgt spid="922626">
                                            <p:txEl>
                                              <p:pRg st="0" end="0"/>
                                            </p:txEl>
                                          </p:spTgt>
                                        </p:tgtEl>
                                        <p:attrNameLst>
                                          <p:attrName>ppt_y</p:attrName>
                                        </p:attrNameLst>
                                      </p:cBhvr>
                                      <p:tavLst>
                                        <p:tav tm="0">
                                          <p:val>
                                            <p:strVal val="1+#ppt_h/2"/>
                                          </p:val>
                                        </p:tav>
                                        <p:tav tm="100000">
                                          <p:val>
                                            <p:strVal val="#ppt_y"/>
                                          </p:val>
                                        </p:tav>
                                      </p:tavLst>
                                    </p:anim>
                                  </p:childTnLst>
                                </p:cTn>
                              </p:par>
                            </p:childTnLst>
                          </p:cTn>
                        </p:par>
                        <p:par>
                          <p:cTn id="209" fill="hold" nodeType="afterGroup">
                            <p:stCondLst>
                              <p:cond delay="500"/>
                            </p:stCondLst>
                            <p:childTnLst>
                              <p:par>
                                <p:cTn id="210" presetID="22" presetClass="entr" presetSubtype="8" fill="hold" grpId="0" nodeType="afterEffect">
                                  <p:stCondLst>
                                    <p:cond delay="0"/>
                                  </p:stCondLst>
                                  <p:childTnLst>
                                    <p:set>
                                      <p:cBhvr>
                                        <p:cTn id="211" dur="1" fill="hold">
                                          <p:stCondLst>
                                            <p:cond delay="0"/>
                                          </p:stCondLst>
                                        </p:cTn>
                                        <p:tgtEl>
                                          <p:spTgt spid="922626">
                                            <p:txEl>
                                              <p:pRg st="1" end="1"/>
                                            </p:txEl>
                                          </p:spTgt>
                                        </p:tgtEl>
                                        <p:attrNameLst>
                                          <p:attrName>style.visibility</p:attrName>
                                        </p:attrNameLst>
                                      </p:cBhvr>
                                      <p:to>
                                        <p:strVal val="visible"/>
                                      </p:to>
                                    </p:set>
                                    <p:animEffect transition="in" filter="wipe(left)">
                                      <p:cBhvr>
                                        <p:cTn id="212" dur="500"/>
                                        <p:tgtEl>
                                          <p:spTgt spid="922626">
                                            <p:txEl>
                                              <p:pRg st="1" end="1"/>
                                            </p:txEl>
                                          </p:spTgt>
                                        </p:tgtEl>
                                      </p:cBhvr>
                                    </p:animEffect>
                                  </p:childTnLst>
                                </p:cTn>
                              </p:par>
                            </p:childTnLst>
                          </p:cTn>
                        </p:par>
                        <p:par>
                          <p:cTn id="213" fill="hold" nodeType="afterGroup">
                            <p:stCondLst>
                              <p:cond delay="1000"/>
                            </p:stCondLst>
                            <p:childTnLst>
                              <p:par>
                                <p:cTn id="214" presetID="2" presetClass="entr" presetSubtype="1" fill="hold" grpId="0" nodeType="afterEffect">
                                  <p:stCondLst>
                                    <p:cond delay="0"/>
                                  </p:stCondLst>
                                  <p:childTnLst>
                                    <p:set>
                                      <p:cBhvr>
                                        <p:cTn id="215" dur="1" fill="hold">
                                          <p:stCondLst>
                                            <p:cond delay="0"/>
                                          </p:stCondLst>
                                        </p:cTn>
                                        <p:tgtEl>
                                          <p:spTgt spid="922626">
                                            <p:txEl>
                                              <p:pRg st="2" end="2"/>
                                            </p:txEl>
                                          </p:spTgt>
                                        </p:tgtEl>
                                        <p:attrNameLst>
                                          <p:attrName>style.visibility</p:attrName>
                                        </p:attrNameLst>
                                      </p:cBhvr>
                                      <p:to>
                                        <p:strVal val="visible"/>
                                      </p:to>
                                    </p:set>
                                    <p:anim calcmode="lin" valueType="num">
                                      <p:cBhvr additive="base">
                                        <p:cTn id="216" dur="500" fill="hold"/>
                                        <p:tgtEl>
                                          <p:spTgt spid="922626">
                                            <p:txEl>
                                              <p:pRg st="2" end="2"/>
                                            </p:txEl>
                                          </p:spTgt>
                                        </p:tgtEl>
                                        <p:attrNameLst>
                                          <p:attrName>ppt_x</p:attrName>
                                        </p:attrNameLst>
                                      </p:cBhvr>
                                      <p:tavLst>
                                        <p:tav tm="0">
                                          <p:val>
                                            <p:strVal val="#ppt_x"/>
                                          </p:val>
                                        </p:tav>
                                        <p:tav tm="100000">
                                          <p:val>
                                            <p:strVal val="#ppt_x"/>
                                          </p:val>
                                        </p:tav>
                                      </p:tavLst>
                                    </p:anim>
                                    <p:anim calcmode="lin" valueType="num">
                                      <p:cBhvr additive="base">
                                        <p:cTn id="217" dur="500" fill="hold"/>
                                        <p:tgtEl>
                                          <p:spTgt spid="922626">
                                            <p:txEl>
                                              <p:pRg st="2" end="2"/>
                                            </p:txEl>
                                          </p:spTgt>
                                        </p:tgtEl>
                                        <p:attrNameLst>
                                          <p:attrName>ppt_y</p:attrName>
                                        </p:attrNameLst>
                                      </p:cBhvr>
                                      <p:tavLst>
                                        <p:tav tm="0">
                                          <p:val>
                                            <p:strVal val="0-#ppt_h/2"/>
                                          </p:val>
                                        </p:tav>
                                        <p:tav tm="100000">
                                          <p:val>
                                            <p:strVal val="#ppt_y"/>
                                          </p:val>
                                        </p:tav>
                                      </p:tavLst>
                                    </p:anim>
                                  </p:childTnLst>
                                </p:cTn>
                              </p:par>
                            </p:childTnLst>
                          </p:cTn>
                        </p:par>
                        <p:par>
                          <p:cTn id="218" fill="hold" nodeType="afterGroup">
                            <p:stCondLst>
                              <p:cond delay="1500"/>
                            </p:stCondLst>
                            <p:childTnLst>
                              <p:par>
                                <p:cTn id="219" presetID="22" presetClass="entr" presetSubtype="8" fill="hold" grpId="0" nodeType="afterEffect">
                                  <p:stCondLst>
                                    <p:cond delay="0"/>
                                  </p:stCondLst>
                                  <p:childTnLst>
                                    <p:set>
                                      <p:cBhvr>
                                        <p:cTn id="220" dur="1" fill="hold">
                                          <p:stCondLst>
                                            <p:cond delay="0"/>
                                          </p:stCondLst>
                                        </p:cTn>
                                        <p:tgtEl>
                                          <p:spTgt spid="922626">
                                            <p:txEl>
                                              <p:pRg st="3" end="3"/>
                                            </p:txEl>
                                          </p:spTgt>
                                        </p:tgtEl>
                                        <p:attrNameLst>
                                          <p:attrName>style.visibility</p:attrName>
                                        </p:attrNameLst>
                                      </p:cBhvr>
                                      <p:to>
                                        <p:strVal val="visible"/>
                                      </p:to>
                                    </p:set>
                                    <p:animEffect transition="in" filter="wipe(left)">
                                      <p:cBhvr>
                                        <p:cTn id="221" dur="500"/>
                                        <p:tgtEl>
                                          <p:spTgt spid="922626">
                                            <p:txEl>
                                              <p:pRg st="3" end="3"/>
                                            </p:txEl>
                                          </p:spTgt>
                                        </p:tgtEl>
                                      </p:cBhvr>
                                    </p:animEffect>
                                  </p:childTnLst>
                                </p:cTn>
                              </p:par>
                            </p:childTnLst>
                          </p:cTn>
                        </p:par>
                        <p:par>
                          <p:cTn id="222" fill="hold" nodeType="afterGroup">
                            <p:stCondLst>
                              <p:cond delay="2000"/>
                            </p:stCondLst>
                            <p:childTnLst>
                              <p:par>
                                <p:cTn id="223" presetID="2" presetClass="entr" presetSubtype="1" fill="hold" grpId="0" nodeType="afterEffect">
                                  <p:stCondLst>
                                    <p:cond delay="0"/>
                                  </p:stCondLst>
                                  <p:childTnLst>
                                    <p:set>
                                      <p:cBhvr>
                                        <p:cTn id="224" dur="1" fill="hold">
                                          <p:stCondLst>
                                            <p:cond delay="0"/>
                                          </p:stCondLst>
                                        </p:cTn>
                                        <p:tgtEl>
                                          <p:spTgt spid="922626">
                                            <p:txEl>
                                              <p:pRg st="4" end="4"/>
                                            </p:txEl>
                                          </p:spTgt>
                                        </p:tgtEl>
                                        <p:attrNameLst>
                                          <p:attrName>style.visibility</p:attrName>
                                        </p:attrNameLst>
                                      </p:cBhvr>
                                      <p:to>
                                        <p:strVal val="visible"/>
                                      </p:to>
                                    </p:set>
                                    <p:anim calcmode="lin" valueType="num">
                                      <p:cBhvr additive="base">
                                        <p:cTn id="225" dur="500" fill="hold"/>
                                        <p:tgtEl>
                                          <p:spTgt spid="922626">
                                            <p:txEl>
                                              <p:pRg st="4" end="4"/>
                                            </p:txEl>
                                          </p:spTgt>
                                        </p:tgtEl>
                                        <p:attrNameLst>
                                          <p:attrName>ppt_x</p:attrName>
                                        </p:attrNameLst>
                                      </p:cBhvr>
                                      <p:tavLst>
                                        <p:tav tm="0">
                                          <p:val>
                                            <p:strVal val="#ppt_x"/>
                                          </p:val>
                                        </p:tav>
                                        <p:tav tm="100000">
                                          <p:val>
                                            <p:strVal val="#ppt_x"/>
                                          </p:val>
                                        </p:tav>
                                      </p:tavLst>
                                    </p:anim>
                                    <p:anim calcmode="lin" valueType="num">
                                      <p:cBhvr additive="base">
                                        <p:cTn id="226" dur="500" fill="hold"/>
                                        <p:tgtEl>
                                          <p:spTgt spid="922626">
                                            <p:txEl>
                                              <p:pRg st="4" end="4"/>
                                            </p:txEl>
                                          </p:spTgt>
                                        </p:tgtEl>
                                        <p:attrNameLst>
                                          <p:attrName>ppt_y</p:attrName>
                                        </p:attrNameLst>
                                      </p:cBhvr>
                                      <p:tavLst>
                                        <p:tav tm="0">
                                          <p:val>
                                            <p:strVal val="0-#ppt_h/2"/>
                                          </p:val>
                                        </p:tav>
                                        <p:tav tm="100000">
                                          <p:val>
                                            <p:strVal val="#ppt_y"/>
                                          </p:val>
                                        </p:tav>
                                      </p:tavLst>
                                    </p:anim>
                                  </p:childTnLst>
                                </p:cTn>
                              </p:par>
                            </p:childTnLst>
                          </p:cTn>
                        </p:par>
                        <p:par>
                          <p:cTn id="227" fill="hold" nodeType="afterGroup">
                            <p:stCondLst>
                              <p:cond delay="2500"/>
                            </p:stCondLst>
                            <p:childTnLst>
                              <p:par>
                                <p:cTn id="228" presetID="22" presetClass="entr" presetSubtype="8" fill="hold" grpId="1" nodeType="afterEffect">
                                  <p:stCondLst>
                                    <p:cond delay="0"/>
                                  </p:stCondLst>
                                  <p:childTnLst>
                                    <p:set>
                                      <p:cBhvr>
                                        <p:cTn id="229" dur="1" fill="hold">
                                          <p:stCondLst>
                                            <p:cond delay="0"/>
                                          </p:stCondLst>
                                        </p:cTn>
                                        <p:tgtEl>
                                          <p:spTgt spid="922626">
                                            <p:txEl>
                                              <p:pRg st="6" end="6"/>
                                            </p:txEl>
                                          </p:spTgt>
                                        </p:tgtEl>
                                        <p:attrNameLst>
                                          <p:attrName>style.visibility</p:attrName>
                                        </p:attrNameLst>
                                      </p:cBhvr>
                                      <p:to>
                                        <p:strVal val="visible"/>
                                      </p:to>
                                    </p:set>
                                    <p:animEffect transition="in" filter="wipe(left)">
                                      <p:cBhvr>
                                        <p:cTn id="230" dur="1000"/>
                                        <p:tgtEl>
                                          <p:spTgt spid="922626">
                                            <p:txEl>
                                              <p:pRg st="6" end="6"/>
                                            </p:txEl>
                                          </p:spTgt>
                                        </p:tgtEl>
                                      </p:cBhvr>
                                    </p:animEffec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12" fill="hold" grpId="0" nodeType="clickEffect">
                                  <p:stCondLst>
                                    <p:cond delay="0"/>
                                  </p:stCondLst>
                                  <p:childTnLst>
                                    <p:set>
                                      <p:cBhvr>
                                        <p:cTn id="234" dur="1" fill="hold">
                                          <p:stCondLst>
                                            <p:cond delay="0"/>
                                          </p:stCondLst>
                                        </p:cTn>
                                        <p:tgtEl>
                                          <p:spTgt spid="922667"/>
                                        </p:tgtEl>
                                        <p:attrNameLst>
                                          <p:attrName>style.visibility</p:attrName>
                                        </p:attrNameLst>
                                      </p:cBhvr>
                                      <p:to>
                                        <p:strVal val="visible"/>
                                      </p:to>
                                    </p:set>
                                    <p:anim calcmode="lin" valueType="num">
                                      <p:cBhvr additive="base">
                                        <p:cTn id="235" dur="1000" fill="hold"/>
                                        <p:tgtEl>
                                          <p:spTgt spid="922667"/>
                                        </p:tgtEl>
                                        <p:attrNameLst>
                                          <p:attrName>ppt_x</p:attrName>
                                        </p:attrNameLst>
                                      </p:cBhvr>
                                      <p:tavLst>
                                        <p:tav tm="0">
                                          <p:val>
                                            <p:strVal val="0-#ppt_w/2"/>
                                          </p:val>
                                        </p:tav>
                                        <p:tav tm="100000">
                                          <p:val>
                                            <p:strVal val="#ppt_x"/>
                                          </p:val>
                                        </p:tav>
                                      </p:tavLst>
                                    </p:anim>
                                    <p:anim calcmode="lin" valueType="num">
                                      <p:cBhvr additive="base">
                                        <p:cTn id="236" dur="1000" fill="hold"/>
                                        <p:tgtEl>
                                          <p:spTgt spid="922667"/>
                                        </p:tgtEl>
                                        <p:attrNameLst>
                                          <p:attrName>ppt_y</p:attrName>
                                        </p:attrNameLst>
                                      </p:cBhvr>
                                      <p:tavLst>
                                        <p:tav tm="0">
                                          <p:val>
                                            <p:strVal val="1+#ppt_h/2"/>
                                          </p:val>
                                        </p:tav>
                                        <p:tav tm="100000">
                                          <p:val>
                                            <p:strVal val="#ppt_y"/>
                                          </p:val>
                                        </p:tav>
                                      </p:tavLst>
                                    </p:anim>
                                  </p:childTnLst>
                                </p:cTn>
                              </p:par>
                            </p:childTnLst>
                          </p:cTn>
                        </p:par>
                        <p:par>
                          <p:cTn id="237" fill="hold" nodeType="afterGroup">
                            <p:stCondLst>
                              <p:cond delay="1000"/>
                            </p:stCondLst>
                            <p:childTnLst>
                              <p:par>
                                <p:cTn id="238" presetID="22" presetClass="entr" presetSubtype="8" fill="hold" grpId="0" nodeType="afterEffect">
                                  <p:stCondLst>
                                    <p:cond delay="0"/>
                                  </p:stCondLst>
                                  <p:childTnLst>
                                    <p:set>
                                      <p:cBhvr>
                                        <p:cTn id="239" dur="1" fill="hold">
                                          <p:stCondLst>
                                            <p:cond delay="0"/>
                                          </p:stCondLst>
                                        </p:cTn>
                                        <p:tgtEl>
                                          <p:spTgt spid="922654"/>
                                        </p:tgtEl>
                                        <p:attrNameLst>
                                          <p:attrName>style.visibility</p:attrName>
                                        </p:attrNameLst>
                                      </p:cBhvr>
                                      <p:to>
                                        <p:strVal val="visible"/>
                                      </p:to>
                                    </p:set>
                                    <p:animEffect transition="in" filter="wipe(left)">
                                      <p:cBhvr>
                                        <p:cTn id="240" dur="500"/>
                                        <p:tgtEl>
                                          <p:spTgt spid="922654"/>
                                        </p:tgtEl>
                                      </p:cBhvr>
                                    </p:animEffect>
                                  </p:childTnLst>
                                </p:cTn>
                              </p:par>
                              <p:par>
                                <p:cTn id="241" presetID="22" presetClass="entr" presetSubtype="8" fill="hold" grpId="0" nodeType="withEffect">
                                  <p:stCondLst>
                                    <p:cond delay="0"/>
                                  </p:stCondLst>
                                  <p:childTnLst>
                                    <p:set>
                                      <p:cBhvr>
                                        <p:cTn id="242" dur="1" fill="hold">
                                          <p:stCondLst>
                                            <p:cond delay="0"/>
                                          </p:stCondLst>
                                        </p:cTn>
                                        <p:tgtEl>
                                          <p:spTgt spid="922655"/>
                                        </p:tgtEl>
                                        <p:attrNameLst>
                                          <p:attrName>style.visibility</p:attrName>
                                        </p:attrNameLst>
                                      </p:cBhvr>
                                      <p:to>
                                        <p:strVal val="visible"/>
                                      </p:to>
                                    </p:set>
                                    <p:animEffect transition="in" filter="wipe(left)">
                                      <p:cBhvr>
                                        <p:cTn id="243" dur="500"/>
                                        <p:tgtEl>
                                          <p:spTgt spid="922655"/>
                                        </p:tgtEl>
                                      </p:cBhvr>
                                    </p:animEffect>
                                  </p:childTnLst>
                                </p:cTn>
                              </p:par>
                              <p:par>
                                <p:cTn id="244" presetID="22" presetClass="entr" presetSubtype="4" fill="hold" grpId="0" nodeType="withEffect">
                                  <p:stCondLst>
                                    <p:cond delay="0"/>
                                  </p:stCondLst>
                                  <p:childTnLst>
                                    <p:set>
                                      <p:cBhvr>
                                        <p:cTn id="245" dur="1" fill="hold">
                                          <p:stCondLst>
                                            <p:cond delay="0"/>
                                          </p:stCondLst>
                                        </p:cTn>
                                        <p:tgtEl>
                                          <p:spTgt spid="922671"/>
                                        </p:tgtEl>
                                        <p:attrNameLst>
                                          <p:attrName>style.visibility</p:attrName>
                                        </p:attrNameLst>
                                      </p:cBhvr>
                                      <p:to>
                                        <p:strVal val="visible"/>
                                      </p:to>
                                    </p:set>
                                    <p:animEffect transition="in" filter="wipe(down)">
                                      <p:cBhvr>
                                        <p:cTn id="246" dur="1000"/>
                                        <p:tgtEl>
                                          <p:spTgt spid="922671"/>
                                        </p:tgtEl>
                                      </p:cBhvr>
                                    </p:animEffect>
                                  </p:childTnLst>
                                </p:cTn>
                              </p:par>
                            </p:childTnLst>
                          </p:cTn>
                        </p:par>
                        <p:par>
                          <p:cTn id="247" fill="hold" nodeType="afterGroup">
                            <p:stCondLst>
                              <p:cond delay="2000"/>
                            </p:stCondLst>
                            <p:childTnLst>
                              <p:par>
                                <p:cTn id="248" presetID="23" presetClass="entr" presetSubtype="16" fill="hold" grpId="0" nodeType="afterEffect">
                                  <p:stCondLst>
                                    <p:cond delay="0"/>
                                  </p:stCondLst>
                                  <p:childTnLst>
                                    <p:set>
                                      <p:cBhvr>
                                        <p:cTn id="249" dur="1" fill="hold">
                                          <p:stCondLst>
                                            <p:cond delay="0"/>
                                          </p:stCondLst>
                                        </p:cTn>
                                        <p:tgtEl>
                                          <p:spTgt spid="922664"/>
                                        </p:tgtEl>
                                        <p:attrNameLst>
                                          <p:attrName>style.visibility</p:attrName>
                                        </p:attrNameLst>
                                      </p:cBhvr>
                                      <p:to>
                                        <p:strVal val="visible"/>
                                      </p:to>
                                    </p:set>
                                    <p:anim calcmode="lin" valueType="num">
                                      <p:cBhvr>
                                        <p:cTn id="250" dur="500" fill="hold"/>
                                        <p:tgtEl>
                                          <p:spTgt spid="922664"/>
                                        </p:tgtEl>
                                        <p:attrNameLst>
                                          <p:attrName>ppt_w</p:attrName>
                                        </p:attrNameLst>
                                      </p:cBhvr>
                                      <p:tavLst>
                                        <p:tav tm="0">
                                          <p:val>
                                            <p:fltVal val="0"/>
                                          </p:val>
                                        </p:tav>
                                        <p:tav tm="100000">
                                          <p:val>
                                            <p:strVal val="#ppt_w"/>
                                          </p:val>
                                        </p:tav>
                                      </p:tavLst>
                                    </p:anim>
                                    <p:anim calcmode="lin" valueType="num">
                                      <p:cBhvr>
                                        <p:cTn id="251" dur="500" fill="hold"/>
                                        <p:tgtEl>
                                          <p:spTgt spid="922664"/>
                                        </p:tgtEl>
                                        <p:attrNameLst>
                                          <p:attrName>ppt_h</p:attrName>
                                        </p:attrNameLst>
                                      </p:cBhvr>
                                      <p:tavLst>
                                        <p:tav tm="0">
                                          <p:val>
                                            <p:fltVal val="0"/>
                                          </p:val>
                                        </p:tav>
                                        <p:tav tm="100000">
                                          <p:val>
                                            <p:strVal val="#ppt_h"/>
                                          </p:val>
                                        </p:tav>
                                      </p:tavLst>
                                    </p:anim>
                                  </p:childTnLst>
                                </p:cTn>
                              </p:par>
                            </p:childTnLst>
                          </p:cTn>
                        </p:par>
                        <p:par>
                          <p:cTn id="252" fill="hold" nodeType="afterGroup">
                            <p:stCondLst>
                              <p:cond delay="2500"/>
                            </p:stCondLst>
                            <p:childTnLst>
                              <p:par>
                                <p:cTn id="253" presetID="22" presetClass="entr" presetSubtype="2" fill="hold" grpId="0" nodeType="afterEffect">
                                  <p:stCondLst>
                                    <p:cond delay="0"/>
                                  </p:stCondLst>
                                  <p:childTnLst>
                                    <p:set>
                                      <p:cBhvr>
                                        <p:cTn id="254" dur="1" fill="hold">
                                          <p:stCondLst>
                                            <p:cond delay="0"/>
                                          </p:stCondLst>
                                        </p:cTn>
                                        <p:tgtEl>
                                          <p:spTgt spid="922666"/>
                                        </p:tgtEl>
                                        <p:attrNameLst>
                                          <p:attrName>style.visibility</p:attrName>
                                        </p:attrNameLst>
                                      </p:cBhvr>
                                      <p:to>
                                        <p:strVal val="visible"/>
                                      </p:to>
                                    </p:set>
                                    <p:animEffect transition="in" filter="wipe(right)">
                                      <p:cBhvr>
                                        <p:cTn id="255" dur="500"/>
                                        <p:tgtEl>
                                          <p:spTgt spid="922666"/>
                                        </p:tgtEl>
                                      </p:cBhvr>
                                    </p:animEffect>
                                  </p:childTnLst>
                                </p:cTn>
                              </p:par>
                            </p:childTnLst>
                          </p:cTn>
                        </p:par>
                        <p:par>
                          <p:cTn id="256" fill="hold" nodeType="afterGroup">
                            <p:stCondLst>
                              <p:cond delay="3000"/>
                            </p:stCondLst>
                            <p:childTnLst>
                              <p:par>
                                <p:cTn id="257" presetID="2" presetClass="entr" presetSubtype="4" fill="hold" grpId="0" nodeType="afterEffect">
                                  <p:stCondLst>
                                    <p:cond delay="0"/>
                                  </p:stCondLst>
                                  <p:childTnLst>
                                    <p:set>
                                      <p:cBhvr>
                                        <p:cTn id="258" dur="1" fill="hold">
                                          <p:stCondLst>
                                            <p:cond delay="0"/>
                                          </p:stCondLst>
                                        </p:cTn>
                                        <p:tgtEl>
                                          <p:spTgt spid="922670"/>
                                        </p:tgtEl>
                                        <p:attrNameLst>
                                          <p:attrName>style.visibility</p:attrName>
                                        </p:attrNameLst>
                                      </p:cBhvr>
                                      <p:to>
                                        <p:strVal val="visible"/>
                                      </p:to>
                                    </p:set>
                                    <p:anim calcmode="lin" valueType="num">
                                      <p:cBhvr additive="base">
                                        <p:cTn id="259" dur="1000" fill="hold"/>
                                        <p:tgtEl>
                                          <p:spTgt spid="922670"/>
                                        </p:tgtEl>
                                        <p:attrNameLst>
                                          <p:attrName>ppt_x</p:attrName>
                                        </p:attrNameLst>
                                      </p:cBhvr>
                                      <p:tavLst>
                                        <p:tav tm="0">
                                          <p:val>
                                            <p:strVal val="#ppt_x"/>
                                          </p:val>
                                        </p:tav>
                                        <p:tav tm="100000">
                                          <p:val>
                                            <p:strVal val="#ppt_x"/>
                                          </p:val>
                                        </p:tav>
                                      </p:tavLst>
                                    </p:anim>
                                    <p:anim calcmode="lin" valueType="num">
                                      <p:cBhvr additive="base">
                                        <p:cTn id="260" dur="1000" fill="hold"/>
                                        <p:tgtEl>
                                          <p:spTgt spid="922670"/>
                                        </p:tgtEl>
                                        <p:attrNameLst>
                                          <p:attrName>ppt_y</p:attrName>
                                        </p:attrNameLst>
                                      </p:cBhvr>
                                      <p:tavLst>
                                        <p:tav tm="0">
                                          <p:val>
                                            <p:strVal val="1+#ppt_h/2"/>
                                          </p:val>
                                        </p:tav>
                                        <p:tav tm="100000">
                                          <p:val>
                                            <p:strVal val="#ppt_y"/>
                                          </p:val>
                                        </p:tav>
                                      </p:tavLst>
                                    </p:anim>
                                  </p:childTnLst>
                                </p:cTn>
                              </p:par>
                            </p:childTnLst>
                          </p:cTn>
                        </p:par>
                        <p:par>
                          <p:cTn id="261" fill="hold" nodeType="afterGroup">
                            <p:stCondLst>
                              <p:cond delay="4000"/>
                            </p:stCondLst>
                            <p:childTnLst>
                              <p:par>
                                <p:cTn id="262" presetID="22" presetClass="entr" presetSubtype="1" fill="hold" grpId="0" nodeType="afterEffect">
                                  <p:stCondLst>
                                    <p:cond delay="0"/>
                                  </p:stCondLst>
                                  <p:childTnLst>
                                    <p:set>
                                      <p:cBhvr>
                                        <p:cTn id="263" dur="1" fill="hold">
                                          <p:stCondLst>
                                            <p:cond delay="0"/>
                                          </p:stCondLst>
                                        </p:cTn>
                                        <p:tgtEl>
                                          <p:spTgt spid="922652"/>
                                        </p:tgtEl>
                                        <p:attrNameLst>
                                          <p:attrName>style.visibility</p:attrName>
                                        </p:attrNameLst>
                                      </p:cBhvr>
                                      <p:to>
                                        <p:strVal val="visible"/>
                                      </p:to>
                                    </p:set>
                                    <p:animEffect transition="in" filter="wipe(up)">
                                      <p:cBhvr>
                                        <p:cTn id="264" dur="500"/>
                                        <p:tgtEl>
                                          <p:spTgt spid="922652"/>
                                        </p:tgtEl>
                                      </p:cBhvr>
                                    </p:animEffect>
                                  </p:childTnLst>
                                </p:cTn>
                              </p:par>
                            </p:childTnLst>
                          </p:cTn>
                        </p:par>
                        <p:par>
                          <p:cTn id="265" fill="hold" nodeType="afterGroup">
                            <p:stCondLst>
                              <p:cond delay="4500"/>
                            </p:stCondLst>
                            <p:childTnLst>
                              <p:par>
                                <p:cTn id="266" presetID="2" presetClass="entr" presetSubtype="8" fill="hold" grpId="0" nodeType="afterEffect">
                                  <p:stCondLst>
                                    <p:cond delay="0"/>
                                  </p:stCondLst>
                                  <p:childTnLst>
                                    <p:set>
                                      <p:cBhvr>
                                        <p:cTn id="267" dur="1" fill="hold">
                                          <p:stCondLst>
                                            <p:cond delay="0"/>
                                          </p:stCondLst>
                                        </p:cTn>
                                        <p:tgtEl>
                                          <p:spTgt spid="922660"/>
                                        </p:tgtEl>
                                        <p:attrNameLst>
                                          <p:attrName>style.visibility</p:attrName>
                                        </p:attrNameLst>
                                      </p:cBhvr>
                                      <p:to>
                                        <p:strVal val="visible"/>
                                      </p:to>
                                    </p:set>
                                    <p:anim calcmode="lin" valueType="num">
                                      <p:cBhvr additive="base">
                                        <p:cTn id="268" dur="1000" fill="hold"/>
                                        <p:tgtEl>
                                          <p:spTgt spid="922660"/>
                                        </p:tgtEl>
                                        <p:attrNameLst>
                                          <p:attrName>ppt_x</p:attrName>
                                        </p:attrNameLst>
                                      </p:cBhvr>
                                      <p:tavLst>
                                        <p:tav tm="0">
                                          <p:val>
                                            <p:strVal val="0-#ppt_w/2"/>
                                          </p:val>
                                        </p:tav>
                                        <p:tav tm="100000">
                                          <p:val>
                                            <p:strVal val="#ppt_x"/>
                                          </p:val>
                                        </p:tav>
                                      </p:tavLst>
                                    </p:anim>
                                    <p:anim calcmode="lin" valueType="num">
                                      <p:cBhvr additive="base">
                                        <p:cTn id="269" dur="1000" fill="hold"/>
                                        <p:tgtEl>
                                          <p:spTgt spid="922660"/>
                                        </p:tgtEl>
                                        <p:attrNameLst>
                                          <p:attrName>ppt_y</p:attrName>
                                        </p:attrNameLst>
                                      </p:cBhvr>
                                      <p:tavLst>
                                        <p:tav tm="0">
                                          <p:val>
                                            <p:strVal val="#ppt_y"/>
                                          </p:val>
                                        </p:tav>
                                        <p:tav tm="100000">
                                          <p:val>
                                            <p:strVal val="#ppt_y"/>
                                          </p:val>
                                        </p:tav>
                                      </p:tavLst>
                                    </p:anim>
                                  </p:childTnLst>
                                </p:cTn>
                              </p:par>
                            </p:childTnLst>
                          </p:cTn>
                        </p:par>
                        <p:par>
                          <p:cTn id="270" fill="hold" nodeType="afterGroup">
                            <p:stCondLst>
                              <p:cond delay="5500"/>
                            </p:stCondLst>
                            <p:childTnLst>
                              <p:par>
                                <p:cTn id="271" presetID="2" presetClass="entr" presetSubtype="8" fill="hold" grpId="0" nodeType="afterEffect">
                                  <p:stCondLst>
                                    <p:cond delay="0"/>
                                  </p:stCondLst>
                                  <p:childTnLst>
                                    <p:set>
                                      <p:cBhvr>
                                        <p:cTn id="272" dur="1" fill="hold">
                                          <p:stCondLst>
                                            <p:cond delay="0"/>
                                          </p:stCondLst>
                                        </p:cTn>
                                        <p:tgtEl>
                                          <p:spTgt spid="922642"/>
                                        </p:tgtEl>
                                        <p:attrNameLst>
                                          <p:attrName>style.visibility</p:attrName>
                                        </p:attrNameLst>
                                      </p:cBhvr>
                                      <p:to>
                                        <p:strVal val="visible"/>
                                      </p:to>
                                    </p:set>
                                    <p:anim calcmode="lin" valueType="num">
                                      <p:cBhvr additive="base">
                                        <p:cTn id="273" dur="1000" fill="hold"/>
                                        <p:tgtEl>
                                          <p:spTgt spid="922642"/>
                                        </p:tgtEl>
                                        <p:attrNameLst>
                                          <p:attrName>ppt_x</p:attrName>
                                        </p:attrNameLst>
                                      </p:cBhvr>
                                      <p:tavLst>
                                        <p:tav tm="0">
                                          <p:val>
                                            <p:strVal val="0-#ppt_w/2"/>
                                          </p:val>
                                        </p:tav>
                                        <p:tav tm="100000">
                                          <p:val>
                                            <p:strVal val="#ppt_x"/>
                                          </p:val>
                                        </p:tav>
                                      </p:tavLst>
                                    </p:anim>
                                    <p:anim calcmode="lin" valueType="num">
                                      <p:cBhvr additive="base">
                                        <p:cTn id="274" dur="1000" fill="hold"/>
                                        <p:tgtEl>
                                          <p:spTgt spid="922642"/>
                                        </p:tgtEl>
                                        <p:attrNameLst>
                                          <p:attrName>ppt_y</p:attrName>
                                        </p:attrNameLst>
                                      </p:cBhvr>
                                      <p:tavLst>
                                        <p:tav tm="0">
                                          <p:val>
                                            <p:strVal val="#ppt_y"/>
                                          </p:val>
                                        </p:tav>
                                        <p:tav tm="100000">
                                          <p:val>
                                            <p:strVal val="#ppt_y"/>
                                          </p:val>
                                        </p:tav>
                                      </p:tavLst>
                                    </p:anim>
                                  </p:childTnLst>
                                </p:cTn>
                              </p:par>
                            </p:childTnLst>
                          </p:cTn>
                        </p:par>
                        <p:par>
                          <p:cTn id="275" fill="hold" nodeType="afterGroup">
                            <p:stCondLst>
                              <p:cond delay="6500"/>
                            </p:stCondLst>
                            <p:childTnLst>
                              <p:par>
                                <p:cTn id="276" presetID="22" presetClass="entr" presetSubtype="4" fill="hold" grpId="0" nodeType="afterEffect">
                                  <p:stCondLst>
                                    <p:cond delay="0"/>
                                  </p:stCondLst>
                                  <p:childTnLst>
                                    <p:set>
                                      <p:cBhvr>
                                        <p:cTn id="277" dur="1" fill="hold">
                                          <p:stCondLst>
                                            <p:cond delay="0"/>
                                          </p:stCondLst>
                                        </p:cTn>
                                        <p:tgtEl>
                                          <p:spTgt spid="922635"/>
                                        </p:tgtEl>
                                        <p:attrNameLst>
                                          <p:attrName>style.visibility</p:attrName>
                                        </p:attrNameLst>
                                      </p:cBhvr>
                                      <p:to>
                                        <p:strVal val="visible"/>
                                      </p:to>
                                    </p:set>
                                    <p:animEffect transition="in" filter="wipe(down)">
                                      <p:cBhvr>
                                        <p:cTn id="278" dur="500"/>
                                        <p:tgtEl>
                                          <p:spTgt spid="922635"/>
                                        </p:tgtEl>
                                      </p:cBhvr>
                                    </p:animEffect>
                                  </p:childTnLst>
                                </p:cTn>
                              </p:par>
                            </p:childTnLst>
                          </p:cTn>
                        </p:par>
                        <p:par>
                          <p:cTn id="279" fill="hold" nodeType="afterGroup">
                            <p:stCondLst>
                              <p:cond delay="7000"/>
                            </p:stCondLst>
                            <p:childTnLst>
                              <p:par>
                                <p:cTn id="280" presetID="22" presetClass="entr" presetSubtype="8" fill="hold" grpId="0" nodeType="afterEffect">
                                  <p:stCondLst>
                                    <p:cond delay="0"/>
                                  </p:stCondLst>
                                  <p:childTnLst>
                                    <p:set>
                                      <p:cBhvr>
                                        <p:cTn id="281" dur="1" fill="hold">
                                          <p:stCondLst>
                                            <p:cond delay="0"/>
                                          </p:stCondLst>
                                        </p:cTn>
                                        <p:tgtEl>
                                          <p:spTgt spid="922686"/>
                                        </p:tgtEl>
                                        <p:attrNameLst>
                                          <p:attrName>style.visibility</p:attrName>
                                        </p:attrNameLst>
                                      </p:cBhvr>
                                      <p:to>
                                        <p:strVal val="visible"/>
                                      </p:to>
                                    </p:set>
                                    <p:animEffect transition="in" filter="wipe(left)">
                                      <p:cBhvr>
                                        <p:cTn id="282" dur="500"/>
                                        <p:tgtEl>
                                          <p:spTgt spid="922686"/>
                                        </p:tgtEl>
                                      </p:cBhvr>
                                    </p:animEffect>
                                  </p:childTnLst>
                                </p:cTn>
                              </p:par>
                            </p:childTnLst>
                          </p:cTn>
                        </p:par>
                        <p:par>
                          <p:cTn id="283" fill="hold" nodeType="afterGroup">
                            <p:stCondLst>
                              <p:cond delay="7500"/>
                            </p:stCondLst>
                            <p:childTnLst>
                              <p:par>
                                <p:cTn id="284" presetID="23" presetClass="entr" presetSubtype="16" fill="hold" grpId="0" nodeType="afterEffect">
                                  <p:stCondLst>
                                    <p:cond delay="0"/>
                                  </p:stCondLst>
                                  <p:childTnLst>
                                    <p:set>
                                      <p:cBhvr>
                                        <p:cTn id="285" dur="1" fill="hold">
                                          <p:stCondLst>
                                            <p:cond delay="0"/>
                                          </p:stCondLst>
                                        </p:cTn>
                                        <p:tgtEl>
                                          <p:spTgt spid="922646"/>
                                        </p:tgtEl>
                                        <p:attrNameLst>
                                          <p:attrName>style.visibility</p:attrName>
                                        </p:attrNameLst>
                                      </p:cBhvr>
                                      <p:to>
                                        <p:strVal val="visible"/>
                                      </p:to>
                                    </p:set>
                                    <p:anim calcmode="lin" valueType="num">
                                      <p:cBhvr>
                                        <p:cTn id="286" dur="500" fill="hold"/>
                                        <p:tgtEl>
                                          <p:spTgt spid="922646"/>
                                        </p:tgtEl>
                                        <p:attrNameLst>
                                          <p:attrName>ppt_w</p:attrName>
                                        </p:attrNameLst>
                                      </p:cBhvr>
                                      <p:tavLst>
                                        <p:tav tm="0">
                                          <p:val>
                                            <p:fltVal val="0"/>
                                          </p:val>
                                        </p:tav>
                                        <p:tav tm="100000">
                                          <p:val>
                                            <p:strVal val="#ppt_w"/>
                                          </p:val>
                                        </p:tav>
                                      </p:tavLst>
                                    </p:anim>
                                    <p:anim calcmode="lin" valueType="num">
                                      <p:cBhvr>
                                        <p:cTn id="287" dur="500" fill="hold"/>
                                        <p:tgtEl>
                                          <p:spTgt spid="922646"/>
                                        </p:tgtEl>
                                        <p:attrNameLst>
                                          <p:attrName>ppt_h</p:attrName>
                                        </p:attrNameLst>
                                      </p:cBhvr>
                                      <p:tavLst>
                                        <p:tav tm="0">
                                          <p:val>
                                            <p:fltVal val="0"/>
                                          </p:val>
                                        </p:tav>
                                        <p:tav tm="100000">
                                          <p:val>
                                            <p:strVal val="#ppt_h"/>
                                          </p:val>
                                        </p:tav>
                                      </p:tavLst>
                                    </p:anim>
                                  </p:childTnLst>
                                </p:cTn>
                              </p:par>
                            </p:childTnLst>
                          </p:cTn>
                        </p:par>
                        <p:par>
                          <p:cTn id="288" fill="hold" nodeType="afterGroup">
                            <p:stCondLst>
                              <p:cond delay="8000"/>
                            </p:stCondLst>
                            <p:childTnLst>
                              <p:par>
                                <p:cTn id="289" presetID="22" presetClass="entr" presetSubtype="8" fill="hold" grpId="1" nodeType="afterEffect">
                                  <p:stCondLst>
                                    <p:cond delay="0"/>
                                  </p:stCondLst>
                                  <p:childTnLst>
                                    <p:set>
                                      <p:cBhvr>
                                        <p:cTn id="290" dur="1" fill="hold">
                                          <p:stCondLst>
                                            <p:cond delay="0"/>
                                          </p:stCondLst>
                                        </p:cTn>
                                        <p:tgtEl>
                                          <p:spTgt spid="922626">
                                            <p:txEl>
                                              <p:pRg st="7" end="7"/>
                                            </p:txEl>
                                          </p:spTgt>
                                        </p:tgtEl>
                                        <p:attrNameLst>
                                          <p:attrName>style.visibility</p:attrName>
                                        </p:attrNameLst>
                                      </p:cBhvr>
                                      <p:to>
                                        <p:strVal val="visible"/>
                                      </p:to>
                                    </p:set>
                                    <p:animEffect transition="in" filter="wipe(left)">
                                      <p:cBhvr>
                                        <p:cTn id="291" dur="1000"/>
                                        <p:tgtEl>
                                          <p:spTgt spid="922626">
                                            <p:txEl>
                                              <p:pRg st="7" end="7"/>
                                            </p:txEl>
                                          </p:spTgt>
                                        </p:tgtEl>
                                      </p:cBhvr>
                                    </p:animEffect>
                                  </p:childTnLst>
                                </p:cTn>
                              </p:par>
                            </p:childTnLst>
                          </p:cTn>
                        </p:par>
                      </p:childTnLst>
                    </p:cTn>
                  </p:par>
                  <p:par>
                    <p:cTn id="292" fill="hold" nodeType="clickPar">
                      <p:stCondLst>
                        <p:cond delay="indefinite"/>
                      </p:stCondLst>
                      <p:childTnLst>
                        <p:par>
                          <p:cTn id="293" fill="hold" nodeType="withGroup">
                            <p:stCondLst>
                              <p:cond delay="0"/>
                            </p:stCondLst>
                            <p:childTnLst>
                              <p:par>
                                <p:cTn id="294" presetID="2" presetClass="entr" presetSubtype="12" fill="hold" grpId="0" nodeType="clickEffect">
                                  <p:stCondLst>
                                    <p:cond delay="0"/>
                                  </p:stCondLst>
                                  <p:childTnLst>
                                    <p:set>
                                      <p:cBhvr>
                                        <p:cTn id="295" dur="1" fill="hold">
                                          <p:stCondLst>
                                            <p:cond delay="0"/>
                                          </p:stCondLst>
                                        </p:cTn>
                                        <p:tgtEl>
                                          <p:spTgt spid="922687"/>
                                        </p:tgtEl>
                                        <p:attrNameLst>
                                          <p:attrName>style.visibility</p:attrName>
                                        </p:attrNameLst>
                                      </p:cBhvr>
                                      <p:to>
                                        <p:strVal val="visible"/>
                                      </p:to>
                                    </p:set>
                                    <p:anim calcmode="lin" valueType="num">
                                      <p:cBhvr additive="base">
                                        <p:cTn id="296" dur="1000" fill="hold"/>
                                        <p:tgtEl>
                                          <p:spTgt spid="922687"/>
                                        </p:tgtEl>
                                        <p:attrNameLst>
                                          <p:attrName>ppt_x</p:attrName>
                                        </p:attrNameLst>
                                      </p:cBhvr>
                                      <p:tavLst>
                                        <p:tav tm="0">
                                          <p:val>
                                            <p:strVal val="0-#ppt_w/2"/>
                                          </p:val>
                                        </p:tav>
                                        <p:tav tm="100000">
                                          <p:val>
                                            <p:strVal val="#ppt_x"/>
                                          </p:val>
                                        </p:tav>
                                      </p:tavLst>
                                    </p:anim>
                                    <p:anim calcmode="lin" valueType="num">
                                      <p:cBhvr additive="base">
                                        <p:cTn id="297" dur="1000" fill="hold"/>
                                        <p:tgtEl>
                                          <p:spTgt spid="922687"/>
                                        </p:tgtEl>
                                        <p:attrNameLst>
                                          <p:attrName>ppt_y</p:attrName>
                                        </p:attrNameLst>
                                      </p:cBhvr>
                                      <p:tavLst>
                                        <p:tav tm="0">
                                          <p:val>
                                            <p:strVal val="1+#ppt_h/2"/>
                                          </p:val>
                                        </p:tav>
                                        <p:tav tm="100000">
                                          <p:val>
                                            <p:strVal val="#ppt_y"/>
                                          </p:val>
                                        </p:tav>
                                      </p:tavLst>
                                    </p:anim>
                                  </p:childTnLst>
                                </p:cTn>
                              </p:par>
                            </p:childTnLst>
                          </p:cTn>
                        </p:par>
                        <p:par>
                          <p:cTn id="298" fill="hold" nodeType="afterGroup">
                            <p:stCondLst>
                              <p:cond delay="1000"/>
                            </p:stCondLst>
                            <p:childTnLst>
                              <p:par>
                                <p:cTn id="299" presetID="22" presetClass="entr" presetSubtype="8" fill="hold" grpId="0" nodeType="afterEffect">
                                  <p:stCondLst>
                                    <p:cond delay="0"/>
                                  </p:stCondLst>
                                  <p:childTnLst>
                                    <p:set>
                                      <p:cBhvr>
                                        <p:cTn id="300" dur="1" fill="hold">
                                          <p:stCondLst>
                                            <p:cond delay="0"/>
                                          </p:stCondLst>
                                        </p:cTn>
                                        <p:tgtEl>
                                          <p:spTgt spid="922688"/>
                                        </p:tgtEl>
                                        <p:attrNameLst>
                                          <p:attrName>style.visibility</p:attrName>
                                        </p:attrNameLst>
                                      </p:cBhvr>
                                      <p:to>
                                        <p:strVal val="visible"/>
                                      </p:to>
                                    </p:set>
                                    <p:animEffect transition="in" filter="wipe(left)">
                                      <p:cBhvr>
                                        <p:cTn id="301" dur="500"/>
                                        <p:tgtEl>
                                          <p:spTgt spid="922688"/>
                                        </p:tgtEl>
                                      </p:cBhvr>
                                    </p:animEffect>
                                  </p:childTnLst>
                                </p:cTn>
                              </p:par>
                              <p:par>
                                <p:cTn id="302" presetID="22" presetClass="entr" presetSubtype="8" fill="hold" grpId="0" nodeType="withEffect">
                                  <p:stCondLst>
                                    <p:cond delay="0"/>
                                  </p:stCondLst>
                                  <p:childTnLst>
                                    <p:set>
                                      <p:cBhvr>
                                        <p:cTn id="303" dur="1" fill="hold">
                                          <p:stCondLst>
                                            <p:cond delay="0"/>
                                          </p:stCondLst>
                                        </p:cTn>
                                        <p:tgtEl>
                                          <p:spTgt spid="922689"/>
                                        </p:tgtEl>
                                        <p:attrNameLst>
                                          <p:attrName>style.visibility</p:attrName>
                                        </p:attrNameLst>
                                      </p:cBhvr>
                                      <p:to>
                                        <p:strVal val="visible"/>
                                      </p:to>
                                    </p:set>
                                    <p:animEffect transition="in" filter="wipe(left)">
                                      <p:cBhvr>
                                        <p:cTn id="304" dur="500"/>
                                        <p:tgtEl>
                                          <p:spTgt spid="922689"/>
                                        </p:tgtEl>
                                      </p:cBhvr>
                                    </p:animEffect>
                                  </p:childTnLst>
                                </p:cTn>
                              </p:par>
                              <p:par>
                                <p:cTn id="305" presetID="22" presetClass="entr" presetSubtype="4" fill="hold" grpId="0" nodeType="withEffect">
                                  <p:stCondLst>
                                    <p:cond delay="0"/>
                                  </p:stCondLst>
                                  <p:childTnLst>
                                    <p:set>
                                      <p:cBhvr>
                                        <p:cTn id="306" dur="1" fill="hold">
                                          <p:stCondLst>
                                            <p:cond delay="0"/>
                                          </p:stCondLst>
                                        </p:cTn>
                                        <p:tgtEl>
                                          <p:spTgt spid="922690"/>
                                        </p:tgtEl>
                                        <p:attrNameLst>
                                          <p:attrName>style.visibility</p:attrName>
                                        </p:attrNameLst>
                                      </p:cBhvr>
                                      <p:to>
                                        <p:strVal val="visible"/>
                                      </p:to>
                                    </p:set>
                                    <p:animEffect transition="in" filter="wipe(down)">
                                      <p:cBhvr>
                                        <p:cTn id="307" dur="1000"/>
                                        <p:tgtEl>
                                          <p:spTgt spid="922690"/>
                                        </p:tgtEl>
                                      </p:cBhvr>
                                    </p:animEffect>
                                  </p:childTnLst>
                                </p:cTn>
                              </p:par>
                            </p:childTnLst>
                          </p:cTn>
                        </p:par>
                      </p:childTnLst>
                    </p:cTn>
                  </p:par>
                  <p:par>
                    <p:cTn id="308" fill="hold" nodeType="clickPar">
                      <p:stCondLst>
                        <p:cond delay="indefinite"/>
                      </p:stCondLst>
                      <p:childTnLst>
                        <p:par>
                          <p:cTn id="309" fill="hold" nodeType="withGroup">
                            <p:stCondLst>
                              <p:cond delay="0"/>
                            </p:stCondLst>
                            <p:childTnLst>
                              <p:par>
                                <p:cTn id="310" presetID="22" presetClass="entr" presetSubtype="8" fill="hold" grpId="1" nodeType="clickEffect">
                                  <p:stCondLst>
                                    <p:cond delay="0"/>
                                  </p:stCondLst>
                                  <p:childTnLst>
                                    <p:set>
                                      <p:cBhvr>
                                        <p:cTn id="311" dur="1" fill="hold">
                                          <p:stCondLst>
                                            <p:cond delay="0"/>
                                          </p:stCondLst>
                                        </p:cTn>
                                        <p:tgtEl>
                                          <p:spTgt spid="922626">
                                            <p:txEl>
                                              <p:pRg st="8" end="8"/>
                                            </p:txEl>
                                          </p:spTgt>
                                        </p:tgtEl>
                                        <p:attrNameLst>
                                          <p:attrName>style.visibility</p:attrName>
                                        </p:attrNameLst>
                                      </p:cBhvr>
                                      <p:to>
                                        <p:strVal val="visible"/>
                                      </p:to>
                                    </p:set>
                                    <p:animEffect transition="in" filter="wipe(left)">
                                      <p:cBhvr>
                                        <p:cTn id="312" dur="1000"/>
                                        <p:tgtEl>
                                          <p:spTgt spid="922626">
                                            <p:txEl>
                                              <p:pRg st="8" end="8"/>
                                            </p:txEl>
                                          </p:spTgt>
                                        </p:tgtEl>
                                      </p:cBhvr>
                                    </p:animEffect>
                                  </p:childTnLst>
                                </p:cTn>
                              </p:par>
                            </p:childTnLst>
                          </p:cTn>
                        </p:par>
                        <p:par>
                          <p:cTn id="313" fill="hold" nodeType="afterGroup">
                            <p:stCondLst>
                              <p:cond delay="1000"/>
                            </p:stCondLst>
                            <p:childTnLst>
                              <p:par>
                                <p:cTn id="314" presetID="22" presetClass="entr" presetSubtype="8" fill="hold" grpId="1" nodeType="afterEffect">
                                  <p:stCondLst>
                                    <p:cond delay="0"/>
                                  </p:stCondLst>
                                  <p:childTnLst>
                                    <p:set>
                                      <p:cBhvr>
                                        <p:cTn id="315" dur="1" fill="hold">
                                          <p:stCondLst>
                                            <p:cond delay="0"/>
                                          </p:stCondLst>
                                        </p:cTn>
                                        <p:tgtEl>
                                          <p:spTgt spid="922626">
                                            <p:txEl>
                                              <p:pRg st="9" end="9"/>
                                            </p:txEl>
                                          </p:spTgt>
                                        </p:tgtEl>
                                        <p:attrNameLst>
                                          <p:attrName>style.visibility</p:attrName>
                                        </p:attrNameLst>
                                      </p:cBhvr>
                                      <p:to>
                                        <p:strVal val="visible"/>
                                      </p:to>
                                    </p:set>
                                    <p:animEffect transition="in" filter="wipe(left)">
                                      <p:cBhvr>
                                        <p:cTn id="316" dur="1000"/>
                                        <p:tgtEl>
                                          <p:spTgt spid="922626">
                                            <p:txEl>
                                              <p:pRg st="9" end="9"/>
                                            </p:txEl>
                                          </p:spTgt>
                                        </p:tgtEl>
                                      </p:cBhvr>
                                    </p:animEffect>
                                  </p:childTnLst>
                                </p:cTn>
                              </p:par>
                            </p:childTnLst>
                          </p:cTn>
                        </p:par>
                        <p:par>
                          <p:cTn id="317" fill="hold" nodeType="afterGroup">
                            <p:stCondLst>
                              <p:cond delay="2000"/>
                            </p:stCondLst>
                            <p:childTnLst>
                              <p:par>
                                <p:cTn id="318" presetID="22" presetClass="entr" presetSubtype="8" fill="hold" grpId="1" nodeType="afterEffect">
                                  <p:stCondLst>
                                    <p:cond delay="0"/>
                                  </p:stCondLst>
                                  <p:childTnLst>
                                    <p:set>
                                      <p:cBhvr>
                                        <p:cTn id="319" dur="1" fill="hold">
                                          <p:stCondLst>
                                            <p:cond delay="0"/>
                                          </p:stCondLst>
                                        </p:cTn>
                                        <p:tgtEl>
                                          <p:spTgt spid="922626">
                                            <p:txEl>
                                              <p:pRg st="10" end="10"/>
                                            </p:txEl>
                                          </p:spTgt>
                                        </p:tgtEl>
                                        <p:attrNameLst>
                                          <p:attrName>style.visibility</p:attrName>
                                        </p:attrNameLst>
                                      </p:cBhvr>
                                      <p:to>
                                        <p:strVal val="visible"/>
                                      </p:to>
                                    </p:set>
                                    <p:animEffect transition="in" filter="wipe(left)">
                                      <p:cBhvr>
                                        <p:cTn id="320" dur="1000"/>
                                        <p:tgtEl>
                                          <p:spTgt spid="922626">
                                            <p:txEl>
                                              <p:pRg st="10" end="10"/>
                                            </p:txEl>
                                          </p:spTgt>
                                        </p:tgtEl>
                                      </p:cBhvr>
                                    </p:animEffect>
                                  </p:childTnLst>
                                </p:cTn>
                              </p:par>
                            </p:childTnLst>
                          </p:cTn>
                        </p:par>
                      </p:childTnLst>
                    </p:cTn>
                  </p:par>
                  <p:par>
                    <p:cTn id="321" fill="hold" nodeType="clickPar">
                      <p:stCondLst>
                        <p:cond delay="indefinite"/>
                      </p:stCondLst>
                      <p:childTnLst>
                        <p:par>
                          <p:cTn id="322" fill="hold" nodeType="withGroup">
                            <p:stCondLst>
                              <p:cond delay="0"/>
                            </p:stCondLst>
                            <p:childTnLst>
                              <p:par>
                                <p:cTn id="323" presetID="22" presetClass="entr" presetSubtype="2" fill="hold" grpId="0" nodeType="clickEffect">
                                  <p:stCondLst>
                                    <p:cond delay="0"/>
                                  </p:stCondLst>
                                  <p:childTnLst>
                                    <p:set>
                                      <p:cBhvr>
                                        <p:cTn id="324" dur="1" fill="hold">
                                          <p:stCondLst>
                                            <p:cond delay="0"/>
                                          </p:stCondLst>
                                        </p:cTn>
                                        <p:tgtEl>
                                          <p:spTgt spid="922691"/>
                                        </p:tgtEl>
                                        <p:attrNameLst>
                                          <p:attrName>style.visibility</p:attrName>
                                        </p:attrNameLst>
                                      </p:cBhvr>
                                      <p:to>
                                        <p:strVal val="visible"/>
                                      </p:to>
                                    </p:set>
                                    <p:animEffect transition="in" filter="wipe(right)">
                                      <p:cBhvr>
                                        <p:cTn id="325" dur="500"/>
                                        <p:tgtEl>
                                          <p:spTgt spid="922691"/>
                                        </p:tgtEl>
                                      </p:cBhvr>
                                    </p:animEffect>
                                  </p:childTnLst>
                                </p:cTn>
                              </p:par>
                            </p:childTnLst>
                          </p:cTn>
                        </p:par>
                        <p:par>
                          <p:cTn id="326" fill="hold" nodeType="afterGroup">
                            <p:stCondLst>
                              <p:cond delay="500"/>
                            </p:stCondLst>
                            <p:childTnLst>
                              <p:par>
                                <p:cTn id="327" presetID="2" presetClass="entr" presetSubtype="4" fill="hold" grpId="0" nodeType="afterEffect">
                                  <p:stCondLst>
                                    <p:cond delay="0"/>
                                  </p:stCondLst>
                                  <p:childTnLst>
                                    <p:set>
                                      <p:cBhvr>
                                        <p:cTn id="328" dur="1" fill="hold">
                                          <p:stCondLst>
                                            <p:cond delay="0"/>
                                          </p:stCondLst>
                                        </p:cTn>
                                        <p:tgtEl>
                                          <p:spTgt spid="922692"/>
                                        </p:tgtEl>
                                        <p:attrNameLst>
                                          <p:attrName>style.visibility</p:attrName>
                                        </p:attrNameLst>
                                      </p:cBhvr>
                                      <p:to>
                                        <p:strVal val="visible"/>
                                      </p:to>
                                    </p:set>
                                    <p:anim calcmode="lin" valueType="num">
                                      <p:cBhvr additive="base">
                                        <p:cTn id="329" dur="1000" fill="hold"/>
                                        <p:tgtEl>
                                          <p:spTgt spid="922692"/>
                                        </p:tgtEl>
                                        <p:attrNameLst>
                                          <p:attrName>ppt_x</p:attrName>
                                        </p:attrNameLst>
                                      </p:cBhvr>
                                      <p:tavLst>
                                        <p:tav tm="0">
                                          <p:val>
                                            <p:strVal val="#ppt_x"/>
                                          </p:val>
                                        </p:tav>
                                        <p:tav tm="100000">
                                          <p:val>
                                            <p:strVal val="#ppt_x"/>
                                          </p:val>
                                        </p:tav>
                                      </p:tavLst>
                                    </p:anim>
                                    <p:anim calcmode="lin" valueType="num">
                                      <p:cBhvr additive="base">
                                        <p:cTn id="330" dur="1000" fill="hold"/>
                                        <p:tgtEl>
                                          <p:spTgt spid="922692"/>
                                        </p:tgtEl>
                                        <p:attrNameLst>
                                          <p:attrName>ppt_y</p:attrName>
                                        </p:attrNameLst>
                                      </p:cBhvr>
                                      <p:tavLst>
                                        <p:tav tm="0">
                                          <p:val>
                                            <p:strVal val="1+#ppt_h/2"/>
                                          </p:val>
                                        </p:tav>
                                        <p:tav tm="100000">
                                          <p:val>
                                            <p:strVal val="#ppt_y"/>
                                          </p:val>
                                        </p:tav>
                                      </p:tavLst>
                                    </p:anim>
                                  </p:childTnLst>
                                </p:cTn>
                              </p:par>
                            </p:childTnLst>
                          </p:cTn>
                        </p:par>
                        <p:par>
                          <p:cTn id="331" fill="hold" nodeType="afterGroup">
                            <p:stCondLst>
                              <p:cond delay="1500"/>
                            </p:stCondLst>
                            <p:childTnLst>
                              <p:par>
                                <p:cTn id="332" presetID="23" presetClass="entr" presetSubtype="16" fill="hold" grpId="0" nodeType="afterEffect">
                                  <p:stCondLst>
                                    <p:cond delay="0"/>
                                  </p:stCondLst>
                                  <p:childTnLst>
                                    <p:set>
                                      <p:cBhvr>
                                        <p:cTn id="333" dur="1" fill="hold">
                                          <p:stCondLst>
                                            <p:cond delay="0"/>
                                          </p:stCondLst>
                                        </p:cTn>
                                        <p:tgtEl>
                                          <p:spTgt spid="922693"/>
                                        </p:tgtEl>
                                        <p:attrNameLst>
                                          <p:attrName>style.visibility</p:attrName>
                                        </p:attrNameLst>
                                      </p:cBhvr>
                                      <p:to>
                                        <p:strVal val="visible"/>
                                      </p:to>
                                    </p:set>
                                    <p:anim calcmode="lin" valueType="num">
                                      <p:cBhvr>
                                        <p:cTn id="334" dur="500" fill="hold"/>
                                        <p:tgtEl>
                                          <p:spTgt spid="922693"/>
                                        </p:tgtEl>
                                        <p:attrNameLst>
                                          <p:attrName>ppt_w</p:attrName>
                                        </p:attrNameLst>
                                      </p:cBhvr>
                                      <p:tavLst>
                                        <p:tav tm="0">
                                          <p:val>
                                            <p:fltVal val="0"/>
                                          </p:val>
                                        </p:tav>
                                        <p:tav tm="100000">
                                          <p:val>
                                            <p:strVal val="#ppt_w"/>
                                          </p:val>
                                        </p:tav>
                                      </p:tavLst>
                                    </p:anim>
                                    <p:anim calcmode="lin" valueType="num">
                                      <p:cBhvr>
                                        <p:cTn id="335" dur="500" fill="hold"/>
                                        <p:tgtEl>
                                          <p:spTgt spid="9226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6" grpId="0" build="p"/>
      <p:bldP spid="922626" grpId="1" build="p"/>
      <p:bldP spid="922628" grpId="0" animBg="1"/>
      <p:bldP spid="922629" grpId="0" animBg="1"/>
      <p:bldP spid="922630" grpId="0" animBg="1"/>
      <p:bldP spid="922631" grpId="0" animBg="1"/>
      <p:bldP spid="922632" grpId="0"/>
      <p:bldP spid="922633" grpId="0" animBg="1"/>
      <p:bldP spid="922634" grpId="0" animBg="1"/>
      <p:bldP spid="922635" grpId="0" animBg="1"/>
      <p:bldP spid="922636" grpId="0"/>
      <p:bldP spid="922637" grpId="0"/>
      <p:bldP spid="922638" grpId="0"/>
      <p:bldP spid="922639" grpId="0"/>
      <p:bldP spid="922640" grpId="0"/>
      <p:bldP spid="922641" grpId="0"/>
      <p:bldP spid="922642" grpId="0"/>
      <p:bldP spid="922643" grpId="0"/>
      <p:bldP spid="922644" grpId="0"/>
      <p:bldP spid="922645" grpId="0"/>
      <p:bldP spid="922646" grpId="0"/>
      <p:bldP spid="922647" grpId="0" animBg="1"/>
      <p:bldP spid="922648" grpId="0" animBg="1"/>
      <p:bldP spid="922649" grpId="0"/>
      <p:bldP spid="922650" grpId="0" animBg="1"/>
      <p:bldP spid="922651" grpId="0" animBg="1"/>
      <p:bldP spid="922652" grpId="0" animBg="1"/>
      <p:bldP spid="922653" grpId="0"/>
      <p:bldP spid="922654" grpId="0"/>
      <p:bldP spid="922655" grpId="0"/>
      <p:bldP spid="922656" grpId="0"/>
      <p:bldP spid="922657" grpId="0"/>
      <p:bldP spid="922658" grpId="0"/>
      <p:bldP spid="922659" grpId="0"/>
      <p:bldP spid="922660" grpId="0"/>
      <p:bldP spid="922661" grpId="0"/>
      <p:bldP spid="922662" grpId="0"/>
      <p:bldP spid="922663" grpId="0"/>
      <p:bldP spid="922664" grpId="0"/>
      <p:bldP spid="922665" grpId="0" animBg="1"/>
      <p:bldP spid="922666" grpId="0" animBg="1"/>
      <p:bldP spid="922667" grpId="0" animBg="1"/>
      <p:bldP spid="922668" grpId="0" animBg="1"/>
      <p:bldP spid="922669" grpId="0"/>
      <p:bldP spid="922670" grpId="0"/>
      <p:bldP spid="922671" grpId="0" animBg="1"/>
      <p:bldP spid="922672" grpId="0"/>
      <p:bldP spid="922673" grpId="0" animBg="1"/>
      <p:bldP spid="922674" grpId="0"/>
      <p:bldP spid="922675" grpId="0"/>
      <p:bldP spid="922676" grpId="0"/>
      <p:bldP spid="922677" grpId="0" animBg="1"/>
      <p:bldP spid="922678" grpId="0" animBg="1"/>
      <p:bldP spid="922679" grpId="0" animBg="1"/>
      <p:bldP spid="922680" grpId="0" animBg="1"/>
      <p:bldP spid="922681" grpId="0" animBg="1"/>
      <p:bldP spid="922682" grpId="0"/>
      <p:bldP spid="922683" grpId="0"/>
      <p:bldP spid="922684" grpId="0"/>
      <p:bldP spid="922685" grpId="0"/>
      <p:bldP spid="922686" grpId="0" animBg="1"/>
      <p:bldP spid="922687" grpId="0" animBg="1"/>
      <p:bldP spid="922688" grpId="0"/>
      <p:bldP spid="922689" grpId="0"/>
      <p:bldP spid="922690" grpId="0" animBg="1"/>
      <p:bldP spid="922691" grpId="0" animBg="1"/>
      <p:bldP spid="922692" grpId="0"/>
      <p:bldP spid="92269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 name="Retângulo 76"/>
          <p:cNvSpPr/>
          <p:nvPr/>
        </p:nvSpPr>
        <p:spPr>
          <a:xfrm>
            <a:off x="179512" y="4653136"/>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6" name="Retângulo 75"/>
          <p:cNvSpPr/>
          <p:nvPr/>
        </p:nvSpPr>
        <p:spPr>
          <a:xfrm>
            <a:off x="179512" y="2924944"/>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Retângulo 74"/>
          <p:cNvSpPr/>
          <p:nvPr/>
        </p:nvSpPr>
        <p:spPr>
          <a:xfrm>
            <a:off x="179512" y="764704"/>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7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CCE06243-4E1C-413B-876B-B88D8903EDF5}" type="slidenum">
              <a:rPr lang="pt-PT" sz="1400" b="0" smtClean="0">
                <a:solidFill>
                  <a:schemeClr val="folHlink"/>
                </a:solidFill>
              </a:rPr>
              <a:pPr eaLnBrk="1" hangingPunct="1"/>
              <a:t>22</a:t>
            </a:fld>
            <a:endParaRPr lang="pt-PT" sz="1400" b="0" smtClean="0">
              <a:solidFill>
                <a:schemeClr val="folHlink"/>
              </a:solidFill>
            </a:endParaRPr>
          </a:p>
        </p:txBody>
      </p:sp>
      <p:sp>
        <p:nvSpPr>
          <p:cNvPr id="923650" name="Rectangle 2"/>
          <p:cNvSpPr>
            <a:spLocks noGrp="1" noChangeArrowheads="1"/>
          </p:cNvSpPr>
          <p:nvPr>
            <p:ph type="body" idx="1"/>
          </p:nvPr>
        </p:nvSpPr>
        <p:spPr>
          <a:xfrm>
            <a:off x="5334000" y="1847850"/>
            <a:ext cx="3594100" cy="4602163"/>
          </a:xfrm>
        </p:spPr>
        <p:txBody>
          <a:bodyPr/>
          <a:lstStyle/>
          <a:p>
            <a:pPr marL="0" indent="0" algn="just">
              <a:lnSpc>
                <a:spcPct val="110000"/>
              </a:lnSpc>
              <a:buNone/>
            </a:pPr>
            <a:r>
              <a:rPr lang="pt-BR" sz="2000" dirty="0">
                <a:latin typeface="Arial" charset="0"/>
                <a:sym typeface="Symbol" pitchFamily="18" charset="2"/>
              </a:rPr>
              <a:t> Preço</a:t>
            </a:r>
            <a:endParaRPr lang="pt-BR" sz="2000" dirty="0" smtClean="0">
              <a:latin typeface="Arial" charset="0"/>
              <a:sym typeface="Symbol" pitchFamily="18" charset="2"/>
            </a:endParaRP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 Valor real dos ativos possuídos pelo setor privado</a:t>
            </a: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 Consumo do setor privado</a:t>
            </a: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 Exportações reais</a:t>
            </a: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 Importações reais</a:t>
            </a:r>
          </a:p>
          <a:p>
            <a:pPr marL="361950" indent="-361950" algn="just" eaLnBrk="1" hangingPunct="1">
              <a:lnSpc>
                <a:spcPct val="110000"/>
              </a:lnSpc>
              <a:buFont typeface="Symbol" pitchFamily="18" charset="2"/>
              <a:buChar char="Þ"/>
            </a:pPr>
            <a:endParaRPr lang="pt-BR" sz="2000" dirty="0" smtClean="0">
              <a:latin typeface="Arial" charset="0"/>
              <a:sym typeface="Symbol" pitchFamily="18" charset="2"/>
            </a:endParaRP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Desloca IS para esquerda.</a:t>
            </a:r>
          </a:p>
        </p:txBody>
      </p:sp>
      <p:sp>
        <p:nvSpPr>
          <p:cNvPr id="7172" name="Rectangle 3"/>
          <p:cNvSpPr>
            <a:spLocks noGrp="1" noChangeArrowheads="1"/>
          </p:cNvSpPr>
          <p:nvPr>
            <p:ph type="title"/>
          </p:nvPr>
        </p:nvSpPr>
        <p:spPr>
          <a:xfrm>
            <a:off x="0" y="204788"/>
            <a:ext cx="9144000" cy="819150"/>
          </a:xfrm>
          <a:noFill/>
        </p:spPr>
        <p:txBody>
          <a:bodyPr/>
          <a:lstStyle/>
          <a:p>
            <a:pPr eaLnBrk="1" hangingPunct="1"/>
            <a:r>
              <a:rPr lang="pt-BR" sz="3200" smtClean="0">
                <a:latin typeface="Arial" charset="0"/>
              </a:rPr>
              <a:t>Teoria da inflação de demanda</a:t>
            </a:r>
          </a:p>
        </p:txBody>
      </p:sp>
      <p:sp>
        <p:nvSpPr>
          <p:cNvPr id="7173" name="Line 4"/>
          <p:cNvSpPr>
            <a:spLocks noChangeShapeType="1"/>
          </p:cNvSpPr>
          <p:nvPr/>
        </p:nvSpPr>
        <p:spPr bwMode="auto">
          <a:xfrm flipV="1">
            <a:off x="592138" y="814388"/>
            <a:ext cx="0" cy="17970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174" name="Line 5"/>
          <p:cNvSpPr>
            <a:spLocks noChangeShapeType="1"/>
          </p:cNvSpPr>
          <p:nvPr/>
        </p:nvSpPr>
        <p:spPr bwMode="auto">
          <a:xfrm>
            <a:off x="592138" y="2611438"/>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175" name="Freeform 6"/>
          <p:cNvSpPr>
            <a:spLocks/>
          </p:cNvSpPr>
          <p:nvPr/>
        </p:nvSpPr>
        <p:spPr bwMode="auto">
          <a:xfrm>
            <a:off x="831850" y="1108075"/>
            <a:ext cx="2019300" cy="1271588"/>
          </a:xfrm>
          <a:custGeom>
            <a:avLst/>
            <a:gdLst>
              <a:gd name="T0" fmla="*/ 0 w 3180"/>
              <a:gd name="T1" fmla="*/ 2147483647 h 2003"/>
              <a:gd name="T2" fmla="*/ 2147483647 w 3180"/>
              <a:gd name="T3" fmla="*/ 2147483647 h 2003"/>
              <a:gd name="T4" fmla="*/ 2147483647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176" name="Freeform 7"/>
          <p:cNvSpPr>
            <a:spLocks/>
          </p:cNvSpPr>
          <p:nvPr/>
        </p:nvSpPr>
        <p:spPr bwMode="auto">
          <a:xfrm>
            <a:off x="998538" y="1044575"/>
            <a:ext cx="1898650" cy="1398588"/>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177" name="Text Box 8"/>
          <p:cNvSpPr txBox="1">
            <a:spLocks noChangeArrowheads="1"/>
          </p:cNvSpPr>
          <p:nvPr/>
        </p:nvSpPr>
        <p:spPr bwMode="auto">
          <a:xfrm>
            <a:off x="966788" y="8366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7178" name="Line 9"/>
          <p:cNvSpPr>
            <a:spLocks noChangeShapeType="1"/>
          </p:cNvSpPr>
          <p:nvPr/>
        </p:nvSpPr>
        <p:spPr bwMode="auto">
          <a:xfrm flipV="1">
            <a:off x="592138" y="2106613"/>
            <a:ext cx="1109662" cy="31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7179" name="Line 10"/>
          <p:cNvSpPr>
            <a:spLocks noChangeShapeType="1"/>
          </p:cNvSpPr>
          <p:nvPr/>
        </p:nvSpPr>
        <p:spPr bwMode="auto">
          <a:xfrm>
            <a:off x="1706563" y="2106613"/>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7180" name="Line 11"/>
          <p:cNvSpPr>
            <a:spLocks noChangeShapeType="1"/>
          </p:cNvSpPr>
          <p:nvPr/>
        </p:nvSpPr>
        <p:spPr bwMode="auto">
          <a:xfrm>
            <a:off x="2744788" y="2106613"/>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7181" name="Text Box 12"/>
          <p:cNvSpPr txBox="1">
            <a:spLocks noChangeArrowheads="1"/>
          </p:cNvSpPr>
          <p:nvPr/>
        </p:nvSpPr>
        <p:spPr bwMode="auto">
          <a:xfrm>
            <a:off x="2840038" y="2260600"/>
            <a:ext cx="4476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33"/>
                </a:solidFill>
                <a:latin typeface="Arial" charset="0"/>
              </a:rPr>
              <a:t>D</a:t>
            </a:r>
            <a:r>
              <a:rPr lang="pt-BR" sz="1600" b="0" baseline="-25000">
                <a:solidFill>
                  <a:srgbClr val="99FF33"/>
                </a:solidFill>
                <a:latin typeface="Arial" charset="0"/>
              </a:rPr>
              <a:t>0</a:t>
            </a:r>
          </a:p>
        </p:txBody>
      </p:sp>
      <p:sp>
        <p:nvSpPr>
          <p:cNvPr id="7182" name="Text Box 13"/>
          <p:cNvSpPr txBox="1">
            <a:spLocks noChangeArrowheads="1"/>
          </p:cNvSpPr>
          <p:nvPr/>
        </p:nvSpPr>
        <p:spPr bwMode="auto">
          <a:xfrm>
            <a:off x="592138" y="22907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7183" name="Text Box 14"/>
          <p:cNvSpPr txBox="1">
            <a:spLocks noChangeArrowheads="1"/>
          </p:cNvSpPr>
          <p:nvPr/>
        </p:nvSpPr>
        <p:spPr bwMode="auto">
          <a:xfrm>
            <a:off x="2808288" y="9509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7184" name="Text Box 15"/>
          <p:cNvSpPr txBox="1">
            <a:spLocks noChangeArrowheads="1"/>
          </p:cNvSpPr>
          <p:nvPr/>
        </p:nvSpPr>
        <p:spPr bwMode="auto">
          <a:xfrm>
            <a:off x="300038" y="8112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7185" name="Text Box 16"/>
          <p:cNvSpPr txBox="1">
            <a:spLocks noChangeArrowheads="1"/>
          </p:cNvSpPr>
          <p:nvPr/>
        </p:nvSpPr>
        <p:spPr bwMode="auto">
          <a:xfrm>
            <a:off x="242888" y="19288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7186" name="Text Box 17"/>
          <p:cNvSpPr txBox="1">
            <a:spLocks noChangeArrowheads="1"/>
          </p:cNvSpPr>
          <p:nvPr/>
        </p:nvSpPr>
        <p:spPr bwMode="auto">
          <a:xfrm>
            <a:off x="1550988" y="25828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7187" name="Text Box 18"/>
          <p:cNvSpPr txBox="1">
            <a:spLocks noChangeArrowheads="1"/>
          </p:cNvSpPr>
          <p:nvPr/>
        </p:nvSpPr>
        <p:spPr bwMode="auto">
          <a:xfrm>
            <a:off x="2611438" y="25765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y</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7188" name="Text Box 19"/>
          <p:cNvSpPr txBox="1">
            <a:spLocks noChangeArrowheads="1"/>
          </p:cNvSpPr>
          <p:nvPr/>
        </p:nvSpPr>
        <p:spPr bwMode="auto">
          <a:xfrm>
            <a:off x="3443288" y="25638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7189" name="Text Box 20"/>
          <p:cNvSpPr txBox="1">
            <a:spLocks noChangeArrowheads="1"/>
          </p:cNvSpPr>
          <p:nvPr/>
        </p:nvSpPr>
        <p:spPr bwMode="auto">
          <a:xfrm>
            <a:off x="3957638" y="1223963"/>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Oferta e demanda agregada.</a:t>
            </a:r>
          </a:p>
        </p:txBody>
      </p:sp>
      <p:sp>
        <p:nvSpPr>
          <p:cNvPr id="7190" name="Text Box 21"/>
          <p:cNvSpPr txBox="1">
            <a:spLocks noChangeArrowheads="1"/>
          </p:cNvSpPr>
          <p:nvPr/>
        </p:nvSpPr>
        <p:spPr bwMode="auto">
          <a:xfrm>
            <a:off x="1582738" y="18145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7191" name="Text Box 22"/>
          <p:cNvSpPr txBox="1">
            <a:spLocks noChangeArrowheads="1"/>
          </p:cNvSpPr>
          <p:nvPr/>
        </p:nvSpPr>
        <p:spPr bwMode="auto">
          <a:xfrm>
            <a:off x="2643188" y="18145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F</a:t>
            </a:r>
          </a:p>
        </p:txBody>
      </p:sp>
      <p:sp>
        <p:nvSpPr>
          <p:cNvPr id="7192" name="Line 23"/>
          <p:cNvSpPr>
            <a:spLocks noChangeShapeType="1"/>
          </p:cNvSpPr>
          <p:nvPr/>
        </p:nvSpPr>
        <p:spPr bwMode="auto">
          <a:xfrm flipV="1">
            <a:off x="592138" y="2955925"/>
            <a:ext cx="0" cy="17970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193" name="Line 24"/>
          <p:cNvSpPr>
            <a:spLocks noChangeShapeType="1"/>
          </p:cNvSpPr>
          <p:nvPr/>
        </p:nvSpPr>
        <p:spPr bwMode="auto">
          <a:xfrm>
            <a:off x="592138" y="4752975"/>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194" name="Text Box 25"/>
          <p:cNvSpPr txBox="1">
            <a:spLocks noChangeArrowheads="1"/>
          </p:cNvSpPr>
          <p:nvPr/>
        </p:nvSpPr>
        <p:spPr bwMode="auto">
          <a:xfrm>
            <a:off x="941388" y="31892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I</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7195" name="Line 26"/>
          <p:cNvSpPr>
            <a:spLocks noChangeShapeType="1"/>
          </p:cNvSpPr>
          <p:nvPr/>
        </p:nvSpPr>
        <p:spPr bwMode="auto">
          <a:xfrm flipV="1">
            <a:off x="592138" y="4251325"/>
            <a:ext cx="111442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7196" name="Line 27"/>
          <p:cNvSpPr>
            <a:spLocks noChangeShapeType="1"/>
          </p:cNvSpPr>
          <p:nvPr/>
        </p:nvSpPr>
        <p:spPr bwMode="auto">
          <a:xfrm>
            <a:off x="1706563" y="4249738"/>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7197" name="Line 28"/>
          <p:cNvSpPr>
            <a:spLocks noChangeShapeType="1"/>
          </p:cNvSpPr>
          <p:nvPr/>
        </p:nvSpPr>
        <p:spPr bwMode="auto">
          <a:xfrm>
            <a:off x="2744788" y="3783013"/>
            <a:ext cx="0" cy="966787"/>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7198" name="Text Box 29"/>
          <p:cNvSpPr txBox="1">
            <a:spLocks noChangeArrowheads="1"/>
          </p:cNvSpPr>
          <p:nvPr/>
        </p:nvSpPr>
        <p:spPr bwMode="auto">
          <a:xfrm>
            <a:off x="709613" y="4371975"/>
            <a:ext cx="39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L</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7199" name="Text Box 30"/>
          <p:cNvSpPr txBox="1">
            <a:spLocks noChangeArrowheads="1"/>
          </p:cNvSpPr>
          <p:nvPr/>
        </p:nvSpPr>
        <p:spPr bwMode="auto">
          <a:xfrm>
            <a:off x="2386013" y="293528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I</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7200" name="Text Box 31"/>
          <p:cNvSpPr txBox="1">
            <a:spLocks noChangeArrowheads="1"/>
          </p:cNvSpPr>
          <p:nvPr/>
        </p:nvSpPr>
        <p:spPr bwMode="auto">
          <a:xfrm>
            <a:off x="3502025" y="4268788"/>
            <a:ext cx="5302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S</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7201" name="Text Box 32"/>
          <p:cNvSpPr txBox="1">
            <a:spLocks noChangeArrowheads="1"/>
          </p:cNvSpPr>
          <p:nvPr/>
        </p:nvSpPr>
        <p:spPr bwMode="auto">
          <a:xfrm>
            <a:off x="2230438" y="44338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3681" name="Text Box 33"/>
          <p:cNvSpPr txBox="1">
            <a:spLocks noChangeArrowheads="1"/>
          </p:cNvSpPr>
          <p:nvPr/>
        </p:nvSpPr>
        <p:spPr bwMode="auto">
          <a:xfrm>
            <a:off x="2878138" y="44338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7203" name="Text Box 34"/>
          <p:cNvSpPr txBox="1">
            <a:spLocks noChangeArrowheads="1"/>
          </p:cNvSpPr>
          <p:nvPr/>
        </p:nvSpPr>
        <p:spPr bwMode="auto">
          <a:xfrm>
            <a:off x="300038" y="29543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r</a:t>
            </a:r>
          </a:p>
        </p:txBody>
      </p:sp>
      <p:sp>
        <p:nvSpPr>
          <p:cNvPr id="7204" name="Text Box 35"/>
          <p:cNvSpPr txBox="1">
            <a:spLocks noChangeArrowheads="1"/>
          </p:cNvSpPr>
          <p:nvPr/>
        </p:nvSpPr>
        <p:spPr bwMode="auto">
          <a:xfrm>
            <a:off x="287338" y="41227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r</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7205" name="Text Box 36"/>
          <p:cNvSpPr txBox="1">
            <a:spLocks noChangeArrowheads="1"/>
          </p:cNvSpPr>
          <p:nvPr/>
        </p:nvSpPr>
        <p:spPr bwMode="auto">
          <a:xfrm>
            <a:off x="1550988" y="47259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7206" name="Text Box 37"/>
          <p:cNvSpPr txBox="1">
            <a:spLocks noChangeArrowheads="1"/>
          </p:cNvSpPr>
          <p:nvPr/>
        </p:nvSpPr>
        <p:spPr bwMode="auto">
          <a:xfrm>
            <a:off x="2611438" y="47196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y</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7207" name="Text Box 38"/>
          <p:cNvSpPr txBox="1">
            <a:spLocks noChangeArrowheads="1"/>
          </p:cNvSpPr>
          <p:nvPr/>
        </p:nvSpPr>
        <p:spPr bwMode="auto">
          <a:xfrm>
            <a:off x="3443288" y="47069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7208" name="Text Box 39"/>
          <p:cNvSpPr txBox="1">
            <a:spLocks noChangeArrowheads="1"/>
          </p:cNvSpPr>
          <p:nvPr/>
        </p:nvSpPr>
        <p:spPr bwMode="auto">
          <a:xfrm>
            <a:off x="3957638" y="3367088"/>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Equilíbrio nos mercados de produto e de moeda.</a:t>
            </a:r>
          </a:p>
        </p:txBody>
      </p:sp>
      <p:sp>
        <p:nvSpPr>
          <p:cNvPr id="7209" name="Text Box 40"/>
          <p:cNvSpPr txBox="1">
            <a:spLocks noChangeArrowheads="1"/>
          </p:cNvSpPr>
          <p:nvPr/>
        </p:nvSpPr>
        <p:spPr bwMode="auto">
          <a:xfrm>
            <a:off x="1595438" y="3963988"/>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7210" name="Text Box 41"/>
          <p:cNvSpPr txBox="1">
            <a:spLocks noChangeArrowheads="1"/>
          </p:cNvSpPr>
          <p:nvPr/>
        </p:nvSpPr>
        <p:spPr bwMode="auto">
          <a:xfrm>
            <a:off x="2652713" y="3475038"/>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F</a:t>
            </a:r>
          </a:p>
        </p:txBody>
      </p:sp>
      <p:sp>
        <p:nvSpPr>
          <p:cNvPr id="7211" name="Freeform 42"/>
          <p:cNvSpPr>
            <a:spLocks/>
          </p:cNvSpPr>
          <p:nvPr/>
        </p:nvSpPr>
        <p:spPr bwMode="auto">
          <a:xfrm>
            <a:off x="911225" y="3260725"/>
            <a:ext cx="2347913" cy="1195388"/>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212" name="Line 43"/>
          <p:cNvSpPr>
            <a:spLocks noChangeShapeType="1"/>
          </p:cNvSpPr>
          <p:nvPr/>
        </p:nvSpPr>
        <p:spPr bwMode="auto">
          <a:xfrm flipH="1">
            <a:off x="582613" y="3783013"/>
            <a:ext cx="21621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7213" name="Freeform 44"/>
          <p:cNvSpPr>
            <a:spLocks/>
          </p:cNvSpPr>
          <p:nvPr/>
        </p:nvSpPr>
        <p:spPr bwMode="auto">
          <a:xfrm>
            <a:off x="2414588" y="3106738"/>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CCECFF"/>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3693" name="Freeform 45"/>
          <p:cNvSpPr>
            <a:spLocks/>
          </p:cNvSpPr>
          <p:nvPr/>
        </p:nvSpPr>
        <p:spPr bwMode="auto">
          <a:xfrm>
            <a:off x="1824038" y="3225800"/>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215" name="Freeform 46"/>
          <p:cNvSpPr>
            <a:spLocks/>
          </p:cNvSpPr>
          <p:nvPr/>
        </p:nvSpPr>
        <p:spPr bwMode="auto">
          <a:xfrm>
            <a:off x="1181100" y="3381375"/>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216" name="Text Box 47"/>
          <p:cNvSpPr txBox="1">
            <a:spLocks noChangeArrowheads="1"/>
          </p:cNvSpPr>
          <p:nvPr/>
        </p:nvSpPr>
        <p:spPr bwMode="auto">
          <a:xfrm>
            <a:off x="3179763" y="3216275"/>
            <a:ext cx="5429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M</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3696" name="Text Box 48"/>
          <p:cNvSpPr txBox="1">
            <a:spLocks noChangeArrowheads="1"/>
          </p:cNvSpPr>
          <p:nvPr/>
        </p:nvSpPr>
        <p:spPr bwMode="auto">
          <a:xfrm>
            <a:off x="1785938" y="300513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I</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7218" name="Text Box 49"/>
          <p:cNvSpPr txBox="1">
            <a:spLocks noChangeArrowheads="1"/>
          </p:cNvSpPr>
          <p:nvPr/>
        </p:nvSpPr>
        <p:spPr bwMode="auto">
          <a:xfrm>
            <a:off x="319088" y="35575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r</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7219" name="Line 50"/>
          <p:cNvSpPr>
            <a:spLocks noChangeShapeType="1"/>
          </p:cNvSpPr>
          <p:nvPr/>
        </p:nvSpPr>
        <p:spPr bwMode="auto">
          <a:xfrm flipV="1">
            <a:off x="2081213" y="4003675"/>
            <a:ext cx="784225" cy="4460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3699" name="Line 51"/>
          <p:cNvSpPr>
            <a:spLocks noChangeShapeType="1"/>
          </p:cNvSpPr>
          <p:nvPr/>
        </p:nvSpPr>
        <p:spPr bwMode="auto">
          <a:xfrm flipH="1">
            <a:off x="2828925" y="4213225"/>
            <a:ext cx="369888" cy="174625"/>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221" name="Text Box 52"/>
          <p:cNvSpPr txBox="1">
            <a:spLocks noChangeArrowheads="1"/>
          </p:cNvSpPr>
          <p:nvPr/>
        </p:nvSpPr>
        <p:spPr bwMode="auto">
          <a:xfrm>
            <a:off x="3944938" y="5440363"/>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Equilíbrio no mercado de trabalho.</a:t>
            </a:r>
          </a:p>
        </p:txBody>
      </p:sp>
      <p:sp>
        <p:nvSpPr>
          <p:cNvPr id="7222" name="Line 53"/>
          <p:cNvSpPr>
            <a:spLocks noChangeShapeType="1"/>
          </p:cNvSpPr>
          <p:nvPr/>
        </p:nvSpPr>
        <p:spPr bwMode="auto">
          <a:xfrm>
            <a:off x="598488" y="6553200"/>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223" name="Text Box 54"/>
          <p:cNvSpPr txBox="1">
            <a:spLocks noChangeArrowheads="1"/>
          </p:cNvSpPr>
          <p:nvPr/>
        </p:nvSpPr>
        <p:spPr bwMode="auto">
          <a:xfrm>
            <a:off x="1646238" y="65262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N</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7224" name="Text Box 55"/>
          <p:cNvSpPr txBox="1">
            <a:spLocks noChangeArrowheads="1"/>
          </p:cNvSpPr>
          <p:nvPr/>
        </p:nvSpPr>
        <p:spPr bwMode="auto">
          <a:xfrm>
            <a:off x="152400" y="6005513"/>
            <a:ext cx="6334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W</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7225" name="Text Box 56"/>
          <p:cNvSpPr txBox="1">
            <a:spLocks noChangeArrowheads="1"/>
          </p:cNvSpPr>
          <p:nvPr/>
        </p:nvSpPr>
        <p:spPr bwMode="auto">
          <a:xfrm>
            <a:off x="3430588" y="65325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N</a:t>
            </a:r>
          </a:p>
        </p:txBody>
      </p:sp>
      <p:sp>
        <p:nvSpPr>
          <p:cNvPr id="7226" name="Line 57"/>
          <p:cNvSpPr>
            <a:spLocks noChangeShapeType="1"/>
          </p:cNvSpPr>
          <p:nvPr/>
        </p:nvSpPr>
        <p:spPr bwMode="auto">
          <a:xfrm flipV="1">
            <a:off x="598488" y="5078413"/>
            <a:ext cx="0" cy="147320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227" name="Freeform 58"/>
          <p:cNvSpPr>
            <a:spLocks/>
          </p:cNvSpPr>
          <p:nvPr/>
        </p:nvSpPr>
        <p:spPr bwMode="auto">
          <a:xfrm>
            <a:off x="973138" y="5484813"/>
            <a:ext cx="1657350" cy="857250"/>
          </a:xfrm>
          <a:custGeom>
            <a:avLst/>
            <a:gdLst>
              <a:gd name="T0" fmla="*/ 0 w 2900"/>
              <a:gd name="T1" fmla="*/ 2147483647 h 1640"/>
              <a:gd name="T2" fmla="*/ 2147483647 w 2900"/>
              <a:gd name="T3" fmla="*/ 2147483647 h 1640"/>
              <a:gd name="T4" fmla="*/ 2147483647 w 2900"/>
              <a:gd name="T5" fmla="*/ 0 h 1640"/>
              <a:gd name="T6" fmla="*/ 0 60000 65536"/>
              <a:gd name="T7" fmla="*/ 0 60000 65536"/>
              <a:gd name="T8" fmla="*/ 0 60000 65536"/>
            </a:gdLst>
            <a:ahLst/>
            <a:cxnLst>
              <a:cxn ang="T6">
                <a:pos x="T0" y="T1"/>
              </a:cxn>
              <a:cxn ang="T7">
                <a:pos x="T2" y="T3"/>
              </a:cxn>
              <a:cxn ang="T8">
                <a:pos x="T4" y="T5"/>
              </a:cxn>
            </a:cxnLst>
            <a:rect l="0" t="0" r="r" b="b"/>
            <a:pathLst>
              <a:path w="2900" h="1640">
                <a:moveTo>
                  <a:pt x="0" y="1640"/>
                </a:moveTo>
                <a:cubicBezTo>
                  <a:pt x="498" y="1571"/>
                  <a:pt x="997" y="1503"/>
                  <a:pt x="1480" y="1230"/>
                </a:cubicBezTo>
                <a:cubicBezTo>
                  <a:pt x="1963" y="957"/>
                  <a:pt x="2431" y="478"/>
                  <a:pt x="290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228" name="Freeform 59"/>
          <p:cNvSpPr>
            <a:spLocks/>
          </p:cNvSpPr>
          <p:nvPr/>
        </p:nvSpPr>
        <p:spPr bwMode="auto">
          <a:xfrm>
            <a:off x="884238" y="5611813"/>
            <a:ext cx="1104900" cy="800100"/>
          </a:xfrm>
          <a:custGeom>
            <a:avLst/>
            <a:gdLst>
              <a:gd name="T0" fmla="*/ 0 w 1740"/>
              <a:gd name="T1" fmla="*/ 0 h 1260"/>
              <a:gd name="T2" fmla="*/ 2147483647 w 1740"/>
              <a:gd name="T3" fmla="*/ 2147483647 h 1260"/>
              <a:gd name="T4" fmla="*/ 2147483647 w 1740"/>
              <a:gd name="T5" fmla="*/ 2147483647 h 1260"/>
              <a:gd name="T6" fmla="*/ 0 60000 65536"/>
              <a:gd name="T7" fmla="*/ 0 60000 65536"/>
              <a:gd name="T8" fmla="*/ 0 60000 65536"/>
            </a:gdLst>
            <a:ahLst/>
            <a:cxnLst>
              <a:cxn ang="T6">
                <a:pos x="T0" y="T1"/>
              </a:cxn>
              <a:cxn ang="T7">
                <a:pos x="T2" y="T3"/>
              </a:cxn>
              <a:cxn ang="T8">
                <a:pos x="T4" y="T5"/>
              </a:cxn>
            </a:cxnLst>
            <a:rect l="0" t="0" r="r" b="b"/>
            <a:pathLst>
              <a:path w="1740" h="1260">
                <a:moveTo>
                  <a:pt x="0" y="0"/>
                </a:moveTo>
                <a:cubicBezTo>
                  <a:pt x="400" y="160"/>
                  <a:pt x="800" y="320"/>
                  <a:pt x="1090" y="530"/>
                </a:cubicBezTo>
                <a:cubicBezTo>
                  <a:pt x="1380" y="740"/>
                  <a:pt x="1560" y="1000"/>
                  <a:pt x="1740" y="126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229" name="Line 60"/>
          <p:cNvSpPr>
            <a:spLocks noChangeShapeType="1"/>
          </p:cNvSpPr>
          <p:nvPr/>
        </p:nvSpPr>
        <p:spPr bwMode="auto">
          <a:xfrm>
            <a:off x="598488" y="6145213"/>
            <a:ext cx="118745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7230" name="Line 61"/>
          <p:cNvSpPr>
            <a:spLocks noChangeShapeType="1"/>
          </p:cNvSpPr>
          <p:nvPr/>
        </p:nvSpPr>
        <p:spPr bwMode="auto">
          <a:xfrm>
            <a:off x="1779588" y="6138863"/>
            <a:ext cx="0" cy="4127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7231" name="Text Box 62"/>
          <p:cNvSpPr txBox="1">
            <a:spLocks noChangeArrowheads="1"/>
          </p:cNvSpPr>
          <p:nvPr/>
        </p:nvSpPr>
        <p:spPr bwMode="auto">
          <a:xfrm>
            <a:off x="280988" y="50911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W</a:t>
            </a:r>
          </a:p>
        </p:txBody>
      </p:sp>
      <p:sp>
        <p:nvSpPr>
          <p:cNvPr id="7232" name="Text Box 63"/>
          <p:cNvSpPr txBox="1">
            <a:spLocks noChangeArrowheads="1"/>
          </p:cNvSpPr>
          <p:nvPr/>
        </p:nvSpPr>
        <p:spPr bwMode="auto">
          <a:xfrm>
            <a:off x="2579688" y="5345113"/>
            <a:ext cx="10382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j(P</a:t>
            </a:r>
            <a:r>
              <a:rPr lang="pt-BR" sz="1600" b="0" baseline="-25000">
                <a:solidFill>
                  <a:srgbClr val="99FF66"/>
                </a:solidFill>
                <a:latin typeface="Arial" charset="0"/>
              </a:rPr>
              <a:t>0</a:t>
            </a:r>
            <a:r>
              <a:rPr lang="pt-BR" sz="1600" b="0">
                <a:solidFill>
                  <a:srgbClr val="99FF66"/>
                </a:solidFill>
                <a:latin typeface="Arial" charset="0"/>
              </a:rPr>
              <a:t>, N)</a:t>
            </a:r>
          </a:p>
        </p:txBody>
      </p:sp>
      <p:sp>
        <p:nvSpPr>
          <p:cNvPr id="7233" name="Text Box 64"/>
          <p:cNvSpPr txBox="1">
            <a:spLocks noChangeArrowheads="1"/>
          </p:cNvSpPr>
          <p:nvPr/>
        </p:nvSpPr>
        <p:spPr bwMode="auto">
          <a:xfrm>
            <a:off x="1906588" y="6183313"/>
            <a:ext cx="885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sym typeface="Symbol" pitchFamily="18" charset="2"/>
              </a:rPr>
              <a:t></a:t>
            </a:r>
            <a:r>
              <a:rPr lang="pt-BR" sz="1600" b="0">
                <a:solidFill>
                  <a:srgbClr val="99FF66"/>
                </a:solidFill>
                <a:latin typeface="Arial" charset="0"/>
              </a:rPr>
              <a:t>f(N)</a:t>
            </a:r>
          </a:p>
        </p:txBody>
      </p:sp>
      <p:sp>
        <p:nvSpPr>
          <p:cNvPr id="7234" name="Text Box 65"/>
          <p:cNvSpPr txBox="1">
            <a:spLocks noChangeArrowheads="1"/>
          </p:cNvSpPr>
          <p:nvPr/>
        </p:nvSpPr>
        <p:spPr bwMode="auto">
          <a:xfrm>
            <a:off x="1658938" y="5834063"/>
            <a:ext cx="3206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7235" name="Line 66"/>
          <p:cNvSpPr>
            <a:spLocks noChangeShapeType="1"/>
          </p:cNvSpPr>
          <p:nvPr/>
        </p:nvSpPr>
        <p:spPr bwMode="auto">
          <a:xfrm flipV="1">
            <a:off x="1697038" y="2106613"/>
            <a:ext cx="1033462" cy="31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7236" name="Freeform 67"/>
          <p:cNvSpPr>
            <a:spLocks/>
          </p:cNvSpPr>
          <p:nvPr/>
        </p:nvSpPr>
        <p:spPr bwMode="auto">
          <a:xfrm>
            <a:off x="1643063" y="903288"/>
            <a:ext cx="1757362" cy="1358900"/>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7237" name="Text Box 68"/>
          <p:cNvSpPr txBox="1">
            <a:spLocks noChangeArrowheads="1"/>
          </p:cNvSpPr>
          <p:nvPr/>
        </p:nvSpPr>
        <p:spPr bwMode="auto">
          <a:xfrm>
            <a:off x="1620838" y="798513"/>
            <a:ext cx="4857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7238" name="Text Box 69"/>
          <p:cNvSpPr txBox="1">
            <a:spLocks noChangeArrowheads="1"/>
          </p:cNvSpPr>
          <p:nvPr/>
        </p:nvSpPr>
        <p:spPr bwMode="auto">
          <a:xfrm>
            <a:off x="3341688" y="2106613"/>
            <a:ext cx="441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7239" name="Line 70"/>
          <p:cNvSpPr>
            <a:spLocks noChangeShapeType="1"/>
          </p:cNvSpPr>
          <p:nvPr/>
        </p:nvSpPr>
        <p:spPr bwMode="auto">
          <a:xfrm flipV="1">
            <a:off x="2813050" y="2208213"/>
            <a:ext cx="95250" cy="161925"/>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240" name="Line 71"/>
          <p:cNvSpPr>
            <a:spLocks noChangeShapeType="1"/>
          </p:cNvSpPr>
          <p:nvPr/>
        </p:nvSpPr>
        <p:spPr bwMode="auto">
          <a:xfrm>
            <a:off x="592138" y="1844675"/>
            <a:ext cx="15525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7241" name="Text Box 72"/>
          <p:cNvSpPr txBox="1">
            <a:spLocks noChangeArrowheads="1"/>
          </p:cNvSpPr>
          <p:nvPr/>
        </p:nvSpPr>
        <p:spPr bwMode="auto">
          <a:xfrm>
            <a:off x="242888" y="16430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7242" name="Text Box 73"/>
          <p:cNvSpPr txBox="1">
            <a:spLocks noChangeArrowheads="1"/>
          </p:cNvSpPr>
          <p:nvPr/>
        </p:nvSpPr>
        <p:spPr bwMode="auto">
          <a:xfrm>
            <a:off x="1963738" y="15097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Tree>
    <p:extLst>
      <p:ext uri="{BB962C8B-B14F-4D97-AF65-F5344CB8AC3E}">
        <p14:creationId xmlns:p14="http://schemas.microsoft.com/office/powerpoint/2010/main" val="1856038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3650">
                                            <p:txEl>
                                              <p:pRg st="0" end="0"/>
                                            </p:txEl>
                                          </p:spTgt>
                                        </p:tgtEl>
                                        <p:attrNameLst>
                                          <p:attrName>style.visibility</p:attrName>
                                        </p:attrNameLst>
                                      </p:cBhvr>
                                      <p:to>
                                        <p:strVal val="visible"/>
                                      </p:to>
                                    </p:set>
                                    <p:anim calcmode="lin" valueType="num">
                                      <p:cBhvr additive="base">
                                        <p:cTn id="7" dur="1000" fill="hold"/>
                                        <p:tgtEl>
                                          <p:spTgt spid="92365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3650">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923650">
                                            <p:txEl>
                                              <p:pRg st="1" end="1"/>
                                            </p:txEl>
                                          </p:spTgt>
                                        </p:tgtEl>
                                        <p:attrNameLst>
                                          <p:attrName>style.visibility</p:attrName>
                                        </p:attrNameLst>
                                      </p:cBhvr>
                                      <p:to>
                                        <p:strVal val="visible"/>
                                      </p:to>
                                    </p:set>
                                    <p:animEffect transition="in" filter="wipe(left)">
                                      <p:cBhvr>
                                        <p:cTn id="12" dur="500"/>
                                        <p:tgtEl>
                                          <p:spTgt spid="923650">
                                            <p:txEl>
                                              <p:pRg st="1" end="1"/>
                                            </p:txEl>
                                          </p:spTgt>
                                        </p:tgtEl>
                                      </p:cBhvr>
                                    </p:animEffect>
                                  </p:childTnLst>
                                </p:cTn>
                              </p:par>
                            </p:childTnLst>
                          </p:cTn>
                        </p:par>
                        <p:par>
                          <p:cTn id="13" fill="hold" nodeType="afterGroup">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923650">
                                            <p:txEl>
                                              <p:pRg st="2" end="2"/>
                                            </p:txEl>
                                          </p:spTgt>
                                        </p:tgtEl>
                                        <p:attrNameLst>
                                          <p:attrName>style.visibility</p:attrName>
                                        </p:attrNameLst>
                                      </p:cBhvr>
                                      <p:to>
                                        <p:strVal val="visible"/>
                                      </p:to>
                                    </p:set>
                                    <p:animEffect transition="in" filter="wipe(left)">
                                      <p:cBhvr>
                                        <p:cTn id="16" dur="500"/>
                                        <p:tgtEl>
                                          <p:spTgt spid="923650">
                                            <p:txEl>
                                              <p:pRg st="2" end="2"/>
                                            </p:txEl>
                                          </p:spTgt>
                                        </p:tgtEl>
                                      </p:cBhvr>
                                    </p:animEffect>
                                  </p:childTnLst>
                                </p:cTn>
                              </p:par>
                            </p:childTnLst>
                          </p:cTn>
                        </p:par>
                        <p:par>
                          <p:cTn id="17" fill="hold" nodeType="afterGroup">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923650">
                                            <p:txEl>
                                              <p:pRg st="3" end="3"/>
                                            </p:txEl>
                                          </p:spTgt>
                                        </p:tgtEl>
                                        <p:attrNameLst>
                                          <p:attrName>style.visibility</p:attrName>
                                        </p:attrNameLst>
                                      </p:cBhvr>
                                      <p:to>
                                        <p:strVal val="visible"/>
                                      </p:to>
                                    </p:set>
                                    <p:animEffect transition="in" filter="wipe(left)">
                                      <p:cBhvr>
                                        <p:cTn id="20" dur="500"/>
                                        <p:tgtEl>
                                          <p:spTgt spid="923650">
                                            <p:txEl>
                                              <p:pRg st="3" end="3"/>
                                            </p:txEl>
                                          </p:spTgt>
                                        </p:tgtEl>
                                      </p:cBhvr>
                                    </p:animEffect>
                                  </p:childTnLst>
                                </p:cTn>
                              </p:par>
                            </p:childTnLst>
                          </p:cTn>
                        </p:par>
                        <p:par>
                          <p:cTn id="21" fill="hold" nodeType="afterGroup">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923650">
                                            <p:txEl>
                                              <p:pRg st="4" end="4"/>
                                            </p:txEl>
                                          </p:spTgt>
                                        </p:tgtEl>
                                        <p:attrNameLst>
                                          <p:attrName>style.visibility</p:attrName>
                                        </p:attrNameLst>
                                      </p:cBhvr>
                                      <p:to>
                                        <p:strVal val="visible"/>
                                      </p:to>
                                    </p:set>
                                    <p:animEffect transition="in" filter="wipe(left)">
                                      <p:cBhvr>
                                        <p:cTn id="24" dur="500"/>
                                        <p:tgtEl>
                                          <p:spTgt spid="923650">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23650">
                                            <p:txEl>
                                              <p:pRg st="6" end="6"/>
                                            </p:txEl>
                                          </p:spTgt>
                                        </p:tgtEl>
                                        <p:attrNameLst>
                                          <p:attrName>style.visibility</p:attrName>
                                        </p:attrNameLst>
                                      </p:cBhvr>
                                      <p:to>
                                        <p:strVal val="visible"/>
                                      </p:to>
                                    </p:set>
                                    <p:animEffect transition="in" filter="wipe(left)">
                                      <p:cBhvr>
                                        <p:cTn id="29" dur="500"/>
                                        <p:tgtEl>
                                          <p:spTgt spid="923650">
                                            <p:txEl>
                                              <p:pRg st="6" end="6"/>
                                            </p:txEl>
                                          </p:spTgt>
                                        </p:tgtEl>
                                      </p:cBhvr>
                                    </p:animEffect>
                                  </p:childTnLst>
                                </p:cTn>
                              </p:par>
                            </p:childTnLst>
                          </p:cTn>
                        </p:par>
                        <p:par>
                          <p:cTn id="30" fill="hold" nodeType="afterGroup">
                            <p:stCondLst>
                              <p:cond delay="500"/>
                            </p:stCondLst>
                            <p:childTnLst>
                              <p:par>
                                <p:cTn id="31" presetID="2" presetClass="entr" presetSubtype="3" fill="hold" grpId="0" nodeType="afterEffect">
                                  <p:stCondLst>
                                    <p:cond delay="0"/>
                                  </p:stCondLst>
                                  <p:childTnLst>
                                    <p:set>
                                      <p:cBhvr>
                                        <p:cTn id="32" dur="1" fill="hold">
                                          <p:stCondLst>
                                            <p:cond delay="0"/>
                                          </p:stCondLst>
                                        </p:cTn>
                                        <p:tgtEl>
                                          <p:spTgt spid="923693"/>
                                        </p:tgtEl>
                                        <p:attrNameLst>
                                          <p:attrName>style.visibility</p:attrName>
                                        </p:attrNameLst>
                                      </p:cBhvr>
                                      <p:to>
                                        <p:strVal val="visible"/>
                                      </p:to>
                                    </p:set>
                                    <p:anim calcmode="lin" valueType="num">
                                      <p:cBhvr additive="base">
                                        <p:cTn id="33" dur="1000" fill="hold"/>
                                        <p:tgtEl>
                                          <p:spTgt spid="923693"/>
                                        </p:tgtEl>
                                        <p:attrNameLst>
                                          <p:attrName>ppt_x</p:attrName>
                                        </p:attrNameLst>
                                      </p:cBhvr>
                                      <p:tavLst>
                                        <p:tav tm="0">
                                          <p:val>
                                            <p:strVal val="1+#ppt_w/2"/>
                                          </p:val>
                                        </p:tav>
                                        <p:tav tm="100000">
                                          <p:val>
                                            <p:strVal val="#ppt_x"/>
                                          </p:val>
                                        </p:tav>
                                      </p:tavLst>
                                    </p:anim>
                                    <p:anim calcmode="lin" valueType="num">
                                      <p:cBhvr additive="base">
                                        <p:cTn id="34" dur="1000" fill="hold"/>
                                        <p:tgtEl>
                                          <p:spTgt spid="923693"/>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923696"/>
                                        </p:tgtEl>
                                        <p:attrNameLst>
                                          <p:attrName>style.visibility</p:attrName>
                                        </p:attrNameLst>
                                      </p:cBhvr>
                                      <p:to>
                                        <p:strVal val="visible"/>
                                      </p:to>
                                    </p:set>
                                    <p:animEffect transition="in" filter="wipe(left)">
                                      <p:cBhvr>
                                        <p:cTn id="38" dur="500"/>
                                        <p:tgtEl>
                                          <p:spTgt spid="92369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23681"/>
                                        </p:tgtEl>
                                        <p:attrNameLst>
                                          <p:attrName>style.visibility</p:attrName>
                                        </p:attrNameLst>
                                      </p:cBhvr>
                                      <p:to>
                                        <p:strVal val="visible"/>
                                      </p:to>
                                    </p:set>
                                    <p:animEffect transition="in" filter="wipe(left)">
                                      <p:cBhvr>
                                        <p:cTn id="41" dur="500"/>
                                        <p:tgtEl>
                                          <p:spTgt spid="923681"/>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923699"/>
                                        </p:tgtEl>
                                        <p:attrNameLst>
                                          <p:attrName>style.visibility</p:attrName>
                                        </p:attrNameLst>
                                      </p:cBhvr>
                                      <p:to>
                                        <p:strVal val="visible"/>
                                      </p:to>
                                    </p:set>
                                    <p:animEffect transition="in" filter="wipe(right)">
                                      <p:cBhvr>
                                        <p:cTn id="44" dur="1000"/>
                                        <p:tgtEl>
                                          <p:spTgt spid="923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0" grpId="0" build="p"/>
      <p:bldP spid="923681" grpId="0"/>
      <p:bldP spid="923693" grpId="0" animBg="1"/>
      <p:bldP spid="923696" grpId="0"/>
      <p:bldP spid="92369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Retângulo 85"/>
          <p:cNvSpPr/>
          <p:nvPr/>
        </p:nvSpPr>
        <p:spPr>
          <a:xfrm>
            <a:off x="179512" y="4653136"/>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5" name="Retângulo 84"/>
          <p:cNvSpPr/>
          <p:nvPr/>
        </p:nvSpPr>
        <p:spPr>
          <a:xfrm>
            <a:off x="179512" y="2924944"/>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4" name="Retângulo 83"/>
          <p:cNvSpPr/>
          <p:nvPr/>
        </p:nvSpPr>
        <p:spPr>
          <a:xfrm>
            <a:off x="179512" y="764704"/>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194"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08BF81C0-708D-4A0B-A324-998BDEAACADA}" type="slidenum">
              <a:rPr lang="pt-PT" sz="1400" b="0" smtClean="0">
                <a:solidFill>
                  <a:schemeClr val="folHlink"/>
                </a:solidFill>
              </a:rPr>
              <a:pPr eaLnBrk="1" hangingPunct="1"/>
              <a:t>23</a:t>
            </a:fld>
            <a:endParaRPr lang="pt-PT" sz="1400" b="0" smtClean="0">
              <a:solidFill>
                <a:schemeClr val="folHlink"/>
              </a:solidFill>
            </a:endParaRPr>
          </a:p>
        </p:txBody>
      </p:sp>
      <p:sp>
        <p:nvSpPr>
          <p:cNvPr id="924674" name="Rectangle 2"/>
          <p:cNvSpPr>
            <a:spLocks noGrp="1" noChangeArrowheads="1"/>
          </p:cNvSpPr>
          <p:nvPr>
            <p:ph type="body" idx="1"/>
          </p:nvPr>
        </p:nvSpPr>
        <p:spPr>
          <a:xfrm>
            <a:off x="5334000" y="1847850"/>
            <a:ext cx="3810000" cy="4602163"/>
          </a:xfrm>
        </p:spPr>
        <p:txBody>
          <a:bodyPr/>
          <a:lstStyle/>
          <a:p>
            <a:pPr marL="0" indent="0" algn="just">
              <a:lnSpc>
                <a:spcPct val="110000"/>
              </a:lnSpc>
              <a:buNone/>
            </a:pPr>
            <a:r>
              <a:rPr lang="pt-BR" sz="2000" dirty="0">
                <a:latin typeface="Arial" charset="0"/>
                <a:sym typeface="Symbol" pitchFamily="18" charset="2"/>
              </a:rPr>
              <a:t> Preço</a:t>
            </a:r>
            <a:endParaRPr lang="pt-BR" sz="2000" dirty="0" smtClean="0">
              <a:latin typeface="Arial" charset="0"/>
              <a:sym typeface="Symbol" pitchFamily="18" charset="2"/>
            </a:endParaRP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 Oferta real de moeda</a:t>
            </a:r>
          </a:p>
          <a:p>
            <a:pPr marL="361950" indent="-361950" algn="just" eaLnBrk="1" hangingPunct="1">
              <a:lnSpc>
                <a:spcPct val="110000"/>
              </a:lnSpc>
              <a:buFont typeface="Symbol" pitchFamily="18" charset="2"/>
              <a:buChar char="Þ"/>
            </a:pPr>
            <a:endParaRPr lang="pt-BR" sz="2000" dirty="0" smtClean="0">
              <a:latin typeface="Arial" charset="0"/>
              <a:sym typeface="Symbol" pitchFamily="18" charset="2"/>
            </a:endParaRP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Desloca LM para esquerda.</a:t>
            </a:r>
          </a:p>
        </p:txBody>
      </p:sp>
      <p:sp>
        <p:nvSpPr>
          <p:cNvPr id="8196" name="Rectangle 3"/>
          <p:cNvSpPr>
            <a:spLocks noGrp="1" noChangeArrowheads="1"/>
          </p:cNvSpPr>
          <p:nvPr>
            <p:ph type="title"/>
          </p:nvPr>
        </p:nvSpPr>
        <p:spPr>
          <a:xfrm>
            <a:off x="0" y="204788"/>
            <a:ext cx="9144000" cy="819150"/>
          </a:xfrm>
          <a:noFill/>
        </p:spPr>
        <p:txBody>
          <a:bodyPr/>
          <a:lstStyle/>
          <a:p>
            <a:pPr eaLnBrk="1" hangingPunct="1"/>
            <a:r>
              <a:rPr lang="pt-BR" sz="3200" smtClean="0">
                <a:latin typeface="Arial" charset="0"/>
              </a:rPr>
              <a:t>Teoria da inflação de demanda</a:t>
            </a:r>
          </a:p>
        </p:txBody>
      </p:sp>
      <p:sp>
        <p:nvSpPr>
          <p:cNvPr id="8197" name="Line 4"/>
          <p:cNvSpPr>
            <a:spLocks noChangeShapeType="1"/>
          </p:cNvSpPr>
          <p:nvPr/>
        </p:nvSpPr>
        <p:spPr bwMode="auto">
          <a:xfrm flipV="1">
            <a:off x="592138" y="814388"/>
            <a:ext cx="0" cy="17970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8198" name="Line 5"/>
          <p:cNvSpPr>
            <a:spLocks noChangeShapeType="1"/>
          </p:cNvSpPr>
          <p:nvPr/>
        </p:nvSpPr>
        <p:spPr bwMode="auto">
          <a:xfrm>
            <a:off x="592138" y="2611438"/>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8199" name="Freeform 6"/>
          <p:cNvSpPr>
            <a:spLocks/>
          </p:cNvSpPr>
          <p:nvPr/>
        </p:nvSpPr>
        <p:spPr bwMode="auto">
          <a:xfrm>
            <a:off x="831850" y="1108075"/>
            <a:ext cx="2019300" cy="1271588"/>
          </a:xfrm>
          <a:custGeom>
            <a:avLst/>
            <a:gdLst>
              <a:gd name="T0" fmla="*/ 0 w 3180"/>
              <a:gd name="T1" fmla="*/ 2147483647 h 2003"/>
              <a:gd name="T2" fmla="*/ 2147483647 w 3180"/>
              <a:gd name="T3" fmla="*/ 2147483647 h 2003"/>
              <a:gd name="T4" fmla="*/ 2147483647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8200" name="Freeform 7"/>
          <p:cNvSpPr>
            <a:spLocks/>
          </p:cNvSpPr>
          <p:nvPr/>
        </p:nvSpPr>
        <p:spPr bwMode="auto">
          <a:xfrm>
            <a:off x="998538" y="1044575"/>
            <a:ext cx="1898650" cy="1398588"/>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8201" name="Text Box 8"/>
          <p:cNvSpPr txBox="1">
            <a:spLocks noChangeArrowheads="1"/>
          </p:cNvSpPr>
          <p:nvPr/>
        </p:nvSpPr>
        <p:spPr bwMode="auto">
          <a:xfrm>
            <a:off x="966788" y="8366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8202" name="Line 9"/>
          <p:cNvSpPr>
            <a:spLocks noChangeShapeType="1"/>
          </p:cNvSpPr>
          <p:nvPr/>
        </p:nvSpPr>
        <p:spPr bwMode="auto">
          <a:xfrm flipV="1">
            <a:off x="592138" y="2106613"/>
            <a:ext cx="1109662" cy="31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8203" name="Line 10"/>
          <p:cNvSpPr>
            <a:spLocks noChangeShapeType="1"/>
          </p:cNvSpPr>
          <p:nvPr/>
        </p:nvSpPr>
        <p:spPr bwMode="auto">
          <a:xfrm>
            <a:off x="1706563" y="2106613"/>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8204" name="Line 11"/>
          <p:cNvSpPr>
            <a:spLocks noChangeShapeType="1"/>
          </p:cNvSpPr>
          <p:nvPr/>
        </p:nvSpPr>
        <p:spPr bwMode="auto">
          <a:xfrm>
            <a:off x="2744788" y="2106613"/>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8205" name="Text Box 12"/>
          <p:cNvSpPr txBox="1">
            <a:spLocks noChangeArrowheads="1"/>
          </p:cNvSpPr>
          <p:nvPr/>
        </p:nvSpPr>
        <p:spPr bwMode="auto">
          <a:xfrm>
            <a:off x="2911475" y="2260600"/>
            <a:ext cx="39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33"/>
                </a:solidFill>
                <a:latin typeface="Arial" charset="0"/>
              </a:rPr>
              <a:t>D</a:t>
            </a:r>
            <a:r>
              <a:rPr lang="pt-BR" sz="1600" b="0" baseline="-25000">
                <a:solidFill>
                  <a:srgbClr val="99FF33"/>
                </a:solidFill>
                <a:latin typeface="Arial" charset="0"/>
              </a:rPr>
              <a:t>0</a:t>
            </a:r>
          </a:p>
        </p:txBody>
      </p:sp>
      <p:sp>
        <p:nvSpPr>
          <p:cNvPr id="8206" name="Text Box 13"/>
          <p:cNvSpPr txBox="1">
            <a:spLocks noChangeArrowheads="1"/>
          </p:cNvSpPr>
          <p:nvPr/>
        </p:nvSpPr>
        <p:spPr bwMode="auto">
          <a:xfrm>
            <a:off x="592138" y="22907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8207" name="Text Box 14"/>
          <p:cNvSpPr txBox="1">
            <a:spLocks noChangeArrowheads="1"/>
          </p:cNvSpPr>
          <p:nvPr/>
        </p:nvSpPr>
        <p:spPr bwMode="auto">
          <a:xfrm>
            <a:off x="2808288" y="9509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8208" name="Text Box 15"/>
          <p:cNvSpPr txBox="1">
            <a:spLocks noChangeArrowheads="1"/>
          </p:cNvSpPr>
          <p:nvPr/>
        </p:nvSpPr>
        <p:spPr bwMode="auto">
          <a:xfrm>
            <a:off x="300038" y="8112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8209" name="Text Box 16"/>
          <p:cNvSpPr txBox="1">
            <a:spLocks noChangeArrowheads="1"/>
          </p:cNvSpPr>
          <p:nvPr/>
        </p:nvSpPr>
        <p:spPr bwMode="auto">
          <a:xfrm>
            <a:off x="242888" y="19288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8210" name="Text Box 17"/>
          <p:cNvSpPr txBox="1">
            <a:spLocks noChangeArrowheads="1"/>
          </p:cNvSpPr>
          <p:nvPr/>
        </p:nvSpPr>
        <p:spPr bwMode="auto">
          <a:xfrm>
            <a:off x="1550988" y="25828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8211" name="Text Box 18"/>
          <p:cNvSpPr txBox="1">
            <a:spLocks noChangeArrowheads="1"/>
          </p:cNvSpPr>
          <p:nvPr/>
        </p:nvSpPr>
        <p:spPr bwMode="auto">
          <a:xfrm>
            <a:off x="2611438" y="25765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y</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8212" name="Text Box 19"/>
          <p:cNvSpPr txBox="1">
            <a:spLocks noChangeArrowheads="1"/>
          </p:cNvSpPr>
          <p:nvPr/>
        </p:nvSpPr>
        <p:spPr bwMode="auto">
          <a:xfrm>
            <a:off x="3443288" y="25638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8213" name="Text Box 20"/>
          <p:cNvSpPr txBox="1">
            <a:spLocks noChangeArrowheads="1"/>
          </p:cNvSpPr>
          <p:nvPr/>
        </p:nvSpPr>
        <p:spPr bwMode="auto">
          <a:xfrm>
            <a:off x="3957638" y="1223963"/>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Oferta e demanda agregada.</a:t>
            </a:r>
          </a:p>
        </p:txBody>
      </p:sp>
      <p:sp>
        <p:nvSpPr>
          <p:cNvPr id="8214" name="Text Box 21"/>
          <p:cNvSpPr txBox="1">
            <a:spLocks noChangeArrowheads="1"/>
          </p:cNvSpPr>
          <p:nvPr/>
        </p:nvSpPr>
        <p:spPr bwMode="auto">
          <a:xfrm>
            <a:off x="1582738" y="18145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8215" name="Text Box 22"/>
          <p:cNvSpPr txBox="1">
            <a:spLocks noChangeArrowheads="1"/>
          </p:cNvSpPr>
          <p:nvPr/>
        </p:nvSpPr>
        <p:spPr bwMode="auto">
          <a:xfrm>
            <a:off x="2643188" y="18145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F</a:t>
            </a:r>
          </a:p>
        </p:txBody>
      </p:sp>
      <p:sp>
        <p:nvSpPr>
          <p:cNvPr id="8216" name="Line 23"/>
          <p:cNvSpPr>
            <a:spLocks noChangeShapeType="1"/>
          </p:cNvSpPr>
          <p:nvPr/>
        </p:nvSpPr>
        <p:spPr bwMode="auto">
          <a:xfrm flipV="1">
            <a:off x="592138" y="2955925"/>
            <a:ext cx="0" cy="17970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8217" name="Line 24"/>
          <p:cNvSpPr>
            <a:spLocks noChangeShapeType="1"/>
          </p:cNvSpPr>
          <p:nvPr/>
        </p:nvSpPr>
        <p:spPr bwMode="auto">
          <a:xfrm>
            <a:off x="592138" y="4752975"/>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8218" name="Text Box 25"/>
          <p:cNvSpPr txBox="1">
            <a:spLocks noChangeArrowheads="1"/>
          </p:cNvSpPr>
          <p:nvPr/>
        </p:nvSpPr>
        <p:spPr bwMode="auto">
          <a:xfrm>
            <a:off x="941388" y="31892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I</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8219" name="Line 26"/>
          <p:cNvSpPr>
            <a:spLocks noChangeShapeType="1"/>
          </p:cNvSpPr>
          <p:nvPr/>
        </p:nvSpPr>
        <p:spPr bwMode="auto">
          <a:xfrm flipV="1">
            <a:off x="592138" y="4251325"/>
            <a:ext cx="111442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4699" name="Line 27"/>
          <p:cNvSpPr>
            <a:spLocks noChangeShapeType="1"/>
          </p:cNvSpPr>
          <p:nvPr/>
        </p:nvSpPr>
        <p:spPr bwMode="auto">
          <a:xfrm>
            <a:off x="592138" y="3876675"/>
            <a:ext cx="15525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8221" name="Line 28"/>
          <p:cNvSpPr>
            <a:spLocks noChangeShapeType="1"/>
          </p:cNvSpPr>
          <p:nvPr/>
        </p:nvSpPr>
        <p:spPr bwMode="auto">
          <a:xfrm>
            <a:off x="1706563" y="4249738"/>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8222" name="Line 29"/>
          <p:cNvSpPr>
            <a:spLocks noChangeShapeType="1"/>
          </p:cNvSpPr>
          <p:nvPr/>
        </p:nvSpPr>
        <p:spPr bwMode="auto">
          <a:xfrm>
            <a:off x="2744788" y="3783013"/>
            <a:ext cx="0" cy="966787"/>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8223" name="Text Box 30"/>
          <p:cNvSpPr txBox="1">
            <a:spLocks noChangeArrowheads="1"/>
          </p:cNvSpPr>
          <p:nvPr/>
        </p:nvSpPr>
        <p:spPr bwMode="auto">
          <a:xfrm>
            <a:off x="709613" y="4371975"/>
            <a:ext cx="39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L</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8224" name="Text Box 31"/>
          <p:cNvSpPr txBox="1">
            <a:spLocks noChangeArrowheads="1"/>
          </p:cNvSpPr>
          <p:nvPr/>
        </p:nvSpPr>
        <p:spPr bwMode="auto">
          <a:xfrm>
            <a:off x="2386013" y="293528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I</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8225" name="Text Box 32"/>
          <p:cNvSpPr txBox="1">
            <a:spLocks noChangeArrowheads="1"/>
          </p:cNvSpPr>
          <p:nvPr/>
        </p:nvSpPr>
        <p:spPr bwMode="auto">
          <a:xfrm>
            <a:off x="3502025" y="4268788"/>
            <a:ext cx="5302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S</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8226" name="Text Box 33"/>
          <p:cNvSpPr txBox="1">
            <a:spLocks noChangeArrowheads="1"/>
          </p:cNvSpPr>
          <p:nvPr/>
        </p:nvSpPr>
        <p:spPr bwMode="auto">
          <a:xfrm>
            <a:off x="2230438" y="44338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8227" name="Text Box 34"/>
          <p:cNvSpPr txBox="1">
            <a:spLocks noChangeArrowheads="1"/>
          </p:cNvSpPr>
          <p:nvPr/>
        </p:nvSpPr>
        <p:spPr bwMode="auto">
          <a:xfrm>
            <a:off x="2878138" y="44338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8228" name="Text Box 35"/>
          <p:cNvSpPr txBox="1">
            <a:spLocks noChangeArrowheads="1"/>
          </p:cNvSpPr>
          <p:nvPr/>
        </p:nvSpPr>
        <p:spPr bwMode="auto">
          <a:xfrm>
            <a:off x="300038" y="29543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r</a:t>
            </a:r>
          </a:p>
        </p:txBody>
      </p:sp>
      <p:sp>
        <p:nvSpPr>
          <p:cNvPr id="8229" name="Text Box 36"/>
          <p:cNvSpPr txBox="1">
            <a:spLocks noChangeArrowheads="1"/>
          </p:cNvSpPr>
          <p:nvPr/>
        </p:nvSpPr>
        <p:spPr bwMode="auto">
          <a:xfrm>
            <a:off x="287338" y="41227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r</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4709" name="Text Box 37"/>
          <p:cNvSpPr txBox="1">
            <a:spLocks noChangeArrowheads="1"/>
          </p:cNvSpPr>
          <p:nvPr/>
        </p:nvSpPr>
        <p:spPr bwMode="auto">
          <a:xfrm>
            <a:off x="300038" y="3763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r</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8231" name="Text Box 38"/>
          <p:cNvSpPr txBox="1">
            <a:spLocks noChangeArrowheads="1"/>
          </p:cNvSpPr>
          <p:nvPr/>
        </p:nvSpPr>
        <p:spPr bwMode="auto">
          <a:xfrm>
            <a:off x="1550988" y="47259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4711" name="Text Box 39"/>
          <p:cNvSpPr txBox="1">
            <a:spLocks noChangeArrowheads="1"/>
          </p:cNvSpPr>
          <p:nvPr/>
        </p:nvSpPr>
        <p:spPr bwMode="auto">
          <a:xfrm>
            <a:off x="1998663" y="47196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8233" name="Text Box 40"/>
          <p:cNvSpPr txBox="1">
            <a:spLocks noChangeArrowheads="1"/>
          </p:cNvSpPr>
          <p:nvPr/>
        </p:nvSpPr>
        <p:spPr bwMode="auto">
          <a:xfrm>
            <a:off x="2611438" y="47196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y</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8234" name="Text Box 41"/>
          <p:cNvSpPr txBox="1">
            <a:spLocks noChangeArrowheads="1"/>
          </p:cNvSpPr>
          <p:nvPr/>
        </p:nvSpPr>
        <p:spPr bwMode="auto">
          <a:xfrm>
            <a:off x="3443288" y="47069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8235" name="Text Box 42"/>
          <p:cNvSpPr txBox="1">
            <a:spLocks noChangeArrowheads="1"/>
          </p:cNvSpPr>
          <p:nvPr/>
        </p:nvSpPr>
        <p:spPr bwMode="auto">
          <a:xfrm>
            <a:off x="3957638" y="3367088"/>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Equilíbrio nos mercados de produto e de moeda.</a:t>
            </a:r>
          </a:p>
        </p:txBody>
      </p:sp>
      <p:sp>
        <p:nvSpPr>
          <p:cNvPr id="8236" name="Text Box 43"/>
          <p:cNvSpPr txBox="1">
            <a:spLocks noChangeArrowheads="1"/>
          </p:cNvSpPr>
          <p:nvPr/>
        </p:nvSpPr>
        <p:spPr bwMode="auto">
          <a:xfrm>
            <a:off x="1595438" y="3963988"/>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924716" name="Text Box 44"/>
          <p:cNvSpPr txBox="1">
            <a:spLocks noChangeArrowheads="1"/>
          </p:cNvSpPr>
          <p:nvPr/>
        </p:nvSpPr>
        <p:spPr bwMode="auto">
          <a:xfrm>
            <a:off x="2014538" y="359886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8238" name="Text Box 45"/>
          <p:cNvSpPr txBox="1">
            <a:spLocks noChangeArrowheads="1"/>
          </p:cNvSpPr>
          <p:nvPr/>
        </p:nvSpPr>
        <p:spPr bwMode="auto">
          <a:xfrm>
            <a:off x="2652713" y="3475038"/>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F</a:t>
            </a:r>
          </a:p>
        </p:txBody>
      </p:sp>
      <p:sp>
        <p:nvSpPr>
          <p:cNvPr id="924718" name="Line 46"/>
          <p:cNvSpPr>
            <a:spLocks noChangeShapeType="1"/>
          </p:cNvSpPr>
          <p:nvPr/>
        </p:nvSpPr>
        <p:spPr bwMode="auto">
          <a:xfrm>
            <a:off x="2144713" y="3873500"/>
            <a:ext cx="0" cy="87630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8240" name="Freeform 47"/>
          <p:cNvSpPr>
            <a:spLocks/>
          </p:cNvSpPr>
          <p:nvPr/>
        </p:nvSpPr>
        <p:spPr bwMode="auto">
          <a:xfrm>
            <a:off x="911225" y="3260725"/>
            <a:ext cx="2347913" cy="1195388"/>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4720" name="Freeform 48"/>
          <p:cNvSpPr>
            <a:spLocks/>
          </p:cNvSpPr>
          <p:nvPr/>
        </p:nvSpPr>
        <p:spPr bwMode="auto">
          <a:xfrm>
            <a:off x="846138" y="3162300"/>
            <a:ext cx="2241550" cy="1066800"/>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8242" name="Line 49"/>
          <p:cNvSpPr>
            <a:spLocks noChangeShapeType="1"/>
          </p:cNvSpPr>
          <p:nvPr/>
        </p:nvSpPr>
        <p:spPr bwMode="auto">
          <a:xfrm flipH="1">
            <a:off x="582613" y="3783013"/>
            <a:ext cx="21621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8243" name="Freeform 50"/>
          <p:cNvSpPr>
            <a:spLocks/>
          </p:cNvSpPr>
          <p:nvPr/>
        </p:nvSpPr>
        <p:spPr bwMode="auto">
          <a:xfrm>
            <a:off x="2414588" y="3106738"/>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CCECFF"/>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8244" name="Freeform 51"/>
          <p:cNvSpPr>
            <a:spLocks/>
          </p:cNvSpPr>
          <p:nvPr/>
        </p:nvSpPr>
        <p:spPr bwMode="auto">
          <a:xfrm>
            <a:off x="1824038" y="3225800"/>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8245" name="Freeform 52"/>
          <p:cNvSpPr>
            <a:spLocks/>
          </p:cNvSpPr>
          <p:nvPr/>
        </p:nvSpPr>
        <p:spPr bwMode="auto">
          <a:xfrm>
            <a:off x="1181100" y="3381375"/>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8246" name="Text Box 53"/>
          <p:cNvSpPr txBox="1">
            <a:spLocks noChangeArrowheads="1"/>
          </p:cNvSpPr>
          <p:nvPr/>
        </p:nvSpPr>
        <p:spPr bwMode="auto">
          <a:xfrm>
            <a:off x="3179763" y="3216275"/>
            <a:ext cx="5429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M</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4726" name="Text Box 54"/>
          <p:cNvSpPr txBox="1">
            <a:spLocks noChangeArrowheads="1"/>
          </p:cNvSpPr>
          <p:nvPr/>
        </p:nvSpPr>
        <p:spPr bwMode="auto">
          <a:xfrm>
            <a:off x="627063" y="3914775"/>
            <a:ext cx="39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L</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24727" name="Text Box 55"/>
          <p:cNvSpPr txBox="1">
            <a:spLocks noChangeArrowheads="1"/>
          </p:cNvSpPr>
          <p:nvPr/>
        </p:nvSpPr>
        <p:spPr bwMode="auto">
          <a:xfrm>
            <a:off x="3014663" y="2924175"/>
            <a:ext cx="695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M</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8249" name="Text Box 56"/>
          <p:cNvSpPr txBox="1">
            <a:spLocks noChangeArrowheads="1"/>
          </p:cNvSpPr>
          <p:nvPr/>
        </p:nvSpPr>
        <p:spPr bwMode="auto">
          <a:xfrm>
            <a:off x="1785938" y="300513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I</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8250" name="Text Box 57"/>
          <p:cNvSpPr txBox="1">
            <a:spLocks noChangeArrowheads="1"/>
          </p:cNvSpPr>
          <p:nvPr/>
        </p:nvSpPr>
        <p:spPr bwMode="auto">
          <a:xfrm>
            <a:off x="319088" y="35575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r</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8251" name="Line 58"/>
          <p:cNvSpPr>
            <a:spLocks noChangeShapeType="1"/>
          </p:cNvSpPr>
          <p:nvPr/>
        </p:nvSpPr>
        <p:spPr bwMode="auto">
          <a:xfrm flipV="1">
            <a:off x="2081213" y="4003675"/>
            <a:ext cx="784225" cy="4460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8252" name="Line 59"/>
          <p:cNvSpPr>
            <a:spLocks noChangeShapeType="1"/>
          </p:cNvSpPr>
          <p:nvPr/>
        </p:nvSpPr>
        <p:spPr bwMode="auto">
          <a:xfrm flipH="1">
            <a:off x="2828925" y="4213225"/>
            <a:ext cx="369888" cy="174625"/>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4732" name="Line 60"/>
          <p:cNvSpPr>
            <a:spLocks noChangeShapeType="1"/>
          </p:cNvSpPr>
          <p:nvPr/>
        </p:nvSpPr>
        <p:spPr bwMode="auto">
          <a:xfrm flipH="1" flipV="1">
            <a:off x="2892425" y="3422650"/>
            <a:ext cx="74613" cy="85725"/>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8254" name="Text Box 61"/>
          <p:cNvSpPr txBox="1">
            <a:spLocks noChangeArrowheads="1"/>
          </p:cNvSpPr>
          <p:nvPr/>
        </p:nvSpPr>
        <p:spPr bwMode="auto">
          <a:xfrm>
            <a:off x="3944938" y="5440363"/>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Equilíbrio no mercado de trabalho.</a:t>
            </a:r>
          </a:p>
        </p:txBody>
      </p:sp>
      <p:sp>
        <p:nvSpPr>
          <p:cNvPr id="8255" name="Line 62"/>
          <p:cNvSpPr>
            <a:spLocks noChangeShapeType="1"/>
          </p:cNvSpPr>
          <p:nvPr/>
        </p:nvSpPr>
        <p:spPr bwMode="auto">
          <a:xfrm>
            <a:off x="598488" y="6553200"/>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8256" name="Text Box 63"/>
          <p:cNvSpPr txBox="1">
            <a:spLocks noChangeArrowheads="1"/>
          </p:cNvSpPr>
          <p:nvPr/>
        </p:nvSpPr>
        <p:spPr bwMode="auto">
          <a:xfrm>
            <a:off x="1646238" y="65262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N</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8257" name="Text Box 64"/>
          <p:cNvSpPr txBox="1">
            <a:spLocks noChangeArrowheads="1"/>
          </p:cNvSpPr>
          <p:nvPr/>
        </p:nvSpPr>
        <p:spPr bwMode="auto">
          <a:xfrm>
            <a:off x="152400" y="6005513"/>
            <a:ext cx="6334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W</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8258" name="Text Box 65"/>
          <p:cNvSpPr txBox="1">
            <a:spLocks noChangeArrowheads="1"/>
          </p:cNvSpPr>
          <p:nvPr/>
        </p:nvSpPr>
        <p:spPr bwMode="auto">
          <a:xfrm>
            <a:off x="3430588" y="65325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N</a:t>
            </a:r>
          </a:p>
        </p:txBody>
      </p:sp>
      <p:sp>
        <p:nvSpPr>
          <p:cNvPr id="8259" name="Line 66"/>
          <p:cNvSpPr>
            <a:spLocks noChangeShapeType="1"/>
          </p:cNvSpPr>
          <p:nvPr/>
        </p:nvSpPr>
        <p:spPr bwMode="auto">
          <a:xfrm flipV="1">
            <a:off x="598488" y="5078413"/>
            <a:ext cx="0" cy="147320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8260" name="Freeform 67"/>
          <p:cNvSpPr>
            <a:spLocks/>
          </p:cNvSpPr>
          <p:nvPr/>
        </p:nvSpPr>
        <p:spPr bwMode="auto">
          <a:xfrm>
            <a:off x="973138" y="5484813"/>
            <a:ext cx="1657350" cy="857250"/>
          </a:xfrm>
          <a:custGeom>
            <a:avLst/>
            <a:gdLst>
              <a:gd name="T0" fmla="*/ 0 w 2900"/>
              <a:gd name="T1" fmla="*/ 2147483647 h 1640"/>
              <a:gd name="T2" fmla="*/ 2147483647 w 2900"/>
              <a:gd name="T3" fmla="*/ 2147483647 h 1640"/>
              <a:gd name="T4" fmla="*/ 2147483647 w 2900"/>
              <a:gd name="T5" fmla="*/ 0 h 1640"/>
              <a:gd name="T6" fmla="*/ 0 60000 65536"/>
              <a:gd name="T7" fmla="*/ 0 60000 65536"/>
              <a:gd name="T8" fmla="*/ 0 60000 65536"/>
            </a:gdLst>
            <a:ahLst/>
            <a:cxnLst>
              <a:cxn ang="T6">
                <a:pos x="T0" y="T1"/>
              </a:cxn>
              <a:cxn ang="T7">
                <a:pos x="T2" y="T3"/>
              </a:cxn>
              <a:cxn ang="T8">
                <a:pos x="T4" y="T5"/>
              </a:cxn>
            </a:cxnLst>
            <a:rect l="0" t="0" r="r" b="b"/>
            <a:pathLst>
              <a:path w="2900" h="1640">
                <a:moveTo>
                  <a:pt x="0" y="1640"/>
                </a:moveTo>
                <a:cubicBezTo>
                  <a:pt x="498" y="1571"/>
                  <a:pt x="997" y="1503"/>
                  <a:pt x="1480" y="1230"/>
                </a:cubicBezTo>
                <a:cubicBezTo>
                  <a:pt x="1963" y="957"/>
                  <a:pt x="2431" y="478"/>
                  <a:pt x="290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8261" name="Freeform 68"/>
          <p:cNvSpPr>
            <a:spLocks/>
          </p:cNvSpPr>
          <p:nvPr/>
        </p:nvSpPr>
        <p:spPr bwMode="auto">
          <a:xfrm>
            <a:off x="884238" y="5611813"/>
            <a:ext cx="1104900" cy="800100"/>
          </a:xfrm>
          <a:custGeom>
            <a:avLst/>
            <a:gdLst>
              <a:gd name="T0" fmla="*/ 0 w 1740"/>
              <a:gd name="T1" fmla="*/ 0 h 1260"/>
              <a:gd name="T2" fmla="*/ 2147483647 w 1740"/>
              <a:gd name="T3" fmla="*/ 2147483647 h 1260"/>
              <a:gd name="T4" fmla="*/ 2147483647 w 1740"/>
              <a:gd name="T5" fmla="*/ 2147483647 h 1260"/>
              <a:gd name="T6" fmla="*/ 0 60000 65536"/>
              <a:gd name="T7" fmla="*/ 0 60000 65536"/>
              <a:gd name="T8" fmla="*/ 0 60000 65536"/>
            </a:gdLst>
            <a:ahLst/>
            <a:cxnLst>
              <a:cxn ang="T6">
                <a:pos x="T0" y="T1"/>
              </a:cxn>
              <a:cxn ang="T7">
                <a:pos x="T2" y="T3"/>
              </a:cxn>
              <a:cxn ang="T8">
                <a:pos x="T4" y="T5"/>
              </a:cxn>
            </a:cxnLst>
            <a:rect l="0" t="0" r="r" b="b"/>
            <a:pathLst>
              <a:path w="1740" h="1260">
                <a:moveTo>
                  <a:pt x="0" y="0"/>
                </a:moveTo>
                <a:cubicBezTo>
                  <a:pt x="400" y="160"/>
                  <a:pt x="800" y="320"/>
                  <a:pt x="1090" y="530"/>
                </a:cubicBezTo>
                <a:cubicBezTo>
                  <a:pt x="1380" y="740"/>
                  <a:pt x="1560" y="1000"/>
                  <a:pt x="1740" y="126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8262" name="Line 69"/>
          <p:cNvSpPr>
            <a:spLocks noChangeShapeType="1"/>
          </p:cNvSpPr>
          <p:nvPr/>
        </p:nvSpPr>
        <p:spPr bwMode="auto">
          <a:xfrm>
            <a:off x="598488" y="6145213"/>
            <a:ext cx="118745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8263" name="Line 70"/>
          <p:cNvSpPr>
            <a:spLocks noChangeShapeType="1"/>
          </p:cNvSpPr>
          <p:nvPr/>
        </p:nvSpPr>
        <p:spPr bwMode="auto">
          <a:xfrm>
            <a:off x="1779588" y="6138863"/>
            <a:ext cx="0" cy="4127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8264" name="Text Box 71"/>
          <p:cNvSpPr txBox="1">
            <a:spLocks noChangeArrowheads="1"/>
          </p:cNvSpPr>
          <p:nvPr/>
        </p:nvSpPr>
        <p:spPr bwMode="auto">
          <a:xfrm>
            <a:off x="280988" y="50911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W</a:t>
            </a:r>
          </a:p>
        </p:txBody>
      </p:sp>
      <p:sp>
        <p:nvSpPr>
          <p:cNvPr id="8265" name="Text Box 72"/>
          <p:cNvSpPr txBox="1">
            <a:spLocks noChangeArrowheads="1"/>
          </p:cNvSpPr>
          <p:nvPr/>
        </p:nvSpPr>
        <p:spPr bwMode="auto">
          <a:xfrm>
            <a:off x="2579688" y="5345113"/>
            <a:ext cx="10382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j(P</a:t>
            </a:r>
            <a:r>
              <a:rPr lang="pt-BR" sz="1600" b="0" baseline="-25000">
                <a:solidFill>
                  <a:srgbClr val="99FF66"/>
                </a:solidFill>
                <a:latin typeface="Arial" charset="0"/>
              </a:rPr>
              <a:t>0</a:t>
            </a:r>
            <a:r>
              <a:rPr lang="pt-BR" sz="1600" b="0">
                <a:solidFill>
                  <a:srgbClr val="99FF66"/>
                </a:solidFill>
                <a:latin typeface="Arial" charset="0"/>
              </a:rPr>
              <a:t>, N)</a:t>
            </a:r>
          </a:p>
        </p:txBody>
      </p:sp>
      <p:sp>
        <p:nvSpPr>
          <p:cNvPr id="8266" name="Text Box 73"/>
          <p:cNvSpPr txBox="1">
            <a:spLocks noChangeArrowheads="1"/>
          </p:cNvSpPr>
          <p:nvPr/>
        </p:nvSpPr>
        <p:spPr bwMode="auto">
          <a:xfrm>
            <a:off x="1906588" y="6183313"/>
            <a:ext cx="885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sym typeface="Symbol" pitchFamily="18" charset="2"/>
              </a:rPr>
              <a:t></a:t>
            </a:r>
            <a:r>
              <a:rPr lang="pt-BR" sz="1600" b="0">
                <a:solidFill>
                  <a:srgbClr val="99FF66"/>
                </a:solidFill>
                <a:latin typeface="Arial" charset="0"/>
              </a:rPr>
              <a:t>f(N)</a:t>
            </a:r>
          </a:p>
        </p:txBody>
      </p:sp>
      <p:sp>
        <p:nvSpPr>
          <p:cNvPr id="8267" name="Text Box 74"/>
          <p:cNvSpPr txBox="1">
            <a:spLocks noChangeArrowheads="1"/>
          </p:cNvSpPr>
          <p:nvPr/>
        </p:nvSpPr>
        <p:spPr bwMode="auto">
          <a:xfrm>
            <a:off x="1658938" y="5834063"/>
            <a:ext cx="3206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8268" name="Line 75"/>
          <p:cNvSpPr>
            <a:spLocks noChangeShapeType="1"/>
          </p:cNvSpPr>
          <p:nvPr/>
        </p:nvSpPr>
        <p:spPr bwMode="auto">
          <a:xfrm flipV="1">
            <a:off x="1697038" y="2106613"/>
            <a:ext cx="1033462" cy="31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8269" name="Freeform 76"/>
          <p:cNvSpPr>
            <a:spLocks/>
          </p:cNvSpPr>
          <p:nvPr/>
        </p:nvSpPr>
        <p:spPr bwMode="auto">
          <a:xfrm>
            <a:off x="1643063" y="903288"/>
            <a:ext cx="1757362" cy="1358900"/>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8270" name="Text Box 77"/>
          <p:cNvSpPr txBox="1">
            <a:spLocks noChangeArrowheads="1"/>
          </p:cNvSpPr>
          <p:nvPr/>
        </p:nvSpPr>
        <p:spPr bwMode="auto">
          <a:xfrm>
            <a:off x="1620838" y="798513"/>
            <a:ext cx="4857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8271" name="Text Box 78"/>
          <p:cNvSpPr txBox="1">
            <a:spLocks noChangeArrowheads="1"/>
          </p:cNvSpPr>
          <p:nvPr/>
        </p:nvSpPr>
        <p:spPr bwMode="auto">
          <a:xfrm>
            <a:off x="3341688" y="2106613"/>
            <a:ext cx="441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8272" name="Line 79"/>
          <p:cNvSpPr>
            <a:spLocks noChangeShapeType="1"/>
          </p:cNvSpPr>
          <p:nvPr/>
        </p:nvSpPr>
        <p:spPr bwMode="auto">
          <a:xfrm flipV="1">
            <a:off x="2813050" y="2208213"/>
            <a:ext cx="95250" cy="161925"/>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8273" name="Line 80"/>
          <p:cNvSpPr>
            <a:spLocks noChangeShapeType="1"/>
          </p:cNvSpPr>
          <p:nvPr/>
        </p:nvSpPr>
        <p:spPr bwMode="auto">
          <a:xfrm>
            <a:off x="592138" y="1844675"/>
            <a:ext cx="15525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8274" name="Text Box 81"/>
          <p:cNvSpPr txBox="1">
            <a:spLocks noChangeArrowheads="1"/>
          </p:cNvSpPr>
          <p:nvPr/>
        </p:nvSpPr>
        <p:spPr bwMode="auto">
          <a:xfrm>
            <a:off x="242888" y="16430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8275" name="Text Box 82"/>
          <p:cNvSpPr txBox="1">
            <a:spLocks noChangeArrowheads="1"/>
          </p:cNvSpPr>
          <p:nvPr/>
        </p:nvSpPr>
        <p:spPr bwMode="auto">
          <a:xfrm>
            <a:off x="1963738" y="15097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Tree>
    <p:extLst>
      <p:ext uri="{BB962C8B-B14F-4D97-AF65-F5344CB8AC3E}">
        <p14:creationId xmlns:p14="http://schemas.microsoft.com/office/powerpoint/2010/main" val="3995350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4674">
                                            <p:txEl>
                                              <p:pRg st="0" end="0"/>
                                            </p:txEl>
                                          </p:spTgt>
                                        </p:tgtEl>
                                        <p:attrNameLst>
                                          <p:attrName>style.visibility</p:attrName>
                                        </p:attrNameLst>
                                      </p:cBhvr>
                                      <p:to>
                                        <p:strVal val="visible"/>
                                      </p:to>
                                    </p:set>
                                    <p:anim calcmode="lin" valueType="num">
                                      <p:cBhvr additive="base">
                                        <p:cTn id="7" dur="1000" fill="hold"/>
                                        <p:tgtEl>
                                          <p:spTgt spid="92467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4674">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924674">
                                            <p:txEl>
                                              <p:pRg st="1" end="1"/>
                                            </p:txEl>
                                          </p:spTgt>
                                        </p:tgtEl>
                                        <p:attrNameLst>
                                          <p:attrName>style.visibility</p:attrName>
                                        </p:attrNameLst>
                                      </p:cBhvr>
                                      <p:to>
                                        <p:strVal val="visible"/>
                                      </p:to>
                                    </p:set>
                                    <p:animEffect transition="in" filter="wipe(left)">
                                      <p:cBhvr>
                                        <p:cTn id="12" dur="500"/>
                                        <p:tgtEl>
                                          <p:spTgt spid="924674">
                                            <p:txEl>
                                              <p:pRg st="1" end="1"/>
                                            </p:txEl>
                                          </p:spTgt>
                                        </p:tgtEl>
                                      </p:cBhvr>
                                    </p:animEffect>
                                  </p:childTnLst>
                                </p:cTn>
                              </p:par>
                            </p:childTnLst>
                          </p:cTn>
                        </p:par>
                        <p:par>
                          <p:cTn id="13" fill="hold" nodeType="afterGroup">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924674">
                                            <p:txEl>
                                              <p:pRg st="3" end="3"/>
                                            </p:txEl>
                                          </p:spTgt>
                                        </p:tgtEl>
                                        <p:attrNameLst>
                                          <p:attrName>style.visibility</p:attrName>
                                        </p:attrNameLst>
                                      </p:cBhvr>
                                      <p:to>
                                        <p:strVal val="visible"/>
                                      </p:to>
                                    </p:set>
                                    <p:animEffect transition="in" filter="wipe(left)">
                                      <p:cBhvr>
                                        <p:cTn id="16" dur="500"/>
                                        <p:tgtEl>
                                          <p:spTgt spid="924674">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924720"/>
                                        </p:tgtEl>
                                        <p:attrNameLst>
                                          <p:attrName>style.visibility</p:attrName>
                                        </p:attrNameLst>
                                      </p:cBhvr>
                                      <p:to>
                                        <p:strVal val="visible"/>
                                      </p:to>
                                    </p:set>
                                    <p:anim calcmode="lin" valueType="num">
                                      <p:cBhvr additive="base">
                                        <p:cTn id="21" dur="1000" fill="hold"/>
                                        <p:tgtEl>
                                          <p:spTgt spid="924720"/>
                                        </p:tgtEl>
                                        <p:attrNameLst>
                                          <p:attrName>ppt_x</p:attrName>
                                        </p:attrNameLst>
                                      </p:cBhvr>
                                      <p:tavLst>
                                        <p:tav tm="0">
                                          <p:val>
                                            <p:strVal val="1+#ppt_w/2"/>
                                          </p:val>
                                        </p:tav>
                                        <p:tav tm="100000">
                                          <p:val>
                                            <p:strVal val="#ppt_x"/>
                                          </p:val>
                                        </p:tav>
                                      </p:tavLst>
                                    </p:anim>
                                    <p:anim calcmode="lin" valueType="num">
                                      <p:cBhvr additive="base">
                                        <p:cTn id="22" dur="1000" fill="hold"/>
                                        <p:tgtEl>
                                          <p:spTgt spid="924720"/>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24726"/>
                                        </p:tgtEl>
                                        <p:attrNameLst>
                                          <p:attrName>style.visibility</p:attrName>
                                        </p:attrNameLst>
                                      </p:cBhvr>
                                      <p:to>
                                        <p:strVal val="visible"/>
                                      </p:to>
                                    </p:set>
                                    <p:animEffect transition="in" filter="wipe(left)">
                                      <p:cBhvr>
                                        <p:cTn id="26" dur="500"/>
                                        <p:tgtEl>
                                          <p:spTgt spid="92472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24727"/>
                                        </p:tgtEl>
                                        <p:attrNameLst>
                                          <p:attrName>style.visibility</p:attrName>
                                        </p:attrNameLst>
                                      </p:cBhvr>
                                      <p:to>
                                        <p:strVal val="visible"/>
                                      </p:to>
                                    </p:set>
                                    <p:animEffect transition="in" filter="wipe(left)">
                                      <p:cBhvr>
                                        <p:cTn id="29" dur="500"/>
                                        <p:tgtEl>
                                          <p:spTgt spid="924727"/>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924732"/>
                                        </p:tgtEl>
                                        <p:attrNameLst>
                                          <p:attrName>style.visibility</p:attrName>
                                        </p:attrNameLst>
                                      </p:cBhvr>
                                      <p:to>
                                        <p:strVal val="visible"/>
                                      </p:to>
                                    </p:set>
                                    <p:animEffect transition="in" filter="wipe(right)">
                                      <p:cBhvr>
                                        <p:cTn id="32" dur="1000"/>
                                        <p:tgtEl>
                                          <p:spTgt spid="924732"/>
                                        </p:tgtEl>
                                      </p:cBhvr>
                                    </p:animEffect>
                                  </p:childTnLst>
                                </p:cTn>
                              </p:par>
                            </p:childTnLst>
                          </p:cTn>
                        </p:par>
                        <p:par>
                          <p:cTn id="33" fill="hold" nodeType="afterGroup">
                            <p:stCondLst>
                              <p:cond delay="2000"/>
                            </p:stCondLst>
                            <p:childTnLst>
                              <p:par>
                                <p:cTn id="34" presetID="23" presetClass="entr" presetSubtype="16" fill="hold" grpId="0" nodeType="afterEffect">
                                  <p:stCondLst>
                                    <p:cond delay="0"/>
                                  </p:stCondLst>
                                  <p:childTnLst>
                                    <p:set>
                                      <p:cBhvr>
                                        <p:cTn id="35" dur="1" fill="hold">
                                          <p:stCondLst>
                                            <p:cond delay="0"/>
                                          </p:stCondLst>
                                        </p:cTn>
                                        <p:tgtEl>
                                          <p:spTgt spid="924716"/>
                                        </p:tgtEl>
                                        <p:attrNameLst>
                                          <p:attrName>style.visibility</p:attrName>
                                        </p:attrNameLst>
                                      </p:cBhvr>
                                      <p:to>
                                        <p:strVal val="visible"/>
                                      </p:to>
                                    </p:set>
                                    <p:anim calcmode="lin" valueType="num">
                                      <p:cBhvr>
                                        <p:cTn id="36" dur="500" fill="hold"/>
                                        <p:tgtEl>
                                          <p:spTgt spid="924716"/>
                                        </p:tgtEl>
                                        <p:attrNameLst>
                                          <p:attrName>ppt_w</p:attrName>
                                        </p:attrNameLst>
                                      </p:cBhvr>
                                      <p:tavLst>
                                        <p:tav tm="0">
                                          <p:val>
                                            <p:fltVal val="0"/>
                                          </p:val>
                                        </p:tav>
                                        <p:tav tm="100000">
                                          <p:val>
                                            <p:strVal val="#ppt_w"/>
                                          </p:val>
                                        </p:tav>
                                      </p:tavLst>
                                    </p:anim>
                                    <p:anim calcmode="lin" valueType="num">
                                      <p:cBhvr>
                                        <p:cTn id="37" dur="500" fill="hold"/>
                                        <p:tgtEl>
                                          <p:spTgt spid="924716"/>
                                        </p:tgtEl>
                                        <p:attrNameLst>
                                          <p:attrName>ppt_h</p:attrName>
                                        </p:attrNameLst>
                                      </p:cBhvr>
                                      <p:tavLst>
                                        <p:tav tm="0">
                                          <p:val>
                                            <p:fltVal val="0"/>
                                          </p:val>
                                        </p:tav>
                                        <p:tav tm="100000">
                                          <p:val>
                                            <p:strVal val="#ppt_h"/>
                                          </p:val>
                                        </p:tav>
                                      </p:tavLst>
                                    </p:anim>
                                  </p:childTnLst>
                                </p:cTn>
                              </p:par>
                            </p:childTnLst>
                          </p:cTn>
                        </p:par>
                        <p:par>
                          <p:cTn id="38" fill="hold" nodeType="afterGroup">
                            <p:stCondLst>
                              <p:cond delay="2500"/>
                            </p:stCondLst>
                            <p:childTnLst>
                              <p:par>
                                <p:cTn id="39" presetID="22" presetClass="entr" presetSubtype="2" fill="hold" grpId="0" nodeType="afterEffect">
                                  <p:stCondLst>
                                    <p:cond delay="0"/>
                                  </p:stCondLst>
                                  <p:childTnLst>
                                    <p:set>
                                      <p:cBhvr>
                                        <p:cTn id="40" dur="1" fill="hold">
                                          <p:stCondLst>
                                            <p:cond delay="0"/>
                                          </p:stCondLst>
                                        </p:cTn>
                                        <p:tgtEl>
                                          <p:spTgt spid="924699"/>
                                        </p:tgtEl>
                                        <p:attrNameLst>
                                          <p:attrName>style.visibility</p:attrName>
                                        </p:attrNameLst>
                                      </p:cBhvr>
                                      <p:to>
                                        <p:strVal val="visible"/>
                                      </p:to>
                                    </p:set>
                                    <p:animEffect transition="in" filter="wipe(right)">
                                      <p:cBhvr>
                                        <p:cTn id="41" dur="500"/>
                                        <p:tgtEl>
                                          <p:spTgt spid="924699"/>
                                        </p:tgtEl>
                                      </p:cBhvr>
                                    </p:animEffect>
                                  </p:childTnLst>
                                </p:cTn>
                              </p:par>
                            </p:childTnLst>
                          </p:cTn>
                        </p:par>
                        <p:par>
                          <p:cTn id="42" fill="hold" nodeType="afterGroup">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924709"/>
                                        </p:tgtEl>
                                        <p:attrNameLst>
                                          <p:attrName>style.visibility</p:attrName>
                                        </p:attrNameLst>
                                      </p:cBhvr>
                                      <p:to>
                                        <p:strVal val="visible"/>
                                      </p:to>
                                    </p:set>
                                    <p:animEffect transition="in" filter="wipe(left)">
                                      <p:cBhvr>
                                        <p:cTn id="45" dur="500"/>
                                        <p:tgtEl>
                                          <p:spTgt spid="924709"/>
                                        </p:tgtEl>
                                      </p:cBhvr>
                                    </p:animEffect>
                                  </p:childTnLst>
                                </p:cTn>
                              </p:par>
                            </p:childTnLst>
                          </p:cTn>
                        </p:par>
                        <p:par>
                          <p:cTn id="46" fill="hold" nodeType="afterGroup">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924718"/>
                                        </p:tgtEl>
                                        <p:attrNameLst>
                                          <p:attrName>style.visibility</p:attrName>
                                        </p:attrNameLst>
                                      </p:cBhvr>
                                      <p:to>
                                        <p:strVal val="visible"/>
                                      </p:to>
                                    </p:set>
                                    <p:animEffect transition="in" filter="wipe(up)">
                                      <p:cBhvr>
                                        <p:cTn id="49" dur="500"/>
                                        <p:tgtEl>
                                          <p:spTgt spid="924718"/>
                                        </p:tgtEl>
                                      </p:cBhvr>
                                    </p:animEffect>
                                  </p:childTnLst>
                                </p:cTn>
                              </p:par>
                            </p:childTnLst>
                          </p:cTn>
                        </p:par>
                        <p:par>
                          <p:cTn id="50" fill="hold" nodeType="afterGroup">
                            <p:stCondLst>
                              <p:cond delay="4000"/>
                            </p:stCondLst>
                            <p:childTnLst>
                              <p:par>
                                <p:cTn id="51" presetID="2" presetClass="entr" presetSubtype="2" fill="hold" grpId="0" nodeType="afterEffect">
                                  <p:stCondLst>
                                    <p:cond delay="0"/>
                                  </p:stCondLst>
                                  <p:childTnLst>
                                    <p:set>
                                      <p:cBhvr>
                                        <p:cTn id="52" dur="1" fill="hold">
                                          <p:stCondLst>
                                            <p:cond delay="0"/>
                                          </p:stCondLst>
                                        </p:cTn>
                                        <p:tgtEl>
                                          <p:spTgt spid="924711"/>
                                        </p:tgtEl>
                                        <p:attrNameLst>
                                          <p:attrName>style.visibility</p:attrName>
                                        </p:attrNameLst>
                                      </p:cBhvr>
                                      <p:to>
                                        <p:strVal val="visible"/>
                                      </p:to>
                                    </p:set>
                                    <p:anim calcmode="lin" valueType="num">
                                      <p:cBhvr additive="base">
                                        <p:cTn id="53" dur="1000" fill="hold"/>
                                        <p:tgtEl>
                                          <p:spTgt spid="924711"/>
                                        </p:tgtEl>
                                        <p:attrNameLst>
                                          <p:attrName>ppt_x</p:attrName>
                                        </p:attrNameLst>
                                      </p:cBhvr>
                                      <p:tavLst>
                                        <p:tav tm="0">
                                          <p:val>
                                            <p:strVal val="1+#ppt_w/2"/>
                                          </p:val>
                                        </p:tav>
                                        <p:tav tm="100000">
                                          <p:val>
                                            <p:strVal val="#ppt_x"/>
                                          </p:val>
                                        </p:tav>
                                      </p:tavLst>
                                    </p:anim>
                                    <p:anim calcmode="lin" valueType="num">
                                      <p:cBhvr additive="base">
                                        <p:cTn id="54" dur="1000" fill="hold"/>
                                        <p:tgtEl>
                                          <p:spTgt spid="9247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4" grpId="0" build="p"/>
      <p:bldP spid="924699" grpId="0" animBg="1"/>
      <p:bldP spid="924709" grpId="0"/>
      <p:bldP spid="924711" grpId="0"/>
      <p:bldP spid="924716" grpId="0"/>
      <p:bldP spid="924718" grpId="0" animBg="1"/>
      <p:bldP spid="924720" grpId="0" animBg="1"/>
      <p:bldP spid="924726" grpId="0"/>
      <p:bldP spid="924727" grpId="0"/>
      <p:bldP spid="92473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 name="Retângulo 94"/>
          <p:cNvSpPr/>
          <p:nvPr/>
        </p:nvSpPr>
        <p:spPr>
          <a:xfrm>
            <a:off x="251520" y="4653136"/>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4" name="Retângulo 93"/>
          <p:cNvSpPr/>
          <p:nvPr/>
        </p:nvSpPr>
        <p:spPr>
          <a:xfrm>
            <a:off x="251520" y="2924944"/>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3" name="Retângulo 92"/>
          <p:cNvSpPr/>
          <p:nvPr/>
        </p:nvSpPr>
        <p:spPr>
          <a:xfrm>
            <a:off x="251520" y="764704"/>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21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F9387060-3EB5-4DB1-BCF1-CFE2B5439DC7}" type="slidenum">
              <a:rPr lang="pt-PT" sz="1400" b="0" smtClean="0">
                <a:solidFill>
                  <a:schemeClr val="folHlink"/>
                </a:solidFill>
              </a:rPr>
              <a:pPr eaLnBrk="1" hangingPunct="1"/>
              <a:t>24</a:t>
            </a:fld>
            <a:endParaRPr lang="pt-PT" sz="1400" b="0" smtClean="0">
              <a:solidFill>
                <a:schemeClr val="folHlink"/>
              </a:solidFill>
            </a:endParaRPr>
          </a:p>
        </p:txBody>
      </p:sp>
      <p:sp>
        <p:nvSpPr>
          <p:cNvPr id="925698" name="Rectangle 2"/>
          <p:cNvSpPr>
            <a:spLocks noGrp="1" noChangeArrowheads="1"/>
          </p:cNvSpPr>
          <p:nvPr>
            <p:ph type="body" idx="1"/>
          </p:nvPr>
        </p:nvSpPr>
        <p:spPr>
          <a:xfrm>
            <a:off x="5334000" y="1847850"/>
            <a:ext cx="3594100" cy="4602163"/>
          </a:xfrm>
        </p:spPr>
        <p:txBody>
          <a:bodyPr/>
          <a:lstStyle/>
          <a:p>
            <a:pPr marL="0" indent="0" algn="just">
              <a:lnSpc>
                <a:spcPct val="110000"/>
              </a:lnSpc>
              <a:buNone/>
            </a:pPr>
            <a:r>
              <a:rPr lang="pt-BR" sz="2000" dirty="0">
                <a:latin typeface="Arial" charset="0"/>
                <a:sym typeface="Symbol" pitchFamily="18" charset="2"/>
              </a:rPr>
              <a:t> Preço</a:t>
            </a:r>
            <a:endParaRPr lang="pt-BR" sz="2000" dirty="0" smtClean="0">
              <a:latin typeface="Arial" charset="0"/>
              <a:sym typeface="Symbol" pitchFamily="18" charset="2"/>
            </a:endParaRP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Desloca a curva de demanda de trabalho pra a direita.</a:t>
            </a: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Desloca a curva de oferta de trabalho para a esquerda.</a:t>
            </a:r>
          </a:p>
        </p:txBody>
      </p:sp>
      <p:sp>
        <p:nvSpPr>
          <p:cNvPr id="9220" name="Rectangle 3"/>
          <p:cNvSpPr>
            <a:spLocks noGrp="1" noChangeArrowheads="1"/>
          </p:cNvSpPr>
          <p:nvPr>
            <p:ph type="title"/>
          </p:nvPr>
        </p:nvSpPr>
        <p:spPr>
          <a:xfrm>
            <a:off x="0" y="204788"/>
            <a:ext cx="9144000" cy="819150"/>
          </a:xfrm>
          <a:noFill/>
        </p:spPr>
        <p:txBody>
          <a:bodyPr/>
          <a:lstStyle/>
          <a:p>
            <a:pPr eaLnBrk="1" hangingPunct="1"/>
            <a:r>
              <a:rPr lang="pt-BR" sz="3200" smtClean="0">
                <a:latin typeface="Arial" charset="0"/>
              </a:rPr>
              <a:t>Teoria da inflação de demanda</a:t>
            </a:r>
          </a:p>
        </p:txBody>
      </p:sp>
      <p:sp>
        <p:nvSpPr>
          <p:cNvPr id="9221" name="Line 4"/>
          <p:cNvSpPr>
            <a:spLocks noChangeShapeType="1"/>
          </p:cNvSpPr>
          <p:nvPr/>
        </p:nvSpPr>
        <p:spPr bwMode="auto">
          <a:xfrm flipV="1">
            <a:off x="592138" y="814388"/>
            <a:ext cx="0" cy="17970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22" name="Line 5"/>
          <p:cNvSpPr>
            <a:spLocks noChangeShapeType="1"/>
          </p:cNvSpPr>
          <p:nvPr/>
        </p:nvSpPr>
        <p:spPr bwMode="auto">
          <a:xfrm>
            <a:off x="592138" y="2611438"/>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23" name="Freeform 6"/>
          <p:cNvSpPr>
            <a:spLocks/>
          </p:cNvSpPr>
          <p:nvPr/>
        </p:nvSpPr>
        <p:spPr bwMode="auto">
          <a:xfrm>
            <a:off x="831850" y="1108075"/>
            <a:ext cx="2019300" cy="1271588"/>
          </a:xfrm>
          <a:custGeom>
            <a:avLst/>
            <a:gdLst>
              <a:gd name="T0" fmla="*/ 0 w 3180"/>
              <a:gd name="T1" fmla="*/ 2147483647 h 2003"/>
              <a:gd name="T2" fmla="*/ 2147483647 w 3180"/>
              <a:gd name="T3" fmla="*/ 2147483647 h 2003"/>
              <a:gd name="T4" fmla="*/ 2147483647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24" name="Freeform 7"/>
          <p:cNvSpPr>
            <a:spLocks/>
          </p:cNvSpPr>
          <p:nvPr/>
        </p:nvSpPr>
        <p:spPr bwMode="auto">
          <a:xfrm>
            <a:off x="998538" y="1044575"/>
            <a:ext cx="1898650" cy="1398588"/>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25" name="Freeform 8"/>
          <p:cNvSpPr>
            <a:spLocks/>
          </p:cNvSpPr>
          <p:nvPr/>
        </p:nvSpPr>
        <p:spPr bwMode="auto">
          <a:xfrm>
            <a:off x="1643063" y="903288"/>
            <a:ext cx="1757362" cy="1358900"/>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26" name="Text Box 9"/>
          <p:cNvSpPr txBox="1">
            <a:spLocks noChangeArrowheads="1"/>
          </p:cNvSpPr>
          <p:nvPr/>
        </p:nvSpPr>
        <p:spPr bwMode="auto">
          <a:xfrm>
            <a:off x="966788" y="8366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27" name="Line 10"/>
          <p:cNvSpPr>
            <a:spLocks noChangeShapeType="1"/>
          </p:cNvSpPr>
          <p:nvPr/>
        </p:nvSpPr>
        <p:spPr bwMode="auto">
          <a:xfrm flipV="1">
            <a:off x="592138" y="2106613"/>
            <a:ext cx="1109662" cy="31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28" name="Line 11"/>
          <p:cNvSpPr>
            <a:spLocks noChangeShapeType="1"/>
          </p:cNvSpPr>
          <p:nvPr/>
        </p:nvSpPr>
        <p:spPr bwMode="auto">
          <a:xfrm>
            <a:off x="592138" y="1844675"/>
            <a:ext cx="15525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29" name="Line 12"/>
          <p:cNvSpPr>
            <a:spLocks noChangeShapeType="1"/>
          </p:cNvSpPr>
          <p:nvPr/>
        </p:nvSpPr>
        <p:spPr bwMode="auto">
          <a:xfrm>
            <a:off x="1706563" y="2106613"/>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30" name="Line 13"/>
          <p:cNvSpPr>
            <a:spLocks noChangeShapeType="1"/>
          </p:cNvSpPr>
          <p:nvPr/>
        </p:nvSpPr>
        <p:spPr bwMode="auto">
          <a:xfrm>
            <a:off x="2744788" y="2106613"/>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31" name="Text Box 14"/>
          <p:cNvSpPr txBox="1">
            <a:spLocks noChangeArrowheads="1"/>
          </p:cNvSpPr>
          <p:nvPr/>
        </p:nvSpPr>
        <p:spPr bwMode="auto">
          <a:xfrm>
            <a:off x="2911475" y="2260600"/>
            <a:ext cx="39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33"/>
                </a:solidFill>
                <a:latin typeface="Arial" charset="0"/>
              </a:rPr>
              <a:t>D</a:t>
            </a:r>
            <a:r>
              <a:rPr lang="pt-BR" sz="1600" b="0" baseline="-25000">
                <a:solidFill>
                  <a:srgbClr val="99FF33"/>
                </a:solidFill>
                <a:latin typeface="Arial" charset="0"/>
              </a:rPr>
              <a:t>0</a:t>
            </a:r>
          </a:p>
        </p:txBody>
      </p:sp>
      <p:sp>
        <p:nvSpPr>
          <p:cNvPr id="9232" name="Text Box 15"/>
          <p:cNvSpPr txBox="1">
            <a:spLocks noChangeArrowheads="1"/>
          </p:cNvSpPr>
          <p:nvPr/>
        </p:nvSpPr>
        <p:spPr bwMode="auto">
          <a:xfrm>
            <a:off x="1620838" y="798513"/>
            <a:ext cx="4857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233" name="Text Box 16"/>
          <p:cNvSpPr txBox="1">
            <a:spLocks noChangeArrowheads="1"/>
          </p:cNvSpPr>
          <p:nvPr/>
        </p:nvSpPr>
        <p:spPr bwMode="auto">
          <a:xfrm>
            <a:off x="3341688" y="2106613"/>
            <a:ext cx="441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234" name="Text Box 17"/>
          <p:cNvSpPr txBox="1">
            <a:spLocks noChangeArrowheads="1"/>
          </p:cNvSpPr>
          <p:nvPr/>
        </p:nvSpPr>
        <p:spPr bwMode="auto">
          <a:xfrm>
            <a:off x="592138" y="22907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35" name="Text Box 18"/>
          <p:cNvSpPr txBox="1">
            <a:spLocks noChangeArrowheads="1"/>
          </p:cNvSpPr>
          <p:nvPr/>
        </p:nvSpPr>
        <p:spPr bwMode="auto">
          <a:xfrm>
            <a:off x="2808288" y="9509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36" name="Text Box 19"/>
          <p:cNvSpPr txBox="1">
            <a:spLocks noChangeArrowheads="1"/>
          </p:cNvSpPr>
          <p:nvPr/>
        </p:nvSpPr>
        <p:spPr bwMode="auto">
          <a:xfrm>
            <a:off x="300038" y="8112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9237" name="Text Box 20"/>
          <p:cNvSpPr txBox="1">
            <a:spLocks noChangeArrowheads="1"/>
          </p:cNvSpPr>
          <p:nvPr/>
        </p:nvSpPr>
        <p:spPr bwMode="auto">
          <a:xfrm>
            <a:off x="242888" y="19288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38" name="Text Box 21"/>
          <p:cNvSpPr txBox="1">
            <a:spLocks noChangeArrowheads="1"/>
          </p:cNvSpPr>
          <p:nvPr/>
        </p:nvSpPr>
        <p:spPr bwMode="auto">
          <a:xfrm>
            <a:off x="242888" y="16430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9239" name="Text Box 22"/>
          <p:cNvSpPr txBox="1">
            <a:spLocks noChangeArrowheads="1"/>
          </p:cNvSpPr>
          <p:nvPr/>
        </p:nvSpPr>
        <p:spPr bwMode="auto">
          <a:xfrm>
            <a:off x="1550988" y="25828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40" name="Text Box 23"/>
          <p:cNvSpPr txBox="1">
            <a:spLocks noChangeArrowheads="1"/>
          </p:cNvSpPr>
          <p:nvPr/>
        </p:nvSpPr>
        <p:spPr bwMode="auto">
          <a:xfrm>
            <a:off x="2611438" y="25765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y</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9241" name="Text Box 24"/>
          <p:cNvSpPr txBox="1">
            <a:spLocks noChangeArrowheads="1"/>
          </p:cNvSpPr>
          <p:nvPr/>
        </p:nvSpPr>
        <p:spPr bwMode="auto">
          <a:xfrm>
            <a:off x="3443288" y="25638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9242" name="Text Box 25"/>
          <p:cNvSpPr txBox="1">
            <a:spLocks noChangeArrowheads="1"/>
          </p:cNvSpPr>
          <p:nvPr/>
        </p:nvSpPr>
        <p:spPr bwMode="auto">
          <a:xfrm>
            <a:off x="3957638" y="1223963"/>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Oferta e demanda agregada.</a:t>
            </a:r>
          </a:p>
        </p:txBody>
      </p:sp>
      <p:sp>
        <p:nvSpPr>
          <p:cNvPr id="9243" name="Text Box 26"/>
          <p:cNvSpPr txBox="1">
            <a:spLocks noChangeArrowheads="1"/>
          </p:cNvSpPr>
          <p:nvPr/>
        </p:nvSpPr>
        <p:spPr bwMode="auto">
          <a:xfrm>
            <a:off x="1582738" y="18145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9244" name="Text Box 27"/>
          <p:cNvSpPr txBox="1">
            <a:spLocks noChangeArrowheads="1"/>
          </p:cNvSpPr>
          <p:nvPr/>
        </p:nvSpPr>
        <p:spPr bwMode="auto">
          <a:xfrm>
            <a:off x="1963738" y="15097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9245" name="Text Box 28"/>
          <p:cNvSpPr txBox="1">
            <a:spLocks noChangeArrowheads="1"/>
          </p:cNvSpPr>
          <p:nvPr/>
        </p:nvSpPr>
        <p:spPr bwMode="auto">
          <a:xfrm>
            <a:off x="2643188" y="18145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F</a:t>
            </a:r>
          </a:p>
        </p:txBody>
      </p:sp>
      <p:sp>
        <p:nvSpPr>
          <p:cNvPr id="9246" name="Line 29"/>
          <p:cNvSpPr>
            <a:spLocks noChangeShapeType="1"/>
          </p:cNvSpPr>
          <p:nvPr/>
        </p:nvSpPr>
        <p:spPr bwMode="auto">
          <a:xfrm flipV="1">
            <a:off x="592138" y="2955925"/>
            <a:ext cx="0" cy="17970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47" name="Line 30"/>
          <p:cNvSpPr>
            <a:spLocks noChangeShapeType="1"/>
          </p:cNvSpPr>
          <p:nvPr/>
        </p:nvSpPr>
        <p:spPr bwMode="auto">
          <a:xfrm>
            <a:off x="592138" y="4752975"/>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48" name="Text Box 31"/>
          <p:cNvSpPr txBox="1">
            <a:spLocks noChangeArrowheads="1"/>
          </p:cNvSpPr>
          <p:nvPr/>
        </p:nvSpPr>
        <p:spPr bwMode="auto">
          <a:xfrm>
            <a:off x="941388" y="31892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I</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49" name="Line 32"/>
          <p:cNvSpPr>
            <a:spLocks noChangeShapeType="1"/>
          </p:cNvSpPr>
          <p:nvPr/>
        </p:nvSpPr>
        <p:spPr bwMode="auto">
          <a:xfrm flipV="1">
            <a:off x="592138" y="4251325"/>
            <a:ext cx="111442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50" name="Line 33"/>
          <p:cNvSpPr>
            <a:spLocks noChangeShapeType="1"/>
          </p:cNvSpPr>
          <p:nvPr/>
        </p:nvSpPr>
        <p:spPr bwMode="auto">
          <a:xfrm>
            <a:off x="592138" y="3876675"/>
            <a:ext cx="15525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51" name="Line 34"/>
          <p:cNvSpPr>
            <a:spLocks noChangeShapeType="1"/>
          </p:cNvSpPr>
          <p:nvPr/>
        </p:nvSpPr>
        <p:spPr bwMode="auto">
          <a:xfrm>
            <a:off x="1706563" y="4249738"/>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52" name="Line 35"/>
          <p:cNvSpPr>
            <a:spLocks noChangeShapeType="1"/>
          </p:cNvSpPr>
          <p:nvPr/>
        </p:nvSpPr>
        <p:spPr bwMode="auto">
          <a:xfrm>
            <a:off x="2744788" y="3783013"/>
            <a:ext cx="0" cy="966787"/>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53" name="Text Box 36"/>
          <p:cNvSpPr txBox="1">
            <a:spLocks noChangeArrowheads="1"/>
          </p:cNvSpPr>
          <p:nvPr/>
        </p:nvSpPr>
        <p:spPr bwMode="auto">
          <a:xfrm>
            <a:off x="709613" y="4371975"/>
            <a:ext cx="39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L</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54" name="Text Box 37"/>
          <p:cNvSpPr txBox="1">
            <a:spLocks noChangeArrowheads="1"/>
          </p:cNvSpPr>
          <p:nvPr/>
        </p:nvSpPr>
        <p:spPr bwMode="auto">
          <a:xfrm>
            <a:off x="2386013" y="293528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I</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9255" name="Text Box 38"/>
          <p:cNvSpPr txBox="1">
            <a:spLocks noChangeArrowheads="1"/>
          </p:cNvSpPr>
          <p:nvPr/>
        </p:nvSpPr>
        <p:spPr bwMode="auto">
          <a:xfrm>
            <a:off x="3502025" y="4268788"/>
            <a:ext cx="5302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S</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9256" name="Text Box 39"/>
          <p:cNvSpPr txBox="1">
            <a:spLocks noChangeArrowheads="1"/>
          </p:cNvSpPr>
          <p:nvPr/>
        </p:nvSpPr>
        <p:spPr bwMode="auto">
          <a:xfrm>
            <a:off x="2230438" y="44338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57" name="Text Box 40"/>
          <p:cNvSpPr txBox="1">
            <a:spLocks noChangeArrowheads="1"/>
          </p:cNvSpPr>
          <p:nvPr/>
        </p:nvSpPr>
        <p:spPr bwMode="auto">
          <a:xfrm>
            <a:off x="2878138" y="44338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9258" name="Text Box 41"/>
          <p:cNvSpPr txBox="1">
            <a:spLocks noChangeArrowheads="1"/>
          </p:cNvSpPr>
          <p:nvPr/>
        </p:nvSpPr>
        <p:spPr bwMode="auto">
          <a:xfrm>
            <a:off x="300038" y="29543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r</a:t>
            </a:r>
          </a:p>
        </p:txBody>
      </p:sp>
      <p:sp>
        <p:nvSpPr>
          <p:cNvPr id="9259" name="Text Box 42"/>
          <p:cNvSpPr txBox="1">
            <a:spLocks noChangeArrowheads="1"/>
          </p:cNvSpPr>
          <p:nvPr/>
        </p:nvSpPr>
        <p:spPr bwMode="auto">
          <a:xfrm>
            <a:off x="287338" y="41227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r</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60" name="Text Box 43"/>
          <p:cNvSpPr txBox="1">
            <a:spLocks noChangeArrowheads="1"/>
          </p:cNvSpPr>
          <p:nvPr/>
        </p:nvSpPr>
        <p:spPr bwMode="auto">
          <a:xfrm>
            <a:off x="300038" y="3763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r</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9261" name="Text Box 44"/>
          <p:cNvSpPr txBox="1">
            <a:spLocks noChangeArrowheads="1"/>
          </p:cNvSpPr>
          <p:nvPr/>
        </p:nvSpPr>
        <p:spPr bwMode="auto">
          <a:xfrm>
            <a:off x="1550988" y="47259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62" name="Text Box 45"/>
          <p:cNvSpPr txBox="1">
            <a:spLocks noChangeArrowheads="1"/>
          </p:cNvSpPr>
          <p:nvPr/>
        </p:nvSpPr>
        <p:spPr bwMode="auto">
          <a:xfrm>
            <a:off x="1998663" y="47196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9263" name="Text Box 46"/>
          <p:cNvSpPr txBox="1">
            <a:spLocks noChangeArrowheads="1"/>
          </p:cNvSpPr>
          <p:nvPr/>
        </p:nvSpPr>
        <p:spPr bwMode="auto">
          <a:xfrm>
            <a:off x="2611438" y="47196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y</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9264" name="Text Box 47"/>
          <p:cNvSpPr txBox="1">
            <a:spLocks noChangeArrowheads="1"/>
          </p:cNvSpPr>
          <p:nvPr/>
        </p:nvSpPr>
        <p:spPr bwMode="auto">
          <a:xfrm>
            <a:off x="3443288" y="47069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9265" name="Text Box 48"/>
          <p:cNvSpPr txBox="1">
            <a:spLocks noChangeArrowheads="1"/>
          </p:cNvSpPr>
          <p:nvPr/>
        </p:nvSpPr>
        <p:spPr bwMode="auto">
          <a:xfrm>
            <a:off x="3957638" y="3367088"/>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Equilíbrio nos mercados de produto e de moeda.</a:t>
            </a:r>
          </a:p>
        </p:txBody>
      </p:sp>
      <p:sp>
        <p:nvSpPr>
          <p:cNvPr id="9266" name="Text Box 49"/>
          <p:cNvSpPr txBox="1">
            <a:spLocks noChangeArrowheads="1"/>
          </p:cNvSpPr>
          <p:nvPr/>
        </p:nvSpPr>
        <p:spPr bwMode="auto">
          <a:xfrm>
            <a:off x="1595438" y="3963988"/>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9267" name="Text Box 50"/>
          <p:cNvSpPr txBox="1">
            <a:spLocks noChangeArrowheads="1"/>
          </p:cNvSpPr>
          <p:nvPr/>
        </p:nvSpPr>
        <p:spPr bwMode="auto">
          <a:xfrm>
            <a:off x="2014538" y="359886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9268" name="Text Box 51"/>
          <p:cNvSpPr txBox="1">
            <a:spLocks noChangeArrowheads="1"/>
          </p:cNvSpPr>
          <p:nvPr/>
        </p:nvSpPr>
        <p:spPr bwMode="auto">
          <a:xfrm>
            <a:off x="2652713" y="3475038"/>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F</a:t>
            </a:r>
          </a:p>
        </p:txBody>
      </p:sp>
      <p:sp>
        <p:nvSpPr>
          <p:cNvPr id="9269" name="Line 52"/>
          <p:cNvSpPr>
            <a:spLocks noChangeShapeType="1"/>
          </p:cNvSpPr>
          <p:nvPr/>
        </p:nvSpPr>
        <p:spPr bwMode="auto">
          <a:xfrm>
            <a:off x="2144713" y="3873500"/>
            <a:ext cx="0" cy="87630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70" name="Freeform 53"/>
          <p:cNvSpPr>
            <a:spLocks/>
          </p:cNvSpPr>
          <p:nvPr/>
        </p:nvSpPr>
        <p:spPr bwMode="auto">
          <a:xfrm>
            <a:off x="911225" y="3260725"/>
            <a:ext cx="2347913" cy="1195388"/>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71" name="Freeform 54"/>
          <p:cNvSpPr>
            <a:spLocks/>
          </p:cNvSpPr>
          <p:nvPr/>
        </p:nvSpPr>
        <p:spPr bwMode="auto">
          <a:xfrm>
            <a:off x="846138" y="3162300"/>
            <a:ext cx="2241550" cy="1066800"/>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72" name="Line 55"/>
          <p:cNvSpPr>
            <a:spLocks noChangeShapeType="1"/>
          </p:cNvSpPr>
          <p:nvPr/>
        </p:nvSpPr>
        <p:spPr bwMode="auto">
          <a:xfrm flipH="1">
            <a:off x="582613" y="3783013"/>
            <a:ext cx="21621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73" name="Freeform 56"/>
          <p:cNvSpPr>
            <a:spLocks/>
          </p:cNvSpPr>
          <p:nvPr/>
        </p:nvSpPr>
        <p:spPr bwMode="auto">
          <a:xfrm>
            <a:off x="2414588" y="3106738"/>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CCECFF"/>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74" name="Freeform 57"/>
          <p:cNvSpPr>
            <a:spLocks/>
          </p:cNvSpPr>
          <p:nvPr/>
        </p:nvSpPr>
        <p:spPr bwMode="auto">
          <a:xfrm>
            <a:off x="1824038" y="3225800"/>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75" name="Freeform 58"/>
          <p:cNvSpPr>
            <a:spLocks/>
          </p:cNvSpPr>
          <p:nvPr/>
        </p:nvSpPr>
        <p:spPr bwMode="auto">
          <a:xfrm>
            <a:off x="1181100" y="3381375"/>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76" name="Text Box 59"/>
          <p:cNvSpPr txBox="1">
            <a:spLocks noChangeArrowheads="1"/>
          </p:cNvSpPr>
          <p:nvPr/>
        </p:nvSpPr>
        <p:spPr bwMode="auto">
          <a:xfrm>
            <a:off x="3179763" y="3216275"/>
            <a:ext cx="5429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M</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77" name="Text Box 60"/>
          <p:cNvSpPr txBox="1">
            <a:spLocks noChangeArrowheads="1"/>
          </p:cNvSpPr>
          <p:nvPr/>
        </p:nvSpPr>
        <p:spPr bwMode="auto">
          <a:xfrm>
            <a:off x="627063" y="3914775"/>
            <a:ext cx="39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L</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278" name="Text Box 61"/>
          <p:cNvSpPr txBox="1">
            <a:spLocks noChangeArrowheads="1"/>
          </p:cNvSpPr>
          <p:nvPr/>
        </p:nvSpPr>
        <p:spPr bwMode="auto">
          <a:xfrm>
            <a:off x="3014663" y="2924175"/>
            <a:ext cx="695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M</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279" name="Text Box 62"/>
          <p:cNvSpPr txBox="1">
            <a:spLocks noChangeArrowheads="1"/>
          </p:cNvSpPr>
          <p:nvPr/>
        </p:nvSpPr>
        <p:spPr bwMode="auto">
          <a:xfrm>
            <a:off x="1785938" y="300513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I</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9280" name="Text Box 63"/>
          <p:cNvSpPr txBox="1">
            <a:spLocks noChangeArrowheads="1"/>
          </p:cNvSpPr>
          <p:nvPr/>
        </p:nvSpPr>
        <p:spPr bwMode="auto">
          <a:xfrm>
            <a:off x="319088" y="35575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r</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9281" name="Line 64"/>
          <p:cNvSpPr>
            <a:spLocks noChangeShapeType="1"/>
          </p:cNvSpPr>
          <p:nvPr/>
        </p:nvSpPr>
        <p:spPr bwMode="auto">
          <a:xfrm flipV="1">
            <a:off x="2081213" y="4003675"/>
            <a:ext cx="784225" cy="4460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82" name="Line 65"/>
          <p:cNvSpPr>
            <a:spLocks noChangeShapeType="1"/>
          </p:cNvSpPr>
          <p:nvPr/>
        </p:nvSpPr>
        <p:spPr bwMode="auto">
          <a:xfrm flipH="1">
            <a:off x="2828925" y="4213225"/>
            <a:ext cx="369888" cy="174625"/>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83" name="Line 66"/>
          <p:cNvSpPr>
            <a:spLocks noChangeShapeType="1"/>
          </p:cNvSpPr>
          <p:nvPr/>
        </p:nvSpPr>
        <p:spPr bwMode="auto">
          <a:xfrm flipH="1" flipV="1">
            <a:off x="2892425" y="3422650"/>
            <a:ext cx="74613" cy="85725"/>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84" name="Line 67"/>
          <p:cNvSpPr>
            <a:spLocks noChangeShapeType="1"/>
          </p:cNvSpPr>
          <p:nvPr/>
        </p:nvSpPr>
        <p:spPr bwMode="auto">
          <a:xfrm flipV="1">
            <a:off x="2813050" y="2208213"/>
            <a:ext cx="95250" cy="161925"/>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85" name="Text Box 68"/>
          <p:cNvSpPr txBox="1">
            <a:spLocks noChangeArrowheads="1"/>
          </p:cNvSpPr>
          <p:nvPr/>
        </p:nvSpPr>
        <p:spPr bwMode="auto">
          <a:xfrm>
            <a:off x="3944938" y="5440363"/>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Equilíbrio no mercado de trabalho.</a:t>
            </a:r>
          </a:p>
        </p:txBody>
      </p:sp>
      <p:sp>
        <p:nvSpPr>
          <p:cNvPr id="9286" name="Line 69"/>
          <p:cNvSpPr>
            <a:spLocks noChangeShapeType="1"/>
          </p:cNvSpPr>
          <p:nvPr/>
        </p:nvSpPr>
        <p:spPr bwMode="auto">
          <a:xfrm>
            <a:off x="598488" y="6553200"/>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87" name="Text Box 70"/>
          <p:cNvSpPr txBox="1">
            <a:spLocks noChangeArrowheads="1"/>
          </p:cNvSpPr>
          <p:nvPr/>
        </p:nvSpPr>
        <p:spPr bwMode="auto">
          <a:xfrm>
            <a:off x="1646238" y="65262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N</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5767" name="Text Box 71"/>
          <p:cNvSpPr txBox="1">
            <a:spLocks noChangeArrowheads="1"/>
          </p:cNvSpPr>
          <p:nvPr/>
        </p:nvSpPr>
        <p:spPr bwMode="auto">
          <a:xfrm>
            <a:off x="1947863" y="65325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N</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9289" name="Text Box 72"/>
          <p:cNvSpPr txBox="1">
            <a:spLocks noChangeArrowheads="1"/>
          </p:cNvSpPr>
          <p:nvPr/>
        </p:nvSpPr>
        <p:spPr bwMode="auto">
          <a:xfrm>
            <a:off x="152400" y="6005513"/>
            <a:ext cx="6334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W</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90" name="Text Box 73"/>
          <p:cNvSpPr txBox="1">
            <a:spLocks noChangeArrowheads="1"/>
          </p:cNvSpPr>
          <p:nvPr/>
        </p:nvSpPr>
        <p:spPr bwMode="auto">
          <a:xfrm>
            <a:off x="3430588" y="65325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N</a:t>
            </a:r>
          </a:p>
        </p:txBody>
      </p:sp>
      <p:sp>
        <p:nvSpPr>
          <p:cNvPr id="9291" name="Line 74"/>
          <p:cNvSpPr>
            <a:spLocks noChangeShapeType="1"/>
          </p:cNvSpPr>
          <p:nvPr/>
        </p:nvSpPr>
        <p:spPr bwMode="auto">
          <a:xfrm flipV="1">
            <a:off x="598488" y="5078413"/>
            <a:ext cx="0" cy="147320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292" name="Freeform 75"/>
          <p:cNvSpPr>
            <a:spLocks/>
          </p:cNvSpPr>
          <p:nvPr/>
        </p:nvSpPr>
        <p:spPr bwMode="auto">
          <a:xfrm>
            <a:off x="973138" y="5484813"/>
            <a:ext cx="1657350" cy="857250"/>
          </a:xfrm>
          <a:custGeom>
            <a:avLst/>
            <a:gdLst>
              <a:gd name="T0" fmla="*/ 0 w 2900"/>
              <a:gd name="T1" fmla="*/ 2147483647 h 1640"/>
              <a:gd name="T2" fmla="*/ 2147483647 w 2900"/>
              <a:gd name="T3" fmla="*/ 2147483647 h 1640"/>
              <a:gd name="T4" fmla="*/ 2147483647 w 2900"/>
              <a:gd name="T5" fmla="*/ 0 h 1640"/>
              <a:gd name="T6" fmla="*/ 0 60000 65536"/>
              <a:gd name="T7" fmla="*/ 0 60000 65536"/>
              <a:gd name="T8" fmla="*/ 0 60000 65536"/>
            </a:gdLst>
            <a:ahLst/>
            <a:cxnLst>
              <a:cxn ang="T6">
                <a:pos x="T0" y="T1"/>
              </a:cxn>
              <a:cxn ang="T7">
                <a:pos x="T2" y="T3"/>
              </a:cxn>
              <a:cxn ang="T8">
                <a:pos x="T4" y="T5"/>
              </a:cxn>
            </a:cxnLst>
            <a:rect l="0" t="0" r="r" b="b"/>
            <a:pathLst>
              <a:path w="2900" h="1640">
                <a:moveTo>
                  <a:pt x="0" y="1640"/>
                </a:moveTo>
                <a:cubicBezTo>
                  <a:pt x="498" y="1571"/>
                  <a:pt x="997" y="1503"/>
                  <a:pt x="1480" y="1230"/>
                </a:cubicBezTo>
                <a:cubicBezTo>
                  <a:pt x="1963" y="957"/>
                  <a:pt x="2431" y="478"/>
                  <a:pt x="290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5772" name="Freeform 76"/>
          <p:cNvSpPr>
            <a:spLocks/>
          </p:cNvSpPr>
          <p:nvPr/>
        </p:nvSpPr>
        <p:spPr bwMode="auto">
          <a:xfrm>
            <a:off x="896938" y="5211763"/>
            <a:ext cx="1530350" cy="812800"/>
          </a:xfrm>
          <a:custGeom>
            <a:avLst/>
            <a:gdLst>
              <a:gd name="T0" fmla="*/ 0 w 2900"/>
              <a:gd name="T1" fmla="*/ 2147483647 h 1640"/>
              <a:gd name="T2" fmla="*/ 2147483647 w 2900"/>
              <a:gd name="T3" fmla="*/ 2147483647 h 1640"/>
              <a:gd name="T4" fmla="*/ 2147483647 w 2900"/>
              <a:gd name="T5" fmla="*/ 0 h 1640"/>
              <a:gd name="T6" fmla="*/ 0 60000 65536"/>
              <a:gd name="T7" fmla="*/ 0 60000 65536"/>
              <a:gd name="T8" fmla="*/ 0 60000 65536"/>
            </a:gdLst>
            <a:ahLst/>
            <a:cxnLst>
              <a:cxn ang="T6">
                <a:pos x="T0" y="T1"/>
              </a:cxn>
              <a:cxn ang="T7">
                <a:pos x="T2" y="T3"/>
              </a:cxn>
              <a:cxn ang="T8">
                <a:pos x="T4" y="T5"/>
              </a:cxn>
            </a:cxnLst>
            <a:rect l="0" t="0" r="r" b="b"/>
            <a:pathLst>
              <a:path w="2900" h="1640">
                <a:moveTo>
                  <a:pt x="0" y="1640"/>
                </a:moveTo>
                <a:cubicBezTo>
                  <a:pt x="498" y="1571"/>
                  <a:pt x="997" y="1503"/>
                  <a:pt x="1480" y="1230"/>
                </a:cubicBezTo>
                <a:cubicBezTo>
                  <a:pt x="1963" y="957"/>
                  <a:pt x="2431" y="478"/>
                  <a:pt x="2900"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94" name="Freeform 77"/>
          <p:cNvSpPr>
            <a:spLocks/>
          </p:cNvSpPr>
          <p:nvPr/>
        </p:nvSpPr>
        <p:spPr bwMode="auto">
          <a:xfrm>
            <a:off x="884238" y="5611813"/>
            <a:ext cx="1104900" cy="800100"/>
          </a:xfrm>
          <a:custGeom>
            <a:avLst/>
            <a:gdLst>
              <a:gd name="T0" fmla="*/ 0 w 1740"/>
              <a:gd name="T1" fmla="*/ 0 h 1260"/>
              <a:gd name="T2" fmla="*/ 2147483647 w 1740"/>
              <a:gd name="T3" fmla="*/ 2147483647 h 1260"/>
              <a:gd name="T4" fmla="*/ 2147483647 w 1740"/>
              <a:gd name="T5" fmla="*/ 2147483647 h 1260"/>
              <a:gd name="T6" fmla="*/ 0 60000 65536"/>
              <a:gd name="T7" fmla="*/ 0 60000 65536"/>
              <a:gd name="T8" fmla="*/ 0 60000 65536"/>
            </a:gdLst>
            <a:ahLst/>
            <a:cxnLst>
              <a:cxn ang="T6">
                <a:pos x="T0" y="T1"/>
              </a:cxn>
              <a:cxn ang="T7">
                <a:pos x="T2" y="T3"/>
              </a:cxn>
              <a:cxn ang="T8">
                <a:pos x="T4" y="T5"/>
              </a:cxn>
            </a:cxnLst>
            <a:rect l="0" t="0" r="r" b="b"/>
            <a:pathLst>
              <a:path w="1740" h="1260">
                <a:moveTo>
                  <a:pt x="0" y="0"/>
                </a:moveTo>
                <a:cubicBezTo>
                  <a:pt x="400" y="160"/>
                  <a:pt x="800" y="320"/>
                  <a:pt x="1090" y="530"/>
                </a:cubicBezTo>
                <a:cubicBezTo>
                  <a:pt x="1380" y="740"/>
                  <a:pt x="1560" y="1000"/>
                  <a:pt x="1740" y="126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5774" name="Freeform 78"/>
          <p:cNvSpPr>
            <a:spLocks/>
          </p:cNvSpPr>
          <p:nvPr/>
        </p:nvSpPr>
        <p:spPr bwMode="auto">
          <a:xfrm>
            <a:off x="1500188" y="5262563"/>
            <a:ext cx="1104900" cy="800100"/>
          </a:xfrm>
          <a:custGeom>
            <a:avLst/>
            <a:gdLst>
              <a:gd name="T0" fmla="*/ 0 w 1740"/>
              <a:gd name="T1" fmla="*/ 0 h 1260"/>
              <a:gd name="T2" fmla="*/ 2147483647 w 1740"/>
              <a:gd name="T3" fmla="*/ 2147483647 h 1260"/>
              <a:gd name="T4" fmla="*/ 2147483647 w 1740"/>
              <a:gd name="T5" fmla="*/ 2147483647 h 1260"/>
              <a:gd name="T6" fmla="*/ 0 60000 65536"/>
              <a:gd name="T7" fmla="*/ 0 60000 65536"/>
              <a:gd name="T8" fmla="*/ 0 60000 65536"/>
            </a:gdLst>
            <a:ahLst/>
            <a:cxnLst>
              <a:cxn ang="T6">
                <a:pos x="T0" y="T1"/>
              </a:cxn>
              <a:cxn ang="T7">
                <a:pos x="T2" y="T3"/>
              </a:cxn>
              <a:cxn ang="T8">
                <a:pos x="T4" y="T5"/>
              </a:cxn>
            </a:cxnLst>
            <a:rect l="0" t="0" r="r" b="b"/>
            <a:pathLst>
              <a:path w="1740" h="1260">
                <a:moveTo>
                  <a:pt x="0" y="0"/>
                </a:moveTo>
                <a:cubicBezTo>
                  <a:pt x="400" y="160"/>
                  <a:pt x="800" y="320"/>
                  <a:pt x="1090" y="530"/>
                </a:cubicBezTo>
                <a:cubicBezTo>
                  <a:pt x="1380" y="740"/>
                  <a:pt x="1560" y="1000"/>
                  <a:pt x="1740" y="126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296" name="Line 79"/>
          <p:cNvSpPr>
            <a:spLocks noChangeShapeType="1"/>
          </p:cNvSpPr>
          <p:nvPr/>
        </p:nvSpPr>
        <p:spPr bwMode="auto">
          <a:xfrm>
            <a:off x="598488" y="6145213"/>
            <a:ext cx="118745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97" name="Line 80"/>
          <p:cNvSpPr>
            <a:spLocks noChangeShapeType="1"/>
          </p:cNvSpPr>
          <p:nvPr/>
        </p:nvSpPr>
        <p:spPr bwMode="auto">
          <a:xfrm>
            <a:off x="1779588" y="6138863"/>
            <a:ext cx="0" cy="4127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5777" name="Line 81"/>
          <p:cNvSpPr>
            <a:spLocks noChangeShapeType="1"/>
          </p:cNvSpPr>
          <p:nvPr/>
        </p:nvSpPr>
        <p:spPr bwMode="auto">
          <a:xfrm>
            <a:off x="2084388" y="5529263"/>
            <a:ext cx="0" cy="101600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5778" name="Line 82"/>
          <p:cNvSpPr>
            <a:spLocks noChangeShapeType="1"/>
          </p:cNvSpPr>
          <p:nvPr/>
        </p:nvSpPr>
        <p:spPr bwMode="auto">
          <a:xfrm>
            <a:off x="604838" y="5529263"/>
            <a:ext cx="147955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25779" name="Text Box 83"/>
          <p:cNvSpPr txBox="1">
            <a:spLocks noChangeArrowheads="1"/>
          </p:cNvSpPr>
          <p:nvPr/>
        </p:nvSpPr>
        <p:spPr bwMode="auto">
          <a:xfrm>
            <a:off x="179388" y="5395913"/>
            <a:ext cx="5238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W</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9301" name="Text Box 84"/>
          <p:cNvSpPr txBox="1">
            <a:spLocks noChangeArrowheads="1"/>
          </p:cNvSpPr>
          <p:nvPr/>
        </p:nvSpPr>
        <p:spPr bwMode="auto">
          <a:xfrm>
            <a:off x="280988" y="50911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W</a:t>
            </a:r>
          </a:p>
        </p:txBody>
      </p:sp>
      <p:sp>
        <p:nvSpPr>
          <p:cNvPr id="9302" name="Text Box 85"/>
          <p:cNvSpPr txBox="1">
            <a:spLocks noChangeArrowheads="1"/>
          </p:cNvSpPr>
          <p:nvPr/>
        </p:nvSpPr>
        <p:spPr bwMode="auto">
          <a:xfrm>
            <a:off x="2579688" y="5345113"/>
            <a:ext cx="10382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j(P</a:t>
            </a:r>
            <a:r>
              <a:rPr lang="pt-BR" sz="1600" b="0" baseline="-25000">
                <a:solidFill>
                  <a:srgbClr val="99FF66"/>
                </a:solidFill>
                <a:latin typeface="Arial" charset="0"/>
              </a:rPr>
              <a:t>0</a:t>
            </a:r>
            <a:r>
              <a:rPr lang="pt-BR" sz="1600" b="0">
                <a:solidFill>
                  <a:srgbClr val="99FF66"/>
                </a:solidFill>
                <a:latin typeface="Arial" charset="0"/>
              </a:rPr>
              <a:t>, N)</a:t>
            </a:r>
          </a:p>
        </p:txBody>
      </p:sp>
      <p:sp>
        <p:nvSpPr>
          <p:cNvPr id="925782" name="Text Box 86"/>
          <p:cNvSpPr txBox="1">
            <a:spLocks noChangeArrowheads="1"/>
          </p:cNvSpPr>
          <p:nvPr/>
        </p:nvSpPr>
        <p:spPr bwMode="auto">
          <a:xfrm>
            <a:off x="2370138" y="5053013"/>
            <a:ext cx="120967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j(P</a:t>
            </a:r>
            <a:r>
              <a:rPr lang="pt-BR" sz="1600" b="0" baseline="-25000">
                <a:solidFill>
                  <a:srgbClr val="FFFF00"/>
                </a:solidFill>
                <a:latin typeface="Arial" charset="0"/>
              </a:rPr>
              <a:t>2</a:t>
            </a:r>
            <a:r>
              <a:rPr lang="pt-BR" sz="1600" b="0">
                <a:solidFill>
                  <a:srgbClr val="FFFF00"/>
                </a:solidFill>
                <a:latin typeface="Arial" charset="0"/>
              </a:rPr>
              <a:t>, N)</a:t>
            </a:r>
          </a:p>
        </p:txBody>
      </p:sp>
      <p:sp>
        <p:nvSpPr>
          <p:cNvPr id="925783" name="Text Box 87"/>
          <p:cNvSpPr txBox="1">
            <a:spLocks noChangeArrowheads="1"/>
          </p:cNvSpPr>
          <p:nvPr/>
        </p:nvSpPr>
        <p:spPr bwMode="auto">
          <a:xfrm>
            <a:off x="2560638" y="5922963"/>
            <a:ext cx="9620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r>
              <a:rPr lang="pt-BR" sz="1600" b="0">
                <a:solidFill>
                  <a:srgbClr val="FFFF00"/>
                </a:solidFill>
                <a:latin typeface="Arial" charset="0"/>
                <a:sym typeface="Symbol" pitchFamily="18" charset="2"/>
              </a:rPr>
              <a:t></a:t>
            </a:r>
            <a:r>
              <a:rPr lang="pt-BR" sz="1600" b="0">
                <a:solidFill>
                  <a:srgbClr val="FFFF00"/>
                </a:solidFill>
                <a:latin typeface="Arial" charset="0"/>
              </a:rPr>
              <a:t>f(N)</a:t>
            </a:r>
          </a:p>
        </p:txBody>
      </p:sp>
      <p:sp>
        <p:nvSpPr>
          <p:cNvPr id="9305" name="Text Box 88"/>
          <p:cNvSpPr txBox="1">
            <a:spLocks noChangeArrowheads="1"/>
          </p:cNvSpPr>
          <p:nvPr/>
        </p:nvSpPr>
        <p:spPr bwMode="auto">
          <a:xfrm>
            <a:off x="1906588" y="6183313"/>
            <a:ext cx="885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sym typeface="Symbol" pitchFamily="18" charset="2"/>
              </a:rPr>
              <a:t></a:t>
            </a:r>
            <a:r>
              <a:rPr lang="pt-BR" sz="1600" b="0">
                <a:solidFill>
                  <a:srgbClr val="99FF66"/>
                </a:solidFill>
                <a:latin typeface="Arial" charset="0"/>
              </a:rPr>
              <a:t>f(N)</a:t>
            </a:r>
          </a:p>
        </p:txBody>
      </p:sp>
      <p:sp>
        <p:nvSpPr>
          <p:cNvPr id="9306" name="Text Box 89"/>
          <p:cNvSpPr txBox="1">
            <a:spLocks noChangeArrowheads="1"/>
          </p:cNvSpPr>
          <p:nvPr/>
        </p:nvSpPr>
        <p:spPr bwMode="auto">
          <a:xfrm>
            <a:off x="1658938" y="5834063"/>
            <a:ext cx="3206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925786" name="Text Box 90"/>
          <p:cNvSpPr txBox="1">
            <a:spLocks noChangeArrowheads="1"/>
          </p:cNvSpPr>
          <p:nvPr/>
        </p:nvSpPr>
        <p:spPr bwMode="auto">
          <a:xfrm>
            <a:off x="1912938" y="5224463"/>
            <a:ext cx="3206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9308" name="Line 91"/>
          <p:cNvSpPr>
            <a:spLocks noChangeShapeType="1"/>
          </p:cNvSpPr>
          <p:nvPr/>
        </p:nvSpPr>
        <p:spPr bwMode="auto">
          <a:xfrm flipV="1">
            <a:off x="1697038" y="2106613"/>
            <a:ext cx="1033462" cy="31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Tree>
    <p:extLst>
      <p:ext uri="{BB962C8B-B14F-4D97-AF65-F5344CB8AC3E}">
        <p14:creationId xmlns:p14="http://schemas.microsoft.com/office/powerpoint/2010/main" val="3009692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5698">
                                            <p:txEl>
                                              <p:pRg st="0" end="0"/>
                                            </p:txEl>
                                          </p:spTgt>
                                        </p:tgtEl>
                                        <p:attrNameLst>
                                          <p:attrName>style.visibility</p:attrName>
                                        </p:attrNameLst>
                                      </p:cBhvr>
                                      <p:to>
                                        <p:strVal val="visible"/>
                                      </p:to>
                                    </p:set>
                                    <p:anim calcmode="lin" valueType="num">
                                      <p:cBhvr additive="base">
                                        <p:cTn id="7" dur="1000" fill="hold"/>
                                        <p:tgtEl>
                                          <p:spTgt spid="92569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5698">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925698">
                                            <p:txEl>
                                              <p:pRg st="1" end="1"/>
                                            </p:txEl>
                                          </p:spTgt>
                                        </p:tgtEl>
                                        <p:attrNameLst>
                                          <p:attrName>style.visibility</p:attrName>
                                        </p:attrNameLst>
                                      </p:cBhvr>
                                      <p:to>
                                        <p:strVal val="visible"/>
                                      </p:to>
                                    </p:set>
                                    <p:animEffect transition="in" filter="wipe(left)">
                                      <p:cBhvr>
                                        <p:cTn id="12" dur="500"/>
                                        <p:tgtEl>
                                          <p:spTgt spid="9256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925774"/>
                                        </p:tgtEl>
                                        <p:attrNameLst>
                                          <p:attrName>style.visibility</p:attrName>
                                        </p:attrNameLst>
                                      </p:cBhvr>
                                      <p:to>
                                        <p:strVal val="visible"/>
                                      </p:to>
                                    </p:set>
                                    <p:anim calcmode="lin" valueType="num">
                                      <p:cBhvr additive="base">
                                        <p:cTn id="17" dur="1000" fill="hold"/>
                                        <p:tgtEl>
                                          <p:spTgt spid="925774"/>
                                        </p:tgtEl>
                                        <p:attrNameLst>
                                          <p:attrName>ppt_x</p:attrName>
                                        </p:attrNameLst>
                                      </p:cBhvr>
                                      <p:tavLst>
                                        <p:tav tm="0">
                                          <p:val>
                                            <p:strVal val="0-#ppt_w/2"/>
                                          </p:val>
                                        </p:tav>
                                        <p:tav tm="100000">
                                          <p:val>
                                            <p:strVal val="#ppt_x"/>
                                          </p:val>
                                        </p:tav>
                                      </p:tavLst>
                                    </p:anim>
                                    <p:anim calcmode="lin" valueType="num">
                                      <p:cBhvr additive="base">
                                        <p:cTn id="18" dur="1000" fill="hold"/>
                                        <p:tgtEl>
                                          <p:spTgt spid="92577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925783"/>
                                        </p:tgtEl>
                                        <p:attrNameLst>
                                          <p:attrName>style.visibility</p:attrName>
                                        </p:attrNameLst>
                                      </p:cBhvr>
                                      <p:to>
                                        <p:strVal val="visible"/>
                                      </p:to>
                                    </p:set>
                                    <p:animEffect transition="in" filter="wipe(left)">
                                      <p:cBhvr>
                                        <p:cTn id="22" dur="500"/>
                                        <p:tgtEl>
                                          <p:spTgt spid="9257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5698">
                                            <p:txEl>
                                              <p:pRg st="2" end="2"/>
                                            </p:txEl>
                                          </p:spTgt>
                                        </p:tgtEl>
                                        <p:attrNameLst>
                                          <p:attrName>style.visibility</p:attrName>
                                        </p:attrNameLst>
                                      </p:cBhvr>
                                      <p:to>
                                        <p:strVal val="visible"/>
                                      </p:to>
                                    </p:set>
                                    <p:animEffect transition="in" filter="wipe(left)">
                                      <p:cBhvr>
                                        <p:cTn id="27" dur="1000"/>
                                        <p:tgtEl>
                                          <p:spTgt spid="92569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5772"/>
                                        </p:tgtEl>
                                        <p:attrNameLst>
                                          <p:attrName>style.visibility</p:attrName>
                                        </p:attrNameLst>
                                      </p:cBhvr>
                                      <p:to>
                                        <p:strVal val="visible"/>
                                      </p:to>
                                    </p:set>
                                    <p:animEffect transition="in" filter="wipe(left)">
                                      <p:cBhvr>
                                        <p:cTn id="32" dur="1000"/>
                                        <p:tgtEl>
                                          <p:spTgt spid="925772"/>
                                        </p:tgtEl>
                                      </p:cBhvr>
                                    </p:animEffect>
                                  </p:childTnLst>
                                </p:cTn>
                              </p:par>
                            </p:childTnLst>
                          </p:cTn>
                        </p:par>
                        <p:par>
                          <p:cTn id="33" fill="hold" nodeType="afterGroup">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925782"/>
                                        </p:tgtEl>
                                        <p:attrNameLst>
                                          <p:attrName>style.visibility</p:attrName>
                                        </p:attrNameLst>
                                      </p:cBhvr>
                                      <p:to>
                                        <p:strVal val="visible"/>
                                      </p:to>
                                    </p:set>
                                    <p:animEffect transition="in" filter="wipe(left)">
                                      <p:cBhvr>
                                        <p:cTn id="36" dur="500"/>
                                        <p:tgtEl>
                                          <p:spTgt spid="925782"/>
                                        </p:tgtEl>
                                      </p:cBhvr>
                                    </p:animEffect>
                                  </p:childTnLst>
                                </p:cTn>
                              </p:par>
                            </p:childTnLst>
                          </p:cTn>
                        </p:par>
                        <p:par>
                          <p:cTn id="37" fill="hold" nodeType="afterGroup">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925786"/>
                                        </p:tgtEl>
                                        <p:attrNameLst>
                                          <p:attrName>style.visibility</p:attrName>
                                        </p:attrNameLst>
                                      </p:cBhvr>
                                      <p:to>
                                        <p:strVal val="visible"/>
                                      </p:to>
                                    </p:set>
                                    <p:anim calcmode="lin" valueType="num">
                                      <p:cBhvr>
                                        <p:cTn id="40" dur="500" fill="hold"/>
                                        <p:tgtEl>
                                          <p:spTgt spid="925786"/>
                                        </p:tgtEl>
                                        <p:attrNameLst>
                                          <p:attrName>ppt_w</p:attrName>
                                        </p:attrNameLst>
                                      </p:cBhvr>
                                      <p:tavLst>
                                        <p:tav tm="0">
                                          <p:val>
                                            <p:fltVal val="0"/>
                                          </p:val>
                                        </p:tav>
                                        <p:tav tm="100000">
                                          <p:val>
                                            <p:strVal val="#ppt_w"/>
                                          </p:val>
                                        </p:tav>
                                      </p:tavLst>
                                    </p:anim>
                                    <p:anim calcmode="lin" valueType="num">
                                      <p:cBhvr>
                                        <p:cTn id="41" dur="500" fill="hold"/>
                                        <p:tgtEl>
                                          <p:spTgt spid="925786"/>
                                        </p:tgtEl>
                                        <p:attrNameLst>
                                          <p:attrName>ppt_h</p:attrName>
                                        </p:attrNameLst>
                                      </p:cBhvr>
                                      <p:tavLst>
                                        <p:tav tm="0">
                                          <p:val>
                                            <p:fltVal val="0"/>
                                          </p:val>
                                        </p:tav>
                                        <p:tav tm="100000">
                                          <p:val>
                                            <p:strVal val="#ppt_h"/>
                                          </p:val>
                                        </p:tav>
                                      </p:tavLst>
                                    </p:anim>
                                  </p:childTnLst>
                                </p:cTn>
                              </p:par>
                            </p:childTnLst>
                          </p:cTn>
                        </p:par>
                        <p:par>
                          <p:cTn id="42" fill="hold" nodeType="afterGroup">
                            <p:stCondLst>
                              <p:cond delay="2000"/>
                            </p:stCondLst>
                            <p:childTnLst>
                              <p:par>
                                <p:cTn id="43" presetID="22" presetClass="entr" presetSubtype="2" fill="hold" grpId="0" nodeType="afterEffect">
                                  <p:stCondLst>
                                    <p:cond delay="0"/>
                                  </p:stCondLst>
                                  <p:childTnLst>
                                    <p:set>
                                      <p:cBhvr>
                                        <p:cTn id="44" dur="1" fill="hold">
                                          <p:stCondLst>
                                            <p:cond delay="0"/>
                                          </p:stCondLst>
                                        </p:cTn>
                                        <p:tgtEl>
                                          <p:spTgt spid="925778"/>
                                        </p:tgtEl>
                                        <p:attrNameLst>
                                          <p:attrName>style.visibility</p:attrName>
                                        </p:attrNameLst>
                                      </p:cBhvr>
                                      <p:to>
                                        <p:strVal val="visible"/>
                                      </p:to>
                                    </p:set>
                                    <p:animEffect transition="in" filter="wipe(right)">
                                      <p:cBhvr>
                                        <p:cTn id="45" dur="500"/>
                                        <p:tgtEl>
                                          <p:spTgt spid="925778"/>
                                        </p:tgtEl>
                                      </p:cBhvr>
                                    </p:animEffect>
                                  </p:childTnLst>
                                </p:cTn>
                              </p:par>
                            </p:childTnLst>
                          </p:cTn>
                        </p:par>
                        <p:par>
                          <p:cTn id="46" fill="hold" nodeType="afterGroup">
                            <p:stCondLst>
                              <p:cond delay="2500"/>
                            </p:stCondLst>
                            <p:childTnLst>
                              <p:par>
                                <p:cTn id="47" presetID="2" presetClass="entr" presetSubtype="4" fill="hold" grpId="0" nodeType="afterEffect">
                                  <p:stCondLst>
                                    <p:cond delay="0"/>
                                  </p:stCondLst>
                                  <p:childTnLst>
                                    <p:set>
                                      <p:cBhvr>
                                        <p:cTn id="48" dur="1" fill="hold">
                                          <p:stCondLst>
                                            <p:cond delay="0"/>
                                          </p:stCondLst>
                                        </p:cTn>
                                        <p:tgtEl>
                                          <p:spTgt spid="925779"/>
                                        </p:tgtEl>
                                        <p:attrNameLst>
                                          <p:attrName>style.visibility</p:attrName>
                                        </p:attrNameLst>
                                      </p:cBhvr>
                                      <p:to>
                                        <p:strVal val="visible"/>
                                      </p:to>
                                    </p:set>
                                    <p:anim calcmode="lin" valueType="num">
                                      <p:cBhvr additive="base">
                                        <p:cTn id="49" dur="1000" fill="hold"/>
                                        <p:tgtEl>
                                          <p:spTgt spid="925779"/>
                                        </p:tgtEl>
                                        <p:attrNameLst>
                                          <p:attrName>ppt_x</p:attrName>
                                        </p:attrNameLst>
                                      </p:cBhvr>
                                      <p:tavLst>
                                        <p:tav tm="0">
                                          <p:val>
                                            <p:strVal val="#ppt_x"/>
                                          </p:val>
                                        </p:tav>
                                        <p:tav tm="100000">
                                          <p:val>
                                            <p:strVal val="#ppt_x"/>
                                          </p:val>
                                        </p:tav>
                                      </p:tavLst>
                                    </p:anim>
                                    <p:anim calcmode="lin" valueType="num">
                                      <p:cBhvr additive="base">
                                        <p:cTn id="50" dur="1000" fill="hold"/>
                                        <p:tgtEl>
                                          <p:spTgt spid="925779"/>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3500"/>
                            </p:stCondLst>
                            <p:childTnLst>
                              <p:par>
                                <p:cTn id="52" presetID="22" presetClass="entr" presetSubtype="1" fill="hold" grpId="0" nodeType="afterEffect">
                                  <p:stCondLst>
                                    <p:cond delay="0"/>
                                  </p:stCondLst>
                                  <p:childTnLst>
                                    <p:set>
                                      <p:cBhvr>
                                        <p:cTn id="53" dur="1" fill="hold">
                                          <p:stCondLst>
                                            <p:cond delay="0"/>
                                          </p:stCondLst>
                                        </p:cTn>
                                        <p:tgtEl>
                                          <p:spTgt spid="925777"/>
                                        </p:tgtEl>
                                        <p:attrNameLst>
                                          <p:attrName>style.visibility</p:attrName>
                                        </p:attrNameLst>
                                      </p:cBhvr>
                                      <p:to>
                                        <p:strVal val="visible"/>
                                      </p:to>
                                    </p:set>
                                    <p:animEffect transition="in" filter="wipe(up)">
                                      <p:cBhvr>
                                        <p:cTn id="54" dur="500"/>
                                        <p:tgtEl>
                                          <p:spTgt spid="925777"/>
                                        </p:tgtEl>
                                      </p:cBhvr>
                                    </p:animEffect>
                                  </p:childTnLst>
                                </p:cTn>
                              </p:par>
                            </p:childTnLst>
                          </p:cTn>
                        </p:par>
                        <p:par>
                          <p:cTn id="55" fill="hold" nodeType="afterGroup">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925767"/>
                                        </p:tgtEl>
                                        <p:attrNameLst>
                                          <p:attrName>style.visibility</p:attrName>
                                        </p:attrNameLst>
                                      </p:cBhvr>
                                      <p:to>
                                        <p:strVal val="visible"/>
                                      </p:to>
                                    </p:set>
                                    <p:anim calcmode="lin" valueType="num">
                                      <p:cBhvr additive="base">
                                        <p:cTn id="58" dur="500" fill="hold"/>
                                        <p:tgtEl>
                                          <p:spTgt spid="925767"/>
                                        </p:tgtEl>
                                        <p:attrNameLst>
                                          <p:attrName>ppt_x</p:attrName>
                                        </p:attrNameLst>
                                      </p:cBhvr>
                                      <p:tavLst>
                                        <p:tav tm="0">
                                          <p:val>
                                            <p:strVal val="0-#ppt_w/2"/>
                                          </p:val>
                                        </p:tav>
                                        <p:tav tm="100000">
                                          <p:val>
                                            <p:strVal val="#ppt_x"/>
                                          </p:val>
                                        </p:tav>
                                      </p:tavLst>
                                    </p:anim>
                                    <p:anim calcmode="lin" valueType="num">
                                      <p:cBhvr additive="base">
                                        <p:cTn id="59" dur="500" fill="hold"/>
                                        <p:tgtEl>
                                          <p:spTgt spid="9257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8" grpId="0" build="p"/>
      <p:bldP spid="925767" grpId="0"/>
      <p:bldP spid="925772" grpId="0" animBg="1"/>
      <p:bldP spid="925774" grpId="0" animBg="1"/>
      <p:bldP spid="925777" grpId="0" animBg="1"/>
      <p:bldP spid="925778" grpId="0" animBg="1"/>
      <p:bldP spid="925779" grpId="0"/>
      <p:bldP spid="925782" grpId="0"/>
      <p:bldP spid="925783" grpId="0"/>
      <p:bldP spid="92578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 name="Retângulo 96"/>
          <p:cNvSpPr/>
          <p:nvPr/>
        </p:nvSpPr>
        <p:spPr>
          <a:xfrm>
            <a:off x="251520" y="4653136"/>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6" name="Retângulo 95"/>
          <p:cNvSpPr/>
          <p:nvPr/>
        </p:nvSpPr>
        <p:spPr>
          <a:xfrm>
            <a:off x="251520" y="2924944"/>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5" name="Retângulo 94"/>
          <p:cNvSpPr/>
          <p:nvPr/>
        </p:nvSpPr>
        <p:spPr>
          <a:xfrm>
            <a:off x="251520" y="764704"/>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242"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F06B9980-2DCC-416C-B5C8-A90FFF540691}" type="slidenum">
              <a:rPr lang="pt-PT" sz="1400" b="0" smtClean="0">
                <a:solidFill>
                  <a:schemeClr val="folHlink"/>
                </a:solidFill>
              </a:rPr>
              <a:pPr eaLnBrk="1" hangingPunct="1"/>
              <a:t>25</a:t>
            </a:fld>
            <a:endParaRPr lang="pt-PT" sz="1400" b="0" smtClean="0">
              <a:solidFill>
                <a:schemeClr val="folHlink"/>
              </a:solidFill>
            </a:endParaRPr>
          </a:p>
        </p:txBody>
      </p:sp>
      <p:sp>
        <p:nvSpPr>
          <p:cNvPr id="926722" name="Rectangle 2"/>
          <p:cNvSpPr>
            <a:spLocks noGrp="1" noChangeArrowheads="1"/>
          </p:cNvSpPr>
          <p:nvPr>
            <p:ph type="body" idx="1"/>
          </p:nvPr>
        </p:nvSpPr>
        <p:spPr>
          <a:xfrm>
            <a:off x="5238750" y="1143000"/>
            <a:ext cx="3810000" cy="5307013"/>
          </a:xfrm>
        </p:spPr>
        <p:txBody>
          <a:bodyPr>
            <a:normAutofit lnSpcReduction="10000"/>
          </a:bodyPr>
          <a:lstStyle/>
          <a:p>
            <a:pPr marL="361950" indent="-361950" algn="just" eaLnBrk="1" hangingPunct="1">
              <a:lnSpc>
                <a:spcPct val="110000"/>
              </a:lnSpc>
            </a:pPr>
            <a:r>
              <a:rPr lang="pt-BR" sz="2000" dirty="0" smtClean="0">
                <a:latin typeface="Arial" charset="0"/>
                <a:sym typeface="Symbol" pitchFamily="18" charset="2"/>
              </a:rPr>
              <a:t>O produto demandado reduz de y</a:t>
            </a:r>
            <a:r>
              <a:rPr lang="pt-BR" sz="2000" baseline="-25000" dirty="0" smtClean="0">
                <a:latin typeface="Arial" charset="0"/>
                <a:sym typeface="Symbol" pitchFamily="18" charset="2"/>
              </a:rPr>
              <a:t>1</a:t>
            </a:r>
            <a:r>
              <a:rPr lang="pt-BR" sz="2000" dirty="0" smtClean="0">
                <a:latin typeface="Arial" charset="0"/>
                <a:sym typeface="Symbol" pitchFamily="18" charset="2"/>
              </a:rPr>
              <a:t> para y</a:t>
            </a:r>
            <a:r>
              <a:rPr lang="pt-BR" sz="2000" baseline="-25000" dirty="0" smtClean="0">
                <a:latin typeface="Arial" charset="0"/>
                <a:sym typeface="Symbol" pitchFamily="18" charset="2"/>
              </a:rPr>
              <a:t>2</a:t>
            </a:r>
            <a:r>
              <a:rPr lang="pt-BR" sz="2000" dirty="0" smtClean="0">
                <a:latin typeface="Arial" charset="0"/>
                <a:sym typeface="Symbol" pitchFamily="18" charset="2"/>
              </a:rPr>
              <a:t> (movimento ao longo da curva D</a:t>
            </a:r>
            <a:r>
              <a:rPr lang="pt-BR" sz="2000" baseline="-25000" dirty="0" smtClean="0">
                <a:latin typeface="Arial" charset="0"/>
                <a:sym typeface="Symbol" pitchFamily="18" charset="2"/>
              </a:rPr>
              <a:t>1</a:t>
            </a:r>
            <a:r>
              <a:rPr lang="pt-BR" sz="2000" dirty="0" smtClean="0">
                <a:latin typeface="Arial" charset="0"/>
                <a:sym typeface="Symbol" pitchFamily="18" charset="2"/>
              </a:rPr>
              <a:t>D</a:t>
            </a:r>
            <a:r>
              <a:rPr lang="pt-BR" sz="2000" baseline="-25000" dirty="0" smtClean="0">
                <a:latin typeface="Arial" charset="0"/>
                <a:sym typeface="Symbol" pitchFamily="18" charset="2"/>
              </a:rPr>
              <a:t>1</a:t>
            </a:r>
            <a:r>
              <a:rPr lang="pt-BR" sz="2000" dirty="0" smtClean="0">
                <a:latin typeface="Arial" charset="0"/>
                <a:sym typeface="Symbol" pitchFamily="18" charset="2"/>
              </a:rPr>
              <a:t>) pois:</a:t>
            </a:r>
          </a:p>
          <a:p>
            <a:pPr marL="361950" indent="-361950" algn="just" eaLnBrk="1" hangingPunct="1">
              <a:lnSpc>
                <a:spcPct val="110000"/>
              </a:lnSpc>
            </a:pPr>
            <a:r>
              <a:rPr lang="pt-BR" sz="2000" dirty="0" smtClean="0">
                <a:latin typeface="Arial" charset="0"/>
                <a:sym typeface="Symbol" pitchFamily="18" charset="2"/>
              </a:rPr>
              <a:t> Preço   Valor real dos ativos   Consumo do setor privado.</a:t>
            </a:r>
          </a:p>
          <a:p>
            <a:pPr marL="361950" indent="-361950" algn="just" eaLnBrk="1" hangingPunct="1">
              <a:lnSpc>
                <a:spcPct val="110000"/>
              </a:lnSpc>
            </a:pPr>
            <a:r>
              <a:rPr lang="pt-BR" sz="2000" dirty="0" smtClean="0">
                <a:latin typeface="Arial" charset="0"/>
                <a:sym typeface="Symbol" pitchFamily="18" charset="2"/>
              </a:rPr>
              <a:t> Preço   Exportações líquidas.</a:t>
            </a:r>
          </a:p>
          <a:p>
            <a:pPr marL="361950" indent="-361950" algn="just" eaLnBrk="1" hangingPunct="1">
              <a:lnSpc>
                <a:spcPct val="110000"/>
              </a:lnSpc>
            </a:pPr>
            <a:r>
              <a:rPr lang="pt-BR" sz="2000" dirty="0" smtClean="0">
                <a:latin typeface="Arial" charset="0"/>
                <a:sym typeface="Symbol" pitchFamily="18" charset="2"/>
              </a:rPr>
              <a:t>Adicionalmente, o investimento do setor privado pode diminuir na passagem do ponto F ao ponto G se as </a:t>
            </a:r>
            <a:r>
              <a:rPr lang="pt-BR" sz="2000" dirty="0" err="1" smtClean="0">
                <a:latin typeface="Arial" charset="0"/>
                <a:sym typeface="Symbol" pitchFamily="18" charset="2"/>
              </a:rPr>
              <a:t>iso</a:t>
            </a:r>
            <a:r>
              <a:rPr lang="pt-BR" sz="2000" dirty="0" smtClean="0">
                <a:latin typeface="Arial" charset="0"/>
                <a:sym typeface="Symbol" pitchFamily="18" charset="2"/>
              </a:rPr>
              <a:t>–investimentos forem mais inclinadas do que as curvas LM.</a:t>
            </a:r>
          </a:p>
        </p:txBody>
      </p:sp>
      <p:sp>
        <p:nvSpPr>
          <p:cNvPr id="10244" name="Rectangle 3"/>
          <p:cNvSpPr>
            <a:spLocks noGrp="1" noChangeArrowheads="1"/>
          </p:cNvSpPr>
          <p:nvPr>
            <p:ph type="title"/>
          </p:nvPr>
        </p:nvSpPr>
        <p:spPr>
          <a:xfrm>
            <a:off x="0" y="204788"/>
            <a:ext cx="9144000" cy="819150"/>
          </a:xfrm>
          <a:noFill/>
        </p:spPr>
        <p:txBody>
          <a:bodyPr/>
          <a:lstStyle/>
          <a:p>
            <a:pPr eaLnBrk="1" hangingPunct="1"/>
            <a:r>
              <a:rPr lang="pt-BR" sz="3200" smtClean="0">
                <a:latin typeface="Arial" charset="0"/>
              </a:rPr>
              <a:t>Teoria da inflação de demanda</a:t>
            </a:r>
          </a:p>
        </p:txBody>
      </p:sp>
      <p:sp>
        <p:nvSpPr>
          <p:cNvPr id="10245" name="Line 4"/>
          <p:cNvSpPr>
            <a:spLocks noChangeShapeType="1"/>
          </p:cNvSpPr>
          <p:nvPr/>
        </p:nvSpPr>
        <p:spPr bwMode="auto">
          <a:xfrm flipV="1">
            <a:off x="592138" y="814388"/>
            <a:ext cx="0" cy="17970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246" name="Line 5"/>
          <p:cNvSpPr>
            <a:spLocks noChangeShapeType="1"/>
          </p:cNvSpPr>
          <p:nvPr/>
        </p:nvSpPr>
        <p:spPr bwMode="auto">
          <a:xfrm>
            <a:off x="592138" y="2611438"/>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247" name="Freeform 6"/>
          <p:cNvSpPr>
            <a:spLocks/>
          </p:cNvSpPr>
          <p:nvPr/>
        </p:nvSpPr>
        <p:spPr bwMode="auto">
          <a:xfrm>
            <a:off x="831850" y="1108075"/>
            <a:ext cx="2019300" cy="1271588"/>
          </a:xfrm>
          <a:custGeom>
            <a:avLst/>
            <a:gdLst>
              <a:gd name="T0" fmla="*/ 0 w 3180"/>
              <a:gd name="T1" fmla="*/ 2147483647 h 2003"/>
              <a:gd name="T2" fmla="*/ 2147483647 w 3180"/>
              <a:gd name="T3" fmla="*/ 2147483647 h 2003"/>
              <a:gd name="T4" fmla="*/ 2147483647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0248" name="Freeform 7"/>
          <p:cNvSpPr>
            <a:spLocks/>
          </p:cNvSpPr>
          <p:nvPr/>
        </p:nvSpPr>
        <p:spPr bwMode="auto">
          <a:xfrm>
            <a:off x="998538" y="1044575"/>
            <a:ext cx="1898650" cy="1398588"/>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0249" name="Freeform 8"/>
          <p:cNvSpPr>
            <a:spLocks/>
          </p:cNvSpPr>
          <p:nvPr/>
        </p:nvSpPr>
        <p:spPr bwMode="auto">
          <a:xfrm>
            <a:off x="1643063" y="903288"/>
            <a:ext cx="1757362" cy="1358900"/>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0250" name="Text Box 9"/>
          <p:cNvSpPr txBox="1">
            <a:spLocks noChangeArrowheads="1"/>
          </p:cNvSpPr>
          <p:nvPr/>
        </p:nvSpPr>
        <p:spPr bwMode="auto">
          <a:xfrm>
            <a:off x="966788" y="8366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0251" name="Line 10"/>
          <p:cNvSpPr>
            <a:spLocks noChangeShapeType="1"/>
          </p:cNvSpPr>
          <p:nvPr/>
        </p:nvSpPr>
        <p:spPr bwMode="auto">
          <a:xfrm flipV="1">
            <a:off x="592138" y="2106613"/>
            <a:ext cx="1109662" cy="31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252" name="Line 11"/>
          <p:cNvSpPr>
            <a:spLocks noChangeShapeType="1"/>
          </p:cNvSpPr>
          <p:nvPr/>
        </p:nvSpPr>
        <p:spPr bwMode="auto">
          <a:xfrm>
            <a:off x="592138" y="1844675"/>
            <a:ext cx="15525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253" name="Line 12"/>
          <p:cNvSpPr>
            <a:spLocks noChangeShapeType="1"/>
          </p:cNvSpPr>
          <p:nvPr/>
        </p:nvSpPr>
        <p:spPr bwMode="auto">
          <a:xfrm>
            <a:off x="1706563" y="2106613"/>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254" name="Line 13"/>
          <p:cNvSpPr>
            <a:spLocks noChangeShapeType="1"/>
          </p:cNvSpPr>
          <p:nvPr/>
        </p:nvSpPr>
        <p:spPr bwMode="auto">
          <a:xfrm>
            <a:off x="2744788" y="2106613"/>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255" name="Text Box 14"/>
          <p:cNvSpPr txBox="1">
            <a:spLocks noChangeArrowheads="1"/>
          </p:cNvSpPr>
          <p:nvPr/>
        </p:nvSpPr>
        <p:spPr bwMode="auto">
          <a:xfrm>
            <a:off x="2911475" y="2260600"/>
            <a:ext cx="39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33"/>
                </a:solidFill>
                <a:latin typeface="Arial" charset="0"/>
              </a:rPr>
              <a:t>D</a:t>
            </a:r>
            <a:r>
              <a:rPr lang="pt-BR" sz="1600" b="0" baseline="-25000">
                <a:solidFill>
                  <a:srgbClr val="99FF33"/>
                </a:solidFill>
                <a:latin typeface="Arial" charset="0"/>
              </a:rPr>
              <a:t>0</a:t>
            </a:r>
          </a:p>
        </p:txBody>
      </p:sp>
      <p:sp>
        <p:nvSpPr>
          <p:cNvPr id="10256" name="Text Box 15"/>
          <p:cNvSpPr txBox="1">
            <a:spLocks noChangeArrowheads="1"/>
          </p:cNvSpPr>
          <p:nvPr/>
        </p:nvSpPr>
        <p:spPr bwMode="auto">
          <a:xfrm>
            <a:off x="1620838" y="798513"/>
            <a:ext cx="4857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0257" name="Text Box 16"/>
          <p:cNvSpPr txBox="1">
            <a:spLocks noChangeArrowheads="1"/>
          </p:cNvSpPr>
          <p:nvPr/>
        </p:nvSpPr>
        <p:spPr bwMode="auto">
          <a:xfrm>
            <a:off x="3341688" y="2106613"/>
            <a:ext cx="441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0258" name="Text Box 17"/>
          <p:cNvSpPr txBox="1">
            <a:spLocks noChangeArrowheads="1"/>
          </p:cNvSpPr>
          <p:nvPr/>
        </p:nvSpPr>
        <p:spPr bwMode="auto">
          <a:xfrm>
            <a:off x="592138" y="22907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0259" name="Text Box 18"/>
          <p:cNvSpPr txBox="1">
            <a:spLocks noChangeArrowheads="1"/>
          </p:cNvSpPr>
          <p:nvPr/>
        </p:nvSpPr>
        <p:spPr bwMode="auto">
          <a:xfrm>
            <a:off x="2808288" y="9509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0260" name="Text Box 19"/>
          <p:cNvSpPr txBox="1">
            <a:spLocks noChangeArrowheads="1"/>
          </p:cNvSpPr>
          <p:nvPr/>
        </p:nvSpPr>
        <p:spPr bwMode="auto">
          <a:xfrm>
            <a:off x="300038" y="8112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10261" name="Text Box 20"/>
          <p:cNvSpPr txBox="1">
            <a:spLocks noChangeArrowheads="1"/>
          </p:cNvSpPr>
          <p:nvPr/>
        </p:nvSpPr>
        <p:spPr bwMode="auto">
          <a:xfrm>
            <a:off x="242888" y="19288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0262" name="Text Box 21"/>
          <p:cNvSpPr txBox="1">
            <a:spLocks noChangeArrowheads="1"/>
          </p:cNvSpPr>
          <p:nvPr/>
        </p:nvSpPr>
        <p:spPr bwMode="auto">
          <a:xfrm>
            <a:off x="242888" y="16430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0263" name="Text Box 22"/>
          <p:cNvSpPr txBox="1">
            <a:spLocks noChangeArrowheads="1"/>
          </p:cNvSpPr>
          <p:nvPr/>
        </p:nvSpPr>
        <p:spPr bwMode="auto">
          <a:xfrm>
            <a:off x="1550988" y="25828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26743" name="Text Box 23"/>
          <p:cNvSpPr txBox="1">
            <a:spLocks noChangeArrowheads="1"/>
          </p:cNvSpPr>
          <p:nvPr/>
        </p:nvSpPr>
        <p:spPr bwMode="auto">
          <a:xfrm>
            <a:off x="1989138" y="25765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0265" name="Text Box 24"/>
          <p:cNvSpPr txBox="1">
            <a:spLocks noChangeArrowheads="1"/>
          </p:cNvSpPr>
          <p:nvPr/>
        </p:nvSpPr>
        <p:spPr bwMode="auto">
          <a:xfrm>
            <a:off x="2611438" y="25765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chemeClr val="tx2"/>
                </a:solidFill>
                <a:latin typeface="Arial" charset="0"/>
              </a:rPr>
              <a:t>y</a:t>
            </a:r>
            <a:r>
              <a:rPr lang="pt-BR" sz="1600" b="0" baseline="-25000">
                <a:solidFill>
                  <a:schemeClr val="tx2"/>
                </a:solidFill>
                <a:latin typeface="Arial" charset="0"/>
              </a:rPr>
              <a:t>1</a:t>
            </a:r>
            <a:endParaRPr lang="pt-BR" sz="1600" b="0">
              <a:solidFill>
                <a:schemeClr val="tx2"/>
              </a:solidFill>
              <a:latin typeface="Arial" charset="0"/>
            </a:endParaRPr>
          </a:p>
        </p:txBody>
      </p:sp>
      <p:sp>
        <p:nvSpPr>
          <p:cNvPr id="10266" name="Text Box 25"/>
          <p:cNvSpPr txBox="1">
            <a:spLocks noChangeArrowheads="1"/>
          </p:cNvSpPr>
          <p:nvPr/>
        </p:nvSpPr>
        <p:spPr bwMode="auto">
          <a:xfrm>
            <a:off x="3443288" y="25638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10267" name="Text Box 26"/>
          <p:cNvSpPr txBox="1">
            <a:spLocks noChangeArrowheads="1"/>
          </p:cNvSpPr>
          <p:nvPr/>
        </p:nvSpPr>
        <p:spPr bwMode="auto">
          <a:xfrm>
            <a:off x="3957638" y="1223963"/>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Oferta e demanda agregada.</a:t>
            </a:r>
          </a:p>
        </p:txBody>
      </p:sp>
      <p:sp>
        <p:nvSpPr>
          <p:cNvPr id="10268" name="Text Box 27"/>
          <p:cNvSpPr txBox="1">
            <a:spLocks noChangeArrowheads="1"/>
          </p:cNvSpPr>
          <p:nvPr/>
        </p:nvSpPr>
        <p:spPr bwMode="auto">
          <a:xfrm>
            <a:off x="1582738" y="18145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0269" name="Text Box 28"/>
          <p:cNvSpPr txBox="1">
            <a:spLocks noChangeArrowheads="1"/>
          </p:cNvSpPr>
          <p:nvPr/>
        </p:nvSpPr>
        <p:spPr bwMode="auto">
          <a:xfrm>
            <a:off x="1963738" y="15097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10270" name="Text Box 29"/>
          <p:cNvSpPr txBox="1">
            <a:spLocks noChangeArrowheads="1"/>
          </p:cNvSpPr>
          <p:nvPr/>
        </p:nvSpPr>
        <p:spPr bwMode="auto">
          <a:xfrm>
            <a:off x="2643188" y="18145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F</a:t>
            </a:r>
          </a:p>
        </p:txBody>
      </p:sp>
      <p:sp>
        <p:nvSpPr>
          <p:cNvPr id="10271" name="Line 30"/>
          <p:cNvSpPr>
            <a:spLocks noChangeShapeType="1"/>
          </p:cNvSpPr>
          <p:nvPr/>
        </p:nvSpPr>
        <p:spPr bwMode="auto">
          <a:xfrm flipV="1">
            <a:off x="592138" y="2955925"/>
            <a:ext cx="0" cy="17970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272" name="Line 31"/>
          <p:cNvSpPr>
            <a:spLocks noChangeShapeType="1"/>
          </p:cNvSpPr>
          <p:nvPr/>
        </p:nvSpPr>
        <p:spPr bwMode="auto">
          <a:xfrm>
            <a:off x="592138" y="4752975"/>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273" name="Text Box 32"/>
          <p:cNvSpPr txBox="1">
            <a:spLocks noChangeArrowheads="1"/>
          </p:cNvSpPr>
          <p:nvPr/>
        </p:nvSpPr>
        <p:spPr bwMode="auto">
          <a:xfrm>
            <a:off x="941388" y="31892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I</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0274" name="Line 33"/>
          <p:cNvSpPr>
            <a:spLocks noChangeShapeType="1"/>
          </p:cNvSpPr>
          <p:nvPr/>
        </p:nvSpPr>
        <p:spPr bwMode="auto">
          <a:xfrm flipV="1">
            <a:off x="592138" y="4251325"/>
            <a:ext cx="111442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275" name="Line 34"/>
          <p:cNvSpPr>
            <a:spLocks noChangeShapeType="1"/>
          </p:cNvSpPr>
          <p:nvPr/>
        </p:nvSpPr>
        <p:spPr bwMode="auto">
          <a:xfrm>
            <a:off x="592138" y="3876675"/>
            <a:ext cx="15525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276" name="Line 35"/>
          <p:cNvSpPr>
            <a:spLocks noChangeShapeType="1"/>
          </p:cNvSpPr>
          <p:nvPr/>
        </p:nvSpPr>
        <p:spPr bwMode="auto">
          <a:xfrm>
            <a:off x="1706563" y="4249738"/>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277" name="Line 36"/>
          <p:cNvSpPr>
            <a:spLocks noChangeShapeType="1"/>
          </p:cNvSpPr>
          <p:nvPr/>
        </p:nvSpPr>
        <p:spPr bwMode="auto">
          <a:xfrm>
            <a:off x="2744788" y="3783013"/>
            <a:ext cx="0" cy="966787"/>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278" name="Text Box 37"/>
          <p:cNvSpPr txBox="1">
            <a:spLocks noChangeArrowheads="1"/>
          </p:cNvSpPr>
          <p:nvPr/>
        </p:nvSpPr>
        <p:spPr bwMode="auto">
          <a:xfrm>
            <a:off x="709613" y="4371975"/>
            <a:ext cx="39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L</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0279" name="Text Box 38"/>
          <p:cNvSpPr txBox="1">
            <a:spLocks noChangeArrowheads="1"/>
          </p:cNvSpPr>
          <p:nvPr/>
        </p:nvSpPr>
        <p:spPr bwMode="auto">
          <a:xfrm>
            <a:off x="2386013" y="293528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I</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10280" name="Text Box 39"/>
          <p:cNvSpPr txBox="1">
            <a:spLocks noChangeArrowheads="1"/>
          </p:cNvSpPr>
          <p:nvPr/>
        </p:nvSpPr>
        <p:spPr bwMode="auto">
          <a:xfrm>
            <a:off x="3502025" y="4268788"/>
            <a:ext cx="5302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S</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10281" name="Text Box 40"/>
          <p:cNvSpPr txBox="1">
            <a:spLocks noChangeArrowheads="1"/>
          </p:cNvSpPr>
          <p:nvPr/>
        </p:nvSpPr>
        <p:spPr bwMode="auto">
          <a:xfrm>
            <a:off x="2230438" y="44338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0282" name="Text Box 41"/>
          <p:cNvSpPr txBox="1">
            <a:spLocks noChangeArrowheads="1"/>
          </p:cNvSpPr>
          <p:nvPr/>
        </p:nvSpPr>
        <p:spPr bwMode="auto">
          <a:xfrm>
            <a:off x="2878138" y="44338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0283" name="Text Box 42"/>
          <p:cNvSpPr txBox="1">
            <a:spLocks noChangeArrowheads="1"/>
          </p:cNvSpPr>
          <p:nvPr/>
        </p:nvSpPr>
        <p:spPr bwMode="auto">
          <a:xfrm>
            <a:off x="300038" y="29543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r</a:t>
            </a:r>
          </a:p>
        </p:txBody>
      </p:sp>
      <p:sp>
        <p:nvSpPr>
          <p:cNvPr id="10284" name="Text Box 43"/>
          <p:cNvSpPr txBox="1">
            <a:spLocks noChangeArrowheads="1"/>
          </p:cNvSpPr>
          <p:nvPr/>
        </p:nvSpPr>
        <p:spPr bwMode="auto">
          <a:xfrm>
            <a:off x="287338" y="41227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r</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0285" name="Text Box 44"/>
          <p:cNvSpPr txBox="1">
            <a:spLocks noChangeArrowheads="1"/>
          </p:cNvSpPr>
          <p:nvPr/>
        </p:nvSpPr>
        <p:spPr bwMode="auto">
          <a:xfrm>
            <a:off x="300038" y="3763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r</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0286" name="Text Box 45"/>
          <p:cNvSpPr txBox="1">
            <a:spLocks noChangeArrowheads="1"/>
          </p:cNvSpPr>
          <p:nvPr/>
        </p:nvSpPr>
        <p:spPr bwMode="auto">
          <a:xfrm>
            <a:off x="1550988" y="47259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0287" name="Text Box 46"/>
          <p:cNvSpPr txBox="1">
            <a:spLocks noChangeArrowheads="1"/>
          </p:cNvSpPr>
          <p:nvPr/>
        </p:nvSpPr>
        <p:spPr bwMode="auto">
          <a:xfrm>
            <a:off x="1998663" y="47196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0288" name="Text Box 47"/>
          <p:cNvSpPr txBox="1">
            <a:spLocks noChangeArrowheads="1"/>
          </p:cNvSpPr>
          <p:nvPr/>
        </p:nvSpPr>
        <p:spPr bwMode="auto">
          <a:xfrm>
            <a:off x="2611438" y="47196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y</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10289" name="Text Box 48"/>
          <p:cNvSpPr txBox="1">
            <a:spLocks noChangeArrowheads="1"/>
          </p:cNvSpPr>
          <p:nvPr/>
        </p:nvSpPr>
        <p:spPr bwMode="auto">
          <a:xfrm>
            <a:off x="3443288" y="47069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10290" name="Text Box 49"/>
          <p:cNvSpPr txBox="1">
            <a:spLocks noChangeArrowheads="1"/>
          </p:cNvSpPr>
          <p:nvPr/>
        </p:nvSpPr>
        <p:spPr bwMode="auto">
          <a:xfrm>
            <a:off x="3957638" y="3367088"/>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Equilíbrio nos mercados de produto e de moeda.</a:t>
            </a:r>
          </a:p>
        </p:txBody>
      </p:sp>
      <p:sp>
        <p:nvSpPr>
          <p:cNvPr id="10291" name="Text Box 50"/>
          <p:cNvSpPr txBox="1">
            <a:spLocks noChangeArrowheads="1"/>
          </p:cNvSpPr>
          <p:nvPr/>
        </p:nvSpPr>
        <p:spPr bwMode="auto">
          <a:xfrm>
            <a:off x="1595438" y="3963988"/>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0292" name="Text Box 51"/>
          <p:cNvSpPr txBox="1">
            <a:spLocks noChangeArrowheads="1"/>
          </p:cNvSpPr>
          <p:nvPr/>
        </p:nvSpPr>
        <p:spPr bwMode="auto">
          <a:xfrm>
            <a:off x="2014538" y="359886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10293" name="Text Box 52"/>
          <p:cNvSpPr txBox="1">
            <a:spLocks noChangeArrowheads="1"/>
          </p:cNvSpPr>
          <p:nvPr/>
        </p:nvSpPr>
        <p:spPr bwMode="auto">
          <a:xfrm>
            <a:off x="2652713" y="3475038"/>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F</a:t>
            </a:r>
          </a:p>
        </p:txBody>
      </p:sp>
      <p:sp>
        <p:nvSpPr>
          <p:cNvPr id="926773" name="Line 53"/>
          <p:cNvSpPr>
            <a:spLocks noChangeShapeType="1"/>
          </p:cNvSpPr>
          <p:nvPr/>
        </p:nvSpPr>
        <p:spPr bwMode="auto">
          <a:xfrm>
            <a:off x="2135188" y="1854200"/>
            <a:ext cx="0" cy="7524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295" name="Line 54"/>
          <p:cNvSpPr>
            <a:spLocks noChangeShapeType="1"/>
          </p:cNvSpPr>
          <p:nvPr/>
        </p:nvSpPr>
        <p:spPr bwMode="auto">
          <a:xfrm>
            <a:off x="2144713" y="3873500"/>
            <a:ext cx="0" cy="87630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296" name="Freeform 55"/>
          <p:cNvSpPr>
            <a:spLocks/>
          </p:cNvSpPr>
          <p:nvPr/>
        </p:nvSpPr>
        <p:spPr bwMode="auto">
          <a:xfrm>
            <a:off x="911225" y="3260725"/>
            <a:ext cx="2347913" cy="1195388"/>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0297" name="Freeform 56"/>
          <p:cNvSpPr>
            <a:spLocks/>
          </p:cNvSpPr>
          <p:nvPr/>
        </p:nvSpPr>
        <p:spPr bwMode="auto">
          <a:xfrm>
            <a:off x="846138" y="3162300"/>
            <a:ext cx="2241550" cy="1066800"/>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0298" name="Line 57"/>
          <p:cNvSpPr>
            <a:spLocks noChangeShapeType="1"/>
          </p:cNvSpPr>
          <p:nvPr/>
        </p:nvSpPr>
        <p:spPr bwMode="auto">
          <a:xfrm flipH="1">
            <a:off x="582613" y="3783013"/>
            <a:ext cx="21621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299" name="Freeform 58"/>
          <p:cNvSpPr>
            <a:spLocks/>
          </p:cNvSpPr>
          <p:nvPr/>
        </p:nvSpPr>
        <p:spPr bwMode="auto">
          <a:xfrm>
            <a:off x="2414588" y="3106738"/>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CCECFF"/>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0300" name="Freeform 59"/>
          <p:cNvSpPr>
            <a:spLocks/>
          </p:cNvSpPr>
          <p:nvPr/>
        </p:nvSpPr>
        <p:spPr bwMode="auto">
          <a:xfrm>
            <a:off x="1824038" y="3225800"/>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0301" name="Freeform 60"/>
          <p:cNvSpPr>
            <a:spLocks/>
          </p:cNvSpPr>
          <p:nvPr/>
        </p:nvSpPr>
        <p:spPr bwMode="auto">
          <a:xfrm>
            <a:off x="1181100" y="3381375"/>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0302" name="Text Box 61"/>
          <p:cNvSpPr txBox="1">
            <a:spLocks noChangeArrowheads="1"/>
          </p:cNvSpPr>
          <p:nvPr/>
        </p:nvSpPr>
        <p:spPr bwMode="auto">
          <a:xfrm>
            <a:off x="3179763" y="3216275"/>
            <a:ext cx="5429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M</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0303" name="Text Box 62"/>
          <p:cNvSpPr txBox="1">
            <a:spLocks noChangeArrowheads="1"/>
          </p:cNvSpPr>
          <p:nvPr/>
        </p:nvSpPr>
        <p:spPr bwMode="auto">
          <a:xfrm>
            <a:off x="627063" y="3914775"/>
            <a:ext cx="39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L</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0304" name="Text Box 63"/>
          <p:cNvSpPr txBox="1">
            <a:spLocks noChangeArrowheads="1"/>
          </p:cNvSpPr>
          <p:nvPr/>
        </p:nvSpPr>
        <p:spPr bwMode="auto">
          <a:xfrm>
            <a:off x="3014663" y="2924175"/>
            <a:ext cx="695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M</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0305" name="Text Box 64"/>
          <p:cNvSpPr txBox="1">
            <a:spLocks noChangeArrowheads="1"/>
          </p:cNvSpPr>
          <p:nvPr/>
        </p:nvSpPr>
        <p:spPr bwMode="auto">
          <a:xfrm>
            <a:off x="1785938" y="300513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I</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0306" name="Text Box 65"/>
          <p:cNvSpPr txBox="1">
            <a:spLocks noChangeArrowheads="1"/>
          </p:cNvSpPr>
          <p:nvPr/>
        </p:nvSpPr>
        <p:spPr bwMode="auto">
          <a:xfrm>
            <a:off x="319088" y="35575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r</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10307" name="Line 66"/>
          <p:cNvSpPr>
            <a:spLocks noChangeShapeType="1"/>
          </p:cNvSpPr>
          <p:nvPr/>
        </p:nvSpPr>
        <p:spPr bwMode="auto">
          <a:xfrm flipV="1">
            <a:off x="2081213" y="4003675"/>
            <a:ext cx="784225" cy="4460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308" name="Line 67"/>
          <p:cNvSpPr>
            <a:spLocks noChangeShapeType="1"/>
          </p:cNvSpPr>
          <p:nvPr/>
        </p:nvSpPr>
        <p:spPr bwMode="auto">
          <a:xfrm flipH="1">
            <a:off x="2828925" y="4213225"/>
            <a:ext cx="369888" cy="174625"/>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309" name="Line 68"/>
          <p:cNvSpPr>
            <a:spLocks noChangeShapeType="1"/>
          </p:cNvSpPr>
          <p:nvPr/>
        </p:nvSpPr>
        <p:spPr bwMode="auto">
          <a:xfrm flipH="1" flipV="1">
            <a:off x="2892425" y="3422650"/>
            <a:ext cx="74613" cy="85725"/>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310" name="Line 69"/>
          <p:cNvSpPr>
            <a:spLocks noChangeShapeType="1"/>
          </p:cNvSpPr>
          <p:nvPr/>
        </p:nvSpPr>
        <p:spPr bwMode="auto">
          <a:xfrm flipV="1">
            <a:off x="2813050" y="2208213"/>
            <a:ext cx="95250" cy="161925"/>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311" name="Text Box 70"/>
          <p:cNvSpPr txBox="1">
            <a:spLocks noChangeArrowheads="1"/>
          </p:cNvSpPr>
          <p:nvPr/>
        </p:nvSpPr>
        <p:spPr bwMode="auto">
          <a:xfrm>
            <a:off x="3944938" y="5440363"/>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Equilíbrio no mercado de trabalho.</a:t>
            </a:r>
          </a:p>
        </p:txBody>
      </p:sp>
      <p:sp>
        <p:nvSpPr>
          <p:cNvPr id="10312" name="Line 71"/>
          <p:cNvSpPr>
            <a:spLocks noChangeShapeType="1"/>
          </p:cNvSpPr>
          <p:nvPr/>
        </p:nvSpPr>
        <p:spPr bwMode="auto">
          <a:xfrm>
            <a:off x="598488" y="6553200"/>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313" name="Text Box 72"/>
          <p:cNvSpPr txBox="1">
            <a:spLocks noChangeArrowheads="1"/>
          </p:cNvSpPr>
          <p:nvPr/>
        </p:nvSpPr>
        <p:spPr bwMode="auto">
          <a:xfrm>
            <a:off x="1646238" y="65262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N</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0314" name="Text Box 73"/>
          <p:cNvSpPr txBox="1">
            <a:spLocks noChangeArrowheads="1"/>
          </p:cNvSpPr>
          <p:nvPr/>
        </p:nvSpPr>
        <p:spPr bwMode="auto">
          <a:xfrm>
            <a:off x="1947863" y="65325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N</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0315" name="Text Box 74"/>
          <p:cNvSpPr txBox="1">
            <a:spLocks noChangeArrowheads="1"/>
          </p:cNvSpPr>
          <p:nvPr/>
        </p:nvSpPr>
        <p:spPr bwMode="auto">
          <a:xfrm>
            <a:off x="152400" y="6005513"/>
            <a:ext cx="6334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W</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0316" name="Text Box 75"/>
          <p:cNvSpPr txBox="1">
            <a:spLocks noChangeArrowheads="1"/>
          </p:cNvSpPr>
          <p:nvPr/>
        </p:nvSpPr>
        <p:spPr bwMode="auto">
          <a:xfrm>
            <a:off x="3430588" y="65325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N</a:t>
            </a:r>
          </a:p>
        </p:txBody>
      </p:sp>
      <p:sp>
        <p:nvSpPr>
          <p:cNvPr id="10317" name="Line 76"/>
          <p:cNvSpPr>
            <a:spLocks noChangeShapeType="1"/>
          </p:cNvSpPr>
          <p:nvPr/>
        </p:nvSpPr>
        <p:spPr bwMode="auto">
          <a:xfrm flipV="1">
            <a:off x="598488" y="5078413"/>
            <a:ext cx="0" cy="147320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318" name="Freeform 77"/>
          <p:cNvSpPr>
            <a:spLocks/>
          </p:cNvSpPr>
          <p:nvPr/>
        </p:nvSpPr>
        <p:spPr bwMode="auto">
          <a:xfrm>
            <a:off x="973138" y="5484813"/>
            <a:ext cx="1657350" cy="857250"/>
          </a:xfrm>
          <a:custGeom>
            <a:avLst/>
            <a:gdLst>
              <a:gd name="T0" fmla="*/ 0 w 2900"/>
              <a:gd name="T1" fmla="*/ 2147483647 h 1640"/>
              <a:gd name="T2" fmla="*/ 2147483647 w 2900"/>
              <a:gd name="T3" fmla="*/ 2147483647 h 1640"/>
              <a:gd name="T4" fmla="*/ 2147483647 w 2900"/>
              <a:gd name="T5" fmla="*/ 0 h 1640"/>
              <a:gd name="T6" fmla="*/ 0 60000 65536"/>
              <a:gd name="T7" fmla="*/ 0 60000 65536"/>
              <a:gd name="T8" fmla="*/ 0 60000 65536"/>
            </a:gdLst>
            <a:ahLst/>
            <a:cxnLst>
              <a:cxn ang="T6">
                <a:pos x="T0" y="T1"/>
              </a:cxn>
              <a:cxn ang="T7">
                <a:pos x="T2" y="T3"/>
              </a:cxn>
              <a:cxn ang="T8">
                <a:pos x="T4" y="T5"/>
              </a:cxn>
            </a:cxnLst>
            <a:rect l="0" t="0" r="r" b="b"/>
            <a:pathLst>
              <a:path w="2900" h="1640">
                <a:moveTo>
                  <a:pt x="0" y="1640"/>
                </a:moveTo>
                <a:cubicBezTo>
                  <a:pt x="498" y="1571"/>
                  <a:pt x="997" y="1503"/>
                  <a:pt x="1480" y="1230"/>
                </a:cubicBezTo>
                <a:cubicBezTo>
                  <a:pt x="1963" y="957"/>
                  <a:pt x="2431" y="478"/>
                  <a:pt x="290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0319" name="Freeform 78"/>
          <p:cNvSpPr>
            <a:spLocks/>
          </p:cNvSpPr>
          <p:nvPr/>
        </p:nvSpPr>
        <p:spPr bwMode="auto">
          <a:xfrm>
            <a:off x="896938" y="5211763"/>
            <a:ext cx="1530350" cy="812800"/>
          </a:xfrm>
          <a:custGeom>
            <a:avLst/>
            <a:gdLst>
              <a:gd name="T0" fmla="*/ 0 w 2900"/>
              <a:gd name="T1" fmla="*/ 2147483647 h 1640"/>
              <a:gd name="T2" fmla="*/ 2147483647 w 2900"/>
              <a:gd name="T3" fmla="*/ 2147483647 h 1640"/>
              <a:gd name="T4" fmla="*/ 2147483647 w 2900"/>
              <a:gd name="T5" fmla="*/ 0 h 1640"/>
              <a:gd name="T6" fmla="*/ 0 60000 65536"/>
              <a:gd name="T7" fmla="*/ 0 60000 65536"/>
              <a:gd name="T8" fmla="*/ 0 60000 65536"/>
            </a:gdLst>
            <a:ahLst/>
            <a:cxnLst>
              <a:cxn ang="T6">
                <a:pos x="T0" y="T1"/>
              </a:cxn>
              <a:cxn ang="T7">
                <a:pos x="T2" y="T3"/>
              </a:cxn>
              <a:cxn ang="T8">
                <a:pos x="T4" y="T5"/>
              </a:cxn>
            </a:cxnLst>
            <a:rect l="0" t="0" r="r" b="b"/>
            <a:pathLst>
              <a:path w="2900" h="1640">
                <a:moveTo>
                  <a:pt x="0" y="1640"/>
                </a:moveTo>
                <a:cubicBezTo>
                  <a:pt x="498" y="1571"/>
                  <a:pt x="997" y="1503"/>
                  <a:pt x="1480" y="1230"/>
                </a:cubicBezTo>
                <a:cubicBezTo>
                  <a:pt x="1963" y="957"/>
                  <a:pt x="2431" y="478"/>
                  <a:pt x="2900"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0320" name="Freeform 79"/>
          <p:cNvSpPr>
            <a:spLocks/>
          </p:cNvSpPr>
          <p:nvPr/>
        </p:nvSpPr>
        <p:spPr bwMode="auto">
          <a:xfrm>
            <a:off x="884238" y="5611813"/>
            <a:ext cx="1104900" cy="800100"/>
          </a:xfrm>
          <a:custGeom>
            <a:avLst/>
            <a:gdLst>
              <a:gd name="T0" fmla="*/ 0 w 1740"/>
              <a:gd name="T1" fmla="*/ 0 h 1260"/>
              <a:gd name="T2" fmla="*/ 2147483647 w 1740"/>
              <a:gd name="T3" fmla="*/ 2147483647 h 1260"/>
              <a:gd name="T4" fmla="*/ 2147483647 w 1740"/>
              <a:gd name="T5" fmla="*/ 2147483647 h 1260"/>
              <a:gd name="T6" fmla="*/ 0 60000 65536"/>
              <a:gd name="T7" fmla="*/ 0 60000 65536"/>
              <a:gd name="T8" fmla="*/ 0 60000 65536"/>
            </a:gdLst>
            <a:ahLst/>
            <a:cxnLst>
              <a:cxn ang="T6">
                <a:pos x="T0" y="T1"/>
              </a:cxn>
              <a:cxn ang="T7">
                <a:pos x="T2" y="T3"/>
              </a:cxn>
              <a:cxn ang="T8">
                <a:pos x="T4" y="T5"/>
              </a:cxn>
            </a:cxnLst>
            <a:rect l="0" t="0" r="r" b="b"/>
            <a:pathLst>
              <a:path w="1740" h="1260">
                <a:moveTo>
                  <a:pt x="0" y="0"/>
                </a:moveTo>
                <a:cubicBezTo>
                  <a:pt x="400" y="160"/>
                  <a:pt x="800" y="320"/>
                  <a:pt x="1090" y="530"/>
                </a:cubicBezTo>
                <a:cubicBezTo>
                  <a:pt x="1380" y="740"/>
                  <a:pt x="1560" y="1000"/>
                  <a:pt x="1740" y="126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0321" name="Freeform 80"/>
          <p:cNvSpPr>
            <a:spLocks/>
          </p:cNvSpPr>
          <p:nvPr/>
        </p:nvSpPr>
        <p:spPr bwMode="auto">
          <a:xfrm>
            <a:off x="1500188" y="5262563"/>
            <a:ext cx="1104900" cy="800100"/>
          </a:xfrm>
          <a:custGeom>
            <a:avLst/>
            <a:gdLst>
              <a:gd name="T0" fmla="*/ 0 w 1740"/>
              <a:gd name="T1" fmla="*/ 0 h 1260"/>
              <a:gd name="T2" fmla="*/ 2147483647 w 1740"/>
              <a:gd name="T3" fmla="*/ 2147483647 h 1260"/>
              <a:gd name="T4" fmla="*/ 2147483647 w 1740"/>
              <a:gd name="T5" fmla="*/ 2147483647 h 1260"/>
              <a:gd name="T6" fmla="*/ 0 60000 65536"/>
              <a:gd name="T7" fmla="*/ 0 60000 65536"/>
              <a:gd name="T8" fmla="*/ 0 60000 65536"/>
            </a:gdLst>
            <a:ahLst/>
            <a:cxnLst>
              <a:cxn ang="T6">
                <a:pos x="T0" y="T1"/>
              </a:cxn>
              <a:cxn ang="T7">
                <a:pos x="T2" y="T3"/>
              </a:cxn>
              <a:cxn ang="T8">
                <a:pos x="T4" y="T5"/>
              </a:cxn>
            </a:cxnLst>
            <a:rect l="0" t="0" r="r" b="b"/>
            <a:pathLst>
              <a:path w="1740" h="1260">
                <a:moveTo>
                  <a:pt x="0" y="0"/>
                </a:moveTo>
                <a:cubicBezTo>
                  <a:pt x="400" y="160"/>
                  <a:pt x="800" y="320"/>
                  <a:pt x="1090" y="530"/>
                </a:cubicBezTo>
                <a:cubicBezTo>
                  <a:pt x="1380" y="740"/>
                  <a:pt x="1560" y="1000"/>
                  <a:pt x="1740" y="126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0322" name="Line 81"/>
          <p:cNvSpPr>
            <a:spLocks noChangeShapeType="1"/>
          </p:cNvSpPr>
          <p:nvPr/>
        </p:nvSpPr>
        <p:spPr bwMode="auto">
          <a:xfrm>
            <a:off x="598488" y="6145213"/>
            <a:ext cx="118745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323" name="Line 82"/>
          <p:cNvSpPr>
            <a:spLocks noChangeShapeType="1"/>
          </p:cNvSpPr>
          <p:nvPr/>
        </p:nvSpPr>
        <p:spPr bwMode="auto">
          <a:xfrm>
            <a:off x="1779588" y="6138863"/>
            <a:ext cx="0" cy="4127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324" name="Line 83"/>
          <p:cNvSpPr>
            <a:spLocks noChangeShapeType="1"/>
          </p:cNvSpPr>
          <p:nvPr/>
        </p:nvSpPr>
        <p:spPr bwMode="auto">
          <a:xfrm>
            <a:off x="2084388" y="5529263"/>
            <a:ext cx="0" cy="101600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325" name="Line 84"/>
          <p:cNvSpPr>
            <a:spLocks noChangeShapeType="1"/>
          </p:cNvSpPr>
          <p:nvPr/>
        </p:nvSpPr>
        <p:spPr bwMode="auto">
          <a:xfrm>
            <a:off x="604838" y="5529263"/>
            <a:ext cx="147955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326" name="Text Box 85"/>
          <p:cNvSpPr txBox="1">
            <a:spLocks noChangeArrowheads="1"/>
          </p:cNvSpPr>
          <p:nvPr/>
        </p:nvSpPr>
        <p:spPr bwMode="auto">
          <a:xfrm>
            <a:off x="179388" y="5395913"/>
            <a:ext cx="5238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W</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0327" name="Text Box 86"/>
          <p:cNvSpPr txBox="1">
            <a:spLocks noChangeArrowheads="1"/>
          </p:cNvSpPr>
          <p:nvPr/>
        </p:nvSpPr>
        <p:spPr bwMode="auto">
          <a:xfrm>
            <a:off x="280988" y="50911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W</a:t>
            </a:r>
          </a:p>
        </p:txBody>
      </p:sp>
      <p:sp>
        <p:nvSpPr>
          <p:cNvPr id="10328" name="Text Box 87"/>
          <p:cNvSpPr txBox="1">
            <a:spLocks noChangeArrowheads="1"/>
          </p:cNvSpPr>
          <p:nvPr/>
        </p:nvSpPr>
        <p:spPr bwMode="auto">
          <a:xfrm>
            <a:off x="2579688" y="5345113"/>
            <a:ext cx="10382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j(P</a:t>
            </a:r>
            <a:r>
              <a:rPr lang="pt-BR" sz="1600" b="0" baseline="-25000">
                <a:solidFill>
                  <a:srgbClr val="99FF66"/>
                </a:solidFill>
                <a:latin typeface="Arial" charset="0"/>
              </a:rPr>
              <a:t>0</a:t>
            </a:r>
            <a:r>
              <a:rPr lang="pt-BR" sz="1600" b="0">
                <a:solidFill>
                  <a:srgbClr val="99FF66"/>
                </a:solidFill>
                <a:latin typeface="Arial" charset="0"/>
              </a:rPr>
              <a:t>, N)</a:t>
            </a:r>
          </a:p>
        </p:txBody>
      </p:sp>
      <p:sp>
        <p:nvSpPr>
          <p:cNvPr id="10329" name="Text Box 88"/>
          <p:cNvSpPr txBox="1">
            <a:spLocks noChangeArrowheads="1"/>
          </p:cNvSpPr>
          <p:nvPr/>
        </p:nvSpPr>
        <p:spPr bwMode="auto">
          <a:xfrm>
            <a:off x="2370138" y="5053013"/>
            <a:ext cx="120967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j(P</a:t>
            </a:r>
            <a:r>
              <a:rPr lang="pt-BR" sz="1600" b="0" baseline="-25000">
                <a:solidFill>
                  <a:srgbClr val="FFFF00"/>
                </a:solidFill>
                <a:latin typeface="Arial" charset="0"/>
              </a:rPr>
              <a:t>2</a:t>
            </a:r>
            <a:r>
              <a:rPr lang="pt-BR" sz="1600" b="0">
                <a:solidFill>
                  <a:srgbClr val="FFFF00"/>
                </a:solidFill>
                <a:latin typeface="Arial" charset="0"/>
              </a:rPr>
              <a:t>, N)</a:t>
            </a:r>
          </a:p>
        </p:txBody>
      </p:sp>
      <p:sp>
        <p:nvSpPr>
          <p:cNvPr id="10330" name="Text Box 89"/>
          <p:cNvSpPr txBox="1">
            <a:spLocks noChangeArrowheads="1"/>
          </p:cNvSpPr>
          <p:nvPr/>
        </p:nvSpPr>
        <p:spPr bwMode="auto">
          <a:xfrm>
            <a:off x="2560638" y="5922963"/>
            <a:ext cx="9620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r>
              <a:rPr lang="pt-BR" sz="1600" b="0">
                <a:solidFill>
                  <a:srgbClr val="FFFF00"/>
                </a:solidFill>
                <a:latin typeface="Arial" charset="0"/>
                <a:sym typeface="Symbol" pitchFamily="18" charset="2"/>
              </a:rPr>
              <a:t></a:t>
            </a:r>
            <a:r>
              <a:rPr lang="pt-BR" sz="1600" b="0">
                <a:solidFill>
                  <a:srgbClr val="FFFF00"/>
                </a:solidFill>
                <a:latin typeface="Arial" charset="0"/>
              </a:rPr>
              <a:t>f(N)</a:t>
            </a:r>
          </a:p>
        </p:txBody>
      </p:sp>
      <p:sp>
        <p:nvSpPr>
          <p:cNvPr id="10331" name="Text Box 90"/>
          <p:cNvSpPr txBox="1">
            <a:spLocks noChangeArrowheads="1"/>
          </p:cNvSpPr>
          <p:nvPr/>
        </p:nvSpPr>
        <p:spPr bwMode="auto">
          <a:xfrm>
            <a:off x="1906588" y="6183313"/>
            <a:ext cx="885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sym typeface="Symbol" pitchFamily="18" charset="2"/>
              </a:rPr>
              <a:t></a:t>
            </a:r>
            <a:r>
              <a:rPr lang="pt-BR" sz="1600" b="0">
                <a:solidFill>
                  <a:srgbClr val="99FF66"/>
                </a:solidFill>
                <a:latin typeface="Arial" charset="0"/>
              </a:rPr>
              <a:t>f(N)</a:t>
            </a:r>
          </a:p>
        </p:txBody>
      </p:sp>
      <p:sp>
        <p:nvSpPr>
          <p:cNvPr id="10332" name="Text Box 91"/>
          <p:cNvSpPr txBox="1">
            <a:spLocks noChangeArrowheads="1"/>
          </p:cNvSpPr>
          <p:nvPr/>
        </p:nvSpPr>
        <p:spPr bwMode="auto">
          <a:xfrm>
            <a:off x="1658938" y="5834063"/>
            <a:ext cx="3206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0333" name="Text Box 92"/>
          <p:cNvSpPr txBox="1">
            <a:spLocks noChangeArrowheads="1"/>
          </p:cNvSpPr>
          <p:nvPr/>
        </p:nvSpPr>
        <p:spPr bwMode="auto">
          <a:xfrm>
            <a:off x="1912938" y="5224463"/>
            <a:ext cx="3206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10334" name="Line 93"/>
          <p:cNvSpPr>
            <a:spLocks noChangeShapeType="1"/>
          </p:cNvSpPr>
          <p:nvPr/>
        </p:nvSpPr>
        <p:spPr bwMode="auto">
          <a:xfrm flipV="1">
            <a:off x="1697038" y="2106613"/>
            <a:ext cx="1033462" cy="31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Tree>
    <p:extLst>
      <p:ext uri="{BB962C8B-B14F-4D97-AF65-F5344CB8AC3E}">
        <p14:creationId xmlns:p14="http://schemas.microsoft.com/office/powerpoint/2010/main" val="1172158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6722">
                                            <p:txEl>
                                              <p:pRg st="0" end="0"/>
                                            </p:txEl>
                                          </p:spTgt>
                                        </p:tgtEl>
                                        <p:attrNameLst>
                                          <p:attrName>style.visibility</p:attrName>
                                        </p:attrNameLst>
                                      </p:cBhvr>
                                      <p:to>
                                        <p:strVal val="visible"/>
                                      </p:to>
                                    </p:set>
                                    <p:anim calcmode="lin" valueType="num">
                                      <p:cBhvr additive="base">
                                        <p:cTn id="7" dur="1000" fill="hold"/>
                                        <p:tgtEl>
                                          <p:spTgt spid="92672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6722">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926773"/>
                                        </p:tgtEl>
                                        <p:attrNameLst>
                                          <p:attrName>style.visibility</p:attrName>
                                        </p:attrNameLst>
                                      </p:cBhvr>
                                      <p:to>
                                        <p:strVal val="visible"/>
                                      </p:to>
                                    </p:set>
                                    <p:animEffect transition="in" filter="wipe(up)">
                                      <p:cBhvr>
                                        <p:cTn id="12" dur="500"/>
                                        <p:tgtEl>
                                          <p:spTgt spid="926773"/>
                                        </p:tgtEl>
                                      </p:cBhvr>
                                    </p:animEffect>
                                  </p:childTnLst>
                                </p:cTn>
                              </p:par>
                            </p:childTnLst>
                          </p:cTn>
                        </p:par>
                        <p:par>
                          <p:cTn id="13" fill="hold" nodeType="afterGroup">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926743"/>
                                        </p:tgtEl>
                                        <p:attrNameLst>
                                          <p:attrName>style.visibility</p:attrName>
                                        </p:attrNameLst>
                                      </p:cBhvr>
                                      <p:to>
                                        <p:strVal val="visible"/>
                                      </p:to>
                                    </p:set>
                                    <p:anim calcmode="lin" valueType="num">
                                      <p:cBhvr additive="base">
                                        <p:cTn id="16" dur="1000" fill="hold"/>
                                        <p:tgtEl>
                                          <p:spTgt spid="926743"/>
                                        </p:tgtEl>
                                        <p:attrNameLst>
                                          <p:attrName>ppt_x</p:attrName>
                                        </p:attrNameLst>
                                      </p:cBhvr>
                                      <p:tavLst>
                                        <p:tav tm="0">
                                          <p:val>
                                            <p:strVal val="1+#ppt_w/2"/>
                                          </p:val>
                                        </p:tav>
                                        <p:tav tm="100000">
                                          <p:val>
                                            <p:strVal val="#ppt_x"/>
                                          </p:val>
                                        </p:tav>
                                      </p:tavLst>
                                    </p:anim>
                                    <p:anim calcmode="lin" valueType="num">
                                      <p:cBhvr additive="base">
                                        <p:cTn id="17" dur="1000" fill="hold"/>
                                        <p:tgtEl>
                                          <p:spTgt spid="926743"/>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26722">
                                            <p:txEl>
                                              <p:pRg st="1" end="1"/>
                                            </p:txEl>
                                          </p:spTgt>
                                        </p:tgtEl>
                                        <p:attrNameLst>
                                          <p:attrName>style.visibility</p:attrName>
                                        </p:attrNameLst>
                                      </p:cBhvr>
                                      <p:to>
                                        <p:strVal val="visible"/>
                                      </p:to>
                                    </p:set>
                                    <p:anim calcmode="lin" valueType="num">
                                      <p:cBhvr additive="base">
                                        <p:cTn id="22" dur="1000" fill="hold"/>
                                        <p:tgtEl>
                                          <p:spTgt spid="926722">
                                            <p:txEl>
                                              <p:pRg st="1" end="1"/>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9267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26722">
                                            <p:txEl>
                                              <p:pRg st="2" end="2"/>
                                            </p:txEl>
                                          </p:spTgt>
                                        </p:tgtEl>
                                        <p:attrNameLst>
                                          <p:attrName>style.visibility</p:attrName>
                                        </p:attrNameLst>
                                      </p:cBhvr>
                                      <p:to>
                                        <p:strVal val="visible"/>
                                      </p:to>
                                    </p:set>
                                    <p:anim calcmode="lin" valueType="num">
                                      <p:cBhvr additive="base">
                                        <p:cTn id="28" dur="1000" fill="hold"/>
                                        <p:tgtEl>
                                          <p:spTgt spid="926722">
                                            <p:txEl>
                                              <p:pRg st="2" end="2"/>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9267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26722">
                                            <p:txEl>
                                              <p:pRg st="3" end="3"/>
                                            </p:txEl>
                                          </p:spTgt>
                                        </p:tgtEl>
                                        <p:attrNameLst>
                                          <p:attrName>style.visibility</p:attrName>
                                        </p:attrNameLst>
                                      </p:cBhvr>
                                      <p:to>
                                        <p:strVal val="visible"/>
                                      </p:to>
                                    </p:set>
                                    <p:anim calcmode="lin" valueType="num">
                                      <p:cBhvr additive="base">
                                        <p:cTn id="34" dur="1000" fill="hold"/>
                                        <p:tgtEl>
                                          <p:spTgt spid="926722">
                                            <p:txEl>
                                              <p:pRg st="3" end="3"/>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92672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2" grpId="0" build="p"/>
      <p:bldP spid="926743" grpId="0"/>
      <p:bldP spid="92677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 name="Retângulo 98"/>
          <p:cNvSpPr/>
          <p:nvPr/>
        </p:nvSpPr>
        <p:spPr>
          <a:xfrm>
            <a:off x="251520" y="4653136"/>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8" name="Retângulo 97"/>
          <p:cNvSpPr/>
          <p:nvPr/>
        </p:nvSpPr>
        <p:spPr>
          <a:xfrm>
            <a:off x="251520" y="2924944"/>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7" name="Retângulo 96"/>
          <p:cNvSpPr/>
          <p:nvPr/>
        </p:nvSpPr>
        <p:spPr>
          <a:xfrm>
            <a:off x="251520" y="764704"/>
            <a:ext cx="3672408"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26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D79E265B-16C7-451B-9152-E35261A2F85B}" type="slidenum">
              <a:rPr lang="pt-PT" sz="1400" b="0" smtClean="0">
                <a:solidFill>
                  <a:schemeClr val="folHlink"/>
                </a:solidFill>
              </a:rPr>
              <a:pPr eaLnBrk="1" hangingPunct="1"/>
              <a:t>26</a:t>
            </a:fld>
            <a:endParaRPr lang="pt-PT" sz="1400" b="0" smtClean="0">
              <a:solidFill>
                <a:schemeClr val="folHlink"/>
              </a:solidFill>
            </a:endParaRPr>
          </a:p>
        </p:txBody>
      </p:sp>
      <p:sp>
        <p:nvSpPr>
          <p:cNvPr id="927746" name="Rectangle 2"/>
          <p:cNvSpPr>
            <a:spLocks noGrp="1" noChangeArrowheads="1"/>
          </p:cNvSpPr>
          <p:nvPr>
            <p:ph type="body" idx="1"/>
          </p:nvPr>
        </p:nvSpPr>
        <p:spPr>
          <a:xfrm>
            <a:off x="5238750" y="1143000"/>
            <a:ext cx="3810000" cy="5478463"/>
          </a:xfrm>
        </p:spPr>
        <p:txBody>
          <a:bodyPr/>
          <a:lstStyle/>
          <a:p>
            <a:pPr marL="361950" indent="-361950" algn="just" eaLnBrk="1" hangingPunct="1">
              <a:lnSpc>
                <a:spcPct val="110000"/>
              </a:lnSpc>
            </a:pPr>
            <a:r>
              <a:rPr lang="pt-BR" sz="2000" dirty="0" smtClean="0">
                <a:latin typeface="Arial" charset="0"/>
                <a:sym typeface="Symbol" pitchFamily="18" charset="2"/>
              </a:rPr>
              <a:t>Ao final do processo a economia atinge um novo equilíbrio interno com os valores y</a:t>
            </a:r>
            <a:r>
              <a:rPr lang="pt-BR" sz="2000" baseline="-25000" dirty="0" smtClean="0">
                <a:latin typeface="Arial" charset="0"/>
                <a:sym typeface="Symbol" pitchFamily="18" charset="2"/>
              </a:rPr>
              <a:t>2</a:t>
            </a:r>
            <a:r>
              <a:rPr lang="pt-BR" sz="2000" dirty="0" smtClean="0">
                <a:latin typeface="Arial" charset="0"/>
                <a:sym typeface="Symbol" pitchFamily="18" charset="2"/>
              </a:rPr>
              <a:t> de produto, P</a:t>
            </a:r>
            <a:r>
              <a:rPr lang="pt-BR" sz="2000" baseline="-25000" dirty="0" smtClean="0">
                <a:latin typeface="Arial" charset="0"/>
                <a:sym typeface="Symbol" pitchFamily="18" charset="2"/>
              </a:rPr>
              <a:t>2</a:t>
            </a:r>
            <a:r>
              <a:rPr lang="pt-BR" sz="2000" dirty="0" smtClean="0">
                <a:latin typeface="Arial" charset="0"/>
                <a:sym typeface="Symbol" pitchFamily="18" charset="2"/>
              </a:rPr>
              <a:t> de nível geral de preços, r</a:t>
            </a:r>
            <a:r>
              <a:rPr lang="pt-BR" sz="2000" baseline="-25000" dirty="0" smtClean="0">
                <a:latin typeface="Arial" charset="0"/>
                <a:sym typeface="Symbol" pitchFamily="18" charset="2"/>
              </a:rPr>
              <a:t>2</a:t>
            </a:r>
            <a:r>
              <a:rPr lang="pt-BR" sz="2000" dirty="0" smtClean="0">
                <a:latin typeface="Arial" charset="0"/>
                <a:sym typeface="Symbol" pitchFamily="18" charset="2"/>
              </a:rPr>
              <a:t> de taxa de juros e N</a:t>
            </a:r>
            <a:r>
              <a:rPr lang="pt-BR" sz="2000" baseline="-25000" dirty="0" smtClean="0">
                <a:latin typeface="Arial" charset="0"/>
                <a:sym typeface="Symbol" pitchFamily="18" charset="2"/>
              </a:rPr>
              <a:t>2</a:t>
            </a:r>
            <a:r>
              <a:rPr lang="pt-BR" sz="2000" dirty="0" smtClean="0">
                <a:latin typeface="Arial" charset="0"/>
                <a:sym typeface="Symbol" pitchFamily="18" charset="2"/>
              </a:rPr>
              <a:t> de emprego.</a:t>
            </a:r>
          </a:p>
          <a:p>
            <a:pPr marL="361950" indent="-361950" algn="just" eaLnBrk="1" hangingPunct="1">
              <a:lnSpc>
                <a:spcPct val="110000"/>
              </a:lnSpc>
            </a:pPr>
            <a:r>
              <a:rPr lang="pt-BR" sz="2000" dirty="0" smtClean="0">
                <a:latin typeface="Arial" charset="0"/>
                <a:sym typeface="Symbol" pitchFamily="18" charset="2"/>
              </a:rPr>
              <a:t>Todos esses valores são maiores do que no ponto inicial. </a:t>
            </a:r>
          </a:p>
          <a:p>
            <a:pPr marL="361950" indent="-361950" algn="just" eaLnBrk="1" hangingPunct="1">
              <a:lnSpc>
                <a:spcPct val="110000"/>
              </a:lnSpc>
            </a:pPr>
            <a:r>
              <a:rPr lang="pt-BR" sz="2000" dirty="0" smtClean="0">
                <a:latin typeface="Arial" charset="0"/>
                <a:sym typeface="Symbol" pitchFamily="18" charset="2"/>
              </a:rPr>
              <a:t>A inflação de demanda é o aumento do nível geral de preços de P</a:t>
            </a:r>
            <a:r>
              <a:rPr lang="pt-BR" sz="2000" baseline="-25000" dirty="0" smtClean="0">
                <a:latin typeface="Arial" charset="0"/>
                <a:sym typeface="Symbol" pitchFamily="18" charset="2"/>
              </a:rPr>
              <a:t>0</a:t>
            </a:r>
            <a:r>
              <a:rPr lang="pt-BR" sz="2000" dirty="0" smtClean="0">
                <a:latin typeface="Arial" charset="0"/>
                <a:sym typeface="Symbol" pitchFamily="18" charset="2"/>
              </a:rPr>
              <a:t> para P</a:t>
            </a:r>
            <a:r>
              <a:rPr lang="pt-BR" sz="2000" baseline="-25000" dirty="0" smtClean="0">
                <a:latin typeface="Arial" charset="0"/>
                <a:sym typeface="Symbol" pitchFamily="18" charset="2"/>
              </a:rPr>
              <a:t>2</a:t>
            </a:r>
            <a:r>
              <a:rPr lang="pt-BR" sz="2000" dirty="0" smtClean="0">
                <a:latin typeface="Arial" charset="0"/>
                <a:sym typeface="Symbol" pitchFamily="18" charset="2"/>
              </a:rPr>
              <a:t>. </a:t>
            </a:r>
          </a:p>
          <a:p>
            <a:pPr marL="361950" indent="-361950" algn="just" eaLnBrk="1" hangingPunct="1">
              <a:lnSpc>
                <a:spcPct val="110000"/>
              </a:lnSpc>
            </a:pPr>
            <a:r>
              <a:rPr lang="pt-BR" sz="2000" dirty="0" smtClean="0">
                <a:latin typeface="Arial" charset="0"/>
                <a:sym typeface="Symbol" pitchFamily="18" charset="2"/>
              </a:rPr>
              <a:t>A taxa de inflação (em percentagem) é </a:t>
            </a:r>
          </a:p>
        </p:txBody>
      </p:sp>
      <p:sp>
        <p:nvSpPr>
          <p:cNvPr id="11268" name="Rectangle 3"/>
          <p:cNvSpPr>
            <a:spLocks noGrp="1" noChangeArrowheads="1"/>
          </p:cNvSpPr>
          <p:nvPr>
            <p:ph type="title"/>
          </p:nvPr>
        </p:nvSpPr>
        <p:spPr>
          <a:xfrm>
            <a:off x="0" y="204788"/>
            <a:ext cx="9144000" cy="819150"/>
          </a:xfrm>
          <a:noFill/>
        </p:spPr>
        <p:txBody>
          <a:bodyPr/>
          <a:lstStyle/>
          <a:p>
            <a:pPr eaLnBrk="1" hangingPunct="1"/>
            <a:r>
              <a:rPr lang="pt-BR" sz="3200" smtClean="0">
                <a:latin typeface="Arial" charset="0"/>
              </a:rPr>
              <a:t>Teoria da inflação de demanda</a:t>
            </a:r>
          </a:p>
        </p:txBody>
      </p:sp>
      <p:sp>
        <p:nvSpPr>
          <p:cNvPr id="11269" name="Line 4"/>
          <p:cNvSpPr>
            <a:spLocks noChangeShapeType="1"/>
          </p:cNvSpPr>
          <p:nvPr/>
        </p:nvSpPr>
        <p:spPr bwMode="auto">
          <a:xfrm flipV="1">
            <a:off x="592138" y="814388"/>
            <a:ext cx="0" cy="17970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1270" name="Line 5"/>
          <p:cNvSpPr>
            <a:spLocks noChangeShapeType="1"/>
          </p:cNvSpPr>
          <p:nvPr/>
        </p:nvSpPr>
        <p:spPr bwMode="auto">
          <a:xfrm>
            <a:off x="592138" y="2611438"/>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1271" name="Freeform 6"/>
          <p:cNvSpPr>
            <a:spLocks/>
          </p:cNvSpPr>
          <p:nvPr/>
        </p:nvSpPr>
        <p:spPr bwMode="auto">
          <a:xfrm>
            <a:off x="831850" y="1108075"/>
            <a:ext cx="2019300" cy="1271588"/>
          </a:xfrm>
          <a:custGeom>
            <a:avLst/>
            <a:gdLst>
              <a:gd name="T0" fmla="*/ 0 w 3180"/>
              <a:gd name="T1" fmla="*/ 2147483647 h 2003"/>
              <a:gd name="T2" fmla="*/ 2147483647 w 3180"/>
              <a:gd name="T3" fmla="*/ 2147483647 h 2003"/>
              <a:gd name="T4" fmla="*/ 2147483647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272" name="Freeform 7"/>
          <p:cNvSpPr>
            <a:spLocks/>
          </p:cNvSpPr>
          <p:nvPr/>
        </p:nvSpPr>
        <p:spPr bwMode="auto">
          <a:xfrm>
            <a:off x="998538" y="1044575"/>
            <a:ext cx="1898650" cy="1398588"/>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273" name="Freeform 8"/>
          <p:cNvSpPr>
            <a:spLocks/>
          </p:cNvSpPr>
          <p:nvPr/>
        </p:nvSpPr>
        <p:spPr bwMode="auto">
          <a:xfrm>
            <a:off x="1643063" y="903288"/>
            <a:ext cx="1757362" cy="1358900"/>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274" name="Text Box 9"/>
          <p:cNvSpPr txBox="1">
            <a:spLocks noChangeArrowheads="1"/>
          </p:cNvSpPr>
          <p:nvPr/>
        </p:nvSpPr>
        <p:spPr bwMode="auto">
          <a:xfrm>
            <a:off x="966788" y="8366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1275" name="Line 10"/>
          <p:cNvSpPr>
            <a:spLocks noChangeShapeType="1"/>
          </p:cNvSpPr>
          <p:nvPr/>
        </p:nvSpPr>
        <p:spPr bwMode="auto">
          <a:xfrm flipV="1">
            <a:off x="592138" y="2106613"/>
            <a:ext cx="1109662" cy="31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276" name="Line 11"/>
          <p:cNvSpPr>
            <a:spLocks noChangeShapeType="1"/>
          </p:cNvSpPr>
          <p:nvPr/>
        </p:nvSpPr>
        <p:spPr bwMode="auto">
          <a:xfrm>
            <a:off x="592138" y="1844675"/>
            <a:ext cx="15525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277" name="Line 12"/>
          <p:cNvSpPr>
            <a:spLocks noChangeShapeType="1"/>
          </p:cNvSpPr>
          <p:nvPr/>
        </p:nvSpPr>
        <p:spPr bwMode="auto">
          <a:xfrm>
            <a:off x="1706563" y="2106613"/>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278" name="Line 13"/>
          <p:cNvSpPr>
            <a:spLocks noChangeShapeType="1"/>
          </p:cNvSpPr>
          <p:nvPr/>
        </p:nvSpPr>
        <p:spPr bwMode="auto">
          <a:xfrm>
            <a:off x="2744788" y="2106613"/>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279" name="Text Box 14"/>
          <p:cNvSpPr txBox="1">
            <a:spLocks noChangeArrowheads="1"/>
          </p:cNvSpPr>
          <p:nvPr/>
        </p:nvSpPr>
        <p:spPr bwMode="auto">
          <a:xfrm>
            <a:off x="2911475" y="2260600"/>
            <a:ext cx="39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33"/>
                </a:solidFill>
                <a:latin typeface="Arial" charset="0"/>
              </a:rPr>
              <a:t>D</a:t>
            </a:r>
            <a:r>
              <a:rPr lang="pt-BR" sz="1600" b="0" baseline="-25000">
                <a:solidFill>
                  <a:srgbClr val="99FF33"/>
                </a:solidFill>
                <a:latin typeface="Arial" charset="0"/>
              </a:rPr>
              <a:t>0</a:t>
            </a:r>
          </a:p>
        </p:txBody>
      </p:sp>
      <p:sp>
        <p:nvSpPr>
          <p:cNvPr id="11280" name="Text Box 15"/>
          <p:cNvSpPr txBox="1">
            <a:spLocks noChangeArrowheads="1"/>
          </p:cNvSpPr>
          <p:nvPr/>
        </p:nvSpPr>
        <p:spPr bwMode="auto">
          <a:xfrm>
            <a:off x="1620838" y="798513"/>
            <a:ext cx="4857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1281" name="Text Box 16"/>
          <p:cNvSpPr txBox="1">
            <a:spLocks noChangeArrowheads="1"/>
          </p:cNvSpPr>
          <p:nvPr/>
        </p:nvSpPr>
        <p:spPr bwMode="auto">
          <a:xfrm>
            <a:off x="3341688" y="2106613"/>
            <a:ext cx="4413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1282" name="Text Box 17"/>
          <p:cNvSpPr txBox="1">
            <a:spLocks noChangeArrowheads="1"/>
          </p:cNvSpPr>
          <p:nvPr/>
        </p:nvSpPr>
        <p:spPr bwMode="auto">
          <a:xfrm>
            <a:off x="592138" y="22907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1283" name="Text Box 18"/>
          <p:cNvSpPr txBox="1">
            <a:spLocks noChangeArrowheads="1"/>
          </p:cNvSpPr>
          <p:nvPr/>
        </p:nvSpPr>
        <p:spPr bwMode="auto">
          <a:xfrm>
            <a:off x="2808288" y="9509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1284" name="Text Box 19"/>
          <p:cNvSpPr txBox="1">
            <a:spLocks noChangeArrowheads="1"/>
          </p:cNvSpPr>
          <p:nvPr/>
        </p:nvSpPr>
        <p:spPr bwMode="auto">
          <a:xfrm>
            <a:off x="300038" y="8112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11285" name="Text Box 20"/>
          <p:cNvSpPr txBox="1">
            <a:spLocks noChangeArrowheads="1"/>
          </p:cNvSpPr>
          <p:nvPr/>
        </p:nvSpPr>
        <p:spPr bwMode="auto">
          <a:xfrm>
            <a:off x="242888" y="19288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1286" name="Text Box 21"/>
          <p:cNvSpPr txBox="1">
            <a:spLocks noChangeArrowheads="1"/>
          </p:cNvSpPr>
          <p:nvPr/>
        </p:nvSpPr>
        <p:spPr bwMode="auto">
          <a:xfrm>
            <a:off x="242888" y="16430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1287" name="Text Box 22"/>
          <p:cNvSpPr txBox="1">
            <a:spLocks noChangeArrowheads="1"/>
          </p:cNvSpPr>
          <p:nvPr/>
        </p:nvSpPr>
        <p:spPr bwMode="auto">
          <a:xfrm>
            <a:off x="1550988" y="25828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1288" name="Text Box 23"/>
          <p:cNvSpPr txBox="1">
            <a:spLocks noChangeArrowheads="1"/>
          </p:cNvSpPr>
          <p:nvPr/>
        </p:nvSpPr>
        <p:spPr bwMode="auto">
          <a:xfrm>
            <a:off x="1989138" y="25765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1289" name="Text Box 24"/>
          <p:cNvSpPr txBox="1">
            <a:spLocks noChangeArrowheads="1"/>
          </p:cNvSpPr>
          <p:nvPr/>
        </p:nvSpPr>
        <p:spPr bwMode="auto">
          <a:xfrm>
            <a:off x="2611438" y="25765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y</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11290" name="Text Box 25"/>
          <p:cNvSpPr txBox="1">
            <a:spLocks noChangeArrowheads="1"/>
          </p:cNvSpPr>
          <p:nvPr/>
        </p:nvSpPr>
        <p:spPr bwMode="auto">
          <a:xfrm>
            <a:off x="3443288" y="25638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11291" name="Text Box 26"/>
          <p:cNvSpPr txBox="1">
            <a:spLocks noChangeArrowheads="1"/>
          </p:cNvSpPr>
          <p:nvPr/>
        </p:nvSpPr>
        <p:spPr bwMode="auto">
          <a:xfrm>
            <a:off x="3957638" y="1223963"/>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Oferta e demanda agregada.</a:t>
            </a:r>
          </a:p>
        </p:txBody>
      </p:sp>
      <p:sp>
        <p:nvSpPr>
          <p:cNvPr id="11292" name="Text Box 27"/>
          <p:cNvSpPr txBox="1">
            <a:spLocks noChangeArrowheads="1"/>
          </p:cNvSpPr>
          <p:nvPr/>
        </p:nvSpPr>
        <p:spPr bwMode="auto">
          <a:xfrm>
            <a:off x="1582738" y="18145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1293" name="Text Box 28"/>
          <p:cNvSpPr txBox="1">
            <a:spLocks noChangeArrowheads="1"/>
          </p:cNvSpPr>
          <p:nvPr/>
        </p:nvSpPr>
        <p:spPr bwMode="auto">
          <a:xfrm>
            <a:off x="1963738" y="15097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11294" name="Text Box 29"/>
          <p:cNvSpPr txBox="1">
            <a:spLocks noChangeArrowheads="1"/>
          </p:cNvSpPr>
          <p:nvPr/>
        </p:nvSpPr>
        <p:spPr bwMode="auto">
          <a:xfrm>
            <a:off x="2643188" y="181451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F</a:t>
            </a:r>
          </a:p>
        </p:txBody>
      </p:sp>
      <p:sp>
        <p:nvSpPr>
          <p:cNvPr id="11295" name="Line 30"/>
          <p:cNvSpPr>
            <a:spLocks noChangeShapeType="1"/>
          </p:cNvSpPr>
          <p:nvPr/>
        </p:nvSpPr>
        <p:spPr bwMode="auto">
          <a:xfrm flipV="1">
            <a:off x="592138" y="2955925"/>
            <a:ext cx="0" cy="17970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1296" name="Line 31"/>
          <p:cNvSpPr>
            <a:spLocks noChangeShapeType="1"/>
          </p:cNvSpPr>
          <p:nvPr/>
        </p:nvSpPr>
        <p:spPr bwMode="auto">
          <a:xfrm>
            <a:off x="592138" y="4752975"/>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1297" name="Text Box 32"/>
          <p:cNvSpPr txBox="1">
            <a:spLocks noChangeArrowheads="1"/>
          </p:cNvSpPr>
          <p:nvPr/>
        </p:nvSpPr>
        <p:spPr bwMode="auto">
          <a:xfrm>
            <a:off x="941388" y="31892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I</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1298" name="Line 33"/>
          <p:cNvSpPr>
            <a:spLocks noChangeShapeType="1"/>
          </p:cNvSpPr>
          <p:nvPr/>
        </p:nvSpPr>
        <p:spPr bwMode="auto">
          <a:xfrm flipV="1">
            <a:off x="592138" y="4251325"/>
            <a:ext cx="111442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299" name="Line 34"/>
          <p:cNvSpPr>
            <a:spLocks noChangeShapeType="1"/>
          </p:cNvSpPr>
          <p:nvPr/>
        </p:nvSpPr>
        <p:spPr bwMode="auto">
          <a:xfrm>
            <a:off x="592138" y="3876675"/>
            <a:ext cx="15525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300" name="Line 35"/>
          <p:cNvSpPr>
            <a:spLocks noChangeShapeType="1"/>
          </p:cNvSpPr>
          <p:nvPr/>
        </p:nvSpPr>
        <p:spPr bwMode="auto">
          <a:xfrm>
            <a:off x="1706563" y="4249738"/>
            <a:ext cx="0" cy="500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301" name="Line 36"/>
          <p:cNvSpPr>
            <a:spLocks noChangeShapeType="1"/>
          </p:cNvSpPr>
          <p:nvPr/>
        </p:nvSpPr>
        <p:spPr bwMode="auto">
          <a:xfrm>
            <a:off x="2744788" y="3783013"/>
            <a:ext cx="0" cy="966787"/>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302" name="Text Box 37"/>
          <p:cNvSpPr txBox="1">
            <a:spLocks noChangeArrowheads="1"/>
          </p:cNvSpPr>
          <p:nvPr/>
        </p:nvSpPr>
        <p:spPr bwMode="auto">
          <a:xfrm>
            <a:off x="709613" y="4371975"/>
            <a:ext cx="39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L</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1303" name="Text Box 38"/>
          <p:cNvSpPr txBox="1">
            <a:spLocks noChangeArrowheads="1"/>
          </p:cNvSpPr>
          <p:nvPr/>
        </p:nvSpPr>
        <p:spPr bwMode="auto">
          <a:xfrm>
            <a:off x="2386013" y="293528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I</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11304" name="Text Box 39"/>
          <p:cNvSpPr txBox="1">
            <a:spLocks noChangeArrowheads="1"/>
          </p:cNvSpPr>
          <p:nvPr/>
        </p:nvSpPr>
        <p:spPr bwMode="auto">
          <a:xfrm>
            <a:off x="3502025" y="4268788"/>
            <a:ext cx="5302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S</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11305" name="Text Box 40"/>
          <p:cNvSpPr txBox="1">
            <a:spLocks noChangeArrowheads="1"/>
          </p:cNvSpPr>
          <p:nvPr/>
        </p:nvSpPr>
        <p:spPr bwMode="auto">
          <a:xfrm>
            <a:off x="2230438" y="44338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1306" name="Text Box 41"/>
          <p:cNvSpPr txBox="1">
            <a:spLocks noChangeArrowheads="1"/>
          </p:cNvSpPr>
          <p:nvPr/>
        </p:nvSpPr>
        <p:spPr bwMode="auto">
          <a:xfrm>
            <a:off x="2878138" y="44338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1307" name="Text Box 42"/>
          <p:cNvSpPr txBox="1">
            <a:spLocks noChangeArrowheads="1"/>
          </p:cNvSpPr>
          <p:nvPr/>
        </p:nvSpPr>
        <p:spPr bwMode="auto">
          <a:xfrm>
            <a:off x="300038" y="29543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r</a:t>
            </a:r>
          </a:p>
        </p:txBody>
      </p:sp>
      <p:sp>
        <p:nvSpPr>
          <p:cNvPr id="11308" name="Text Box 43"/>
          <p:cNvSpPr txBox="1">
            <a:spLocks noChangeArrowheads="1"/>
          </p:cNvSpPr>
          <p:nvPr/>
        </p:nvSpPr>
        <p:spPr bwMode="auto">
          <a:xfrm>
            <a:off x="287338" y="41227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r</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1309" name="Text Box 44"/>
          <p:cNvSpPr txBox="1">
            <a:spLocks noChangeArrowheads="1"/>
          </p:cNvSpPr>
          <p:nvPr/>
        </p:nvSpPr>
        <p:spPr bwMode="auto">
          <a:xfrm>
            <a:off x="300038" y="3763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r</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1310" name="Text Box 45"/>
          <p:cNvSpPr txBox="1">
            <a:spLocks noChangeArrowheads="1"/>
          </p:cNvSpPr>
          <p:nvPr/>
        </p:nvSpPr>
        <p:spPr bwMode="auto">
          <a:xfrm>
            <a:off x="1550988" y="47259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1311" name="Text Box 46"/>
          <p:cNvSpPr txBox="1">
            <a:spLocks noChangeArrowheads="1"/>
          </p:cNvSpPr>
          <p:nvPr/>
        </p:nvSpPr>
        <p:spPr bwMode="auto">
          <a:xfrm>
            <a:off x="1998663" y="47196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1312" name="Text Box 47"/>
          <p:cNvSpPr txBox="1">
            <a:spLocks noChangeArrowheads="1"/>
          </p:cNvSpPr>
          <p:nvPr/>
        </p:nvSpPr>
        <p:spPr bwMode="auto">
          <a:xfrm>
            <a:off x="2611438" y="47196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y</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11313" name="Text Box 48"/>
          <p:cNvSpPr txBox="1">
            <a:spLocks noChangeArrowheads="1"/>
          </p:cNvSpPr>
          <p:nvPr/>
        </p:nvSpPr>
        <p:spPr bwMode="auto">
          <a:xfrm>
            <a:off x="3443288" y="470693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11314" name="Text Box 49"/>
          <p:cNvSpPr txBox="1">
            <a:spLocks noChangeArrowheads="1"/>
          </p:cNvSpPr>
          <p:nvPr/>
        </p:nvSpPr>
        <p:spPr bwMode="auto">
          <a:xfrm>
            <a:off x="3957638" y="3367088"/>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Equilíbrio nos mercados de produto e de moeda.</a:t>
            </a:r>
          </a:p>
        </p:txBody>
      </p:sp>
      <p:sp>
        <p:nvSpPr>
          <p:cNvPr id="11315" name="Text Box 50"/>
          <p:cNvSpPr txBox="1">
            <a:spLocks noChangeArrowheads="1"/>
          </p:cNvSpPr>
          <p:nvPr/>
        </p:nvSpPr>
        <p:spPr bwMode="auto">
          <a:xfrm>
            <a:off x="1595438" y="3963988"/>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1316" name="Text Box 51"/>
          <p:cNvSpPr txBox="1">
            <a:spLocks noChangeArrowheads="1"/>
          </p:cNvSpPr>
          <p:nvPr/>
        </p:nvSpPr>
        <p:spPr bwMode="auto">
          <a:xfrm>
            <a:off x="2014538" y="3598863"/>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11317" name="Text Box 52"/>
          <p:cNvSpPr txBox="1">
            <a:spLocks noChangeArrowheads="1"/>
          </p:cNvSpPr>
          <p:nvPr/>
        </p:nvSpPr>
        <p:spPr bwMode="auto">
          <a:xfrm>
            <a:off x="2652713" y="3475038"/>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F</a:t>
            </a:r>
          </a:p>
        </p:txBody>
      </p:sp>
      <p:sp>
        <p:nvSpPr>
          <p:cNvPr id="11318" name="Line 53"/>
          <p:cNvSpPr>
            <a:spLocks noChangeShapeType="1"/>
          </p:cNvSpPr>
          <p:nvPr/>
        </p:nvSpPr>
        <p:spPr bwMode="auto">
          <a:xfrm>
            <a:off x="2135188" y="1854200"/>
            <a:ext cx="0" cy="7524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319" name="Line 54"/>
          <p:cNvSpPr>
            <a:spLocks noChangeShapeType="1"/>
          </p:cNvSpPr>
          <p:nvPr/>
        </p:nvSpPr>
        <p:spPr bwMode="auto">
          <a:xfrm>
            <a:off x="2144713" y="3873500"/>
            <a:ext cx="0" cy="87630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320" name="Freeform 55"/>
          <p:cNvSpPr>
            <a:spLocks/>
          </p:cNvSpPr>
          <p:nvPr/>
        </p:nvSpPr>
        <p:spPr bwMode="auto">
          <a:xfrm>
            <a:off x="911225" y="3260725"/>
            <a:ext cx="2347913" cy="1195388"/>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321" name="Freeform 56"/>
          <p:cNvSpPr>
            <a:spLocks/>
          </p:cNvSpPr>
          <p:nvPr/>
        </p:nvSpPr>
        <p:spPr bwMode="auto">
          <a:xfrm>
            <a:off x="846138" y="3162300"/>
            <a:ext cx="2241550" cy="1066800"/>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322" name="Line 57"/>
          <p:cNvSpPr>
            <a:spLocks noChangeShapeType="1"/>
          </p:cNvSpPr>
          <p:nvPr/>
        </p:nvSpPr>
        <p:spPr bwMode="auto">
          <a:xfrm flipH="1">
            <a:off x="582613" y="3783013"/>
            <a:ext cx="21621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323" name="Freeform 58"/>
          <p:cNvSpPr>
            <a:spLocks/>
          </p:cNvSpPr>
          <p:nvPr/>
        </p:nvSpPr>
        <p:spPr bwMode="auto">
          <a:xfrm>
            <a:off x="2414588" y="3106738"/>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CCECFF"/>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324" name="Freeform 59"/>
          <p:cNvSpPr>
            <a:spLocks/>
          </p:cNvSpPr>
          <p:nvPr/>
        </p:nvSpPr>
        <p:spPr bwMode="auto">
          <a:xfrm>
            <a:off x="1824038" y="3225800"/>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325" name="Freeform 60"/>
          <p:cNvSpPr>
            <a:spLocks/>
          </p:cNvSpPr>
          <p:nvPr/>
        </p:nvSpPr>
        <p:spPr bwMode="auto">
          <a:xfrm>
            <a:off x="1181100" y="3381375"/>
            <a:ext cx="1114425" cy="12763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326" name="Text Box 61"/>
          <p:cNvSpPr txBox="1">
            <a:spLocks noChangeArrowheads="1"/>
          </p:cNvSpPr>
          <p:nvPr/>
        </p:nvSpPr>
        <p:spPr bwMode="auto">
          <a:xfrm>
            <a:off x="3179763" y="3216275"/>
            <a:ext cx="5429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M</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1327" name="Text Box 62"/>
          <p:cNvSpPr txBox="1">
            <a:spLocks noChangeArrowheads="1"/>
          </p:cNvSpPr>
          <p:nvPr/>
        </p:nvSpPr>
        <p:spPr bwMode="auto">
          <a:xfrm>
            <a:off x="627063" y="3914775"/>
            <a:ext cx="390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L</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1328" name="Text Box 63"/>
          <p:cNvSpPr txBox="1">
            <a:spLocks noChangeArrowheads="1"/>
          </p:cNvSpPr>
          <p:nvPr/>
        </p:nvSpPr>
        <p:spPr bwMode="auto">
          <a:xfrm>
            <a:off x="3014663" y="2924175"/>
            <a:ext cx="695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M</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1329" name="Text Box 64"/>
          <p:cNvSpPr txBox="1">
            <a:spLocks noChangeArrowheads="1"/>
          </p:cNvSpPr>
          <p:nvPr/>
        </p:nvSpPr>
        <p:spPr bwMode="auto">
          <a:xfrm>
            <a:off x="1785938" y="300513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I</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1330" name="Text Box 65"/>
          <p:cNvSpPr txBox="1">
            <a:spLocks noChangeArrowheads="1"/>
          </p:cNvSpPr>
          <p:nvPr/>
        </p:nvSpPr>
        <p:spPr bwMode="auto">
          <a:xfrm>
            <a:off x="319088" y="3557588"/>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FFFF"/>
                </a:solidFill>
                <a:latin typeface="Arial" charset="0"/>
              </a:rPr>
              <a:t>r</a:t>
            </a:r>
            <a:r>
              <a:rPr lang="pt-BR" sz="1600" b="0" baseline="-25000">
                <a:solidFill>
                  <a:srgbClr val="CCFFFF"/>
                </a:solidFill>
                <a:latin typeface="Arial" charset="0"/>
              </a:rPr>
              <a:t>1</a:t>
            </a:r>
            <a:endParaRPr lang="pt-BR" sz="1600" b="0">
              <a:solidFill>
                <a:srgbClr val="CCFFFF"/>
              </a:solidFill>
              <a:latin typeface="Arial" charset="0"/>
            </a:endParaRPr>
          </a:p>
        </p:txBody>
      </p:sp>
      <p:sp>
        <p:nvSpPr>
          <p:cNvPr id="11331" name="Line 66"/>
          <p:cNvSpPr>
            <a:spLocks noChangeShapeType="1"/>
          </p:cNvSpPr>
          <p:nvPr/>
        </p:nvSpPr>
        <p:spPr bwMode="auto">
          <a:xfrm flipV="1">
            <a:off x="2081213" y="4003675"/>
            <a:ext cx="784225" cy="4460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1332" name="Line 67"/>
          <p:cNvSpPr>
            <a:spLocks noChangeShapeType="1"/>
          </p:cNvSpPr>
          <p:nvPr/>
        </p:nvSpPr>
        <p:spPr bwMode="auto">
          <a:xfrm flipH="1">
            <a:off x="2828925" y="4213225"/>
            <a:ext cx="369888" cy="174625"/>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1333" name="Line 68"/>
          <p:cNvSpPr>
            <a:spLocks noChangeShapeType="1"/>
          </p:cNvSpPr>
          <p:nvPr/>
        </p:nvSpPr>
        <p:spPr bwMode="auto">
          <a:xfrm flipH="1" flipV="1">
            <a:off x="2892425" y="3422650"/>
            <a:ext cx="74613" cy="85725"/>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1334" name="Line 69"/>
          <p:cNvSpPr>
            <a:spLocks noChangeShapeType="1"/>
          </p:cNvSpPr>
          <p:nvPr/>
        </p:nvSpPr>
        <p:spPr bwMode="auto">
          <a:xfrm flipV="1">
            <a:off x="2813050" y="2208213"/>
            <a:ext cx="95250" cy="161925"/>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1335" name="Text Box 70"/>
          <p:cNvSpPr txBox="1">
            <a:spLocks noChangeArrowheads="1"/>
          </p:cNvSpPr>
          <p:nvPr/>
        </p:nvSpPr>
        <p:spPr bwMode="auto">
          <a:xfrm>
            <a:off x="3944938" y="5440363"/>
            <a:ext cx="1695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latin typeface="Arial" charset="0"/>
              </a:rPr>
              <a:t>Equilíbrio no mercado de trabalho.</a:t>
            </a:r>
          </a:p>
        </p:txBody>
      </p:sp>
      <p:sp>
        <p:nvSpPr>
          <p:cNvPr id="11336" name="Line 71"/>
          <p:cNvSpPr>
            <a:spLocks noChangeShapeType="1"/>
          </p:cNvSpPr>
          <p:nvPr/>
        </p:nvSpPr>
        <p:spPr bwMode="auto">
          <a:xfrm>
            <a:off x="598488" y="6553200"/>
            <a:ext cx="31575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1337" name="Text Box 72"/>
          <p:cNvSpPr txBox="1">
            <a:spLocks noChangeArrowheads="1"/>
          </p:cNvSpPr>
          <p:nvPr/>
        </p:nvSpPr>
        <p:spPr bwMode="auto">
          <a:xfrm>
            <a:off x="1646238" y="65262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N</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1338" name="Text Box 73"/>
          <p:cNvSpPr txBox="1">
            <a:spLocks noChangeArrowheads="1"/>
          </p:cNvSpPr>
          <p:nvPr/>
        </p:nvSpPr>
        <p:spPr bwMode="auto">
          <a:xfrm>
            <a:off x="1947863" y="65325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N</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1339" name="Text Box 74"/>
          <p:cNvSpPr txBox="1">
            <a:spLocks noChangeArrowheads="1"/>
          </p:cNvSpPr>
          <p:nvPr/>
        </p:nvSpPr>
        <p:spPr bwMode="auto">
          <a:xfrm>
            <a:off x="152400" y="6005513"/>
            <a:ext cx="6334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W</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1340" name="Text Box 75"/>
          <p:cNvSpPr txBox="1">
            <a:spLocks noChangeArrowheads="1"/>
          </p:cNvSpPr>
          <p:nvPr/>
        </p:nvSpPr>
        <p:spPr bwMode="auto">
          <a:xfrm>
            <a:off x="3430588" y="65325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N</a:t>
            </a:r>
          </a:p>
        </p:txBody>
      </p:sp>
      <p:sp>
        <p:nvSpPr>
          <p:cNvPr id="11341" name="Line 76"/>
          <p:cNvSpPr>
            <a:spLocks noChangeShapeType="1"/>
          </p:cNvSpPr>
          <p:nvPr/>
        </p:nvSpPr>
        <p:spPr bwMode="auto">
          <a:xfrm flipV="1">
            <a:off x="598488" y="5078413"/>
            <a:ext cx="0" cy="147320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1342" name="Freeform 77"/>
          <p:cNvSpPr>
            <a:spLocks/>
          </p:cNvSpPr>
          <p:nvPr/>
        </p:nvSpPr>
        <p:spPr bwMode="auto">
          <a:xfrm>
            <a:off x="973138" y="5484813"/>
            <a:ext cx="1657350" cy="857250"/>
          </a:xfrm>
          <a:custGeom>
            <a:avLst/>
            <a:gdLst>
              <a:gd name="T0" fmla="*/ 0 w 2900"/>
              <a:gd name="T1" fmla="*/ 2147483647 h 1640"/>
              <a:gd name="T2" fmla="*/ 2147483647 w 2900"/>
              <a:gd name="T3" fmla="*/ 2147483647 h 1640"/>
              <a:gd name="T4" fmla="*/ 2147483647 w 2900"/>
              <a:gd name="T5" fmla="*/ 0 h 1640"/>
              <a:gd name="T6" fmla="*/ 0 60000 65536"/>
              <a:gd name="T7" fmla="*/ 0 60000 65536"/>
              <a:gd name="T8" fmla="*/ 0 60000 65536"/>
            </a:gdLst>
            <a:ahLst/>
            <a:cxnLst>
              <a:cxn ang="T6">
                <a:pos x="T0" y="T1"/>
              </a:cxn>
              <a:cxn ang="T7">
                <a:pos x="T2" y="T3"/>
              </a:cxn>
              <a:cxn ang="T8">
                <a:pos x="T4" y="T5"/>
              </a:cxn>
            </a:cxnLst>
            <a:rect l="0" t="0" r="r" b="b"/>
            <a:pathLst>
              <a:path w="2900" h="1640">
                <a:moveTo>
                  <a:pt x="0" y="1640"/>
                </a:moveTo>
                <a:cubicBezTo>
                  <a:pt x="498" y="1571"/>
                  <a:pt x="997" y="1503"/>
                  <a:pt x="1480" y="1230"/>
                </a:cubicBezTo>
                <a:cubicBezTo>
                  <a:pt x="1963" y="957"/>
                  <a:pt x="2431" y="478"/>
                  <a:pt x="290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343" name="Freeform 78"/>
          <p:cNvSpPr>
            <a:spLocks/>
          </p:cNvSpPr>
          <p:nvPr/>
        </p:nvSpPr>
        <p:spPr bwMode="auto">
          <a:xfrm>
            <a:off x="896938" y="5211763"/>
            <a:ext cx="1530350" cy="812800"/>
          </a:xfrm>
          <a:custGeom>
            <a:avLst/>
            <a:gdLst>
              <a:gd name="T0" fmla="*/ 0 w 2900"/>
              <a:gd name="T1" fmla="*/ 2147483647 h 1640"/>
              <a:gd name="T2" fmla="*/ 2147483647 w 2900"/>
              <a:gd name="T3" fmla="*/ 2147483647 h 1640"/>
              <a:gd name="T4" fmla="*/ 2147483647 w 2900"/>
              <a:gd name="T5" fmla="*/ 0 h 1640"/>
              <a:gd name="T6" fmla="*/ 0 60000 65536"/>
              <a:gd name="T7" fmla="*/ 0 60000 65536"/>
              <a:gd name="T8" fmla="*/ 0 60000 65536"/>
            </a:gdLst>
            <a:ahLst/>
            <a:cxnLst>
              <a:cxn ang="T6">
                <a:pos x="T0" y="T1"/>
              </a:cxn>
              <a:cxn ang="T7">
                <a:pos x="T2" y="T3"/>
              </a:cxn>
              <a:cxn ang="T8">
                <a:pos x="T4" y="T5"/>
              </a:cxn>
            </a:cxnLst>
            <a:rect l="0" t="0" r="r" b="b"/>
            <a:pathLst>
              <a:path w="2900" h="1640">
                <a:moveTo>
                  <a:pt x="0" y="1640"/>
                </a:moveTo>
                <a:cubicBezTo>
                  <a:pt x="498" y="1571"/>
                  <a:pt x="997" y="1503"/>
                  <a:pt x="1480" y="1230"/>
                </a:cubicBezTo>
                <a:cubicBezTo>
                  <a:pt x="1963" y="957"/>
                  <a:pt x="2431" y="478"/>
                  <a:pt x="2900"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344" name="Freeform 79"/>
          <p:cNvSpPr>
            <a:spLocks/>
          </p:cNvSpPr>
          <p:nvPr/>
        </p:nvSpPr>
        <p:spPr bwMode="auto">
          <a:xfrm>
            <a:off x="884238" y="5611813"/>
            <a:ext cx="1104900" cy="800100"/>
          </a:xfrm>
          <a:custGeom>
            <a:avLst/>
            <a:gdLst>
              <a:gd name="T0" fmla="*/ 0 w 1740"/>
              <a:gd name="T1" fmla="*/ 0 h 1260"/>
              <a:gd name="T2" fmla="*/ 2147483647 w 1740"/>
              <a:gd name="T3" fmla="*/ 2147483647 h 1260"/>
              <a:gd name="T4" fmla="*/ 2147483647 w 1740"/>
              <a:gd name="T5" fmla="*/ 2147483647 h 1260"/>
              <a:gd name="T6" fmla="*/ 0 60000 65536"/>
              <a:gd name="T7" fmla="*/ 0 60000 65536"/>
              <a:gd name="T8" fmla="*/ 0 60000 65536"/>
            </a:gdLst>
            <a:ahLst/>
            <a:cxnLst>
              <a:cxn ang="T6">
                <a:pos x="T0" y="T1"/>
              </a:cxn>
              <a:cxn ang="T7">
                <a:pos x="T2" y="T3"/>
              </a:cxn>
              <a:cxn ang="T8">
                <a:pos x="T4" y="T5"/>
              </a:cxn>
            </a:cxnLst>
            <a:rect l="0" t="0" r="r" b="b"/>
            <a:pathLst>
              <a:path w="1740" h="1260">
                <a:moveTo>
                  <a:pt x="0" y="0"/>
                </a:moveTo>
                <a:cubicBezTo>
                  <a:pt x="400" y="160"/>
                  <a:pt x="800" y="320"/>
                  <a:pt x="1090" y="530"/>
                </a:cubicBezTo>
                <a:cubicBezTo>
                  <a:pt x="1380" y="740"/>
                  <a:pt x="1560" y="1000"/>
                  <a:pt x="1740" y="126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345" name="Freeform 80"/>
          <p:cNvSpPr>
            <a:spLocks/>
          </p:cNvSpPr>
          <p:nvPr/>
        </p:nvSpPr>
        <p:spPr bwMode="auto">
          <a:xfrm>
            <a:off x="1500188" y="5262563"/>
            <a:ext cx="1104900" cy="800100"/>
          </a:xfrm>
          <a:custGeom>
            <a:avLst/>
            <a:gdLst>
              <a:gd name="T0" fmla="*/ 0 w 1740"/>
              <a:gd name="T1" fmla="*/ 0 h 1260"/>
              <a:gd name="T2" fmla="*/ 2147483647 w 1740"/>
              <a:gd name="T3" fmla="*/ 2147483647 h 1260"/>
              <a:gd name="T4" fmla="*/ 2147483647 w 1740"/>
              <a:gd name="T5" fmla="*/ 2147483647 h 1260"/>
              <a:gd name="T6" fmla="*/ 0 60000 65536"/>
              <a:gd name="T7" fmla="*/ 0 60000 65536"/>
              <a:gd name="T8" fmla="*/ 0 60000 65536"/>
            </a:gdLst>
            <a:ahLst/>
            <a:cxnLst>
              <a:cxn ang="T6">
                <a:pos x="T0" y="T1"/>
              </a:cxn>
              <a:cxn ang="T7">
                <a:pos x="T2" y="T3"/>
              </a:cxn>
              <a:cxn ang="T8">
                <a:pos x="T4" y="T5"/>
              </a:cxn>
            </a:cxnLst>
            <a:rect l="0" t="0" r="r" b="b"/>
            <a:pathLst>
              <a:path w="1740" h="1260">
                <a:moveTo>
                  <a:pt x="0" y="0"/>
                </a:moveTo>
                <a:cubicBezTo>
                  <a:pt x="400" y="160"/>
                  <a:pt x="800" y="320"/>
                  <a:pt x="1090" y="530"/>
                </a:cubicBezTo>
                <a:cubicBezTo>
                  <a:pt x="1380" y="740"/>
                  <a:pt x="1560" y="1000"/>
                  <a:pt x="1740" y="126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1346" name="Line 81"/>
          <p:cNvSpPr>
            <a:spLocks noChangeShapeType="1"/>
          </p:cNvSpPr>
          <p:nvPr/>
        </p:nvSpPr>
        <p:spPr bwMode="auto">
          <a:xfrm>
            <a:off x="598488" y="6145213"/>
            <a:ext cx="118745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347" name="Line 82"/>
          <p:cNvSpPr>
            <a:spLocks noChangeShapeType="1"/>
          </p:cNvSpPr>
          <p:nvPr/>
        </p:nvSpPr>
        <p:spPr bwMode="auto">
          <a:xfrm>
            <a:off x="1779588" y="6138863"/>
            <a:ext cx="0" cy="4127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348" name="Line 83"/>
          <p:cNvSpPr>
            <a:spLocks noChangeShapeType="1"/>
          </p:cNvSpPr>
          <p:nvPr/>
        </p:nvSpPr>
        <p:spPr bwMode="auto">
          <a:xfrm>
            <a:off x="2084388" y="5529263"/>
            <a:ext cx="0" cy="101600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349" name="Line 84"/>
          <p:cNvSpPr>
            <a:spLocks noChangeShapeType="1"/>
          </p:cNvSpPr>
          <p:nvPr/>
        </p:nvSpPr>
        <p:spPr bwMode="auto">
          <a:xfrm>
            <a:off x="604838" y="5529263"/>
            <a:ext cx="147955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350" name="Text Box 85"/>
          <p:cNvSpPr txBox="1">
            <a:spLocks noChangeArrowheads="1"/>
          </p:cNvSpPr>
          <p:nvPr/>
        </p:nvSpPr>
        <p:spPr bwMode="auto">
          <a:xfrm>
            <a:off x="179388" y="5395913"/>
            <a:ext cx="5238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W</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1351" name="Text Box 86"/>
          <p:cNvSpPr txBox="1">
            <a:spLocks noChangeArrowheads="1"/>
          </p:cNvSpPr>
          <p:nvPr/>
        </p:nvSpPr>
        <p:spPr bwMode="auto">
          <a:xfrm>
            <a:off x="280988" y="509111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W</a:t>
            </a:r>
          </a:p>
        </p:txBody>
      </p:sp>
      <p:sp>
        <p:nvSpPr>
          <p:cNvPr id="11352" name="Text Box 87"/>
          <p:cNvSpPr txBox="1">
            <a:spLocks noChangeArrowheads="1"/>
          </p:cNvSpPr>
          <p:nvPr/>
        </p:nvSpPr>
        <p:spPr bwMode="auto">
          <a:xfrm>
            <a:off x="2579688" y="5345113"/>
            <a:ext cx="10382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j(P</a:t>
            </a:r>
            <a:r>
              <a:rPr lang="pt-BR" sz="1600" b="0" baseline="-25000">
                <a:solidFill>
                  <a:srgbClr val="99FF66"/>
                </a:solidFill>
                <a:latin typeface="Arial" charset="0"/>
              </a:rPr>
              <a:t>0</a:t>
            </a:r>
            <a:r>
              <a:rPr lang="pt-BR" sz="1600" b="0">
                <a:solidFill>
                  <a:srgbClr val="99FF66"/>
                </a:solidFill>
                <a:latin typeface="Arial" charset="0"/>
              </a:rPr>
              <a:t>, N)</a:t>
            </a:r>
          </a:p>
        </p:txBody>
      </p:sp>
      <p:sp>
        <p:nvSpPr>
          <p:cNvPr id="11353" name="Text Box 88"/>
          <p:cNvSpPr txBox="1">
            <a:spLocks noChangeArrowheads="1"/>
          </p:cNvSpPr>
          <p:nvPr/>
        </p:nvSpPr>
        <p:spPr bwMode="auto">
          <a:xfrm>
            <a:off x="2370138" y="5053013"/>
            <a:ext cx="120967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j(P</a:t>
            </a:r>
            <a:r>
              <a:rPr lang="pt-BR" sz="1600" b="0" baseline="-25000">
                <a:solidFill>
                  <a:srgbClr val="FFFF00"/>
                </a:solidFill>
                <a:latin typeface="Arial" charset="0"/>
              </a:rPr>
              <a:t>2</a:t>
            </a:r>
            <a:r>
              <a:rPr lang="pt-BR" sz="1600" b="0">
                <a:solidFill>
                  <a:srgbClr val="FFFF00"/>
                </a:solidFill>
                <a:latin typeface="Arial" charset="0"/>
              </a:rPr>
              <a:t>, N)</a:t>
            </a:r>
          </a:p>
        </p:txBody>
      </p:sp>
      <p:sp>
        <p:nvSpPr>
          <p:cNvPr id="11354" name="Text Box 89"/>
          <p:cNvSpPr txBox="1">
            <a:spLocks noChangeArrowheads="1"/>
          </p:cNvSpPr>
          <p:nvPr/>
        </p:nvSpPr>
        <p:spPr bwMode="auto">
          <a:xfrm>
            <a:off x="2560638" y="5922963"/>
            <a:ext cx="9620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r>
              <a:rPr lang="pt-BR" sz="1600" b="0">
                <a:solidFill>
                  <a:srgbClr val="FFFF00"/>
                </a:solidFill>
                <a:latin typeface="Arial" charset="0"/>
                <a:sym typeface="Symbol" pitchFamily="18" charset="2"/>
              </a:rPr>
              <a:t></a:t>
            </a:r>
            <a:r>
              <a:rPr lang="pt-BR" sz="1600" b="0">
                <a:solidFill>
                  <a:srgbClr val="FFFF00"/>
                </a:solidFill>
                <a:latin typeface="Arial" charset="0"/>
              </a:rPr>
              <a:t>f(N)</a:t>
            </a:r>
          </a:p>
        </p:txBody>
      </p:sp>
      <p:sp>
        <p:nvSpPr>
          <p:cNvPr id="11355" name="Text Box 90"/>
          <p:cNvSpPr txBox="1">
            <a:spLocks noChangeArrowheads="1"/>
          </p:cNvSpPr>
          <p:nvPr/>
        </p:nvSpPr>
        <p:spPr bwMode="auto">
          <a:xfrm>
            <a:off x="1906588" y="6183313"/>
            <a:ext cx="8858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sym typeface="Symbol" pitchFamily="18" charset="2"/>
              </a:rPr>
              <a:t></a:t>
            </a:r>
            <a:r>
              <a:rPr lang="pt-BR" sz="1600" b="0">
                <a:solidFill>
                  <a:srgbClr val="99FF66"/>
                </a:solidFill>
                <a:latin typeface="Arial" charset="0"/>
              </a:rPr>
              <a:t>f(N)</a:t>
            </a:r>
          </a:p>
        </p:txBody>
      </p:sp>
      <p:sp>
        <p:nvSpPr>
          <p:cNvPr id="11356" name="Text Box 91"/>
          <p:cNvSpPr txBox="1">
            <a:spLocks noChangeArrowheads="1"/>
          </p:cNvSpPr>
          <p:nvPr/>
        </p:nvSpPr>
        <p:spPr bwMode="auto">
          <a:xfrm>
            <a:off x="1658938" y="5834063"/>
            <a:ext cx="3206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1357" name="Text Box 92"/>
          <p:cNvSpPr txBox="1">
            <a:spLocks noChangeArrowheads="1"/>
          </p:cNvSpPr>
          <p:nvPr/>
        </p:nvSpPr>
        <p:spPr bwMode="auto">
          <a:xfrm>
            <a:off x="1912938" y="5224463"/>
            <a:ext cx="3206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11358" name="Line 93"/>
          <p:cNvSpPr>
            <a:spLocks noChangeShapeType="1"/>
          </p:cNvSpPr>
          <p:nvPr/>
        </p:nvSpPr>
        <p:spPr bwMode="auto">
          <a:xfrm flipV="1">
            <a:off x="1697038" y="2106613"/>
            <a:ext cx="1033462" cy="31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359" name="Rectangle 9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927839" name="Object 95"/>
          <p:cNvGraphicFramePr>
            <a:graphicFrameLocks noChangeAspect="1"/>
          </p:cNvGraphicFramePr>
          <p:nvPr>
            <p:extLst>
              <p:ext uri="{D42A27DB-BD31-4B8C-83A1-F6EECF244321}">
                <p14:modId xmlns:p14="http://schemas.microsoft.com/office/powerpoint/2010/main" val="2436179500"/>
              </p:ext>
            </p:extLst>
          </p:nvPr>
        </p:nvGraphicFramePr>
        <p:xfrm>
          <a:off x="7642224" y="6064250"/>
          <a:ext cx="1057497" cy="557213"/>
        </p:xfrm>
        <a:graphic>
          <a:graphicData uri="http://schemas.openxmlformats.org/presentationml/2006/ole">
            <mc:AlternateContent xmlns:mc="http://schemas.openxmlformats.org/markup-compatibility/2006">
              <mc:Choice xmlns:v="urn:schemas-microsoft-com:vml" Requires="v">
                <p:oleObj spid="_x0000_s88089" name="Equação" r:id="rId3" imgW="939600" imgH="482400" progId="Equation.3">
                  <p:embed/>
                </p:oleObj>
              </mc:Choice>
              <mc:Fallback>
                <p:oleObj name="Equação" r:id="rId3" imgW="939600" imgH="482400" progId="Equation.3">
                  <p:embed/>
                  <p:pic>
                    <p:nvPicPr>
                      <p:cNvPr id="0" name=""/>
                      <p:cNvPicPr>
                        <a:picLocks noChangeAspect="1" noChangeArrowheads="1"/>
                      </p:cNvPicPr>
                      <p:nvPr/>
                    </p:nvPicPr>
                    <p:blipFill>
                      <a:blip r:embed="rId4"/>
                      <a:srcRect/>
                      <a:stretch>
                        <a:fillRect/>
                      </a:stretch>
                    </p:blipFill>
                    <p:spPr bwMode="auto">
                      <a:xfrm>
                        <a:off x="7642224" y="6064250"/>
                        <a:ext cx="1057497" cy="557213"/>
                      </a:xfrm>
                      <a:prstGeom prst="rect">
                        <a:avLst/>
                      </a:prstGeom>
                      <a:solidFill>
                        <a:schemeClr val="bg1"/>
                      </a:solidFill>
                      <a:ln>
                        <a:noFill/>
                      </a:ln>
                      <a:extLst/>
                    </p:spPr>
                  </p:pic>
                </p:oleObj>
              </mc:Fallback>
            </mc:AlternateContent>
          </a:graphicData>
        </a:graphic>
      </p:graphicFrame>
    </p:spTree>
    <p:extLst>
      <p:ext uri="{BB962C8B-B14F-4D97-AF65-F5344CB8AC3E}">
        <p14:creationId xmlns:p14="http://schemas.microsoft.com/office/powerpoint/2010/main" val="490821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7746">
                                            <p:txEl>
                                              <p:pRg st="0" end="0"/>
                                            </p:txEl>
                                          </p:spTgt>
                                        </p:tgtEl>
                                        <p:attrNameLst>
                                          <p:attrName>style.visibility</p:attrName>
                                        </p:attrNameLst>
                                      </p:cBhvr>
                                      <p:to>
                                        <p:strVal val="visible"/>
                                      </p:to>
                                    </p:set>
                                    <p:anim calcmode="lin" valueType="num">
                                      <p:cBhvr additive="base">
                                        <p:cTn id="7" dur="1000" fill="hold"/>
                                        <p:tgtEl>
                                          <p:spTgt spid="92774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77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7746">
                                            <p:txEl>
                                              <p:pRg st="1" end="1"/>
                                            </p:txEl>
                                          </p:spTgt>
                                        </p:tgtEl>
                                        <p:attrNameLst>
                                          <p:attrName>style.visibility</p:attrName>
                                        </p:attrNameLst>
                                      </p:cBhvr>
                                      <p:to>
                                        <p:strVal val="visible"/>
                                      </p:to>
                                    </p:set>
                                    <p:anim calcmode="lin" valueType="num">
                                      <p:cBhvr additive="base">
                                        <p:cTn id="13" dur="1000" fill="hold"/>
                                        <p:tgtEl>
                                          <p:spTgt spid="927746">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9277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7746">
                                            <p:txEl>
                                              <p:pRg st="2" end="2"/>
                                            </p:txEl>
                                          </p:spTgt>
                                        </p:tgtEl>
                                        <p:attrNameLst>
                                          <p:attrName>style.visibility</p:attrName>
                                        </p:attrNameLst>
                                      </p:cBhvr>
                                      <p:to>
                                        <p:strVal val="visible"/>
                                      </p:to>
                                    </p:set>
                                    <p:anim calcmode="lin" valueType="num">
                                      <p:cBhvr additive="base">
                                        <p:cTn id="19" dur="1000" fill="hold"/>
                                        <p:tgtEl>
                                          <p:spTgt spid="927746">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277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7746">
                                            <p:txEl>
                                              <p:pRg st="3" end="3"/>
                                            </p:txEl>
                                          </p:spTgt>
                                        </p:tgtEl>
                                        <p:attrNameLst>
                                          <p:attrName>style.visibility</p:attrName>
                                        </p:attrNameLst>
                                      </p:cBhvr>
                                      <p:to>
                                        <p:strVal val="visible"/>
                                      </p:to>
                                    </p:set>
                                    <p:anim calcmode="lin" valueType="num">
                                      <p:cBhvr additive="base">
                                        <p:cTn id="25" dur="1000" fill="hold"/>
                                        <p:tgtEl>
                                          <p:spTgt spid="927746">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927746">
                                            <p:txEl>
                                              <p:pRg st="3" end="3"/>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000"/>
                            </p:stCondLst>
                            <p:childTnLst>
                              <p:par>
                                <p:cTn id="28" presetID="22" presetClass="entr" presetSubtype="8" fill="hold" nodeType="afterEffect">
                                  <p:stCondLst>
                                    <p:cond delay="0"/>
                                  </p:stCondLst>
                                  <p:childTnLst>
                                    <p:set>
                                      <p:cBhvr>
                                        <p:cTn id="29" dur="1" fill="hold">
                                          <p:stCondLst>
                                            <p:cond delay="0"/>
                                          </p:stCondLst>
                                        </p:cTn>
                                        <p:tgtEl>
                                          <p:spTgt spid="927839"/>
                                        </p:tgtEl>
                                        <p:attrNameLst>
                                          <p:attrName>style.visibility</p:attrName>
                                        </p:attrNameLst>
                                      </p:cBhvr>
                                      <p:to>
                                        <p:strVal val="visible"/>
                                      </p:to>
                                    </p:set>
                                    <p:animEffect transition="in" filter="wipe(left)">
                                      <p:cBhvr>
                                        <p:cTn id="30" dur="500"/>
                                        <p:tgtEl>
                                          <p:spTgt spid="927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46"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974CE306-49CD-4154-974E-3114B0900FB6}" type="slidenum">
              <a:rPr lang="pt-PT" sz="1400" b="0" smtClean="0">
                <a:solidFill>
                  <a:schemeClr val="folHlink"/>
                </a:solidFill>
              </a:rPr>
              <a:pPr eaLnBrk="1" hangingPunct="1"/>
              <a:t>27</a:t>
            </a:fld>
            <a:endParaRPr lang="pt-PT" sz="1400" b="0" smtClean="0">
              <a:solidFill>
                <a:schemeClr val="folHlink"/>
              </a:solidFill>
            </a:endParaRPr>
          </a:p>
        </p:txBody>
      </p:sp>
      <p:sp>
        <p:nvSpPr>
          <p:cNvPr id="928770" name="Rectangle 2"/>
          <p:cNvSpPr>
            <a:spLocks noGrp="1" noChangeArrowheads="1"/>
          </p:cNvSpPr>
          <p:nvPr>
            <p:ph type="body" idx="1"/>
          </p:nvPr>
        </p:nvSpPr>
        <p:spPr>
          <a:xfrm>
            <a:off x="457200" y="1752600"/>
            <a:ext cx="8191500" cy="4602163"/>
          </a:xfrm>
        </p:spPr>
        <p:txBody>
          <a:bodyPr/>
          <a:lstStyle/>
          <a:p>
            <a:pPr marL="361950" indent="-361950" eaLnBrk="1" hangingPunct="1"/>
            <a:r>
              <a:rPr lang="pt-BR" smtClean="0">
                <a:latin typeface="Arial" charset="0"/>
              </a:rPr>
              <a:t>A inflação de custos é o aumento geral de preços causado por um deslocamento ascendente (isto é, para a esquerda) da curva de oferta agregada.</a:t>
            </a:r>
          </a:p>
          <a:p>
            <a:pPr marL="361950" indent="-361950" eaLnBrk="1" hangingPunct="1"/>
            <a:r>
              <a:rPr lang="pt-BR" smtClean="0">
                <a:latin typeface="Arial" charset="0"/>
              </a:rPr>
              <a:t>Isto implicará, no nível de preços existente, uma insuficiência de oferta (a oferta é menor do que a demanda), o que causa o aumento de preços.</a:t>
            </a:r>
          </a:p>
        </p:txBody>
      </p:sp>
      <p:sp>
        <p:nvSpPr>
          <p:cNvPr id="12292" name="Rectangle 3"/>
          <p:cNvSpPr>
            <a:spLocks noGrp="1" noChangeArrowheads="1"/>
          </p:cNvSpPr>
          <p:nvPr>
            <p:ph type="title"/>
          </p:nvPr>
        </p:nvSpPr>
        <p:spPr>
          <a:xfrm>
            <a:off x="0" y="431800"/>
            <a:ext cx="9144000" cy="819150"/>
          </a:xfrm>
          <a:noFill/>
        </p:spPr>
        <p:txBody>
          <a:bodyPr/>
          <a:lstStyle/>
          <a:p>
            <a:pPr eaLnBrk="1" hangingPunct="1"/>
            <a:r>
              <a:rPr lang="pt-BR" sz="3600" smtClean="0">
                <a:latin typeface="Arial" charset="0"/>
              </a:rPr>
              <a:t>Teoria da inflação de custos</a:t>
            </a:r>
          </a:p>
        </p:txBody>
      </p:sp>
    </p:spTree>
    <p:extLst>
      <p:ext uri="{BB962C8B-B14F-4D97-AF65-F5344CB8AC3E}">
        <p14:creationId xmlns:p14="http://schemas.microsoft.com/office/powerpoint/2010/main" val="3935134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8770">
                                            <p:txEl>
                                              <p:pRg st="0" end="0"/>
                                            </p:txEl>
                                          </p:spTgt>
                                        </p:tgtEl>
                                        <p:attrNameLst>
                                          <p:attrName>style.visibility</p:attrName>
                                        </p:attrNameLst>
                                      </p:cBhvr>
                                      <p:to>
                                        <p:strVal val="visible"/>
                                      </p:to>
                                    </p:set>
                                    <p:animEffect transition="in" filter="wipe(left)">
                                      <p:cBhvr>
                                        <p:cTn id="7" dur="500"/>
                                        <p:tgtEl>
                                          <p:spTgt spid="92877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8770">
                                            <p:txEl>
                                              <p:pRg st="1" end="1"/>
                                            </p:txEl>
                                          </p:spTgt>
                                        </p:tgtEl>
                                        <p:attrNameLst>
                                          <p:attrName>style.visibility</p:attrName>
                                        </p:attrNameLst>
                                      </p:cBhvr>
                                      <p:to>
                                        <p:strVal val="visible"/>
                                      </p:to>
                                    </p:set>
                                    <p:animEffect transition="in" filter="wipe(left)">
                                      <p:cBhvr>
                                        <p:cTn id="11" dur="500"/>
                                        <p:tgtEl>
                                          <p:spTgt spid="9287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0"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B90A9F5A-4705-45F8-8657-9E589D55EE46}" type="slidenum">
              <a:rPr lang="pt-PT" sz="1400" b="0" smtClean="0">
                <a:solidFill>
                  <a:schemeClr val="folHlink"/>
                </a:solidFill>
              </a:rPr>
              <a:pPr eaLnBrk="1" hangingPunct="1"/>
              <a:t>28</a:t>
            </a:fld>
            <a:endParaRPr lang="pt-PT" sz="1400" b="0" smtClean="0">
              <a:solidFill>
                <a:schemeClr val="folHlink"/>
              </a:solidFill>
            </a:endParaRPr>
          </a:p>
        </p:txBody>
      </p:sp>
      <p:sp>
        <p:nvSpPr>
          <p:cNvPr id="929794" name="Rectangle 2"/>
          <p:cNvSpPr>
            <a:spLocks noGrp="1" noChangeArrowheads="1"/>
          </p:cNvSpPr>
          <p:nvPr>
            <p:ph type="body" idx="1"/>
          </p:nvPr>
        </p:nvSpPr>
        <p:spPr>
          <a:xfrm>
            <a:off x="457200" y="1752600"/>
            <a:ext cx="8191500" cy="4602163"/>
          </a:xfrm>
        </p:spPr>
        <p:txBody>
          <a:bodyPr/>
          <a:lstStyle/>
          <a:p>
            <a:pPr marL="361950" indent="-361950" eaLnBrk="1" hangingPunct="1"/>
            <a:r>
              <a:rPr lang="pt-BR" smtClean="0">
                <a:latin typeface="Arial" charset="0"/>
              </a:rPr>
              <a:t>No modelo estático geral da Síntese Neoclássica, a curva de oferta agregada é obtida a partir do equilíbrio do mercado de trabalho e da função de produção. </a:t>
            </a:r>
          </a:p>
          <a:p>
            <a:pPr marL="361950" indent="-361950" eaLnBrk="1" hangingPunct="1"/>
            <a:r>
              <a:rPr lang="pt-BR" smtClean="0">
                <a:latin typeface="Arial" charset="0"/>
              </a:rPr>
              <a:t>Logo, deslocamentos da curva de oferta agregada relacionam-se com modificações nesses dois componentes (pressões de salários e por choques de oferta).</a:t>
            </a:r>
          </a:p>
        </p:txBody>
      </p:sp>
      <p:sp>
        <p:nvSpPr>
          <p:cNvPr id="13316" name="Rectangle 3"/>
          <p:cNvSpPr>
            <a:spLocks noGrp="1" noChangeArrowheads="1"/>
          </p:cNvSpPr>
          <p:nvPr>
            <p:ph type="title"/>
          </p:nvPr>
        </p:nvSpPr>
        <p:spPr>
          <a:xfrm>
            <a:off x="0" y="431800"/>
            <a:ext cx="9144000" cy="819150"/>
          </a:xfrm>
          <a:noFill/>
        </p:spPr>
        <p:txBody>
          <a:bodyPr/>
          <a:lstStyle/>
          <a:p>
            <a:pPr eaLnBrk="1" hangingPunct="1"/>
            <a:r>
              <a:rPr lang="pt-BR" sz="3600" smtClean="0">
                <a:latin typeface="Arial" charset="0"/>
              </a:rPr>
              <a:t>Teoria da inflação de custos</a:t>
            </a:r>
          </a:p>
        </p:txBody>
      </p:sp>
    </p:spTree>
    <p:extLst>
      <p:ext uri="{BB962C8B-B14F-4D97-AF65-F5344CB8AC3E}">
        <p14:creationId xmlns:p14="http://schemas.microsoft.com/office/powerpoint/2010/main" val="3030771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9794">
                                            <p:txEl>
                                              <p:pRg st="0" end="0"/>
                                            </p:txEl>
                                          </p:spTgt>
                                        </p:tgtEl>
                                        <p:attrNameLst>
                                          <p:attrName>style.visibility</p:attrName>
                                        </p:attrNameLst>
                                      </p:cBhvr>
                                      <p:to>
                                        <p:strVal val="visible"/>
                                      </p:to>
                                    </p:set>
                                    <p:animEffect transition="in" filter="wipe(left)">
                                      <p:cBhvr>
                                        <p:cTn id="7" dur="500"/>
                                        <p:tgtEl>
                                          <p:spTgt spid="929794">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9794">
                                            <p:txEl>
                                              <p:pRg st="1" end="1"/>
                                            </p:txEl>
                                          </p:spTgt>
                                        </p:tgtEl>
                                        <p:attrNameLst>
                                          <p:attrName>style.visibility</p:attrName>
                                        </p:attrNameLst>
                                      </p:cBhvr>
                                      <p:to>
                                        <p:strVal val="visible"/>
                                      </p:to>
                                    </p:set>
                                    <p:animEffect transition="in" filter="wipe(left)">
                                      <p:cBhvr>
                                        <p:cTn id="11" dur="500"/>
                                        <p:tgtEl>
                                          <p:spTgt spid="9297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 name="Retângulo 57"/>
          <p:cNvSpPr/>
          <p:nvPr/>
        </p:nvSpPr>
        <p:spPr>
          <a:xfrm>
            <a:off x="251520" y="4725144"/>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p:nvSpPr>
        <p:spPr>
          <a:xfrm>
            <a:off x="251520" y="2780928"/>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251520" y="764704"/>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33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689F5B81-BEE7-4037-A1A3-B2D5CC2ECD22}" type="slidenum">
              <a:rPr lang="pt-PT" sz="1400" b="0" smtClean="0">
                <a:solidFill>
                  <a:schemeClr val="folHlink"/>
                </a:solidFill>
              </a:rPr>
              <a:pPr eaLnBrk="1" hangingPunct="1"/>
              <a:t>29</a:t>
            </a:fld>
            <a:endParaRPr lang="pt-PT" sz="1400" b="0" smtClean="0">
              <a:solidFill>
                <a:schemeClr val="folHlink"/>
              </a:solidFill>
            </a:endParaRPr>
          </a:p>
        </p:txBody>
      </p:sp>
      <p:sp>
        <p:nvSpPr>
          <p:cNvPr id="930818" name="Rectangle 2"/>
          <p:cNvSpPr>
            <a:spLocks noGrp="1" noChangeArrowheads="1"/>
          </p:cNvSpPr>
          <p:nvPr>
            <p:ph type="body" idx="1"/>
          </p:nvPr>
        </p:nvSpPr>
        <p:spPr>
          <a:xfrm>
            <a:off x="5638800" y="1268760"/>
            <a:ext cx="3181672" cy="4602163"/>
          </a:xfrm>
        </p:spPr>
        <p:txBody>
          <a:bodyPr>
            <a:noAutofit/>
          </a:bodyPr>
          <a:lstStyle/>
          <a:p>
            <a:pPr marL="361950" indent="-361950" eaLnBrk="1" hangingPunct="1"/>
            <a:r>
              <a:rPr lang="pt-BR" sz="2400" dirty="0" smtClean="0">
                <a:latin typeface="Arial" charset="0"/>
              </a:rPr>
              <a:t>Ocorrendo pressão por aumento de salários (por exemplo, os sindicatos, com apoio de um governo populista, passam a exigir aumentos de salários reais sem que tenha ocorrido aumento de produtividade). </a:t>
            </a:r>
          </a:p>
        </p:txBody>
      </p:sp>
      <p:sp>
        <p:nvSpPr>
          <p:cNvPr id="14340" name="Rectangle 3"/>
          <p:cNvSpPr>
            <a:spLocks noGrp="1" noChangeArrowheads="1"/>
          </p:cNvSpPr>
          <p:nvPr>
            <p:ph type="title"/>
          </p:nvPr>
        </p:nvSpPr>
        <p:spPr>
          <a:xfrm>
            <a:off x="0" y="122238"/>
            <a:ext cx="9144000" cy="819150"/>
          </a:xfrm>
          <a:noFill/>
        </p:spPr>
        <p:txBody>
          <a:bodyPr/>
          <a:lstStyle/>
          <a:p>
            <a:pPr eaLnBrk="1" hangingPunct="1"/>
            <a:r>
              <a:rPr lang="pt-BR" sz="3000" smtClean="0">
                <a:latin typeface="Arial" charset="0"/>
              </a:rPr>
              <a:t>Inflação de custos causada por pressões de salários </a:t>
            </a:r>
          </a:p>
        </p:txBody>
      </p:sp>
      <p:sp>
        <p:nvSpPr>
          <p:cNvPr id="930820" name="Line 4"/>
          <p:cNvSpPr>
            <a:spLocks noChangeShapeType="1"/>
          </p:cNvSpPr>
          <p:nvPr/>
        </p:nvSpPr>
        <p:spPr bwMode="auto">
          <a:xfrm flipV="1">
            <a:off x="608013" y="776288"/>
            <a:ext cx="0" cy="172720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30821" name="Line 5"/>
          <p:cNvSpPr>
            <a:spLocks noChangeShapeType="1"/>
          </p:cNvSpPr>
          <p:nvPr/>
        </p:nvSpPr>
        <p:spPr bwMode="auto">
          <a:xfrm>
            <a:off x="608013" y="2498725"/>
            <a:ext cx="2987675"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30822" name="Freeform 6"/>
          <p:cNvSpPr>
            <a:spLocks/>
          </p:cNvSpPr>
          <p:nvPr/>
        </p:nvSpPr>
        <p:spPr bwMode="auto">
          <a:xfrm>
            <a:off x="1620838" y="879475"/>
            <a:ext cx="1662112" cy="1306513"/>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0823" name="Text Box 7"/>
          <p:cNvSpPr txBox="1">
            <a:spLocks noChangeArrowheads="1"/>
          </p:cNvSpPr>
          <p:nvPr/>
        </p:nvSpPr>
        <p:spPr bwMode="auto">
          <a:xfrm>
            <a:off x="1255713" y="782638"/>
            <a:ext cx="4921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0824" name="Line 8"/>
          <p:cNvSpPr>
            <a:spLocks noChangeShapeType="1"/>
          </p:cNvSpPr>
          <p:nvPr/>
        </p:nvSpPr>
        <p:spPr bwMode="auto">
          <a:xfrm>
            <a:off x="609600" y="2025650"/>
            <a:ext cx="2030413"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0825" name="Line 9"/>
          <p:cNvSpPr>
            <a:spLocks noChangeShapeType="1"/>
          </p:cNvSpPr>
          <p:nvPr/>
        </p:nvSpPr>
        <p:spPr bwMode="auto">
          <a:xfrm>
            <a:off x="2644775" y="2014538"/>
            <a:ext cx="0" cy="4810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0826" name="Text Box 10"/>
          <p:cNvSpPr txBox="1">
            <a:spLocks noChangeArrowheads="1"/>
          </p:cNvSpPr>
          <p:nvPr/>
        </p:nvSpPr>
        <p:spPr bwMode="auto">
          <a:xfrm>
            <a:off x="3241675" y="2097088"/>
            <a:ext cx="4841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0827" name="Text Box 11"/>
          <p:cNvSpPr txBox="1">
            <a:spLocks noChangeArrowheads="1"/>
          </p:cNvSpPr>
          <p:nvPr/>
        </p:nvSpPr>
        <p:spPr bwMode="auto">
          <a:xfrm>
            <a:off x="1268413" y="2168525"/>
            <a:ext cx="4826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0828" name="Text Box 12"/>
          <p:cNvSpPr txBox="1">
            <a:spLocks noChangeArrowheads="1"/>
          </p:cNvSpPr>
          <p:nvPr/>
        </p:nvSpPr>
        <p:spPr bwMode="auto">
          <a:xfrm>
            <a:off x="3252788" y="1169988"/>
            <a:ext cx="4826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0829" name="Text Box 13"/>
          <p:cNvSpPr txBox="1">
            <a:spLocks noChangeArrowheads="1"/>
          </p:cNvSpPr>
          <p:nvPr/>
        </p:nvSpPr>
        <p:spPr bwMode="auto">
          <a:xfrm>
            <a:off x="347663" y="828675"/>
            <a:ext cx="38893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930830" name="Text Box 14"/>
          <p:cNvSpPr txBox="1">
            <a:spLocks noChangeArrowheads="1"/>
          </p:cNvSpPr>
          <p:nvPr/>
        </p:nvSpPr>
        <p:spPr bwMode="auto">
          <a:xfrm>
            <a:off x="250825" y="1863725"/>
            <a:ext cx="5016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0831" name="Text Box 15"/>
          <p:cNvSpPr txBox="1">
            <a:spLocks noChangeArrowheads="1"/>
          </p:cNvSpPr>
          <p:nvPr/>
        </p:nvSpPr>
        <p:spPr bwMode="auto">
          <a:xfrm>
            <a:off x="2517775" y="2465388"/>
            <a:ext cx="3889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0832" name="Text Box 16"/>
          <p:cNvSpPr txBox="1">
            <a:spLocks noChangeArrowheads="1"/>
          </p:cNvSpPr>
          <p:nvPr/>
        </p:nvSpPr>
        <p:spPr bwMode="auto">
          <a:xfrm>
            <a:off x="3305175" y="2454275"/>
            <a:ext cx="3889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930833" name="Text Box 17"/>
          <p:cNvSpPr txBox="1">
            <a:spLocks noChangeArrowheads="1"/>
          </p:cNvSpPr>
          <p:nvPr/>
        </p:nvSpPr>
        <p:spPr bwMode="auto">
          <a:xfrm>
            <a:off x="3792538" y="1166813"/>
            <a:ext cx="160496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dirty="0">
                <a:latin typeface="Arial" charset="0"/>
              </a:rPr>
              <a:t>Oferta e demanda agregada.</a:t>
            </a:r>
          </a:p>
        </p:txBody>
      </p:sp>
      <p:sp>
        <p:nvSpPr>
          <p:cNvPr id="930834" name="Text Box 18"/>
          <p:cNvSpPr txBox="1">
            <a:spLocks noChangeArrowheads="1"/>
          </p:cNvSpPr>
          <p:nvPr/>
        </p:nvSpPr>
        <p:spPr bwMode="auto">
          <a:xfrm>
            <a:off x="2471738" y="1709738"/>
            <a:ext cx="2905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930835" name="Line 19"/>
          <p:cNvSpPr>
            <a:spLocks noChangeShapeType="1"/>
          </p:cNvSpPr>
          <p:nvPr/>
        </p:nvSpPr>
        <p:spPr bwMode="auto">
          <a:xfrm flipV="1">
            <a:off x="608013" y="2832100"/>
            <a:ext cx="0" cy="1725613"/>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30836" name="Line 20"/>
          <p:cNvSpPr>
            <a:spLocks noChangeShapeType="1"/>
          </p:cNvSpPr>
          <p:nvPr/>
        </p:nvSpPr>
        <p:spPr bwMode="auto">
          <a:xfrm>
            <a:off x="608013" y="4557713"/>
            <a:ext cx="2987675"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30837" name="Line 21"/>
          <p:cNvSpPr>
            <a:spLocks noChangeShapeType="1"/>
          </p:cNvSpPr>
          <p:nvPr/>
        </p:nvSpPr>
        <p:spPr bwMode="auto">
          <a:xfrm>
            <a:off x="604838" y="3870325"/>
            <a:ext cx="2027237"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0838" name="Text Box 22"/>
          <p:cNvSpPr txBox="1">
            <a:spLocks noChangeArrowheads="1"/>
          </p:cNvSpPr>
          <p:nvPr/>
        </p:nvSpPr>
        <p:spPr bwMode="auto">
          <a:xfrm>
            <a:off x="1223963" y="4232275"/>
            <a:ext cx="43656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L</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0839" name="Text Box 23"/>
          <p:cNvSpPr txBox="1">
            <a:spLocks noChangeArrowheads="1"/>
          </p:cNvSpPr>
          <p:nvPr/>
        </p:nvSpPr>
        <p:spPr bwMode="auto">
          <a:xfrm>
            <a:off x="3132138" y="4195763"/>
            <a:ext cx="4635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0840" name="Text Box 24"/>
          <p:cNvSpPr txBox="1">
            <a:spLocks noChangeArrowheads="1"/>
          </p:cNvSpPr>
          <p:nvPr/>
        </p:nvSpPr>
        <p:spPr bwMode="auto">
          <a:xfrm>
            <a:off x="330200" y="2828925"/>
            <a:ext cx="3873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r</a:t>
            </a:r>
          </a:p>
        </p:txBody>
      </p:sp>
      <p:sp>
        <p:nvSpPr>
          <p:cNvPr id="930841" name="Text Box 25"/>
          <p:cNvSpPr txBox="1">
            <a:spLocks noChangeArrowheads="1"/>
          </p:cNvSpPr>
          <p:nvPr/>
        </p:nvSpPr>
        <p:spPr bwMode="auto">
          <a:xfrm>
            <a:off x="322263" y="3679825"/>
            <a:ext cx="3873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r</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0842" name="Text Box 26"/>
          <p:cNvSpPr txBox="1">
            <a:spLocks noChangeArrowheads="1"/>
          </p:cNvSpPr>
          <p:nvPr/>
        </p:nvSpPr>
        <p:spPr bwMode="auto">
          <a:xfrm>
            <a:off x="2505075" y="4513263"/>
            <a:ext cx="388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0843" name="Text Box 27"/>
          <p:cNvSpPr txBox="1">
            <a:spLocks noChangeArrowheads="1"/>
          </p:cNvSpPr>
          <p:nvPr/>
        </p:nvSpPr>
        <p:spPr bwMode="auto">
          <a:xfrm>
            <a:off x="3305175" y="4513263"/>
            <a:ext cx="388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930844" name="Text Box 28"/>
          <p:cNvSpPr txBox="1">
            <a:spLocks noChangeArrowheads="1"/>
          </p:cNvSpPr>
          <p:nvPr/>
        </p:nvSpPr>
        <p:spPr bwMode="auto">
          <a:xfrm>
            <a:off x="3792538" y="3225800"/>
            <a:ext cx="1787574"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dirty="0">
                <a:latin typeface="Arial" charset="0"/>
              </a:rPr>
              <a:t>Equilíbrio nos mercados de produto e de moeda.</a:t>
            </a:r>
          </a:p>
        </p:txBody>
      </p:sp>
      <p:sp>
        <p:nvSpPr>
          <p:cNvPr id="930845" name="Text Box 29"/>
          <p:cNvSpPr txBox="1">
            <a:spLocks noChangeArrowheads="1"/>
          </p:cNvSpPr>
          <p:nvPr/>
        </p:nvSpPr>
        <p:spPr bwMode="auto">
          <a:xfrm>
            <a:off x="2479675" y="3549650"/>
            <a:ext cx="2905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930846" name="Line 30"/>
          <p:cNvSpPr>
            <a:spLocks noChangeShapeType="1"/>
          </p:cNvSpPr>
          <p:nvPr/>
        </p:nvSpPr>
        <p:spPr bwMode="auto">
          <a:xfrm flipH="1">
            <a:off x="2640013" y="3865563"/>
            <a:ext cx="0" cy="6905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0847" name="Freeform 31"/>
          <p:cNvSpPr>
            <a:spLocks/>
          </p:cNvSpPr>
          <p:nvPr/>
        </p:nvSpPr>
        <p:spPr bwMode="auto">
          <a:xfrm>
            <a:off x="2147888" y="3038475"/>
            <a:ext cx="1055687" cy="12255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0848" name="Text Box 32"/>
          <p:cNvSpPr txBox="1">
            <a:spLocks noChangeArrowheads="1"/>
          </p:cNvSpPr>
          <p:nvPr/>
        </p:nvSpPr>
        <p:spPr bwMode="auto">
          <a:xfrm>
            <a:off x="3775075" y="5219700"/>
            <a:ext cx="16049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latin typeface="Arial" charset="0"/>
              </a:rPr>
              <a:t>Equilíbrio no mercado de trabalho.</a:t>
            </a:r>
          </a:p>
        </p:txBody>
      </p:sp>
      <p:sp>
        <p:nvSpPr>
          <p:cNvPr id="930849" name="Freeform 33"/>
          <p:cNvSpPr>
            <a:spLocks/>
          </p:cNvSpPr>
          <p:nvPr/>
        </p:nvSpPr>
        <p:spPr bwMode="auto">
          <a:xfrm>
            <a:off x="1616075" y="1400175"/>
            <a:ext cx="1708150" cy="985838"/>
          </a:xfrm>
          <a:custGeom>
            <a:avLst/>
            <a:gdLst>
              <a:gd name="T0" fmla="*/ 0 w 3180"/>
              <a:gd name="T1" fmla="*/ 2147483647 h 2003"/>
              <a:gd name="T2" fmla="*/ 2147483647 w 3180"/>
              <a:gd name="T3" fmla="*/ 2147483647 h 2003"/>
              <a:gd name="T4" fmla="*/ 2147483647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0850" name="Freeform 34"/>
          <p:cNvSpPr>
            <a:spLocks/>
          </p:cNvSpPr>
          <p:nvPr/>
        </p:nvSpPr>
        <p:spPr bwMode="auto">
          <a:xfrm>
            <a:off x="1506538" y="3332163"/>
            <a:ext cx="1557337" cy="1047750"/>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0851" name="Text Box 35"/>
          <p:cNvSpPr txBox="1">
            <a:spLocks noChangeArrowheads="1"/>
          </p:cNvSpPr>
          <p:nvPr/>
        </p:nvSpPr>
        <p:spPr bwMode="auto">
          <a:xfrm>
            <a:off x="3008313" y="3184525"/>
            <a:ext cx="44608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M</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0852" name="Text Box 36"/>
          <p:cNvSpPr txBox="1">
            <a:spLocks noChangeArrowheads="1"/>
          </p:cNvSpPr>
          <p:nvPr/>
        </p:nvSpPr>
        <p:spPr bwMode="auto">
          <a:xfrm>
            <a:off x="2112963" y="2854325"/>
            <a:ext cx="38576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I</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0853" name="Line 37"/>
          <p:cNvSpPr>
            <a:spLocks noChangeShapeType="1"/>
          </p:cNvSpPr>
          <p:nvPr/>
        </p:nvSpPr>
        <p:spPr bwMode="auto">
          <a:xfrm>
            <a:off x="844550" y="6502821"/>
            <a:ext cx="2987675"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30854" name="Text Box 38"/>
          <p:cNvSpPr txBox="1">
            <a:spLocks noChangeArrowheads="1"/>
          </p:cNvSpPr>
          <p:nvPr/>
        </p:nvSpPr>
        <p:spPr bwMode="auto">
          <a:xfrm>
            <a:off x="2120900" y="6482184"/>
            <a:ext cx="4365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N</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0855" name="Text Box 39"/>
          <p:cNvSpPr txBox="1">
            <a:spLocks noChangeArrowheads="1"/>
          </p:cNvSpPr>
          <p:nvPr/>
        </p:nvSpPr>
        <p:spPr bwMode="auto">
          <a:xfrm>
            <a:off x="373063" y="5945609"/>
            <a:ext cx="5683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W</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0856" name="Text Box 40"/>
          <p:cNvSpPr txBox="1">
            <a:spLocks noChangeArrowheads="1"/>
          </p:cNvSpPr>
          <p:nvPr/>
        </p:nvSpPr>
        <p:spPr bwMode="auto">
          <a:xfrm>
            <a:off x="3525838" y="6482184"/>
            <a:ext cx="3873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N</a:t>
            </a:r>
          </a:p>
        </p:txBody>
      </p:sp>
      <p:sp>
        <p:nvSpPr>
          <p:cNvPr id="930857" name="Line 41"/>
          <p:cNvSpPr>
            <a:spLocks noChangeShapeType="1"/>
          </p:cNvSpPr>
          <p:nvPr/>
        </p:nvSpPr>
        <p:spPr bwMode="auto">
          <a:xfrm flipV="1">
            <a:off x="844550" y="5085184"/>
            <a:ext cx="0" cy="1414462"/>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30858" name="Freeform 42"/>
          <p:cNvSpPr>
            <a:spLocks/>
          </p:cNvSpPr>
          <p:nvPr/>
        </p:nvSpPr>
        <p:spPr bwMode="auto">
          <a:xfrm>
            <a:off x="1357313" y="5551909"/>
            <a:ext cx="1046162" cy="768350"/>
          </a:xfrm>
          <a:custGeom>
            <a:avLst/>
            <a:gdLst>
              <a:gd name="T0" fmla="*/ 0 w 1740"/>
              <a:gd name="T1" fmla="*/ 0 h 1260"/>
              <a:gd name="T2" fmla="*/ 2147483647 w 1740"/>
              <a:gd name="T3" fmla="*/ 2147483647 h 1260"/>
              <a:gd name="T4" fmla="*/ 2147483647 w 1740"/>
              <a:gd name="T5" fmla="*/ 2147483647 h 1260"/>
              <a:gd name="T6" fmla="*/ 0 60000 65536"/>
              <a:gd name="T7" fmla="*/ 0 60000 65536"/>
              <a:gd name="T8" fmla="*/ 0 60000 65536"/>
            </a:gdLst>
            <a:ahLst/>
            <a:cxnLst>
              <a:cxn ang="T6">
                <a:pos x="T0" y="T1"/>
              </a:cxn>
              <a:cxn ang="T7">
                <a:pos x="T2" y="T3"/>
              </a:cxn>
              <a:cxn ang="T8">
                <a:pos x="T4" y="T5"/>
              </a:cxn>
            </a:cxnLst>
            <a:rect l="0" t="0" r="r" b="b"/>
            <a:pathLst>
              <a:path w="1740" h="1260">
                <a:moveTo>
                  <a:pt x="0" y="0"/>
                </a:moveTo>
                <a:cubicBezTo>
                  <a:pt x="400" y="160"/>
                  <a:pt x="800" y="320"/>
                  <a:pt x="1090" y="530"/>
                </a:cubicBezTo>
                <a:cubicBezTo>
                  <a:pt x="1380" y="740"/>
                  <a:pt x="1560" y="1000"/>
                  <a:pt x="1740" y="126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0859" name="Line 43"/>
          <p:cNvSpPr>
            <a:spLocks noChangeShapeType="1"/>
          </p:cNvSpPr>
          <p:nvPr/>
        </p:nvSpPr>
        <p:spPr bwMode="auto">
          <a:xfrm>
            <a:off x="844550" y="6109121"/>
            <a:ext cx="1401763"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0860" name="Line 44"/>
          <p:cNvSpPr>
            <a:spLocks noChangeShapeType="1"/>
          </p:cNvSpPr>
          <p:nvPr/>
        </p:nvSpPr>
        <p:spPr bwMode="auto">
          <a:xfrm flipH="1">
            <a:off x="2236788" y="6107534"/>
            <a:ext cx="6350" cy="3730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0861" name="Text Box 45"/>
          <p:cNvSpPr txBox="1">
            <a:spLocks noChangeArrowheads="1"/>
          </p:cNvSpPr>
          <p:nvPr/>
        </p:nvSpPr>
        <p:spPr bwMode="auto">
          <a:xfrm>
            <a:off x="495300" y="5097884"/>
            <a:ext cx="388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dirty="0">
                <a:solidFill>
                  <a:srgbClr val="FFFFFF"/>
                </a:solidFill>
                <a:latin typeface="Arial" charset="0"/>
              </a:rPr>
              <a:t>W</a:t>
            </a:r>
          </a:p>
        </p:txBody>
      </p:sp>
      <p:sp>
        <p:nvSpPr>
          <p:cNvPr id="930862" name="Text Box 46"/>
          <p:cNvSpPr txBox="1">
            <a:spLocks noChangeArrowheads="1"/>
          </p:cNvSpPr>
          <p:nvPr/>
        </p:nvSpPr>
        <p:spPr bwMode="auto">
          <a:xfrm>
            <a:off x="2774950" y="5253459"/>
            <a:ext cx="10255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j</a:t>
            </a:r>
            <a:r>
              <a:rPr lang="pt-BR" sz="1600" b="0" baseline="30000">
                <a:solidFill>
                  <a:srgbClr val="99FF66"/>
                </a:solidFill>
                <a:latin typeface="Arial" charset="0"/>
              </a:rPr>
              <a:t>0</a:t>
            </a:r>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rPr>
              <a:t>, N)</a:t>
            </a:r>
          </a:p>
        </p:txBody>
      </p:sp>
      <p:sp>
        <p:nvSpPr>
          <p:cNvPr id="930863" name="Text Box 47"/>
          <p:cNvSpPr txBox="1">
            <a:spLocks noChangeArrowheads="1"/>
          </p:cNvSpPr>
          <p:nvPr/>
        </p:nvSpPr>
        <p:spPr bwMode="auto">
          <a:xfrm>
            <a:off x="2346325" y="6178971"/>
            <a:ext cx="9985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rPr>
              <a:t>.f(N)</a:t>
            </a:r>
          </a:p>
        </p:txBody>
      </p:sp>
      <p:sp>
        <p:nvSpPr>
          <p:cNvPr id="930864" name="Text Box 48"/>
          <p:cNvSpPr txBox="1">
            <a:spLocks noChangeArrowheads="1"/>
          </p:cNvSpPr>
          <p:nvPr/>
        </p:nvSpPr>
        <p:spPr bwMode="auto">
          <a:xfrm>
            <a:off x="2097088" y="5774159"/>
            <a:ext cx="304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930865" name="Freeform 49"/>
          <p:cNvSpPr>
            <a:spLocks/>
          </p:cNvSpPr>
          <p:nvPr/>
        </p:nvSpPr>
        <p:spPr bwMode="auto">
          <a:xfrm>
            <a:off x="1778000" y="5382046"/>
            <a:ext cx="1038225" cy="1008063"/>
          </a:xfrm>
          <a:custGeom>
            <a:avLst/>
            <a:gdLst>
              <a:gd name="T0" fmla="*/ 0 w 1728"/>
              <a:gd name="T1" fmla="*/ 2147483647 h 1653"/>
              <a:gd name="T2" fmla="*/ 2147483647 w 1728"/>
              <a:gd name="T3" fmla="*/ 2147483647 h 1653"/>
              <a:gd name="T4" fmla="*/ 2147483647 w 1728"/>
              <a:gd name="T5" fmla="*/ 0 h 1653"/>
              <a:gd name="T6" fmla="*/ 0 60000 65536"/>
              <a:gd name="T7" fmla="*/ 0 60000 65536"/>
              <a:gd name="T8" fmla="*/ 0 60000 65536"/>
            </a:gdLst>
            <a:ahLst/>
            <a:cxnLst>
              <a:cxn ang="T6">
                <a:pos x="T0" y="T1"/>
              </a:cxn>
              <a:cxn ang="T7">
                <a:pos x="T2" y="T3"/>
              </a:cxn>
              <a:cxn ang="T8">
                <a:pos x="T4" y="T5"/>
              </a:cxn>
            </a:cxnLst>
            <a:rect l="0" t="0" r="r" b="b"/>
            <a:pathLst>
              <a:path w="1728" h="1653">
                <a:moveTo>
                  <a:pt x="0" y="1653"/>
                </a:moveTo>
                <a:cubicBezTo>
                  <a:pt x="375" y="1453"/>
                  <a:pt x="751" y="1253"/>
                  <a:pt x="1039" y="977"/>
                </a:cubicBezTo>
                <a:cubicBezTo>
                  <a:pt x="1327" y="701"/>
                  <a:pt x="1527" y="350"/>
                  <a:pt x="1728"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0866" name="Freeform 50"/>
          <p:cNvSpPr>
            <a:spLocks/>
          </p:cNvSpPr>
          <p:nvPr/>
        </p:nvSpPr>
        <p:spPr bwMode="auto">
          <a:xfrm>
            <a:off x="1063625" y="5337596"/>
            <a:ext cx="1039813" cy="1008063"/>
          </a:xfrm>
          <a:custGeom>
            <a:avLst/>
            <a:gdLst>
              <a:gd name="T0" fmla="*/ 0 w 1728"/>
              <a:gd name="T1" fmla="*/ 2147483647 h 1653"/>
              <a:gd name="T2" fmla="*/ 2147483647 w 1728"/>
              <a:gd name="T3" fmla="*/ 2147483647 h 1653"/>
              <a:gd name="T4" fmla="*/ 2147483647 w 1728"/>
              <a:gd name="T5" fmla="*/ 0 h 1653"/>
              <a:gd name="T6" fmla="*/ 0 60000 65536"/>
              <a:gd name="T7" fmla="*/ 0 60000 65536"/>
              <a:gd name="T8" fmla="*/ 0 60000 65536"/>
            </a:gdLst>
            <a:ahLst/>
            <a:cxnLst>
              <a:cxn ang="T6">
                <a:pos x="T0" y="T1"/>
              </a:cxn>
              <a:cxn ang="T7">
                <a:pos x="T2" y="T3"/>
              </a:cxn>
              <a:cxn ang="T8">
                <a:pos x="T4" y="T5"/>
              </a:cxn>
            </a:cxnLst>
            <a:rect l="0" t="0" r="r" b="b"/>
            <a:pathLst>
              <a:path w="1728" h="1653">
                <a:moveTo>
                  <a:pt x="0" y="1653"/>
                </a:moveTo>
                <a:cubicBezTo>
                  <a:pt x="375" y="1453"/>
                  <a:pt x="751" y="1253"/>
                  <a:pt x="1039" y="977"/>
                </a:cubicBezTo>
                <a:cubicBezTo>
                  <a:pt x="1327" y="701"/>
                  <a:pt x="1527" y="350"/>
                  <a:pt x="1728" y="0"/>
                </a:cubicBezTo>
              </a:path>
            </a:pathLst>
          </a:custGeom>
          <a:noFill/>
          <a:ln w="38100" cmpd="sng">
            <a:solidFill>
              <a:srgbClr val="CCECFF"/>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0867" name="Line 51"/>
          <p:cNvSpPr>
            <a:spLocks noChangeShapeType="1"/>
          </p:cNvSpPr>
          <p:nvPr/>
        </p:nvSpPr>
        <p:spPr bwMode="auto">
          <a:xfrm>
            <a:off x="1841500" y="5778921"/>
            <a:ext cx="0" cy="7175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0868" name="Text Box 52"/>
          <p:cNvSpPr txBox="1">
            <a:spLocks noChangeArrowheads="1"/>
          </p:cNvSpPr>
          <p:nvPr/>
        </p:nvSpPr>
        <p:spPr bwMode="auto">
          <a:xfrm>
            <a:off x="1544638" y="6469484"/>
            <a:ext cx="4635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N</a:t>
            </a:r>
            <a:r>
              <a:rPr lang="pt-BR" sz="1600" b="0" baseline="-25000">
                <a:solidFill>
                  <a:srgbClr val="CCECFF"/>
                </a:solidFill>
                <a:latin typeface="Arial" charset="0"/>
              </a:rPr>
              <a:t>1</a:t>
            </a:r>
            <a:endParaRPr lang="pt-BR" sz="1600" b="0">
              <a:solidFill>
                <a:srgbClr val="CCECFF"/>
              </a:solidFill>
              <a:latin typeface="Arial" charset="0"/>
            </a:endParaRPr>
          </a:p>
        </p:txBody>
      </p:sp>
      <p:sp>
        <p:nvSpPr>
          <p:cNvPr id="930869" name="Text Box 53"/>
          <p:cNvSpPr txBox="1">
            <a:spLocks noChangeArrowheads="1"/>
          </p:cNvSpPr>
          <p:nvPr/>
        </p:nvSpPr>
        <p:spPr bwMode="auto">
          <a:xfrm>
            <a:off x="2035175" y="5102646"/>
            <a:ext cx="923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j</a:t>
            </a:r>
            <a:r>
              <a:rPr lang="pt-BR" sz="1600" b="0" baseline="30000">
                <a:solidFill>
                  <a:srgbClr val="CCECFF"/>
                </a:solidFill>
                <a:latin typeface="Arial" charset="0"/>
              </a:rPr>
              <a:t>1</a:t>
            </a:r>
            <a:r>
              <a:rPr lang="pt-BR" sz="1600" b="0">
                <a:solidFill>
                  <a:srgbClr val="CCECFF"/>
                </a:solidFill>
                <a:latin typeface="Arial" charset="0"/>
              </a:rPr>
              <a:t>(P</a:t>
            </a:r>
            <a:r>
              <a:rPr lang="pt-BR" sz="1600" b="0" baseline="-25000">
                <a:solidFill>
                  <a:srgbClr val="CCECFF"/>
                </a:solidFill>
                <a:latin typeface="Arial" charset="0"/>
              </a:rPr>
              <a:t>0</a:t>
            </a:r>
            <a:r>
              <a:rPr lang="pt-BR" sz="1600" b="0">
                <a:solidFill>
                  <a:srgbClr val="CCECFF"/>
                </a:solidFill>
                <a:latin typeface="Arial" charset="0"/>
              </a:rPr>
              <a:t>, N)</a:t>
            </a:r>
          </a:p>
        </p:txBody>
      </p:sp>
      <p:sp>
        <p:nvSpPr>
          <p:cNvPr id="930870" name="Text Box 54"/>
          <p:cNvSpPr txBox="1">
            <a:spLocks noChangeArrowheads="1"/>
          </p:cNvSpPr>
          <p:nvPr/>
        </p:nvSpPr>
        <p:spPr bwMode="auto">
          <a:xfrm>
            <a:off x="1844675" y="5534446"/>
            <a:ext cx="3032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F</a:t>
            </a:r>
          </a:p>
        </p:txBody>
      </p:sp>
    </p:spTree>
    <p:extLst>
      <p:ext uri="{BB962C8B-B14F-4D97-AF65-F5344CB8AC3E}">
        <p14:creationId xmlns:p14="http://schemas.microsoft.com/office/powerpoint/2010/main" val="2567069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30833"/>
                                        </p:tgtEl>
                                        <p:attrNameLst>
                                          <p:attrName>style.visibility</p:attrName>
                                        </p:attrNameLst>
                                      </p:cBhvr>
                                      <p:to>
                                        <p:strVal val="visible"/>
                                      </p:to>
                                    </p:set>
                                    <p:anim calcmode="lin" valueType="num">
                                      <p:cBhvr>
                                        <p:cTn id="7" dur="500" fill="hold"/>
                                        <p:tgtEl>
                                          <p:spTgt spid="930833"/>
                                        </p:tgtEl>
                                        <p:attrNameLst>
                                          <p:attrName>ppt_w</p:attrName>
                                        </p:attrNameLst>
                                      </p:cBhvr>
                                      <p:tavLst>
                                        <p:tav tm="0">
                                          <p:val>
                                            <p:fltVal val="0"/>
                                          </p:val>
                                        </p:tav>
                                        <p:tav tm="100000">
                                          <p:val>
                                            <p:strVal val="#ppt_w"/>
                                          </p:val>
                                        </p:tav>
                                      </p:tavLst>
                                    </p:anim>
                                    <p:anim calcmode="lin" valueType="num">
                                      <p:cBhvr>
                                        <p:cTn id="8" dur="500" fill="hold"/>
                                        <p:tgtEl>
                                          <p:spTgt spid="93083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30820"/>
                                        </p:tgtEl>
                                        <p:attrNameLst>
                                          <p:attrName>style.visibility</p:attrName>
                                        </p:attrNameLst>
                                      </p:cBhvr>
                                      <p:to>
                                        <p:strVal val="visible"/>
                                      </p:to>
                                    </p:set>
                                    <p:animEffect transition="in" filter="wipe(down)">
                                      <p:cBhvr>
                                        <p:cTn id="13" dur="1000"/>
                                        <p:tgtEl>
                                          <p:spTgt spid="930820"/>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30829"/>
                                        </p:tgtEl>
                                        <p:attrNameLst>
                                          <p:attrName>style.visibility</p:attrName>
                                        </p:attrNameLst>
                                      </p:cBhvr>
                                      <p:to>
                                        <p:strVal val="visible"/>
                                      </p:to>
                                    </p:set>
                                    <p:animEffect transition="in" filter="wipe(left)">
                                      <p:cBhvr>
                                        <p:cTn id="17" dur="500"/>
                                        <p:tgtEl>
                                          <p:spTgt spid="930829"/>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30821"/>
                                        </p:tgtEl>
                                        <p:attrNameLst>
                                          <p:attrName>style.visibility</p:attrName>
                                        </p:attrNameLst>
                                      </p:cBhvr>
                                      <p:to>
                                        <p:strVal val="visible"/>
                                      </p:to>
                                    </p:set>
                                    <p:animEffect transition="in" filter="wipe(left)">
                                      <p:cBhvr>
                                        <p:cTn id="21" dur="1000"/>
                                        <p:tgtEl>
                                          <p:spTgt spid="930821"/>
                                        </p:tgtEl>
                                      </p:cBhvr>
                                    </p:animEffec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930832"/>
                                        </p:tgtEl>
                                        <p:attrNameLst>
                                          <p:attrName>style.visibility</p:attrName>
                                        </p:attrNameLst>
                                      </p:cBhvr>
                                      <p:to>
                                        <p:strVal val="visible"/>
                                      </p:to>
                                    </p:set>
                                    <p:animEffect transition="in" filter="wipe(left)">
                                      <p:cBhvr>
                                        <p:cTn id="25" dur="500"/>
                                        <p:tgtEl>
                                          <p:spTgt spid="930832"/>
                                        </p:tgtEl>
                                      </p:cBhvr>
                                    </p:animEffect>
                                  </p:childTnLst>
                                </p:cTn>
                              </p:par>
                            </p:childTnLst>
                          </p:cTn>
                        </p:par>
                        <p:par>
                          <p:cTn id="26" fill="hold" nodeType="afterGroup">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930827"/>
                                        </p:tgtEl>
                                        <p:attrNameLst>
                                          <p:attrName>style.visibility</p:attrName>
                                        </p:attrNameLst>
                                      </p:cBhvr>
                                      <p:to>
                                        <p:strVal val="visible"/>
                                      </p:to>
                                    </p:set>
                                    <p:animEffect transition="in" filter="wipe(left)">
                                      <p:cBhvr>
                                        <p:cTn id="29" dur="500"/>
                                        <p:tgtEl>
                                          <p:spTgt spid="930827"/>
                                        </p:tgtEl>
                                      </p:cBhvr>
                                    </p:animEffect>
                                  </p:childTnLst>
                                </p:cTn>
                              </p:par>
                            </p:childTnLst>
                          </p:cTn>
                        </p:par>
                        <p:par>
                          <p:cTn id="30" fill="hold" nodeType="afterGroup">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930849"/>
                                        </p:tgtEl>
                                        <p:attrNameLst>
                                          <p:attrName>style.visibility</p:attrName>
                                        </p:attrNameLst>
                                      </p:cBhvr>
                                      <p:to>
                                        <p:strVal val="visible"/>
                                      </p:to>
                                    </p:set>
                                    <p:animEffect transition="in" filter="wipe(left)">
                                      <p:cBhvr>
                                        <p:cTn id="33" dur="1000"/>
                                        <p:tgtEl>
                                          <p:spTgt spid="930849"/>
                                        </p:tgtEl>
                                      </p:cBhvr>
                                    </p:animEffect>
                                  </p:childTnLst>
                                </p:cTn>
                              </p:par>
                            </p:childTnLst>
                          </p:cTn>
                        </p:par>
                        <p:par>
                          <p:cTn id="34" fill="hold" nodeType="afterGroup">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930828"/>
                                        </p:tgtEl>
                                        <p:attrNameLst>
                                          <p:attrName>style.visibility</p:attrName>
                                        </p:attrNameLst>
                                      </p:cBhvr>
                                      <p:to>
                                        <p:strVal val="visible"/>
                                      </p:to>
                                    </p:set>
                                    <p:animEffect transition="in" filter="wipe(left)">
                                      <p:cBhvr>
                                        <p:cTn id="37" dur="500"/>
                                        <p:tgtEl>
                                          <p:spTgt spid="930828"/>
                                        </p:tgtEl>
                                      </p:cBhvr>
                                    </p:animEffect>
                                  </p:childTnLst>
                                </p:cTn>
                              </p:par>
                            </p:childTnLst>
                          </p:cTn>
                        </p:par>
                        <p:par>
                          <p:cTn id="38" fill="hold" nodeType="afterGroup">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930823"/>
                                        </p:tgtEl>
                                        <p:attrNameLst>
                                          <p:attrName>style.visibility</p:attrName>
                                        </p:attrNameLst>
                                      </p:cBhvr>
                                      <p:to>
                                        <p:strVal val="visible"/>
                                      </p:to>
                                    </p:set>
                                    <p:animEffect transition="in" filter="wipe(left)">
                                      <p:cBhvr>
                                        <p:cTn id="41" dur="500"/>
                                        <p:tgtEl>
                                          <p:spTgt spid="930823"/>
                                        </p:tgtEl>
                                      </p:cBhvr>
                                    </p:animEffect>
                                  </p:childTnLst>
                                </p:cTn>
                              </p:par>
                            </p:childTnLst>
                          </p:cTn>
                        </p:par>
                        <p:par>
                          <p:cTn id="42" fill="hold" nodeType="afterGroup">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930822"/>
                                        </p:tgtEl>
                                        <p:attrNameLst>
                                          <p:attrName>style.visibility</p:attrName>
                                        </p:attrNameLst>
                                      </p:cBhvr>
                                      <p:to>
                                        <p:strVal val="visible"/>
                                      </p:to>
                                    </p:set>
                                    <p:animEffect transition="in" filter="wipe(left)">
                                      <p:cBhvr>
                                        <p:cTn id="45" dur="1000"/>
                                        <p:tgtEl>
                                          <p:spTgt spid="930822"/>
                                        </p:tgtEl>
                                      </p:cBhvr>
                                    </p:animEffect>
                                  </p:childTnLst>
                                </p:cTn>
                              </p:par>
                            </p:childTnLst>
                          </p:cTn>
                        </p:par>
                        <p:par>
                          <p:cTn id="46" fill="hold" nodeType="afterGroup">
                            <p:stCondLst>
                              <p:cond delay="6500"/>
                            </p:stCondLst>
                            <p:childTnLst>
                              <p:par>
                                <p:cTn id="47" presetID="22" presetClass="entr" presetSubtype="8" fill="hold" grpId="0" nodeType="afterEffect">
                                  <p:stCondLst>
                                    <p:cond delay="0"/>
                                  </p:stCondLst>
                                  <p:childTnLst>
                                    <p:set>
                                      <p:cBhvr>
                                        <p:cTn id="48" dur="1" fill="hold">
                                          <p:stCondLst>
                                            <p:cond delay="0"/>
                                          </p:stCondLst>
                                        </p:cTn>
                                        <p:tgtEl>
                                          <p:spTgt spid="930826"/>
                                        </p:tgtEl>
                                        <p:attrNameLst>
                                          <p:attrName>style.visibility</p:attrName>
                                        </p:attrNameLst>
                                      </p:cBhvr>
                                      <p:to>
                                        <p:strVal val="visible"/>
                                      </p:to>
                                    </p:set>
                                    <p:animEffect transition="in" filter="wipe(left)">
                                      <p:cBhvr>
                                        <p:cTn id="49" dur="500"/>
                                        <p:tgtEl>
                                          <p:spTgt spid="930826"/>
                                        </p:tgtEl>
                                      </p:cBhvr>
                                    </p:animEffect>
                                  </p:childTnLst>
                                </p:cTn>
                              </p:par>
                            </p:childTnLst>
                          </p:cTn>
                        </p:par>
                        <p:par>
                          <p:cTn id="50" fill="hold" nodeType="afterGroup">
                            <p:stCondLst>
                              <p:cond delay="7000"/>
                            </p:stCondLst>
                            <p:childTnLst>
                              <p:par>
                                <p:cTn id="51" presetID="23" presetClass="entr" presetSubtype="16" fill="hold" grpId="0" nodeType="afterEffect">
                                  <p:stCondLst>
                                    <p:cond delay="0"/>
                                  </p:stCondLst>
                                  <p:childTnLst>
                                    <p:set>
                                      <p:cBhvr>
                                        <p:cTn id="52" dur="1" fill="hold">
                                          <p:stCondLst>
                                            <p:cond delay="0"/>
                                          </p:stCondLst>
                                        </p:cTn>
                                        <p:tgtEl>
                                          <p:spTgt spid="930834"/>
                                        </p:tgtEl>
                                        <p:attrNameLst>
                                          <p:attrName>style.visibility</p:attrName>
                                        </p:attrNameLst>
                                      </p:cBhvr>
                                      <p:to>
                                        <p:strVal val="visible"/>
                                      </p:to>
                                    </p:set>
                                    <p:anim calcmode="lin" valueType="num">
                                      <p:cBhvr>
                                        <p:cTn id="53" dur="500" fill="hold"/>
                                        <p:tgtEl>
                                          <p:spTgt spid="930834"/>
                                        </p:tgtEl>
                                        <p:attrNameLst>
                                          <p:attrName>ppt_w</p:attrName>
                                        </p:attrNameLst>
                                      </p:cBhvr>
                                      <p:tavLst>
                                        <p:tav tm="0">
                                          <p:val>
                                            <p:fltVal val="0"/>
                                          </p:val>
                                        </p:tav>
                                        <p:tav tm="100000">
                                          <p:val>
                                            <p:strVal val="#ppt_w"/>
                                          </p:val>
                                        </p:tav>
                                      </p:tavLst>
                                    </p:anim>
                                    <p:anim calcmode="lin" valueType="num">
                                      <p:cBhvr>
                                        <p:cTn id="54" dur="500" fill="hold"/>
                                        <p:tgtEl>
                                          <p:spTgt spid="930834"/>
                                        </p:tgtEl>
                                        <p:attrNameLst>
                                          <p:attrName>ppt_h</p:attrName>
                                        </p:attrNameLst>
                                      </p:cBhvr>
                                      <p:tavLst>
                                        <p:tav tm="0">
                                          <p:val>
                                            <p:fltVal val="0"/>
                                          </p:val>
                                        </p:tav>
                                        <p:tav tm="100000">
                                          <p:val>
                                            <p:strVal val="#ppt_h"/>
                                          </p:val>
                                        </p:tav>
                                      </p:tavLst>
                                    </p:anim>
                                  </p:childTnLst>
                                </p:cTn>
                              </p:par>
                            </p:childTnLst>
                          </p:cTn>
                        </p:par>
                        <p:par>
                          <p:cTn id="55" fill="hold" nodeType="afterGroup">
                            <p:stCondLst>
                              <p:cond delay="7500"/>
                            </p:stCondLst>
                            <p:childTnLst>
                              <p:par>
                                <p:cTn id="56" presetID="22" presetClass="entr" presetSubtype="2" fill="hold" grpId="0" nodeType="afterEffect">
                                  <p:stCondLst>
                                    <p:cond delay="0"/>
                                  </p:stCondLst>
                                  <p:childTnLst>
                                    <p:set>
                                      <p:cBhvr>
                                        <p:cTn id="57" dur="1" fill="hold">
                                          <p:stCondLst>
                                            <p:cond delay="0"/>
                                          </p:stCondLst>
                                        </p:cTn>
                                        <p:tgtEl>
                                          <p:spTgt spid="930824"/>
                                        </p:tgtEl>
                                        <p:attrNameLst>
                                          <p:attrName>style.visibility</p:attrName>
                                        </p:attrNameLst>
                                      </p:cBhvr>
                                      <p:to>
                                        <p:strVal val="visible"/>
                                      </p:to>
                                    </p:set>
                                    <p:animEffect transition="in" filter="wipe(right)">
                                      <p:cBhvr>
                                        <p:cTn id="58" dur="500"/>
                                        <p:tgtEl>
                                          <p:spTgt spid="930824"/>
                                        </p:tgtEl>
                                      </p:cBhvr>
                                    </p:animEffect>
                                  </p:childTnLst>
                                </p:cTn>
                              </p:par>
                            </p:childTnLst>
                          </p:cTn>
                        </p:par>
                        <p:par>
                          <p:cTn id="59" fill="hold" nodeType="afterGroup">
                            <p:stCondLst>
                              <p:cond delay="8000"/>
                            </p:stCondLst>
                            <p:childTnLst>
                              <p:par>
                                <p:cTn id="60" presetID="22" presetClass="entr" presetSubtype="8" fill="hold" grpId="0" nodeType="afterEffect">
                                  <p:stCondLst>
                                    <p:cond delay="0"/>
                                  </p:stCondLst>
                                  <p:childTnLst>
                                    <p:set>
                                      <p:cBhvr>
                                        <p:cTn id="61" dur="1" fill="hold">
                                          <p:stCondLst>
                                            <p:cond delay="0"/>
                                          </p:stCondLst>
                                        </p:cTn>
                                        <p:tgtEl>
                                          <p:spTgt spid="930830"/>
                                        </p:tgtEl>
                                        <p:attrNameLst>
                                          <p:attrName>style.visibility</p:attrName>
                                        </p:attrNameLst>
                                      </p:cBhvr>
                                      <p:to>
                                        <p:strVal val="visible"/>
                                      </p:to>
                                    </p:set>
                                    <p:animEffect transition="in" filter="wipe(left)">
                                      <p:cBhvr>
                                        <p:cTn id="62" dur="500"/>
                                        <p:tgtEl>
                                          <p:spTgt spid="930830"/>
                                        </p:tgtEl>
                                      </p:cBhvr>
                                    </p:animEffect>
                                  </p:childTnLst>
                                </p:cTn>
                              </p:par>
                            </p:childTnLst>
                          </p:cTn>
                        </p:par>
                        <p:par>
                          <p:cTn id="63" fill="hold" nodeType="afterGroup">
                            <p:stCondLst>
                              <p:cond delay="8500"/>
                            </p:stCondLst>
                            <p:childTnLst>
                              <p:par>
                                <p:cTn id="64" presetID="22" presetClass="entr" presetSubtype="1" fill="hold" grpId="0" nodeType="afterEffect">
                                  <p:stCondLst>
                                    <p:cond delay="0"/>
                                  </p:stCondLst>
                                  <p:childTnLst>
                                    <p:set>
                                      <p:cBhvr>
                                        <p:cTn id="65" dur="1" fill="hold">
                                          <p:stCondLst>
                                            <p:cond delay="0"/>
                                          </p:stCondLst>
                                        </p:cTn>
                                        <p:tgtEl>
                                          <p:spTgt spid="930825"/>
                                        </p:tgtEl>
                                        <p:attrNameLst>
                                          <p:attrName>style.visibility</p:attrName>
                                        </p:attrNameLst>
                                      </p:cBhvr>
                                      <p:to>
                                        <p:strVal val="visible"/>
                                      </p:to>
                                    </p:set>
                                    <p:animEffect transition="in" filter="wipe(up)">
                                      <p:cBhvr>
                                        <p:cTn id="66" dur="500"/>
                                        <p:tgtEl>
                                          <p:spTgt spid="930825"/>
                                        </p:tgtEl>
                                      </p:cBhvr>
                                    </p:animEffect>
                                  </p:childTnLst>
                                </p:cTn>
                              </p:par>
                            </p:childTnLst>
                          </p:cTn>
                        </p:par>
                        <p:par>
                          <p:cTn id="67" fill="hold" nodeType="afterGroup">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930831"/>
                                        </p:tgtEl>
                                        <p:attrNameLst>
                                          <p:attrName>style.visibility</p:attrName>
                                        </p:attrNameLst>
                                      </p:cBhvr>
                                      <p:to>
                                        <p:strVal val="visible"/>
                                      </p:to>
                                    </p:set>
                                    <p:animEffect transition="in" filter="wipe(left)">
                                      <p:cBhvr>
                                        <p:cTn id="70" dur="500"/>
                                        <p:tgtEl>
                                          <p:spTgt spid="930831"/>
                                        </p:tgtEl>
                                      </p:cBhvr>
                                    </p:animEffect>
                                  </p:childTnLst>
                                </p:cTn>
                              </p:par>
                            </p:childTnLst>
                          </p:cTn>
                        </p:par>
                        <p:par>
                          <p:cTn id="71" fill="hold" nodeType="afterGroup">
                            <p:stCondLst>
                              <p:cond delay="9500"/>
                            </p:stCondLst>
                            <p:childTnLst>
                              <p:par>
                                <p:cTn id="72" presetID="23" presetClass="entr" presetSubtype="16" fill="hold" grpId="0" nodeType="afterEffect">
                                  <p:stCondLst>
                                    <p:cond delay="0"/>
                                  </p:stCondLst>
                                  <p:childTnLst>
                                    <p:set>
                                      <p:cBhvr>
                                        <p:cTn id="73" dur="1" fill="hold">
                                          <p:stCondLst>
                                            <p:cond delay="0"/>
                                          </p:stCondLst>
                                        </p:cTn>
                                        <p:tgtEl>
                                          <p:spTgt spid="930844"/>
                                        </p:tgtEl>
                                        <p:attrNameLst>
                                          <p:attrName>style.visibility</p:attrName>
                                        </p:attrNameLst>
                                      </p:cBhvr>
                                      <p:to>
                                        <p:strVal val="visible"/>
                                      </p:to>
                                    </p:set>
                                    <p:anim calcmode="lin" valueType="num">
                                      <p:cBhvr>
                                        <p:cTn id="74" dur="500" fill="hold"/>
                                        <p:tgtEl>
                                          <p:spTgt spid="930844"/>
                                        </p:tgtEl>
                                        <p:attrNameLst>
                                          <p:attrName>ppt_w</p:attrName>
                                        </p:attrNameLst>
                                      </p:cBhvr>
                                      <p:tavLst>
                                        <p:tav tm="0">
                                          <p:val>
                                            <p:fltVal val="0"/>
                                          </p:val>
                                        </p:tav>
                                        <p:tav tm="100000">
                                          <p:val>
                                            <p:strVal val="#ppt_w"/>
                                          </p:val>
                                        </p:tav>
                                      </p:tavLst>
                                    </p:anim>
                                    <p:anim calcmode="lin" valueType="num">
                                      <p:cBhvr>
                                        <p:cTn id="75" dur="500" fill="hold"/>
                                        <p:tgtEl>
                                          <p:spTgt spid="930844"/>
                                        </p:tgtEl>
                                        <p:attrNameLst>
                                          <p:attrName>ppt_h</p:attrName>
                                        </p:attrNameLst>
                                      </p:cBhvr>
                                      <p:tavLst>
                                        <p:tav tm="0">
                                          <p:val>
                                            <p:fltVal val="0"/>
                                          </p:val>
                                        </p:tav>
                                        <p:tav tm="100000">
                                          <p:val>
                                            <p:strVal val="#ppt_h"/>
                                          </p:val>
                                        </p:tav>
                                      </p:tavLst>
                                    </p:anim>
                                  </p:childTnLst>
                                </p:cTn>
                              </p:par>
                            </p:childTnLst>
                          </p:cTn>
                        </p:par>
                        <p:par>
                          <p:cTn id="76" fill="hold" nodeType="afterGroup">
                            <p:stCondLst>
                              <p:cond delay="10000"/>
                            </p:stCondLst>
                            <p:childTnLst>
                              <p:par>
                                <p:cTn id="77" presetID="22" presetClass="entr" presetSubtype="4" fill="hold" grpId="0" nodeType="afterEffect">
                                  <p:stCondLst>
                                    <p:cond delay="0"/>
                                  </p:stCondLst>
                                  <p:childTnLst>
                                    <p:set>
                                      <p:cBhvr>
                                        <p:cTn id="78" dur="1" fill="hold">
                                          <p:stCondLst>
                                            <p:cond delay="0"/>
                                          </p:stCondLst>
                                        </p:cTn>
                                        <p:tgtEl>
                                          <p:spTgt spid="930835"/>
                                        </p:tgtEl>
                                        <p:attrNameLst>
                                          <p:attrName>style.visibility</p:attrName>
                                        </p:attrNameLst>
                                      </p:cBhvr>
                                      <p:to>
                                        <p:strVal val="visible"/>
                                      </p:to>
                                    </p:set>
                                    <p:animEffect transition="in" filter="wipe(down)">
                                      <p:cBhvr>
                                        <p:cTn id="79" dur="1000"/>
                                        <p:tgtEl>
                                          <p:spTgt spid="930835"/>
                                        </p:tgtEl>
                                      </p:cBhvr>
                                    </p:animEffect>
                                  </p:childTnLst>
                                </p:cTn>
                              </p:par>
                            </p:childTnLst>
                          </p:cTn>
                        </p:par>
                        <p:par>
                          <p:cTn id="80" fill="hold" nodeType="afterGroup">
                            <p:stCondLst>
                              <p:cond delay="11000"/>
                            </p:stCondLst>
                            <p:childTnLst>
                              <p:par>
                                <p:cTn id="81" presetID="22" presetClass="entr" presetSubtype="8" fill="hold" grpId="0" nodeType="afterEffect">
                                  <p:stCondLst>
                                    <p:cond delay="0"/>
                                  </p:stCondLst>
                                  <p:childTnLst>
                                    <p:set>
                                      <p:cBhvr>
                                        <p:cTn id="82" dur="1" fill="hold">
                                          <p:stCondLst>
                                            <p:cond delay="0"/>
                                          </p:stCondLst>
                                        </p:cTn>
                                        <p:tgtEl>
                                          <p:spTgt spid="930840"/>
                                        </p:tgtEl>
                                        <p:attrNameLst>
                                          <p:attrName>style.visibility</p:attrName>
                                        </p:attrNameLst>
                                      </p:cBhvr>
                                      <p:to>
                                        <p:strVal val="visible"/>
                                      </p:to>
                                    </p:set>
                                    <p:animEffect transition="in" filter="wipe(left)">
                                      <p:cBhvr>
                                        <p:cTn id="83" dur="500"/>
                                        <p:tgtEl>
                                          <p:spTgt spid="930840"/>
                                        </p:tgtEl>
                                      </p:cBhvr>
                                    </p:animEffect>
                                  </p:childTnLst>
                                </p:cTn>
                              </p:par>
                            </p:childTnLst>
                          </p:cTn>
                        </p:par>
                        <p:par>
                          <p:cTn id="84" fill="hold" nodeType="afterGroup">
                            <p:stCondLst>
                              <p:cond delay="11500"/>
                            </p:stCondLst>
                            <p:childTnLst>
                              <p:par>
                                <p:cTn id="85" presetID="22" presetClass="entr" presetSubtype="8" fill="hold" grpId="0" nodeType="afterEffect">
                                  <p:stCondLst>
                                    <p:cond delay="0"/>
                                  </p:stCondLst>
                                  <p:childTnLst>
                                    <p:set>
                                      <p:cBhvr>
                                        <p:cTn id="86" dur="1" fill="hold">
                                          <p:stCondLst>
                                            <p:cond delay="0"/>
                                          </p:stCondLst>
                                        </p:cTn>
                                        <p:tgtEl>
                                          <p:spTgt spid="930836"/>
                                        </p:tgtEl>
                                        <p:attrNameLst>
                                          <p:attrName>style.visibility</p:attrName>
                                        </p:attrNameLst>
                                      </p:cBhvr>
                                      <p:to>
                                        <p:strVal val="visible"/>
                                      </p:to>
                                    </p:set>
                                    <p:animEffect transition="in" filter="wipe(left)">
                                      <p:cBhvr>
                                        <p:cTn id="87" dur="1000"/>
                                        <p:tgtEl>
                                          <p:spTgt spid="930836"/>
                                        </p:tgtEl>
                                      </p:cBhvr>
                                    </p:animEffect>
                                  </p:childTnLst>
                                </p:cTn>
                              </p:par>
                            </p:childTnLst>
                          </p:cTn>
                        </p:par>
                        <p:par>
                          <p:cTn id="88" fill="hold" nodeType="afterGroup">
                            <p:stCondLst>
                              <p:cond delay="12500"/>
                            </p:stCondLst>
                            <p:childTnLst>
                              <p:par>
                                <p:cTn id="89" presetID="22" presetClass="entr" presetSubtype="8" fill="hold" grpId="0" nodeType="afterEffect">
                                  <p:stCondLst>
                                    <p:cond delay="0"/>
                                  </p:stCondLst>
                                  <p:childTnLst>
                                    <p:set>
                                      <p:cBhvr>
                                        <p:cTn id="90" dur="1" fill="hold">
                                          <p:stCondLst>
                                            <p:cond delay="0"/>
                                          </p:stCondLst>
                                        </p:cTn>
                                        <p:tgtEl>
                                          <p:spTgt spid="930843"/>
                                        </p:tgtEl>
                                        <p:attrNameLst>
                                          <p:attrName>style.visibility</p:attrName>
                                        </p:attrNameLst>
                                      </p:cBhvr>
                                      <p:to>
                                        <p:strVal val="visible"/>
                                      </p:to>
                                    </p:set>
                                    <p:animEffect transition="in" filter="wipe(left)">
                                      <p:cBhvr>
                                        <p:cTn id="91" dur="500"/>
                                        <p:tgtEl>
                                          <p:spTgt spid="930843"/>
                                        </p:tgtEl>
                                      </p:cBhvr>
                                    </p:animEffect>
                                  </p:childTnLst>
                                </p:cTn>
                              </p:par>
                            </p:childTnLst>
                          </p:cTn>
                        </p:par>
                        <p:par>
                          <p:cTn id="92" fill="hold" nodeType="afterGroup">
                            <p:stCondLst>
                              <p:cond delay="13000"/>
                            </p:stCondLst>
                            <p:childTnLst>
                              <p:par>
                                <p:cTn id="93" presetID="22" presetClass="entr" presetSubtype="8" fill="hold" grpId="0" nodeType="afterEffect">
                                  <p:stCondLst>
                                    <p:cond delay="0"/>
                                  </p:stCondLst>
                                  <p:childTnLst>
                                    <p:set>
                                      <p:cBhvr>
                                        <p:cTn id="94" dur="1" fill="hold">
                                          <p:stCondLst>
                                            <p:cond delay="0"/>
                                          </p:stCondLst>
                                        </p:cTn>
                                        <p:tgtEl>
                                          <p:spTgt spid="930838"/>
                                        </p:tgtEl>
                                        <p:attrNameLst>
                                          <p:attrName>style.visibility</p:attrName>
                                        </p:attrNameLst>
                                      </p:cBhvr>
                                      <p:to>
                                        <p:strVal val="visible"/>
                                      </p:to>
                                    </p:set>
                                    <p:animEffect transition="in" filter="wipe(left)">
                                      <p:cBhvr>
                                        <p:cTn id="95" dur="500"/>
                                        <p:tgtEl>
                                          <p:spTgt spid="930838"/>
                                        </p:tgtEl>
                                      </p:cBhvr>
                                    </p:animEffect>
                                  </p:childTnLst>
                                </p:cTn>
                              </p:par>
                            </p:childTnLst>
                          </p:cTn>
                        </p:par>
                        <p:par>
                          <p:cTn id="96" fill="hold" nodeType="afterGroup">
                            <p:stCondLst>
                              <p:cond delay="13500"/>
                            </p:stCondLst>
                            <p:childTnLst>
                              <p:par>
                                <p:cTn id="97" presetID="22" presetClass="entr" presetSubtype="8" fill="hold" grpId="0" nodeType="afterEffect">
                                  <p:stCondLst>
                                    <p:cond delay="0"/>
                                  </p:stCondLst>
                                  <p:childTnLst>
                                    <p:set>
                                      <p:cBhvr>
                                        <p:cTn id="98" dur="1" fill="hold">
                                          <p:stCondLst>
                                            <p:cond delay="0"/>
                                          </p:stCondLst>
                                        </p:cTn>
                                        <p:tgtEl>
                                          <p:spTgt spid="930850"/>
                                        </p:tgtEl>
                                        <p:attrNameLst>
                                          <p:attrName>style.visibility</p:attrName>
                                        </p:attrNameLst>
                                      </p:cBhvr>
                                      <p:to>
                                        <p:strVal val="visible"/>
                                      </p:to>
                                    </p:set>
                                    <p:animEffect transition="in" filter="wipe(left)">
                                      <p:cBhvr>
                                        <p:cTn id="99" dur="1000"/>
                                        <p:tgtEl>
                                          <p:spTgt spid="930850"/>
                                        </p:tgtEl>
                                      </p:cBhvr>
                                    </p:animEffect>
                                  </p:childTnLst>
                                </p:cTn>
                              </p:par>
                            </p:childTnLst>
                          </p:cTn>
                        </p:par>
                        <p:par>
                          <p:cTn id="100" fill="hold" nodeType="afterGroup">
                            <p:stCondLst>
                              <p:cond delay="14500"/>
                            </p:stCondLst>
                            <p:childTnLst>
                              <p:par>
                                <p:cTn id="101" presetID="22" presetClass="entr" presetSubtype="8" fill="hold" grpId="0" nodeType="afterEffect">
                                  <p:stCondLst>
                                    <p:cond delay="0"/>
                                  </p:stCondLst>
                                  <p:childTnLst>
                                    <p:set>
                                      <p:cBhvr>
                                        <p:cTn id="102" dur="1" fill="hold">
                                          <p:stCondLst>
                                            <p:cond delay="0"/>
                                          </p:stCondLst>
                                        </p:cTn>
                                        <p:tgtEl>
                                          <p:spTgt spid="930851"/>
                                        </p:tgtEl>
                                        <p:attrNameLst>
                                          <p:attrName>style.visibility</p:attrName>
                                        </p:attrNameLst>
                                      </p:cBhvr>
                                      <p:to>
                                        <p:strVal val="visible"/>
                                      </p:to>
                                    </p:set>
                                    <p:animEffect transition="in" filter="wipe(left)">
                                      <p:cBhvr>
                                        <p:cTn id="103" dur="500"/>
                                        <p:tgtEl>
                                          <p:spTgt spid="930851"/>
                                        </p:tgtEl>
                                      </p:cBhvr>
                                    </p:animEffect>
                                  </p:childTnLst>
                                </p:cTn>
                              </p:par>
                            </p:childTnLst>
                          </p:cTn>
                        </p:par>
                        <p:par>
                          <p:cTn id="104" fill="hold" nodeType="afterGroup">
                            <p:stCondLst>
                              <p:cond delay="15000"/>
                            </p:stCondLst>
                            <p:childTnLst>
                              <p:par>
                                <p:cTn id="105" presetID="22" presetClass="entr" presetSubtype="8" fill="hold" grpId="0" nodeType="afterEffect">
                                  <p:stCondLst>
                                    <p:cond delay="0"/>
                                  </p:stCondLst>
                                  <p:childTnLst>
                                    <p:set>
                                      <p:cBhvr>
                                        <p:cTn id="106" dur="1" fill="hold">
                                          <p:stCondLst>
                                            <p:cond delay="0"/>
                                          </p:stCondLst>
                                        </p:cTn>
                                        <p:tgtEl>
                                          <p:spTgt spid="930852"/>
                                        </p:tgtEl>
                                        <p:attrNameLst>
                                          <p:attrName>style.visibility</p:attrName>
                                        </p:attrNameLst>
                                      </p:cBhvr>
                                      <p:to>
                                        <p:strVal val="visible"/>
                                      </p:to>
                                    </p:set>
                                    <p:animEffect transition="in" filter="wipe(left)">
                                      <p:cBhvr>
                                        <p:cTn id="107" dur="500"/>
                                        <p:tgtEl>
                                          <p:spTgt spid="930852"/>
                                        </p:tgtEl>
                                      </p:cBhvr>
                                    </p:animEffect>
                                  </p:childTnLst>
                                </p:cTn>
                              </p:par>
                            </p:childTnLst>
                          </p:cTn>
                        </p:par>
                        <p:par>
                          <p:cTn id="108" fill="hold" nodeType="afterGroup">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930847"/>
                                        </p:tgtEl>
                                        <p:attrNameLst>
                                          <p:attrName>style.visibility</p:attrName>
                                        </p:attrNameLst>
                                      </p:cBhvr>
                                      <p:to>
                                        <p:strVal val="visible"/>
                                      </p:to>
                                    </p:set>
                                    <p:animEffect transition="in" filter="wipe(up)">
                                      <p:cBhvr>
                                        <p:cTn id="111" dur="1000"/>
                                        <p:tgtEl>
                                          <p:spTgt spid="930847"/>
                                        </p:tgtEl>
                                      </p:cBhvr>
                                    </p:animEffect>
                                  </p:childTnLst>
                                </p:cTn>
                              </p:par>
                            </p:childTnLst>
                          </p:cTn>
                        </p:par>
                        <p:par>
                          <p:cTn id="112" fill="hold" nodeType="afterGroup">
                            <p:stCondLst>
                              <p:cond delay="16500"/>
                            </p:stCondLst>
                            <p:childTnLst>
                              <p:par>
                                <p:cTn id="113" presetID="22" presetClass="entr" presetSubtype="8" fill="hold" grpId="0" nodeType="afterEffect">
                                  <p:stCondLst>
                                    <p:cond delay="0"/>
                                  </p:stCondLst>
                                  <p:childTnLst>
                                    <p:set>
                                      <p:cBhvr>
                                        <p:cTn id="114" dur="1" fill="hold">
                                          <p:stCondLst>
                                            <p:cond delay="0"/>
                                          </p:stCondLst>
                                        </p:cTn>
                                        <p:tgtEl>
                                          <p:spTgt spid="930839"/>
                                        </p:tgtEl>
                                        <p:attrNameLst>
                                          <p:attrName>style.visibility</p:attrName>
                                        </p:attrNameLst>
                                      </p:cBhvr>
                                      <p:to>
                                        <p:strVal val="visible"/>
                                      </p:to>
                                    </p:set>
                                    <p:animEffect transition="in" filter="wipe(left)">
                                      <p:cBhvr>
                                        <p:cTn id="115" dur="500"/>
                                        <p:tgtEl>
                                          <p:spTgt spid="930839"/>
                                        </p:tgtEl>
                                      </p:cBhvr>
                                    </p:animEffect>
                                  </p:childTnLst>
                                </p:cTn>
                              </p:par>
                            </p:childTnLst>
                          </p:cTn>
                        </p:par>
                        <p:par>
                          <p:cTn id="116" fill="hold" nodeType="afterGroup">
                            <p:stCondLst>
                              <p:cond delay="17000"/>
                            </p:stCondLst>
                            <p:childTnLst>
                              <p:par>
                                <p:cTn id="117" presetID="23" presetClass="entr" presetSubtype="16" fill="hold" grpId="0" nodeType="afterEffect">
                                  <p:stCondLst>
                                    <p:cond delay="0"/>
                                  </p:stCondLst>
                                  <p:childTnLst>
                                    <p:set>
                                      <p:cBhvr>
                                        <p:cTn id="118" dur="1" fill="hold">
                                          <p:stCondLst>
                                            <p:cond delay="0"/>
                                          </p:stCondLst>
                                        </p:cTn>
                                        <p:tgtEl>
                                          <p:spTgt spid="930845"/>
                                        </p:tgtEl>
                                        <p:attrNameLst>
                                          <p:attrName>style.visibility</p:attrName>
                                        </p:attrNameLst>
                                      </p:cBhvr>
                                      <p:to>
                                        <p:strVal val="visible"/>
                                      </p:to>
                                    </p:set>
                                    <p:anim calcmode="lin" valueType="num">
                                      <p:cBhvr>
                                        <p:cTn id="119" dur="500" fill="hold"/>
                                        <p:tgtEl>
                                          <p:spTgt spid="930845"/>
                                        </p:tgtEl>
                                        <p:attrNameLst>
                                          <p:attrName>ppt_w</p:attrName>
                                        </p:attrNameLst>
                                      </p:cBhvr>
                                      <p:tavLst>
                                        <p:tav tm="0">
                                          <p:val>
                                            <p:fltVal val="0"/>
                                          </p:val>
                                        </p:tav>
                                        <p:tav tm="100000">
                                          <p:val>
                                            <p:strVal val="#ppt_w"/>
                                          </p:val>
                                        </p:tav>
                                      </p:tavLst>
                                    </p:anim>
                                    <p:anim calcmode="lin" valueType="num">
                                      <p:cBhvr>
                                        <p:cTn id="120" dur="500" fill="hold"/>
                                        <p:tgtEl>
                                          <p:spTgt spid="930845"/>
                                        </p:tgtEl>
                                        <p:attrNameLst>
                                          <p:attrName>ppt_h</p:attrName>
                                        </p:attrNameLst>
                                      </p:cBhvr>
                                      <p:tavLst>
                                        <p:tav tm="0">
                                          <p:val>
                                            <p:fltVal val="0"/>
                                          </p:val>
                                        </p:tav>
                                        <p:tav tm="100000">
                                          <p:val>
                                            <p:strVal val="#ppt_h"/>
                                          </p:val>
                                        </p:tav>
                                      </p:tavLst>
                                    </p:anim>
                                  </p:childTnLst>
                                </p:cTn>
                              </p:par>
                            </p:childTnLst>
                          </p:cTn>
                        </p:par>
                        <p:par>
                          <p:cTn id="121" fill="hold" nodeType="afterGroup">
                            <p:stCondLst>
                              <p:cond delay="17500"/>
                            </p:stCondLst>
                            <p:childTnLst>
                              <p:par>
                                <p:cTn id="122" presetID="22" presetClass="entr" presetSubtype="2" fill="hold" grpId="0" nodeType="afterEffect">
                                  <p:stCondLst>
                                    <p:cond delay="0"/>
                                  </p:stCondLst>
                                  <p:childTnLst>
                                    <p:set>
                                      <p:cBhvr>
                                        <p:cTn id="123" dur="1" fill="hold">
                                          <p:stCondLst>
                                            <p:cond delay="0"/>
                                          </p:stCondLst>
                                        </p:cTn>
                                        <p:tgtEl>
                                          <p:spTgt spid="930837"/>
                                        </p:tgtEl>
                                        <p:attrNameLst>
                                          <p:attrName>style.visibility</p:attrName>
                                        </p:attrNameLst>
                                      </p:cBhvr>
                                      <p:to>
                                        <p:strVal val="visible"/>
                                      </p:to>
                                    </p:set>
                                    <p:animEffect transition="in" filter="wipe(right)">
                                      <p:cBhvr>
                                        <p:cTn id="124" dur="500"/>
                                        <p:tgtEl>
                                          <p:spTgt spid="930837"/>
                                        </p:tgtEl>
                                      </p:cBhvr>
                                    </p:animEffect>
                                  </p:childTnLst>
                                </p:cTn>
                              </p:par>
                            </p:childTnLst>
                          </p:cTn>
                        </p:par>
                        <p:par>
                          <p:cTn id="125" fill="hold" nodeType="afterGroup">
                            <p:stCondLst>
                              <p:cond delay="18000"/>
                            </p:stCondLst>
                            <p:childTnLst>
                              <p:par>
                                <p:cTn id="126" presetID="22" presetClass="entr" presetSubtype="8" fill="hold" grpId="0" nodeType="afterEffect">
                                  <p:stCondLst>
                                    <p:cond delay="0"/>
                                  </p:stCondLst>
                                  <p:childTnLst>
                                    <p:set>
                                      <p:cBhvr>
                                        <p:cTn id="127" dur="1" fill="hold">
                                          <p:stCondLst>
                                            <p:cond delay="0"/>
                                          </p:stCondLst>
                                        </p:cTn>
                                        <p:tgtEl>
                                          <p:spTgt spid="930841"/>
                                        </p:tgtEl>
                                        <p:attrNameLst>
                                          <p:attrName>style.visibility</p:attrName>
                                        </p:attrNameLst>
                                      </p:cBhvr>
                                      <p:to>
                                        <p:strVal val="visible"/>
                                      </p:to>
                                    </p:set>
                                    <p:animEffect transition="in" filter="wipe(left)">
                                      <p:cBhvr>
                                        <p:cTn id="128" dur="500"/>
                                        <p:tgtEl>
                                          <p:spTgt spid="930841"/>
                                        </p:tgtEl>
                                      </p:cBhvr>
                                    </p:animEffect>
                                  </p:childTnLst>
                                </p:cTn>
                              </p:par>
                            </p:childTnLst>
                          </p:cTn>
                        </p:par>
                        <p:par>
                          <p:cTn id="129" fill="hold" nodeType="afterGroup">
                            <p:stCondLst>
                              <p:cond delay="18500"/>
                            </p:stCondLst>
                            <p:childTnLst>
                              <p:par>
                                <p:cTn id="130" presetID="22" presetClass="entr" presetSubtype="1" fill="hold" grpId="0" nodeType="afterEffect">
                                  <p:stCondLst>
                                    <p:cond delay="0"/>
                                  </p:stCondLst>
                                  <p:childTnLst>
                                    <p:set>
                                      <p:cBhvr>
                                        <p:cTn id="131" dur="1" fill="hold">
                                          <p:stCondLst>
                                            <p:cond delay="0"/>
                                          </p:stCondLst>
                                        </p:cTn>
                                        <p:tgtEl>
                                          <p:spTgt spid="930846"/>
                                        </p:tgtEl>
                                        <p:attrNameLst>
                                          <p:attrName>style.visibility</p:attrName>
                                        </p:attrNameLst>
                                      </p:cBhvr>
                                      <p:to>
                                        <p:strVal val="visible"/>
                                      </p:to>
                                    </p:set>
                                    <p:animEffect transition="in" filter="wipe(up)">
                                      <p:cBhvr>
                                        <p:cTn id="132" dur="500"/>
                                        <p:tgtEl>
                                          <p:spTgt spid="930846"/>
                                        </p:tgtEl>
                                      </p:cBhvr>
                                    </p:animEffect>
                                  </p:childTnLst>
                                </p:cTn>
                              </p:par>
                            </p:childTnLst>
                          </p:cTn>
                        </p:par>
                        <p:par>
                          <p:cTn id="133" fill="hold" nodeType="afterGroup">
                            <p:stCondLst>
                              <p:cond delay="19000"/>
                            </p:stCondLst>
                            <p:childTnLst>
                              <p:par>
                                <p:cTn id="134" presetID="22" presetClass="entr" presetSubtype="8" fill="hold" grpId="0" nodeType="afterEffect">
                                  <p:stCondLst>
                                    <p:cond delay="0"/>
                                  </p:stCondLst>
                                  <p:childTnLst>
                                    <p:set>
                                      <p:cBhvr>
                                        <p:cTn id="135" dur="1" fill="hold">
                                          <p:stCondLst>
                                            <p:cond delay="0"/>
                                          </p:stCondLst>
                                        </p:cTn>
                                        <p:tgtEl>
                                          <p:spTgt spid="930842"/>
                                        </p:tgtEl>
                                        <p:attrNameLst>
                                          <p:attrName>style.visibility</p:attrName>
                                        </p:attrNameLst>
                                      </p:cBhvr>
                                      <p:to>
                                        <p:strVal val="visible"/>
                                      </p:to>
                                    </p:set>
                                    <p:animEffect transition="in" filter="wipe(left)">
                                      <p:cBhvr>
                                        <p:cTn id="136" dur="500"/>
                                        <p:tgtEl>
                                          <p:spTgt spid="930842"/>
                                        </p:tgtEl>
                                      </p:cBhvr>
                                    </p:animEffect>
                                  </p:childTnLst>
                                </p:cTn>
                              </p:par>
                            </p:childTnLst>
                          </p:cTn>
                        </p:par>
                        <p:par>
                          <p:cTn id="137" fill="hold" nodeType="afterGroup">
                            <p:stCondLst>
                              <p:cond delay="19500"/>
                            </p:stCondLst>
                            <p:childTnLst>
                              <p:par>
                                <p:cTn id="138" presetID="23" presetClass="entr" presetSubtype="16" fill="hold" grpId="0" nodeType="afterEffect">
                                  <p:stCondLst>
                                    <p:cond delay="0"/>
                                  </p:stCondLst>
                                  <p:childTnLst>
                                    <p:set>
                                      <p:cBhvr>
                                        <p:cTn id="139" dur="1" fill="hold">
                                          <p:stCondLst>
                                            <p:cond delay="0"/>
                                          </p:stCondLst>
                                        </p:cTn>
                                        <p:tgtEl>
                                          <p:spTgt spid="930848"/>
                                        </p:tgtEl>
                                        <p:attrNameLst>
                                          <p:attrName>style.visibility</p:attrName>
                                        </p:attrNameLst>
                                      </p:cBhvr>
                                      <p:to>
                                        <p:strVal val="visible"/>
                                      </p:to>
                                    </p:set>
                                    <p:anim calcmode="lin" valueType="num">
                                      <p:cBhvr>
                                        <p:cTn id="140" dur="500" fill="hold"/>
                                        <p:tgtEl>
                                          <p:spTgt spid="930848"/>
                                        </p:tgtEl>
                                        <p:attrNameLst>
                                          <p:attrName>ppt_w</p:attrName>
                                        </p:attrNameLst>
                                      </p:cBhvr>
                                      <p:tavLst>
                                        <p:tav tm="0">
                                          <p:val>
                                            <p:fltVal val="0"/>
                                          </p:val>
                                        </p:tav>
                                        <p:tav tm="100000">
                                          <p:val>
                                            <p:strVal val="#ppt_w"/>
                                          </p:val>
                                        </p:tav>
                                      </p:tavLst>
                                    </p:anim>
                                    <p:anim calcmode="lin" valueType="num">
                                      <p:cBhvr>
                                        <p:cTn id="141" dur="500" fill="hold"/>
                                        <p:tgtEl>
                                          <p:spTgt spid="930848"/>
                                        </p:tgtEl>
                                        <p:attrNameLst>
                                          <p:attrName>ppt_h</p:attrName>
                                        </p:attrNameLst>
                                      </p:cBhvr>
                                      <p:tavLst>
                                        <p:tav tm="0">
                                          <p:val>
                                            <p:fltVal val="0"/>
                                          </p:val>
                                        </p:tav>
                                        <p:tav tm="100000">
                                          <p:val>
                                            <p:strVal val="#ppt_h"/>
                                          </p:val>
                                        </p:tav>
                                      </p:tavLst>
                                    </p:anim>
                                  </p:childTnLst>
                                </p:cTn>
                              </p:par>
                            </p:childTnLst>
                          </p:cTn>
                        </p:par>
                        <p:par>
                          <p:cTn id="142" fill="hold" nodeType="afterGroup">
                            <p:stCondLst>
                              <p:cond delay="20000"/>
                            </p:stCondLst>
                            <p:childTnLst>
                              <p:par>
                                <p:cTn id="143" presetID="22" presetClass="entr" presetSubtype="4" fill="hold" grpId="0" nodeType="afterEffect">
                                  <p:stCondLst>
                                    <p:cond delay="0"/>
                                  </p:stCondLst>
                                  <p:childTnLst>
                                    <p:set>
                                      <p:cBhvr>
                                        <p:cTn id="144" dur="1" fill="hold">
                                          <p:stCondLst>
                                            <p:cond delay="0"/>
                                          </p:stCondLst>
                                        </p:cTn>
                                        <p:tgtEl>
                                          <p:spTgt spid="930857"/>
                                        </p:tgtEl>
                                        <p:attrNameLst>
                                          <p:attrName>style.visibility</p:attrName>
                                        </p:attrNameLst>
                                      </p:cBhvr>
                                      <p:to>
                                        <p:strVal val="visible"/>
                                      </p:to>
                                    </p:set>
                                    <p:animEffect transition="in" filter="wipe(down)">
                                      <p:cBhvr>
                                        <p:cTn id="145" dur="1000"/>
                                        <p:tgtEl>
                                          <p:spTgt spid="930857"/>
                                        </p:tgtEl>
                                      </p:cBhvr>
                                    </p:animEffect>
                                  </p:childTnLst>
                                </p:cTn>
                              </p:par>
                            </p:childTnLst>
                          </p:cTn>
                        </p:par>
                        <p:par>
                          <p:cTn id="146" fill="hold" nodeType="afterGroup">
                            <p:stCondLst>
                              <p:cond delay="21000"/>
                            </p:stCondLst>
                            <p:childTnLst>
                              <p:par>
                                <p:cTn id="147" presetID="22" presetClass="entr" presetSubtype="8" fill="hold" grpId="0" nodeType="afterEffect">
                                  <p:stCondLst>
                                    <p:cond delay="0"/>
                                  </p:stCondLst>
                                  <p:childTnLst>
                                    <p:set>
                                      <p:cBhvr>
                                        <p:cTn id="148" dur="1" fill="hold">
                                          <p:stCondLst>
                                            <p:cond delay="0"/>
                                          </p:stCondLst>
                                        </p:cTn>
                                        <p:tgtEl>
                                          <p:spTgt spid="930861"/>
                                        </p:tgtEl>
                                        <p:attrNameLst>
                                          <p:attrName>style.visibility</p:attrName>
                                        </p:attrNameLst>
                                      </p:cBhvr>
                                      <p:to>
                                        <p:strVal val="visible"/>
                                      </p:to>
                                    </p:set>
                                    <p:animEffect transition="in" filter="wipe(left)">
                                      <p:cBhvr>
                                        <p:cTn id="149" dur="500"/>
                                        <p:tgtEl>
                                          <p:spTgt spid="930861"/>
                                        </p:tgtEl>
                                      </p:cBhvr>
                                    </p:animEffect>
                                  </p:childTnLst>
                                </p:cTn>
                              </p:par>
                            </p:childTnLst>
                          </p:cTn>
                        </p:par>
                        <p:par>
                          <p:cTn id="150" fill="hold" nodeType="afterGroup">
                            <p:stCondLst>
                              <p:cond delay="21500"/>
                            </p:stCondLst>
                            <p:childTnLst>
                              <p:par>
                                <p:cTn id="151" presetID="22" presetClass="entr" presetSubtype="8" fill="hold" grpId="0" nodeType="afterEffect">
                                  <p:stCondLst>
                                    <p:cond delay="0"/>
                                  </p:stCondLst>
                                  <p:childTnLst>
                                    <p:set>
                                      <p:cBhvr>
                                        <p:cTn id="152" dur="1" fill="hold">
                                          <p:stCondLst>
                                            <p:cond delay="0"/>
                                          </p:stCondLst>
                                        </p:cTn>
                                        <p:tgtEl>
                                          <p:spTgt spid="930853"/>
                                        </p:tgtEl>
                                        <p:attrNameLst>
                                          <p:attrName>style.visibility</p:attrName>
                                        </p:attrNameLst>
                                      </p:cBhvr>
                                      <p:to>
                                        <p:strVal val="visible"/>
                                      </p:to>
                                    </p:set>
                                    <p:animEffect transition="in" filter="wipe(left)">
                                      <p:cBhvr>
                                        <p:cTn id="153" dur="1000"/>
                                        <p:tgtEl>
                                          <p:spTgt spid="930853"/>
                                        </p:tgtEl>
                                      </p:cBhvr>
                                    </p:animEffect>
                                  </p:childTnLst>
                                </p:cTn>
                              </p:par>
                            </p:childTnLst>
                          </p:cTn>
                        </p:par>
                        <p:par>
                          <p:cTn id="154" fill="hold" nodeType="afterGroup">
                            <p:stCondLst>
                              <p:cond delay="22500"/>
                            </p:stCondLst>
                            <p:childTnLst>
                              <p:par>
                                <p:cTn id="155" presetID="22" presetClass="entr" presetSubtype="8" fill="hold" grpId="0" nodeType="afterEffect">
                                  <p:stCondLst>
                                    <p:cond delay="0"/>
                                  </p:stCondLst>
                                  <p:childTnLst>
                                    <p:set>
                                      <p:cBhvr>
                                        <p:cTn id="156" dur="1" fill="hold">
                                          <p:stCondLst>
                                            <p:cond delay="0"/>
                                          </p:stCondLst>
                                        </p:cTn>
                                        <p:tgtEl>
                                          <p:spTgt spid="930856"/>
                                        </p:tgtEl>
                                        <p:attrNameLst>
                                          <p:attrName>style.visibility</p:attrName>
                                        </p:attrNameLst>
                                      </p:cBhvr>
                                      <p:to>
                                        <p:strVal val="visible"/>
                                      </p:to>
                                    </p:set>
                                    <p:animEffect transition="in" filter="wipe(left)">
                                      <p:cBhvr>
                                        <p:cTn id="157" dur="500"/>
                                        <p:tgtEl>
                                          <p:spTgt spid="930856"/>
                                        </p:tgtEl>
                                      </p:cBhvr>
                                    </p:animEffect>
                                  </p:childTnLst>
                                </p:cTn>
                              </p:par>
                            </p:childTnLst>
                          </p:cTn>
                        </p:par>
                        <p:par>
                          <p:cTn id="158" fill="hold" nodeType="afterGroup">
                            <p:stCondLst>
                              <p:cond delay="23000"/>
                            </p:stCondLst>
                            <p:childTnLst>
                              <p:par>
                                <p:cTn id="159" presetID="22" presetClass="entr" presetSubtype="8" fill="hold" grpId="0" nodeType="afterEffect">
                                  <p:stCondLst>
                                    <p:cond delay="0"/>
                                  </p:stCondLst>
                                  <p:childTnLst>
                                    <p:set>
                                      <p:cBhvr>
                                        <p:cTn id="160" dur="1" fill="hold">
                                          <p:stCondLst>
                                            <p:cond delay="0"/>
                                          </p:stCondLst>
                                        </p:cTn>
                                        <p:tgtEl>
                                          <p:spTgt spid="930858"/>
                                        </p:tgtEl>
                                        <p:attrNameLst>
                                          <p:attrName>style.visibility</p:attrName>
                                        </p:attrNameLst>
                                      </p:cBhvr>
                                      <p:to>
                                        <p:strVal val="visible"/>
                                      </p:to>
                                    </p:set>
                                    <p:animEffect transition="in" filter="wipe(left)">
                                      <p:cBhvr>
                                        <p:cTn id="161" dur="1000"/>
                                        <p:tgtEl>
                                          <p:spTgt spid="930858"/>
                                        </p:tgtEl>
                                      </p:cBhvr>
                                    </p:animEffect>
                                  </p:childTnLst>
                                </p:cTn>
                              </p:par>
                            </p:childTnLst>
                          </p:cTn>
                        </p:par>
                        <p:par>
                          <p:cTn id="162" fill="hold" nodeType="afterGroup">
                            <p:stCondLst>
                              <p:cond delay="24000"/>
                            </p:stCondLst>
                            <p:childTnLst>
                              <p:par>
                                <p:cTn id="163" presetID="22" presetClass="entr" presetSubtype="8" fill="hold" grpId="0" nodeType="afterEffect">
                                  <p:stCondLst>
                                    <p:cond delay="0"/>
                                  </p:stCondLst>
                                  <p:childTnLst>
                                    <p:set>
                                      <p:cBhvr>
                                        <p:cTn id="164" dur="1" fill="hold">
                                          <p:stCondLst>
                                            <p:cond delay="0"/>
                                          </p:stCondLst>
                                        </p:cTn>
                                        <p:tgtEl>
                                          <p:spTgt spid="930863"/>
                                        </p:tgtEl>
                                        <p:attrNameLst>
                                          <p:attrName>style.visibility</p:attrName>
                                        </p:attrNameLst>
                                      </p:cBhvr>
                                      <p:to>
                                        <p:strVal val="visible"/>
                                      </p:to>
                                    </p:set>
                                    <p:animEffect transition="in" filter="wipe(left)">
                                      <p:cBhvr>
                                        <p:cTn id="165" dur="500"/>
                                        <p:tgtEl>
                                          <p:spTgt spid="930863"/>
                                        </p:tgtEl>
                                      </p:cBhvr>
                                    </p:animEffect>
                                  </p:childTnLst>
                                </p:cTn>
                              </p:par>
                            </p:childTnLst>
                          </p:cTn>
                        </p:par>
                        <p:par>
                          <p:cTn id="166" fill="hold" nodeType="afterGroup">
                            <p:stCondLst>
                              <p:cond delay="24500"/>
                            </p:stCondLst>
                            <p:childTnLst>
                              <p:par>
                                <p:cTn id="167" presetID="22" presetClass="entr" presetSubtype="4" fill="hold" grpId="0" nodeType="afterEffect">
                                  <p:stCondLst>
                                    <p:cond delay="0"/>
                                  </p:stCondLst>
                                  <p:childTnLst>
                                    <p:set>
                                      <p:cBhvr>
                                        <p:cTn id="168" dur="1" fill="hold">
                                          <p:stCondLst>
                                            <p:cond delay="0"/>
                                          </p:stCondLst>
                                        </p:cTn>
                                        <p:tgtEl>
                                          <p:spTgt spid="930865"/>
                                        </p:tgtEl>
                                        <p:attrNameLst>
                                          <p:attrName>style.visibility</p:attrName>
                                        </p:attrNameLst>
                                      </p:cBhvr>
                                      <p:to>
                                        <p:strVal val="visible"/>
                                      </p:to>
                                    </p:set>
                                    <p:animEffect transition="in" filter="wipe(down)">
                                      <p:cBhvr>
                                        <p:cTn id="169" dur="1000"/>
                                        <p:tgtEl>
                                          <p:spTgt spid="930865"/>
                                        </p:tgtEl>
                                      </p:cBhvr>
                                    </p:animEffect>
                                  </p:childTnLst>
                                </p:cTn>
                              </p:par>
                            </p:childTnLst>
                          </p:cTn>
                        </p:par>
                        <p:par>
                          <p:cTn id="170" fill="hold" nodeType="afterGroup">
                            <p:stCondLst>
                              <p:cond delay="25500"/>
                            </p:stCondLst>
                            <p:childTnLst>
                              <p:par>
                                <p:cTn id="171" presetID="22" presetClass="entr" presetSubtype="8" fill="hold" grpId="0" nodeType="afterEffect">
                                  <p:stCondLst>
                                    <p:cond delay="0"/>
                                  </p:stCondLst>
                                  <p:childTnLst>
                                    <p:set>
                                      <p:cBhvr>
                                        <p:cTn id="172" dur="1" fill="hold">
                                          <p:stCondLst>
                                            <p:cond delay="0"/>
                                          </p:stCondLst>
                                        </p:cTn>
                                        <p:tgtEl>
                                          <p:spTgt spid="930862"/>
                                        </p:tgtEl>
                                        <p:attrNameLst>
                                          <p:attrName>style.visibility</p:attrName>
                                        </p:attrNameLst>
                                      </p:cBhvr>
                                      <p:to>
                                        <p:strVal val="visible"/>
                                      </p:to>
                                    </p:set>
                                    <p:animEffect transition="in" filter="wipe(left)">
                                      <p:cBhvr>
                                        <p:cTn id="173" dur="500"/>
                                        <p:tgtEl>
                                          <p:spTgt spid="930862"/>
                                        </p:tgtEl>
                                      </p:cBhvr>
                                    </p:animEffect>
                                  </p:childTnLst>
                                </p:cTn>
                              </p:par>
                            </p:childTnLst>
                          </p:cTn>
                        </p:par>
                        <p:par>
                          <p:cTn id="174" fill="hold" nodeType="afterGroup">
                            <p:stCondLst>
                              <p:cond delay="26000"/>
                            </p:stCondLst>
                            <p:childTnLst>
                              <p:par>
                                <p:cTn id="175" presetID="23" presetClass="entr" presetSubtype="16" fill="hold" grpId="0" nodeType="afterEffect">
                                  <p:stCondLst>
                                    <p:cond delay="0"/>
                                  </p:stCondLst>
                                  <p:childTnLst>
                                    <p:set>
                                      <p:cBhvr>
                                        <p:cTn id="176" dur="1" fill="hold">
                                          <p:stCondLst>
                                            <p:cond delay="0"/>
                                          </p:stCondLst>
                                        </p:cTn>
                                        <p:tgtEl>
                                          <p:spTgt spid="930864"/>
                                        </p:tgtEl>
                                        <p:attrNameLst>
                                          <p:attrName>style.visibility</p:attrName>
                                        </p:attrNameLst>
                                      </p:cBhvr>
                                      <p:to>
                                        <p:strVal val="visible"/>
                                      </p:to>
                                    </p:set>
                                    <p:anim calcmode="lin" valueType="num">
                                      <p:cBhvr>
                                        <p:cTn id="177" dur="500" fill="hold"/>
                                        <p:tgtEl>
                                          <p:spTgt spid="930864"/>
                                        </p:tgtEl>
                                        <p:attrNameLst>
                                          <p:attrName>ppt_w</p:attrName>
                                        </p:attrNameLst>
                                      </p:cBhvr>
                                      <p:tavLst>
                                        <p:tav tm="0">
                                          <p:val>
                                            <p:fltVal val="0"/>
                                          </p:val>
                                        </p:tav>
                                        <p:tav tm="100000">
                                          <p:val>
                                            <p:strVal val="#ppt_w"/>
                                          </p:val>
                                        </p:tav>
                                      </p:tavLst>
                                    </p:anim>
                                    <p:anim calcmode="lin" valueType="num">
                                      <p:cBhvr>
                                        <p:cTn id="178" dur="500" fill="hold"/>
                                        <p:tgtEl>
                                          <p:spTgt spid="930864"/>
                                        </p:tgtEl>
                                        <p:attrNameLst>
                                          <p:attrName>ppt_h</p:attrName>
                                        </p:attrNameLst>
                                      </p:cBhvr>
                                      <p:tavLst>
                                        <p:tav tm="0">
                                          <p:val>
                                            <p:fltVal val="0"/>
                                          </p:val>
                                        </p:tav>
                                        <p:tav tm="100000">
                                          <p:val>
                                            <p:strVal val="#ppt_h"/>
                                          </p:val>
                                        </p:tav>
                                      </p:tavLst>
                                    </p:anim>
                                  </p:childTnLst>
                                </p:cTn>
                              </p:par>
                            </p:childTnLst>
                          </p:cTn>
                        </p:par>
                        <p:par>
                          <p:cTn id="179" fill="hold" nodeType="afterGroup">
                            <p:stCondLst>
                              <p:cond delay="26500"/>
                            </p:stCondLst>
                            <p:childTnLst>
                              <p:par>
                                <p:cTn id="180" presetID="22" presetClass="entr" presetSubtype="2" fill="hold" grpId="0" nodeType="afterEffect">
                                  <p:stCondLst>
                                    <p:cond delay="0"/>
                                  </p:stCondLst>
                                  <p:childTnLst>
                                    <p:set>
                                      <p:cBhvr>
                                        <p:cTn id="181" dur="1" fill="hold">
                                          <p:stCondLst>
                                            <p:cond delay="0"/>
                                          </p:stCondLst>
                                        </p:cTn>
                                        <p:tgtEl>
                                          <p:spTgt spid="930859"/>
                                        </p:tgtEl>
                                        <p:attrNameLst>
                                          <p:attrName>style.visibility</p:attrName>
                                        </p:attrNameLst>
                                      </p:cBhvr>
                                      <p:to>
                                        <p:strVal val="visible"/>
                                      </p:to>
                                    </p:set>
                                    <p:animEffect transition="in" filter="wipe(right)">
                                      <p:cBhvr>
                                        <p:cTn id="182" dur="500"/>
                                        <p:tgtEl>
                                          <p:spTgt spid="930859"/>
                                        </p:tgtEl>
                                      </p:cBhvr>
                                    </p:animEffect>
                                  </p:childTnLst>
                                </p:cTn>
                              </p:par>
                            </p:childTnLst>
                          </p:cTn>
                        </p:par>
                        <p:par>
                          <p:cTn id="183" fill="hold" nodeType="afterGroup">
                            <p:stCondLst>
                              <p:cond delay="27000"/>
                            </p:stCondLst>
                            <p:childTnLst>
                              <p:par>
                                <p:cTn id="184" presetID="22" presetClass="entr" presetSubtype="8" fill="hold" grpId="0" nodeType="afterEffect">
                                  <p:stCondLst>
                                    <p:cond delay="0"/>
                                  </p:stCondLst>
                                  <p:childTnLst>
                                    <p:set>
                                      <p:cBhvr>
                                        <p:cTn id="185" dur="1" fill="hold">
                                          <p:stCondLst>
                                            <p:cond delay="0"/>
                                          </p:stCondLst>
                                        </p:cTn>
                                        <p:tgtEl>
                                          <p:spTgt spid="930855"/>
                                        </p:tgtEl>
                                        <p:attrNameLst>
                                          <p:attrName>style.visibility</p:attrName>
                                        </p:attrNameLst>
                                      </p:cBhvr>
                                      <p:to>
                                        <p:strVal val="visible"/>
                                      </p:to>
                                    </p:set>
                                    <p:animEffect transition="in" filter="wipe(left)">
                                      <p:cBhvr>
                                        <p:cTn id="186" dur="500"/>
                                        <p:tgtEl>
                                          <p:spTgt spid="930855"/>
                                        </p:tgtEl>
                                      </p:cBhvr>
                                    </p:animEffect>
                                  </p:childTnLst>
                                </p:cTn>
                              </p:par>
                            </p:childTnLst>
                          </p:cTn>
                        </p:par>
                        <p:par>
                          <p:cTn id="187" fill="hold" nodeType="afterGroup">
                            <p:stCondLst>
                              <p:cond delay="27500"/>
                            </p:stCondLst>
                            <p:childTnLst>
                              <p:par>
                                <p:cTn id="188" presetID="22" presetClass="entr" presetSubtype="1" fill="hold" grpId="0" nodeType="afterEffect">
                                  <p:stCondLst>
                                    <p:cond delay="0"/>
                                  </p:stCondLst>
                                  <p:childTnLst>
                                    <p:set>
                                      <p:cBhvr>
                                        <p:cTn id="189" dur="1" fill="hold">
                                          <p:stCondLst>
                                            <p:cond delay="0"/>
                                          </p:stCondLst>
                                        </p:cTn>
                                        <p:tgtEl>
                                          <p:spTgt spid="930860"/>
                                        </p:tgtEl>
                                        <p:attrNameLst>
                                          <p:attrName>style.visibility</p:attrName>
                                        </p:attrNameLst>
                                      </p:cBhvr>
                                      <p:to>
                                        <p:strVal val="visible"/>
                                      </p:to>
                                    </p:set>
                                    <p:animEffect transition="in" filter="wipe(up)">
                                      <p:cBhvr>
                                        <p:cTn id="190" dur="500"/>
                                        <p:tgtEl>
                                          <p:spTgt spid="930860"/>
                                        </p:tgtEl>
                                      </p:cBhvr>
                                    </p:animEffect>
                                  </p:childTnLst>
                                </p:cTn>
                              </p:par>
                            </p:childTnLst>
                          </p:cTn>
                        </p:par>
                        <p:par>
                          <p:cTn id="191" fill="hold" nodeType="afterGroup">
                            <p:stCondLst>
                              <p:cond delay="28000"/>
                            </p:stCondLst>
                            <p:childTnLst>
                              <p:par>
                                <p:cTn id="192" presetID="22" presetClass="entr" presetSubtype="8" fill="hold" grpId="0" nodeType="afterEffect">
                                  <p:stCondLst>
                                    <p:cond delay="0"/>
                                  </p:stCondLst>
                                  <p:childTnLst>
                                    <p:set>
                                      <p:cBhvr>
                                        <p:cTn id="193" dur="1" fill="hold">
                                          <p:stCondLst>
                                            <p:cond delay="0"/>
                                          </p:stCondLst>
                                        </p:cTn>
                                        <p:tgtEl>
                                          <p:spTgt spid="930854"/>
                                        </p:tgtEl>
                                        <p:attrNameLst>
                                          <p:attrName>style.visibility</p:attrName>
                                        </p:attrNameLst>
                                      </p:cBhvr>
                                      <p:to>
                                        <p:strVal val="visible"/>
                                      </p:to>
                                    </p:set>
                                    <p:animEffect transition="in" filter="wipe(left)">
                                      <p:cBhvr>
                                        <p:cTn id="194" dur="500"/>
                                        <p:tgtEl>
                                          <p:spTgt spid="930854"/>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930818">
                                            <p:txEl>
                                              <p:pRg st="0" end="0"/>
                                            </p:txEl>
                                          </p:spTgt>
                                        </p:tgtEl>
                                        <p:attrNameLst>
                                          <p:attrName>style.visibility</p:attrName>
                                        </p:attrNameLst>
                                      </p:cBhvr>
                                      <p:to>
                                        <p:strVal val="visible"/>
                                      </p:to>
                                    </p:set>
                                    <p:animEffect transition="in" filter="wipe(left)">
                                      <p:cBhvr>
                                        <p:cTn id="199" dur="500"/>
                                        <p:tgtEl>
                                          <p:spTgt spid="930818">
                                            <p:txEl>
                                              <p:pRg st="0" end="0"/>
                                            </p:txEl>
                                          </p:spTgt>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2" presetClass="entr" presetSubtype="6" fill="hold" grpId="0" nodeType="clickEffect">
                                  <p:stCondLst>
                                    <p:cond delay="0"/>
                                  </p:stCondLst>
                                  <p:childTnLst>
                                    <p:set>
                                      <p:cBhvr>
                                        <p:cTn id="203" dur="1" fill="hold">
                                          <p:stCondLst>
                                            <p:cond delay="0"/>
                                          </p:stCondLst>
                                        </p:cTn>
                                        <p:tgtEl>
                                          <p:spTgt spid="930866"/>
                                        </p:tgtEl>
                                        <p:attrNameLst>
                                          <p:attrName>style.visibility</p:attrName>
                                        </p:attrNameLst>
                                      </p:cBhvr>
                                      <p:to>
                                        <p:strVal val="visible"/>
                                      </p:to>
                                    </p:set>
                                    <p:anim calcmode="lin" valueType="num">
                                      <p:cBhvr additive="base">
                                        <p:cTn id="204" dur="1000" fill="hold"/>
                                        <p:tgtEl>
                                          <p:spTgt spid="930866"/>
                                        </p:tgtEl>
                                        <p:attrNameLst>
                                          <p:attrName>ppt_x</p:attrName>
                                        </p:attrNameLst>
                                      </p:cBhvr>
                                      <p:tavLst>
                                        <p:tav tm="0">
                                          <p:val>
                                            <p:strVal val="1+#ppt_w/2"/>
                                          </p:val>
                                        </p:tav>
                                        <p:tav tm="100000">
                                          <p:val>
                                            <p:strVal val="#ppt_x"/>
                                          </p:val>
                                        </p:tav>
                                      </p:tavLst>
                                    </p:anim>
                                    <p:anim calcmode="lin" valueType="num">
                                      <p:cBhvr additive="base">
                                        <p:cTn id="205" dur="1000" fill="hold"/>
                                        <p:tgtEl>
                                          <p:spTgt spid="930866"/>
                                        </p:tgtEl>
                                        <p:attrNameLst>
                                          <p:attrName>ppt_y</p:attrName>
                                        </p:attrNameLst>
                                      </p:cBhvr>
                                      <p:tavLst>
                                        <p:tav tm="0">
                                          <p:val>
                                            <p:strVal val="1+#ppt_h/2"/>
                                          </p:val>
                                        </p:tav>
                                        <p:tav tm="100000">
                                          <p:val>
                                            <p:strVal val="#ppt_y"/>
                                          </p:val>
                                        </p:tav>
                                      </p:tavLst>
                                    </p:anim>
                                  </p:childTnLst>
                                </p:cTn>
                              </p:par>
                            </p:childTnLst>
                          </p:cTn>
                        </p:par>
                        <p:par>
                          <p:cTn id="206" fill="hold" nodeType="afterGroup">
                            <p:stCondLst>
                              <p:cond delay="1000"/>
                            </p:stCondLst>
                            <p:childTnLst>
                              <p:par>
                                <p:cTn id="207" presetID="22" presetClass="entr" presetSubtype="8" fill="hold" grpId="0" nodeType="afterEffect">
                                  <p:stCondLst>
                                    <p:cond delay="0"/>
                                  </p:stCondLst>
                                  <p:childTnLst>
                                    <p:set>
                                      <p:cBhvr>
                                        <p:cTn id="208" dur="1" fill="hold">
                                          <p:stCondLst>
                                            <p:cond delay="0"/>
                                          </p:stCondLst>
                                        </p:cTn>
                                        <p:tgtEl>
                                          <p:spTgt spid="930869"/>
                                        </p:tgtEl>
                                        <p:attrNameLst>
                                          <p:attrName>style.visibility</p:attrName>
                                        </p:attrNameLst>
                                      </p:cBhvr>
                                      <p:to>
                                        <p:strVal val="visible"/>
                                      </p:to>
                                    </p:set>
                                    <p:animEffect transition="in" filter="wipe(left)">
                                      <p:cBhvr>
                                        <p:cTn id="209" dur="500"/>
                                        <p:tgtEl>
                                          <p:spTgt spid="930869"/>
                                        </p:tgtEl>
                                      </p:cBhvr>
                                    </p:animEffect>
                                  </p:childTnLst>
                                </p:cTn>
                              </p:par>
                            </p:childTnLst>
                          </p:cTn>
                        </p:par>
                        <p:par>
                          <p:cTn id="210" fill="hold" nodeType="afterGroup">
                            <p:stCondLst>
                              <p:cond delay="1500"/>
                            </p:stCondLst>
                            <p:childTnLst>
                              <p:par>
                                <p:cTn id="211" presetID="23" presetClass="entr" presetSubtype="16" fill="hold" grpId="0" nodeType="afterEffect">
                                  <p:stCondLst>
                                    <p:cond delay="0"/>
                                  </p:stCondLst>
                                  <p:childTnLst>
                                    <p:set>
                                      <p:cBhvr>
                                        <p:cTn id="212" dur="1" fill="hold">
                                          <p:stCondLst>
                                            <p:cond delay="0"/>
                                          </p:stCondLst>
                                        </p:cTn>
                                        <p:tgtEl>
                                          <p:spTgt spid="930870"/>
                                        </p:tgtEl>
                                        <p:attrNameLst>
                                          <p:attrName>style.visibility</p:attrName>
                                        </p:attrNameLst>
                                      </p:cBhvr>
                                      <p:to>
                                        <p:strVal val="visible"/>
                                      </p:to>
                                    </p:set>
                                    <p:anim calcmode="lin" valueType="num">
                                      <p:cBhvr>
                                        <p:cTn id="213" dur="500" fill="hold"/>
                                        <p:tgtEl>
                                          <p:spTgt spid="930870"/>
                                        </p:tgtEl>
                                        <p:attrNameLst>
                                          <p:attrName>ppt_w</p:attrName>
                                        </p:attrNameLst>
                                      </p:cBhvr>
                                      <p:tavLst>
                                        <p:tav tm="0">
                                          <p:val>
                                            <p:fltVal val="0"/>
                                          </p:val>
                                        </p:tav>
                                        <p:tav tm="100000">
                                          <p:val>
                                            <p:strVal val="#ppt_w"/>
                                          </p:val>
                                        </p:tav>
                                      </p:tavLst>
                                    </p:anim>
                                    <p:anim calcmode="lin" valueType="num">
                                      <p:cBhvr>
                                        <p:cTn id="214" dur="500" fill="hold"/>
                                        <p:tgtEl>
                                          <p:spTgt spid="930870"/>
                                        </p:tgtEl>
                                        <p:attrNameLst>
                                          <p:attrName>ppt_h</p:attrName>
                                        </p:attrNameLst>
                                      </p:cBhvr>
                                      <p:tavLst>
                                        <p:tav tm="0">
                                          <p:val>
                                            <p:fltVal val="0"/>
                                          </p:val>
                                        </p:tav>
                                        <p:tav tm="100000">
                                          <p:val>
                                            <p:strVal val="#ppt_h"/>
                                          </p:val>
                                        </p:tav>
                                      </p:tavLst>
                                    </p:anim>
                                  </p:childTnLst>
                                </p:cTn>
                              </p:par>
                            </p:childTnLst>
                          </p:cTn>
                        </p:par>
                        <p:par>
                          <p:cTn id="215" fill="hold" nodeType="afterGroup">
                            <p:stCondLst>
                              <p:cond delay="2000"/>
                            </p:stCondLst>
                            <p:childTnLst>
                              <p:par>
                                <p:cTn id="216" presetID="22" presetClass="entr" presetSubtype="1" fill="hold" grpId="0" nodeType="afterEffect">
                                  <p:stCondLst>
                                    <p:cond delay="0"/>
                                  </p:stCondLst>
                                  <p:childTnLst>
                                    <p:set>
                                      <p:cBhvr>
                                        <p:cTn id="217" dur="1" fill="hold">
                                          <p:stCondLst>
                                            <p:cond delay="0"/>
                                          </p:stCondLst>
                                        </p:cTn>
                                        <p:tgtEl>
                                          <p:spTgt spid="930867"/>
                                        </p:tgtEl>
                                        <p:attrNameLst>
                                          <p:attrName>style.visibility</p:attrName>
                                        </p:attrNameLst>
                                      </p:cBhvr>
                                      <p:to>
                                        <p:strVal val="visible"/>
                                      </p:to>
                                    </p:set>
                                    <p:animEffect transition="in" filter="wipe(up)">
                                      <p:cBhvr>
                                        <p:cTn id="218" dur="500"/>
                                        <p:tgtEl>
                                          <p:spTgt spid="930867"/>
                                        </p:tgtEl>
                                      </p:cBhvr>
                                    </p:animEffect>
                                  </p:childTnLst>
                                </p:cTn>
                              </p:par>
                            </p:childTnLst>
                          </p:cTn>
                        </p:par>
                        <p:par>
                          <p:cTn id="219" fill="hold" nodeType="afterGroup">
                            <p:stCondLst>
                              <p:cond delay="2500"/>
                            </p:stCondLst>
                            <p:childTnLst>
                              <p:par>
                                <p:cTn id="220" presetID="2" presetClass="entr" presetSubtype="2" fill="hold" grpId="0" nodeType="afterEffect">
                                  <p:stCondLst>
                                    <p:cond delay="0"/>
                                  </p:stCondLst>
                                  <p:childTnLst>
                                    <p:set>
                                      <p:cBhvr>
                                        <p:cTn id="221" dur="1" fill="hold">
                                          <p:stCondLst>
                                            <p:cond delay="0"/>
                                          </p:stCondLst>
                                        </p:cTn>
                                        <p:tgtEl>
                                          <p:spTgt spid="930868"/>
                                        </p:tgtEl>
                                        <p:attrNameLst>
                                          <p:attrName>style.visibility</p:attrName>
                                        </p:attrNameLst>
                                      </p:cBhvr>
                                      <p:to>
                                        <p:strVal val="visible"/>
                                      </p:to>
                                    </p:set>
                                    <p:anim calcmode="lin" valueType="num">
                                      <p:cBhvr additive="base">
                                        <p:cTn id="222" dur="1000" fill="hold"/>
                                        <p:tgtEl>
                                          <p:spTgt spid="930868"/>
                                        </p:tgtEl>
                                        <p:attrNameLst>
                                          <p:attrName>ppt_x</p:attrName>
                                        </p:attrNameLst>
                                      </p:cBhvr>
                                      <p:tavLst>
                                        <p:tav tm="0">
                                          <p:val>
                                            <p:strVal val="1+#ppt_w/2"/>
                                          </p:val>
                                        </p:tav>
                                        <p:tav tm="100000">
                                          <p:val>
                                            <p:strVal val="#ppt_x"/>
                                          </p:val>
                                        </p:tav>
                                      </p:tavLst>
                                    </p:anim>
                                    <p:anim calcmode="lin" valueType="num">
                                      <p:cBhvr additive="base">
                                        <p:cTn id="223" dur="1000" fill="hold"/>
                                        <p:tgtEl>
                                          <p:spTgt spid="9308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18" grpId="0" build="p" autoUpdateAnimBg="0"/>
      <p:bldP spid="930820" grpId="0" animBg="1"/>
      <p:bldP spid="930821" grpId="0" animBg="1"/>
      <p:bldP spid="930822" grpId="0" animBg="1"/>
      <p:bldP spid="930823" grpId="0"/>
      <p:bldP spid="930824" grpId="0" animBg="1"/>
      <p:bldP spid="930825" grpId="0" animBg="1"/>
      <p:bldP spid="930826" grpId="0"/>
      <p:bldP spid="930827" grpId="0"/>
      <p:bldP spid="930828" grpId="0"/>
      <p:bldP spid="930829" grpId="0"/>
      <p:bldP spid="930830" grpId="0"/>
      <p:bldP spid="930831" grpId="0"/>
      <p:bldP spid="930832" grpId="0"/>
      <p:bldP spid="930833" grpId="0"/>
      <p:bldP spid="930834" grpId="0"/>
      <p:bldP spid="930835" grpId="0" animBg="1"/>
      <p:bldP spid="930836" grpId="0" animBg="1"/>
      <p:bldP spid="930837" grpId="0" animBg="1"/>
      <p:bldP spid="930838" grpId="0"/>
      <p:bldP spid="930839" grpId="0"/>
      <p:bldP spid="930840" grpId="0"/>
      <p:bldP spid="930841" grpId="0"/>
      <p:bldP spid="930842" grpId="0"/>
      <p:bldP spid="930843" grpId="0"/>
      <p:bldP spid="930844" grpId="0"/>
      <p:bldP spid="930845" grpId="0"/>
      <p:bldP spid="930846" grpId="0" animBg="1"/>
      <p:bldP spid="930847" grpId="0" animBg="1"/>
      <p:bldP spid="930848" grpId="0"/>
      <p:bldP spid="930849" grpId="0" animBg="1"/>
      <p:bldP spid="930850" grpId="0" animBg="1"/>
      <p:bldP spid="930851" grpId="0"/>
      <p:bldP spid="930852" grpId="0"/>
      <p:bldP spid="930853" grpId="0" animBg="1"/>
      <p:bldP spid="930854" grpId="0"/>
      <p:bldP spid="930855" grpId="0"/>
      <p:bldP spid="930856" grpId="0"/>
      <p:bldP spid="930857" grpId="0" animBg="1"/>
      <p:bldP spid="930858" grpId="0" animBg="1"/>
      <p:bldP spid="930859" grpId="0" animBg="1"/>
      <p:bldP spid="930860" grpId="0" animBg="1"/>
      <p:bldP spid="930861" grpId="0"/>
      <p:bldP spid="930862" grpId="0"/>
      <p:bldP spid="930863" grpId="0"/>
      <p:bldP spid="930864" grpId="0"/>
      <p:bldP spid="930865" grpId="0" animBg="1"/>
      <p:bldP spid="930866" grpId="0" animBg="1"/>
      <p:bldP spid="930867" grpId="0" animBg="1"/>
      <p:bldP spid="930868" grpId="0"/>
      <p:bldP spid="930869" grpId="0"/>
      <p:bldP spid="9308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Objetivos da aula</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pt-BR" dirty="0" smtClean="0"/>
              <a:t>Apresentar algumas teorias de determinação da inflação, buscando identificar as causas da inflação</a:t>
            </a:r>
          </a:p>
          <a:p>
            <a:endParaRPr lang="pt-BR" dirty="0" smtClean="0"/>
          </a:p>
          <a:p>
            <a:r>
              <a:rPr lang="pt-BR" dirty="0" smtClean="0"/>
              <a:t>Inflação pode ser uma decorrência de outras políticas governamentais, tais como:</a:t>
            </a:r>
          </a:p>
          <a:p>
            <a:pPr lvl="1"/>
            <a:r>
              <a:rPr lang="pt-BR" dirty="0" smtClean="0"/>
              <a:t>Tentativa de atingir altas metas de nível de emprego; ou</a:t>
            </a:r>
          </a:p>
          <a:p>
            <a:pPr lvl="1"/>
            <a:r>
              <a:rPr lang="pt-BR" dirty="0" smtClean="0"/>
              <a:t>Existência de déficits orçamentários persistentes</a:t>
            </a:r>
          </a:p>
          <a:p>
            <a:pPr lvl="1"/>
            <a:endParaRPr lang="pt-BR" dirty="0" smtClean="0"/>
          </a:p>
          <a:p>
            <a:r>
              <a:rPr lang="pt-BR" dirty="0" smtClean="0"/>
              <a:t>Inflação pode ser decorrência de fatores externos, tais como:</a:t>
            </a:r>
          </a:p>
          <a:p>
            <a:pPr lvl="1"/>
            <a:r>
              <a:rPr lang="pt-BR" dirty="0" smtClean="0"/>
              <a:t>Quebra de safra;</a:t>
            </a:r>
          </a:p>
          <a:p>
            <a:pPr lvl="1"/>
            <a:r>
              <a:rPr lang="pt-BR" dirty="0" smtClean="0"/>
              <a:t>Aumento de preços internacionais de </a:t>
            </a:r>
            <a:r>
              <a:rPr lang="pt-BR" i="1" dirty="0" smtClean="0"/>
              <a:t>commodities</a:t>
            </a:r>
            <a:endParaRPr lang="en-US"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 name="Retângulo 65"/>
          <p:cNvSpPr/>
          <p:nvPr/>
        </p:nvSpPr>
        <p:spPr>
          <a:xfrm>
            <a:off x="251520" y="4725144"/>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64"/>
          <p:cNvSpPr/>
          <p:nvPr/>
        </p:nvSpPr>
        <p:spPr>
          <a:xfrm>
            <a:off x="251520" y="2852936"/>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Retângulo 63"/>
          <p:cNvSpPr/>
          <p:nvPr/>
        </p:nvSpPr>
        <p:spPr>
          <a:xfrm>
            <a:off x="251520" y="764704"/>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362"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F7F9039A-20BC-4C0A-B84B-57A590CEABFF}" type="slidenum">
              <a:rPr lang="pt-PT" sz="1400" b="0" smtClean="0">
                <a:solidFill>
                  <a:schemeClr val="folHlink"/>
                </a:solidFill>
              </a:rPr>
              <a:pPr eaLnBrk="1" hangingPunct="1"/>
              <a:t>30</a:t>
            </a:fld>
            <a:endParaRPr lang="pt-PT" sz="1400" b="0" smtClean="0">
              <a:solidFill>
                <a:schemeClr val="folHlink"/>
              </a:solidFill>
            </a:endParaRPr>
          </a:p>
        </p:txBody>
      </p:sp>
      <p:sp>
        <p:nvSpPr>
          <p:cNvPr id="931842" name="Rectangle 2"/>
          <p:cNvSpPr>
            <a:spLocks noGrp="1" noChangeArrowheads="1"/>
          </p:cNvSpPr>
          <p:nvPr>
            <p:ph type="body" idx="1"/>
          </p:nvPr>
        </p:nvSpPr>
        <p:spPr>
          <a:xfrm>
            <a:off x="5638800" y="764704"/>
            <a:ext cx="3397696" cy="5364163"/>
          </a:xfrm>
        </p:spPr>
        <p:txBody>
          <a:bodyPr>
            <a:noAutofit/>
          </a:bodyPr>
          <a:lstStyle/>
          <a:p>
            <a:pPr marL="361950" indent="-361950" eaLnBrk="1" hangingPunct="1">
              <a:buFontTx/>
              <a:buNone/>
            </a:pPr>
            <a:r>
              <a:rPr lang="pt-BR" sz="2200" dirty="0" smtClean="0">
                <a:latin typeface="Arial" charset="0"/>
              </a:rPr>
              <a:t>No nível de preço P</a:t>
            </a:r>
            <a:r>
              <a:rPr lang="pt-BR" sz="2200" baseline="-25000" dirty="0" smtClean="0">
                <a:latin typeface="Arial" charset="0"/>
              </a:rPr>
              <a:t>0</a:t>
            </a:r>
            <a:r>
              <a:rPr lang="pt-BR" sz="2200" dirty="0" smtClean="0">
                <a:latin typeface="Arial" charset="0"/>
              </a:rPr>
              <a:t>: </a:t>
            </a:r>
          </a:p>
          <a:p>
            <a:pPr marL="361950" indent="-361950" eaLnBrk="1" hangingPunct="1"/>
            <a:r>
              <a:rPr lang="pt-BR" sz="2200" dirty="0" smtClean="0">
                <a:latin typeface="Arial" charset="0"/>
              </a:rPr>
              <a:t>o emprego de equilíbrio passa a ser N</a:t>
            </a:r>
            <a:r>
              <a:rPr lang="pt-BR" sz="2200" baseline="-25000" dirty="0" smtClean="0">
                <a:latin typeface="Arial" charset="0"/>
              </a:rPr>
              <a:t>1</a:t>
            </a:r>
            <a:r>
              <a:rPr lang="pt-BR" sz="2200" dirty="0" smtClean="0">
                <a:latin typeface="Arial" charset="0"/>
              </a:rPr>
              <a:t> e o produto ofertado passa a ser y</a:t>
            </a:r>
            <a:r>
              <a:rPr lang="pt-BR" sz="2200" baseline="-25000" dirty="0" smtClean="0">
                <a:latin typeface="Arial" charset="0"/>
              </a:rPr>
              <a:t>1</a:t>
            </a:r>
            <a:r>
              <a:rPr lang="pt-BR" sz="2200" dirty="0" smtClean="0">
                <a:latin typeface="Arial" charset="0"/>
              </a:rPr>
              <a:t> (gerado em uma função de produção não desenhada).</a:t>
            </a:r>
          </a:p>
          <a:p>
            <a:pPr marL="361950" indent="-361950" eaLnBrk="1" hangingPunct="1">
              <a:buFontTx/>
              <a:buNone/>
            </a:pPr>
            <a:r>
              <a:rPr lang="pt-BR" sz="2200" dirty="0" smtClean="0">
                <a:latin typeface="Arial" charset="0"/>
                <a:sym typeface="Symbol" pitchFamily="18" charset="2"/>
              </a:rPr>
              <a:t>	 </a:t>
            </a:r>
            <a:r>
              <a:rPr lang="pt-BR" sz="2200" dirty="0" smtClean="0">
                <a:latin typeface="Arial" charset="0"/>
              </a:rPr>
              <a:t>deslocamento da curva de oferta agregada. 	</a:t>
            </a:r>
          </a:p>
          <a:p>
            <a:pPr marL="361950" indent="-361950" eaLnBrk="1" hangingPunct="1"/>
            <a:r>
              <a:rPr lang="pt-BR" sz="2200" dirty="0" smtClean="0">
                <a:latin typeface="Arial" charset="0"/>
              </a:rPr>
              <a:t>surge a insuficiência de oferta agregada, que se origina da redução de oferta agregada. </a:t>
            </a:r>
          </a:p>
          <a:p>
            <a:pPr marL="361950" indent="-361950" eaLnBrk="1" hangingPunct="1">
              <a:buFontTx/>
              <a:buNone/>
            </a:pPr>
            <a:r>
              <a:rPr lang="pt-BR" sz="2200" dirty="0" smtClean="0">
                <a:latin typeface="Arial" charset="0"/>
                <a:sym typeface="Symbol" pitchFamily="18" charset="2"/>
              </a:rPr>
              <a:t> P</a:t>
            </a:r>
            <a:endParaRPr lang="pt-BR" sz="2200" dirty="0" smtClean="0">
              <a:latin typeface="Arial" charset="0"/>
            </a:endParaRPr>
          </a:p>
        </p:txBody>
      </p:sp>
      <p:sp>
        <p:nvSpPr>
          <p:cNvPr id="15364" name="Rectangle 3"/>
          <p:cNvSpPr>
            <a:spLocks noGrp="1" noChangeArrowheads="1"/>
          </p:cNvSpPr>
          <p:nvPr>
            <p:ph type="title"/>
          </p:nvPr>
        </p:nvSpPr>
        <p:spPr>
          <a:xfrm>
            <a:off x="0" y="122238"/>
            <a:ext cx="9144000" cy="819150"/>
          </a:xfrm>
          <a:noFill/>
        </p:spPr>
        <p:txBody>
          <a:bodyPr/>
          <a:lstStyle/>
          <a:p>
            <a:pPr eaLnBrk="1" hangingPunct="1"/>
            <a:r>
              <a:rPr lang="pt-BR" sz="3000" smtClean="0">
                <a:latin typeface="Arial" charset="0"/>
              </a:rPr>
              <a:t>Inflação de custos causada por pressões de salários </a:t>
            </a:r>
          </a:p>
        </p:txBody>
      </p:sp>
      <p:sp>
        <p:nvSpPr>
          <p:cNvPr id="15365" name="Line 4"/>
          <p:cNvSpPr>
            <a:spLocks noChangeShapeType="1"/>
          </p:cNvSpPr>
          <p:nvPr/>
        </p:nvSpPr>
        <p:spPr bwMode="auto">
          <a:xfrm flipV="1">
            <a:off x="608013" y="776288"/>
            <a:ext cx="0" cy="172720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5366" name="Line 5"/>
          <p:cNvSpPr>
            <a:spLocks noChangeShapeType="1"/>
          </p:cNvSpPr>
          <p:nvPr/>
        </p:nvSpPr>
        <p:spPr bwMode="auto">
          <a:xfrm>
            <a:off x="608013" y="2498725"/>
            <a:ext cx="2987675"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31846" name="Freeform 6"/>
          <p:cNvSpPr>
            <a:spLocks/>
          </p:cNvSpPr>
          <p:nvPr/>
        </p:nvSpPr>
        <p:spPr bwMode="auto">
          <a:xfrm>
            <a:off x="857250" y="1031875"/>
            <a:ext cx="1911350" cy="1220788"/>
          </a:xfrm>
          <a:custGeom>
            <a:avLst/>
            <a:gdLst>
              <a:gd name="T0" fmla="*/ 0 w 3180"/>
              <a:gd name="T1" fmla="*/ 2147483647 h 2003"/>
              <a:gd name="T2" fmla="*/ 2147483647 w 3180"/>
              <a:gd name="T3" fmla="*/ 2147483647 h 2003"/>
              <a:gd name="T4" fmla="*/ 2147483647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5368" name="Freeform 7"/>
          <p:cNvSpPr>
            <a:spLocks/>
          </p:cNvSpPr>
          <p:nvPr/>
        </p:nvSpPr>
        <p:spPr bwMode="auto">
          <a:xfrm>
            <a:off x="1620838" y="879475"/>
            <a:ext cx="1662112" cy="1306513"/>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5369" name="Text Box 8"/>
          <p:cNvSpPr txBox="1">
            <a:spLocks noChangeArrowheads="1"/>
          </p:cNvSpPr>
          <p:nvPr/>
        </p:nvSpPr>
        <p:spPr bwMode="auto">
          <a:xfrm>
            <a:off x="1255713" y="782638"/>
            <a:ext cx="4921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5370" name="Line 9"/>
          <p:cNvSpPr>
            <a:spLocks noChangeShapeType="1"/>
          </p:cNvSpPr>
          <p:nvPr/>
        </p:nvSpPr>
        <p:spPr bwMode="auto">
          <a:xfrm flipV="1">
            <a:off x="608013" y="2014538"/>
            <a:ext cx="2058987" cy="31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1850" name="Line 10"/>
          <p:cNvSpPr>
            <a:spLocks noChangeShapeType="1"/>
          </p:cNvSpPr>
          <p:nvPr/>
        </p:nvSpPr>
        <p:spPr bwMode="auto">
          <a:xfrm>
            <a:off x="1662113" y="2014538"/>
            <a:ext cx="0" cy="4810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5372" name="Line 11"/>
          <p:cNvSpPr>
            <a:spLocks noChangeShapeType="1"/>
          </p:cNvSpPr>
          <p:nvPr/>
        </p:nvSpPr>
        <p:spPr bwMode="auto">
          <a:xfrm>
            <a:off x="2644775" y="2014538"/>
            <a:ext cx="0" cy="4810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5373" name="Text Box 12"/>
          <p:cNvSpPr txBox="1">
            <a:spLocks noChangeArrowheads="1"/>
          </p:cNvSpPr>
          <p:nvPr/>
        </p:nvSpPr>
        <p:spPr bwMode="auto">
          <a:xfrm>
            <a:off x="3241675" y="2097088"/>
            <a:ext cx="4841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1853" name="Text Box 13"/>
          <p:cNvSpPr txBox="1">
            <a:spLocks noChangeArrowheads="1"/>
          </p:cNvSpPr>
          <p:nvPr/>
        </p:nvSpPr>
        <p:spPr bwMode="auto">
          <a:xfrm>
            <a:off x="2714625" y="882650"/>
            <a:ext cx="4333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31854" name="Text Box 14"/>
          <p:cNvSpPr txBox="1">
            <a:spLocks noChangeArrowheads="1"/>
          </p:cNvSpPr>
          <p:nvPr/>
        </p:nvSpPr>
        <p:spPr bwMode="auto">
          <a:xfrm>
            <a:off x="596900" y="2128838"/>
            <a:ext cx="4587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5376" name="Text Box 15"/>
          <p:cNvSpPr txBox="1">
            <a:spLocks noChangeArrowheads="1"/>
          </p:cNvSpPr>
          <p:nvPr/>
        </p:nvSpPr>
        <p:spPr bwMode="auto">
          <a:xfrm>
            <a:off x="1268413" y="2168525"/>
            <a:ext cx="4826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5377" name="Text Box 16"/>
          <p:cNvSpPr txBox="1">
            <a:spLocks noChangeArrowheads="1"/>
          </p:cNvSpPr>
          <p:nvPr/>
        </p:nvSpPr>
        <p:spPr bwMode="auto">
          <a:xfrm>
            <a:off x="3252788" y="1169988"/>
            <a:ext cx="4826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5378" name="Text Box 17"/>
          <p:cNvSpPr txBox="1">
            <a:spLocks noChangeArrowheads="1"/>
          </p:cNvSpPr>
          <p:nvPr/>
        </p:nvSpPr>
        <p:spPr bwMode="auto">
          <a:xfrm>
            <a:off x="347663" y="828675"/>
            <a:ext cx="38893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15379" name="Text Box 18"/>
          <p:cNvSpPr txBox="1">
            <a:spLocks noChangeArrowheads="1"/>
          </p:cNvSpPr>
          <p:nvPr/>
        </p:nvSpPr>
        <p:spPr bwMode="auto">
          <a:xfrm>
            <a:off x="250825" y="1863725"/>
            <a:ext cx="5016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1859" name="Text Box 19"/>
          <p:cNvSpPr txBox="1">
            <a:spLocks noChangeArrowheads="1"/>
          </p:cNvSpPr>
          <p:nvPr/>
        </p:nvSpPr>
        <p:spPr bwMode="auto">
          <a:xfrm>
            <a:off x="269875" y="1579563"/>
            <a:ext cx="4349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931860" name="Text Box 20"/>
          <p:cNvSpPr txBox="1">
            <a:spLocks noChangeArrowheads="1"/>
          </p:cNvSpPr>
          <p:nvPr/>
        </p:nvSpPr>
        <p:spPr bwMode="auto">
          <a:xfrm>
            <a:off x="1514475" y="2471738"/>
            <a:ext cx="3873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y</a:t>
            </a:r>
            <a:r>
              <a:rPr lang="pt-BR" sz="1600" b="0" baseline="-25000">
                <a:solidFill>
                  <a:srgbClr val="CCECFF"/>
                </a:solidFill>
                <a:latin typeface="Arial" charset="0"/>
              </a:rPr>
              <a:t>1</a:t>
            </a:r>
            <a:endParaRPr lang="pt-BR" sz="1600" b="0">
              <a:solidFill>
                <a:srgbClr val="CCECFF"/>
              </a:solidFill>
              <a:latin typeface="Arial" charset="0"/>
            </a:endParaRPr>
          </a:p>
        </p:txBody>
      </p:sp>
      <p:sp>
        <p:nvSpPr>
          <p:cNvPr id="15382" name="Text Box 21"/>
          <p:cNvSpPr txBox="1">
            <a:spLocks noChangeArrowheads="1"/>
          </p:cNvSpPr>
          <p:nvPr/>
        </p:nvSpPr>
        <p:spPr bwMode="auto">
          <a:xfrm>
            <a:off x="2517775" y="2465388"/>
            <a:ext cx="3889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5383" name="Text Box 22"/>
          <p:cNvSpPr txBox="1">
            <a:spLocks noChangeArrowheads="1"/>
          </p:cNvSpPr>
          <p:nvPr/>
        </p:nvSpPr>
        <p:spPr bwMode="auto">
          <a:xfrm>
            <a:off x="3305175" y="2454275"/>
            <a:ext cx="3889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15384" name="Text Box 23"/>
          <p:cNvSpPr txBox="1">
            <a:spLocks noChangeArrowheads="1"/>
          </p:cNvSpPr>
          <p:nvPr/>
        </p:nvSpPr>
        <p:spPr bwMode="auto">
          <a:xfrm>
            <a:off x="3792538" y="1166813"/>
            <a:ext cx="160496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latin typeface="Arial" charset="0"/>
              </a:rPr>
              <a:t>Oferta e demanda agregada.</a:t>
            </a:r>
          </a:p>
        </p:txBody>
      </p:sp>
      <p:sp>
        <p:nvSpPr>
          <p:cNvPr id="931864" name="Text Box 24"/>
          <p:cNvSpPr txBox="1">
            <a:spLocks noChangeArrowheads="1"/>
          </p:cNvSpPr>
          <p:nvPr/>
        </p:nvSpPr>
        <p:spPr bwMode="auto">
          <a:xfrm>
            <a:off x="1501775" y="1739900"/>
            <a:ext cx="2905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F</a:t>
            </a:r>
          </a:p>
        </p:txBody>
      </p:sp>
      <p:sp>
        <p:nvSpPr>
          <p:cNvPr id="15386" name="Text Box 25"/>
          <p:cNvSpPr txBox="1">
            <a:spLocks noChangeArrowheads="1"/>
          </p:cNvSpPr>
          <p:nvPr/>
        </p:nvSpPr>
        <p:spPr bwMode="auto">
          <a:xfrm>
            <a:off x="2471738" y="1709738"/>
            <a:ext cx="2905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5387" name="Line 26"/>
          <p:cNvSpPr>
            <a:spLocks noChangeShapeType="1"/>
          </p:cNvSpPr>
          <p:nvPr/>
        </p:nvSpPr>
        <p:spPr bwMode="auto">
          <a:xfrm flipV="1">
            <a:off x="608013" y="2832100"/>
            <a:ext cx="0" cy="1725613"/>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5388" name="Line 27"/>
          <p:cNvSpPr>
            <a:spLocks noChangeShapeType="1"/>
          </p:cNvSpPr>
          <p:nvPr/>
        </p:nvSpPr>
        <p:spPr bwMode="auto">
          <a:xfrm>
            <a:off x="608013" y="4557713"/>
            <a:ext cx="2987675"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5389" name="Line 28"/>
          <p:cNvSpPr>
            <a:spLocks noChangeShapeType="1"/>
          </p:cNvSpPr>
          <p:nvPr/>
        </p:nvSpPr>
        <p:spPr bwMode="auto">
          <a:xfrm>
            <a:off x="604838" y="3870325"/>
            <a:ext cx="2027237"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5390" name="Text Box 29"/>
          <p:cNvSpPr txBox="1">
            <a:spLocks noChangeArrowheads="1"/>
          </p:cNvSpPr>
          <p:nvPr/>
        </p:nvSpPr>
        <p:spPr bwMode="auto">
          <a:xfrm>
            <a:off x="1223963" y="4232275"/>
            <a:ext cx="43656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L</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5391" name="Text Box 30"/>
          <p:cNvSpPr txBox="1">
            <a:spLocks noChangeArrowheads="1"/>
          </p:cNvSpPr>
          <p:nvPr/>
        </p:nvSpPr>
        <p:spPr bwMode="auto">
          <a:xfrm>
            <a:off x="3132138" y="4195763"/>
            <a:ext cx="4635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5392" name="Text Box 31"/>
          <p:cNvSpPr txBox="1">
            <a:spLocks noChangeArrowheads="1"/>
          </p:cNvSpPr>
          <p:nvPr/>
        </p:nvSpPr>
        <p:spPr bwMode="auto">
          <a:xfrm>
            <a:off x="330200" y="2828925"/>
            <a:ext cx="3873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r</a:t>
            </a:r>
          </a:p>
        </p:txBody>
      </p:sp>
      <p:sp>
        <p:nvSpPr>
          <p:cNvPr id="15393" name="Text Box 32"/>
          <p:cNvSpPr txBox="1">
            <a:spLocks noChangeArrowheads="1"/>
          </p:cNvSpPr>
          <p:nvPr/>
        </p:nvSpPr>
        <p:spPr bwMode="auto">
          <a:xfrm>
            <a:off x="322263" y="3679825"/>
            <a:ext cx="3873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r</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5394" name="Text Box 33"/>
          <p:cNvSpPr txBox="1">
            <a:spLocks noChangeArrowheads="1"/>
          </p:cNvSpPr>
          <p:nvPr/>
        </p:nvSpPr>
        <p:spPr bwMode="auto">
          <a:xfrm>
            <a:off x="2505075" y="4513263"/>
            <a:ext cx="388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5395" name="Text Box 34"/>
          <p:cNvSpPr txBox="1">
            <a:spLocks noChangeArrowheads="1"/>
          </p:cNvSpPr>
          <p:nvPr/>
        </p:nvSpPr>
        <p:spPr bwMode="auto">
          <a:xfrm>
            <a:off x="3305175" y="4513263"/>
            <a:ext cx="388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15396" name="Text Box 35"/>
          <p:cNvSpPr txBox="1">
            <a:spLocks noChangeArrowheads="1"/>
          </p:cNvSpPr>
          <p:nvPr/>
        </p:nvSpPr>
        <p:spPr bwMode="auto">
          <a:xfrm>
            <a:off x="3792538" y="3225800"/>
            <a:ext cx="1787574"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dirty="0">
                <a:latin typeface="Arial" charset="0"/>
              </a:rPr>
              <a:t>Equilíbrio nos mercados de produto e de moeda.</a:t>
            </a:r>
          </a:p>
        </p:txBody>
      </p:sp>
      <p:sp>
        <p:nvSpPr>
          <p:cNvPr id="15397" name="Text Box 36"/>
          <p:cNvSpPr txBox="1">
            <a:spLocks noChangeArrowheads="1"/>
          </p:cNvSpPr>
          <p:nvPr/>
        </p:nvSpPr>
        <p:spPr bwMode="auto">
          <a:xfrm>
            <a:off x="2479675" y="3549650"/>
            <a:ext cx="2905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5398" name="Line 37"/>
          <p:cNvSpPr>
            <a:spLocks noChangeShapeType="1"/>
          </p:cNvSpPr>
          <p:nvPr/>
        </p:nvSpPr>
        <p:spPr bwMode="auto">
          <a:xfrm flipH="1">
            <a:off x="2640013" y="3865563"/>
            <a:ext cx="0" cy="6905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5399" name="Freeform 38"/>
          <p:cNvSpPr>
            <a:spLocks/>
          </p:cNvSpPr>
          <p:nvPr/>
        </p:nvSpPr>
        <p:spPr bwMode="auto">
          <a:xfrm>
            <a:off x="2147888" y="3038475"/>
            <a:ext cx="1055687" cy="12255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5400" name="Text Box 39"/>
          <p:cNvSpPr txBox="1">
            <a:spLocks noChangeArrowheads="1"/>
          </p:cNvSpPr>
          <p:nvPr/>
        </p:nvSpPr>
        <p:spPr bwMode="auto">
          <a:xfrm>
            <a:off x="3775075" y="5219700"/>
            <a:ext cx="16049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latin typeface="Arial" charset="0"/>
              </a:rPr>
              <a:t>Equilíbrio no mercado de trabalho.</a:t>
            </a:r>
          </a:p>
        </p:txBody>
      </p:sp>
      <p:sp>
        <p:nvSpPr>
          <p:cNvPr id="15401" name="Freeform 40"/>
          <p:cNvSpPr>
            <a:spLocks/>
          </p:cNvSpPr>
          <p:nvPr/>
        </p:nvSpPr>
        <p:spPr bwMode="auto">
          <a:xfrm>
            <a:off x="1616075" y="1400175"/>
            <a:ext cx="1708150" cy="985838"/>
          </a:xfrm>
          <a:custGeom>
            <a:avLst/>
            <a:gdLst>
              <a:gd name="T0" fmla="*/ 0 w 3180"/>
              <a:gd name="T1" fmla="*/ 2147483647 h 2003"/>
              <a:gd name="T2" fmla="*/ 2147483647 w 3180"/>
              <a:gd name="T3" fmla="*/ 2147483647 h 2003"/>
              <a:gd name="T4" fmla="*/ 2147483647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5402" name="Freeform 41"/>
          <p:cNvSpPr>
            <a:spLocks/>
          </p:cNvSpPr>
          <p:nvPr/>
        </p:nvSpPr>
        <p:spPr bwMode="auto">
          <a:xfrm>
            <a:off x="1506538" y="3332163"/>
            <a:ext cx="1557337" cy="1047750"/>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5403" name="Text Box 42"/>
          <p:cNvSpPr txBox="1">
            <a:spLocks noChangeArrowheads="1"/>
          </p:cNvSpPr>
          <p:nvPr/>
        </p:nvSpPr>
        <p:spPr bwMode="auto">
          <a:xfrm>
            <a:off x="3008313" y="3184525"/>
            <a:ext cx="44608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M</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5404" name="Text Box 43"/>
          <p:cNvSpPr txBox="1">
            <a:spLocks noChangeArrowheads="1"/>
          </p:cNvSpPr>
          <p:nvPr/>
        </p:nvSpPr>
        <p:spPr bwMode="auto">
          <a:xfrm>
            <a:off x="2112963" y="2854325"/>
            <a:ext cx="38576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I</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5405" name="Line 44"/>
          <p:cNvSpPr>
            <a:spLocks noChangeShapeType="1"/>
          </p:cNvSpPr>
          <p:nvPr/>
        </p:nvSpPr>
        <p:spPr bwMode="auto">
          <a:xfrm>
            <a:off x="795015" y="6525468"/>
            <a:ext cx="2987675"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5406" name="Text Box 45"/>
          <p:cNvSpPr txBox="1">
            <a:spLocks noChangeArrowheads="1"/>
          </p:cNvSpPr>
          <p:nvPr/>
        </p:nvSpPr>
        <p:spPr bwMode="auto">
          <a:xfrm>
            <a:off x="2071365" y="6504831"/>
            <a:ext cx="4365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N</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5407" name="Text Box 46"/>
          <p:cNvSpPr txBox="1">
            <a:spLocks noChangeArrowheads="1"/>
          </p:cNvSpPr>
          <p:nvPr/>
        </p:nvSpPr>
        <p:spPr bwMode="auto">
          <a:xfrm>
            <a:off x="323528" y="5968256"/>
            <a:ext cx="5683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W</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5408" name="Text Box 47"/>
          <p:cNvSpPr txBox="1">
            <a:spLocks noChangeArrowheads="1"/>
          </p:cNvSpPr>
          <p:nvPr/>
        </p:nvSpPr>
        <p:spPr bwMode="auto">
          <a:xfrm>
            <a:off x="3476303" y="6504831"/>
            <a:ext cx="3873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N</a:t>
            </a:r>
          </a:p>
        </p:txBody>
      </p:sp>
      <p:sp>
        <p:nvSpPr>
          <p:cNvPr id="15409" name="Line 48"/>
          <p:cNvSpPr>
            <a:spLocks noChangeShapeType="1"/>
          </p:cNvSpPr>
          <p:nvPr/>
        </p:nvSpPr>
        <p:spPr bwMode="auto">
          <a:xfrm flipV="1">
            <a:off x="795015" y="5107831"/>
            <a:ext cx="0" cy="1414462"/>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5410" name="Freeform 49"/>
          <p:cNvSpPr>
            <a:spLocks/>
          </p:cNvSpPr>
          <p:nvPr/>
        </p:nvSpPr>
        <p:spPr bwMode="auto">
          <a:xfrm>
            <a:off x="1307778" y="5574556"/>
            <a:ext cx="1046162" cy="768350"/>
          </a:xfrm>
          <a:custGeom>
            <a:avLst/>
            <a:gdLst>
              <a:gd name="T0" fmla="*/ 0 w 1740"/>
              <a:gd name="T1" fmla="*/ 0 h 1260"/>
              <a:gd name="T2" fmla="*/ 2147483647 w 1740"/>
              <a:gd name="T3" fmla="*/ 2147483647 h 1260"/>
              <a:gd name="T4" fmla="*/ 2147483647 w 1740"/>
              <a:gd name="T5" fmla="*/ 2147483647 h 1260"/>
              <a:gd name="T6" fmla="*/ 0 60000 65536"/>
              <a:gd name="T7" fmla="*/ 0 60000 65536"/>
              <a:gd name="T8" fmla="*/ 0 60000 65536"/>
            </a:gdLst>
            <a:ahLst/>
            <a:cxnLst>
              <a:cxn ang="T6">
                <a:pos x="T0" y="T1"/>
              </a:cxn>
              <a:cxn ang="T7">
                <a:pos x="T2" y="T3"/>
              </a:cxn>
              <a:cxn ang="T8">
                <a:pos x="T4" y="T5"/>
              </a:cxn>
            </a:cxnLst>
            <a:rect l="0" t="0" r="r" b="b"/>
            <a:pathLst>
              <a:path w="1740" h="1260">
                <a:moveTo>
                  <a:pt x="0" y="0"/>
                </a:moveTo>
                <a:cubicBezTo>
                  <a:pt x="400" y="160"/>
                  <a:pt x="800" y="320"/>
                  <a:pt x="1090" y="530"/>
                </a:cubicBezTo>
                <a:cubicBezTo>
                  <a:pt x="1380" y="740"/>
                  <a:pt x="1560" y="1000"/>
                  <a:pt x="1740" y="126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5411" name="Line 50"/>
          <p:cNvSpPr>
            <a:spLocks noChangeShapeType="1"/>
          </p:cNvSpPr>
          <p:nvPr/>
        </p:nvSpPr>
        <p:spPr bwMode="auto">
          <a:xfrm>
            <a:off x="795015" y="6131768"/>
            <a:ext cx="1401763"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5412" name="Line 51"/>
          <p:cNvSpPr>
            <a:spLocks noChangeShapeType="1"/>
          </p:cNvSpPr>
          <p:nvPr/>
        </p:nvSpPr>
        <p:spPr bwMode="auto">
          <a:xfrm>
            <a:off x="2193603" y="6130181"/>
            <a:ext cx="7937" cy="3873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5413" name="Text Box 52"/>
          <p:cNvSpPr txBox="1">
            <a:spLocks noChangeArrowheads="1"/>
          </p:cNvSpPr>
          <p:nvPr/>
        </p:nvSpPr>
        <p:spPr bwMode="auto">
          <a:xfrm>
            <a:off x="445765" y="5120531"/>
            <a:ext cx="388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W</a:t>
            </a:r>
          </a:p>
        </p:txBody>
      </p:sp>
      <p:sp>
        <p:nvSpPr>
          <p:cNvPr id="15414" name="Text Box 53"/>
          <p:cNvSpPr txBox="1">
            <a:spLocks noChangeArrowheads="1"/>
          </p:cNvSpPr>
          <p:nvPr/>
        </p:nvSpPr>
        <p:spPr bwMode="auto">
          <a:xfrm>
            <a:off x="2725415" y="5276106"/>
            <a:ext cx="10255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j</a:t>
            </a:r>
            <a:r>
              <a:rPr lang="pt-BR" sz="1600" b="0" baseline="30000">
                <a:solidFill>
                  <a:srgbClr val="99FF66"/>
                </a:solidFill>
                <a:latin typeface="Arial" charset="0"/>
              </a:rPr>
              <a:t>0</a:t>
            </a:r>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rPr>
              <a:t>, N)</a:t>
            </a:r>
          </a:p>
        </p:txBody>
      </p:sp>
      <p:sp>
        <p:nvSpPr>
          <p:cNvPr id="15415" name="Text Box 54"/>
          <p:cNvSpPr txBox="1">
            <a:spLocks noChangeArrowheads="1"/>
          </p:cNvSpPr>
          <p:nvPr/>
        </p:nvSpPr>
        <p:spPr bwMode="auto">
          <a:xfrm>
            <a:off x="2296790" y="6201618"/>
            <a:ext cx="9985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rPr>
              <a:t>.f(N)</a:t>
            </a:r>
          </a:p>
        </p:txBody>
      </p:sp>
      <p:sp>
        <p:nvSpPr>
          <p:cNvPr id="15416" name="Text Box 55"/>
          <p:cNvSpPr txBox="1">
            <a:spLocks noChangeArrowheads="1"/>
          </p:cNvSpPr>
          <p:nvPr/>
        </p:nvSpPr>
        <p:spPr bwMode="auto">
          <a:xfrm>
            <a:off x="2047553" y="5796806"/>
            <a:ext cx="304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5417" name="Freeform 56"/>
          <p:cNvSpPr>
            <a:spLocks/>
          </p:cNvSpPr>
          <p:nvPr/>
        </p:nvSpPr>
        <p:spPr bwMode="auto">
          <a:xfrm>
            <a:off x="1728465" y="5404693"/>
            <a:ext cx="1038225" cy="1008063"/>
          </a:xfrm>
          <a:custGeom>
            <a:avLst/>
            <a:gdLst>
              <a:gd name="T0" fmla="*/ 0 w 1728"/>
              <a:gd name="T1" fmla="*/ 2147483647 h 1653"/>
              <a:gd name="T2" fmla="*/ 2147483647 w 1728"/>
              <a:gd name="T3" fmla="*/ 2147483647 h 1653"/>
              <a:gd name="T4" fmla="*/ 2147483647 w 1728"/>
              <a:gd name="T5" fmla="*/ 0 h 1653"/>
              <a:gd name="T6" fmla="*/ 0 60000 65536"/>
              <a:gd name="T7" fmla="*/ 0 60000 65536"/>
              <a:gd name="T8" fmla="*/ 0 60000 65536"/>
            </a:gdLst>
            <a:ahLst/>
            <a:cxnLst>
              <a:cxn ang="T6">
                <a:pos x="T0" y="T1"/>
              </a:cxn>
              <a:cxn ang="T7">
                <a:pos x="T2" y="T3"/>
              </a:cxn>
              <a:cxn ang="T8">
                <a:pos x="T4" y="T5"/>
              </a:cxn>
            </a:cxnLst>
            <a:rect l="0" t="0" r="r" b="b"/>
            <a:pathLst>
              <a:path w="1728" h="1653">
                <a:moveTo>
                  <a:pt x="0" y="1653"/>
                </a:moveTo>
                <a:cubicBezTo>
                  <a:pt x="375" y="1453"/>
                  <a:pt x="751" y="1253"/>
                  <a:pt x="1039" y="977"/>
                </a:cubicBezTo>
                <a:cubicBezTo>
                  <a:pt x="1327" y="701"/>
                  <a:pt x="1527" y="350"/>
                  <a:pt x="1728"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5418" name="Freeform 57"/>
          <p:cNvSpPr>
            <a:spLocks/>
          </p:cNvSpPr>
          <p:nvPr/>
        </p:nvSpPr>
        <p:spPr bwMode="auto">
          <a:xfrm>
            <a:off x="1014090" y="5360243"/>
            <a:ext cx="1039813" cy="1008063"/>
          </a:xfrm>
          <a:custGeom>
            <a:avLst/>
            <a:gdLst>
              <a:gd name="T0" fmla="*/ 0 w 1728"/>
              <a:gd name="T1" fmla="*/ 2147483647 h 1653"/>
              <a:gd name="T2" fmla="*/ 2147483647 w 1728"/>
              <a:gd name="T3" fmla="*/ 2147483647 h 1653"/>
              <a:gd name="T4" fmla="*/ 2147483647 w 1728"/>
              <a:gd name="T5" fmla="*/ 0 h 1653"/>
              <a:gd name="T6" fmla="*/ 0 60000 65536"/>
              <a:gd name="T7" fmla="*/ 0 60000 65536"/>
              <a:gd name="T8" fmla="*/ 0 60000 65536"/>
            </a:gdLst>
            <a:ahLst/>
            <a:cxnLst>
              <a:cxn ang="T6">
                <a:pos x="T0" y="T1"/>
              </a:cxn>
              <a:cxn ang="T7">
                <a:pos x="T2" y="T3"/>
              </a:cxn>
              <a:cxn ang="T8">
                <a:pos x="T4" y="T5"/>
              </a:cxn>
            </a:cxnLst>
            <a:rect l="0" t="0" r="r" b="b"/>
            <a:pathLst>
              <a:path w="1728" h="1653">
                <a:moveTo>
                  <a:pt x="0" y="1653"/>
                </a:moveTo>
                <a:cubicBezTo>
                  <a:pt x="375" y="1453"/>
                  <a:pt x="751" y="1253"/>
                  <a:pt x="1039" y="977"/>
                </a:cubicBezTo>
                <a:cubicBezTo>
                  <a:pt x="1327" y="701"/>
                  <a:pt x="1527" y="350"/>
                  <a:pt x="1728" y="0"/>
                </a:cubicBezTo>
              </a:path>
            </a:pathLst>
          </a:custGeom>
          <a:noFill/>
          <a:ln w="38100" cmpd="sng">
            <a:solidFill>
              <a:srgbClr val="CCECFF"/>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5419" name="Line 58"/>
          <p:cNvSpPr>
            <a:spLocks noChangeShapeType="1"/>
          </p:cNvSpPr>
          <p:nvPr/>
        </p:nvSpPr>
        <p:spPr bwMode="auto">
          <a:xfrm>
            <a:off x="1791965" y="5801568"/>
            <a:ext cx="0" cy="7175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5420" name="Text Box 59"/>
          <p:cNvSpPr txBox="1">
            <a:spLocks noChangeArrowheads="1"/>
          </p:cNvSpPr>
          <p:nvPr/>
        </p:nvSpPr>
        <p:spPr bwMode="auto">
          <a:xfrm>
            <a:off x="1495103" y="6492131"/>
            <a:ext cx="4635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N</a:t>
            </a:r>
            <a:r>
              <a:rPr lang="pt-BR" sz="1600" b="0" baseline="-25000">
                <a:solidFill>
                  <a:srgbClr val="CCECFF"/>
                </a:solidFill>
                <a:latin typeface="Arial" charset="0"/>
              </a:rPr>
              <a:t>1</a:t>
            </a:r>
            <a:endParaRPr lang="pt-BR" sz="1600" b="0">
              <a:solidFill>
                <a:srgbClr val="CCECFF"/>
              </a:solidFill>
              <a:latin typeface="Arial" charset="0"/>
            </a:endParaRPr>
          </a:p>
        </p:txBody>
      </p:sp>
      <p:sp>
        <p:nvSpPr>
          <p:cNvPr id="15421" name="Text Box 60"/>
          <p:cNvSpPr txBox="1">
            <a:spLocks noChangeArrowheads="1"/>
          </p:cNvSpPr>
          <p:nvPr/>
        </p:nvSpPr>
        <p:spPr bwMode="auto">
          <a:xfrm>
            <a:off x="1985640" y="5125293"/>
            <a:ext cx="923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j</a:t>
            </a:r>
            <a:r>
              <a:rPr lang="pt-BR" sz="1600" b="0" baseline="30000">
                <a:solidFill>
                  <a:srgbClr val="CCECFF"/>
                </a:solidFill>
                <a:latin typeface="Arial" charset="0"/>
              </a:rPr>
              <a:t>1</a:t>
            </a:r>
            <a:r>
              <a:rPr lang="pt-BR" sz="1600" b="0">
                <a:solidFill>
                  <a:srgbClr val="CCECFF"/>
                </a:solidFill>
                <a:latin typeface="Arial" charset="0"/>
              </a:rPr>
              <a:t>(P</a:t>
            </a:r>
            <a:r>
              <a:rPr lang="pt-BR" sz="1600" b="0" baseline="-25000">
                <a:solidFill>
                  <a:srgbClr val="CCECFF"/>
                </a:solidFill>
                <a:latin typeface="Arial" charset="0"/>
              </a:rPr>
              <a:t>0</a:t>
            </a:r>
            <a:r>
              <a:rPr lang="pt-BR" sz="1600" b="0">
                <a:solidFill>
                  <a:srgbClr val="CCECFF"/>
                </a:solidFill>
                <a:latin typeface="Arial" charset="0"/>
              </a:rPr>
              <a:t>, N)</a:t>
            </a:r>
          </a:p>
        </p:txBody>
      </p:sp>
      <p:sp>
        <p:nvSpPr>
          <p:cNvPr id="15422" name="Text Box 61"/>
          <p:cNvSpPr txBox="1">
            <a:spLocks noChangeArrowheads="1"/>
          </p:cNvSpPr>
          <p:nvPr/>
        </p:nvSpPr>
        <p:spPr bwMode="auto">
          <a:xfrm>
            <a:off x="1795140" y="5557093"/>
            <a:ext cx="3032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F</a:t>
            </a:r>
          </a:p>
        </p:txBody>
      </p:sp>
    </p:spTree>
    <p:extLst>
      <p:ext uri="{BB962C8B-B14F-4D97-AF65-F5344CB8AC3E}">
        <p14:creationId xmlns:p14="http://schemas.microsoft.com/office/powerpoint/2010/main" val="575428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1842">
                                            <p:txEl>
                                              <p:pRg st="0" end="0"/>
                                            </p:txEl>
                                          </p:spTgt>
                                        </p:tgtEl>
                                        <p:attrNameLst>
                                          <p:attrName>style.visibility</p:attrName>
                                        </p:attrNameLst>
                                      </p:cBhvr>
                                      <p:to>
                                        <p:strVal val="visible"/>
                                      </p:to>
                                    </p:set>
                                    <p:animEffect transition="in" filter="wipe(left)">
                                      <p:cBhvr>
                                        <p:cTn id="7" dur="500"/>
                                        <p:tgtEl>
                                          <p:spTgt spid="9318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42">
                                            <p:txEl>
                                              <p:pRg st="1" end="1"/>
                                            </p:txEl>
                                          </p:spTgt>
                                        </p:tgtEl>
                                        <p:attrNameLst>
                                          <p:attrName>style.visibility</p:attrName>
                                        </p:attrNameLst>
                                      </p:cBhvr>
                                      <p:to>
                                        <p:strVal val="visible"/>
                                      </p:to>
                                    </p:set>
                                    <p:animEffect transition="in" filter="wipe(left)">
                                      <p:cBhvr>
                                        <p:cTn id="12" dur="500"/>
                                        <p:tgtEl>
                                          <p:spTgt spid="931842">
                                            <p:txEl>
                                              <p:pRg st="1" end="1"/>
                                            </p:txEl>
                                          </p:spTgt>
                                        </p:tgtEl>
                                      </p:cBhvr>
                                    </p:animEffect>
                                  </p:childTnLst>
                                </p:cTn>
                              </p:par>
                            </p:childTnLst>
                          </p:cTn>
                        </p:par>
                        <p:par>
                          <p:cTn id="13" fill="hold" nodeType="afterGroup">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931860"/>
                                        </p:tgtEl>
                                        <p:attrNameLst>
                                          <p:attrName>style.visibility</p:attrName>
                                        </p:attrNameLst>
                                      </p:cBhvr>
                                      <p:to>
                                        <p:strVal val="visible"/>
                                      </p:to>
                                    </p:set>
                                    <p:anim calcmode="lin" valueType="num">
                                      <p:cBhvr additive="base">
                                        <p:cTn id="16" dur="1000" fill="hold"/>
                                        <p:tgtEl>
                                          <p:spTgt spid="931860"/>
                                        </p:tgtEl>
                                        <p:attrNameLst>
                                          <p:attrName>ppt_x</p:attrName>
                                        </p:attrNameLst>
                                      </p:cBhvr>
                                      <p:tavLst>
                                        <p:tav tm="0">
                                          <p:val>
                                            <p:strVal val="1+#ppt_w/2"/>
                                          </p:val>
                                        </p:tav>
                                        <p:tav tm="100000">
                                          <p:val>
                                            <p:strVal val="#ppt_x"/>
                                          </p:val>
                                        </p:tav>
                                      </p:tavLst>
                                    </p:anim>
                                    <p:anim calcmode="lin" valueType="num">
                                      <p:cBhvr additive="base">
                                        <p:cTn id="17" dur="1000" fill="hold"/>
                                        <p:tgtEl>
                                          <p:spTgt spid="93186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31850"/>
                                        </p:tgtEl>
                                        <p:attrNameLst>
                                          <p:attrName>style.visibility</p:attrName>
                                        </p:attrNameLst>
                                      </p:cBhvr>
                                      <p:to>
                                        <p:strVal val="visible"/>
                                      </p:to>
                                    </p:set>
                                    <p:animEffect transition="in" filter="wipe(down)">
                                      <p:cBhvr>
                                        <p:cTn id="21" dur="500"/>
                                        <p:tgtEl>
                                          <p:spTgt spid="931850"/>
                                        </p:tgtEl>
                                      </p:cBhvr>
                                    </p:animEffect>
                                  </p:childTnLst>
                                </p:cTn>
                              </p:par>
                            </p:childTnLst>
                          </p:cTn>
                        </p:par>
                        <p:par>
                          <p:cTn id="22" fill="hold" nodeType="afterGroup">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931864"/>
                                        </p:tgtEl>
                                        <p:attrNameLst>
                                          <p:attrName>style.visibility</p:attrName>
                                        </p:attrNameLst>
                                      </p:cBhvr>
                                      <p:to>
                                        <p:strVal val="visible"/>
                                      </p:to>
                                    </p:set>
                                    <p:anim calcmode="lin" valueType="num">
                                      <p:cBhvr>
                                        <p:cTn id="25" dur="500" fill="hold"/>
                                        <p:tgtEl>
                                          <p:spTgt spid="931864"/>
                                        </p:tgtEl>
                                        <p:attrNameLst>
                                          <p:attrName>ppt_w</p:attrName>
                                        </p:attrNameLst>
                                      </p:cBhvr>
                                      <p:tavLst>
                                        <p:tav tm="0">
                                          <p:val>
                                            <p:fltVal val="0"/>
                                          </p:val>
                                        </p:tav>
                                        <p:tav tm="100000">
                                          <p:val>
                                            <p:strVal val="#ppt_w"/>
                                          </p:val>
                                        </p:tav>
                                      </p:tavLst>
                                    </p:anim>
                                    <p:anim calcmode="lin" valueType="num">
                                      <p:cBhvr>
                                        <p:cTn id="26" dur="500" fill="hold"/>
                                        <p:tgtEl>
                                          <p:spTgt spid="931864"/>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931842">
                                            <p:txEl>
                                              <p:pRg st="2" end="2"/>
                                            </p:txEl>
                                          </p:spTgt>
                                        </p:tgtEl>
                                        <p:attrNameLst>
                                          <p:attrName>style.visibility</p:attrName>
                                        </p:attrNameLst>
                                      </p:cBhvr>
                                      <p:to>
                                        <p:strVal val="visible"/>
                                      </p:to>
                                    </p:set>
                                    <p:animEffect transition="in" filter="wipe(left)">
                                      <p:cBhvr>
                                        <p:cTn id="30" dur="500"/>
                                        <p:tgtEl>
                                          <p:spTgt spid="931842">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931846"/>
                                        </p:tgtEl>
                                        <p:attrNameLst>
                                          <p:attrName>style.visibility</p:attrName>
                                        </p:attrNameLst>
                                      </p:cBhvr>
                                      <p:to>
                                        <p:strVal val="visible"/>
                                      </p:to>
                                    </p:set>
                                    <p:anim calcmode="lin" valueType="num">
                                      <p:cBhvr additive="base">
                                        <p:cTn id="35" dur="1000" fill="hold"/>
                                        <p:tgtEl>
                                          <p:spTgt spid="931846"/>
                                        </p:tgtEl>
                                        <p:attrNameLst>
                                          <p:attrName>ppt_x</p:attrName>
                                        </p:attrNameLst>
                                      </p:cBhvr>
                                      <p:tavLst>
                                        <p:tav tm="0">
                                          <p:val>
                                            <p:strVal val="1+#ppt_w/2"/>
                                          </p:val>
                                        </p:tav>
                                        <p:tav tm="100000">
                                          <p:val>
                                            <p:strVal val="#ppt_x"/>
                                          </p:val>
                                        </p:tav>
                                      </p:tavLst>
                                    </p:anim>
                                    <p:anim calcmode="lin" valueType="num">
                                      <p:cBhvr additive="base">
                                        <p:cTn id="36" dur="1000" fill="hold"/>
                                        <p:tgtEl>
                                          <p:spTgt spid="931846"/>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931854"/>
                                        </p:tgtEl>
                                        <p:attrNameLst>
                                          <p:attrName>style.visibility</p:attrName>
                                        </p:attrNameLst>
                                      </p:cBhvr>
                                      <p:to>
                                        <p:strVal val="visible"/>
                                      </p:to>
                                    </p:set>
                                    <p:animEffect transition="in" filter="wipe(left)">
                                      <p:cBhvr>
                                        <p:cTn id="40" dur="500"/>
                                        <p:tgtEl>
                                          <p:spTgt spid="93185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31853"/>
                                        </p:tgtEl>
                                        <p:attrNameLst>
                                          <p:attrName>style.visibility</p:attrName>
                                        </p:attrNameLst>
                                      </p:cBhvr>
                                      <p:to>
                                        <p:strVal val="visible"/>
                                      </p:to>
                                    </p:set>
                                    <p:animEffect transition="in" filter="wipe(left)">
                                      <p:cBhvr>
                                        <p:cTn id="43" dur="500"/>
                                        <p:tgtEl>
                                          <p:spTgt spid="93185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31842">
                                            <p:txEl>
                                              <p:pRg st="3" end="3"/>
                                            </p:txEl>
                                          </p:spTgt>
                                        </p:tgtEl>
                                        <p:attrNameLst>
                                          <p:attrName>style.visibility</p:attrName>
                                        </p:attrNameLst>
                                      </p:cBhvr>
                                      <p:to>
                                        <p:strVal val="visible"/>
                                      </p:to>
                                    </p:set>
                                    <p:animEffect transition="in" filter="wipe(left)">
                                      <p:cBhvr>
                                        <p:cTn id="48" dur="500"/>
                                        <p:tgtEl>
                                          <p:spTgt spid="931842">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31842">
                                            <p:txEl>
                                              <p:pRg st="4" end="4"/>
                                            </p:txEl>
                                          </p:spTgt>
                                        </p:tgtEl>
                                        <p:attrNameLst>
                                          <p:attrName>style.visibility</p:attrName>
                                        </p:attrNameLst>
                                      </p:cBhvr>
                                      <p:to>
                                        <p:strVal val="visible"/>
                                      </p:to>
                                    </p:set>
                                    <p:animEffect transition="in" filter="wipe(left)">
                                      <p:cBhvr>
                                        <p:cTn id="53" dur="500"/>
                                        <p:tgtEl>
                                          <p:spTgt spid="931842">
                                            <p:txEl>
                                              <p:pRg st="4" end="4"/>
                                            </p:txEl>
                                          </p:spTgt>
                                        </p:tgtEl>
                                      </p:cBhvr>
                                    </p:animEffect>
                                  </p:childTnLst>
                                </p:cTn>
                              </p:par>
                            </p:childTnLst>
                          </p:cTn>
                        </p:par>
                        <p:par>
                          <p:cTn id="54" fill="hold" nodeType="afterGroup">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931859"/>
                                        </p:tgtEl>
                                        <p:attrNameLst>
                                          <p:attrName>style.visibility</p:attrName>
                                        </p:attrNameLst>
                                      </p:cBhvr>
                                      <p:to>
                                        <p:strVal val="visible"/>
                                      </p:to>
                                    </p:set>
                                    <p:anim calcmode="lin" valueType="num">
                                      <p:cBhvr additive="base">
                                        <p:cTn id="57" dur="1000" fill="hold"/>
                                        <p:tgtEl>
                                          <p:spTgt spid="931859"/>
                                        </p:tgtEl>
                                        <p:attrNameLst>
                                          <p:attrName>ppt_x</p:attrName>
                                        </p:attrNameLst>
                                      </p:cBhvr>
                                      <p:tavLst>
                                        <p:tav tm="0">
                                          <p:val>
                                            <p:strVal val="#ppt_x"/>
                                          </p:val>
                                        </p:tav>
                                        <p:tav tm="100000">
                                          <p:val>
                                            <p:strVal val="#ppt_x"/>
                                          </p:val>
                                        </p:tav>
                                      </p:tavLst>
                                    </p:anim>
                                    <p:anim calcmode="lin" valueType="num">
                                      <p:cBhvr additive="base">
                                        <p:cTn id="58" dur="1000" fill="hold"/>
                                        <p:tgtEl>
                                          <p:spTgt spid="9318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2" grpId="0" build="p"/>
      <p:bldP spid="931846" grpId="0" animBg="1"/>
      <p:bldP spid="931850" grpId="0" animBg="1"/>
      <p:bldP spid="931853" grpId="0"/>
      <p:bldP spid="931854" grpId="0"/>
      <p:bldP spid="931859" grpId="0"/>
      <p:bldP spid="931860" grpId="0"/>
      <p:bldP spid="93186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 name="Retângulo 67"/>
          <p:cNvSpPr/>
          <p:nvPr/>
        </p:nvSpPr>
        <p:spPr>
          <a:xfrm>
            <a:off x="251520" y="4725144"/>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251520" y="2636912"/>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etângulo 65"/>
          <p:cNvSpPr/>
          <p:nvPr/>
        </p:nvSpPr>
        <p:spPr>
          <a:xfrm>
            <a:off x="251520" y="764704"/>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38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9E179597-7907-419A-9632-CEEA4B70AB61}" type="slidenum">
              <a:rPr lang="pt-PT" sz="1400" b="0" smtClean="0">
                <a:solidFill>
                  <a:schemeClr val="folHlink"/>
                </a:solidFill>
              </a:rPr>
              <a:pPr eaLnBrk="1" hangingPunct="1"/>
              <a:t>31</a:t>
            </a:fld>
            <a:endParaRPr lang="pt-PT" sz="1400" b="0" smtClean="0">
              <a:solidFill>
                <a:schemeClr val="folHlink"/>
              </a:solidFill>
            </a:endParaRPr>
          </a:p>
        </p:txBody>
      </p:sp>
      <p:sp>
        <p:nvSpPr>
          <p:cNvPr id="16387" name="Rectangle 2"/>
          <p:cNvSpPr>
            <a:spLocks noGrp="1" noChangeArrowheads="1"/>
          </p:cNvSpPr>
          <p:nvPr>
            <p:ph type="title"/>
          </p:nvPr>
        </p:nvSpPr>
        <p:spPr>
          <a:xfrm>
            <a:off x="0" y="122238"/>
            <a:ext cx="9144000" cy="819150"/>
          </a:xfrm>
          <a:noFill/>
        </p:spPr>
        <p:txBody>
          <a:bodyPr/>
          <a:lstStyle/>
          <a:p>
            <a:pPr eaLnBrk="1" hangingPunct="1"/>
            <a:r>
              <a:rPr lang="pt-BR" sz="3000" smtClean="0">
                <a:latin typeface="Arial" charset="0"/>
              </a:rPr>
              <a:t>Inflação de custos causada por pressões de salários </a:t>
            </a:r>
          </a:p>
        </p:txBody>
      </p:sp>
      <p:sp>
        <p:nvSpPr>
          <p:cNvPr id="16388" name="Line 3"/>
          <p:cNvSpPr>
            <a:spLocks noChangeShapeType="1"/>
          </p:cNvSpPr>
          <p:nvPr/>
        </p:nvSpPr>
        <p:spPr bwMode="auto">
          <a:xfrm flipV="1">
            <a:off x="608013" y="776288"/>
            <a:ext cx="0" cy="172720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6389" name="Line 4"/>
          <p:cNvSpPr>
            <a:spLocks noChangeShapeType="1"/>
          </p:cNvSpPr>
          <p:nvPr/>
        </p:nvSpPr>
        <p:spPr bwMode="auto">
          <a:xfrm>
            <a:off x="608013" y="2498725"/>
            <a:ext cx="2987675"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6390" name="Freeform 5"/>
          <p:cNvSpPr>
            <a:spLocks/>
          </p:cNvSpPr>
          <p:nvPr/>
        </p:nvSpPr>
        <p:spPr bwMode="auto">
          <a:xfrm>
            <a:off x="857250" y="1031875"/>
            <a:ext cx="1911350" cy="1220788"/>
          </a:xfrm>
          <a:custGeom>
            <a:avLst/>
            <a:gdLst>
              <a:gd name="T0" fmla="*/ 0 w 3180"/>
              <a:gd name="T1" fmla="*/ 2147483647 h 2003"/>
              <a:gd name="T2" fmla="*/ 2147483647 w 3180"/>
              <a:gd name="T3" fmla="*/ 2147483647 h 2003"/>
              <a:gd name="T4" fmla="*/ 2147483647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6391" name="Freeform 6"/>
          <p:cNvSpPr>
            <a:spLocks/>
          </p:cNvSpPr>
          <p:nvPr/>
        </p:nvSpPr>
        <p:spPr bwMode="auto">
          <a:xfrm>
            <a:off x="1620838" y="879475"/>
            <a:ext cx="1662112" cy="1306513"/>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6392" name="Text Box 7"/>
          <p:cNvSpPr txBox="1">
            <a:spLocks noChangeArrowheads="1"/>
          </p:cNvSpPr>
          <p:nvPr/>
        </p:nvSpPr>
        <p:spPr bwMode="auto">
          <a:xfrm>
            <a:off x="1255713" y="782638"/>
            <a:ext cx="4921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6393" name="Line 8"/>
          <p:cNvSpPr>
            <a:spLocks noChangeShapeType="1"/>
          </p:cNvSpPr>
          <p:nvPr/>
        </p:nvSpPr>
        <p:spPr bwMode="auto">
          <a:xfrm flipV="1">
            <a:off x="608013" y="2014538"/>
            <a:ext cx="2058987" cy="31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6394" name="Line 9"/>
          <p:cNvSpPr>
            <a:spLocks noChangeShapeType="1"/>
          </p:cNvSpPr>
          <p:nvPr/>
        </p:nvSpPr>
        <p:spPr bwMode="auto">
          <a:xfrm>
            <a:off x="1662113" y="2014538"/>
            <a:ext cx="0" cy="4810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6395" name="Line 10"/>
          <p:cNvSpPr>
            <a:spLocks noChangeShapeType="1"/>
          </p:cNvSpPr>
          <p:nvPr/>
        </p:nvSpPr>
        <p:spPr bwMode="auto">
          <a:xfrm>
            <a:off x="2644775" y="2014538"/>
            <a:ext cx="0" cy="4810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6396" name="Text Box 11"/>
          <p:cNvSpPr txBox="1">
            <a:spLocks noChangeArrowheads="1"/>
          </p:cNvSpPr>
          <p:nvPr/>
        </p:nvSpPr>
        <p:spPr bwMode="auto">
          <a:xfrm>
            <a:off x="3241675" y="2097088"/>
            <a:ext cx="4841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6397" name="Text Box 12"/>
          <p:cNvSpPr txBox="1">
            <a:spLocks noChangeArrowheads="1"/>
          </p:cNvSpPr>
          <p:nvPr/>
        </p:nvSpPr>
        <p:spPr bwMode="auto">
          <a:xfrm>
            <a:off x="2714625" y="882650"/>
            <a:ext cx="4333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6398" name="Text Box 13"/>
          <p:cNvSpPr txBox="1">
            <a:spLocks noChangeArrowheads="1"/>
          </p:cNvSpPr>
          <p:nvPr/>
        </p:nvSpPr>
        <p:spPr bwMode="auto">
          <a:xfrm>
            <a:off x="596900" y="2128838"/>
            <a:ext cx="4587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6399" name="Text Box 14"/>
          <p:cNvSpPr txBox="1">
            <a:spLocks noChangeArrowheads="1"/>
          </p:cNvSpPr>
          <p:nvPr/>
        </p:nvSpPr>
        <p:spPr bwMode="auto">
          <a:xfrm>
            <a:off x="1268413" y="2168525"/>
            <a:ext cx="4826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6400" name="Text Box 15"/>
          <p:cNvSpPr txBox="1">
            <a:spLocks noChangeArrowheads="1"/>
          </p:cNvSpPr>
          <p:nvPr/>
        </p:nvSpPr>
        <p:spPr bwMode="auto">
          <a:xfrm>
            <a:off x="3252788" y="1169988"/>
            <a:ext cx="4826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6401" name="Text Box 16"/>
          <p:cNvSpPr txBox="1">
            <a:spLocks noChangeArrowheads="1"/>
          </p:cNvSpPr>
          <p:nvPr/>
        </p:nvSpPr>
        <p:spPr bwMode="auto">
          <a:xfrm>
            <a:off x="347663" y="828675"/>
            <a:ext cx="38893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16402" name="Text Box 17"/>
          <p:cNvSpPr txBox="1">
            <a:spLocks noChangeArrowheads="1"/>
          </p:cNvSpPr>
          <p:nvPr/>
        </p:nvSpPr>
        <p:spPr bwMode="auto">
          <a:xfrm>
            <a:off x="250825" y="1863725"/>
            <a:ext cx="5016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6403" name="Text Box 18"/>
          <p:cNvSpPr txBox="1">
            <a:spLocks noChangeArrowheads="1"/>
          </p:cNvSpPr>
          <p:nvPr/>
        </p:nvSpPr>
        <p:spPr bwMode="auto">
          <a:xfrm>
            <a:off x="269875" y="1579563"/>
            <a:ext cx="4349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6404" name="Text Box 19"/>
          <p:cNvSpPr txBox="1">
            <a:spLocks noChangeArrowheads="1"/>
          </p:cNvSpPr>
          <p:nvPr/>
        </p:nvSpPr>
        <p:spPr bwMode="auto">
          <a:xfrm>
            <a:off x="1514475" y="2471738"/>
            <a:ext cx="3873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y</a:t>
            </a:r>
            <a:r>
              <a:rPr lang="pt-BR" sz="1600" b="0" baseline="-25000">
                <a:solidFill>
                  <a:srgbClr val="CCECFF"/>
                </a:solidFill>
                <a:latin typeface="Arial" charset="0"/>
              </a:rPr>
              <a:t>1</a:t>
            </a:r>
            <a:endParaRPr lang="pt-BR" sz="1600" b="0">
              <a:solidFill>
                <a:srgbClr val="CCECFF"/>
              </a:solidFill>
              <a:latin typeface="Arial" charset="0"/>
            </a:endParaRPr>
          </a:p>
        </p:txBody>
      </p:sp>
      <p:sp>
        <p:nvSpPr>
          <p:cNvPr id="16405" name="Text Box 20"/>
          <p:cNvSpPr txBox="1">
            <a:spLocks noChangeArrowheads="1"/>
          </p:cNvSpPr>
          <p:nvPr/>
        </p:nvSpPr>
        <p:spPr bwMode="auto">
          <a:xfrm>
            <a:off x="2517775" y="2465388"/>
            <a:ext cx="3889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6406" name="Text Box 21"/>
          <p:cNvSpPr txBox="1">
            <a:spLocks noChangeArrowheads="1"/>
          </p:cNvSpPr>
          <p:nvPr/>
        </p:nvSpPr>
        <p:spPr bwMode="auto">
          <a:xfrm>
            <a:off x="3305175" y="2454275"/>
            <a:ext cx="3889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16407" name="Text Box 22"/>
          <p:cNvSpPr txBox="1">
            <a:spLocks noChangeArrowheads="1"/>
          </p:cNvSpPr>
          <p:nvPr/>
        </p:nvSpPr>
        <p:spPr bwMode="auto">
          <a:xfrm>
            <a:off x="3792538" y="1166813"/>
            <a:ext cx="160496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latin typeface="Arial" charset="0"/>
              </a:rPr>
              <a:t>Oferta e demanda agregada.</a:t>
            </a:r>
          </a:p>
        </p:txBody>
      </p:sp>
      <p:sp>
        <p:nvSpPr>
          <p:cNvPr id="16408" name="Text Box 23"/>
          <p:cNvSpPr txBox="1">
            <a:spLocks noChangeArrowheads="1"/>
          </p:cNvSpPr>
          <p:nvPr/>
        </p:nvSpPr>
        <p:spPr bwMode="auto">
          <a:xfrm>
            <a:off x="1501775" y="1739900"/>
            <a:ext cx="2905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F</a:t>
            </a:r>
          </a:p>
        </p:txBody>
      </p:sp>
      <p:sp>
        <p:nvSpPr>
          <p:cNvPr id="16409" name="Text Box 24"/>
          <p:cNvSpPr txBox="1">
            <a:spLocks noChangeArrowheads="1"/>
          </p:cNvSpPr>
          <p:nvPr/>
        </p:nvSpPr>
        <p:spPr bwMode="auto">
          <a:xfrm>
            <a:off x="2471738" y="1709738"/>
            <a:ext cx="2905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6410" name="Line 25"/>
          <p:cNvSpPr>
            <a:spLocks noChangeShapeType="1"/>
          </p:cNvSpPr>
          <p:nvPr/>
        </p:nvSpPr>
        <p:spPr bwMode="auto">
          <a:xfrm flipV="1">
            <a:off x="608013" y="2832100"/>
            <a:ext cx="0" cy="1725613"/>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6411" name="Line 26"/>
          <p:cNvSpPr>
            <a:spLocks noChangeShapeType="1"/>
          </p:cNvSpPr>
          <p:nvPr/>
        </p:nvSpPr>
        <p:spPr bwMode="auto">
          <a:xfrm>
            <a:off x="608013" y="4557713"/>
            <a:ext cx="2987675"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6412" name="Line 27"/>
          <p:cNvSpPr>
            <a:spLocks noChangeShapeType="1"/>
          </p:cNvSpPr>
          <p:nvPr/>
        </p:nvSpPr>
        <p:spPr bwMode="auto">
          <a:xfrm>
            <a:off x="604838" y="3870325"/>
            <a:ext cx="2027237"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6413" name="Text Box 28"/>
          <p:cNvSpPr txBox="1">
            <a:spLocks noChangeArrowheads="1"/>
          </p:cNvSpPr>
          <p:nvPr/>
        </p:nvSpPr>
        <p:spPr bwMode="auto">
          <a:xfrm>
            <a:off x="1223963" y="4232275"/>
            <a:ext cx="43656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L</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2893" name="Text Box 29"/>
          <p:cNvSpPr txBox="1">
            <a:spLocks noChangeArrowheads="1"/>
          </p:cNvSpPr>
          <p:nvPr/>
        </p:nvSpPr>
        <p:spPr bwMode="auto">
          <a:xfrm>
            <a:off x="2693988" y="4240213"/>
            <a:ext cx="4635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6415" name="Text Box 30"/>
          <p:cNvSpPr txBox="1">
            <a:spLocks noChangeArrowheads="1"/>
          </p:cNvSpPr>
          <p:nvPr/>
        </p:nvSpPr>
        <p:spPr bwMode="auto">
          <a:xfrm>
            <a:off x="3132138" y="4195763"/>
            <a:ext cx="4635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6416" name="Text Box 31"/>
          <p:cNvSpPr txBox="1">
            <a:spLocks noChangeArrowheads="1"/>
          </p:cNvSpPr>
          <p:nvPr/>
        </p:nvSpPr>
        <p:spPr bwMode="auto">
          <a:xfrm>
            <a:off x="330200" y="2828925"/>
            <a:ext cx="3873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r</a:t>
            </a:r>
          </a:p>
        </p:txBody>
      </p:sp>
      <p:sp>
        <p:nvSpPr>
          <p:cNvPr id="16417" name="Text Box 32"/>
          <p:cNvSpPr txBox="1">
            <a:spLocks noChangeArrowheads="1"/>
          </p:cNvSpPr>
          <p:nvPr/>
        </p:nvSpPr>
        <p:spPr bwMode="auto">
          <a:xfrm>
            <a:off x="322263" y="3679825"/>
            <a:ext cx="3873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r</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6418" name="Text Box 33"/>
          <p:cNvSpPr txBox="1">
            <a:spLocks noChangeArrowheads="1"/>
          </p:cNvSpPr>
          <p:nvPr/>
        </p:nvSpPr>
        <p:spPr bwMode="auto">
          <a:xfrm>
            <a:off x="2505075" y="4513263"/>
            <a:ext cx="388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6419" name="Text Box 34"/>
          <p:cNvSpPr txBox="1">
            <a:spLocks noChangeArrowheads="1"/>
          </p:cNvSpPr>
          <p:nvPr/>
        </p:nvSpPr>
        <p:spPr bwMode="auto">
          <a:xfrm>
            <a:off x="3305175" y="4513263"/>
            <a:ext cx="388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16420" name="Text Box 35"/>
          <p:cNvSpPr txBox="1">
            <a:spLocks noChangeArrowheads="1"/>
          </p:cNvSpPr>
          <p:nvPr/>
        </p:nvSpPr>
        <p:spPr bwMode="auto">
          <a:xfrm>
            <a:off x="3792538" y="3225800"/>
            <a:ext cx="1787574"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dirty="0">
                <a:latin typeface="Arial" charset="0"/>
              </a:rPr>
              <a:t>Equilíbrio nos mercados de produto e de moeda.</a:t>
            </a:r>
          </a:p>
        </p:txBody>
      </p:sp>
      <p:sp>
        <p:nvSpPr>
          <p:cNvPr id="16421" name="Text Box 36"/>
          <p:cNvSpPr txBox="1">
            <a:spLocks noChangeArrowheads="1"/>
          </p:cNvSpPr>
          <p:nvPr/>
        </p:nvSpPr>
        <p:spPr bwMode="auto">
          <a:xfrm>
            <a:off x="2479675" y="3549650"/>
            <a:ext cx="2905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6422" name="Line 37"/>
          <p:cNvSpPr>
            <a:spLocks noChangeShapeType="1"/>
          </p:cNvSpPr>
          <p:nvPr/>
        </p:nvSpPr>
        <p:spPr bwMode="auto">
          <a:xfrm flipH="1">
            <a:off x="2640013" y="3865563"/>
            <a:ext cx="0" cy="6905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6423" name="Freeform 38"/>
          <p:cNvSpPr>
            <a:spLocks/>
          </p:cNvSpPr>
          <p:nvPr/>
        </p:nvSpPr>
        <p:spPr bwMode="auto">
          <a:xfrm>
            <a:off x="2147888" y="3038475"/>
            <a:ext cx="1055687" cy="12255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2903" name="Freeform 39"/>
          <p:cNvSpPr>
            <a:spLocks/>
          </p:cNvSpPr>
          <p:nvPr/>
        </p:nvSpPr>
        <p:spPr bwMode="auto">
          <a:xfrm>
            <a:off x="1717675" y="3175000"/>
            <a:ext cx="1054100" cy="12255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6425" name="Text Box 40"/>
          <p:cNvSpPr txBox="1">
            <a:spLocks noChangeArrowheads="1"/>
          </p:cNvSpPr>
          <p:nvPr/>
        </p:nvSpPr>
        <p:spPr bwMode="auto">
          <a:xfrm>
            <a:off x="3775075" y="5219700"/>
            <a:ext cx="16049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latin typeface="Arial" charset="0"/>
              </a:rPr>
              <a:t>Equilíbrio no mercado de trabalho.</a:t>
            </a:r>
          </a:p>
        </p:txBody>
      </p:sp>
      <p:sp>
        <p:nvSpPr>
          <p:cNvPr id="16426" name="Freeform 41"/>
          <p:cNvSpPr>
            <a:spLocks/>
          </p:cNvSpPr>
          <p:nvPr/>
        </p:nvSpPr>
        <p:spPr bwMode="auto">
          <a:xfrm>
            <a:off x="1616075" y="1400175"/>
            <a:ext cx="1708150" cy="985838"/>
          </a:xfrm>
          <a:custGeom>
            <a:avLst/>
            <a:gdLst>
              <a:gd name="T0" fmla="*/ 0 w 3180"/>
              <a:gd name="T1" fmla="*/ 2147483647 h 2003"/>
              <a:gd name="T2" fmla="*/ 2147483647 w 3180"/>
              <a:gd name="T3" fmla="*/ 2147483647 h 2003"/>
              <a:gd name="T4" fmla="*/ 2147483647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6427" name="Freeform 42"/>
          <p:cNvSpPr>
            <a:spLocks/>
          </p:cNvSpPr>
          <p:nvPr/>
        </p:nvSpPr>
        <p:spPr bwMode="auto">
          <a:xfrm>
            <a:off x="1506538" y="3332163"/>
            <a:ext cx="1557337" cy="1047750"/>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2907" name="Text Box 43"/>
          <p:cNvSpPr txBox="1">
            <a:spLocks noChangeArrowheads="1"/>
          </p:cNvSpPr>
          <p:nvPr/>
        </p:nvSpPr>
        <p:spPr bwMode="auto">
          <a:xfrm>
            <a:off x="1665288" y="2946400"/>
            <a:ext cx="3873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I</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6429" name="Text Box 44"/>
          <p:cNvSpPr txBox="1">
            <a:spLocks noChangeArrowheads="1"/>
          </p:cNvSpPr>
          <p:nvPr/>
        </p:nvSpPr>
        <p:spPr bwMode="auto">
          <a:xfrm>
            <a:off x="3008313" y="3184525"/>
            <a:ext cx="44608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M</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6430" name="Text Box 45"/>
          <p:cNvSpPr txBox="1">
            <a:spLocks noChangeArrowheads="1"/>
          </p:cNvSpPr>
          <p:nvPr/>
        </p:nvSpPr>
        <p:spPr bwMode="auto">
          <a:xfrm>
            <a:off x="2112963" y="2854325"/>
            <a:ext cx="38576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I</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6431" name="Line 46"/>
          <p:cNvSpPr>
            <a:spLocks noChangeShapeType="1"/>
          </p:cNvSpPr>
          <p:nvPr/>
        </p:nvSpPr>
        <p:spPr bwMode="auto">
          <a:xfrm>
            <a:off x="844550" y="6502821"/>
            <a:ext cx="2987675"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6432" name="Text Box 47"/>
          <p:cNvSpPr txBox="1">
            <a:spLocks noChangeArrowheads="1"/>
          </p:cNvSpPr>
          <p:nvPr/>
        </p:nvSpPr>
        <p:spPr bwMode="auto">
          <a:xfrm>
            <a:off x="2120900" y="6482184"/>
            <a:ext cx="4365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N</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6433" name="Text Box 48"/>
          <p:cNvSpPr txBox="1">
            <a:spLocks noChangeArrowheads="1"/>
          </p:cNvSpPr>
          <p:nvPr/>
        </p:nvSpPr>
        <p:spPr bwMode="auto">
          <a:xfrm>
            <a:off x="373063" y="5945609"/>
            <a:ext cx="5683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W</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6434" name="Text Box 49"/>
          <p:cNvSpPr txBox="1">
            <a:spLocks noChangeArrowheads="1"/>
          </p:cNvSpPr>
          <p:nvPr/>
        </p:nvSpPr>
        <p:spPr bwMode="auto">
          <a:xfrm>
            <a:off x="3525838" y="6482184"/>
            <a:ext cx="3873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N</a:t>
            </a:r>
          </a:p>
        </p:txBody>
      </p:sp>
      <p:sp>
        <p:nvSpPr>
          <p:cNvPr id="16435" name="Line 50"/>
          <p:cNvSpPr>
            <a:spLocks noChangeShapeType="1"/>
          </p:cNvSpPr>
          <p:nvPr/>
        </p:nvSpPr>
        <p:spPr bwMode="auto">
          <a:xfrm flipV="1">
            <a:off x="844550" y="5085184"/>
            <a:ext cx="0" cy="1414462"/>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6436" name="Freeform 51"/>
          <p:cNvSpPr>
            <a:spLocks/>
          </p:cNvSpPr>
          <p:nvPr/>
        </p:nvSpPr>
        <p:spPr bwMode="auto">
          <a:xfrm>
            <a:off x="1357313" y="5551909"/>
            <a:ext cx="1046162" cy="768350"/>
          </a:xfrm>
          <a:custGeom>
            <a:avLst/>
            <a:gdLst>
              <a:gd name="T0" fmla="*/ 0 w 1740"/>
              <a:gd name="T1" fmla="*/ 0 h 1260"/>
              <a:gd name="T2" fmla="*/ 2147483647 w 1740"/>
              <a:gd name="T3" fmla="*/ 2147483647 h 1260"/>
              <a:gd name="T4" fmla="*/ 2147483647 w 1740"/>
              <a:gd name="T5" fmla="*/ 2147483647 h 1260"/>
              <a:gd name="T6" fmla="*/ 0 60000 65536"/>
              <a:gd name="T7" fmla="*/ 0 60000 65536"/>
              <a:gd name="T8" fmla="*/ 0 60000 65536"/>
            </a:gdLst>
            <a:ahLst/>
            <a:cxnLst>
              <a:cxn ang="T6">
                <a:pos x="T0" y="T1"/>
              </a:cxn>
              <a:cxn ang="T7">
                <a:pos x="T2" y="T3"/>
              </a:cxn>
              <a:cxn ang="T8">
                <a:pos x="T4" y="T5"/>
              </a:cxn>
            </a:cxnLst>
            <a:rect l="0" t="0" r="r" b="b"/>
            <a:pathLst>
              <a:path w="1740" h="1260">
                <a:moveTo>
                  <a:pt x="0" y="0"/>
                </a:moveTo>
                <a:cubicBezTo>
                  <a:pt x="400" y="160"/>
                  <a:pt x="800" y="320"/>
                  <a:pt x="1090" y="530"/>
                </a:cubicBezTo>
                <a:cubicBezTo>
                  <a:pt x="1380" y="740"/>
                  <a:pt x="1560" y="1000"/>
                  <a:pt x="1740" y="126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6437" name="Line 52"/>
          <p:cNvSpPr>
            <a:spLocks noChangeShapeType="1"/>
          </p:cNvSpPr>
          <p:nvPr/>
        </p:nvSpPr>
        <p:spPr bwMode="auto">
          <a:xfrm>
            <a:off x="844550" y="6109121"/>
            <a:ext cx="1401763"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6438" name="Line 53"/>
          <p:cNvSpPr>
            <a:spLocks noChangeShapeType="1"/>
          </p:cNvSpPr>
          <p:nvPr/>
        </p:nvSpPr>
        <p:spPr bwMode="auto">
          <a:xfrm>
            <a:off x="2243138" y="6107534"/>
            <a:ext cx="7937" cy="3873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6439" name="Text Box 54"/>
          <p:cNvSpPr txBox="1">
            <a:spLocks noChangeArrowheads="1"/>
          </p:cNvSpPr>
          <p:nvPr/>
        </p:nvSpPr>
        <p:spPr bwMode="auto">
          <a:xfrm>
            <a:off x="495300" y="5097884"/>
            <a:ext cx="388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W</a:t>
            </a:r>
          </a:p>
        </p:txBody>
      </p:sp>
      <p:sp>
        <p:nvSpPr>
          <p:cNvPr id="16440" name="Text Box 55"/>
          <p:cNvSpPr txBox="1">
            <a:spLocks noChangeArrowheads="1"/>
          </p:cNvSpPr>
          <p:nvPr/>
        </p:nvSpPr>
        <p:spPr bwMode="auto">
          <a:xfrm>
            <a:off x="2774950" y="5253459"/>
            <a:ext cx="10255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j</a:t>
            </a:r>
            <a:r>
              <a:rPr lang="pt-BR" sz="1600" b="0" baseline="30000">
                <a:solidFill>
                  <a:srgbClr val="99FF66"/>
                </a:solidFill>
                <a:latin typeface="Arial" charset="0"/>
              </a:rPr>
              <a:t>0</a:t>
            </a:r>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rPr>
              <a:t>, N)</a:t>
            </a:r>
          </a:p>
        </p:txBody>
      </p:sp>
      <p:sp>
        <p:nvSpPr>
          <p:cNvPr id="16441" name="Text Box 56"/>
          <p:cNvSpPr txBox="1">
            <a:spLocks noChangeArrowheads="1"/>
          </p:cNvSpPr>
          <p:nvPr/>
        </p:nvSpPr>
        <p:spPr bwMode="auto">
          <a:xfrm>
            <a:off x="2346325" y="6178971"/>
            <a:ext cx="9985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rPr>
              <a:t>.f(N)</a:t>
            </a:r>
          </a:p>
        </p:txBody>
      </p:sp>
      <p:sp>
        <p:nvSpPr>
          <p:cNvPr id="16442" name="Text Box 57"/>
          <p:cNvSpPr txBox="1">
            <a:spLocks noChangeArrowheads="1"/>
          </p:cNvSpPr>
          <p:nvPr/>
        </p:nvSpPr>
        <p:spPr bwMode="auto">
          <a:xfrm>
            <a:off x="2097088" y="5774159"/>
            <a:ext cx="304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6443" name="Freeform 58"/>
          <p:cNvSpPr>
            <a:spLocks/>
          </p:cNvSpPr>
          <p:nvPr/>
        </p:nvSpPr>
        <p:spPr bwMode="auto">
          <a:xfrm>
            <a:off x="1778000" y="5382046"/>
            <a:ext cx="1038225" cy="1008063"/>
          </a:xfrm>
          <a:custGeom>
            <a:avLst/>
            <a:gdLst>
              <a:gd name="T0" fmla="*/ 0 w 1728"/>
              <a:gd name="T1" fmla="*/ 2147483647 h 1653"/>
              <a:gd name="T2" fmla="*/ 2147483647 w 1728"/>
              <a:gd name="T3" fmla="*/ 2147483647 h 1653"/>
              <a:gd name="T4" fmla="*/ 2147483647 w 1728"/>
              <a:gd name="T5" fmla="*/ 0 h 1653"/>
              <a:gd name="T6" fmla="*/ 0 60000 65536"/>
              <a:gd name="T7" fmla="*/ 0 60000 65536"/>
              <a:gd name="T8" fmla="*/ 0 60000 65536"/>
            </a:gdLst>
            <a:ahLst/>
            <a:cxnLst>
              <a:cxn ang="T6">
                <a:pos x="T0" y="T1"/>
              </a:cxn>
              <a:cxn ang="T7">
                <a:pos x="T2" y="T3"/>
              </a:cxn>
              <a:cxn ang="T8">
                <a:pos x="T4" y="T5"/>
              </a:cxn>
            </a:cxnLst>
            <a:rect l="0" t="0" r="r" b="b"/>
            <a:pathLst>
              <a:path w="1728" h="1653">
                <a:moveTo>
                  <a:pt x="0" y="1653"/>
                </a:moveTo>
                <a:cubicBezTo>
                  <a:pt x="375" y="1453"/>
                  <a:pt x="751" y="1253"/>
                  <a:pt x="1039" y="977"/>
                </a:cubicBezTo>
                <a:cubicBezTo>
                  <a:pt x="1327" y="701"/>
                  <a:pt x="1527" y="350"/>
                  <a:pt x="1728"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6444" name="Freeform 59"/>
          <p:cNvSpPr>
            <a:spLocks/>
          </p:cNvSpPr>
          <p:nvPr/>
        </p:nvSpPr>
        <p:spPr bwMode="auto">
          <a:xfrm>
            <a:off x="1063625" y="5337596"/>
            <a:ext cx="1039813" cy="1008063"/>
          </a:xfrm>
          <a:custGeom>
            <a:avLst/>
            <a:gdLst>
              <a:gd name="T0" fmla="*/ 0 w 1728"/>
              <a:gd name="T1" fmla="*/ 2147483647 h 1653"/>
              <a:gd name="T2" fmla="*/ 2147483647 w 1728"/>
              <a:gd name="T3" fmla="*/ 2147483647 h 1653"/>
              <a:gd name="T4" fmla="*/ 2147483647 w 1728"/>
              <a:gd name="T5" fmla="*/ 0 h 1653"/>
              <a:gd name="T6" fmla="*/ 0 60000 65536"/>
              <a:gd name="T7" fmla="*/ 0 60000 65536"/>
              <a:gd name="T8" fmla="*/ 0 60000 65536"/>
            </a:gdLst>
            <a:ahLst/>
            <a:cxnLst>
              <a:cxn ang="T6">
                <a:pos x="T0" y="T1"/>
              </a:cxn>
              <a:cxn ang="T7">
                <a:pos x="T2" y="T3"/>
              </a:cxn>
              <a:cxn ang="T8">
                <a:pos x="T4" y="T5"/>
              </a:cxn>
            </a:cxnLst>
            <a:rect l="0" t="0" r="r" b="b"/>
            <a:pathLst>
              <a:path w="1728" h="1653">
                <a:moveTo>
                  <a:pt x="0" y="1653"/>
                </a:moveTo>
                <a:cubicBezTo>
                  <a:pt x="375" y="1453"/>
                  <a:pt x="751" y="1253"/>
                  <a:pt x="1039" y="977"/>
                </a:cubicBezTo>
                <a:cubicBezTo>
                  <a:pt x="1327" y="701"/>
                  <a:pt x="1527" y="350"/>
                  <a:pt x="1728" y="0"/>
                </a:cubicBezTo>
              </a:path>
            </a:pathLst>
          </a:custGeom>
          <a:noFill/>
          <a:ln w="38100" cmpd="sng">
            <a:solidFill>
              <a:srgbClr val="CCECFF"/>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6445" name="Line 60"/>
          <p:cNvSpPr>
            <a:spLocks noChangeShapeType="1"/>
          </p:cNvSpPr>
          <p:nvPr/>
        </p:nvSpPr>
        <p:spPr bwMode="auto">
          <a:xfrm>
            <a:off x="1841500" y="5778921"/>
            <a:ext cx="0" cy="7175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6446" name="Text Box 61"/>
          <p:cNvSpPr txBox="1">
            <a:spLocks noChangeArrowheads="1"/>
          </p:cNvSpPr>
          <p:nvPr/>
        </p:nvSpPr>
        <p:spPr bwMode="auto">
          <a:xfrm>
            <a:off x="1544638" y="6469484"/>
            <a:ext cx="4635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N</a:t>
            </a:r>
            <a:r>
              <a:rPr lang="pt-BR" sz="1600" b="0" baseline="-25000">
                <a:solidFill>
                  <a:srgbClr val="CCECFF"/>
                </a:solidFill>
                <a:latin typeface="Arial" charset="0"/>
              </a:rPr>
              <a:t>1</a:t>
            </a:r>
            <a:endParaRPr lang="pt-BR" sz="1600" b="0">
              <a:solidFill>
                <a:srgbClr val="CCECFF"/>
              </a:solidFill>
              <a:latin typeface="Arial" charset="0"/>
            </a:endParaRPr>
          </a:p>
        </p:txBody>
      </p:sp>
      <p:sp>
        <p:nvSpPr>
          <p:cNvPr id="16447" name="Text Box 62"/>
          <p:cNvSpPr txBox="1">
            <a:spLocks noChangeArrowheads="1"/>
          </p:cNvSpPr>
          <p:nvPr/>
        </p:nvSpPr>
        <p:spPr bwMode="auto">
          <a:xfrm>
            <a:off x="2035175" y="5102646"/>
            <a:ext cx="923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j</a:t>
            </a:r>
            <a:r>
              <a:rPr lang="pt-BR" sz="1600" b="0" baseline="30000">
                <a:solidFill>
                  <a:srgbClr val="CCECFF"/>
                </a:solidFill>
                <a:latin typeface="Arial" charset="0"/>
              </a:rPr>
              <a:t>1</a:t>
            </a:r>
            <a:r>
              <a:rPr lang="pt-BR" sz="1600" b="0">
                <a:solidFill>
                  <a:srgbClr val="CCECFF"/>
                </a:solidFill>
                <a:latin typeface="Arial" charset="0"/>
              </a:rPr>
              <a:t>(P</a:t>
            </a:r>
            <a:r>
              <a:rPr lang="pt-BR" sz="1600" b="0" baseline="-25000">
                <a:solidFill>
                  <a:srgbClr val="CCECFF"/>
                </a:solidFill>
                <a:latin typeface="Arial" charset="0"/>
              </a:rPr>
              <a:t>0</a:t>
            </a:r>
            <a:r>
              <a:rPr lang="pt-BR" sz="1600" b="0">
                <a:solidFill>
                  <a:srgbClr val="CCECFF"/>
                </a:solidFill>
                <a:latin typeface="Arial" charset="0"/>
              </a:rPr>
              <a:t>, N)</a:t>
            </a:r>
          </a:p>
        </p:txBody>
      </p:sp>
      <p:sp>
        <p:nvSpPr>
          <p:cNvPr id="16448" name="Text Box 63"/>
          <p:cNvSpPr txBox="1">
            <a:spLocks noChangeArrowheads="1"/>
          </p:cNvSpPr>
          <p:nvPr/>
        </p:nvSpPr>
        <p:spPr bwMode="auto">
          <a:xfrm>
            <a:off x="1844675" y="5534446"/>
            <a:ext cx="3032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F</a:t>
            </a:r>
          </a:p>
        </p:txBody>
      </p:sp>
      <p:sp>
        <p:nvSpPr>
          <p:cNvPr id="932928" name="Rectangle 64"/>
          <p:cNvSpPr>
            <a:spLocks noGrp="1" noChangeArrowheads="1"/>
          </p:cNvSpPr>
          <p:nvPr>
            <p:ph type="body" idx="1"/>
          </p:nvPr>
        </p:nvSpPr>
        <p:spPr>
          <a:xfrm>
            <a:off x="5406008" y="1268760"/>
            <a:ext cx="3702496" cy="4602163"/>
          </a:xfrm>
          <a:noFill/>
        </p:spPr>
        <p:txBody>
          <a:bodyPr>
            <a:noAutofit/>
          </a:bodyPr>
          <a:lstStyle/>
          <a:p>
            <a:pPr marL="361950" indent="-361950" eaLnBrk="1" hangingPunct="1">
              <a:lnSpc>
                <a:spcPct val="80000"/>
              </a:lnSpc>
              <a:buFontTx/>
              <a:buNone/>
            </a:pPr>
            <a:r>
              <a:rPr lang="pt-BR" sz="2800" dirty="0" smtClean="0">
                <a:latin typeface="Arial" charset="0"/>
                <a:sym typeface="Symbol" pitchFamily="18" charset="2"/>
              </a:rPr>
              <a:t>  Preço:</a:t>
            </a:r>
          </a:p>
          <a:p>
            <a:pPr marL="361950" indent="-361950" eaLnBrk="1" hangingPunct="1">
              <a:lnSpc>
                <a:spcPct val="80000"/>
              </a:lnSpc>
              <a:buFont typeface="Symbol" pitchFamily="18" charset="2"/>
              <a:buChar char="Þ"/>
            </a:pPr>
            <a:r>
              <a:rPr lang="pt-BR" sz="2800" dirty="0" smtClean="0">
                <a:latin typeface="Arial" charset="0"/>
                <a:sym typeface="Symbol" pitchFamily="18" charset="2"/>
              </a:rPr>
              <a:t> Valor real dos ativos possuídos pelo setor privado</a:t>
            </a:r>
          </a:p>
          <a:p>
            <a:pPr marL="361950" indent="-361950" eaLnBrk="1" hangingPunct="1">
              <a:lnSpc>
                <a:spcPct val="80000"/>
              </a:lnSpc>
              <a:buFont typeface="Symbol" pitchFamily="18" charset="2"/>
              <a:buChar char="Þ"/>
            </a:pPr>
            <a:r>
              <a:rPr lang="pt-BR" sz="2800" dirty="0" smtClean="0">
                <a:latin typeface="Arial" charset="0"/>
                <a:sym typeface="Symbol" pitchFamily="18" charset="2"/>
              </a:rPr>
              <a:t> Consumo do setor privado</a:t>
            </a:r>
          </a:p>
          <a:p>
            <a:pPr marL="361950" indent="-361950" eaLnBrk="1" hangingPunct="1">
              <a:lnSpc>
                <a:spcPct val="80000"/>
              </a:lnSpc>
              <a:buFont typeface="Symbol" pitchFamily="18" charset="2"/>
              <a:buChar char="Þ"/>
            </a:pPr>
            <a:r>
              <a:rPr lang="pt-BR" sz="2800" dirty="0" smtClean="0">
                <a:latin typeface="Arial" charset="0"/>
                <a:sym typeface="Symbol" pitchFamily="18" charset="2"/>
              </a:rPr>
              <a:t> Exportações reais</a:t>
            </a:r>
          </a:p>
          <a:p>
            <a:pPr marL="361950" indent="-361950" eaLnBrk="1" hangingPunct="1">
              <a:lnSpc>
                <a:spcPct val="80000"/>
              </a:lnSpc>
              <a:buFont typeface="Symbol" pitchFamily="18" charset="2"/>
              <a:buChar char="Þ"/>
            </a:pPr>
            <a:r>
              <a:rPr lang="pt-BR" sz="2800" dirty="0" smtClean="0">
                <a:latin typeface="Arial" charset="0"/>
                <a:sym typeface="Symbol" pitchFamily="18" charset="2"/>
              </a:rPr>
              <a:t> Importações reais</a:t>
            </a:r>
          </a:p>
          <a:p>
            <a:pPr marL="361950" indent="-361950" eaLnBrk="1" hangingPunct="1">
              <a:lnSpc>
                <a:spcPct val="80000"/>
              </a:lnSpc>
              <a:buFont typeface="Symbol" pitchFamily="18" charset="2"/>
              <a:buChar char="Þ"/>
            </a:pPr>
            <a:endParaRPr lang="pt-BR" sz="2800" dirty="0" smtClean="0">
              <a:latin typeface="Arial" charset="0"/>
              <a:sym typeface="Symbol" pitchFamily="18" charset="2"/>
            </a:endParaRPr>
          </a:p>
          <a:p>
            <a:pPr marL="361950" indent="-361950" eaLnBrk="1" hangingPunct="1">
              <a:lnSpc>
                <a:spcPct val="80000"/>
              </a:lnSpc>
              <a:buFont typeface="Symbol" pitchFamily="18" charset="2"/>
              <a:buChar char="Þ"/>
            </a:pPr>
            <a:r>
              <a:rPr lang="pt-BR" sz="2800" dirty="0" smtClean="0">
                <a:latin typeface="Arial" charset="0"/>
                <a:sym typeface="Symbol" pitchFamily="18" charset="2"/>
              </a:rPr>
              <a:t>Desloca IS para esquerda.</a:t>
            </a:r>
          </a:p>
        </p:txBody>
      </p:sp>
    </p:spTree>
    <p:extLst>
      <p:ext uri="{BB962C8B-B14F-4D97-AF65-F5344CB8AC3E}">
        <p14:creationId xmlns:p14="http://schemas.microsoft.com/office/powerpoint/2010/main" val="2062177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32928">
                                            <p:txEl>
                                              <p:pRg st="0" end="0"/>
                                            </p:txEl>
                                          </p:spTgt>
                                        </p:tgtEl>
                                        <p:attrNameLst>
                                          <p:attrName>style.visibility</p:attrName>
                                        </p:attrNameLst>
                                      </p:cBhvr>
                                      <p:to>
                                        <p:strVal val="visible"/>
                                      </p:to>
                                    </p:set>
                                    <p:anim calcmode="lin" valueType="num">
                                      <p:cBhvr additive="base">
                                        <p:cTn id="7" dur="1000" fill="hold"/>
                                        <p:tgtEl>
                                          <p:spTgt spid="93292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32928">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932928">
                                            <p:txEl>
                                              <p:pRg st="1" end="1"/>
                                            </p:txEl>
                                          </p:spTgt>
                                        </p:tgtEl>
                                        <p:attrNameLst>
                                          <p:attrName>style.visibility</p:attrName>
                                        </p:attrNameLst>
                                      </p:cBhvr>
                                      <p:to>
                                        <p:strVal val="visible"/>
                                      </p:to>
                                    </p:set>
                                    <p:animEffect transition="in" filter="wipe(left)">
                                      <p:cBhvr>
                                        <p:cTn id="12" dur="500"/>
                                        <p:tgtEl>
                                          <p:spTgt spid="932928">
                                            <p:txEl>
                                              <p:pRg st="1" end="1"/>
                                            </p:txEl>
                                          </p:spTgt>
                                        </p:tgtEl>
                                      </p:cBhvr>
                                    </p:animEffect>
                                  </p:childTnLst>
                                </p:cTn>
                              </p:par>
                            </p:childTnLst>
                          </p:cTn>
                        </p:par>
                        <p:par>
                          <p:cTn id="13" fill="hold" nodeType="afterGroup">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932928">
                                            <p:txEl>
                                              <p:pRg st="2" end="2"/>
                                            </p:txEl>
                                          </p:spTgt>
                                        </p:tgtEl>
                                        <p:attrNameLst>
                                          <p:attrName>style.visibility</p:attrName>
                                        </p:attrNameLst>
                                      </p:cBhvr>
                                      <p:to>
                                        <p:strVal val="visible"/>
                                      </p:to>
                                    </p:set>
                                    <p:animEffect transition="in" filter="wipe(left)">
                                      <p:cBhvr>
                                        <p:cTn id="16" dur="500"/>
                                        <p:tgtEl>
                                          <p:spTgt spid="932928">
                                            <p:txEl>
                                              <p:pRg st="2" end="2"/>
                                            </p:txEl>
                                          </p:spTgt>
                                        </p:tgtEl>
                                      </p:cBhvr>
                                    </p:animEffect>
                                  </p:childTnLst>
                                </p:cTn>
                              </p:par>
                            </p:childTnLst>
                          </p:cTn>
                        </p:par>
                        <p:par>
                          <p:cTn id="17" fill="hold" nodeType="afterGroup">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932928">
                                            <p:txEl>
                                              <p:pRg st="3" end="3"/>
                                            </p:txEl>
                                          </p:spTgt>
                                        </p:tgtEl>
                                        <p:attrNameLst>
                                          <p:attrName>style.visibility</p:attrName>
                                        </p:attrNameLst>
                                      </p:cBhvr>
                                      <p:to>
                                        <p:strVal val="visible"/>
                                      </p:to>
                                    </p:set>
                                    <p:animEffect transition="in" filter="wipe(left)">
                                      <p:cBhvr>
                                        <p:cTn id="20" dur="500"/>
                                        <p:tgtEl>
                                          <p:spTgt spid="932928">
                                            <p:txEl>
                                              <p:pRg st="3" end="3"/>
                                            </p:txEl>
                                          </p:spTgt>
                                        </p:tgtEl>
                                      </p:cBhvr>
                                    </p:animEffect>
                                  </p:childTnLst>
                                </p:cTn>
                              </p:par>
                            </p:childTnLst>
                          </p:cTn>
                        </p:par>
                        <p:par>
                          <p:cTn id="21" fill="hold" nodeType="afterGroup">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932928">
                                            <p:txEl>
                                              <p:pRg st="4" end="4"/>
                                            </p:txEl>
                                          </p:spTgt>
                                        </p:tgtEl>
                                        <p:attrNameLst>
                                          <p:attrName>style.visibility</p:attrName>
                                        </p:attrNameLst>
                                      </p:cBhvr>
                                      <p:to>
                                        <p:strVal val="visible"/>
                                      </p:to>
                                    </p:set>
                                    <p:animEffect transition="in" filter="wipe(left)">
                                      <p:cBhvr>
                                        <p:cTn id="24" dur="500"/>
                                        <p:tgtEl>
                                          <p:spTgt spid="932928">
                                            <p:txEl>
                                              <p:pRg st="4" end="4"/>
                                            </p:txEl>
                                          </p:spTgt>
                                        </p:tgtEl>
                                      </p:cBhvr>
                                    </p:animEffect>
                                  </p:childTnLst>
                                </p:cTn>
                              </p:par>
                            </p:childTnLst>
                          </p:cTn>
                        </p:par>
                        <p:par>
                          <p:cTn id="25" fill="hold" nodeType="afterGroup">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932928">
                                            <p:txEl>
                                              <p:pRg st="6" end="6"/>
                                            </p:txEl>
                                          </p:spTgt>
                                        </p:tgtEl>
                                        <p:attrNameLst>
                                          <p:attrName>style.visibility</p:attrName>
                                        </p:attrNameLst>
                                      </p:cBhvr>
                                      <p:to>
                                        <p:strVal val="visible"/>
                                      </p:to>
                                    </p:set>
                                    <p:animEffect transition="in" filter="wipe(left)">
                                      <p:cBhvr>
                                        <p:cTn id="28" dur="500"/>
                                        <p:tgtEl>
                                          <p:spTgt spid="932928">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932903"/>
                                        </p:tgtEl>
                                        <p:attrNameLst>
                                          <p:attrName>style.visibility</p:attrName>
                                        </p:attrNameLst>
                                      </p:cBhvr>
                                      <p:to>
                                        <p:strVal val="visible"/>
                                      </p:to>
                                    </p:set>
                                    <p:anim calcmode="lin" valueType="num">
                                      <p:cBhvr additive="base">
                                        <p:cTn id="33" dur="1000" fill="hold"/>
                                        <p:tgtEl>
                                          <p:spTgt spid="932903"/>
                                        </p:tgtEl>
                                        <p:attrNameLst>
                                          <p:attrName>ppt_x</p:attrName>
                                        </p:attrNameLst>
                                      </p:cBhvr>
                                      <p:tavLst>
                                        <p:tav tm="0">
                                          <p:val>
                                            <p:strVal val="1+#ppt_w/2"/>
                                          </p:val>
                                        </p:tav>
                                        <p:tav tm="100000">
                                          <p:val>
                                            <p:strVal val="#ppt_x"/>
                                          </p:val>
                                        </p:tav>
                                      </p:tavLst>
                                    </p:anim>
                                    <p:anim calcmode="lin" valueType="num">
                                      <p:cBhvr additive="base">
                                        <p:cTn id="34" dur="1000" fill="hold"/>
                                        <p:tgtEl>
                                          <p:spTgt spid="932903"/>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932907"/>
                                        </p:tgtEl>
                                        <p:attrNameLst>
                                          <p:attrName>style.visibility</p:attrName>
                                        </p:attrNameLst>
                                      </p:cBhvr>
                                      <p:to>
                                        <p:strVal val="visible"/>
                                      </p:to>
                                    </p:set>
                                    <p:animEffect transition="in" filter="wipe(left)">
                                      <p:cBhvr>
                                        <p:cTn id="38" dur="500"/>
                                        <p:tgtEl>
                                          <p:spTgt spid="93290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32893"/>
                                        </p:tgtEl>
                                        <p:attrNameLst>
                                          <p:attrName>style.visibility</p:attrName>
                                        </p:attrNameLst>
                                      </p:cBhvr>
                                      <p:to>
                                        <p:strVal val="visible"/>
                                      </p:to>
                                    </p:set>
                                    <p:animEffect transition="in" filter="wipe(left)">
                                      <p:cBhvr>
                                        <p:cTn id="41" dur="500"/>
                                        <p:tgtEl>
                                          <p:spTgt spid="932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93" grpId="0"/>
      <p:bldP spid="932903" grpId="0" animBg="1"/>
      <p:bldP spid="932907" grpId="0"/>
      <p:bldP spid="932928"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 name="Retângulo 71"/>
          <p:cNvSpPr/>
          <p:nvPr/>
        </p:nvSpPr>
        <p:spPr>
          <a:xfrm>
            <a:off x="179512" y="764704"/>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Retângulo 72"/>
          <p:cNvSpPr/>
          <p:nvPr/>
        </p:nvSpPr>
        <p:spPr>
          <a:xfrm>
            <a:off x="179512" y="2780928"/>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Retângulo 73"/>
          <p:cNvSpPr/>
          <p:nvPr/>
        </p:nvSpPr>
        <p:spPr>
          <a:xfrm>
            <a:off x="179512" y="4725144"/>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41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26D9632D-1EC5-4507-9799-97AB78F702C3}" type="slidenum">
              <a:rPr lang="pt-PT" sz="1400" b="0" smtClean="0">
                <a:solidFill>
                  <a:schemeClr val="folHlink"/>
                </a:solidFill>
              </a:rPr>
              <a:pPr eaLnBrk="1" hangingPunct="1"/>
              <a:t>32</a:t>
            </a:fld>
            <a:endParaRPr lang="pt-PT" sz="1400" b="0" smtClean="0">
              <a:solidFill>
                <a:schemeClr val="folHlink"/>
              </a:solidFill>
            </a:endParaRPr>
          </a:p>
        </p:txBody>
      </p:sp>
      <p:sp>
        <p:nvSpPr>
          <p:cNvPr id="17411" name="Rectangle 2"/>
          <p:cNvSpPr>
            <a:spLocks noGrp="1" noChangeArrowheads="1"/>
          </p:cNvSpPr>
          <p:nvPr>
            <p:ph type="title"/>
          </p:nvPr>
        </p:nvSpPr>
        <p:spPr>
          <a:xfrm>
            <a:off x="0" y="122238"/>
            <a:ext cx="9144000" cy="819150"/>
          </a:xfrm>
          <a:noFill/>
        </p:spPr>
        <p:txBody>
          <a:bodyPr/>
          <a:lstStyle/>
          <a:p>
            <a:pPr eaLnBrk="1" hangingPunct="1"/>
            <a:r>
              <a:rPr lang="pt-BR" sz="3000" smtClean="0">
                <a:latin typeface="Arial" charset="0"/>
              </a:rPr>
              <a:t>Inflação de custos causada por pressões de salários </a:t>
            </a:r>
          </a:p>
        </p:txBody>
      </p:sp>
      <p:sp>
        <p:nvSpPr>
          <p:cNvPr id="17412" name="Line 3"/>
          <p:cNvSpPr>
            <a:spLocks noChangeShapeType="1"/>
          </p:cNvSpPr>
          <p:nvPr/>
        </p:nvSpPr>
        <p:spPr bwMode="auto">
          <a:xfrm flipV="1">
            <a:off x="608013" y="776288"/>
            <a:ext cx="0" cy="172720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7413" name="Line 4"/>
          <p:cNvSpPr>
            <a:spLocks noChangeShapeType="1"/>
          </p:cNvSpPr>
          <p:nvPr/>
        </p:nvSpPr>
        <p:spPr bwMode="auto">
          <a:xfrm>
            <a:off x="608013" y="2498725"/>
            <a:ext cx="2987675"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7414" name="Freeform 5"/>
          <p:cNvSpPr>
            <a:spLocks/>
          </p:cNvSpPr>
          <p:nvPr/>
        </p:nvSpPr>
        <p:spPr bwMode="auto">
          <a:xfrm>
            <a:off x="857250" y="1031875"/>
            <a:ext cx="1911350" cy="1220788"/>
          </a:xfrm>
          <a:custGeom>
            <a:avLst/>
            <a:gdLst>
              <a:gd name="T0" fmla="*/ 0 w 3180"/>
              <a:gd name="T1" fmla="*/ 2147483647 h 2003"/>
              <a:gd name="T2" fmla="*/ 2147483647 w 3180"/>
              <a:gd name="T3" fmla="*/ 2147483647 h 2003"/>
              <a:gd name="T4" fmla="*/ 2147483647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7415" name="Freeform 6"/>
          <p:cNvSpPr>
            <a:spLocks/>
          </p:cNvSpPr>
          <p:nvPr/>
        </p:nvSpPr>
        <p:spPr bwMode="auto">
          <a:xfrm>
            <a:off x="1620838" y="879475"/>
            <a:ext cx="1662112" cy="1306513"/>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7416" name="Text Box 7"/>
          <p:cNvSpPr txBox="1">
            <a:spLocks noChangeArrowheads="1"/>
          </p:cNvSpPr>
          <p:nvPr/>
        </p:nvSpPr>
        <p:spPr bwMode="auto">
          <a:xfrm>
            <a:off x="1255713" y="782638"/>
            <a:ext cx="4921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7417" name="Line 8"/>
          <p:cNvSpPr>
            <a:spLocks noChangeShapeType="1"/>
          </p:cNvSpPr>
          <p:nvPr/>
        </p:nvSpPr>
        <p:spPr bwMode="auto">
          <a:xfrm>
            <a:off x="608013" y="2011363"/>
            <a:ext cx="2058987"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7418" name="Line 9"/>
          <p:cNvSpPr>
            <a:spLocks noChangeShapeType="1"/>
          </p:cNvSpPr>
          <p:nvPr/>
        </p:nvSpPr>
        <p:spPr bwMode="auto">
          <a:xfrm>
            <a:off x="1662113" y="2014538"/>
            <a:ext cx="0" cy="4810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7419" name="Line 10"/>
          <p:cNvSpPr>
            <a:spLocks noChangeShapeType="1"/>
          </p:cNvSpPr>
          <p:nvPr/>
        </p:nvSpPr>
        <p:spPr bwMode="auto">
          <a:xfrm>
            <a:off x="2644775" y="2014538"/>
            <a:ext cx="0" cy="4810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7420" name="Text Box 11"/>
          <p:cNvSpPr txBox="1">
            <a:spLocks noChangeArrowheads="1"/>
          </p:cNvSpPr>
          <p:nvPr/>
        </p:nvSpPr>
        <p:spPr bwMode="auto">
          <a:xfrm>
            <a:off x="3241675" y="2097088"/>
            <a:ext cx="4841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7421" name="Text Box 12"/>
          <p:cNvSpPr txBox="1">
            <a:spLocks noChangeArrowheads="1"/>
          </p:cNvSpPr>
          <p:nvPr/>
        </p:nvSpPr>
        <p:spPr bwMode="auto">
          <a:xfrm>
            <a:off x="2714625" y="882650"/>
            <a:ext cx="4333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7422" name="Text Box 13"/>
          <p:cNvSpPr txBox="1">
            <a:spLocks noChangeArrowheads="1"/>
          </p:cNvSpPr>
          <p:nvPr/>
        </p:nvSpPr>
        <p:spPr bwMode="auto">
          <a:xfrm>
            <a:off x="596900" y="2128838"/>
            <a:ext cx="4587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7423" name="Text Box 14"/>
          <p:cNvSpPr txBox="1">
            <a:spLocks noChangeArrowheads="1"/>
          </p:cNvSpPr>
          <p:nvPr/>
        </p:nvSpPr>
        <p:spPr bwMode="auto">
          <a:xfrm>
            <a:off x="1268413" y="2168525"/>
            <a:ext cx="4826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7424" name="Text Box 15"/>
          <p:cNvSpPr txBox="1">
            <a:spLocks noChangeArrowheads="1"/>
          </p:cNvSpPr>
          <p:nvPr/>
        </p:nvSpPr>
        <p:spPr bwMode="auto">
          <a:xfrm>
            <a:off x="3252788" y="1169988"/>
            <a:ext cx="4826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7425" name="Text Box 16"/>
          <p:cNvSpPr txBox="1">
            <a:spLocks noChangeArrowheads="1"/>
          </p:cNvSpPr>
          <p:nvPr/>
        </p:nvSpPr>
        <p:spPr bwMode="auto">
          <a:xfrm>
            <a:off x="347663" y="828675"/>
            <a:ext cx="38893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17426" name="Text Box 17"/>
          <p:cNvSpPr txBox="1">
            <a:spLocks noChangeArrowheads="1"/>
          </p:cNvSpPr>
          <p:nvPr/>
        </p:nvSpPr>
        <p:spPr bwMode="auto">
          <a:xfrm>
            <a:off x="250825" y="1863725"/>
            <a:ext cx="5016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7427" name="Text Box 18"/>
          <p:cNvSpPr txBox="1">
            <a:spLocks noChangeArrowheads="1"/>
          </p:cNvSpPr>
          <p:nvPr/>
        </p:nvSpPr>
        <p:spPr bwMode="auto">
          <a:xfrm>
            <a:off x="269875" y="1579563"/>
            <a:ext cx="4349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7428" name="Text Box 19"/>
          <p:cNvSpPr txBox="1">
            <a:spLocks noChangeArrowheads="1"/>
          </p:cNvSpPr>
          <p:nvPr/>
        </p:nvSpPr>
        <p:spPr bwMode="auto">
          <a:xfrm>
            <a:off x="1514475" y="2471738"/>
            <a:ext cx="3873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y</a:t>
            </a:r>
            <a:r>
              <a:rPr lang="pt-BR" sz="1600" b="0" baseline="-25000">
                <a:solidFill>
                  <a:srgbClr val="CCECFF"/>
                </a:solidFill>
                <a:latin typeface="Arial" charset="0"/>
              </a:rPr>
              <a:t>1</a:t>
            </a:r>
            <a:endParaRPr lang="pt-BR" sz="1600" b="0">
              <a:solidFill>
                <a:srgbClr val="CCECFF"/>
              </a:solidFill>
              <a:latin typeface="Arial" charset="0"/>
            </a:endParaRPr>
          </a:p>
        </p:txBody>
      </p:sp>
      <p:sp>
        <p:nvSpPr>
          <p:cNvPr id="17429" name="Text Box 20"/>
          <p:cNvSpPr txBox="1">
            <a:spLocks noChangeArrowheads="1"/>
          </p:cNvSpPr>
          <p:nvPr/>
        </p:nvSpPr>
        <p:spPr bwMode="auto">
          <a:xfrm>
            <a:off x="2517775" y="2465388"/>
            <a:ext cx="3889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7430" name="Text Box 21"/>
          <p:cNvSpPr txBox="1">
            <a:spLocks noChangeArrowheads="1"/>
          </p:cNvSpPr>
          <p:nvPr/>
        </p:nvSpPr>
        <p:spPr bwMode="auto">
          <a:xfrm>
            <a:off x="3305175" y="2454275"/>
            <a:ext cx="3889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17431" name="Text Box 22"/>
          <p:cNvSpPr txBox="1">
            <a:spLocks noChangeArrowheads="1"/>
          </p:cNvSpPr>
          <p:nvPr/>
        </p:nvSpPr>
        <p:spPr bwMode="auto">
          <a:xfrm>
            <a:off x="3792538" y="1166813"/>
            <a:ext cx="160496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latin typeface="Arial" charset="0"/>
              </a:rPr>
              <a:t>Oferta e demanda agregada.</a:t>
            </a:r>
          </a:p>
        </p:txBody>
      </p:sp>
      <p:sp>
        <p:nvSpPr>
          <p:cNvPr id="17432" name="Text Box 23"/>
          <p:cNvSpPr txBox="1">
            <a:spLocks noChangeArrowheads="1"/>
          </p:cNvSpPr>
          <p:nvPr/>
        </p:nvSpPr>
        <p:spPr bwMode="auto">
          <a:xfrm>
            <a:off x="1501775" y="1739900"/>
            <a:ext cx="2905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F</a:t>
            </a:r>
          </a:p>
        </p:txBody>
      </p:sp>
      <p:sp>
        <p:nvSpPr>
          <p:cNvPr id="17433" name="Text Box 24"/>
          <p:cNvSpPr txBox="1">
            <a:spLocks noChangeArrowheads="1"/>
          </p:cNvSpPr>
          <p:nvPr/>
        </p:nvSpPr>
        <p:spPr bwMode="auto">
          <a:xfrm>
            <a:off x="2471738" y="1709738"/>
            <a:ext cx="2905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7434" name="Line 25"/>
          <p:cNvSpPr>
            <a:spLocks noChangeShapeType="1"/>
          </p:cNvSpPr>
          <p:nvPr/>
        </p:nvSpPr>
        <p:spPr bwMode="auto">
          <a:xfrm flipV="1">
            <a:off x="608013" y="2832100"/>
            <a:ext cx="0" cy="1725613"/>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7435" name="Line 26"/>
          <p:cNvSpPr>
            <a:spLocks noChangeShapeType="1"/>
          </p:cNvSpPr>
          <p:nvPr/>
        </p:nvSpPr>
        <p:spPr bwMode="auto">
          <a:xfrm>
            <a:off x="608013" y="4557713"/>
            <a:ext cx="2987675"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7436" name="Line 27"/>
          <p:cNvSpPr>
            <a:spLocks noChangeShapeType="1"/>
          </p:cNvSpPr>
          <p:nvPr/>
        </p:nvSpPr>
        <p:spPr bwMode="auto">
          <a:xfrm>
            <a:off x="604838" y="3870325"/>
            <a:ext cx="2027237"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3916" name="Line 28"/>
          <p:cNvSpPr>
            <a:spLocks noChangeShapeType="1"/>
          </p:cNvSpPr>
          <p:nvPr/>
        </p:nvSpPr>
        <p:spPr bwMode="auto">
          <a:xfrm>
            <a:off x="2066925" y="3870325"/>
            <a:ext cx="0" cy="690563"/>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7438" name="Text Box 29"/>
          <p:cNvSpPr txBox="1">
            <a:spLocks noChangeArrowheads="1"/>
          </p:cNvSpPr>
          <p:nvPr/>
        </p:nvSpPr>
        <p:spPr bwMode="auto">
          <a:xfrm>
            <a:off x="1223963" y="4232275"/>
            <a:ext cx="43656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L</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7439" name="Text Box 30"/>
          <p:cNvSpPr txBox="1">
            <a:spLocks noChangeArrowheads="1"/>
          </p:cNvSpPr>
          <p:nvPr/>
        </p:nvSpPr>
        <p:spPr bwMode="auto">
          <a:xfrm>
            <a:off x="2693988" y="4240213"/>
            <a:ext cx="4635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7440" name="Text Box 31"/>
          <p:cNvSpPr txBox="1">
            <a:spLocks noChangeArrowheads="1"/>
          </p:cNvSpPr>
          <p:nvPr/>
        </p:nvSpPr>
        <p:spPr bwMode="auto">
          <a:xfrm>
            <a:off x="3132138" y="4195763"/>
            <a:ext cx="4635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7441" name="Text Box 32"/>
          <p:cNvSpPr txBox="1">
            <a:spLocks noChangeArrowheads="1"/>
          </p:cNvSpPr>
          <p:nvPr/>
        </p:nvSpPr>
        <p:spPr bwMode="auto">
          <a:xfrm>
            <a:off x="330200" y="2828925"/>
            <a:ext cx="3873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r</a:t>
            </a:r>
          </a:p>
        </p:txBody>
      </p:sp>
      <p:sp>
        <p:nvSpPr>
          <p:cNvPr id="17442" name="Text Box 33"/>
          <p:cNvSpPr txBox="1">
            <a:spLocks noChangeArrowheads="1"/>
          </p:cNvSpPr>
          <p:nvPr/>
        </p:nvSpPr>
        <p:spPr bwMode="auto">
          <a:xfrm>
            <a:off x="322263" y="3679825"/>
            <a:ext cx="3873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r</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3922" name="Text Box 34"/>
          <p:cNvSpPr txBox="1">
            <a:spLocks noChangeArrowheads="1"/>
          </p:cNvSpPr>
          <p:nvPr/>
        </p:nvSpPr>
        <p:spPr bwMode="auto">
          <a:xfrm>
            <a:off x="1912938" y="4519613"/>
            <a:ext cx="38893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7444" name="Text Box 35"/>
          <p:cNvSpPr txBox="1">
            <a:spLocks noChangeArrowheads="1"/>
          </p:cNvSpPr>
          <p:nvPr/>
        </p:nvSpPr>
        <p:spPr bwMode="auto">
          <a:xfrm>
            <a:off x="2505075" y="4513263"/>
            <a:ext cx="388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7445" name="Text Box 36"/>
          <p:cNvSpPr txBox="1">
            <a:spLocks noChangeArrowheads="1"/>
          </p:cNvSpPr>
          <p:nvPr/>
        </p:nvSpPr>
        <p:spPr bwMode="auto">
          <a:xfrm>
            <a:off x="3305175" y="4513263"/>
            <a:ext cx="388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17446" name="Text Box 37"/>
          <p:cNvSpPr txBox="1">
            <a:spLocks noChangeArrowheads="1"/>
          </p:cNvSpPr>
          <p:nvPr/>
        </p:nvSpPr>
        <p:spPr bwMode="auto">
          <a:xfrm>
            <a:off x="3792538" y="3225800"/>
            <a:ext cx="1787574"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latin typeface="Arial" charset="0"/>
              </a:rPr>
              <a:t>Equilíbrio nos mercados de produto e de moeda.</a:t>
            </a:r>
          </a:p>
        </p:txBody>
      </p:sp>
      <p:sp>
        <p:nvSpPr>
          <p:cNvPr id="17447" name="Text Box 38"/>
          <p:cNvSpPr txBox="1">
            <a:spLocks noChangeArrowheads="1"/>
          </p:cNvSpPr>
          <p:nvPr/>
        </p:nvSpPr>
        <p:spPr bwMode="auto">
          <a:xfrm>
            <a:off x="2479675" y="3549650"/>
            <a:ext cx="2905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933927" name="Text Box 39"/>
          <p:cNvSpPr txBox="1">
            <a:spLocks noChangeArrowheads="1"/>
          </p:cNvSpPr>
          <p:nvPr/>
        </p:nvSpPr>
        <p:spPr bwMode="auto">
          <a:xfrm>
            <a:off x="1916113" y="3554413"/>
            <a:ext cx="29051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17449" name="Line 40"/>
          <p:cNvSpPr>
            <a:spLocks noChangeShapeType="1"/>
          </p:cNvSpPr>
          <p:nvPr/>
        </p:nvSpPr>
        <p:spPr bwMode="auto">
          <a:xfrm flipH="1">
            <a:off x="2640013" y="3865563"/>
            <a:ext cx="0" cy="6905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3929" name="Freeform 41"/>
          <p:cNvSpPr>
            <a:spLocks/>
          </p:cNvSpPr>
          <p:nvPr/>
        </p:nvSpPr>
        <p:spPr bwMode="auto">
          <a:xfrm>
            <a:off x="1300163" y="3098800"/>
            <a:ext cx="1558925" cy="1047750"/>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7451" name="Freeform 42"/>
          <p:cNvSpPr>
            <a:spLocks/>
          </p:cNvSpPr>
          <p:nvPr/>
        </p:nvSpPr>
        <p:spPr bwMode="auto">
          <a:xfrm>
            <a:off x="2147888" y="3038475"/>
            <a:ext cx="1055687" cy="12255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7452" name="Freeform 43"/>
          <p:cNvSpPr>
            <a:spLocks/>
          </p:cNvSpPr>
          <p:nvPr/>
        </p:nvSpPr>
        <p:spPr bwMode="auto">
          <a:xfrm>
            <a:off x="1717675" y="3175000"/>
            <a:ext cx="1054100" cy="12255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3932" name="Text Box 44"/>
          <p:cNvSpPr txBox="1">
            <a:spLocks noChangeArrowheads="1"/>
          </p:cNvSpPr>
          <p:nvPr/>
        </p:nvSpPr>
        <p:spPr bwMode="auto">
          <a:xfrm>
            <a:off x="1000125" y="3992563"/>
            <a:ext cx="4365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L</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7454" name="Text Box 45"/>
          <p:cNvSpPr txBox="1">
            <a:spLocks noChangeArrowheads="1"/>
          </p:cNvSpPr>
          <p:nvPr/>
        </p:nvSpPr>
        <p:spPr bwMode="auto">
          <a:xfrm>
            <a:off x="3775075" y="5219700"/>
            <a:ext cx="16049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latin typeface="Arial" charset="0"/>
              </a:rPr>
              <a:t>Equilíbrio no mercado de trabalho.</a:t>
            </a:r>
          </a:p>
        </p:txBody>
      </p:sp>
      <p:sp>
        <p:nvSpPr>
          <p:cNvPr id="17455" name="Freeform 46"/>
          <p:cNvSpPr>
            <a:spLocks/>
          </p:cNvSpPr>
          <p:nvPr/>
        </p:nvSpPr>
        <p:spPr bwMode="auto">
          <a:xfrm>
            <a:off x="1616075" y="1400175"/>
            <a:ext cx="1708150" cy="985838"/>
          </a:xfrm>
          <a:custGeom>
            <a:avLst/>
            <a:gdLst>
              <a:gd name="T0" fmla="*/ 0 w 3180"/>
              <a:gd name="T1" fmla="*/ 2147483647 h 2003"/>
              <a:gd name="T2" fmla="*/ 2147483647 w 3180"/>
              <a:gd name="T3" fmla="*/ 2147483647 h 2003"/>
              <a:gd name="T4" fmla="*/ 2147483647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7456" name="Freeform 47"/>
          <p:cNvSpPr>
            <a:spLocks/>
          </p:cNvSpPr>
          <p:nvPr/>
        </p:nvSpPr>
        <p:spPr bwMode="auto">
          <a:xfrm>
            <a:off x="1506538" y="3332163"/>
            <a:ext cx="1557337" cy="1047750"/>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7457" name="Text Box 48"/>
          <p:cNvSpPr txBox="1">
            <a:spLocks noChangeArrowheads="1"/>
          </p:cNvSpPr>
          <p:nvPr/>
        </p:nvSpPr>
        <p:spPr bwMode="auto">
          <a:xfrm>
            <a:off x="1665288" y="2946400"/>
            <a:ext cx="3873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I</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7458" name="Text Box 49"/>
          <p:cNvSpPr txBox="1">
            <a:spLocks noChangeArrowheads="1"/>
          </p:cNvSpPr>
          <p:nvPr/>
        </p:nvSpPr>
        <p:spPr bwMode="auto">
          <a:xfrm>
            <a:off x="3008313" y="3184525"/>
            <a:ext cx="44608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M</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3938" name="Text Box 50"/>
          <p:cNvSpPr txBox="1">
            <a:spLocks noChangeArrowheads="1"/>
          </p:cNvSpPr>
          <p:nvPr/>
        </p:nvSpPr>
        <p:spPr bwMode="auto">
          <a:xfrm>
            <a:off x="2806700" y="2922588"/>
            <a:ext cx="45561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M</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7460" name="Text Box 51"/>
          <p:cNvSpPr txBox="1">
            <a:spLocks noChangeArrowheads="1"/>
          </p:cNvSpPr>
          <p:nvPr/>
        </p:nvSpPr>
        <p:spPr bwMode="auto">
          <a:xfrm>
            <a:off x="2112963" y="2854325"/>
            <a:ext cx="38576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I</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7461" name="Line 52"/>
          <p:cNvSpPr>
            <a:spLocks noChangeShapeType="1"/>
          </p:cNvSpPr>
          <p:nvPr/>
        </p:nvSpPr>
        <p:spPr bwMode="auto">
          <a:xfrm>
            <a:off x="723007" y="6502821"/>
            <a:ext cx="2987675"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7462" name="Text Box 53"/>
          <p:cNvSpPr txBox="1">
            <a:spLocks noChangeArrowheads="1"/>
          </p:cNvSpPr>
          <p:nvPr/>
        </p:nvSpPr>
        <p:spPr bwMode="auto">
          <a:xfrm>
            <a:off x="1999357" y="6482184"/>
            <a:ext cx="4365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N</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7463" name="Text Box 54"/>
          <p:cNvSpPr txBox="1">
            <a:spLocks noChangeArrowheads="1"/>
          </p:cNvSpPr>
          <p:nvPr/>
        </p:nvSpPr>
        <p:spPr bwMode="auto">
          <a:xfrm>
            <a:off x="251520" y="5945609"/>
            <a:ext cx="5683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W</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7464" name="Text Box 55"/>
          <p:cNvSpPr txBox="1">
            <a:spLocks noChangeArrowheads="1"/>
          </p:cNvSpPr>
          <p:nvPr/>
        </p:nvSpPr>
        <p:spPr bwMode="auto">
          <a:xfrm>
            <a:off x="3404295" y="6482184"/>
            <a:ext cx="3873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N</a:t>
            </a:r>
          </a:p>
        </p:txBody>
      </p:sp>
      <p:sp>
        <p:nvSpPr>
          <p:cNvPr id="17465" name="Line 56"/>
          <p:cNvSpPr>
            <a:spLocks noChangeShapeType="1"/>
          </p:cNvSpPr>
          <p:nvPr/>
        </p:nvSpPr>
        <p:spPr bwMode="auto">
          <a:xfrm flipV="1">
            <a:off x="723007" y="5085184"/>
            <a:ext cx="0" cy="1414462"/>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7466" name="Freeform 57"/>
          <p:cNvSpPr>
            <a:spLocks/>
          </p:cNvSpPr>
          <p:nvPr/>
        </p:nvSpPr>
        <p:spPr bwMode="auto">
          <a:xfrm>
            <a:off x="1235770" y="5551909"/>
            <a:ext cx="1046162" cy="768350"/>
          </a:xfrm>
          <a:custGeom>
            <a:avLst/>
            <a:gdLst>
              <a:gd name="T0" fmla="*/ 0 w 1740"/>
              <a:gd name="T1" fmla="*/ 0 h 1260"/>
              <a:gd name="T2" fmla="*/ 2147483647 w 1740"/>
              <a:gd name="T3" fmla="*/ 2147483647 h 1260"/>
              <a:gd name="T4" fmla="*/ 2147483647 w 1740"/>
              <a:gd name="T5" fmla="*/ 2147483647 h 1260"/>
              <a:gd name="T6" fmla="*/ 0 60000 65536"/>
              <a:gd name="T7" fmla="*/ 0 60000 65536"/>
              <a:gd name="T8" fmla="*/ 0 60000 65536"/>
            </a:gdLst>
            <a:ahLst/>
            <a:cxnLst>
              <a:cxn ang="T6">
                <a:pos x="T0" y="T1"/>
              </a:cxn>
              <a:cxn ang="T7">
                <a:pos x="T2" y="T3"/>
              </a:cxn>
              <a:cxn ang="T8">
                <a:pos x="T4" y="T5"/>
              </a:cxn>
            </a:cxnLst>
            <a:rect l="0" t="0" r="r" b="b"/>
            <a:pathLst>
              <a:path w="1740" h="1260">
                <a:moveTo>
                  <a:pt x="0" y="0"/>
                </a:moveTo>
                <a:cubicBezTo>
                  <a:pt x="400" y="160"/>
                  <a:pt x="800" y="320"/>
                  <a:pt x="1090" y="530"/>
                </a:cubicBezTo>
                <a:cubicBezTo>
                  <a:pt x="1380" y="740"/>
                  <a:pt x="1560" y="1000"/>
                  <a:pt x="1740" y="126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7467" name="Line 58"/>
          <p:cNvSpPr>
            <a:spLocks noChangeShapeType="1"/>
          </p:cNvSpPr>
          <p:nvPr/>
        </p:nvSpPr>
        <p:spPr bwMode="auto">
          <a:xfrm>
            <a:off x="723007" y="6109121"/>
            <a:ext cx="1401763"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7468" name="Line 59"/>
          <p:cNvSpPr>
            <a:spLocks noChangeShapeType="1"/>
          </p:cNvSpPr>
          <p:nvPr/>
        </p:nvSpPr>
        <p:spPr bwMode="auto">
          <a:xfrm>
            <a:off x="2121595" y="6107534"/>
            <a:ext cx="7937" cy="3873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7469" name="Text Box 60"/>
          <p:cNvSpPr txBox="1">
            <a:spLocks noChangeArrowheads="1"/>
          </p:cNvSpPr>
          <p:nvPr/>
        </p:nvSpPr>
        <p:spPr bwMode="auto">
          <a:xfrm>
            <a:off x="373757" y="5097884"/>
            <a:ext cx="388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W</a:t>
            </a:r>
          </a:p>
        </p:txBody>
      </p:sp>
      <p:sp>
        <p:nvSpPr>
          <p:cNvPr id="17470" name="Text Box 61"/>
          <p:cNvSpPr txBox="1">
            <a:spLocks noChangeArrowheads="1"/>
          </p:cNvSpPr>
          <p:nvPr/>
        </p:nvSpPr>
        <p:spPr bwMode="auto">
          <a:xfrm>
            <a:off x="2653407" y="5253459"/>
            <a:ext cx="10255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j</a:t>
            </a:r>
            <a:r>
              <a:rPr lang="pt-BR" sz="1600" b="0" baseline="30000">
                <a:solidFill>
                  <a:srgbClr val="99FF66"/>
                </a:solidFill>
                <a:latin typeface="Arial" charset="0"/>
              </a:rPr>
              <a:t>0</a:t>
            </a:r>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rPr>
              <a:t>, N)</a:t>
            </a:r>
          </a:p>
        </p:txBody>
      </p:sp>
      <p:sp>
        <p:nvSpPr>
          <p:cNvPr id="17471" name="Text Box 62"/>
          <p:cNvSpPr txBox="1">
            <a:spLocks noChangeArrowheads="1"/>
          </p:cNvSpPr>
          <p:nvPr/>
        </p:nvSpPr>
        <p:spPr bwMode="auto">
          <a:xfrm>
            <a:off x="2224782" y="6178971"/>
            <a:ext cx="9985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rPr>
              <a:t>.f(N)</a:t>
            </a:r>
          </a:p>
        </p:txBody>
      </p:sp>
      <p:sp>
        <p:nvSpPr>
          <p:cNvPr id="17472" name="Text Box 63"/>
          <p:cNvSpPr txBox="1">
            <a:spLocks noChangeArrowheads="1"/>
          </p:cNvSpPr>
          <p:nvPr/>
        </p:nvSpPr>
        <p:spPr bwMode="auto">
          <a:xfrm>
            <a:off x="1975545" y="5774159"/>
            <a:ext cx="304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7473" name="Freeform 64"/>
          <p:cNvSpPr>
            <a:spLocks/>
          </p:cNvSpPr>
          <p:nvPr/>
        </p:nvSpPr>
        <p:spPr bwMode="auto">
          <a:xfrm>
            <a:off x="1656457" y="5382046"/>
            <a:ext cx="1038225" cy="1008063"/>
          </a:xfrm>
          <a:custGeom>
            <a:avLst/>
            <a:gdLst>
              <a:gd name="T0" fmla="*/ 0 w 1728"/>
              <a:gd name="T1" fmla="*/ 2147483647 h 1653"/>
              <a:gd name="T2" fmla="*/ 2147483647 w 1728"/>
              <a:gd name="T3" fmla="*/ 2147483647 h 1653"/>
              <a:gd name="T4" fmla="*/ 2147483647 w 1728"/>
              <a:gd name="T5" fmla="*/ 0 h 1653"/>
              <a:gd name="T6" fmla="*/ 0 60000 65536"/>
              <a:gd name="T7" fmla="*/ 0 60000 65536"/>
              <a:gd name="T8" fmla="*/ 0 60000 65536"/>
            </a:gdLst>
            <a:ahLst/>
            <a:cxnLst>
              <a:cxn ang="T6">
                <a:pos x="T0" y="T1"/>
              </a:cxn>
              <a:cxn ang="T7">
                <a:pos x="T2" y="T3"/>
              </a:cxn>
              <a:cxn ang="T8">
                <a:pos x="T4" y="T5"/>
              </a:cxn>
            </a:cxnLst>
            <a:rect l="0" t="0" r="r" b="b"/>
            <a:pathLst>
              <a:path w="1728" h="1653">
                <a:moveTo>
                  <a:pt x="0" y="1653"/>
                </a:moveTo>
                <a:cubicBezTo>
                  <a:pt x="375" y="1453"/>
                  <a:pt x="751" y="1253"/>
                  <a:pt x="1039" y="977"/>
                </a:cubicBezTo>
                <a:cubicBezTo>
                  <a:pt x="1327" y="701"/>
                  <a:pt x="1527" y="350"/>
                  <a:pt x="1728"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7474" name="Freeform 65"/>
          <p:cNvSpPr>
            <a:spLocks/>
          </p:cNvSpPr>
          <p:nvPr/>
        </p:nvSpPr>
        <p:spPr bwMode="auto">
          <a:xfrm>
            <a:off x="942082" y="5337596"/>
            <a:ext cx="1039813" cy="1008063"/>
          </a:xfrm>
          <a:custGeom>
            <a:avLst/>
            <a:gdLst>
              <a:gd name="T0" fmla="*/ 0 w 1728"/>
              <a:gd name="T1" fmla="*/ 2147483647 h 1653"/>
              <a:gd name="T2" fmla="*/ 2147483647 w 1728"/>
              <a:gd name="T3" fmla="*/ 2147483647 h 1653"/>
              <a:gd name="T4" fmla="*/ 2147483647 w 1728"/>
              <a:gd name="T5" fmla="*/ 0 h 1653"/>
              <a:gd name="T6" fmla="*/ 0 60000 65536"/>
              <a:gd name="T7" fmla="*/ 0 60000 65536"/>
              <a:gd name="T8" fmla="*/ 0 60000 65536"/>
            </a:gdLst>
            <a:ahLst/>
            <a:cxnLst>
              <a:cxn ang="T6">
                <a:pos x="T0" y="T1"/>
              </a:cxn>
              <a:cxn ang="T7">
                <a:pos x="T2" y="T3"/>
              </a:cxn>
              <a:cxn ang="T8">
                <a:pos x="T4" y="T5"/>
              </a:cxn>
            </a:cxnLst>
            <a:rect l="0" t="0" r="r" b="b"/>
            <a:pathLst>
              <a:path w="1728" h="1653">
                <a:moveTo>
                  <a:pt x="0" y="1653"/>
                </a:moveTo>
                <a:cubicBezTo>
                  <a:pt x="375" y="1453"/>
                  <a:pt x="751" y="1253"/>
                  <a:pt x="1039" y="977"/>
                </a:cubicBezTo>
                <a:cubicBezTo>
                  <a:pt x="1327" y="701"/>
                  <a:pt x="1527" y="350"/>
                  <a:pt x="1728" y="0"/>
                </a:cubicBezTo>
              </a:path>
            </a:pathLst>
          </a:custGeom>
          <a:noFill/>
          <a:ln w="38100" cmpd="sng">
            <a:solidFill>
              <a:srgbClr val="CCECFF"/>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7475" name="Line 66"/>
          <p:cNvSpPr>
            <a:spLocks noChangeShapeType="1"/>
          </p:cNvSpPr>
          <p:nvPr/>
        </p:nvSpPr>
        <p:spPr bwMode="auto">
          <a:xfrm>
            <a:off x="1719957" y="5778921"/>
            <a:ext cx="0" cy="7175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7476" name="Text Box 67"/>
          <p:cNvSpPr txBox="1">
            <a:spLocks noChangeArrowheads="1"/>
          </p:cNvSpPr>
          <p:nvPr/>
        </p:nvSpPr>
        <p:spPr bwMode="auto">
          <a:xfrm>
            <a:off x="1423095" y="6469484"/>
            <a:ext cx="4635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N</a:t>
            </a:r>
            <a:r>
              <a:rPr lang="pt-BR" sz="1600" b="0" baseline="-25000">
                <a:solidFill>
                  <a:srgbClr val="CCECFF"/>
                </a:solidFill>
                <a:latin typeface="Arial" charset="0"/>
              </a:rPr>
              <a:t>1</a:t>
            </a:r>
            <a:endParaRPr lang="pt-BR" sz="1600" b="0">
              <a:solidFill>
                <a:srgbClr val="CCECFF"/>
              </a:solidFill>
              <a:latin typeface="Arial" charset="0"/>
            </a:endParaRPr>
          </a:p>
        </p:txBody>
      </p:sp>
      <p:sp>
        <p:nvSpPr>
          <p:cNvPr id="17477" name="Text Box 68"/>
          <p:cNvSpPr txBox="1">
            <a:spLocks noChangeArrowheads="1"/>
          </p:cNvSpPr>
          <p:nvPr/>
        </p:nvSpPr>
        <p:spPr bwMode="auto">
          <a:xfrm>
            <a:off x="1913632" y="5102646"/>
            <a:ext cx="923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j</a:t>
            </a:r>
            <a:r>
              <a:rPr lang="pt-BR" sz="1600" b="0" baseline="30000">
                <a:solidFill>
                  <a:srgbClr val="CCECFF"/>
                </a:solidFill>
                <a:latin typeface="Arial" charset="0"/>
              </a:rPr>
              <a:t>1</a:t>
            </a:r>
            <a:r>
              <a:rPr lang="pt-BR" sz="1600" b="0">
                <a:solidFill>
                  <a:srgbClr val="CCECFF"/>
                </a:solidFill>
                <a:latin typeface="Arial" charset="0"/>
              </a:rPr>
              <a:t>(P</a:t>
            </a:r>
            <a:r>
              <a:rPr lang="pt-BR" sz="1600" b="0" baseline="-25000">
                <a:solidFill>
                  <a:srgbClr val="CCECFF"/>
                </a:solidFill>
                <a:latin typeface="Arial" charset="0"/>
              </a:rPr>
              <a:t>0</a:t>
            </a:r>
            <a:r>
              <a:rPr lang="pt-BR" sz="1600" b="0">
                <a:solidFill>
                  <a:srgbClr val="CCECFF"/>
                </a:solidFill>
                <a:latin typeface="Arial" charset="0"/>
              </a:rPr>
              <a:t>, N)</a:t>
            </a:r>
          </a:p>
        </p:txBody>
      </p:sp>
      <p:sp>
        <p:nvSpPr>
          <p:cNvPr id="17478" name="Text Box 69"/>
          <p:cNvSpPr txBox="1">
            <a:spLocks noChangeArrowheads="1"/>
          </p:cNvSpPr>
          <p:nvPr/>
        </p:nvSpPr>
        <p:spPr bwMode="auto">
          <a:xfrm>
            <a:off x="1723132" y="5534446"/>
            <a:ext cx="3032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F</a:t>
            </a:r>
          </a:p>
        </p:txBody>
      </p:sp>
      <p:sp>
        <p:nvSpPr>
          <p:cNvPr id="933958" name="Rectangle 70"/>
          <p:cNvSpPr>
            <a:spLocks noGrp="1" noChangeArrowheads="1"/>
          </p:cNvSpPr>
          <p:nvPr>
            <p:ph type="body" idx="1"/>
          </p:nvPr>
        </p:nvSpPr>
        <p:spPr>
          <a:xfrm>
            <a:off x="5668789" y="1847850"/>
            <a:ext cx="3007667" cy="4602163"/>
          </a:xfrm>
          <a:noFill/>
        </p:spPr>
        <p:txBody>
          <a:bodyPr>
            <a:normAutofit/>
          </a:bodyPr>
          <a:lstStyle/>
          <a:p>
            <a:pPr marL="0" indent="0">
              <a:lnSpc>
                <a:spcPct val="80000"/>
              </a:lnSpc>
              <a:buNone/>
            </a:pPr>
            <a:r>
              <a:rPr lang="pt-BR" sz="2400" dirty="0">
                <a:latin typeface="Arial" charset="0"/>
                <a:sym typeface="Symbol" pitchFamily="18" charset="2"/>
              </a:rPr>
              <a:t> Preço</a:t>
            </a:r>
            <a:r>
              <a:rPr lang="pt-BR" sz="2400" dirty="0" smtClean="0">
                <a:latin typeface="Arial" charset="0"/>
                <a:sym typeface="Symbol" pitchFamily="18" charset="2"/>
              </a:rPr>
              <a:t>:</a:t>
            </a:r>
          </a:p>
          <a:p>
            <a:pPr marL="0" indent="0" eaLnBrk="1" hangingPunct="1">
              <a:lnSpc>
                <a:spcPct val="80000"/>
              </a:lnSpc>
              <a:buNone/>
            </a:pPr>
            <a:endParaRPr lang="pt-BR" sz="2400" dirty="0" smtClean="0">
              <a:latin typeface="Arial" charset="0"/>
              <a:sym typeface="Symbol" pitchFamily="18" charset="2"/>
            </a:endParaRPr>
          </a:p>
          <a:p>
            <a:pPr marL="361950" indent="-361950" algn="just" eaLnBrk="1" hangingPunct="1">
              <a:lnSpc>
                <a:spcPct val="110000"/>
              </a:lnSpc>
              <a:buFont typeface="Symbol" pitchFamily="18" charset="2"/>
              <a:buChar char="Þ"/>
            </a:pPr>
            <a:r>
              <a:rPr lang="pt-BR" sz="2400" dirty="0" smtClean="0">
                <a:latin typeface="Arial" charset="0"/>
                <a:sym typeface="Symbol" pitchFamily="18" charset="2"/>
              </a:rPr>
              <a:t> Oferta real de moeda</a:t>
            </a:r>
          </a:p>
          <a:p>
            <a:pPr marL="361950" indent="-361950" algn="just" eaLnBrk="1" hangingPunct="1">
              <a:lnSpc>
                <a:spcPct val="110000"/>
              </a:lnSpc>
              <a:buFont typeface="Symbol" pitchFamily="18" charset="2"/>
              <a:buChar char="Þ"/>
            </a:pPr>
            <a:endParaRPr lang="pt-BR" sz="2400" dirty="0" smtClean="0">
              <a:latin typeface="Arial" charset="0"/>
              <a:sym typeface="Symbol" pitchFamily="18" charset="2"/>
            </a:endParaRPr>
          </a:p>
          <a:p>
            <a:pPr marL="361950" indent="-361950" algn="just" eaLnBrk="1" hangingPunct="1">
              <a:lnSpc>
                <a:spcPct val="110000"/>
              </a:lnSpc>
              <a:buFont typeface="Symbol" pitchFamily="18" charset="2"/>
              <a:buChar char="Þ"/>
            </a:pPr>
            <a:r>
              <a:rPr lang="pt-BR" sz="2400" dirty="0" smtClean="0">
                <a:latin typeface="Arial" charset="0"/>
                <a:sym typeface="Symbol" pitchFamily="18" charset="2"/>
              </a:rPr>
              <a:t>Desloca LM para esquerda.</a:t>
            </a:r>
          </a:p>
        </p:txBody>
      </p:sp>
    </p:spTree>
    <p:extLst>
      <p:ext uri="{BB962C8B-B14F-4D97-AF65-F5344CB8AC3E}">
        <p14:creationId xmlns:p14="http://schemas.microsoft.com/office/powerpoint/2010/main" val="1255264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33958">
                                            <p:txEl>
                                              <p:pRg st="0" end="0"/>
                                            </p:txEl>
                                          </p:spTgt>
                                        </p:tgtEl>
                                        <p:attrNameLst>
                                          <p:attrName>style.visibility</p:attrName>
                                        </p:attrNameLst>
                                      </p:cBhvr>
                                      <p:to>
                                        <p:strVal val="visible"/>
                                      </p:to>
                                    </p:set>
                                    <p:anim calcmode="lin" valueType="num">
                                      <p:cBhvr additive="base">
                                        <p:cTn id="7" dur="1000" fill="hold"/>
                                        <p:tgtEl>
                                          <p:spTgt spid="93395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33958">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933958">
                                            <p:txEl>
                                              <p:pRg st="2" end="2"/>
                                            </p:txEl>
                                          </p:spTgt>
                                        </p:tgtEl>
                                        <p:attrNameLst>
                                          <p:attrName>style.visibility</p:attrName>
                                        </p:attrNameLst>
                                      </p:cBhvr>
                                      <p:to>
                                        <p:strVal val="visible"/>
                                      </p:to>
                                    </p:set>
                                    <p:anim calcmode="lin" valueType="num">
                                      <p:cBhvr additive="base">
                                        <p:cTn id="12" dur="1000" fill="hold"/>
                                        <p:tgtEl>
                                          <p:spTgt spid="933958">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933958">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33958">
                                            <p:txEl>
                                              <p:pRg st="4" end="4"/>
                                            </p:txEl>
                                          </p:spTgt>
                                        </p:tgtEl>
                                        <p:attrNameLst>
                                          <p:attrName>style.visibility</p:attrName>
                                        </p:attrNameLst>
                                      </p:cBhvr>
                                      <p:to>
                                        <p:strVal val="visible"/>
                                      </p:to>
                                    </p:set>
                                    <p:anim calcmode="lin" valueType="num">
                                      <p:cBhvr additive="base">
                                        <p:cTn id="16" dur="1000" fill="hold"/>
                                        <p:tgtEl>
                                          <p:spTgt spid="933958">
                                            <p:txEl>
                                              <p:pRg st="4" end="4"/>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9339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6" fill="hold" grpId="0" nodeType="clickEffect">
                                  <p:stCondLst>
                                    <p:cond delay="0"/>
                                  </p:stCondLst>
                                  <p:childTnLst>
                                    <p:set>
                                      <p:cBhvr>
                                        <p:cTn id="21" dur="1" fill="hold">
                                          <p:stCondLst>
                                            <p:cond delay="0"/>
                                          </p:stCondLst>
                                        </p:cTn>
                                        <p:tgtEl>
                                          <p:spTgt spid="933929"/>
                                        </p:tgtEl>
                                        <p:attrNameLst>
                                          <p:attrName>style.visibility</p:attrName>
                                        </p:attrNameLst>
                                      </p:cBhvr>
                                      <p:to>
                                        <p:strVal val="visible"/>
                                      </p:to>
                                    </p:set>
                                    <p:anim calcmode="lin" valueType="num">
                                      <p:cBhvr additive="base">
                                        <p:cTn id="22" dur="1000" fill="hold"/>
                                        <p:tgtEl>
                                          <p:spTgt spid="933929"/>
                                        </p:tgtEl>
                                        <p:attrNameLst>
                                          <p:attrName>ppt_x</p:attrName>
                                        </p:attrNameLst>
                                      </p:cBhvr>
                                      <p:tavLst>
                                        <p:tav tm="0">
                                          <p:val>
                                            <p:strVal val="1+#ppt_w/2"/>
                                          </p:val>
                                        </p:tav>
                                        <p:tav tm="100000">
                                          <p:val>
                                            <p:strVal val="#ppt_x"/>
                                          </p:val>
                                        </p:tav>
                                      </p:tavLst>
                                    </p:anim>
                                    <p:anim calcmode="lin" valueType="num">
                                      <p:cBhvr additive="base">
                                        <p:cTn id="23" dur="1000" fill="hold"/>
                                        <p:tgtEl>
                                          <p:spTgt spid="93392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933932"/>
                                        </p:tgtEl>
                                        <p:attrNameLst>
                                          <p:attrName>style.visibility</p:attrName>
                                        </p:attrNameLst>
                                      </p:cBhvr>
                                      <p:to>
                                        <p:strVal val="visible"/>
                                      </p:to>
                                    </p:set>
                                    <p:animEffect transition="in" filter="wipe(left)">
                                      <p:cBhvr>
                                        <p:cTn id="27" dur="500"/>
                                        <p:tgtEl>
                                          <p:spTgt spid="93393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33938"/>
                                        </p:tgtEl>
                                        <p:attrNameLst>
                                          <p:attrName>style.visibility</p:attrName>
                                        </p:attrNameLst>
                                      </p:cBhvr>
                                      <p:to>
                                        <p:strVal val="visible"/>
                                      </p:to>
                                    </p:set>
                                    <p:animEffect transition="in" filter="wipe(left)">
                                      <p:cBhvr>
                                        <p:cTn id="30" dur="500"/>
                                        <p:tgtEl>
                                          <p:spTgt spid="933938"/>
                                        </p:tgtEl>
                                      </p:cBhvr>
                                    </p:animEffect>
                                  </p:childTnLst>
                                </p:cTn>
                              </p:par>
                            </p:childTnLst>
                          </p:cTn>
                        </p:par>
                        <p:par>
                          <p:cTn id="31" fill="hold" nodeType="afterGroup">
                            <p:stCondLst>
                              <p:cond delay="1500"/>
                            </p:stCondLst>
                            <p:childTnLst>
                              <p:par>
                                <p:cTn id="32" presetID="23" presetClass="entr" presetSubtype="16" fill="hold" grpId="0" nodeType="afterEffect">
                                  <p:stCondLst>
                                    <p:cond delay="0"/>
                                  </p:stCondLst>
                                  <p:childTnLst>
                                    <p:set>
                                      <p:cBhvr>
                                        <p:cTn id="33" dur="1" fill="hold">
                                          <p:stCondLst>
                                            <p:cond delay="0"/>
                                          </p:stCondLst>
                                        </p:cTn>
                                        <p:tgtEl>
                                          <p:spTgt spid="933927"/>
                                        </p:tgtEl>
                                        <p:attrNameLst>
                                          <p:attrName>style.visibility</p:attrName>
                                        </p:attrNameLst>
                                      </p:cBhvr>
                                      <p:to>
                                        <p:strVal val="visible"/>
                                      </p:to>
                                    </p:set>
                                    <p:anim calcmode="lin" valueType="num">
                                      <p:cBhvr>
                                        <p:cTn id="34" dur="500" fill="hold"/>
                                        <p:tgtEl>
                                          <p:spTgt spid="933927"/>
                                        </p:tgtEl>
                                        <p:attrNameLst>
                                          <p:attrName>ppt_w</p:attrName>
                                        </p:attrNameLst>
                                      </p:cBhvr>
                                      <p:tavLst>
                                        <p:tav tm="0">
                                          <p:val>
                                            <p:fltVal val="0"/>
                                          </p:val>
                                        </p:tav>
                                        <p:tav tm="100000">
                                          <p:val>
                                            <p:strVal val="#ppt_w"/>
                                          </p:val>
                                        </p:tav>
                                      </p:tavLst>
                                    </p:anim>
                                    <p:anim calcmode="lin" valueType="num">
                                      <p:cBhvr>
                                        <p:cTn id="35" dur="500" fill="hold"/>
                                        <p:tgtEl>
                                          <p:spTgt spid="933927"/>
                                        </p:tgtEl>
                                        <p:attrNameLst>
                                          <p:attrName>ppt_h</p:attrName>
                                        </p:attrNameLst>
                                      </p:cBhvr>
                                      <p:tavLst>
                                        <p:tav tm="0">
                                          <p:val>
                                            <p:fltVal val="0"/>
                                          </p:val>
                                        </p:tav>
                                        <p:tav tm="100000">
                                          <p:val>
                                            <p:strVal val="#ppt_h"/>
                                          </p:val>
                                        </p:tav>
                                      </p:tavLst>
                                    </p:anim>
                                  </p:childTnLst>
                                </p:cTn>
                              </p:par>
                            </p:childTnLst>
                          </p:cTn>
                        </p:par>
                        <p:par>
                          <p:cTn id="36" fill="hold" nodeType="afterGroup">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933916"/>
                                        </p:tgtEl>
                                        <p:attrNameLst>
                                          <p:attrName>style.visibility</p:attrName>
                                        </p:attrNameLst>
                                      </p:cBhvr>
                                      <p:to>
                                        <p:strVal val="visible"/>
                                      </p:to>
                                    </p:set>
                                    <p:animEffect transition="in" filter="wipe(up)">
                                      <p:cBhvr>
                                        <p:cTn id="39" dur="500"/>
                                        <p:tgtEl>
                                          <p:spTgt spid="933916"/>
                                        </p:tgtEl>
                                      </p:cBhvr>
                                    </p:animEffect>
                                  </p:childTnLst>
                                </p:cTn>
                              </p:par>
                            </p:childTnLst>
                          </p:cTn>
                        </p:par>
                        <p:par>
                          <p:cTn id="40" fill="hold" nodeType="afterGroup">
                            <p:stCondLst>
                              <p:cond delay="2500"/>
                            </p:stCondLst>
                            <p:childTnLst>
                              <p:par>
                                <p:cTn id="41" presetID="2" presetClass="entr" presetSubtype="2" fill="hold" grpId="0" nodeType="afterEffect">
                                  <p:stCondLst>
                                    <p:cond delay="0"/>
                                  </p:stCondLst>
                                  <p:childTnLst>
                                    <p:set>
                                      <p:cBhvr>
                                        <p:cTn id="42" dur="1" fill="hold">
                                          <p:stCondLst>
                                            <p:cond delay="0"/>
                                          </p:stCondLst>
                                        </p:cTn>
                                        <p:tgtEl>
                                          <p:spTgt spid="933922"/>
                                        </p:tgtEl>
                                        <p:attrNameLst>
                                          <p:attrName>style.visibility</p:attrName>
                                        </p:attrNameLst>
                                      </p:cBhvr>
                                      <p:to>
                                        <p:strVal val="visible"/>
                                      </p:to>
                                    </p:set>
                                    <p:anim calcmode="lin" valueType="num">
                                      <p:cBhvr additive="base">
                                        <p:cTn id="43" dur="1000" fill="hold"/>
                                        <p:tgtEl>
                                          <p:spTgt spid="933922"/>
                                        </p:tgtEl>
                                        <p:attrNameLst>
                                          <p:attrName>ppt_x</p:attrName>
                                        </p:attrNameLst>
                                      </p:cBhvr>
                                      <p:tavLst>
                                        <p:tav tm="0">
                                          <p:val>
                                            <p:strVal val="1+#ppt_w/2"/>
                                          </p:val>
                                        </p:tav>
                                        <p:tav tm="100000">
                                          <p:val>
                                            <p:strVal val="#ppt_x"/>
                                          </p:val>
                                        </p:tav>
                                      </p:tavLst>
                                    </p:anim>
                                    <p:anim calcmode="lin" valueType="num">
                                      <p:cBhvr additive="base">
                                        <p:cTn id="44" dur="1000" fill="hold"/>
                                        <p:tgtEl>
                                          <p:spTgt spid="9339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916" grpId="0" animBg="1"/>
      <p:bldP spid="933922" grpId="0"/>
      <p:bldP spid="933927" grpId="0"/>
      <p:bldP spid="933929" grpId="0" animBg="1"/>
      <p:bldP spid="933932" grpId="0"/>
      <p:bldP spid="933938" grpId="0"/>
      <p:bldP spid="933958"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 name="Retângulo 82"/>
          <p:cNvSpPr/>
          <p:nvPr/>
        </p:nvSpPr>
        <p:spPr>
          <a:xfrm>
            <a:off x="251520" y="764704"/>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4" name="Retângulo 83"/>
          <p:cNvSpPr/>
          <p:nvPr/>
        </p:nvSpPr>
        <p:spPr>
          <a:xfrm>
            <a:off x="251520" y="2636912"/>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5" name="Retângulo 84"/>
          <p:cNvSpPr/>
          <p:nvPr/>
        </p:nvSpPr>
        <p:spPr>
          <a:xfrm>
            <a:off x="251520" y="4725144"/>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434"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767A19D5-370C-4E88-BF87-DEFCC90935F5}" type="slidenum">
              <a:rPr lang="pt-PT" sz="1400" b="0" smtClean="0">
                <a:solidFill>
                  <a:schemeClr val="folHlink"/>
                </a:solidFill>
              </a:rPr>
              <a:pPr eaLnBrk="1" hangingPunct="1"/>
              <a:t>33</a:t>
            </a:fld>
            <a:endParaRPr lang="pt-PT" sz="1400" b="0" smtClean="0">
              <a:solidFill>
                <a:schemeClr val="folHlink"/>
              </a:solidFill>
            </a:endParaRPr>
          </a:p>
        </p:txBody>
      </p:sp>
      <p:sp>
        <p:nvSpPr>
          <p:cNvPr id="18435" name="Rectangle 2"/>
          <p:cNvSpPr>
            <a:spLocks noGrp="1" noChangeArrowheads="1"/>
          </p:cNvSpPr>
          <p:nvPr>
            <p:ph type="title"/>
          </p:nvPr>
        </p:nvSpPr>
        <p:spPr>
          <a:xfrm>
            <a:off x="0" y="122238"/>
            <a:ext cx="9144000" cy="819150"/>
          </a:xfrm>
          <a:noFill/>
        </p:spPr>
        <p:txBody>
          <a:bodyPr/>
          <a:lstStyle/>
          <a:p>
            <a:pPr eaLnBrk="1" hangingPunct="1"/>
            <a:r>
              <a:rPr lang="pt-BR" sz="3000" smtClean="0">
                <a:latin typeface="Arial" charset="0"/>
              </a:rPr>
              <a:t>Inflação de custos causada por pressões de salários </a:t>
            </a:r>
          </a:p>
        </p:txBody>
      </p:sp>
      <p:sp>
        <p:nvSpPr>
          <p:cNvPr id="18436" name="Line 3"/>
          <p:cNvSpPr>
            <a:spLocks noChangeShapeType="1"/>
          </p:cNvSpPr>
          <p:nvPr/>
        </p:nvSpPr>
        <p:spPr bwMode="auto">
          <a:xfrm flipV="1">
            <a:off x="608013" y="776288"/>
            <a:ext cx="0" cy="172720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8437" name="Line 4"/>
          <p:cNvSpPr>
            <a:spLocks noChangeShapeType="1"/>
          </p:cNvSpPr>
          <p:nvPr/>
        </p:nvSpPr>
        <p:spPr bwMode="auto">
          <a:xfrm>
            <a:off x="608013" y="2498725"/>
            <a:ext cx="2987675"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8438" name="Freeform 5"/>
          <p:cNvSpPr>
            <a:spLocks/>
          </p:cNvSpPr>
          <p:nvPr/>
        </p:nvSpPr>
        <p:spPr bwMode="auto">
          <a:xfrm>
            <a:off x="857250" y="1031875"/>
            <a:ext cx="1911350" cy="1220788"/>
          </a:xfrm>
          <a:custGeom>
            <a:avLst/>
            <a:gdLst>
              <a:gd name="T0" fmla="*/ 0 w 3180"/>
              <a:gd name="T1" fmla="*/ 2147483647 h 2003"/>
              <a:gd name="T2" fmla="*/ 2147483647 w 3180"/>
              <a:gd name="T3" fmla="*/ 2147483647 h 2003"/>
              <a:gd name="T4" fmla="*/ 2147483647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8439" name="Freeform 6"/>
          <p:cNvSpPr>
            <a:spLocks/>
          </p:cNvSpPr>
          <p:nvPr/>
        </p:nvSpPr>
        <p:spPr bwMode="auto">
          <a:xfrm>
            <a:off x="1620838" y="879475"/>
            <a:ext cx="1662112" cy="1306513"/>
          </a:xfrm>
          <a:custGeom>
            <a:avLst/>
            <a:gdLst>
              <a:gd name="T0" fmla="*/ 0 w 2767"/>
              <a:gd name="T1" fmla="*/ 0 h 2142"/>
              <a:gd name="T2" fmla="*/ 2147483647 w 2767"/>
              <a:gd name="T3" fmla="*/ 2147483647 h 2142"/>
              <a:gd name="T4" fmla="*/ 2147483647 w 2767"/>
              <a:gd name="T5" fmla="*/ 214748364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8440" name="Text Box 7"/>
          <p:cNvSpPr txBox="1">
            <a:spLocks noChangeArrowheads="1"/>
          </p:cNvSpPr>
          <p:nvPr/>
        </p:nvSpPr>
        <p:spPr bwMode="auto">
          <a:xfrm>
            <a:off x="1255713" y="782638"/>
            <a:ext cx="4921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8441" name="Line 8"/>
          <p:cNvSpPr>
            <a:spLocks noChangeShapeType="1"/>
          </p:cNvSpPr>
          <p:nvPr/>
        </p:nvSpPr>
        <p:spPr bwMode="auto">
          <a:xfrm flipV="1">
            <a:off x="593725" y="2025650"/>
            <a:ext cx="2058988"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4921" name="Line 9"/>
          <p:cNvSpPr>
            <a:spLocks noChangeShapeType="1"/>
          </p:cNvSpPr>
          <p:nvPr/>
        </p:nvSpPr>
        <p:spPr bwMode="auto">
          <a:xfrm>
            <a:off x="606425" y="1763713"/>
            <a:ext cx="147002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8443" name="Line 10"/>
          <p:cNvSpPr>
            <a:spLocks noChangeShapeType="1"/>
          </p:cNvSpPr>
          <p:nvPr/>
        </p:nvSpPr>
        <p:spPr bwMode="auto">
          <a:xfrm>
            <a:off x="1662113" y="2014538"/>
            <a:ext cx="0" cy="4810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8444" name="Line 11"/>
          <p:cNvSpPr>
            <a:spLocks noChangeShapeType="1"/>
          </p:cNvSpPr>
          <p:nvPr/>
        </p:nvSpPr>
        <p:spPr bwMode="auto">
          <a:xfrm>
            <a:off x="2644775" y="2014538"/>
            <a:ext cx="0" cy="4810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8445" name="Text Box 12"/>
          <p:cNvSpPr txBox="1">
            <a:spLocks noChangeArrowheads="1"/>
          </p:cNvSpPr>
          <p:nvPr/>
        </p:nvSpPr>
        <p:spPr bwMode="auto">
          <a:xfrm>
            <a:off x="3241675" y="2097088"/>
            <a:ext cx="4841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8446" name="Text Box 13"/>
          <p:cNvSpPr txBox="1">
            <a:spLocks noChangeArrowheads="1"/>
          </p:cNvSpPr>
          <p:nvPr/>
        </p:nvSpPr>
        <p:spPr bwMode="auto">
          <a:xfrm>
            <a:off x="2714625" y="882650"/>
            <a:ext cx="4333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8447" name="Text Box 14"/>
          <p:cNvSpPr txBox="1">
            <a:spLocks noChangeArrowheads="1"/>
          </p:cNvSpPr>
          <p:nvPr/>
        </p:nvSpPr>
        <p:spPr bwMode="auto">
          <a:xfrm>
            <a:off x="596900" y="2128838"/>
            <a:ext cx="4587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8448" name="Text Box 15"/>
          <p:cNvSpPr txBox="1">
            <a:spLocks noChangeArrowheads="1"/>
          </p:cNvSpPr>
          <p:nvPr/>
        </p:nvSpPr>
        <p:spPr bwMode="auto">
          <a:xfrm>
            <a:off x="1268413" y="2168525"/>
            <a:ext cx="4826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8449" name="Text Box 16"/>
          <p:cNvSpPr txBox="1">
            <a:spLocks noChangeArrowheads="1"/>
          </p:cNvSpPr>
          <p:nvPr/>
        </p:nvSpPr>
        <p:spPr bwMode="auto">
          <a:xfrm>
            <a:off x="3252788" y="1169988"/>
            <a:ext cx="4826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8450" name="Text Box 17"/>
          <p:cNvSpPr txBox="1">
            <a:spLocks noChangeArrowheads="1"/>
          </p:cNvSpPr>
          <p:nvPr/>
        </p:nvSpPr>
        <p:spPr bwMode="auto">
          <a:xfrm>
            <a:off x="347663" y="828675"/>
            <a:ext cx="38893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18451" name="Text Box 18"/>
          <p:cNvSpPr txBox="1">
            <a:spLocks noChangeArrowheads="1"/>
          </p:cNvSpPr>
          <p:nvPr/>
        </p:nvSpPr>
        <p:spPr bwMode="auto">
          <a:xfrm>
            <a:off x="250825" y="1863725"/>
            <a:ext cx="5016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8452" name="Text Box 19"/>
          <p:cNvSpPr txBox="1">
            <a:spLocks noChangeArrowheads="1"/>
          </p:cNvSpPr>
          <p:nvPr/>
        </p:nvSpPr>
        <p:spPr bwMode="auto">
          <a:xfrm>
            <a:off x="269875" y="1608287"/>
            <a:ext cx="4349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8453" name="Text Box 20"/>
          <p:cNvSpPr txBox="1">
            <a:spLocks noChangeArrowheads="1"/>
          </p:cNvSpPr>
          <p:nvPr/>
        </p:nvSpPr>
        <p:spPr bwMode="auto">
          <a:xfrm>
            <a:off x="1514475" y="2471738"/>
            <a:ext cx="3873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y</a:t>
            </a:r>
            <a:r>
              <a:rPr lang="pt-BR" sz="1600" b="0" baseline="-25000">
                <a:solidFill>
                  <a:srgbClr val="CCECFF"/>
                </a:solidFill>
                <a:latin typeface="Arial" charset="0"/>
              </a:rPr>
              <a:t>1</a:t>
            </a:r>
            <a:endParaRPr lang="pt-BR" sz="1600" b="0">
              <a:solidFill>
                <a:srgbClr val="CCECFF"/>
              </a:solidFill>
              <a:latin typeface="Arial" charset="0"/>
            </a:endParaRPr>
          </a:p>
        </p:txBody>
      </p:sp>
      <p:sp>
        <p:nvSpPr>
          <p:cNvPr id="934933" name="Text Box 21"/>
          <p:cNvSpPr txBox="1">
            <a:spLocks noChangeArrowheads="1"/>
          </p:cNvSpPr>
          <p:nvPr/>
        </p:nvSpPr>
        <p:spPr bwMode="auto">
          <a:xfrm>
            <a:off x="1928813" y="2465388"/>
            <a:ext cx="3873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8455" name="Text Box 22"/>
          <p:cNvSpPr txBox="1">
            <a:spLocks noChangeArrowheads="1"/>
          </p:cNvSpPr>
          <p:nvPr/>
        </p:nvSpPr>
        <p:spPr bwMode="auto">
          <a:xfrm>
            <a:off x="2517775" y="2465388"/>
            <a:ext cx="3889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8456" name="Text Box 23"/>
          <p:cNvSpPr txBox="1">
            <a:spLocks noChangeArrowheads="1"/>
          </p:cNvSpPr>
          <p:nvPr/>
        </p:nvSpPr>
        <p:spPr bwMode="auto">
          <a:xfrm>
            <a:off x="3305175" y="2454275"/>
            <a:ext cx="3889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18457" name="Text Box 24"/>
          <p:cNvSpPr txBox="1">
            <a:spLocks noChangeArrowheads="1"/>
          </p:cNvSpPr>
          <p:nvPr/>
        </p:nvSpPr>
        <p:spPr bwMode="auto">
          <a:xfrm>
            <a:off x="3792538" y="1166813"/>
            <a:ext cx="160496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latin typeface="Arial" charset="0"/>
              </a:rPr>
              <a:t>Oferta e demanda agregada.</a:t>
            </a:r>
          </a:p>
        </p:txBody>
      </p:sp>
      <p:sp>
        <p:nvSpPr>
          <p:cNvPr id="18458" name="Text Box 25"/>
          <p:cNvSpPr txBox="1">
            <a:spLocks noChangeArrowheads="1"/>
          </p:cNvSpPr>
          <p:nvPr/>
        </p:nvSpPr>
        <p:spPr bwMode="auto">
          <a:xfrm>
            <a:off x="1501775" y="1739900"/>
            <a:ext cx="2905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F</a:t>
            </a:r>
          </a:p>
        </p:txBody>
      </p:sp>
      <p:sp>
        <p:nvSpPr>
          <p:cNvPr id="934938" name="Text Box 26"/>
          <p:cNvSpPr txBox="1">
            <a:spLocks noChangeArrowheads="1"/>
          </p:cNvSpPr>
          <p:nvPr/>
        </p:nvSpPr>
        <p:spPr bwMode="auto">
          <a:xfrm>
            <a:off x="1900238" y="1452563"/>
            <a:ext cx="2921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18460" name="Text Box 27"/>
          <p:cNvSpPr txBox="1">
            <a:spLocks noChangeArrowheads="1"/>
          </p:cNvSpPr>
          <p:nvPr/>
        </p:nvSpPr>
        <p:spPr bwMode="auto">
          <a:xfrm>
            <a:off x="2471738" y="1709738"/>
            <a:ext cx="2905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8461" name="Line 28"/>
          <p:cNvSpPr>
            <a:spLocks noChangeShapeType="1"/>
          </p:cNvSpPr>
          <p:nvPr/>
        </p:nvSpPr>
        <p:spPr bwMode="auto">
          <a:xfrm flipV="1">
            <a:off x="608013" y="2832100"/>
            <a:ext cx="0" cy="1725613"/>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8462" name="Line 29"/>
          <p:cNvSpPr>
            <a:spLocks noChangeShapeType="1"/>
          </p:cNvSpPr>
          <p:nvPr/>
        </p:nvSpPr>
        <p:spPr bwMode="auto">
          <a:xfrm>
            <a:off x="608013" y="4557713"/>
            <a:ext cx="2987675"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8463" name="Line 30"/>
          <p:cNvSpPr>
            <a:spLocks noChangeShapeType="1"/>
          </p:cNvSpPr>
          <p:nvPr/>
        </p:nvSpPr>
        <p:spPr bwMode="auto">
          <a:xfrm>
            <a:off x="604838" y="3870325"/>
            <a:ext cx="2027237"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8464" name="Line 31"/>
          <p:cNvSpPr>
            <a:spLocks noChangeShapeType="1"/>
          </p:cNvSpPr>
          <p:nvPr/>
        </p:nvSpPr>
        <p:spPr bwMode="auto">
          <a:xfrm>
            <a:off x="2066925" y="3870325"/>
            <a:ext cx="0" cy="690563"/>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8465" name="Text Box 32"/>
          <p:cNvSpPr txBox="1">
            <a:spLocks noChangeArrowheads="1"/>
          </p:cNvSpPr>
          <p:nvPr/>
        </p:nvSpPr>
        <p:spPr bwMode="auto">
          <a:xfrm>
            <a:off x="1223963" y="4232275"/>
            <a:ext cx="43656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L</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8466" name="Text Box 33"/>
          <p:cNvSpPr txBox="1">
            <a:spLocks noChangeArrowheads="1"/>
          </p:cNvSpPr>
          <p:nvPr/>
        </p:nvSpPr>
        <p:spPr bwMode="auto">
          <a:xfrm>
            <a:off x="2693988" y="4240213"/>
            <a:ext cx="4635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8467" name="Text Box 34"/>
          <p:cNvSpPr txBox="1">
            <a:spLocks noChangeArrowheads="1"/>
          </p:cNvSpPr>
          <p:nvPr/>
        </p:nvSpPr>
        <p:spPr bwMode="auto">
          <a:xfrm>
            <a:off x="3132138" y="4195763"/>
            <a:ext cx="4635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8468" name="Text Box 35"/>
          <p:cNvSpPr txBox="1">
            <a:spLocks noChangeArrowheads="1"/>
          </p:cNvSpPr>
          <p:nvPr/>
        </p:nvSpPr>
        <p:spPr bwMode="auto">
          <a:xfrm>
            <a:off x="330200" y="2828925"/>
            <a:ext cx="3873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r</a:t>
            </a:r>
          </a:p>
        </p:txBody>
      </p:sp>
      <p:sp>
        <p:nvSpPr>
          <p:cNvPr id="18469" name="Text Box 36"/>
          <p:cNvSpPr txBox="1">
            <a:spLocks noChangeArrowheads="1"/>
          </p:cNvSpPr>
          <p:nvPr/>
        </p:nvSpPr>
        <p:spPr bwMode="auto">
          <a:xfrm>
            <a:off x="322263" y="3679825"/>
            <a:ext cx="3873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r</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8470" name="Text Box 37"/>
          <p:cNvSpPr txBox="1">
            <a:spLocks noChangeArrowheads="1"/>
          </p:cNvSpPr>
          <p:nvPr/>
        </p:nvSpPr>
        <p:spPr bwMode="auto">
          <a:xfrm>
            <a:off x="1912938" y="4519613"/>
            <a:ext cx="38893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8471" name="Text Box 38"/>
          <p:cNvSpPr txBox="1">
            <a:spLocks noChangeArrowheads="1"/>
          </p:cNvSpPr>
          <p:nvPr/>
        </p:nvSpPr>
        <p:spPr bwMode="auto">
          <a:xfrm>
            <a:off x="2505075" y="4513263"/>
            <a:ext cx="388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8472" name="Text Box 39"/>
          <p:cNvSpPr txBox="1">
            <a:spLocks noChangeArrowheads="1"/>
          </p:cNvSpPr>
          <p:nvPr/>
        </p:nvSpPr>
        <p:spPr bwMode="auto">
          <a:xfrm>
            <a:off x="3305175" y="4513263"/>
            <a:ext cx="388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18473" name="Text Box 40"/>
          <p:cNvSpPr txBox="1">
            <a:spLocks noChangeArrowheads="1"/>
          </p:cNvSpPr>
          <p:nvPr/>
        </p:nvSpPr>
        <p:spPr bwMode="auto">
          <a:xfrm>
            <a:off x="3792538" y="3225800"/>
            <a:ext cx="1787574"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dirty="0">
                <a:latin typeface="Arial" charset="0"/>
              </a:rPr>
              <a:t>Equilíbrio nos mercados de produto e de moeda.</a:t>
            </a:r>
          </a:p>
        </p:txBody>
      </p:sp>
      <p:sp>
        <p:nvSpPr>
          <p:cNvPr id="18474" name="Text Box 41"/>
          <p:cNvSpPr txBox="1">
            <a:spLocks noChangeArrowheads="1"/>
          </p:cNvSpPr>
          <p:nvPr/>
        </p:nvSpPr>
        <p:spPr bwMode="auto">
          <a:xfrm>
            <a:off x="2479675" y="3549650"/>
            <a:ext cx="2905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8475" name="Text Box 42"/>
          <p:cNvSpPr txBox="1">
            <a:spLocks noChangeArrowheads="1"/>
          </p:cNvSpPr>
          <p:nvPr/>
        </p:nvSpPr>
        <p:spPr bwMode="auto">
          <a:xfrm>
            <a:off x="1916113" y="3554413"/>
            <a:ext cx="29051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934955" name="Line 43"/>
          <p:cNvSpPr>
            <a:spLocks noChangeShapeType="1"/>
          </p:cNvSpPr>
          <p:nvPr/>
        </p:nvSpPr>
        <p:spPr bwMode="auto">
          <a:xfrm>
            <a:off x="2066925" y="1773238"/>
            <a:ext cx="0" cy="725487"/>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8477" name="Line 44"/>
          <p:cNvSpPr>
            <a:spLocks noChangeShapeType="1"/>
          </p:cNvSpPr>
          <p:nvPr/>
        </p:nvSpPr>
        <p:spPr bwMode="auto">
          <a:xfrm flipH="1">
            <a:off x="2640013" y="3865563"/>
            <a:ext cx="0" cy="69056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8478" name="Freeform 45"/>
          <p:cNvSpPr>
            <a:spLocks/>
          </p:cNvSpPr>
          <p:nvPr/>
        </p:nvSpPr>
        <p:spPr bwMode="auto">
          <a:xfrm>
            <a:off x="1300163" y="3098800"/>
            <a:ext cx="1558925" cy="1047750"/>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8479" name="Freeform 46"/>
          <p:cNvSpPr>
            <a:spLocks/>
          </p:cNvSpPr>
          <p:nvPr/>
        </p:nvSpPr>
        <p:spPr bwMode="auto">
          <a:xfrm>
            <a:off x="2147888" y="3038475"/>
            <a:ext cx="1055687" cy="12255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8480" name="Freeform 47"/>
          <p:cNvSpPr>
            <a:spLocks/>
          </p:cNvSpPr>
          <p:nvPr/>
        </p:nvSpPr>
        <p:spPr bwMode="auto">
          <a:xfrm>
            <a:off x="1717675" y="3175000"/>
            <a:ext cx="1054100" cy="1225550"/>
          </a:xfrm>
          <a:custGeom>
            <a:avLst/>
            <a:gdLst>
              <a:gd name="T0" fmla="*/ 0 w 1755"/>
              <a:gd name="T1" fmla="*/ 0 h 2010"/>
              <a:gd name="T2" fmla="*/ 2147483647 w 1755"/>
              <a:gd name="T3" fmla="*/ 2147483647 h 2010"/>
              <a:gd name="T4" fmla="*/ 2147483647 w 1755"/>
              <a:gd name="T5" fmla="*/ 2147483647 h 2010"/>
              <a:gd name="T6" fmla="*/ 0 60000 65536"/>
              <a:gd name="T7" fmla="*/ 0 60000 65536"/>
              <a:gd name="T8" fmla="*/ 0 60000 65536"/>
            </a:gdLst>
            <a:ahLst/>
            <a:cxnLst>
              <a:cxn ang="T6">
                <a:pos x="T0" y="T1"/>
              </a:cxn>
              <a:cxn ang="T7">
                <a:pos x="T2" y="T3"/>
              </a:cxn>
              <a:cxn ang="T8">
                <a:pos x="T4" y="T5"/>
              </a:cxn>
            </a:cxnLst>
            <a:rect l="0" t="0" r="r" b="b"/>
            <a:pathLst>
              <a:path w="1755" h="2010">
                <a:moveTo>
                  <a:pt x="0" y="0"/>
                </a:moveTo>
                <a:cubicBezTo>
                  <a:pt x="157" y="413"/>
                  <a:pt x="314" y="827"/>
                  <a:pt x="607" y="1162"/>
                </a:cubicBezTo>
                <a:cubicBezTo>
                  <a:pt x="900" y="1497"/>
                  <a:pt x="1565" y="1869"/>
                  <a:pt x="1755" y="201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8481" name="Text Box 48"/>
          <p:cNvSpPr txBox="1">
            <a:spLocks noChangeArrowheads="1"/>
          </p:cNvSpPr>
          <p:nvPr/>
        </p:nvSpPr>
        <p:spPr bwMode="auto">
          <a:xfrm>
            <a:off x="1000125" y="3992563"/>
            <a:ext cx="4365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L</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8482" name="Text Box 49"/>
          <p:cNvSpPr txBox="1">
            <a:spLocks noChangeArrowheads="1"/>
          </p:cNvSpPr>
          <p:nvPr/>
        </p:nvSpPr>
        <p:spPr bwMode="auto">
          <a:xfrm>
            <a:off x="3775075" y="5219700"/>
            <a:ext cx="16049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latin typeface="Arial" charset="0"/>
              </a:rPr>
              <a:t>Equilíbrio no mercado de trabalho.</a:t>
            </a:r>
          </a:p>
        </p:txBody>
      </p:sp>
      <p:sp>
        <p:nvSpPr>
          <p:cNvPr id="18483" name="Freeform 50"/>
          <p:cNvSpPr>
            <a:spLocks/>
          </p:cNvSpPr>
          <p:nvPr/>
        </p:nvSpPr>
        <p:spPr bwMode="auto">
          <a:xfrm>
            <a:off x="1616075" y="1400175"/>
            <a:ext cx="1708150" cy="985838"/>
          </a:xfrm>
          <a:custGeom>
            <a:avLst/>
            <a:gdLst>
              <a:gd name="T0" fmla="*/ 0 w 3180"/>
              <a:gd name="T1" fmla="*/ 2147483647 h 2003"/>
              <a:gd name="T2" fmla="*/ 2147483647 w 3180"/>
              <a:gd name="T3" fmla="*/ 2147483647 h 2003"/>
              <a:gd name="T4" fmla="*/ 2147483647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8484" name="Freeform 51"/>
          <p:cNvSpPr>
            <a:spLocks/>
          </p:cNvSpPr>
          <p:nvPr/>
        </p:nvSpPr>
        <p:spPr bwMode="auto">
          <a:xfrm>
            <a:off x="1506538" y="3332163"/>
            <a:ext cx="1557337" cy="1047750"/>
          </a:xfrm>
          <a:custGeom>
            <a:avLst/>
            <a:gdLst>
              <a:gd name="T0" fmla="*/ 0 w 3697"/>
              <a:gd name="T1" fmla="*/ 2147483647 h 1883"/>
              <a:gd name="T2" fmla="*/ 2147483647 w 3697"/>
              <a:gd name="T3" fmla="*/ 2147483647 h 1883"/>
              <a:gd name="T4" fmla="*/ 2147483647 w 3697"/>
              <a:gd name="T5" fmla="*/ 0 h 1883"/>
              <a:gd name="T6" fmla="*/ 0 60000 65536"/>
              <a:gd name="T7" fmla="*/ 0 60000 65536"/>
              <a:gd name="T8" fmla="*/ 0 60000 65536"/>
            </a:gdLst>
            <a:ahLst/>
            <a:cxnLst>
              <a:cxn ang="T6">
                <a:pos x="T0" y="T1"/>
              </a:cxn>
              <a:cxn ang="T7">
                <a:pos x="T2" y="T3"/>
              </a:cxn>
              <a:cxn ang="T8">
                <a:pos x="T4" y="T5"/>
              </a:cxn>
            </a:cxnLst>
            <a:rect l="0" t="0" r="r" b="b"/>
            <a:pathLst>
              <a:path w="3697" h="1883">
                <a:moveTo>
                  <a:pt x="0" y="1883"/>
                </a:moveTo>
                <a:cubicBezTo>
                  <a:pt x="884" y="1672"/>
                  <a:pt x="1769" y="1462"/>
                  <a:pt x="2385" y="1148"/>
                </a:cubicBezTo>
                <a:cubicBezTo>
                  <a:pt x="3001" y="834"/>
                  <a:pt x="3349" y="417"/>
                  <a:pt x="3697"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8485" name="Text Box 52"/>
          <p:cNvSpPr txBox="1">
            <a:spLocks noChangeArrowheads="1"/>
          </p:cNvSpPr>
          <p:nvPr/>
        </p:nvSpPr>
        <p:spPr bwMode="auto">
          <a:xfrm>
            <a:off x="1665288" y="2946400"/>
            <a:ext cx="3873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I</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8486" name="Text Box 53"/>
          <p:cNvSpPr txBox="1">
            <a:spLocks noChangeArrowheads="1"/>
          </p:cNvSpPr>
          <p:nvPr/>
        </p:nvSpPr>
        <p:spPr bwMode="auto">
          <a:xfrm>
            <a:off x="3008313" y="3184525"/>
            <a:ext cx="44608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M</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8487" name="Text Box 54"/>
          <p:cNvSpPr txBox="1">
            <a:spLocks noChangeArrowheads="1"/>
          </p:cNvSpPr>
          <p:nvPr/>
        </p:nvSpPr>
        <p:spPr bwMode="auto">
          <a:xfrm>
            <a:off x="2806700" y="2922588"/>
            <a:ext cx="45561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M</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8488" name="Text Box 55"/>
          <p:cNvSpPr txBox="1">
            <a:spLocks noChangeArrowheads="1"/>
          </p:cNvSpPr>
          <p:nvPr/>
        </p:nvSpPr>
        <p:spPr bwMode="auto">
          <a:xfrm>
            <a:off x="2112963" y="2854325"/>
            <a:ext cx="38576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I</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8489" name="Line 56"/>
          <p:cNvSpPr>
            <a:spLocks noChangeShapeType="1"/>
          </p:cNvSpPr>
          <p:nvPr/>
        </p:nvSpPr>
        <p:spPr bwMode="auto">
          <a:xfrm>
            <a:off x="795015" y="6491585"/>
            <a:ext cx="2987675"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34969" name="Text Box 57"/>
          <p:cNvSpPr txBox="1">
            <a:spLocks noChangeArrowheads="1"/>
          </p:cNvSpPr>
          <p:nvPr/>
        </p:nvSpPr>
        <p:spPr bwMode="auto">
          <a:xfrm>
            <a:off x="1796728" y="6464598"/>
            <a:ext cx="4730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N</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8491" name="Text Box 58"/>
          <p:cNvSpPr txBox="1">
            <a:spLocks noChangeArrowheads="1"/>
          </p:cNvSpPr>
          <p:nvPr/>
        </p:nvSpPr>
        <p:spPr bwMode="auto">
          <a:xfrm>
            <a:off x="2071365" y="6470948"/>
            <a:ext cx="4365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N</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8492" name="Text Box 59"/>
          <p:cNvSpPr txBox="1">
            <a:spLocks noChangeArrowheads="1"/>
          </p:cNvSpPr>
          <p:nvPr/>
        </p:nvSpPr>
        <p:spPr bwMode="auto">
          <a:xfrm>
            <a:off x="323528" y="5934373"/>
            <a:ext cx="5683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W</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8493" name="Text Box 60"/>
          <p:cNvSpPr txBox="1">
            <a:spLocks noChangeArrowheads="1"/>
          </p:cNvSpPr>
          <p:nvPr/>
        </p:nvSpPr>
        <p:spPr bwMode="auto">
          <a:xfrm>
            <a:off x="3476303" y="6470948"/>
            <a:ext cx="3873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N</a:t>
            </a:r>
          </a:p>
        </p:txBody>
      </p:sp>
      <p:sp>
        <p:nvSpPr>
          <p:cNvPr id="18494" name="Line 61"/>
          <p:cNvSpPr>
            <a:spLocks noChangeShapeType="1"/>
          </p:cNvSpPr>
          <p:nvPr/>
        </p:nvSpPr>
        <p:spPr bwMode="auto">
          <a:xfrm flipV="1">
            <a:off x="795015" y="5073948"/>
            <a:ext cx="0" cy="1414462"/>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8495" name="Freeform 62"/>
          <p:cNvSpPr>
            <a:spLocks/>
          </p:cNvSpPr>
          <p:nvPr/>
        </p:nvSpPr>
        <p:spPr bwMode="auto">
          <a:xfrm>
            <a:off x="1307778" y="5540673"/>
            <a:ext cx="1046162" cy="768350"/>
          </a:xfrm>
          <a:custGeom>
            <a:avLst/>
            <a:gdLst>
              <a:gd name="T0" fmla="*/ 0 w 1740"/>
              <a:gd name="T1" fmla="*/ 0 h 1260"/>
              <a:gd name="T2" fmla="*/ 2147483647 w 1740"/>
              <a:gd name="T3" fmla="*/ 2147483647 h 1260"/>
              <a:gd name="T4" fmla="*/ 2147483647 w 1740"/>
              <a:gd name="T5" fmla="*/ 2147483647 h 1260"/>
              <a:gd name="T6" fmla="*/ 0 60000 65536"/>
              <a:gd name="T7" fmla="*/ 0 60000 65536"/>
              <a:gd name="T8" fmla="*/ 0 60000 65536"/>
            </a:gdLst>
            <a:ahLst/>
            <a:cxnLst>
              <a:cxn ang="T6">
                <a:pos x="T0" y="T1"/>
              </a:cxn>
              <a:cxn ang="T7">
                <a:pos x="T2" y="T3"/>
              </a:cxn>
              <a:cxn ang="T8">
                <a:pos x="T4" y="T5"/>
              </a:cxn>
            </a:cxnLst>
            <a:rect l="0" t="0" r="r" b="b"/>
            <a:pathLst>
              <a:path w="1740" h="1260">
                <a:moveTo>
                  <a:pt x="0" y="0"/>
                </a:moveTo>
                <a:cubicBezTo>
                  <a:pt x="400" y="160"/>
                  <a:pt x="800" y="320"/>
                  <a:pt x="1090" y="530"/>
                </a:cubicBezTo>
                <a:cubicBezTo>
                  <a:pt x="1380" y="740"/>
                  <a:pt x="1560" y="1000"/>
                  <a:pt x="1740" y="126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4975" name="Freeform 63"/>
          <p:cNvSpPr>
            <a:spLocks/>
          </p:cNvSpPr>
          <p:nvPr/>
        </p:nvSpPr>
        <p:spPr bwMode="auto">
          <a:xfrm>
            <a:off x="1647503" y="5250160"/>
            <a:ext cx="1046162" cy="769938"/>
          </a:xfrm>
          <a:custGeom>
            <a:avLst/>
            <a:gdLst>
              <a:gd name="T0" fmla="*/ 0 w 1740"/>
              <a:gd name="T1" fmla="*/ 0 h 1260"/>
              <a:gd name="T2" fmla="*/ 2147483647 w 1740"/>
              <a:gd name="T3" fmla="*/ 2147483647 h 1260"/>
              <a:gd name="T4" fmla="*/ 2147483647 w 1740"/>
              <a:gd name="T5" fmla="*/ 2147483647 h 1260"/>
              <a:gd name="T6" fmla="*/ 0 60000 65536"/>
              <a:gd name="T7" fmla="*/ 0 60000 65536"/>
              <a:gd name="T8" fmla="*/ 0 60000 65536"/>
            </a:gdLst>
            <a:ahLst/>
            <a:cxnLst>
              <a:cxn ang="T6">
                <a:pos x="T0" y="T1"/>
              </a:cxn>
              <a:cxn ang="T7">
                <a:pos x="T2" y="T3"/>
              </a:cxn>
              <a:cxn ang="T8">
                <a:pos x="T4" y="T5"/>
              </a:cxn>
            </a:cxnLst>
            <a:rect l="0" t="0" r="r" b="b"/>
            <a:pathLst>
              <a:path w="1740" h="1260">
                <a:moveTo>
                  <a:pt x="0" y="0"/>
                </a:moveTo>
                <a:cubicBezTo>
                  <a:pt x="400" y="160"/>
                  <a:pt x="800" y="320"/>
                  <a:pt x="1090" y="530"/>
                </a:cubicBezTo>
                <a:cubicBezTo>
                  <a:pt x="1380" y="740"/>
                  <a:pt x="1560" y="1000"/>
                  <a:pt x="1740" y="126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8497" name="Line 64"/>
          <p:cNvSpPr>
            <a:spLocks noChangeShapeType="1"/>
          </p:cNvSpPr>
          <p:nvPr/>
        </p:nvSpPr>
        <p:spPr bwMode="auto">
          <a:xfrm>
            <a:off x="795015" y="6097885"/>
            <a:ext cx="1401763"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4977" name="Line 65"/>
          <p:cNvSpPr>
            <a:spLocks noChangeShapeType="1"/>
          </p:cNvSpPr>
          <p:nvPr/>
        </p:nvSpPr>
        <p:spPr bwMode="auto">
          <a:xfrm flipH="1">
            <a:off x="1912615" y="5359698"/>
            <a:ext cx="7938" cy="11287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8499" name="Line 66"/>
          <p:cNvSpPr>
            <a:spLocks noChangeShapeType="1"/>
          </p:cNvSpPr>
          <p:nvPr/>
        </p:nvSpPr>
        <p:spPr bwMode="auto">
          <a:xfrm>
            <a:off x="2193603" y="6096298"/>
            <a:ext cx="7937" cy="3873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8500" name="Text Box 67"/>
          <p:cNvSpPr txBox="1">
            <a:spLocks noChangeArrowheads="1"/>
          </p:cNvSpPr>
          <p:nvPr/>
        </p:nvSpPr>
        <p:spPr bwMode="auto">
          <a:xfrm>
            <a:off x="445765" y="5086648"/>
            <a:ext cx="3889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W</a:t>
            </a:r>
          </a:p>
        </p:txBody>
      </p:sp>
      <p:sp>
        <p:nvSpPr>
          <p:cNvPr id="18501" name="Text Box 68"/>
          <p:cNvSpPr txBox="1">
            <a:spLocks noChangeArrowheads="1"/>
          </p:cNvSpPr>
          <p:nvPr/>
        </p:nvSpPr>
        <p:spPr bwMode="auto">
          <a:xfrm>
            <a:off x="2725415" y="5242223"/>
            <a:ext cx="10255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j</a:t>
            </a:r>
            <a:r>
              <a:rPr lang="pt-BR" sz="1600" b="0" baseline="30000">
                <a:solidFill>
                  <a:srgbClr val="99FF66"/>
                </a:solidFill>
                <a:latin typeface="Arial" charset="0"/>
              </a:rPr>
              <a:t>0</a:t>
            </a:r>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rPr>
              <a:t>, N)</a:t>
            </a:r>
          </a:p>
        </p:txBody>
      </p:sp>
      <p:sp>
        <p:nvSpPr>
          <p:cNvPr id="934981" name="Text Box 69"/>
          <p:cNvSpPr txBox="1">
            <a:spLocks noChangeArrowheads="1"/>
          </p:cNvSpPr>
          <p:nvPr/>
        </p:nvSpPr>
        <p:spPr bwMode="auto">
          <a:xfrm>
            <a:off x="2652390" y="5885160"/>
            <a:ext cx="9207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r>
              <a:rPr lang="pt-BR" sz="1600" b="0">
                <a:solidFill>
                  <a:srgbClr val="FFFF00"/>
                </a:solidFill>
                <a:latin typeface="Arial" charset="0"/>
              </a:rPr>
              <a:t>.f(N)</a:t>
            </a:r>
          </a:p>
        </p:txBody>
      </p:sp>
      <p:sp>
        <p:nvSpPr>
          <p:cNvPr id="18503" name="Text Box 70"/>
          <p:cNvSpPr txBox="1">
            <a:spLocks noChangeArrowheads="1"/>
          </p:cNvSpPr>
          <p:nvPr/>
        </p:nvSpPr>
        <p:spPr bwMode="auto">
          <a:xfrm>
            <a:off x="2296790" y="6167735"/>
            <a:ext cx="9985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rPr>
              <a:t>.f(N)</a:t>
            </a:r>
          </a:p>
        </p:txBody>
      </p:sp>
      <p:sp>
        <p:nvSpPr>
          <p:cNvPr id="18504" name="Text Box 71"/>
          <p:cNvSpPr txBox="1">
            <a:spLocks noChangeArrowheads="1"/>
          </p:cNvSpPr>
          <p:nvPr/>
        </p:nvSpPr>
        <p:spPr bwMode="auto">
          <a:xfrm>
            <a:off x="2047553" y="5762923"/>
            <a:ext cx="304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934984" name="Text Box 72"/>
          <p:cNvSpPr txBox="1">
            <a:spLocks noChangeArrowheads="1"/>
          </p:cNvSpPr>
          <p:nvPr/>
        </p:nvSpPr>
        <p:spPr bwMode="auto">
          <a:xfrm>
            <a:off x="1701478" y="5061248"/>
            <a:ext cx="304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18506" name="Freeform 73"/>
          <p:cNvSpPr>
            <a:spLocks/>
          </p:cNvSpPr>
          <p:nvPr/>
        </p:nvSpPr>
        <p:spPr bwMode="auto">
          <a:xfrm>
            <a:off x="1728465" y="5370810"/>
            <a:ext cx="1038225" cy="1008063"/>
          </a:xfrm>
          <a:custGeom>
            <a:avLst/>
            <a:gdLst>
              <a:gd name="T0" fmla="*/ 0 w 1728"/>
              <a:gd name="T1" fmla="*/ 2147483647 h 1653"/>
              <a:gd name="T2" fmla="*/ 2147483647 w 1728"/>
              <a:gd name="T3" fmla="*/ 2147483647 h 1653"/>
              <a:gd name="T4" fmla="*/ 2147483647 w 1728"/>
              <a:gd name="T5" fmla="*/ 0 h 1653"/>
              <a:gd name="T6" fmla="*/ 0 60000 65536"/>
              <a:gd name="T7" fmla="*/ 0 60000 65536"/>
              <a:gd name="T8" fmla="*/ 0 60000 65536"/>
            </a:gdLst>
            <a:ahLst/>
            <a:cxnLst>
              <a:cxn ang="T6">
                <a:pos x="T0" y="T1"/>
              </a:cxn>
              <a:cxn ang="T7">
                <a:pos x="T2" y="T3"/>
              </a:cxn>
              <a:cxn ang="T8">
                <a:pos x="T4" y="T5"/>
              </a:cxn>
            </a:cxnLst>
            <a:rect l="0" t="0" r="r" b="b"/>
            <a:pathLst>
              <a:path w="1728" h="1653">
                <a:moveTo>
                  <a:pt x="0" y="1653"/>
                </a:moveTo>
                <a:cubicBezTo>
                  <a:pt x="375" y="1453"/>
                  <a:pt x="751" y="1253"/>
                  <a:pt x="1039" y="977"/>
                </a:cubicBezTo>
                <a:cubicBezTo>
                  <a:pt x="1327" y="701"/>
                  <a:pt x="1527" y="350"/>
                  <a:pt x="1728"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4986" name="Freeform 74"/>
          <p:cNvSpPr>
            <a:spLocks/>
          </p:cNvSpPr>
          <p:nvPr/>
        </p:nvSpPr>
        <p:spPr bwMode="auto">
          <a:xfrm>
            <a:off x="977578" y="5210473"/>
            <a:ext cx="1038225" cy="1009650"/>
          </a:xfrm>
          <a:custGeom>
            <a:avLst/>
            <a:gdLst>
              <a:gd name="T0" fmla="*/ 0 w 1728"/>
              <a:gd name="T1" fmla="*/ 2147483647 h 1653"/>
              <a:gd name="T2" fmla="*/ 2147483647 w 1728"/>
              <a:gd name="T3" fmla="*/ 2147483647 h 1653"/>
              <a:gd name="T4" fmla="*/ 2147483647 w 1728"/>
              <a:gd name="T5" fmla="*/ 0 h 1653"/>
              <a:gd name="T6" fmla="*/ 0 60000 65536"/>
              <a:gd name="T7" fmla="*/ 0 60000 65536"/>
              <a:gd name="T8" fmla="*/ 0 60000 65536"/>
            </a:gdLst>
            <a:ahLst/>
            <a:cxnLst>
              <a:cxn ang="T6">
                <a:pos x="T0" y="T1"/>
              </a:cxn>
              <a:cxn ang="T7">
                <a:pos x="T2" y="T3"/>
              </a:cxn>
              <a:cxn ang="T8">
                <a:pos x="T4" y="T5"/>
              </a:cxn>
            </a:cxnLst>
            <a:rect l="0" t="0" r="r" b="b"/>
            <a:pathLst>
              <a:path w="1728" h="1653">
                <a:moveTo>
                  <a:pt x="0" y="1653"/>
                </a:moveTo>
                <a:cubicBezTo>
                  <a:pt x="375" y="1453"/>
                  <a:pt x="751" y="1253"/>
                  <a:pt x="1039" y="977"/>
                </a:cubicBezTo>
                <a:cubicBezTo>
                  <a:pt x="1327" y="701"/>
                  <a:pt x="1527" y="350"/>
                  <a:pt x="1728"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8508" name="Freeform 75"/>
          <p:cNvSpPr>
            <a:spLocks/>
          </p:cNvSpPr>
          <p:nvPr/>
        </p:nvSpPr>
        <p:spPr bwMode="auto">
          <a:xfrm>
            <a:off x="1014090" y="5326360"/>
            <a:ext cx="1039813" cy="1008063"/>
          </a:xfrm>
          <a:custGeom>
            <a:avLst/>
            <a:gdLst>
              <a:gd name="T0" fmla="*/ 0 w 1728"/>
              <a:gd name="T1" fmla="*/ 2147483647 h 1653"/>
              <a:gd name="T2" fmla="*/ 2147483647 w 1728"/>
              <a:gd name="T3" fmla="*/ 2147483647 h 1653"/>
              <a:gd name="T4" fmla="*/ 2147483647 w 1728"/>
              <a:gd name="T5" fmla="*/ 0 h 1653"/>
              <a:gd name="T6" fmla="*/ 0 60000 65536"/>
              <a:gd name="T7" fmla="*/ 0 60000 65536"/>
              <a:gd name="T8" fmla="*/ 0 60000 65536"/>
            </a:gdLst>
            <a:ahLst/>
            <a:cxnLst>
              <a:cxn ang="T6">
                <a:pos x="T0" y="T1"/>
              </a:cxn>
              <a:cxn ang="T7">
                <a:pos x="T2" y="T3"/>
              </a:cxn>
              <a:cxn ang="T8">
                <a:pos x="T4" y="T5"/>
              </a:cxn>
            </a:cxnLst>
            <a:rect l="0" t="0" r="r" b="b"/>
            <a:pathLst>
              <a:path w="1728" h="1653">
                <a:moveTo>
                  <a:pt x="0" y="1653"/>
                </a:moveTo>
                <a:cubicBezTo>
                  <a:pt x="375" y="1453"/>
                  <a:pt x="751" y="1253"/>
                  <a:pt x="1039" y="977"/>
                </a:cubicBezTo>
                <a:cubicBezTo>
                  <a:pt x="1327" y="701"/>
                  <a:pt x="1527" y="350"/>
                  <a:pt x="1728" y="0"/>
                </a:cubicBezTo>
              </a:path>
            </a:pathLst>
          </a:custGeom>
          <a:noFill/>
          <a:ln w="38100" cmpd="sng">
            <a:solidFill>
              <a:srgbClr val="CCECFF"/>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8509" name="Line 76"/>
          <p:cNvSpPr>
            <a:spLocks noChangeShapeType="1"/>
          </p:cNvSpPr>
          <p:nvPr/>
        </p:nvSpPr>
        <p:spPr bwMode="auto">
          <a:xfrm>
            <a:off x="1791965" y="5767685"/>
            <a:ext cx="0" cy="7175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8510" name="Text Box 77"/>
          <p:cNvSpPr txBox="1">
            <a:spLocks noChangeArrowheads="1"/>
          </p:cNvSpPr>
          <p:nvPr/>
        </p:nvSpPr>
        <p:spPr bwMode="auto">
          <a:xfrm>
            <a:off x="1495103" y="6458248"/>
            <a:ext cx="4635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N</a:t>
            </a:r>
            <a:r>
              <a:rPr lang="pt-BR" sz="1600" b="0" baseline="-25000">
                <a:solidFill>
                  <a:srgbClr val="CCECFF"/>
                </a:solidFill>
                <a:latin typeface="Arial" charset="0"/>
              </a:rPr>
              <a:t>1</a:t>
            </a:r>
            <a:endParaRPr lang="pt-BR" sz="1600" b="0">
              <a:solidFill>
                <a:srgbClr val="CCECFF"/>
              </a:solidFill>
              <a:latin typeface="Arial" charset="0"/>
            </a:endParaRPr>
          </a:p>
        </p:txBody>
      </p:sp>
      <p:sp>
        <p:nvSpPr>
          <p:cNvPr id="934990" name="Text Box 78"/>
          <p:cNvSpPr txBox="1">
            <a:spLocks noChangeArrowheads="1"/>
          </p:cNvSpPr>
          <p:nvPr/>
        </p:nvSpPr>
        <p:spPr bwMode="auto">
          <a:xfrm>
            <a:off x="1925315" y="4869160"/>
            <a:ext cx="9445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j</a:t>
            </a:r>
            <a:r>
              <a:rPr lang="pt-BR" sz="1600" b="0" baseline="30000">
                <a:solidFill>
                  <a:srgbClr val="FFFF00"/>
                </a:solidFill>
                <a:latin typeface="Arial" charset="0"/>
              </a:rPr>
              <a:t>1</a:t>
            </a:r>
            <a:r>
              <a:rPr lang="pt-BR" sz="1600" b="0">
                <a:solidFill>
                  <a:srgbClr val="FFFF00"/>
                </a:solidFill>
                <a:latin typeface="Arial" charset="0"/>
              </a:rPr>
              <a:t>(P</a:t>
            </a:r>
            <a:r>
              <a:rPr lang="pt-BR" sz="1600" b="0" baseline="-25000">
                <a:solidFill>
                  <a:srgbClr val="FFFF00"/>
                </a:solidFill>
                <a:latin typeface="Arial" charset="0"/>
              </a:rPr>
              <a:t>2</a:t>
            </a:r>
            <a:r>
              <a:rPr lang="pt-BR" sz="1600" b="0">
                <a:solidFill>
                  <a:srgbClr val="FFFF00"/>
                </a:solidFill>
                <a:latin typeface="Arial" charset="0"/>
              </a:rPr>
              <a:t>, N)</a:t>
            </a:r>
          </a:p>
        </p:txBody>
      </p:sp>
      <p:sp>
        <p:nvSpPr>
          <p:cNvPr id="18512" name="Text Box 79"/>
          <p:cNvSpPr txBox="1">
            <a:spLocks noChangeArrowheads="1"/>
          </p:cNvSpPr>
          <p:nvPr/>
        </p:nvSpPr>
        <p:spPr bwMode="auto">
          <a:xfrm>
            <a:off x="1985640" y="5091410"/>
            <a:ext cx="923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j</a:t>
            </a:r>
            <a:r>
              <a:rPr lang="pt-BR" sz="1600" b="0" baseline="30000">
                <a:solidFill>
                  <a:srgbClr val="CCECFF"/>
                </a:solidFill>
                <a:latin typeface="Arial" charset="0"/>
              </a:rPr>
              <a:t>1</a:t>
            </a:r>
            <a:r>
              <a:rPr lang="pt-BR" sz="1600" b="0">
                <a:solidFill>
                  <a:srgbClr val="CCECFF"/>
                </a:solidFill>
                <a:latin typeface="Arial" charset="0"/>
              </a:rPr>
              <a:t>(P</a:t>
            </a:r>
            <a:r>
              <a:rPr lang="pt-BR" sz="1600" b="0" baseline="-25000">
                <a:solidFill>
                  <a:srgbClr val="CCECFF"/>
                </a:solidFill>
                <a:latin typeface="Arial" charset="0"/>
              </a:rPr>
              <a:t>0</a:t>
            </a:r>
            <a:r>
              <a:rPr lang="pt-BR" sz="1600" b="0">
                <a:solidFill>
                  <a:srgbClr val="CCECFF"/>
                </a:solidFill>
                <a:latin typeface="Arial" charset="0"/>
              </a:rPr>
              <a:t>, N)</a:t>
            </a:r>
          </a:p>
        </p:txBody>
      </p:sp>
      <p:sp>
        <p:nvSpPr>
          <p:cNvPr id="18513" name="Text Box 80"/>
          <p:cNvSpPr txBox="1">
            <a:spLocks noChangeArrowheads="1"/>
          </p:cNvSpPr>
          <p:nvPr/>
        </p:nvSpPr>
        <p:spPr bwMode="auto">
          <a:xfrm>
            <a:off x="1795140" y="5523210"/>
            <a:ext cx="3032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F</a:t>
            </a:r>
          </a:p>
        </p:txBody>
      </p:sp>
      <p:sp>
        <p:nvSpPr>
          <p:cNvPr id="934993" name="Rectangle 81"/>
          <p:cNvSpPr>
            <a:spLocks noGrp="1" noChangeArrowheads="1"/>
          </p:cNvSpPr>
          <p:nvPr>
            <p:ph type="body" idx="1"/>
          </p:nvPr>
        </p:nvSpPr>
        <p:spPr>
          <a:xfrm>
            <a:off x="5334000" y="908720"/>
            <a:ext cx="3702496" cy="4964113"/>
          </a:xfrm>
          <a:noFill/>
        </p:spPr>
        <p:txBody>
          <a:bodyPr>
            <a:noAutofit/>
          </a:bodyPr>
          <a:lstStyle/>
          <a:p>
            <a:pPr marL="0" indent="0">
              <a:lnSpc>
                <a:spcPct val="80000"/>
              </a:lnSpc>
              <a:buNone/>
            </a:pPr>
            <a:r>
              <a:rPr lang="pt-BR" sz="2000" dirty="0">
                <a:latin typeface="Arial" charset="0"/>
                <a:sym typeface="Symbol" pitchFamily="18" charset="2"/>
              </a:rPr>
              <a:t> Preço</a:t>
            </a:r>
            <a:r>
              <a:rPr lang="pt-BR" sz="2000" dirty="0" smtClean="0">
                <a:latin typeface="Arial" charset="0"/>
                <a:sym typeface="Symbol" pitchFamily="18" charset="2"/>
              </a:rPr>
              <a:t>:</a:t>
            </a: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Desloca a curva de demanda de trabalho pra a direita.</a:t>
            </a: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Desloca a curva de oferta de trabalho pra a esquerda.</a:t>
            </a: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N e y   deslocamento ao longo da curva S</a:t>
            </a:r>
            <a:r>
              <a:rPr lang="pt-BR" sz="2000" baseline="-25000" dirty="0" smtClean="0">
                <a:latin typeface="Arial" charset="0"/>
                <a:sym typeface="Symbol" pitchFamily="18" charset="2"/>
              </a:rPr>
              <a:t>1</a:t>
            </a:r>
            <a:r>
              <a:rPr lang="pt-BR" sz="2000" dirty="0" smtClean="0">
                <a:latin typeface="Arial" charset="0"/>
                <a:sym typeface="Symbol" pitchFamily="18" charset="2"/>
              </a:rPr>
              <a:t>S</a:t>
            </a:r>
            <a:r>
              <a:rPr lang="pt-BR" sz="2000" baseline="-25000" dirty="0" smtClean="0">
                <a:latin typeface="Arial" charset="0"/>
                <a:sym typeface="Symbol" pitchFamily="18" charset="2"/>
              </a:rPr>
              <a:t>1</a:t>
            </a:r>
            <a:r>
              <a:rPr lang="pt-BR" sz="2000" dirty="0" smtClean="0">
                <a:latin typeface="Arial" charset="0"/>
                <a:sym typeface="Symbol" pitchFamily="18" charset="2"/>
              </a:rPr>
              <a:t>.</a:t>
            </a: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O nível de preço subirá até P</a:t>
            </a:r>
            <a:r>
              <a:rPr lang="pt-BR" sz="2000" baseline="-25000" dirty="0" smtClean="0">
                <a:latin typeface="Arial" charset="0"/>
                <a:sym typeface="Symbol" pitchFamily="18" charset="2"/>
              </a:rPr>
              <a:t>2</a:t>
            </a:r>
            <a:r>
              <a:rPr lang="pt-BR" sz="2000" dirty="0" smtClean="0">
                <a:latin typeface="Arial" charset="0"/>
                <a:sym typeface="Symbol" pitchFamily="18" charset="2"/>
              </a:rPr>
              <a:t>, com a economia atingindo o equilíbrio interno com os valores P</a:t>
            </a:r>
            <a:r>
              <a:rPr lang="pt-BR" sz="2000" baseline="-25000" dirty="0" smtClean="0">
                <a:latin typeface="Arial" charset="0"/>
                <a:sym typeface="Symbol" pitchFamily="18" charset="2"/>
              </a:rPr>
              <a:t>2</a:t>
            </a:r>
            <a:r>
              <a:rPr lang="pt-BR" sz="2000" dirty="0" smtClean="0">
                <a:latin typeface="Arial" charset="0"/>
                <a:sym typeface="Symbol" pitchFamily="18" charset="2"/>
              </a:rPr>
              <a:t>, y</a:t>
            </a:r>
            <a:r>
              <a:rPr lang="pt-BR" sz="2000" baseline="-25000" dirty="0" smtClean="0">
                <a:latin typeface="Arial" charset="0"/>
                <a:sym typeface="Symbol" pitchFamily="18" charset="2"/>
              </a:rPr>
              <a:t>2</a:t>
            </a:r>
            <a:r>
              <a:rPr lang="pt-BR" sz="2000" dirty="0" smtClean="0">
                <a:latin typeface="Arial" charset="0"/>
                <a:sym typeface="Symbol" pitchFamily="18" charset="2"/>
              </a:rPr>
              <a:t>, r</a:t>
            </a:r>
            <a:r>
              <a:rPr lang="pt-BR" sz="2000" baseline="-25000" dirty="0" smtClean="0">
                <a:latin typeface="Arial" charset="0"/>
                <a:sym typeface="Symbol" pitchFamily="18" charset="2"/>
              </a:rPr>
              <a:t>0</a:t>
            </a:r>
            <a:r>
              <a:rPr lang="pt-BR" sz="2000" dirty="0" smtClean="0">
                <a:latin typeface="Arial" charset="0"/>
                <a:sym typeface="Symbol" pitchFamily="18" charset="2"/>
              </a:rPr>
              <a:t> e N</a:t>
            </a:r>
            <a:r>
              <a:rPr lang="pt-BR" sz="2000" baseline="-25000" dirty="0" smtClean="0">
                <a:latin typeface="Arial" charset="0"/>
                <a:sym typeface="Symbol" pitchFamily="18" charset="2"/>
              </a:rPr>
              <a:t>2</a:t>
            </a:r>
            <a:r>
              <a:rPr lang="pt-BR" sz="2000" dirty="0" smtClean="0">
                <a:latin typeface="Arial" charset="0"/>
                <a:sym typeface="Symbol" pitchFamily="18" charset="2"/>
              </a:rPr>
              <a:t>. </a:t>
            </a:r>
          </a:p>
          <a:p>
            <a:pPr marL="361950" indent="-361950" algn="just" eaLnBrk="1" hangingPunct="1">
              <a:lnSpc>
                <a:spcPct val="110000"/>
              </a:lnSpc>
              <a:buFont typeface="Symbol" pitchFamily="18" charset="2"/>
              <a:buChar char="Þ"/>
            </a:pPr>
            <a:r>
              <a:rPr lang="pt-BR" sz="2000" dirty="0" smtClean="0">
                <a:latin typeface="Arial" charset="0"/>
                <a:sym typeface="Symbol" pitchFamily="18" charset="2"/>
              </a:rPr>
              <a:t>A inflação de custos é a alta do nível geral de preços de P</a:t>
            </a:r>
            <a:r>
              <a:rPr lang="pt-BR" sz="2000" baseline="-25000" dirty="0" smtClean="0">
                <a:latin typeface="Arial" charset="0"/>
                <a:sym typeface="Symbol" pitchFamily="18" charset="2"/>
              </a:rPr>
              <a:t>0</a:t>
            </a:r>
            <a:r>
              <a:rPr lang="pt-BR" sz="2000" dirty="0" smtClean="0">
                <a:latin typeface="Arial" charset="0"/>
                <a:sym typeface="Symbol" pitchFamily="18" charset="2"/>
              </a:rPr>
              <a:t> para P</a:t>
            </a:r>
            <a:r>
              <a:rPr lang="pt-BR" sz="2000" baseline="-25000" dirty="0" smtClean="0">
                <a:latin typeface="Arial" charset="0"/>
                <a:sym typeface="Symbol" pitchFamily="18" charset="2"/>
              </a:rPr>
              <a:t>2</a:t>
            </a:r>
            <a:r>
              <a:rPr lang="pt-BR" sz="2000" dirty="0" smtClean="0">
                <a:latin typeface="Arial" charset="0"/>
                <a:sym typeface="Symbol" pitchFamily="18" charset="2"/>
              </a:rPr>
              <a:t>.  </a:t>
            </a:r>
          </a:p>
        </p:txBody>
      </p:sp>
    </p:spTree>
    <p:extLst>
      <p:ext uri="{BB962C8B-B14F-4D97-AF65-F5344CB8AC3E}">
        <p14:creationId xmlns:p14="http://schemas.microsoft.com/office/powerpoint/2010/main" val="1507442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34993">
                                            <p:txEl>
                                              <p:pRg st="0" end="0"/>
                                            </p:txEl>
                                          </p:spTgt>
                                        </p:tgtEl>
                                        <p:attrNameLst>
                                          <p:attrName>style.visibility</p:attrName>
                                        </p:attrNameLst>
                                      </p:cBhvr>
                                      <p:to>
                                        <p:strVal val="visible"/>
                                      </p:to>
                                    </p:set>
                                    <p:anim calcmode="lin" valueType="num">
                                      <p:cBhvr additive="base">
                                        <p:cTn id="7" dur="1000" fill="hold"/>
                                        <p:tgtEl>
                                          <p:spTgt spid="93499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3499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934993">
                                            <p:txEl>
                                              <p:pRg st="1" end="1"/>
                                            </p:txEl>
                                          </p:spTgt>
                                        </p:tgtEl>
                                        <p:attrNameLst>
                                          <p:attrName>style.visibility</p:attrName>
                                        </p:attrNameLst>
                                      </p:cBhvr>
                                      <p:to>
                                        <p:strVal val="visible"/>
                                      </p:to>
                                    </p:set>
                                    <p:animEffect transition="in" filter="wipe(left)">
                                      <p:cBhvr>
                                        <p:cTn id="12" dur="500"/>
                                        <p:tgtEl>
                                          <p:spTgt spid="93499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934975"/>
                                        </p:tgtEl>
                                        <p:attrNameLst>
                                          <p:attrName>style.visibility</p:attrName>
                                        </p:attrNameLst>
                                      </p:cBhvr>
                                      <p:to>
                                        <p:strVal val="visible"/>
                                      </p:to>
                                    </p:set>
                                    <p:anim calcmode="lin" valueType="num">
                                      <p:cBhvr additive="base">
                                        <p:cTn id="17" dur="1000" fill="hold"/>
                                        <p:tgtEl>
                                          <p:spTgt spid="934975"/>
                                        </p:tgtEl>
                                        <p:attrNameLst>
                                          <p:attrName>ppt_x</p:attrName>
                                        </p:attrNameLst>
                                      </p:cBhvr>
                                      <p:tavLst>
                                        <p:tav tm="0">
                                          <p:val>
                                            <p:strVal val="0-#ppt_w/2"/>
                                          </p:val>
                                        </p:tav>
                                        <p:tav tm="100000">
                                          <p:val>
                                            <p:strVal val="#ppt_x"/>
                                          </p:val>
                                        </p:tav>
                                      </p:tavLst>
                                    </p:anim>
                                    <p:anim calcmode="lin" valueType="num">
                                      <p:cBhvr additive="base">
                                        <p:cTn id="18" dur="1000" fill="hold"/>
                                        <p:tgtEl>
                                          <p:spTgt spid="93497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934981"/>
                                        </p:tgtEl>
                                        <p:attrNameLst>
                                          <p:attrName>style.visibility</p:attrName>
                                        </p:attrNameLst>
                                      </p:cBhvr>
                                      <p:to>
                                        <p:strVal val="visible"/>
                                      </p:to>
                                    </p:set>
                                    <p:animEffect transition="in" filter="wipe(left)">
                                      <p:cBhvr>
                                        <p:cTn id="22" dur="500"/>
                                        <p:tgtEl>
                                          <p:spTgt spid="9349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34993">
                                            <p:txEl>
                                              <p:pRg st="2" end="2"/>
                                            </p:txEl>
                                          </p:spTgt>
                                        </p:tgtEl>
                                        <p:attrNameLst>
                                          <p:attrName>style.visibility</p:attrName>
                                        </p:attrNameLst>
                                      </p:cBhvr>
                                      <p:to>
                                        <p:strVal val="visible"/>
                                      </p:to>
                                    </p:set>
                                    <p:animEffect transition="in" filter="wipe(left)">
                                      <p:cBhvr>
                                        <p:cTn id="27" dur="500"/>
                                        <p:tgtEl>
                                          <p:spTgt spid="93499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6" fill="hold" grpId="0" nodeType="clickEffect">
                                  <p:stCondLst>
                                    <p:cond delay="0"/>
                                  </p:stCondLst>
                                  <p:childTnLst>
                                    <p:set>
                                      <p:cBhvr>
                                        <p:cTn id="31" dur="1" fill="hold">
                                          <p:stCondLst>
                                            <p:cond delay="0"/>
                                          </p:stCondLst>
                                        </p:cTn>
                                        <p:tgtEl>
                                          <p:spTgt spid="934986"/>
                                        </p:tgtEl>
                                        <p:attrNameLst>
                                          <p:attrName>style.visibility</p:attrName>
                                        </p:attrNameLst>
                                      </p:cBhvr>
                                      <p:to>
                                        <p:strVal val="visible"/>
                                      </p:to>
                                    </p:set>
                                    <p:anim calcmode="lin" valueType="num">
                                      <p:cBhvr additive="base">
                                        <p:cTn id="32" dur="1000" fill="hold"/>
                                        <p:tgtEl>
                                          <p:spTgt spid="934986"/>
                                        </p:tgtEl>
                                        <p:attrNameLst>
                                          <p:attrName>ppt_x</p:attrName>
                                        </p:attrNameLst>
                                      </p:cBhvr>
                                      <p:tavLst>
                                        <p:tav tm="0">
                                          <p:val>
                                            <p:strVal val="1+#ppt_w/2"/>
                                          </p:val>
                                        </p:tav>
                                        <p:tav tm="100000">
                                          <p:val>
                                            <p:strVal val="#ppt_x"/>
                                          </p:val>
                                        </p:tav>
                                      </p:tavLst>
                                    </p:anim>
                                    <p:anim calcmode="lin" valueType="num">
                                      <p:cBhvr additive="base">
                                        <p:cTn id="33" dur="1000" fill="hold"/>
                                        <p:tgtEl>
                                          <p:spTgt spid="934986"/>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34990"/>
                                        </p:tgtEl>
                                        <p:attrNameLst>
                                          <p:attrName>style.visibility</p:attrName>
                                        </p:attrNameLst>
                                      </p:cBhvr>
                                      <p:to>
                                        <p:strVal val="visible"/>
                                      </p:to>
                                    </p:set>
                                    <p:animEffect transition="in" filter="wipe(left)">
                                      <p:cBhvr>
                                        <p:cTn id="37" dur="500"/>
                                        <p:tgtEl>
                                          <p:spTgt spid="934990"/>
                                        </p:tgtEl>
                                      </p:cBhvr>
                                    </p:animEffect>
                                  </p:childTnLst>
                                </p:cTn>
                              </p:par>
                            </p:childTnLst>
                          </p:cTn>
                        </p:par>
                        <p:par>
                          <p:cTn id="38" fill="hold" nodeType="afterGroup">
                            <p:stCondLst>
                              <p:cond delay="1500"/>
                            </p:stCondLst>
                            <p:childTnLst>
                              <p:par>
                                <p:cTn id="39" presetID="23" presetClass="entr" presetSubtype="16" fill="hold" grpId="0" nodeType="afterEffect">
                                  <p:stCondLst>
                                    <p:cond delay="0"/>
                                  </p:stCondLst>
                                  <p:childTnLst>
                                    <p:set>
                                      <p:cBhvr>
                                        <p:cTn id="40" dur="1" fill="hold">
                                          <p:stCondLst>
                                            <p:cond delay="0"/>
                                          </p:stCondLst>
                                        </p:cTn>
                                        <p:tgtEl>
                                          <p:spTgt spid="934984"/>
                                        </p:tgtEl>
                                        <p:attrNameLst>
                                          <p:attrName>style.visibility</p:attrName>
                                        </p:attrNameLst>
                                      </p:cBhvr>
                                      <p:to>
                                        <p:strVal val="visible"/>
                                      </p:to>
                                    </p:set>
                                    <p:anim calcmode="lin" valueType="num">
                                      <p:cBhvr>
                                        <p:cTn id="41" dur="500" fill="hold"/>
                                        <p:tgtEl>
                                          <p:spTgt spid="934984"/>
                                        </p:tgtEl>
                                        <p:attrNameLst>
                                          <p:attrName>ppt_w</p:attrName>
                                        </p:attrNameLst>
                                      </p:cBhvr>
                                      <p:tavLst>
                                        <p:tav tm="0">
                                          <p:val>
                                            <p:fltVal val="0"/>
                                          </p:val>
                                        </p:tav>
                                        <p:tav tm="100000">
                                          <p:val>
                                            <p:strVal val="#ppt_w"/>
                                          </p:val>
                                        </p:tav>
                                      </p:tavLst>
                                    </p:anim>
                                    <p:anim calcmode="lin" valueType="num">
                                      <p:cBhvr>
                                        <p:cTn id="42" dur="500" fill="hold"/>
                                        <p:tgtEl>
                                          <p:spTgt spid="934984"/>
                                        </p:tgtEl>
                                        <p:attrNameLst>
                                          <p:attrName>ppt_h</p:attrName>
                                        </p:attrNameLst>
                                      </p:cBhvr>
                                      <p:tavLst>
                                        <p:tav tm="0">
                                          <p:val>
                                            <p:fltVal val="0"/>
                                          </p:val>
                                        </p:tav>
                                        <p:tav tm="100000">
                                          <p:val>
                                            <p:strVal val="#ppt_h"/>
                                          </p:val>
                                        </p:tav>
                                      </p:tavLst>
                                    </p:anim>
                                  </p:childTnLst>
                                </p:cTn>
                              </p:par>
                            </p:childTnLst>
                          </p:cTn>
                        </p:par>
                        <p:par>
                          <p:cTn id="43" fill="hold" nodeType="afterGroup">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934977"/>
                                        </p:tgtEl>
                                        <p:attrNameLst>
                                          <p:attrName>style.visibility</p:attrName>
                                        </p:attrNameLst>
                                      </p:cBhvr>
                                      <p:to>
                                        <p:strVal val="visible"/>
                                      </p:to>
                                    </p:set>
                                    <p:animEffect transition="in" filter="wipe(up)">
                                      <p:cBhvr>
                                        <p:cTn id="46" dur="500"/>
                                        <p:tgtEl>
                                          <p:spTgt spid="934977"/>
                                        </p:tgtEl>
                                      </p:cBhvr>
                                    </p:animEffect>
                                  </p:childTnLst>
                                </p:cTn>
                              </p:par>
                            </p:childTnLst>
                          </p:cTn>
                        </p:par>
                        <p:par>
                          <p:cTn id="47" fill="hold" nodeType="afterGroup">
                            <p:stCondLst>
                              <p:cond delay="2500"/>
                            </p:stCondLst>
                            <p:childTnLst>
                              <p:par>
                                <p:cTn id="48" presetID="2" presetClass="entr" presetSubtype="8" fill="hold" grpId="0" nodeType="afterEffect">
                                  <p:stCondLst>
                                    <p:cond delay="0"/>
                                  </p:stCondLst>
                                  <p:childTnLst>
                                    <p:set>
                                      <p:cBhvr>
                                        <p:cTn id="49" dur="1" fill="hold">
                                          <p:stCondLst>
                                            <p:cond delay="0"/>
                                          </p:stCondLst>
                                        </p:cTn>
                                        <p:tgtEl>
                                          <p:spTgt spid="934969"/>
                                        </p:tgtEl>
                                        <p:attrNameLst>
                                          <p:attrName>style.visibility</p:attrName>
                                        </p:attrNameLst>
                                      </p:cBhvr>
                                      <p:to>
                                        <p:strVal val="visible"/>
                                      </p:to>
                                    </p:set>
                                    <p:anim calcmode="lin" valueType="num">
                                      <p:cBhvr additive="base">
                                        <p:cTn id="50" dur="1000" fill="hold"/>
                                        <p:tgtEl>
                                          <p:spTgt spid="934969"/>
                                        </p:tgtEl>
                                        <p:attrNameLst>
                                          <p:attrName>ppt_x</p:attrName>
                                        </p:attrNameLst>
                                      </p:cBhvr>
                                      <p:tavLst>
                                        <p:tav tm="0">
                                          <p:val>
                                            <p:strVal val="0-#ppt_w/2"/>
                                          </p:val>
                                        </p:tav>
                                        <p:tav tm="100000">
                                          <p:val>
                                            <p:strVal val="#ppt_x"/>
                                          </p:val>
                                        </p:tav>
                                      </p:tavLst>
                                    </p:anim>
                                    <p:anim calcmode="lin" valueType="num">
                                      <p:cBhvr additive="base">
                                        <p:cTn id="51" dur="1000" fill="hold"/>
                                        <p:tgtEl>
                                          <p:spTgt spid="934969"/>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934993">
                                            <p:txEl>
                                              <p:pRg st="3" end="3"/>
                                            </p:txEl>
                                          </p:spTgt>
                                        </p:tgtEl>
                                        <p:attrNameLst>
                                          <p:attrName>style.visibility</p:attrName>
                                        </p:attrNameLst>
                                      </p:cBhvr>
                                      <p:to>
                                        <p:strVal val="visible"/>
                                      </p:to>
                                    </p:set>
                                    <p:animEffect transition="in" filter="wipe(left)">
                                      <p:cBhvr>
                                        <p:cTn id="56" dur="500"/>
                                        <p:tgtEl>
                                          <p:spTgt spid="934993">
                                            <p:txEl>
                                              <p:pRg st="3" end="3"/>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934938"/>
                                        </p:tgtEl>
                                        <p:attrNameLst>
                                          <p:attrName>style.visibility</p:attrName>
                                        </p:attrNameLst>
                                      </p:cBhvr>
                                      <p:to>
                                        <p:strVal val="visible"/>
                                      </p:to>
                                    </p:set>
                                    <p:anim calcmode="lin" valueType="num">
                                      <p:cBhvr>
                                        <p:cTn id="61" dur="500" fill="hold"/>
                                        <p:tgtEl>
                                          <p:spTgt spid="934938"/>
                                        </p:tgtEl>
                                        <p:attrNameLst>
                                          <p:attrName>ppt_w</p:attrName>
                                        </p:attrNameLst>
                                      </p:cBhvr>
                                      <p:tavLst>
                                        <p:tav tm="0">
                                          <p:val>
                                            <p:fltVal val="0"/>
                                          </p:val>
                                        </p:tav>
                                        <p:tav tm="100000">
                                          <p:val>
                                            <p:strVal val="#ppt_w"/>
                                          </p:val>
                                        </p:tav>
                                      </p:tavLst>
                                    </p:anim>
                                    <p:anim calcmode="lin" valueType="num">
                                      <p:cBhvr>
                                        <p:cTn id="62" dur="500" fill="hold"/>
                                        <p:tgtEl>
                                          <p:spTgt spid="934938"/>
                                        </p:tgtEl>
                                        <p:attrNameLst>
                                          <p:attrName>ppt_h</p:attrName>
                                        </p:attrNameLst>
                                      </p:cBhvr>
                                      <p:tavLst>
                                        <p:tav tm="0">
                                          <p:val>
                                            <p:fltVal val="0"/>
                                          </p:val>
                                        </p:tav>
                                        <p:tav tm="100000">
                                          <p:val>
                                            <p:strVal val="#ppt_h"/>
                                          </p:val>
                                        </p:tav>
                                      </p:tavLst>
                                    </p:anim>
                                  </p:childTnLst>
                                </p:cTn>
                              </p:par>
                            </p:childTnLst>
                          </p:cTn>
                        </p:par>
                        <p:par>
                          <p:cTn id="63" fill="hold" nodeType="afterGroup">
                            <p:stCondLst>
                              <p:cond delay="500"/>
                            </p:stCondLst>
                            <p:childTnLst>
                              <p:par>
                                <p:cTn id="64" presetID="22" presetClass="entr" presetSubtype="2" fill="hold" grpId="0" nodeType="afterEffect">
                                  <p:stCondLst>
                                    <p:cond delay="0"/>
                                  </p:stCondLst>
                                  <p:childTnLst>
                                    <p:set>
                                      <p:cBhvr>
                                        <p:cTn id="65" dur="1" fill="hold">
                                          <p:stCondLst>
                                            <p:cond delay="0"/>
                                          </p:stCondLst>
                                        </p:cTn>
                                        <p:tgtEl>
                                          <p:spTgt spid="934921"/>
                                        </p:tgtEl>
                                        <p:attrNameLst>
                                          <p:attrName>style.visibility</p:attrName>
                                        </p:attrNameLst>
                                      </p:cBhvr>
                                      <p:to>
                                        <p:strVal val="visible"/>
                                      </p:to>
                                    </p:set>
                                    <p:animEffect transition="in" filter="wipe(right)">
                                      <p:cBhvr>
                                        <p:cTn id="66" dur="500"/>
                                        <p:tgtEl>
                                          <p:spTgt spid="934921"/>
                                        </p:tgtEl>
                                      </p:cBhvr>
                                    </p:animEffect>
                                  </p:childTnLst>
                                </p:cTn>
                              </p:par>
                            </p:childTnLst>
                          </p:cTn>
                        </p:par>
                        <p:par>
                          <p:cTn id="67" fill="hold" nodeType="afterGroup">
                            <p:stCondLst>
                              <p:cond delay="1000"/>
                            </p:stCondLst>
                            <p:childTnLst>
                              <p:par>
                                <p:cTn id="68" presetID="22" presetClass="entr" presetSubtype="1" fill="hold" grpId="0" nodeType="afterEffect">
                                  <p:stCondLst>
                                    <p:cond delay="0"/>
                                  </p:stCondLst>
                                  <p:childTnLst>
                                    <p:set>
                                      <p:cBhvr>
                                        <p:cTn id="69" dur="1" fill="hold">
                                          <p:stCondLst>
                                            <p:cond delay="0"/>
                                          </p:stCondLst>
                                        </p:cTn>
                                        <p:tgtEl>
                                          <p:spTgt spid="934955"/>
                                        </p:tgtEl>
                                        <p:attrNameLst>
                                          <p:attrName>style.visibility</p:attrName>
                                        </p:attrNameLst>
                                      </p:cBhvr>
                                      <p:to>
                                        <p:strVal val="visible"/>
                                      </p:to>
                                    </p:set>
                                    <p:animEffect transition="in" filter="wipe(up)">
                                      <p:cBhvr>
                                        <p:cTn id="70" dur="500"/>
                                        <p:tgtEl>
                                          <p:spTgt spid="93495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934933"/>
                                        </p:tgtEl>
                                        <p:attrNameLst>
                                          <p:attrName>style.visibility</p:attrName>
                                        </p:attrNameLst>
                                      </p:cBhvr>
                                      <p:to>
                                        <p:strVal val="visible"/>
                                      </p:to>
                                    </p:set>
                                    <p:anim calcmode="lin" valueType="num">
                                      <p:cBhvr additive="base">
                                        <p:cTn id="75" dur="1000" fill="hold"/>
                                        <p:tgtEl>
                                          <p:spTgt spid="934933"/>
                                        </p:tgtEl>
                                        <p:attrNameLst>
                                          <p:attrName>ppt_x</p:attrName>
                                        </p:attrNameLst>
                                      </p:cBhvr>
                                      <p:tavLst>
                                        <p:tav tm="0">
                                          <p:val>
                                            <p:strVal val="0-#ppt_w/2"/>
                                          </p:val>
                                        </p:tav>
                                        <p:tav tm="100000">
                                          <p:val>
                                            <p:strVal val="#ppt_x"/>
                                          </p:val>
                                        </p:tav>
                                      </p:tavLst>
                                    </p:anim>
                                    <p:anim calcmode="lin" valueType="num">
                                      <p:cBhvr additive="base">
                                        <p:cTn id="76" dur="1000" fill="hold"/>
                                        <p:tgtEl>
                                          <p:spTgt spid="934933"/>
                                        </p:tgtEl>
                                        <p:attrNameLst>
                                          <p:attrName>ppt_y</p:attrName>
                                        </p:attrNameLst>
                                      </p:cBhvr>
                                      <p:tavLst>
                                        <p:tav tm="0">
                                          <p:val>
                                            <p:strVal val="#ppt_y"/>
                                          </p:val>
                                        </p:tav>
                                        <p:tav tm="100000">
                                          <p:val>
                                            <p:strVal val="#ppt_y"/>
                                          </p:val>
                                        </p:tav>
                                      </p:tavLst>
                                    </p:anim>
                                  </p:childTnLst>
                                </p:cTn>
                              </p:par>
                            </p:childTnLst>
                          </p:cTn>
                        </p:par>
                        <p:par>
                          <p:cTn id="77" fill="hold" nodeType="afterGroup">
                            <p:stCondLst>
                              <p:cond delay="1000"/>
                            </p:stCondLst>
                            <p:childTnLst>
                              <p:par>
                                <p:cTn id="78" presetID="22" presetClass="entr" presetSubtype="8" fill="hold" nodeType="afterEffect">
                                  <p:stCondLst>
                                    <p:cond delay="0"/>
                                  </p:stCondLst>
                                  <p:childTnLst>
                                    <p:set>
                                      <p:cBhvr>
                                        <p:cTn id="79" dur="1" fill="hold">
                                          <p:stCondLst>
                                            <p:cond delay="0"/>
                                          </p:stCondLst>
                                        </p:cTn>
                                        <p:tgtEl>
                                          <p:spTgt spid="934993">
                                            <p:txEl>
                                              <p:pRg st="4" end="4"/>
                                            </p:txEl>
                                          </p:spTgt>
                                        </p:tgtEl>
                                        <p:attrNameLst>
                                          <p:attrName>style.visibility</p:attrName>
                                        </p:attrNameLst>
                                      </p:cBhvr>
                                      <p:to>
                                        <p:strVal val="visible"/>
                                      </p:to>
                                    </p:set>
                                    <p:animEffect transition="in" filter="wipe(left)">
                                      <p:cBhvr>
                                        <p:cTn id="80" dur="500"/>
                                        <p:tgtEl>
                                          <p:spTgt spid="934993">
                                            <p:txEl>
                                              <p:pRg st="4" end="4"/>
                                            </p:txEl>
                                          </p:spTgt>
                                        </p:tgtEl>
                                      </p:cBhvr>
                                    </p:animEffect>
                                  </p:childTnLst>
                                </p:cTn>
                              </p:par>
                            </p:childTnLst>
                          </p:cTn>
                        </p:par>
                        <p:par>
                          <p:cTn id="81" fill="hold" nodeType="afterGroup">
                            <p:stCondLst>
                              <p:cond delay="1500"/>
                            </p:stCondLst>
                            <p:childTnLst>
                              <p:par>
                                <p:cTn id="82" presetID="22" presetClass="entr" presetSubtype="8" fill="hold" nodeType="afterEffect">
                                  <p:stCondLst>
                                    <p:cond delay="0"/>
                                  </p:stCondLst>
                                  <p:childTnLst>
                                    <p:set>
                                      <p:cBhvr>
                                        <p:cTn id="83" dur="1" fill="hold">
                                          <p:stCondLst>
                                            <p:cond delay="0"/>
                                          </p:stCondLst>
                                        </p:cTn>
                                        <p:tgtEl>
                                          <p:spTgt spid="934993">
                                            <p:txEl>
                                              <p:pRg st="5" end="5"/>
                                            </p:txEl>
                                          </p:spTgt>
                                        </p:tgtEl>
                                        <p:attrNameLst>
                                          <p:attrName>style.visibility</p:attrName>
                                        </p:attrNameLst>
                                      </p:cBhvr>
                                      <p:to>
                                        <p:strVal val="visible"/>
                                      </p:to>
                                    </p:set>
                                    <p:animEffect transition="in" filter="wipe(left)">
                                      <p:cBhvr>
                                        <p:cTn id="84" dur="500"/>
                                        <p:tgtEl>
                                          <p:spTgt spid="9349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21" grpId="0" animBg="1"/>
      <p:bldP spid="934933" grpId="0"/>
      <p:bldP spid="934938" grpId="0"/>
      <p:bldP spid="934955" grpId="0" animBg="1"/>
      <p:bldP spid="934969" grpId="0"/>
      <p:bldP spid="934975" grpId="0" animBg="1"/>
      <p:bldP spid="934977" grpId="0" animBg="1"/>
      <p:bldP spid="934981" grpId="0"/>
      <p:bldP spid="934984" grpId="0"/>
      <p:bldP spid="934986" grpId="0" animBg="1"/>
      <p:bldP spid="934990" grpId="0"/>
      <p:bldP spid="93499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 name="Retângulo 65"/>
          <p:cNvSpPr/>
          <p:nvPr/>
        </p:nvSpPr>
        <p:spPr>
          <a:xfrm>
            <a:off x="5076056" y="980728"/>
            <a:ext cx="3528392"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64"/>
          <p:cNvSpPr/>
          <p:nvPr/>
        </p:nvSpPr>
        <p:spPr>
          <a:xfrm>
            <a:off x="251520" y="980728"/>
            <a:ext cx="3528392"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45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8F37CD58-0C53-4841-9725-ABF2F0B81C42}" type="slidenum">
              <a:rPr lang="pt-PT" sz="1400" b="0" smtClean="0">
                <a:solidFill>
                  <a:schemeClr val="folHlink"/>
                </a:solidFill>
              </a:rPr>
              <a:pPr eaLnBrk="1" hangingPunct="1"/>
              <a:t>34</a:t>
            </a:fld>
            <a:endParaRPr lang="pt-PT" sz="1400" b="0" smtClean="0">
              <a:solidFill>
                <a:schemeClr val="folHlink"/>
              </a:solidFill>
            </a:endParaRPr>
          </a:p>
        </p:txBody>
      </p:sp>
      <p:sp>
        <p:nvSpPr>
          <p:cNvPr id="19459" name="Rectangle 2"/>
          <p:cNvSpPr>
            <a:spLocks noGrp="1" noChangeArrowheads="1"/>
          </p:cNvSpPr>
          <p:nvPr>
            <p:ph type="title"/>
          </p:nvPr>
        </p:nvSpPr>
        <p:spPr>
          <a:xfrm>
            <a:off x="0" y="122238"/>
            <a:ext cx="9144000" cy="819150"/>
          </a:xfrm>
          <a:noFill/>
        </p:spPr>
        <p:txBody>
          <a:bodyPr/>
          <a:lstStyle/>
          <a:p>
            <a:pPr eaLnBrk="1" hangingPunct="1"/>
            <a:r>
              <a:rPr lang="pt-BR" sz="3000" smtClean="0">
                <a:latin typeface="Arial" charset="0"/>
              </a:rPr>
              <a:t>Inflação de custos causada por pressões de salários </a:t>
            </a:r>
          </a:p>
        </p:txBody>
      </p:sp>
      <p:sp>
        <p:nvSpPr>
          <p:cNvPr id="935939" name="Text Box 3"/>
          <p:cNvSpPr txBox="1">
            <a:spLocks noChangeArrowheads="1"/>
          </p:cNvSpPr>
          <p:nvPr/>
        </p:nvSpPr>
        <p:spPr bwMode="auto">
          <a:xfrm>
            <a:off x="3792538" y="1547813"/>
            <a:ext cx="160496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dirty="0">
                <a:latin typeface="Arial" charset="0"/>
              </a:rPr>
              <a:t>Oferta e demanda agregada.</a:t>
            </a:r>
          </a:p>
        </p:txBody>
      </p:sp>
      <p:grpSp>
        <p:nvGrpSpPr>
          <p:cNvPr id="935940" name="Group 4"/>
          <p:cNvGrpSpPr>
            <a:grpSpLocks/>
          </p:cNvGrpSpPr>
          <p:nvPr/>
        </p:nvGrpSpPr>
        <p:grpSpPr bwMode="auto">
          <a:xfrm>
            <a:off x="5108575" y="1176338"/>
            <a:ext cx="3465513" cy="2066925"/>
            <a:chOff x="158" y="489"/>
            <a:chExt cx="2195" cy="1214"/>
          </a:xfrm>
        </p:grpSpPr>
        <p:sp>
          <p:nvSpPr>
            <p:cNvPr id="19494" name="Line 5"/>
            <p:cNvSpPr>
              <a:spLocks noChangeShapeType="1"/>
            </p:cNvSpPr>
            <p:nvPr/>
          </p:nvSpPr>
          <p:spPr bwMode="auto">
            <a:xfrm flipV="1">
              <a:off x="383" y="489"/>
              <a:ext cx="0" cy="1088"/>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9495" name="Line 6"/>
            <p:cNvSpPr>
              <a:spLocks noChangeShapeType="1"/>
            </p:cNvSpPr>
            <p:nvPr/>
          </p:nvSpPr>
          <p:spPr bwMode="auto">
            <a:xfrm>
              <a:off x="383" y="1574"/>
              <a:ext cx="188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9496" name="Freeform 7"/>
            <p:cNvSpPr>
              <a:spLocks/>
            </p:cNvSpPr>
            <p:nvPr/>
          </p:nvSpPr>
          <p:spPr bwMode="auto">
            <a:xfrm>
              <a:off x="540" y="650"/>
              <a:ext cx="1204" cy="769"/>
            </a:xfrm>
            <a:custGeom>
              <a:avLst/>
              <a:gdLst>
                <a:gd name="T0" fmla="*/ 0 w 3180"/>
                <a:gd name="T1" fmla="*/ 113 h 2003"/>
                <a:gd name="T2" fmla="*/ 97 w 3180"/>
                <a:gd name="T3" fmla="*/ 77 h 2003"/>
                <a:gd name="T4" fmla="*/ 173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497" name="Freeform 8"/>
            <p:cNvSpPr>
              <a:spLocks/>
            </p:cNvSpPr>
            <p:nvPr/>
          </p:nvSpPr>
          <p:spPr bwMode="auto">
            <a:xfrm>
              <a:off x="1021" y="554"/>
              <a:ext cx="1047" cy="823"/>
            </a:xfrm>
            <a:custGeom>
              <a:avLst/>
              <a:gdLst>
                <a:gd name="T0" fmla="*/ 0 w 2767"/>
                <a:gd name="T1" fmla="*/ 0 h 2142"/>
                <a:gd name="T2" fmla="*/ 37 w 2767"/>
                <a:gd name="T3" fmla="*/ 80 h 2142"/>
                <a:gd name="T4" fmla="*/ 150 w 2767"/>
                <a:gd name="T5" fmla="*/ 121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498" name="Text Box 9"/>
            <p:cNvSpPr txBox="1">
              <a:spLocks noChangeArrowheads="1"/>
            </p:cNvSpPr>
            <p:nvPr/>
          </p:nvSpPr>
          <p:spPr bwMode="auto">
            <a:xfrm>
              <a:off x="791" y="493"/>
              <a:ext cx="3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9499" name="Line 10"/>
            <p:cNvSpPr>
              <a:spLocks noChangeShapeType="1"/>
            </p:cNvSpPr>
            <p:nvPr/>
          </p:nvSpPr>
          <p:spPr bwMode="auto">
            <a:xfrm flipV="1">
              <a:off x="383" y="1269"/>
              <a:ext cx="1297" cy="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9500" name="Line 11"/>
            <p:cNvSpPr>
              <a:spLocks noChangeShapeType="1"/>
            </p:cNvSpPr>
            <p:nvPr/>
          </p:nvSpPr>
          <p:spPr bwMode="auto">
            <a:xfrm>
              <a:off x="382" y="1111"/>
              <a:ext cx="926"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9501" name="Line 12"/>
            <p:cNvSpPr>
              <a:spLocks noChangeShapeType="1"/>
            </p:cNvSpPr>
            <p:nvPr/>
          </p:nvSpPr>
          <p:spPr bwMode="auto">
            <a:xfrm>
              <a:off x="1047" y="1269"/>
              <a:ext cx="0" cy="303"/>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9502" name="Line 13"/>
            <p:cNvSpPr>
              <a:spLocks noChangeShapeType="1"/>
            </p:cNvSpPr>
            <p:nvPr/>
          </p:nvSpPr>
          <p:spPr bwMode="auto">
            <a:xfrm>
              <a:off x="1666" y="1269"/>
              <a:ext cx="0" cy="303"/>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9503" name="Text Box 14"/>
            <p:cNvSpPr txBox="1">
              <a:spLocks noChangeArrowheads="1"/>
            </p:cNvSpPr>
            <p:nvPr/>
          </p:nvSpPr>
          <p:spPr bwMode="auto">
            <a:xfrm>
              <a:off x="2042" y="1321"/>
              <a:ext cx="30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9504" name="Text Box 15"/>
            <p:cNvSpPr txBox="1">
              <a:spLocks noChangeArrowheads="1"/>
            </p:cNvSpPr>
            <p:nvPr/>
          </p:nvSpPr>
          <p:spPr bwMode="auto">
            <a:xfrm>
              <a:off x="1710" y="556"/>
              <a:ext cx="27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9505" name="Text Box 16"/>
            <p:cNvSpPr txBox="1">
              <a:spLocks noChangeArrowheads="1"/>
            </p:cNvSpPr>
            <p:nvPr/>
          </p:nvSpPr>
          <p:spPr bwMode="auto">
            <a:xfrm>
              <a:off x="376" y="1341"/>
              <a:ext cx="28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9506" name="Text Box 17"/>
            <p:cNvSpPr txBox="1">
              <a:spLocks noChangeArrowheads="1"/>
            </p:cNvSpPr>
            <p:nvPr/>
          </p:nvSpPr>
          <p:spPr bwMode="auto">
            <a:xfrm>
              <a:off x="799" y="1366"/>
              <a:ext cx="30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9507" name="Text Box 18"/>
            <p:cNvSpPr txBox="1">
              <a:spLocks noChangeArrowheads="1"/>
            </p:cNvSpPr>
            <p:nvPr/>
          </p:nvSpPr>
          <p:spPr bwMode="auto">
            <a:xfrm>
              <a:off x="2049" y="737"/>
              <a:ext cx="30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9508" name="Text Box 19"/>
            <p:cNvSpPr txBox="1">
              <a:spLocks noChangeArrowheads="1"/>
            </p:cNvSpPr>
            <p:nvPr/>
          </p:nvSpPr>
          <p:spPr bwMode="auto">
            <a:xfrm>
              <a:off x="219" y="522"/>
              <a:ext cx="2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19509" name="Text Box 20"/>
            <p:cNvSpPr txBox="1">
              <a:spLocks noChangeArrowheads="1"/>
            </p:cNvSpPr>
            <p:nvPr/>
          </p:nvSpPr>
          <p:spPr bwMode="auto">
            <a:xfrm>
              <a:off x="158" y="1174"/>
              <a:ext cx="31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9510" name="Text Box 21"/>
            <p:cNvSpPr txBox="1">
              <a:spLocks noChangeArrowheads="1"/>
            </p:cNvSpPr>
            <p:nvPr/>
          </p:nvSpPr>
          <p:spPr bwMode="auto">
            <a:xfrm>
              <a:off x="170" y="995"/>
              <a:ext cx="27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9511" name="Text Box 22"/>
            <p:cNvSpPr txBox="1">
              <a:spLocks noChangeArrowheads="1"/>
            </p:cNvSpPr>
            <p:nvPr/>
          </p:nvSpPr>
          <p:spPr bwMode="auto">
            <a:xfrm>
              <a:off x="1215" y="1553"/>
              <a:ext cx="24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9512" name="Text Box 23"/>
            <p:cNvSpPr txBox="1">
              <a:spLocks noChangeArrowheads="1"/>
            </p:cNvSpPr>
            <p:nvPr/>
          </p:nvSpPr>
          <p:spPr bwMode="auto">
            <a:xfrm>
              <a:off x="1586" y="1553"/>
              <a:ext cx="24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9513" name="Text Box 24"/>
            <p:cNvSpPr txBox="1">
              <a:spLocks noChangeArrowheads="1"/>
            </p:cNvSpPr>
            <p:nvPr/>
          </p:nvSpPr>
          <p:spPr bwMode="auto">
            <a:xfrm>
              <a:off x="2082" y="1546"/>
              <a:ext cx="2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19514" name="Text Box 25"/>
            <p:cNvSpPr txBox="1">
              <a:spLocks noChangeArrowheads="1"/>
            </p:cNvSpPr>
            <p:nvPr/>
          </p:nvSpPr>
          <p:spPr bwMode="auto">
            <a:xfrm>
              <a:off x="946" y="1096"/>
              <a:ext cx="18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F</a:t>
              </a:r>
            </a:p>
          </p:txBody>
        </p:sp>
        <p:sp>
          <p:nvSpPr>
            <p:cNvPr id="19515" name="Text Box 26"/>
            <p:cNvSpPr txBox="1">
              <a:spLocks noChangeArrowheads="1"/>
            </p:cNvSpPr>
            <p:nvPr/>
          </p:nvSpPr>
          <p:spPr bwMode="auto">
            <a:xfrm>
              <a:off x="1197" y="915"/>
              <a:ext cx="18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19516" name="Text Box 27"/>
            <p:cNvSpPr txBox="1">
              <a:spLocks noChangeArrowheads="1"/>
            </p:cNvSpPr>
            <p:nvPr/>
          </p:nvSpPr>
          <p:spPr bwMode="auto">
            <a:xfrm>
              <a:off x="1557" y="1077"/>
              <a:ext cx="18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9517" name="Line 28"/>
            <p:cNvSpPr>
              <a:spLocks noChangeShapeType="1"/>
            </p:cNvSpPr>
            <p:nvPr/>
          </p:nvSpPr>
          <p:spPr bwMode="auto">
            <a:xfrm>
              <a:off x="1302" y="1117"/>
              <a:ext cx="0" cy="457"/>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9518" name="Freeform 29"/>
            <p:cNvSpPr>
              <a:spLocks/>
            </p:cNvSpPr>
            <p:nvPr/>
          </p:nvSpPr>
          <p:spPr bwMode="auto">
            <a:xfrm>
              <a:off x="1018" y="882"/>
              <a:ext cx="1076" cy="621"/>
            </a:xfrm>
            <a:custGeom>
              <a:avLst/>
              <a:gdLst>
                <a:gd name="T0" fmla="*/ 0 w 3180"/>
                <a:gd name="T1" fmla="*/ 60 h 2003"/>
                <a:gd name="T2" fmla="*/ 69 w 3180"/>
                <a:gd name="T3" fmla="*/ 41 h 2003"/>
                <a:gd name="T4" fmla="*/ 123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sp>
        <p:nvSpPr>
          <p:cNvPr id="935966" name="Rectangle 30"/>
          <p:cNvSpPr>
            <a:spLocks noGrp="1" noChangeArrowheads="1"/>
          </p:cNvSpPr>
          <p:nvPr>
            <p:ph type="body" idx="1"/>
          </p:nvPr>
        </p:nvSpPr>
        <p:spPr>
          <a:xfrm>
            <a:off x="400050" y="4248150"/>
            <a:ext cx="8337550" cy="2030413"/>
          </a:xfrm>
          <a:noFill/>
        </p:spPr>
        <p:txBody>
          <a:bodyPr>
            <a:normAutofit fontScale="92500"/>
          </a:bodyPr>
          <a:lstStyle/>
          <a:p>
            <a:pPr marL="361950" indent="-361950" algn="just" eaLnBrk="1" hangingPunct="1">
              <a:lnSpc>
                <a:spcPct val="110000"/>
              </a:lnSpc>
              <a:buFont typeface="Wingdings" pitchFamily="2" charset="2"/>
              <a:buChar char="Ø"/>
            </a:pPr>
            <a:r>
              <a:rPr lang="pt-BR" sz="2800" dirty="0" smtClean="0">
                <a:latin typeface="Arial" charset="0"/>
                <a:sym typeface="Symbol" pitchFamily="18" charset="2"/>
              </a:rPr>
              <a:t>observa-se que, no caso de inflação de demanda, tem-se a elevação do produto de equilíbrio (y</a:t>
            </a:r>
            <a:r>
              <a:rPr lang="pt-BR" sz="2800" baseline="-25000" dirty="0" smtClean="0">
                <a:latin typeface="Arial" charset="0"/>
                <a:sym typeface="Symbol" pitchFamily="18" charset="2"/>
              </a:rPr>
              <a:t>2</a:t>
            </a:r>
            <a:r>
              <a:rPr lang="pt-BR" sz="2800" dirty="0" smtClean="0">
                <a:latin typeface="Arial" charset="0"/>
                <a:sym typeface="Symbol" pitchFamily="18" charset="2"/>
              </a:rPr>
              <a:t> &gt; y</a:t>
            </a:r>
            <a:r>
              <a:rPr lang="pt-BR" sz="2800" baseline="-25000" dirty="0" smtClean="0">
                <a:latin typeface="Arial" charset="0"/>
                <a:sym typeface="Symbol" pitchFamily="18" charset="2"/>
              </a:rPr>
              <a:t>0</a:t>
            </a:r>
            <a:r>
              <a:rPr lang="pt-BR" sz="2800" dirty="0" smtClean="0">
                <a:latin typeface="Arial" charset="0"/>
                <a:sym typeface="Symbol" pitchFamily="18" charset="2"/>
              </a:rPr>
              <a:t>); e, no caso de inflação de custos, tem-se a redução do produto de equilíbrio (y</a:t>
            </a:r>
            <a:r>
              <a:rPr lang="pt-BR" sz="2800" baseline="-25000" dirty="0" smtClean="0">
                <a:latin typeface="Arial" charset="0"/>
                <a:sym typeface="Symbol" pitchFamily="18" charset="2"/>
              </a:rPr>
              <a:t>2</a:t>
            </a:r>
            <a:r>
              <a:rPr lang="pt-BR" sz="2800" dirty="0" smtClean="0">
                <a:latin typeface="Arial" charset="0"/>
                <a:sym typeface="Symbol" pitchFamily="18" charset="2"/>
              </a:rPr>
              <a:t> &lt; y</a:t>
            </a:r>
            <a:r>
              <a:rPr lang="pt-BR" sz="2800" baseline="-25000" dirty="0" smtClean="0">
                <a:latin typeface="Arial" charset="0"/>
                <a:sym typeface="Symbol" pitchFamily="18" charset="2"/>
              </a:rPr>
              <a:t>0</a:t>
            </a:r>
            <a:r>
              <a:rPr lang="pt-BR" sz="2800" dirty="0" smtClean="0">
                <a:latin typeface="Arial" charset="0"/>
                <a:sym typeface="Symbol" pitchFamily="18" charset="2"/>
              </a:rPr>
              <a:t>).</a:t>
            </a:r>
          </a:p>
        </p:txBody>
      </p:sp>
      <p:grpSp>
        <p:nvGrpSpPr>
          <p:cNvPr id="935967" name="Group 31"/>
          <p:cNvGrpSpPr>
            <a:grpSpLocks/>
          </p:cNvGrpSpPr>
          <p:nvPr/>
        </p:nvGrpSpPr>
        <p:grpSpPr bwMode="auto">
          <a:xfrm>
            <a:off x="242888" y="1179513"/>
            <a:ext cx="3609975" cy="2030412"/>
            <a:chOff x="153" y="743"/>
            <a:chExt cx="2274" cy="1279"/>
          </a:xfrm>
        </p:grpSpPr>
        <p:sp>
          <p:nvSpPr>
            <p:cNvPr id="19466" name="Line 32"/>
            <p:cNvSpPr>
              <a:spLocks noChangeShapeType="1"/>
            </p:cNvSpPr>
            <p:nvPr/>
          </p:nvSpPr>
          <p:spPr bwMode="auto">
            <a:xfrm flipV="1">
              <a:off x="373" y="753"/>
              <a:ext cx="0" cy="1132"/>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9467" name="Line 33"/>
            <p:cNvSpPr>
              <a:spLocks noChangeShapeType="1"/>
            </p:cNvSpPr>
            <p:nvPr/>
          </p:nvSpPr>
          <p:spPr bwMode="auto">
            <a:xfrm>
              <a:off x="373" y="1885"/>
              <a:ext cx="1989"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9468" name="Freeform 34"/>
            <p:cNvSpPr>
              <a:spLocks/>
            </p:cNvSpPr>
            <p:nvPr/>
          </p:nvSpPr>
          <p:spPr bwMode="auto">
            <a:xfrm>
              <a:off x="524" y="938"/>
              <a:ext cx="1272" cy="801"/>
            </a:xfrm>
            <a:custGeom>
              <a:avLst/>
              <a:gdLst>
                <a:gd name="T0" fmla="*/ 0 w 3180"/>
                <a:gd name="T1" fmla="*/ 128 h 2003"/>
                <a:gd name="T2" fmla="*/ 114 w 3180"/>
                <a:gd name="T3" fmla="*/ 87 h 2003"/>
                <a:gd name="T4" fmla="*/ 204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469" name="Freeform 35"/>
            <p:cNvSpPr>
              <a:spLocks/>
            </p:cNvSpPr>
            <p:nvPr/>
          </p:nvSpPr>
          <p:spPr bwMode="auto">
            <a:xfrm>
              <a:off x="629" y="898"/>
              <a:ext cx="1196" cy="881"/>
            </a:xfrm>
            <a:custGeom>
              <a:avLst/>
              <a:gdLst>
                <a:gd name="T0" fmla="*/ 0 w 2767"/>
                <a:gd name="T1" fmla="*/ 0 h 2142"/>
                <a:gd name="T2" fmla="*/ 55 w 2767"/>
                <a:gd name="T3" fmla="*/ 98 h 2142"/>
                <a:gd name="T4" fmla="*/ 223 w 2767"/>
                <a:gd name="T5" fmla="*/ 149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470" name="Freeform 36"/>
            <p:cNvSpPr>
              <a:spLocks/>
            </p:cNvSpPr>
            <p:nvPr/>
          </p:nvSpPr>
          <p:spPr bwMode="auto">
            <a:xfrm>
              <a:off x="1035" y="809"/>
              <a:ext cx="1107" cy="856"/>
            </a:xfrm>
            <a:custGeom>
              <a:avLst/>
              <a:gdLst>
                <a:gd name="T0" fmla="*/ 0 w 2767"/>
                <a:gd name="T1" fmla="*/ 0 h 2142"/>
                <a:gd name="T2" fmla="*/ 44 w 2767"/>
                <a:gd name="T3" fmla="*/ 90 h 2142"/>
                <a:gd name="T4" fmla="*/ 177 w 2767"/>
                <a:gd name="T5" fmla="*/ 13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9471" name="Text Box 37"/>
            <p:cNvSpPr txBox="1">
              <a:spLocks noChangeArrowheads="1"/>
            </p:cNvSpPr>
            <p:nvPr/>
          </p:nvSpPr>
          <p:spPr bwMode="auto">
            <a:xfrm>
              <a:off x="609" y="767"/>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9472" name="Line 38"/>
            <p:cNvSpPr>
              <a:spLocks noChangeShapeType="1"/>
            </p:cNvSpPr>
            <p:nvPr/>
          </p:nvSpPr>
          <p:spPr bwMode="auto">
            <a:xfrm flipV="1">
              <a:off x="373" y="1567"/>
              <a:ext cx="699" cy="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9473" name="Line 39"/>
            <p:cNvSpPr>
              <a:spLocks noChangeShapeType="1"/>
            </p:cNvSpPr>
            <p:nvPr/>
          </p:nvSpPr>
          <p:spPr bwMode="auto">
            <a:xfrm>
              <a:off x="373" y="1402"/>
              <a:ext cx="978"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9474" name="Line 40"/>
            <p:cNvSpPr>
              <a:spLocks noChangeShapeType="1"/>
            </p:cNvSpPr>
            <p:nvPr/>
          </p:nvSpPr>
          <p:spPr bwMode="auto">
            <a:xfrm>
              <a:off x="1075" y="1567"/>
              <a:ext cx="0" cy="31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9475" name="Line 41"/>
            <p:cNvSpPr>
              <a:spLocks noChangeShapeType="1"/>
            </p:cNvSpPr>
            <p:nvPr/>
          </p:nvSpPr>
          <p:spPr bwMode="auto">
            <a:xfrm>
              <a:off x="1729" y="1567"/>
              <a:ext cx="0" cy="31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9476" name="Text Box 42"/>
            <p:cNvSpPr txBox="1">
              <a:spLocks noChangeArrowheads="1"/>
            </p:cNvSpPr>
            <p:nvPr/>
          </p:nvSpPr>
          <p:spPr bwMode="auto">
            <a:xfrm>
              <a:off x="1789" y="1691"/>
              <a:ext cx="2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33"/>
                  </a:solidFill>
                  <a:latin typeface="Arial" charset="0"/>
                </a:rPr>
                <a:t>D</a:t>
              </a:r>
              <a:r>
                <a:rPr lang="pt-BR" sz="1600" b="0" baseline="-25000">
                  <a:solidFill>
                    <a:srgbClr val="99FF33"/>
                  </a:solidFill>
                  <a:latin typeface="Arial" charset="0"/>
                </a:rPr>
                <a:t>0</a:t>
              </a:r>
            </a:p>
          </p:txBody>
        </p:sp>
        <p:sp>
          <p:nvSpPr>
            <p:cNvPr id="19477" name="Text Box 43"/>
            <p:cNvSpPr txBox="1">
              <a:spLocks noChangeArrowheads="1"/>
            </p:cNvSpPr>
            <p:nvPr/>
          </p:nvSpPr>
          <p:spPr bwMode="auto">
            <a:xfrm>
              <a:off x="1021" y="743"/>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9478" name="Text Box 44"/>
            <p:cNvSpPr txBox="1">
              <a:spLocks noChangeArrowheads="1"/>
            </p:cNvSpPr>
            <p:nvPr/>
          </p:nvSpPr>
          <p:spPr bwMode="auto">
            <a:xfrm>
              <a:off x="2105" y="1567"/>
              <a:ext cx="2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19479" name="Text Box 45"/>
            <p:cNvSpPr txBox="1">
              <a:spLocks noChangeArrowheads="1"/>
            </p:cNvSpPr>
            <p:nvPr/>
          </p:nvSpPr>
          <p:spPr bwMode="auto">
            <a:xfrm>
              <a:off x="373" y="1683"/>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9480" name="Text Box 46"/>
            <p:cNvSpPr txBox="1">
              <a:spLocks noChangeArrowheads="1"/>
            </p:cNvSpPr>
            <p:nvPr/>
          </p:nvSpPr>
          <p:spPr bwMode="auto">
            <a:xfrm>
              <a:off x="1769" y="839"/>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9481" name="Text Box 47"/>
            <p:cNvSpPr txBox="1">
              <a:spLocks noChangeArrowheads="1"/>
            </p:cNvSpPr>
            <p:nvPr/>
          </p:nvSpPr>
          <p:spPr bwMode="auto">
            <a:xfrm>
              <a:off x="189" y="751"/>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19482" name="Text Box 48"/>
            <p:cNvSpPr txBox="1">
              <a:spLocks noChangeArrowheads="1"/>
            </p:cNvSpPr>
            <p:nvPr/>
          </p:nvSpPr>
          <p:spPr bwMode="auto">
            <a:xfrm>
              <a:off x="153" y="1455"/>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9483" name="Text Box 49"/>
            <p:cNvSpPr txBox="1">
              <a:spLocks noChangeArrowheads="1"/>
            </p:cNvSpPr>
            <p:nvPr/>
          </p:nvSpPr>
          <p:spPr bwMode="auto">
            <a:xfrm>
              <a:off x="153" y="1275"/>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9484" name="Text Box 50"/>
            <p:cNvSpPr txBox="1">
              <a:spLocks noChangeArrowheads="1"/>
            </p:cNvSpPr>
            <p:nvPr/>
          </p:nvSpPr>
          <p:spPr bwMode="auto">
            <a:xfrm>
              <a:off x="977" y="1867"/>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19485" name="Text Box 51"/>
            <p:cNvSpPr txBox="1">
              <a:spLocks noChangeArrowheads="1"/>
            </p:cNvSpPr>
            <p:nvPr/>
          </p:nvSpPr>
          <p:spPr bwMode="auto">
            <a:xfrm>
              <a:off x="1253" y="1863"/>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19486" name="Text Box 52"/>
            <p:cNvSpPr txBox="1">
              <a:spLocks noChangeArrowheads="1"/>
            </p:cNvSpPr>
            <p:nvPr/>
          </p:nvSpPr>
          <p:spPr bwMode="auto">
            <a:xfrm>
              <a:off x="1645" y="1863"/>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chemeClr val="tx2"/>
                  </a:solidFill>
                  <a:latin typeface="Arial" charset="0"/>
                </a:rPr>
                <a:t>y</a:t>
              </a:r>
              <a:r>
                <a:rPr lang="pt-BR" sz="1600" b="0" baseline="-25000">
                  <a:solidFill>
                    <a:schemeClr val="tx2"/>
                  </a:solidFill>
                  <a:latin typeface="Arial" charset="0"/>
                </a:rPr>
                <a:t>1</a:t>
              </a:r>
              <a:endParaRPr lang="pt-BR" sz="1600" b="0">
                <a:solidFill>
                  <a:schemeClr val="tx2"/>
                </a:solidFill>
                <a:latin typeface="Arial" charset="0"/>
              </a:endParaRPr>
            </a:p>
          </p:txBody>
        </p:sp>
        <p:sp>
          <p:nvSpPr>
            <p:cNvPr id="19487" name="Text Box 53"/>
            <p:cNvSpPr txBox="1">
              <a:spLocks noChangeArrowheads="1"/>
            </p:cNvSpPr>
            <p:nvPr/>
          </p:nvSpPr>
          <p:spPr bwMode="auto">
            <a:xfrm>
              <a:off x="2169" y="1855"/>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19488" name="Text Box 54"/>
            <p:cNvSpPr txBox="1">
              <a:spLocks noChangeArrowheads="1"/>
            </p:cNvSpPr>
            <p:nvPr/>
          </p:nvSpPr>
          <p:spPr bwMode="auto">
            <a:xfrm>
              <a:off x="997" y="1383"/>
              <a:ext cx="19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19489" name="Text Box 55"/>
            <p:cNvSpPr txBox="1">
              <a:spLocks noChangeArrowheads="1"/>
            </p:cNvSpPr>
            <p:nvPr/>
          </p:nvSpPr>
          <p:spPr bwMode="auto">
            <a:xfrm>
              <a:off x="1237" y="1191"/>
              <a:ext cx="19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19490" name="Text Box 56"/>
            <p:cNvSpPr txBox="1">
              <a:spLocks noChangeArrowheads="1"/>
            </p:cNvSpPr>
            <p:nvPr/>
          </p:nvSpPr>
          <p:spPr bwMode="auto">
            <a:xfrm>
              <a:off x="1665" y="1383"/>
              <a:ext cx="19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chemeClr val="tx2"/>
                  </a:solidFill>
                  <a:latin typeface="Arial" charset="0"/>
                </a:rPr>
                <a:t>F</a:t>
              </a:r>
            </a:p>
          </p:txBody>
        </p:sp>
        <p:sp>
          <p:nvSpPr>
            <p:cNvPr id="19491" name="Line 57"/>
            <p:cNvSpPr>
              <a:spLocks noChangeShapeType="1"/>
            </p:cNvSpPr>
            <p:nvPr/>
          </p:nvSpPr>
          <p:spPr bwMode="auto">
            <a:xfrm>
              <a:off x="1345" y="1408"/>
              <a:ext cx="0" cy="474"/>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9492" name="Line 58"/>
            <p:cNvSpPr>
              <a:spLocks noChangeShapeType="1"/>
            </p:cNvSpPr>
            <p:nvPr/>
          </p:nvSpPr>
          <p:spPr bwMode="auto">
            <a:xfrm flipV="1">
              <a:off x="1772" y="1631"/>
              <a:ext cx="60" cy="102"/>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9493" name="Line 59"/>
            <p:cNvSpPr>
              <a:spLocks noChangeShapeType="1"/>
            </p:cNvSpPr>
            <p:nvPr/>
          </p:nvSpPr>
          <p:spPr bwMode="auto">
            <a:xfrm flipV="1">
              <a:off x="1069" y="1567"/>
              <a:ext cx="651" cy="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935996" name="Text Box 60"/>
          <p:cNvSpPr txBox="1">
            <a:spLocks noChangeArrowheads="1"/>
          </p:cNvSpPr>
          <p:nvPr/>
        </p:nvSpPr>
        <p:spPr bwMode="auto">
          <a:xfrm>
            <a:off x="552450" y="3543300"/>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400" b="0">
                <a:latin typeface="Arial" charset="0"/>
              </a:rPr>
              <a:t>Inflação de demanda</a:t>
            </a:r>
          </a:p>
        </p:txBody>
      </p:sp>
      <p:sp>
        <p:nvSpPr>
          <p:cNvPr id="935997" name="Text Box 61"/>
          <p:cNvSpPr txBox="1">
            <a:spLocks noChangeArrowheads="1"/>
          </p:cNvSpPr>
          <p:nvPr/>
        </p:nvSpPr>
        <p:spPr bwMode="auto">
          <a:xfrm>
            <a:off x="5607050" y="3549650"/>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400" b="0">
                <a:latin typeface="Arial" charset="0"/>
              </a:rPr>
              <a:t>Inflação de custo</a:t>
            </a:r>
          </a:p>
        </p:txBody>
      </p:sp>
    </p:spTree>
    <p:extLst>
      <p:ext uri="{BB962C8B-B14F-4D97-AF65-F5344CB8AC3E}">
        <p14:creationId xmlns:p14="http://schemas.microsoft.com/office/powerpoint/2010/main" val="2750371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35939"/>
                                        </p:tgtEl>
                                        <p:attrNameLst>
                                          <p:attrName>style.visibility</p:attrName>
                                        </p:attrNameLst>
                                      </p:cBhvr>
                                      <p:to>
                                        <p:strVal val="visible"/>
                                      </p:to>
                                    </p:set>
                                    <p:anim calcmode="lin" valueType="num">
                                      <p:cBhvr>
                                        <p:cTn id="7" dur="500" fill="hold"/>
                                        <p:tgtEl>
                                          <p:spTgt spid="935939"/>
                                        </p:tgtEl>
                                        <p:attrNameLst>
                                          <p:attrName>ppt_w</p:attrName>
                                        </p:attrNameLst>
                                      </p:cBhvr>
                                      <p:tavLst>
                                        <p:tav tm="0">
                                          <p:val>
                                            <p:fltVal val="0"/>
                                          </p:val>
                                        </p:tav>
                                        <p:tav tm="100000">
                                          <p:val>
                                            <p:strVal val="#ppt_w"/>
                                          </p:val>
                                        </p:tav>
                                      </p:tavLst>
                                    </p:anim>
                                    <p:anim calcmode="lin" valueType="num">
                                      <p:cBhvr>
                                        <p:cTn id="8" dur="500" fill="hold"/>
                                        <p:tgtEl>
                                          <p:spTgt spid="93593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35996"/>
                                        </p:tgtEl>
                                        <p:attrNameLst>
                                          <p:attrName>style.visibility</p:attrName>
                                        </p:attrNameLst>
                                      </p:cBhvr>
                                      <p:to>
                                        <p:strVal val="visible"/>
                                      </p:to>
                                    </p:set>
                                    <p:anim calcmode="lin" valueType="num">
                                      <p:cBhvr>
                                        <p:cTn id="12" dur="500" fill="hold"/>
                                        <p:tgtEl>
                                          <p:spTgt spid="935996"/>
                                        </p:tgtEl>
                                        <p:attrNameLst>
                                          <p:attrName>ppt_w</p:attrName>
                                        </p:attrNameLst>
                                      </p:cBhvr>
                                      <p:tavLst>
                                        <p:tav tm="0">
                                          <p:val>
                                            <p:fltVal val="0"/>
                                          </p:val>
                                        </p:tav>
                                        <p:tav tm="100000">
                                          <p:val>
                                            <p:strVal val="#ppt_w"/>
                                          </p:val>
                                        </p:tav>
                                      </p:tavLst>
                                    </p:anim>
                                    <p:anim calcmode="lin" valueType="num">
                                      <p:cBhvr>
                                        <p:cTn id="13" dur="500" fill="hold"/>
                                        <p:tgtEl>
                                          <p:spTgt spid="93599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935967"/>
                                        </p:tgtEl>
                                        <p:attrNameLst>
                                          <p:attrName>style.visibility</p:attrName>
                                        </p:attrNameLst>
                                      </p:cBhvr>
                                      <p:to>
                                        <p:strVal val="visible"/>
                                      </p:to>
                                    </p:set>
                                    <p:animEffect transition="in" filter="dissolve">
                                      <p:cBhvr>
                                        <p:cTn id="17" dur="500"/>
                                        <p:tgtEl>
                                          <p:spTgt spid="935967"/>
                                        </p:tgtEl>
                                      </p:cBhvr>
                                    </p:animEffect>
                                  </p:childTnLst>
                                </p:cTn>
                              </p:par>
                            </p:childTnLst>
                          </p:cTn>
                        </p:par>
                        <p:par>
                          <p:cTn id="18" fill="hold" nodeType="afterGroup">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935997"/>
                                        </p:tgtEl>
                                        <p:attrNameLst>
                                          <p:attrName>style.visibility</p:attrName>
                                        </p:attrNameLst>
                                      </p:cBhvr>
                                      <p:to>
                                        <p:strVal val="visible"/>
                                      </p:to>
                                    </p:set>
                                    <p:anim calcmode="lin" valueType="num">
                                      <p:cBhvr>
                                        <p:cTn id="21" dur="500" fill="hold"/>
                                        <p:tgtEl>
                                          <p:spTgt spid="935997"/>
                                        </p:tgtEl>
                                        <p:attrNameLst>
                                          <p:attrName>ppt_w</p:attrName>
                                        </p:attrNameLst>
                                      </p:cBhvr>
                                      <p:tavLst>
                                        <p:tav tm="0">
                                          <p:val>
                                            <p:fltVal val="0"/>
                                          </p:val>
                                        </p:tav>
                                        <p:tav tm="100000">
                                          <p:val>
                                            <p:strVal val="#ppt_w"/>
                                          </p:val>
                                        </p:tav>
                                      </p:tavLst>
                                    </p:anim>
                                    <p:anim calcmode="lin" valueType="num">
                                      <p:cBhvr>
                                        <p:cTn id="22" dur="500" fill="hold"/>
                                        <p:tgtEl>
                                          <p:spTgt spid="935997"/>
                                        </p:tgtEl>
                                        <p:attrNameLst>
                                          <p:attrName>ppt_h</p:attrName>
                                        </p:attrNameLst>
                                      </p:cBhvr>
                                      <p:tavLst>
                                        <p:tav tm="0">
                                          <p:val>
                                            <p:fltVal val="0"/>
                                          </p:val>
                                        </p:tav>
                                        <p:tav tm="100000">
                                          <p:val>
                                            <p:strVal val="#ppt_h"/>
                                          </p:val>
                                        </p:tav>
                                      </p:tavLst>
                                    </p:anim>
                                  </p:childTnLst>
                                </p:cTn>
                              </p:par>
                            </p:childTnLst>
                          </p:cTn>
                        </p:par>
                        <p:par>
                          <p:cTn id="23" fill="hold" nodeType="afterGroup">
                            <p:stCondLst>
                              <p:cond delay="2000"/>
                            </p:stCondLst>
                            <p:childTnLst>
                              <p:par>
                                <p:cTn id="24" presetID="9" presetClass="entr" presetSubtype="0" fill="hold" nodeType="afterEffect">
                                  <p:stCondLst>
                                    <p:cond delay="0"/>
                                  </p:stCondLst>
                                  <p:childTnLst>
                                    <p:set>
                                      <p:cBhvr>
                                        <p:cTn id="25" dur="1" fill="hold">
                                          <p:stCondLst>
                                            <p:cond delay="0"/>
                                          </p:stCondLst>
                                        </p:cTn>
                                        <p:tgtEl>
                                          <p:spTgt spid="935940"/>
                                        </p:tgtEl>
                                        <p:attrNameLst>
                                          <p:attrName>style.visibility</p:attrName>
                                        </p:attrNameLst>
                                      </p:cBhvr>
                                      <p:to>
                                        <p:strVal val="visible"/>
                                      </p:to>
                                    </p:set>
                                    <p:animEffect transition="in" filter="dissolve">
                                      <p:cBhvr>
                                        <p:cTn id="26" dur="500"/>
                                        <p:tgtEl>
                                          <p:spTgt spid="935940"/>
                                        </p:tgtEl>
                                      </p:cBhvr>
                                    </p:animEffect>
                                  </p:childTnLst>
                                </p:cTn>
                              </p:par>
                            </p:childTnLst>
                          </p:cTn>
                        </p:par>
                        <p:par>
                          <p:cTn id="27" fill="hold" nodeType="afterGroup">
                            <p:stCondLst>
                              <p:cond delay="2500"/>
                            </p:stCondLst>
                            <p:childTnLst>
                              <p:par>
                                <p:cTn id="28" presetID="22" presetClass="entr" presetSubtype="8" fill="hold" nodeType="afterEffect">
                                  <p:stCondLst>
                                    <p:cond delay="0"/>
                                  </p:stCondLst>
                                  <p:childTnLst>
                                    <p:set>
                                      <p:cBhvr>
                                        <p:cTn id="29" dur="1" fill="hold">
                                          <p:stCondLst>
                                            <p:cond delay="0"/>
                                          </p:stCondLst>
                                        </p:cTn>
                                        <p:tgtEl>
                                          <p:spTgt spid="935966">
                                            <p:txEl>
                                              <p:pRg st="0" end="0"/>
                                            </p:txEl>
                                          </p:spTgt>
                                        </p:tgtEl>
                                        <p:attrNameLst>
                                          <p:attrName>style.visibility</p:attrName>
                                        </p:attrNameLst>
                                      </p:cBhvr>
                                      <p:to>
                                        <p:strVal val="visible"/>
                                      </p:to>
                                    </p:set>
                                    <p:animEffect transition="in" filter="wipe(left)">
                                      <p:cBhvr>
                                        <p:cTn id="30" dur="500"/>
                                        <p:tgtEl>
                                          <p:spTgt spid="9359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39" grpId="0"/>
      <p:bldP spid="935996" grpId="0"/>
      <p:bldP spid="935997"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 name="Retângulo 54"/>
          <p:cNvSpPr/>
          <p:nvPr/>
        </p:nvSpPr>
        <p:spPr>
          <a:xfrm>
            <a:off x="395536" y="4725144"/>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p:cNvSpPr/>
          <p:nvPr/>
        </p:nvSpPr>
        <p:spPr>
          <a:xfrm>
            <a:off x="395536" y="2780928"/>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Retângulo 52"/>
          <p:cNvSpPr/>
          <p:nvPr/>
        </p:nvSpPr>
        <p:spPr>
          <a:xfrm>
            <a:off x="395536" y="908720"/>
            <a:ext cx="352839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482"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3B5EFE8A-974B-4EEB-98B0-85AF6450C785}" type="slidenum">
              <a:rPr lang="pt-PT" sz="1400" b="0" smtClean="0">
                <a:solidFill>
                  <a:schemeClr val="folHlink"/>
                </a:solidFill>
              </a:rPr>
              <a:pPr eaLnBrk="1" hangingPunct="1"/>
              <a:t>35</a:t>
            </a:fld>
            <a:endParaRPr lang="pt-PT" sz="1400" b="0" smtClean="0">
              <a:solidFill>
                <a:schemeClr val="folHlink"/>
              </a:solidFill>
            </a:endParaRPr>
          </a:p>
        </p:txBody>
      </p:sp>
      <p:sp>
        <p:nvSpPr>
          <p:cNvPr id="936962" name="Rectangle 2"/>
          <p:cNvSpPr>
            <a:spLocks noGrp="1" noChangeArrowheads="1"/>
          </p:cNvSpPr>
          <p:nvPr>
            <p:ph type="body" idx="1"/>
          </p:nvPr>
        </p:nvSpPr>
        <p:spPr>
          <a:xfrm>
            <a:off x="5469954" y="1059085"/>
            <a:ext cx="3638550" cy="4602163"/>
          </a:xfrm>
        </p:spPr>
        <p:txBody>
          <a:bodyPr>
            <a:noAutofit/>
          </a:bodyPr>
          <a:lstStyle/>
          <a:p>
            <a:pPr marL="266700" indent="-266700" eaLnBrk="1" hangingPunct="1"/>
            <a:r>
              <a:rPr lang="pt-BR" sz="2000" dirty="0" smtClean="0">
                <a:latin typeface="Arial" charset="0"/>
              </a:rPr>
              <a:t>Um choque de oferta – como uma quebra de safra agrícola –  em dado ano implica que para a mesma quantidade de trabalho, o PIB é menor, ou seja, a função de produção tem sua curva deslocada para baixo.</a:t>
            </a:r>
          </a:p>
          <a:p>
            <a:pPr marL="266700" indent="-266700" eaLnBrk="1" hangingPunct="1"/>
            <a:r>
              <a:rPr lang="pt-BR" sz="2000" dirty="0" smtClean="0">
                <a:latin typeface="Arial" charset="0"/>
              </a:rPr>
              <a:t>Para um nível de preço P</a:t>
            </a:r>
            <a:r>
              <a:rPr lang="pt-BR" sz="2000" baseline="-25000" dirty="0" smtClean="0">
                <a:latin typeface="Arial" charset="0"/>
              </a:rPr>
              <a:t>0</a:t>
            </a:r>
            <a:r>
              <a:rPr lang="pt-BR" sz="2000" dirty="0" smtClean="0">
                <a:latin typeface="Arial" charset="0"/>
              </a:rPr>
              <a:t>, que estabelece o nível de emprego de equilíbrio N</a:t>
            </a:r>
            <a:r>
              <a:rPr lang="pt-BR" sz="2000" baseline="-25000" dirty="0" smtClean="0">
                <a:latin typeface="Arial" charset="0"/>
              </a:rPr>
              <a:t>0</a:t>
            </a:r>
            <a:r>
              <a:rPr lang="pt-BR" sz="2000" dirty="0" smtClean="0">
                <a:latin typeface="Arial" charset="0"/>
              </a:rPr>
              <a:t>, ocorre y</a:t>
            </a:r>
            <a:r>
              <a:rPr lang="pt-BR" sz="2000" dirty="0" smtClean="0">
                <a:latin typeface="Arial" charset="0"/>
                <a:sym typeface="Symbol" pitchFamily="18" charset="2"/>
              </a:rPr>
              <a:t>.</a:t>
            </a:r>
            <a:endParaRPr lang="pt-BR" sz="2000" dirty="0" smtClean="0">
              <a:latin typeface="Arial" charset="0"/>
            </a:endParaRPr>
          </a:p>
          <a:p>
            <a:pPr marL="266700" indent="-266700" eaLnBrk="1" hangingPunct="1"/>
            <a:r>
              <a:rPr lang="pt-BR" sz="2000" dirty="0" smtClean="0">
                <a:latin typeface="Arial" charset="0"/>
              </a:rPr>
              <a:t>Como o preço permanece em P</a:t>
            </a:r>
            <a:r>
              <a:rPr lang="pt-BR" sz="2000" baseline="-25000" dirty="0" smtClean="0">
                <a:latin typeface="Arial" charset="0"/>
              </a:rPr>
              <a:t>0</a:t>
            </a:r>
            <a:r>
              <a:rPr lang="pt-BR" sz="2000" dirty="0" smtClean="0">
                <a:latin typeface="Arial" charset="0"/>
              </a:rPr>
              <a:t>, a curva de oferta agregada do produto desloca-se para a esquerda. </a:t>
            </a:r>
          </a:p>
        </p:txBody>
      </p:sp>
      <p:sp>
        <p:nvSpPr>
          <p:cNvPr id="20484" name="Rectangle 3"/>
          <p:cNvSpPr>
            <a:spLocks noGrp="1" noChangeArrowheads="1"/>
          </p:cNvSpPr>
          <p:nvPr>
            <p:ph type="title"/>
          </p:nvPr>
        </p:nvSpPr>
        <p:spPr>
          <a:xfrm>
            <a:off x="0" y="465138"/>
            <a:ext cx="9144000" cy="819150"/>
          </a:xfrm>
          <a:noFill/>
        </p:spPr>
        <p:txBody>
          <a:bodyPr>
            <a:normAutofit fontScale="90000"/>
          </a:bodyPr>
          <a:lstStyle/>
          <a:p>
            <a:pPr eaLnBrk="1" hangingPunct="1"/>
            <a:r>
              <a:rPr lang="pt-BR" sz="3600" smtClean="0">
                <a:latin typeface="Arial" charset="0"/>
              </a:rPr>
              <a:t>Inflação de custos causada por choques de oferta</a:t>
            </a:r>
          </a:p>
        </p:txBody>
      </p:sp>
      <p:sp>
        <p:nvSpPr>
          <p:cNvPr id="936964" name="Line 4"/>
          <p:cNvSpPr>
            <a:spLocks noChangeShapeType="1"/>
          </p:cNvSpPr>
          <p:nvPr/>
        </p:nvSpPr>
        <p:spPr bwMode="auto">
          <a:xfrm flipV="1">
            <a:off x="693738" y="1495425"/>
            <a:ext cx="0" cy="13906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36965" name="Line 5"/>
          <p:cNvSpPr>
            <a:spLocks noChangeShapeType="1"/>
          </p:cNvSpPr>
          <p:nvPr/>
        </p:nvSpPr>
        <p:spPr bwMode="auto">
          <a:xfrm>
            <a:off x="693738" y="2886075"/>
            <a:ext cx="286226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36966" name="Freeform 6"/>
          <p:cNvSpPr>
            <a:spLocks/>
          </p:cNvSpPr>
          <p:nvPr/>
        </p:nvSpPr>
        <p:spPr bwMode="auto">
          <a:xfrm>
            <a:off x="1098550" y="1757363"/>
            <a:ext cx="1931988" cy="954087"/>
          </a:xfrm>
          <a:custGeom>
            <a:avLst/>
            <a:gdLst>
              <a:gd name="T0" fmla="*/ 0 w 3043"/>
              <a:gd name="T1" fmla="*/ 2147483647 h 1502"/>
              <a:gd name="T2" fmla="*/ 2147483647 w 3043"/>
              <a:gd name="T3" fmla="*/ 2147483647 h 1502"/>
              <a:gd name="T4" fmla="*/ 2147483647 w 3043"/>
              <a:gd name="T5" fmla="*/ 0 h 1502"/>
              <a:gd name="T6" fmla="*/ 0 60000 65536"/>
              <a:gd name="T7" fmla="*/ 0 60000 65536"/>
              <a:gd name="T8" fmla="*/ 0 60000 65536"/>
            </a:gdLst>
            <a:ahLst/>
            <a:cxnLst>
              <a:cxn ang="T6">
                <a:pos x="T0" y="T1"/>
              </a:cxn>
              <a:cxn ang="T7">
                <a:pos x="T2" y="T3"/>
              </a:cxn>
              <a:cxn ang="T8">
                <a:pos x="T4" y="T5"/>
              </a:cxn>
            </a:cxnLst>
            <a:rect l="0" t="0" r="r" b="b"/>
            <a:pathLst>
              <a:path w="3043" h="1502">
                <a:moveTo>
                  <a:pt x="0" y="1502"/>
                </a:moveTo>
                <a:cubicBezTo>
                  <a:pt x="717" y="1283"/>
                  <a:pt x="1434" y="1064"/>
                  <a:pt x="1941" y="814"/>
                </a:cubicBezTo>
                <a:cubicBezTo>
                  <a:pt x="2448" y="564"/>
                  <a:pt x="2745" y="282"/>
                  <a:pt x="3043"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6967" name="Freeform 7"/>
          <p:cNvSpPr>
            <a:spLocks/>
          </p:cNvSpPr>
          <p:nvPr/>
        </p:nvSpPr>
        <p:spPr bwMode="auto">
          <a:xfrm>
            <a:off x="1011238" y="1765300"/>
            <a:ext cx="1900237" cy="969963"/>
          </a:xfrm>
          <a:custGeom>
            <a:avLst/>
            <a:gdLst>
              <a:gd name="T0" fmla="*/ 0 w 2992"/>
              <a:gd name="T1" fmla="*/ 0 h 1528"/>
              <a:gd name="T2" fmla="*/ 2147483647 w 2992"/>
              <a:gd name="T3" fmla="*/ 2147483647 h 1528"/>
              <a:gd name="T4" fmla="*/ 2147483647 w 2992"/>
              <a:gd name="T5" fmla="*/ 2147483647 h 1528"/>
              <a:gd name="T6" fmla="*/ 0 60000 65536"/>
              <a:gd name="T7" fmla="*/ 0 60000 65536"/>
              <a:gd name="T8" fmla="*/ 0 60000 65536"/>
            </a:gdLst>
            <a:ahLst/>
            <a:cxnLst>
              <a:cxn ang="T6">
                <a:pos x="T0" y="T1"/>
              </a:cxn>
              <a:cxn ang="T7">
                <a:pos x="T2" y="T3"/>
              </a:cxn>
              <a:cxn ang="T8">
                <a:pos x="T4" y="T5"/>
              </a:cxn>
            </a:cxnLst>
            <a:rect l="0" t="0" r="r" b="b"/>
            <a:pathLst>
              <a:path w="2992" h="1528">
                <a:moveTo>
                  <a:pt x="0" y="0"/>
                </a:moveTo>
                <a:cubicBezTo>
                  <a:pt x="483" y="179"/>
                  <a:pt x="966" y="359"/>
                  <a:pt x="1465" y="614"/>
                </a:cubicBezTo>
                <a:cubicBezTo>
                  <a:pt x="1964" y="869"/>
                  <a:pt x="2478" y="1198"/>
                  <a:pt x="2992" y="1528"/>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6968" name="Text Box 8"/>
          <p:cNvSpPr txBox="1">
            <a:spLocks noChangeArrowheads="1"/>
          </p:cNvSpPr>
          <p:nvPr/>
        </p:nvSpPr>
        <p:spPr bwMode="auto">
          <a:xfrm>
            <a:off x="2986088" y="1622425"/>
            <a:ext cx="8731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j(P</a:t>
            </a:r>
            <a:r>
              <a:rPr lang="pt-BR" sz="1600" b="0" baseline="-25000">
                <a:solidFill>
                  <a:srgbClr val="99FF66"/>
                </a:solidFill>
                <a:latin typeface="Arial" charset="0"/>
              </a:rPr>
              <a:t>0</a:t>
            </a:r>
            <a:r>
              <a:rPr lang="pt-BR" sz="1600" b="0">
                <a:solidFill>
                  <a:srgbClr val="99FF66"/>
                </a:solidFill>
                <a:latin typeface="Arial" charset="0"/>
              </a:rPr>
              <a:t>, N)</a:t>
            </a:r>
          </a:p>
        </p:txBody>
      </p:sp>
      <p:sp>
        <p:nvSpPr>
          <p:cNvPr id="936969" name="Text Box 9"/>
          <p:cNvSpPr txBox="1">
            <a:spLocks noChangeArrowheads="1"/>
          </p:cNvSpPr>
          <p:nvPr/>
        </p:nvSpPr>
        <p:spPr bwMode="auto">
          <a:xfrm>
            <a:off x="2876550" y="2489200"/>
            <a:ext cx="103822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rPr>
              <a:t>.f(N)</a:t>
            </a:r>
          </a:p>
        </p:txBody>
      </p:sp>
      <p:sp>
        <p:nvSpPr>
          <p:cNvPr id="936970" name="Line 10"/>
          <p:cNvSpPr>
            <a:spLocks noChangeShapeType="1"/>
          </p:cNvSpPr>
          <p:nvPr/>
        </p:nvSpPr>
        <p:spPr bwMode="auto">
          <a:xfrm>
            <a:off x="693738" y="2314575"/>
            <a:ext cx="1541462"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6971" name="Line 11"/>
          <p:cNvSpPr>
            <a:spLocks noChangeShapeType="1"/>
          </p:cNvSpPr>
          <p:nvPr/>
        </p:nvSpPr>
        <p:spPr bwMode="auto">
          <a:xfrm>
            <a:off x="2235200" y="2312988"/>
            <a:ext cx="0" cy="573087"/>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6972" name="Text Box 12"/>
          <p:cNvSpPr txBox="1">
            <a:spLocks noChangeArrowheads="1"/>
          </p:cNvSpPr>
          <p:nvPr/>
        </p:nvSpPr>
        <p:spPr bwMode="auto">
          <a:xfrm>
            <a:off x="2084388" y="2867025"/>
            <a:ext cx="50641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N</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6973" name="Text Box 13"/>
          <p:cNvSpPr txBox="1">
            <a:spLocks noChangeArrowheads="1"/>
          </p:cNvSpPr>
          <p:nvPr/>
        </p:nvSpPr>
        <p:spPr bwMode="auto">
          <a:xfrm>
            <a:off x="268288" y="2097088"/>
            <a:ext cx="71278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W</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6974" name="Text Box 14"/>
          <p:cNvSpPr txBox="1">
            <a:spLocks noChangeArrowheads="1"/>
          </p:cNvSpPr>
          <p:nvPr/>
        </p:nvSpPr>
        <p:spPr bwMode="auto">
          <a:xfrm>
            <a:off x="3248025" y="2878138"/>
            <a:ext cx="3746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N</a:t>
            </a:r>
          </a:p>
        </p:txBody>
      </p:sp>
      <p:sp>
        <p:nvSpPr>
          <p:cNvPr id="936975" name="Text Box 15"/>
          <p:cNvSpPr txBox="1">
            <a:spLocks noChangeArrowheads="1"/>
          </p:cNvSpPr>
          <p:nvPr/>
        </p:nvSpPr>
        <p:spPr bwMode="auto">
          <a:xfrm>
            <a:off x="303213" y="1493838"/>
            <a:ext cx="3730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W</a:t>
            </a:r>
          </a:p>
        </p:txBody>
      </p:sp>
      <p:sp>
        <p:nvSpPr>
          <p:cNvPr id="936976" name="Text Box 16"/>
          <p:cNvSpPr txBox="1">
            <a:spLocks noChangeArrowheads="1"/>
          </p:cNvSpPr>
          <p:nvPr/>
        </p:nvSpPr>
        <p:spPr bwMode="auto">
          <a:xfrm>
            <a:off x="3923928" y="1772816"/>
            <a:ext cx="169825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dirty="0">
                <a:latin typeface="Arial" charset="0"/>
              </a:rPr>
              <a:t>Equilíbrio no mercado de trabalho.</a:t>
            </a:r>
          </a:p>
        </p:txBody>
      </p:sp>
      <p:sp>
        <p:nvSpPr>
          <p:cNvPr id="936977" name="Line 17"/>
          <p:cNvSpPr>
            <a:spLocks noChangeShapeType="1"/>
          </p:cNvSpPr>
          <p:nvPr/>
        </p:nvSpPr>
        <p:spPr bwMode="auto">
          <a:xfrm flipV="1">
            <a:off x="684213" y="3143250"/>
            <a:ext cx="0" cy="13906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36978" name="Line 18"/>
          <p:cNvSpPr>
            <a:spLocks noChangeShapeType="1"/>
          </p:cNvSpPr>
          <p:nvPr/>
        </p:nvSpPr>
        <p:spPr bwMode="auto">
          <a:xfrm>
            <a:off x="684213" y="4533900"/>
            <a:ext cx="286226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36979" name="Text Box 19"/>
          <p:cNvSpPr txBox="1">
            <a:spLocks noChangeArrowheads="1"/>
          </p:cNvSpPr>
          <p:nvPr/>
        </p:nvSpPr>
        <p:spPr bwMode="auto">
          <a:xfrm>
            <a:off x="3052763" y="3251200"/>
            <a:ext cx="9493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30000">
                <a:solidFill>
                  <a:srgbClr val="99FF66"/>
                </a:solidFill>
                <a:latin typeface="Arial" charset="0"/>
              </a:rPr>
              <a:t>0</a:t>
            </a:r>
            <a:r>
              <a:rPr lang="pt-BR" sz="1600" b="0">
                <a:solidFill>
                  <a:srgbClr val="99FF66"/>
                </a:solidFill>
                <a:latin typeface="Arial" charset="0"/>
              </a:rPr>
              <a:t>(N, K)</a:t>
            </a:r>
          </a:p>
        </p:txBody>
      </p:sp>
      <p:sp>
        <p:nvSpPr>
          <p:cNvPr id="936980" name="Line 20"/>
          <p:cNvSpPr>
            <a:spLocks noChangeShapeType="1"/>
          </p:cNvSpPr>
          <p:nvPr/>
        </p:nvSpPr>
        <p:spPr bwMode="auto">
          <a:xfrm>
            <a:off x="684213" y="3962400"/>
            <a:ext cx="1541462"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6981" name="Line 21"/>
          <p:cNvSpPr>
            <a:spLocks noChangeShapeType="1"/>
          </p:cNvSpPr>
          <p:nvPr/>
        </p:nvSpPr>
        <p:spPr bwMode="auto">
          <a:xfrm>
            <a:off x="2225675" y="3608388"/>
            <a:ext cx="0" cy="9255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6982" name="Text Box 22"/>
          <p:cNvSpPr txBox="1">
            <a:spLocks noChangeArrowheads="1"/>
          </p:cNvSpPr>
          <p:nvPr/>
        </p:nvSpPr>
        <p:spPr bwMode="auto">
          <a:xfrm>
            <a:off x="2074863" y="4514850"/>
            <a:ext cx="4873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N</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6983" name="Text Box 23"/>
          <p:cNvSpPr txBox="1">
            <a:spLocks noChangeArrowheads="1"/>
          </p:cNvSpPr>
          <p:nvPr/>
        </p:nvSpPr>
        <p:spPr bwMode="auto">
          <a:xfrm>
            <a:off x="325438" y="3783013"/>
            <a:ext cx="3889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36984" name="Text Box 24"/>
          <p:cNvSpPr txBox="1">
            <a:spLocks noChangeArrowheads="1"/>
          </p:cNvSpPr>
          <p:nvPr/>
        </p:nvSpPr>
        <p:spPr bwMode="auto">
          <a:xfrm>
            <a:off x="3238500" y="4524375"/>
            <a:ext cx="374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N</a:t>
            </a:r>
          </a:p>
        </p:txBody>
      </p:sp>
      <p:sp>
        <p:nvSpPr>
          <p:cNvPr id="936985" name="Text Box 25"/>
          <p:cNvSpPr txBox="1">
            <a:spLocks noChangeArrowheads="1"/>
          </p:cNvSpPr>
          <p:nvPr/>
        </p:nvSpPr>
        <p:spPr bwMode="auto">
          <a:xfrm>
            <a:off x="379413" y="3141663"/>
            <a:ext cx="373062"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936986" name="Text Box 26"/>
          <p:cNvSpPr txBox="1">
            <a:spLocks noChangeArrowheads="1"/>
          </p:cNvSpPr>
          <p:nvPr/>
        </p:nvSpPr>
        <p:spPr bwMode="auto">
          <a:xfrm>
            <a:off x="3923928" y="3476625"/>
            <a:ext cx="14874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dirty="0">
                <a:latin typeface="Arial" charset="0"/>
              </a:rPr>
              <a:t>Função de produção.</a:t>
            </a:r>
          </a:p>
        </p:txBody>
      </p:sp>
      <p:sp>
        <p:nvSpPr>
          <p:cNvPr id="936987" name="Freeform 27"/>
          <p:cNvSpPr>
            <a:spLocks/>
          </p:cNvSpPr>
          <p:nvPr/>
        </p:nvSpPr>
        <p:spPr bwMode="auto">
          <a:xfrm>
            <a:off x="684213" y="3400425"/>
            <a:ext cx="2398712" cy="1133475"/>
          </a:xfrm>
          <a:custGeom>
            <a:avLst/>
            <a:gdLst>
              <a:gd name="T0" fmla="*/ 0 w 3780"/>
              <a:gd name="T1" fmla="*/ 2147483647 h 1620"/>
              <a:gd name="T2" fmla="*/ 2147483647 w 3780"/>
              <a:gd name="T3" fmla="*/ 2147483647 h 1620"/>
              <a:gd name="T4" fmla="*/ 2147483647 w 3780"/>
              <a:gd name="T5" fmla="*/ 2147483647 h 1620"/>
              <a:gd name="T6" fmla="*/ 2147483647 w 3780"/>
              <a:gd name="T7" fmla="*/ 0 h 1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80" h="1620">
                <a:moveTo>
                  <a:pt x="0" y="1620"/>
                </a:moveTo>
                <a:cubicBezTo>
                  <a:pt x="217" y="1572"/>
                  <a:pt x="435" y="1525"/>
                  <a:pt x="750" y="1335"/>
                </a:cubicBezTo>
                <a:cubicBezTo>
                  <a:pt x="1065" y="1145"/>
                  <a:pt x="1385" y="703"/>
                  <a:pt x="1890" y="480"/>
                </a:cubicBezTo>
                <a:cubicBezTo>
                  <a:pt x="2395" y="257"/>
                  <a:pt x="3087" y="128"/>
                  <a:pt x="37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6988" name="Freeform 28"/>
          <p:cNvSpPr>
            <a:spLocks/>
          </p:cNvSpPr>
          <p:nvPr/>
        </p:nvSpPr>
        <p:spPr bwMode="auto">
          <a:xfrm>
            <a:off x="684213" y="3838575"/>
            <a:ext cx="2398712" cy="695325"/>
          </a:xfrm>
          <a:custGeom>
            <a:avLst/>
            <a:gdLst>
              <a:gd name="T0" fmla="*/ 0 w 3780"/>
              <a:gd name="T1" fmla="*/ 2147483647 h 1620"/>
              <a:gd name="T2" fmla="*/ 2147483647 w 3780"/>
              <a:gd name="T3" fmla="*/ 2147483647 h 1620"/>
              <a:gd name="T4" fmla="*/ 2147483647 w 3780"/>
              <a:gd name="T5" fmla="*/ 2147483647 h 1620"/>
              <a:gd name="T6" fmla="*/ 2147483647 w 3780"/>
              <a:gd name="T7" fmla="*/ 0 h 1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80" h="1620">
                <a:moveTo>
                  <a:pt x="0" y="1620"/>
                </a:moveTo>
                <a:cubicBezTo>
                  <a:pt x="217" y="1572"/>
                  <a:pt x="435" y="1525"/>
                  <a:pt x="750" y="1335"/>
                </a:cubicBezTo>
                <a:cubicBezTo>
                  <a:pt x="1065" y="1145"/>
                  <a:pt x="1385" y="703"/>
                  <a:pt x="1890" y="480"/>
                </a:cubicBezTo>
                <a:cubicBezTo>
                  <a:pt x="2395" y="257"/>
                  <a:pt x="3087" y="128"/>
                  <a:pt x="3780"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6989" name="Line 29"/>
          <p:cNvSpPr>
            <a:spLocks noChangeShapeType="1"/>
          </p:cNvSpPr>
          <p:nvPr/>
        </p:nvSpPr>
        <p:spPr bwMode="auto">
          <a:xfrm>
            <a:off x="684213" y="3600450"/>
            <a:ext cx="1541462"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6990" name="Text Box 30"/>
          <p:cNvSpPr txBox="1">
            <a:spLocks noChangeArrowheads="1"/>
          </p:cNvSpPr>
          <p:nvPr/>
        </p:nvSpPr>
        <p:spPr bwMode="auto">
          <a:xfrm>
            <a:off x="344488" y="3421063"/>
            <a:ext cx="3889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6991" name="Line 31"/>
          <p:cNvSpPr>
            <a:spLocks noChangeShapeType="1"/>
          </p:cNvSpPr>
          <p:nvPr/>
        </p:nvSpPr>
        <p:spPr bwMode="auto">
          <a:xfrm>
            <a:off x="3663950" y="3305175"/>
            <a:ext cx="95250" cy="4763"/>
          </a:xfrm>
          <a:prstGeom prst="line">
            <a:avLst/>
          </a:prstGeom>
          <a:noFill/>
          <a:ln w="9525">
            <a:solidFill>
              <a:srgbClr val="99FF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36992" name="Text Box 32"/>
          <p:cNvSpPr txBox="1">
            <a:spLocks noChangeArrowheads="1"/>
          </p:cNvSpPr>
          <p:nvPr/>
        </p:nvSpPr>
        <p:spPr bwMode="auto">
          <a:xfrm>
            <a:off x="3051175" y="3681413"/>
            <a:ext cx="9683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30000">
                <a:solidFill>
                  <a:srgbClr val="FFFF00"/>
                </a:solidFill>
                <a:latin typeface="Arial" charset="0"/>
              </a:rPr>
              <a:t>1</a:t>
            </a:r>
            <a:r>
              <a:rPr lang="pt-BR" sz="1600" b="0">
                <a:solidFill>
                  <a:srgbClr val="FFFF00"/>
                </a:solidFill>
                <a:latin typeface="Arial" charset="0"/>
              </a:rPr>
              <a:t>(N, K)</a:t>
            </a:r>
          </a:p>
        </p:txBody>
      </p:sp>
      <p:sp>
        <p:nvSpPr>
          <p:cNvPr id="936993" name="Line 33"/>
          <p:cNvSpPr>
            <a:spLocks noChangeShapeType="1"/>
          </p:cNvSpPr>
          <p:nvPr/>
        </p:nvSpPr>
        <p:spPr bwMode="auto">
          <a:xfrm>
            <a:off x="3663950" y="3735388"/>
            <a:ext cx="95250" cy="476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36994" name="Line 34"/>
          <p:cNvSpPr>
            <a:spLocks noChangeShapeType="1"/>
          </p:cNvSpPr>
          <p:nvPr/>
        </p:nvSpPr>
        <p:spPr bwMode="auto">
          <a:xfrm flipV="1">
            <a:off x="696913" y="5019675"/>
            <a:ext cx="0" cy="13906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36995" name="Line 35"/>
          <p:cNvSpPr>
            <a:spLocks noChangeShapeType="1"/>
          </p:cNvSpPr>
          <p:nvPr/>
        </p:nvSpPr>
        <p:spPr bwMode="auto">
          <a:xfrm>
            <a:off x="696913" y="6410325"/>
            <a:ext cx="286226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36996" name="Line 36"/>
          <p:cNvSpPr>
            <a:spLocks noChangeShapeType="1"/>
          </p:cNvSpPr>
          <p:nvPr/>
        </p:nvSpPr>
        <p:spPr bwMode="auto">
          <a:xfrm>
            <a:off x="2238375" y="5727700"/>
            <a:ext cx="0" cy="68262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6997" name="Text Box 37"/>
          <p:cNvSpPr txBox="1">
            <a:spLocks noChangeArrowheads="1"/>
          </p:cNvSpPr>
          <p:nvPr/>
        </p:nvSpPr>
        <p:spPr bwMode="auto">
          <a:xfrm>
            <a:off x="2087563" y="6391275"/>
            <a:ext cx="37306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6998" name="Text Box 38"/>
          <p:cNvSpPr txBox="1">
            <a:spLocks noChangeArrowheads="1"/>
          </p:cNvSpPr>
          <p:nvPr/>
        </p:nvSpPr>
        <p:spPr bwMode="auto">
          <a:xfrm>
            <a:off x="3251200" y="6400800"/>
            <a:ext cx="374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936999" name="Text Box 39"/>
          <p:cNvSpPr txBox="1">
            <a:spLocks noChangeArrowheads="1"/>
          </p:cNvSpPr>
          <p:nvPr/>
        </p:nvSpPr>
        <p:spPr bwMode="auto">
          <a:xfrm>
            <a:off x="392113" y="5018088"/>
            <a:ext cx="3730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937000" name="Text Box 40"/>
          <p:cNvSpPr txBox="1">
            <a:spLocks noChangeArrowheads="1"/>
          </p:cNvSpPr>
          <p:nvPr/>
        </p:nvSpPr>
        <p:spPr bwMode="auto">
          <a:xfrm>
            <a:off x="3923928" y="5353050"/>
            <a:ext cx="14303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dirty="0">
                <a:latin typeface="Arial" charset="0"/>
              </a:rPr>
              <a:t>Oferta agregada.</a:t>
            </a:r>
          </a:p>
        </p:txBody>
      </p:sp>
      <p:sp>
        <p:nvSpPr>
          <p:cNvPr id="937001" name="Line 41"/>
          <p:cNvSpPr>
            <a:spLocks noChangeShapeType="1"/>
          </p:cNvSpPr>
          <p:nvPr/>
        </p:nvSpPr>
        <p:spPr bwMode="auto">
          <a:xfrm>
            <a:off x="696913" y="5729288"/>
            <a:ext cx="154305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7002" name="Text Box 42"/>
          <p:cNvSpPr txBox="1">
            <a:spLocks noChangeArrowheads="1"/>
          </p:cNvSpPr>
          <p:nvPr/>
        </p:nvSpPr>
        <p:spPr bwMode="auto">
          <a:xfrm>
            <a:off x="342900" y="5567363"/>
            <a:ext cx="46513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7003" name="Line 43"/>
          <p:cNvSpPr>
            <a:spLocks noChangeShapeType="1"/>
          </p:cNvSpPr>
          <p:nvPr/>
        </p:nvSpPr>
        <p:spPr bwMode="auto">
          <a:xfrm>
            <a:off x="1457325" y="5726113"/>
            <a:ext cx="0" cy="68262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37004" name="Text Box 44"/>
          <p:cNvSpPr txBox="1">
            <a:spLocks noChangeArrowheads="1"/>
          </p:cNvSpPr>
          <p:nvPr/>
        </p:nvSpPr>
        <p:spPr bwMode="auto">
          <a:xfrm>
            <a:off x="1309688" y="6373813"/>
            <a:ext cx="374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37005" name="Text Box 45"/>
          <p:cNvSpPr txBox="1">
            <a:spLocks noChangeArrowheads="1"/>
          </p:cNvSpPr>
          <p:nvPr/>
        </p:nvSpPr>
        <p:spPr bwMode="auto">
          <a:xfrm>
            <a:off x="968375" y="6032500"/>
            <a:ext cx="4873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7006" name="Text Box 46"/>
          <p:cNvSpPr txBox="1">
            <a:spLocks noChangeArrowheads="1"/>
          </p:cNvSpPr>
          <p:nvPr/>
        </p:nvSpPr>
        <p:spPr bwMode="auto">
          <a:xfrm>
            <a:off x="2697163" y="4981575"/>
            <a:ext cx="56356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37007" name="Text Box 47"/>
          <p:cNvSpPr txBox="1">
            <a:spLocks noChangeArrowheads="1"/>
          </p:cNvSpPr>
          <p:nvPr/>
        </p:nvSpPr>
        <p:spPr bwMode="auto">
          <a:xfrm>
            <a:off x="754063" y="5757863"/>
            <a:ext cx="4683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37008" name="Text Box 48"/>
          <p:cNvSpPr txBox="1">
            <a:spLocks noChangeArrowheads="1"/>
          </p:cNvSpPr>
          <p:nvPr/>
        </p:nvSpPr>
        <p:spPr bwMode="auto">
          <a:xfrm>
            <a:off x="2278063" y="4910138"/>
            <a:ext cx="488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37009" name="Freeform 49"/>
          <p:cNvSpPr>
            <a:spLocks/>
          </p:cNvSpPr>
          <p:nvPr/>
        </p:nvSpPr>
        <p:spPr bwMode="auto">
          <a:xfrm>
            <a:off x="1320800" y="5183188"/>
            <a:ext cx="1395413" cy="1033462"/>
          </a:xfrm>
          <a:custGeom>
            <a:avLst/>
            <a:gdLst>
              <a:gd name="T0" fmla="*/ 0 w 2197"/>
              <a:gd name="T1" fmla="*/ 2147483647 h 1628"/>
              <a:gd name="T2" fmla="*/ 2147483647 w 2197"/>
              <a:gd name="T3" fmla="*/ 2147483647 h 1628"/>
              <a:gd name="T4" fmla="*/ 2147483647 w 2197"/>
              <a:gd name="T5" fmla="*/ 0 h 1628"/>
              <a:gd name="T6" fmla="*/ 0 60000 65536"/>
              <a:gd name="T7" fmla="*/ 0 60000 65536"/>
              <a:gd name="T8" fmla="*/ 0 60000 65536"/>
            </a:gdLst>
            <a:ahLst/>
            <a:cxnLst>
              <a:cxn ang="T6">
                <a:pos x="T0" y="T1"/>
              </a:cxn>
              <a:cxn ang="T7">
                <a:pos x="T2" y="T3"/>
              </a:cxn>
              <a:cxn ang="T8">
                <a:pos x="T4" y="T5"/>
              </a:cxn>
            </a:cxnLst>
            <a:rect l="0" t="0" r="r" b="b"/>
            <a:pathLst>
              <a:path w="2197" h="1628">
                <a:moveTo>
                  <a:pt x="0" y="1628"/>
                </a:moveTo>
                <a:cubicBezTo>
                  <a:pt x="533" y="1381"/>
                  <a:pt x="1066" y="1134"/>
                  <a:pt x="1432" y="863"/>
                </a:cubicBezTo>
                <a:cubicBezTo>
                  <a:pt x="1798" y="592"/>
                  <a:pt x="1997" y="296"/>
                  <a:pt x="2197"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7010" name="Freeform 50"/>
          <p:cNvSpPr>
            <a:spLocks/>
          </p:cNvSpPr>
          <p:nvPr/>
        </p:nvSpPr>
        <p:spPr bwMode="auto">
          <a:xfrm>
            <a:off x="1068388" y="5086350"/>
            <a:ext cx="1233487" cy="809625"/>
          </a:xfrm>
          <a:custGeom>
            <a:avLst/>
            <a:gdLst>
              <a:gd name="T0" fmla="*/ 0 w 2197"/>
              <a:gd name="T1" fmla="*/ 2147483647 h 1628"/>
              <a:gd name="T2" fmla="*/ 2147483647 w 2197"/>
              <a:gd name="T3" fmla="*/ 2147483647 h 1628"/>
              <a:gd name="T4" fmla="*/ 2147483647 w 2197"/>
              <a:gd name="T5" fmla="*/ 0 h 1628"/>
              <a:gd name="T6" fmla="*/ 0 60000 65536"/>
              <a:gd name="T7" fmla="*/ 0 60000 65536"/>
              <a:gd name="T8" fmla="*/ 0 60000 65536"/>
            </a:gdLst>
            <a:ahLst/>
            <a:cxnLst>
              <a:cxn ang="T6">
                <a:pos x="T0" y="T1"/>
              </a:cxn>
              <a:cxn ang="T7">
                <a:pos x="T2" y="T3"/>
              </a:cxn>
              <a:cxn ang="T8">
                <a:pos x="T4" y="T5"/>
              </a:cxn>
            </a:cxnLst>
            <a:rect l="0" t="0" r="r" b="b"/>
            <a:pathLst>
              <a:path w="2197" h="1628">
                <a:moveTo>
                  <a:pt x="0" y="1628"/>
                </a:moveTo>
                <a:cubicBezTo>
                  <a:pt x="533" y="1381"/>
                  <a:pt x="1066" y="1134"/>
                  <a:pt x="1432" y="863"/>
                </a:cubicBezTo>
                <a:cubicBezTo>
                  <a:pt x="1798" y="592"/>
                  <a:pt x="1997" y="296"/>
                  <a:pt x="2197"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37011" name="Line 51"/>
          <p:cNvSpPr>
            <a:spLocks noChangeShapeType="1"/>
          </p:cNvSpPr>
          <p:nvPr/>
        </p:nvSpPr>
        <p:spPr bwMode="auto">
          <a:xfrm flipH="1">
            <a:off x="2152650" y="5410200"/>
            <a:ext cx="266700" cy="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2830763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36976"/>
                                        </p:tgtEl>
                                        <p:attrNameLst>
                                          <p:attrName>style.visibility</p:attrName>
                                        </p:attrNameLst>
                                      </p:cBhvr>
                                      <p:to>
                                        <p:strVal val="visible"/>
                                      </p:to>
                                    </p:set>
                                    <p:anim calcmode="lin" valueType="num">
                                      <p:cBhvr>
                                        <p:cTn id="7" dur="500" fill="hold"/>
                                        <p:tgtEl>
                                          <p:spTgt spid="936976"/>
                                        </p:tgtEl>
                                        <p:attrNameLst>
                                          <p:attrName>ppt_w</p:attrName>
                                        </p:attrNameLst>
                                      </p:cBhvr>
                                      <p:tavLst>
                                        <p:tav tm="0">
                                          <p:val>
                                            <p:fltVal val="0"/>
                                          </p:val>
                                        </p:tav>
                                        <p:tav tm="100000">
                                          <p:val>
                                            <p:strVal val="#ppt_w"/>
                                          </p:val>
                                        </p:tav>
                                      </p:tavLst>
                                    </p:anim>
                                    <p:anim calcmode="lin" valueType="num">
                                      <p:cBhvr>
                                        <p:cTn id="8" dur="500" fill="hold"/>
                                        <p:tgtEl>
                                          <p:spTgt spid="93697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36964"/>
                                        </p:tgtEl>
                                        <p:attrNameLst>
                                          <p:attrName>style.visibility</p:attrName>
                                        </p:attrNameLst>
                                      </p:cBhvr>
                                      <p:to>
                                        <p:strVal val="visible"/>
                                      </p:to>
                                    </p:set>
                                    <p:animEffect transition="in" filter="wipe(down)">
                                      <p:cBhvr>
                                        <p:cTn id="13" dur="500"/>
                                        <p:tgtEl>
                                          <p:spTgt spid="936964"/>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936975"/>
                                        </p:tgtEl>
                                        <p:attrNameLst>
                                          <p:attrName>style.visibility</p:attrName>
                                        </p:attrNameLst>
                                      </p:cBhvr>
                                      <p:to>
                                        <p:strVal val="visible"/>
                                      </p:to>
                                    </p:set>
                                    <p:animEffect transition="in" filter="wipe(left)">
                                      <p:cBhvr>
                                        <p:cTn id="17" dur="500"/>
                                        <p:tgtEl>
                                          <p:spTgt spid="936975"/>
                                        </p:tgtEl>
                                      </p:cBhvr>
                                    </p:animEffec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936965"/>
                                        </p:tgtEl>
                                        <p:attrNameLst>
                                          <p:attrName>style.visibility</p:attrName>
                                        </p:attrNameLst>
                                      </p:cBhvr>
                                      <p:to>
                                        <p:strVal val="visible"/>
                                      </p:to>
                                    </p:set>
                                    <p:animEffect transition="in" filter="wipe(left)">
                                      <p:cBhvr>
                                        <p:cTn id="21" dur="500"/>
                                        <p:tgtEl>
                                          <p:spTgt spid="936965"/>
                                        </p:tgtEl>
                                      </p:cBhvr>
                                    </p:animEffect>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36974"/>
                                        </p:tgtEl>
                                        <p:attrNameLst>
                                          <p:attrName>style.visibility</p:attrName>
                                        </p:attrNameLst>
                                      </p:cBhvr>
                                      <p:to>
                                        <p:strVal val="visible"/>
                                      </p:to>
                                    </p:set>
                                    <p:animEffect transition="in" filter="wipe(left)">
                                      <p:cBhvr>
                                        <p:cTn id="25" dur="500"/>
                                        <p:tgtEl>
                                          <p:spTgt spid="936974"/>
                                        </p:tgtEl>
                                      </p:cBhvr>
                                    </p:animEffec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936966"/>
                                        </p:tgtEl>
                                        <p:attrNameLst>
                                          <p:attrName>style.visibility</p:attrName>
                                        </p:attrNameLst>
                                      </p:cBhvr>
                                      <p:to>
                                        <p:strVal val="visible"/>
                                      </p:to>
                                    </p:set>
                                    <p:animEffect transition="in" filter="wipe(left)">
                                      <p:cBhvr>
                                        <p:cTn id="29" dur="1000"/>
                                        <p:tgtEl>
                                          <p:spTgt spid="936966"/>
                                        </p:tgtEl>
                                      </p:cBhvr>
                                    </p:animEffect>
                                  </p:childTnLst>
                                </p:cTn>
                              </p:par>
                            </p:childTnLst>
                          </p:cTn>
                        </p:par>
                        <p:par>
                          <p:cTn id="30" fill="hold" nodeType="afterGroup">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936968"/>
                                        </p:tgtEl>
                                        <p:attrNameLst>
                                          <p:attrName>style.visibility</p:attrName>
                                        </p:attrNameLst>
                                      </p:cBhvr>
                                      <p:to>
                                        <p:strVal val="visible"/>
                                      </p:to>
                                    </p:set>
                                    <p:animEffect transition="in" filter="wipe(left)">
                                      <p:cBhvr>
                                        <p:cTn id="33" dur="500"/>
                                        <p:tgtEl>
                                          <p:spTgt spid="936968"/>
                                        </p:tgtEl>
                                      </p:cBhvr>
                                    </p:animEffect>
                                  </p:childTnLst>
                                </p:cTn>
                              </p:par>
                            </p:childTnLst>
                          </p:cTn>
                        </p:par>
                        <p:par>
                          <p:cTn id="34" fill="hold" nodeType="afterGroup">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936967"/>
                                        </p:tgtEl>
                                        <p:attrNameLst>
                                          <p:attrName>style.visibility</p:attrName>
                                        </p:attrNameLst>
                                      </p:cBhvr>
                                      <p:to>
                                        <p:strVal val="visible"/>
                                      </p:to>
                                    </p:set>
                                    <p:animEffect transition="in" filter="wipe(left)">
                                      <p:cBhvr>
                                        <p:cTn id="37" dur="1000"/>
                                        <p:tgtEl>
                                          <p:spTgt spid="936967"/>
                                        </p:tgtEl>
                                      </p:cBhvr>
                                    </p:animEffect>
                                  </p:childTnLst>
                                </p:cTn>
                              </p:par>
                            </p:childTnLst>
                          </p:cTn>
                        </p:par>
                        <p:par>
                          <p:cTn id="38" fill="hold" nodeType="afterGroup">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936969"/>
                                        </p:tgtEl>
                                        <p:attrNameLst>
                                          <p:attrName>style.visibility</p:attrName>
                                        </p:attrNameLst>
                                      </p:cBhvr>
                                      <p:to>
                                        <p:strVal val="visible"/>
                                      </p:to>
                                    </p:set>
                                    <p:animEffect transition="in" filter="wipe(left)">
                                      <p:cBhvr>
                                        <p:cTn id="41" dur="500"/>
                                        <p:tgtEl>
                                          <p:spTgt spid="936969"/>
                                        </p:tgtEl>
                                      </p:cBhvr>
                                    </p:animEffect>
                                  </p:childTnLst>
                                </p:cTn>
                              </p:par>
                            </p:childTnLst>
                          </p:cTn>
                        </p:par>
                        <p:par>
                          <p:cTn id="42" fill="hold" nodeType="afterGroup">
                            <p:stCondLst>
                              <p:cond delay="5000"/>
                            </p:stCondLst>
                            <p:childTnLst>
                              <p:par>
                                <p:cTn id="43" presetID="22" presetClass="entr" presetSubtype="2" fill="hold" grpId="0" nodeType="afterEffect">
                                  <p:stCondLst>
                                    <p:cond delay="0"/>
                                  </p:stCondLst>
                                  <p:childTnLst>
                                    <p:set>
                                      <p:cBhvr>
                                        <p:cTn id="44" dur="1" fill="hold">
                                          <p:stCondLst>
                                            <p:cond delay="0"/>
                                          </p:stCondLst>
                                        </p:cTn>
                                        <p:tgtEl>
                                          <p:spTgt spid="936970"/>
                                        </p:tgtEl>
                                        <p:attrNameLst>
                                          <p:attrName>style.visibility</p:attrName>
                                        </p:attrNameLst>
                                      </p:cBhvr>
                                      <p:to>
                                        <p:strVal val="visible"/>
                                      </p:to>
                                    </p:set>
                                    <p:animEffect transition="in" filter="wipe(right)">
                                      <p:cBhvr>
                                        <p:cTn id="45" dur="500"/>
                                        <p:tgtEl>
                                          <p:spTgt spid="936970"/>
                                        </p:tgtEl>
                                      </p:cBhvr>
                                    </p:animEffect>
                                  </p:childTnLst>
                                </p:cTn>
                              </p:par>
                            </p:childTnLst>
                          </p:cTn>
                        </p:par>
                        <p:par>
                          <p:cTn id="46" fill="hold" nodeType="afterGroup">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936973"/>
                                        </p:tgtEl>
                                        <p:attrNameLst>
                                          <p:attrName>style.visibility</p:attrName>
                                        </p:attrNameLst>
                                      </p:cBhvr>
                                      <p:to>
                                        <p:strVal val="visible"/>
                                      </p:to>
                                    </p:set>
                                    <p:animEffect transition="in" filter="wipe(left)">
                                      <p:cBhvr>
                                        <p:cTn id="49" dur="500"/>
                                        <p:tgtEl>
                                          <p:spTgt spid="936973"/>
                                        </p:tgtEl>
                                      </p:cBhvr>
                                    </p:animEffect>
                                  </p:childTnLst>
                                </p:cTn>
                              </p:par>
                            </p:childTnLst>
                          </p:cTn>
                        </p:par>
                        <p:par>
                          <p:cTn id="50" fill="hold" nodeType="afterGroup">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936971"/>
                                        </p:tgtEl>
                                        <p:attrNameLst>
                                          <p:attrName>style.visibility</p:attrName>
                                        </p:attrNameLst>
                                      </p:cBhvr>
                                      <p:to>
                                        <p:strVal val="visible"/>
                                      </p:to>
                                    </p:set>
                                    <p:animEffect transition="in" filter="wipe(up)">
                                      <p:cBhvr>
                                        <p:cTn id="53" dur="500"/>
                                        <p:tgtEl>
                                          <p:spTgt spid="936971"/>
                                        </p:tgtEl>
                                      </p:cBhvr>
                                    </p:animEffect>
                                  </p:childTnLst>
                                </p:cTn>
                              </p:par>
                            </p:childTnLst>
                          </p:cTn>
                        </p:par>
                        <p:par>
                          <p:cTn id="54" fill="hold" nodeType="afterGroup">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936972"/>
                                        </p:tgtEl>
                                        <p:attrNameLst>
                                          <p:attrName>style.visibility</p:attrName>
                                        </p:attrNameLst>
                                      </p:cBhvr>
                                      <p:to>
                                        <p:strVal val="visible"/>
                                      </p:to>
                                    </p:set>
                                    <p:animEffect transition="in" filter="wipe(left)">
                                      <p:cBhvr>
                                        <p:cTn id="57" dur="500"/>
                                        <p:tgtEl>
                                          <p:spTgt spid="936972"/>
                                        </p:tgtEl>
                                      </p:cBhvr>
                                    </p:animEffect>
                                  </p:childTnLst>
                                </p:cTn>
                              </p:par>
                            </p:childTnLst>
                          </p:cTn>
                        </p:par>
                        <p:par>
                          <p:cTn id="58" fill="hold" nodeType="afterGroup">
                            <p:stCondLst>
                              <p:cond delay="7000"/>
                            </p:stCondLst>
                            <p:childTnLst>
                              <p:par>
                                <p:cTn id="59" presetID="23" presetClass="entr" presetSubtype="16" fill="hold" grpId="0" nodeType="afterEffect">
                                  <p:stCondLst>
                                    <p:cond delay="0"/>
                                  </p:stCondLst>
                                  <p:childTnLst>
                                    <p:set>
                                      <p:cBhvr>
                                        <p:cTn id="60" dur="1" fill="hold">
                                          <p:stCondLst>
                                            <p:cond delay="0"/>
                                          </p:stCondLst>
                                        </p:cTn>
                                        <p:tgtEl>
                                          <p:spTgt spid="936986"/>
                                        </p:tgtEl>
                                        <p:attrNameLst>
                                          <p:attrName>style.visibility</p:attrName>
                                        </p:attrNameLst>
                                      </p:cBhvr>
                                      <p:to>
                                        <p:strVal val="visible"/>
                                      </p:to>
                                    </p:set>
                                    <p:anim calcmode="lin" valueType="num">
                                      <p:cBhvr>
                                        <p:cTn id="61" dur="500" fill="hold"/>
                                        <p:tgtEl>
                                          <p:spTgt spid="936986"/>
                                        </p:tgtEl>
                                        <p:attrNameLst>
                                          <p:attrName>ppt_w</p:attrName>
                                        </p:attrNameLst>
                                      </p:cBhvr>
                                      <p:tavLst>
                                        <p:tav tm="0">
                                          <p:val>
                                            <p:fltVal val="0"/>
                                          </p:val>
                                        </p:tav>
                                        <p:tav tm="100000">
                                          <p:val>
                                            <p:strVal val="#ppt_w"/>
                                          </p:val>
                                        </p:tav>
                                      </p:tavLst>
                                    </p:anim>
                                    <p:anim calcmode="lin" valueType="num">
                                      <p:cBhvr>
                                        <p:cTn id="62" dur="500" fill="hold"/>
                                        <p:tgtEl>
                                          <p:spTgt spid="936986"/>
                                        </p:tgtEl>
                                        <p:attrNameLst>
                                          <p:attrName>ppt_h</p:attrName>
                                        </p:attrNameLst>
                                      </p:cBhvr>
                                      <p:tavLst>
                                        <p:tav tm="0">
                                          <p:val>
                                            <p:fltVal val="0"/>
                                          </p:val>
                                        </p:tav>
                                        <p:tav tm="100000">
                                          <p:val>
                                            <p:strVal val="#ppt_h"/>
                                          </p:val>
                                        </p:tav>
                                      </p:tavLst>
                                    </p:anim>
                                  </p:childTnLst>
                                </p:cTn>
                              </p:par>
                            </p:childTnLst>
                          </p:cTn>
                        </p:par>
                        <p:par>
                          <p:cTn id="63" fill="hold" nodeType="afterGroup">
                            <p:stCondLst>
                              <p:cond delay="7500"/>
                            </p:stCondLst>
                            <p:childTnLst>
                              <p:par>
                                <p:cTn id="64" presetID="22" presetClass="entr" presetSubtype="4" fill="hold" grpId="0" nodeType="afterEffect">
                                  <p:stCondLst>
                                    <p:cond delay="0"/>
                                  </p:stCondLst>
                                  <p:childTnLst>
                                    <p:set>
                                      <p:cBhvr>
                                        <p:cTn id="65" dur="1" fill="hold">
                                          <p:stCondLst>
                                            <p:cond delay="0"/>
                                          </p:stCondLst>
                                        </p:cTn>
                                        <p:tgtEl>
                                          <p:spTgt spid="936977"/>
                                        </p:tgtEl>
                                        <p:attrNameLst>
                                          <p:attrName>style.visibility</p:attrName>
                                        </p:attrNameLst>
                                      </p:cBhvr>
                                      <p:to>
                                        <p:strVal val="visible"/>
                                      </p:to>
                                    </p:set>
                                    <p:animEffect transition="in" filter="wipe(down)">
                                      <p:cBhvr>
                                        <p:cTn id="66" dur="1000"/>
                                        <p:tgtEl>
                                          <p:spTgt spid="936977"/>
                                        </p:tgtEl>
                                      </p:cBhvr>
                                    </p:animEffect>
                                  </p:childTnLst>
                                </p:cTn>
                              </p:par>
                            </p:childTnLst>
                          </p:cTn>
                        </p:par>
                        <p:par>
                          <p:cTn id="67" fill="hold" nodeType="afterGroup">
                            <p:stCondLst>
                              <p:cond delay="8500"/>
                            </p:stCondLst>
                            <p:childTnLst>
                              <p:par>
                                <p:cTn id="68" presetID="22" presetClass="entr" presetSubtype="8" fill="hold" grpId="0" nodeType="afterEffect">
                                  <p:stCondLst>
                                    <p:cond delay="0"/>
                                  </p:stCondLst>
                                  <p:childTnLst>
                                    <p:set>
                                      <p:cBhvr>
                                        <p:cTn id="69" dur="1" fill="hold">
                                          <p:stCondLst>
                                            <p:cond delay="0"/>
                                          </p:stCondLst>
                                        </p:cTn>
                                        <p:tgtEl>
                                          <p:spTgt spid="936985"/>
                                        </p:tgtEl>
                                        <p:attrNameLst>
                                          <p:attrName>style.visibility</p:attrName>
                                        </p:attrNameLst>
                                      </p:cBhvr>
                                      <p:to>
                                        <p:strVal val="visible"/>
                                      </p:to>
                                    </p:set>
                                    <p:animEffect transition="in" filter="wipe(left)">
                                      <p:cBhvr>
                                        <p:cTn id="70" dur="500"/>
                                        <p:tgtEl>
                                          <p:spTgt spid="936985"/>
                                        </p:tgtEl>
                                      </p:cBhvr>
                                    </p:animEffect>
                                  </p:childTnLst>
                                </p:cTn>
                              </p:par>
                            </p:childTnLst>
                          </p:cTn>
                        </p:par>
                        <p:par>
                          <p:cTn id="71" fill="hold" nodeType="afterGroup">
                            <p:stCondLst>
                              <p:cond delay="9000"/>
                            </p:stCondLst>
                            <p:childTnLst>
                              <p:par>
                                <p:cTn id="72" presetID="22" presetClass="entr" presetSubtype="8" fill="hold" grpId="0" nodeType="afterEffect">
                                  <p:stCondLst>
                                    <p:cond delay="0"/>
                                  </p:stCondLst>
                                  <p:childTnLst>
                                    <p:set>
                                      <p:cBhvr>
                                        <p:cTn id="73" dur="1" fill="hold">
                                          <p:stCondLst>
                                            <p:cond delay="0"/>
                                          </p:stCondLst>
                                        </p:cTn>
                                        <p:tgtEl>
                                          <p:spTgt spid="936978"/>
                                        </p:tgtEl>
                                        <p:attrNameLst>
                                          <p:attrName>style.visibility</p:attrName>
                                        </p:attrNameLst>
                                      </p:cBhvr>
                                      <p:to>
                                        <p:strVal val="visible"/>
                                      </p:to>
                                    </p:set>
                                    <p:animEffect transition="in" filter="wipe(left)">
                                      <p:cBhvr>
                                        <p:cTn id="74" dur="1000"/>
                                        <p:tgtEl>
                                          <p:spTgt spid="936978"/>
                                        </p:tgtEl>
                                      </p:cBhvr>
                                    </p:animEffect>
                                  </p:childTnLst>
                                </p:cTn>
                              </p:par>
                            </p:childTnLst>
                          </p:cTn>
                        </p:par>
                        <p:par>
                          <p:cTn id="75" fill="hold" nodeType="afterGroup">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936984"/>
                                        </p:tgtEl>
                                        <p:attrNameLst>
                                          <p:attrName>style.visibility</p:attrName>
                                        </p:attrNameLst>
                                      </p:cBhvr>
                                      <p:to>
                                        <p:strVal val="visible"/>
                                      </p:to>
                                    </p:set>
                                    <p:animEffect transition="in" filter="wipe(left)">
                                      <p:cBhvr>
                                        <p:cTn id="78" dur="500"/>
                                        <p:tgtEl>
                                          <p:spTgt spid="936984"/>
                                        </p:tgtEl>
                                      </p:cBhvr>
                                    </p:animEffect>
                                  </p:childTnLst>
                                </p:cTn>
                              </p:par>
                            </p:childTnLst>
                          </p:cTn>
                        </p:par>
                        <p:par>
                          <p:cTn id="79" fill="hold" nodeType="afterGroup">
                            <p:stCondLst>
                              <p:cond delay="10500"/>
                            </p:stCondLst>
                            <p:childTnLst>
                              <p:par>
                                <p:cTn id="80" presetID="22" presetClass="entr" presetSubtype="8" fill="hold" grpId="0" nodeType="afterEffect">
                                  <p:stCondLst>
                                    <p:cond delay="0"/>
                                  </p:stCondLst>
                                  <p:childTnLst>
                                    <p:set>
                                      <p:cBhvr>
                                        <p:cTn id="81" dur="1" fill="hold">
                                          <p:stCondLst>
                                            <p:cond delay="0"/>
                                          </p:stCondLst>
                                        </p:cTn>
                                        <p:tgtEl>
                                          <p:spTgt spid="936987"/>
                                        </p:tgtEl>
                                        <p:attrNameLst>
                                          <p:attrName>style.visibility</p:attrName>
                                        </p:attrNameLst>
                                      </p:cBhvr>
                                      <p:to>
                                        <p:strVal val="visible"/>
                                      </p:to>
                                    </p:set>
                                    <p:animEffect transition="in" filter="wipe(left)">
                                      <p:cBhvr>
                                        <p:cTn id="82" dur="1000"/>
                                        <p:tgtEl>
                                          <p:spTgt spid="936987"/>
                                        </p:tgtEl>
                                      </p:cBhvr>
                                    </p:animEffect>
                                  </p:childTnLst>
                                </p:cTn>
                              </p:par>
                            </p:childTnLst>
                          </p:cTn>
                        </p:par>
                        <p:par>
                          <p:cTn id="83" fill="hold" nodeType="afterGroup">
                            <p:stCondLst>
                              <p:cond delay="11500"/>
                            </p:stCondLst>
                            <p:childTnLst>
                              <p:par>
                                <p:cTn id="84" presetID="22" presetClass="entr" presetSubtype="8" fill="hold" grpId="0" nodeType="afterEffect">
                                  <p:stCondLst>
                                    <p:cond delay="0"/>
                                  </p:stCondLst>
                                  <p:childTnLst>
                                    <p:set>
                                      <p:cBhvr>
                                        <p:cTn id="85" dur="1" fill="hold">
                                          <p:stCondLst>
                                            <p:cond delay="0"/>
                                          </p:stCondLst>
                                        </p:cTn>
                                        <p:tgtEl>
                                          <p:spTgt spid="936979"/>
                                        </p:tgtEl>
                                        <p:attrNameLst>
                                          <p:attrName>style.visibility</p:attrName>
                                        </p:attrNameLst>
                                      </p:cBhvr>
                                      <p:to>
                                        <p:strVal val="visible"/>
                                      </p:to>
                                    </p:set>
                                    <p:animEffect transition="in" filter="wipe(left)">
                                      <p:cBhvr>
                                        <p:cTn id="86" dur="500"/>
                                        <p:tgtEl>
                                          <p:spTgt spid="93697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36991"/>
                                        </p:tgtEl>
                                        <p:attrNameLst>
                                          <p:attrName>style.visibility</p:attrName>
                                        </p:attrNameLst>
                                      </p:cBhvr>
                                      <p:to>
                                        <p:strVal val="visible"/>
                                      </p:to>
                                    </p:set>
                                    <p:animEffect transition="in" filter="wipe(left)">
                                      <p:cBhvr>
                                        <p:cTn id="89" dur="500"/>
                                        <p:tgtEl>
                                          <p:spTgt spid="936991"/>
                                        </p:tgtEl>
                                      </p:cBhvr>
                                    </p:animEffect>
                                  </p:childTnLst>
                                </p:cTn>
                              </p:par>
                            </p:childTnLst>
                          </p:cTn>
                        </p:par>
                        <p:par>
                          <p:cTn id="90" fill="hold" nodeType="afterGroup">
                            <p:stCondLst>
                              <p:cond delay="12000"/>
                            </p:stCondLst>
                            <p:childTnLst>
                              <p:par>
                                <p:cTn id="91" presetID="22" presetClass="entr" presetSubtype="1" fill="hold" grpId="0" nodeType="afterEffect">
                                  <p:stCondLst>
                                    <p:cond delay="0"/>
                                  </p:stCondLst>
                                  <p:childTnLst>
                                    <p:set>
                                      <p:cBhvr>
                                        <p:cTn id="92" dur="1" fill="hold">
                                          <p:stCondLst>
                                            <p:cond delay="0"/>
                                          </p:stCondLst>
                                        </p:cTn>
                                        <p:tgtEl>
                                          <p:spTgt spid="936981"/>
                                        </p:tgtEl>
                                        <p:attrNameLst>
                                          <p:attrName>style.visibility</p:attrName>
                                        </p:attrNameLst>
                                      </p:cBhvr>
                                      <p:to>
                                        <p:strVal val="visible"/>
                                      </p:to>
                                    </p:set>
                                    <p:animEffect transition="in" filter="wipe(up)">
                                      <p:cBhvr>
                                        <p:cTn id="93" dur="500"/>
                                        <p:tgtEl>
                                          <p:spTgt spid="936981"/>
                                        </p:tgtEl>
                                      </p:cBhvr>
                                    </p:animEffect>
                                  </p:childTnLst>
                                </p:cTn>
                              </p:par>
                            </p:childTnLst>
                          </p:cTn>
                        </p:par>
                        <p:par>
                          <p:cTn id="94" fill="hold" nodeType="afterGroup">
                            <p:stCondLst>
                              <p:cond delay="12500"/>
                            </p:stCondLst>
                            <p:childTnLst>
                              <p:par>
                                <p:cTn id="95" presetID="22" presetClass="entr" presetSubtype="8" fill="hold" grpId="0" nodeType="afterEffect">
                                  <p:stCondLst>
                                    <p:cond delay="0"/>
                                  </p:stCondLst>
                                  <p:childTnLst>
                                    <p:set>
                                      <p:cBhvr>
                                        <p:cTn id="96" dur="1" fill="hold">
                                          <p:stCondLst>
                                            <p:cond delay="0"/>
                                          </p:stCondLst>
                                        </p:cTn>
                                        <p:tgtEl>
                                          <p:spTgt spid="936982"/>
                                        </p:tgtEl>
                                        <p:attrNameLst>
                                          <p:attrName>style.visibility</p:attrName>
                                        </p:attrNameLst>
                                      </p:cBhvr>
                                      <p:to>
                                        <p:strVal val="visible"/>
                                      </p:to>
                                    </p:set>
                                    <p:animEffect transition="in" filter="wipe(left)">
                                      <p:cBhvr>
                                        <p:cTn id="97" dur="500"/>
                                        <p:tgtEl>
                                          <p:spTgt spid="936982"/>
                                        </p:tgtEl>
                                      </p:cBhvr>
                                    </p:animEffect>
                                  </p:childTnLst>
                                </p:cTn>
                              </p:par>
                            </p:childTnLst>
                          </p:cTn>
                        </p:par>
                        <p:par>
                          <p:cTn id="98" fill="hold" nodeType="afterGroup">
                            <p:stCondLst>
                              <p:cond delay="13000"/>
                            </p:stCondLst>
                            <p:childTnLst>
                              <p:par>
                                <p:cTn id="99" presetID="22" presetClass="entr" presetSubtype="2" fill="hold" grpId="0" nodeType="afterEffect">
                                  <p:stCondLst>
                                    <p:cond delay="0"/>
                                  </p:stCondLst>
                                  <p:childTnLst>
                                    <p:set>
                                      <p:cBhvr>
                                        <p:cTn id="100" dur="1" fill="hold">
                                          <p:stCondLst>
                                            <p:cond delay="0"/>
                                          </p:stCondLst>
                                        </p:cTn>
                                        <p:tgtEl>
                                          <p:spTgt spid="936989"/>
                                        </p:tgtEl>
                                        <p:attrNameLst>
                                          <p:attrName>style.visibility</p:attrName>
                                        </p:attrNameLst>
                                      </p:cBhvr>
                                      <p:to>
                                        <p:strVal val="visible"/>
                                      </p:to>
                                    </p:set>
                                    <p:animEffect transition="in" filter="wipe(right)">
                                      <p:cBhvr>
                                        <p:cTn id="101" dur="500"/>
                                        <p:tgtEl>
                                          <p:spTgt spid="936989"/>
                                        </p:tgtEl>
                                      </p:cBhvr>
                                    </p:animEffect>
                                  </p:childTnLst>
                                </p:cTn>
                              </p:par>
                            </p:childTnLst>
                          </p:cTn>
                        </p:par>
                        <p:par>
                          <p:cTn id="102" fill="hold" nodeType="afterGroup">
                            <p:stCondLst>
                              <p:cond delay="13500"/>
                            </p:stCondLst>
                            <p:childTnLst>
                              <p:par>
                                <p:cTn id="103" presetID="22" presetClass="entr" presetSubtype="8" fill="hold" grpId="0" nodeType="afterEffect">
                                  <p:stCondLst>
                                    <p:cond delay="0"/>
                                  </p:stCondLst>
                                  <p:childTnLst>
                                    <p:set>
                                      <p:cBhvr>
                                        <p:cTn id="104" dur="1" fill="hold">
                                          <p:stCondLst>
                                            <p:cond delay="0"/>
                                          </p:stCondLst>
                                        </p:cTn>
                                        <p:tgtEl>
                                          <p:spTgt spid="936990"/>
                                        </p:tgtEl>
                                        <p:attrNameLst>
                                          <p:attrName>style.visibility</p:attrName>
                                        </p:attrNameLst>
                                      </p:cBhvr>
                                      <p:to>
                                        <p:strVal val="visible"/>
                                      </p:to>
                                    </p:set>
                                    <p:animEffect transition="in" filter="wipe(left)">
                                      <p:cBhvr>
                                        <p:cTn id="105" dur="500"/>
                                        <p:tgtEl>
                                          <p:spTgt spid="936990"/>
                                        </p:tgtEl>
                                      </p:cBhvr>
                                    </p:animEffect>
                                  </p:childTnLst>
                                </p:cTn>
                              </p:par>
                            </p:childTnLst>
                          </p:cTn>
                        </p:par>
                        <p:par>
                          <p:cTn id="106" fill="hold" nodeType="afterGroup">
                            <p:stCondLst>
                              <p:cond delay="14000"/>
                            </p:stCondLst>
                            <p:childTnLst>
                              <p:par>
                                <p:cTn id="107" presetID="23" presetClass="entr" presetSubtype="16" fill="hold" grpId="0" nodeType="afterEffect">
                                  <p:stCondLst>
                                    <p:cond delay="0"/>
                                  </p:stCondLst>
                                  <p:childTnLst>
                                    <p:set>
                                      <p:cBhvr>
                                        <p:cTn id="108" dur="1" fill="hold">
                                          <p:stCondLst>
                                            <p:cond delay="0"/>
                                          </p:stCondLst>
                                        </p:cTn>
                                        <p:tgtEl>
                                          <p:spTgt spid="937000"/>
                                        </p:tgtEl>
                                        <p:attrNameLst>
                                          <p:attrName>style.visibility</p:attrName>
                                        </p:attrNameLst>
                                      </p:cBhvr>
                                      <p:to>
                                        <p:strVal val="visible"/>
                                      </p:to>
                                    </p:set>
                                    <p:anim calcmode="lin" valueType="num">
                                      <p:cBhvr>
                                        <p:cTn id="109" dur="500" fill="hold"/>
                                        <p:tgtEl>
                                          <p:spTgt spid="937000"/>
                                        </p:tgtEl>
                                        <p:attrNameLst>
                                          <p:attrName>ppt_w</p:attrName>
                                        </p:attrNameLst>
                                      </p:cBhvr>
                                      <p:tavLst>
                                        <p:tav tm="0">
                                          <p:val>
                                            <p:fltVal val="0"/>
                                          </p:val>
                                        </p:tav>
                                        <p:tav tm="100000">
                                          <p:val>
                                            <p:strVal val="#ppt_w"/>
                                          </p:val>
                                        </p:tav>
                                      </p:tavLst>
                                    </p:anim>
                                    <p:anim calcmode="lin" valueType="num">
                                      <p:cBhvr>
                                        <p:cTn id="110" dur="500" fill="hold"/>
                                        <p:tgtEl>
                                          <p:spTgt spid="937000"/>
                                        </p:tgtEl>
                                        <p:attrNameLst>
                                          <p:attrName>ppt_h</p:attrName>
                                        </p:attrNameLst>
                                      </p:cBhvr>
                                      <p:tavLst>
                                        <p:tav tm="0">
                                          <p:val>
                                            <p:fltVal val="0"/>
                                          </p:val>
                                        </p:tav>
                                        <p:tav tm="100000">
                                          <p:val>
                                            <p:strVal val="#ppt_h"/>
                                          </p:val>
                                        </p:tav>
                                      </p:tavLst>
                                    </p:anim>
                                  </p:childTnLst>
                                </p:cTn>
                              </p:par>
                            </p:childTnLst>
                          </p:cTn>
                        </p:par>
                        <p:par>
                          <p:cTn id="111" fill="hold" nodeType="afterGroup">
                            <p:stCondLst>
                              <p:cond delay="14500"/>
                            </p:stCondLst>
                            <p:childTnLst>
                              <p:par>
                                <p:cTn id="112" presetID="22" presetClass="entr" presetSubtype="4" fill="hold" grpId="0" nodeType="afterEffect">
                                  <p:stCondLst>
                                    <p:cond delay="0"/>
                                  </p:stCondLst>
                                  <p:childTnLst>
                                    <p:set>
                                      <p:cBhvr>
                                        <p:cTn id="113" dur="1" fill="hold">
                                          <p:stCondLst>
                                            <p:cond delay="0"/>
                                          </p:stCondLst>
                                        </p:cTn>
                                        <p:tgtEl>
                                          <p:spTgt spid="936994"/>
                                        </p:tgtEl>
                                        <p:attrNameLst>
                                          <p:attrName>style.visibility</p:attrName>
                                        </p:attrNameLst>
                                      </p:cBhvr>
                                      <p:to>
                                        <p:strVal val="visible"/>
                                      </p:to>
                                    </p:set>
                                    <p:animEffect transition="in" filter="wipe(down)">
                                      <p:cBhvr>
                                        <p:cTn id="114" dur="1000"/>
                                        <p:tgtEl>
                                          <p:spTgt spid="936994"/>
                                        </p:tgtEl>
                                      </p:cBhvr>
                                    </p:animEffect>
                                  </p:childTnLst>
                                </p:cTn>
                              </p:par>
                            </p:childTnLst>
                          </p:cTn>
                        </p:par>
                        <p:par>
                          <p:cTn id="115" fill="hold" nodeType="afterGroup">
                            <p:stCondLst>
                              <p:cond delay="15500"/>
                            </p:stCondLst>
                            <p:childTnLst>
                              <p:par>
                                <p:cTn id="116" presetID="22" presetClass="entr" presetSubtype="8" fill="hold" grpId="0" nodeType="afterEffect">
                                  <p:stCondLst>
                                    <p:cond delay="0"/>
                                  </p:stCondLst>
                                  <p:childTnLst>
                                    <p:set>
                                      <p:cBhvr>
                                        <p:cTn id="117" dur="1" fill="hold">
                                          <p:stCondLst>
                                            <p:cond delay="0"/>
                                          </p:stCondLst>
                                        </p:cTn>
                                        <p:tgtEl>
                                          <p:spTgt spid="936999"/>
                                        </p:tgtEl>
                                        <p:attrNameLst>
                                          <p:attrName>style.visibility</p:attrName>
                                        </p:attrNameLst>
                                      </p:cBhvr>
                                      <p:to>
                                        <p:strVal val="visible"/>
                                      </p:to>
                                    </p:set>
                                    <p:animEffect transition="in" filter="wipe(left)">
                                      <p:cBhvr>
                                        <p:cTn id="118" dur="500"/>
                                        <p:tgtEl>
                                          <p:spTgt spid="936999"/>
                                        </p:tgtEl>
                                      </p:cBhvr>
                                    </p:animEffect>
                                  </p:childTnLst>
                                </p:cTn>
                              </p:par>
                            </p:childTnLst>
                          </p:cTn>
                        </p:par>
                        <p:par>
                          <p:cTn id="119" fill="hold" nodeType="afterGroup">
                            <p:stCondLst>
                              <p:cond delay="16000"/>
                            </p:stCondLst>
                            <p:childTnLst>
                              <p:par>
                                <p:cTn id="120" presetID="22" presetClass="entr" presetSubtype="8" fill="hold" grpId="0" nodeType="afterEffect">
                                  <p:stCondLst>
                                    <p:cond delay="0"/>
                                  </p:stCondLst>
                                  <p:childTnLst>
                                    <p:set>
                                      <p:cBhvr>
                                        <p:cTn id="121" dur="1" fill="hold">
                                          <p:stCondLst>
                                            <p:cond delay="0"/>
                                          </p:stCondLst>
                                        </p:cTn>
                                        <p:tgtEl>
                                          <p:spTgt spid="936995"/>
                                        </p:tgtEl>
                                        <p:attrNameLst>
                                          <p:attrName>style.visibility</p:attrName>
                                        </p:attrNameLst>
                                      </p:cBhvr>
                                      <p:to>
                                        <p:strVal val="visible"/>
                                      </p:to>
                                    </p:set>
                                    <p:animEffect transition="in" filter="wipe(left)">
                                      <p:cBhvr>
                                        <p:cTn id="122" dur="500"/>
                                        <p:tgtEl>
                                          <p:spTgt spid="936995"/>
                                        </p:tgtEl>
                                      </p:cBhvr>
                                    </p:animEffect>
                                  </p:childTnLst>
                                </p:cTn>
                              </p:par>
                            </p:childTnLst>
                          </p:cTn>
                        </p:par>
                        <p:par>
                          <p:cTn id="123" fill="hold" nodeType="afterGroup">
                            <p:stCondLst>
                              <p:cond delay="16500"/>
                            </p:stCondLst>
                            <p:childTnLst>
                              <p:par>
                                <p:cTn id="124" presetID="22" presetClass="entr" presetSubtype="8" fill="hold" grpId="0" nodeType="afterEffect">
                                  <p:stCondLst>
                                    <p:cond delay="0"/>
                                  </p:stCondLst>
                                  <p:childTnLst>
                                    <p:set>
                                      <p:cBhvr>
                                        <p:cTn id="125" dur="1" fill="hold">
                                          <p:stCondLst>
                                            <p:cond delay="0"/>
                                          </p:stCondLst>
                                        </p:cTn>
                                        <p:tgtEl>
                                          <p:spTgt spid="936998"/>
                                        </p:tgtEl>
                                        <p:attrNameLst>
                                          <p:attrName>style.visibility</p:attrName>
                                        </p:attrNameLst>
                                      </p:cBhvr>
                                      <p:to>
                                        <p:strVal val="visible"/>
                                      </p:to>
                                    </p:set>
                                    <p:animEffect transition="in" filter="wipe(left)">
                                      <p:cBhvr>
                                        <p:cTn id="126" dur="500"/>
                                        <p:tgtEl>
                                          <p:spTgt spid="936998"/>
                                        </p:tgtEl>
                                      </p:cBhvr>
                                    </p:animEffect>
                                  </p:childTnLst>
                                </p:cTn>
                              </p:par>
                            </p:childTnLst>
                          </p:cTn>
                        </p:par>
                        <p:par>
                          <p:cTn id="127" fill="hold" nodeType="afterGroup">
                            <p:stCondLst>
                              <p:cond delay="17000"/>
                            </p:stCondLst>
                            <p:childTnLst>
                              <p:par>
                                <p:cTn id="128" presetID="22" presetClass="entr" presetSubtype="8" fill="hold" grpId="0" nodeType="afterEffect">
                                  <p:stCondLst>
                                    <p:cond delay="0"/>
                                  </p:stCondLst>
                                  <p:childTnLst>
                                    <p:set>
                                      <p:cBhvr>
                                        <p:cTn id="129" dur="1" fill="hold">
                                          <p:stCondLst>
                                            <p:cond delay="0"/>
                                          </p:stCondLst>
                                        </p:cTn>
                                        <p:tgtEl>
                                          <p:spTgt spid="937005"/>
                                        </p:tgtEl>
                                        <p:attrNameLst>
                                          <p:attrName>style.visibility</p:attrName>
                                        </p:attrNameLst>
                                      </p:cBhvr>
                                      <p:to>
                                        <p:strVal val="visible"/>
                                      </p:to>
                                    </p:set>
                                    <p:animEffect transition="in" filter="wipe(left)">
                                      <p:cBhvr>
                                        <p:cTn id="130" dur="500"/>
                                        <p:tgtEl>
                                          <p:spTgt spid="937005"/>
                                        </p:tgtEl>
                                      </p:cBhvr>
                                    </p:animEffect>
                                  </p:childTnLst>
                                </p:cTn>
                              </p:par>
                            </p:childTnLst>
                          </p:cTn>
                        </p:par>
                        <p:par>
                          <p:cTn id="131" fill="hold" nodeType="afterGroup">
                            <p:stCondLst>
                              <p:cond delay="17500"/>
                            </p:stCondLst>
                            <p:childTnLst>
                              <p:par>
                                <p:cTn id="132" presetID="22" presetClass="entr" presetSubtype="4" fill="hold" grpId="0" nodeType="afterEffect">
                                  <p:stCondLst>
                                    <p:cond delay="0"/>
                                  </p:stCondLst>
                                  <p:childTnLst>
                                    <p:set>
                                      <p:cBhvr>
                                        <p:cTn id="133" dur="1" fill="hold">
                                          <p:stCondLst>
                                            <p:cond delay="0"/>
                                          </p:stCondLst>
                                        </p:cTn>
                                        <p:tgtEl>
                                          <p:spTgt spid="937009"/>
                                        </p:tgtEl>
                                        <p:attrNameLst>
                                          <p:attrName>style.visibility</p:attrName>
                                        </p:attrNameLst>
                                      </p:cBhvr>
                                      <p:to>
                                        <p:strVal val="visible"/>
                                      </p:to>
                                    </p:set>
                                    <p:animEffect transition="in" filter="wipe(down)">
                                      <p:cBhvr>
                                        <p:cTn id="134" dur="1000"/>
                                        <p:tgtEl>
                                          <p:spTgt spid="937009"/>
                                        </p:tgtEl>
                                      </p:cBhvr>
                                    </p:animEffect>
                                  </p:childTnLst>
                                </p:cTn>
                              </p:par>
                            </p:childTnLst>
                          </p:cTn>
                        </p:par>
                        <p:par>
                          <p:cTn id="135" fill="hold" nodeType="afterGroup">
                            <p:stCondLst>
                              <p:cond delay="18500"/>
                            </p:stCondLst>
                            <p:childTnLst>
                              <p:par>
                                <p:cTn id="136" presetID="22" presetClass="entr" presetSubtype="8" fill="hold" grpId="0" nodeType="afterEffect">
                                  <p:stCondLst>
                                    <p:cond delay="0"/>
                                  </p:stCondLst>
                                  <p:childTnLst>
                                    <p:set>
                                      <p:cBhvr>
                                        <p:cTn id="137" dur="1" fill="hold">
                                          <p:stCondLst>
                                            <p:cond delay="0"/>
                                          </p:stCondLst>
                                        </p:cTn>
                                        <p:tgtEl>
                                          <p:spTgt spid="937006"/>
                                        </p:tgtEl>
                                        <p:attrNameLst>
                                          <p:attrName>style.visibility</p:attrName>
                                        </p:attrNameLst>
                                      </p:cBhvr>
                                      <p:to>
                                        <p:strVal val="visible"/>
                                      </p:to>
                                    </p:set>
                                    <p:animEffect transition="in" filter="wipe(left)">
                                      <p:cBhvr>
                                        <p:cTn id="138" dur="500"/>
                                        <p:tgtEl>
                                          <p:spTgt spid="937006"/>
                                        </p:tgtEl>
                                      </p:cBhvr>
                                    </p:animEffect>
                                  </p:childTnLst>
                                </p:cTn>
                              </p:par>
                            </p:childTnLst>
                          </p:cTn>
                        </p:par>
                        <p:par>
                          <p:cTn id="139" fill="hold" nodeType="afterGroup">
                            <p:stCondLst>
                              <p:cond delay="19000"/>
                            </p:stCondLst>
                            <p:childTnLst>
                              <p:par>
                                <p:cTn id="140" presetID="23" presetClass="entr" presetSubtype="16" fill="hold" grpId="0" nodeType="afterEffect">
                                  <p:stCondLst>
                                    <p:cond delay="0"/>
                                  </p:stCondLst>
                                  <p:childTnLst>
                                    <p:set>
                                      <p:cBhvr>
                                        <p:cTn id="141" dur="1" fill="hold">
                                          <p:stCondLst>
                                            <p:cond delay="0"/>
                                          </p:stCondLst>
                                        </p:cTn>
                                        <p:tgtEl>
                                          <p:spTgt spid="936997"/>
                                        </p:tgtEl>
                                        <p:attrNameLst>
                                          <p:attrName>style.visibility</p:attrName>
                                        </p:attrNameLst>
                                      </p:cBhvr>
                                      <p:to>
                                        <p:strVal val="visible"/>
                                      </p:to>
                                    </p:set>
                                    <p:anim calcmode="lin" valueType="num">
                                      <p:cBhvr>
                                        <p:cTn id="142" dur="500" fill="hold"/>
                                        <p:tgtEl>
                                          <p:spTgt spid="936997"/>
                                        </p:tgtEl>
                                        <p:attrNameLst>
                                          <p:attrName>ppt_w</p:attrName>
                                        </p:attrNameLst>
                                      </p:cBhvr>
                                      <p:tavLst>
                                        <p:tav tm="0">
                                          <p:val>
                                            <p:fltVal val="0"/>
                                          </p:val>
                                        </p:tav>
                                        <p:tav tm="100000">
                                          <p:val>
                                            <p:strVal val="#ppt_w"/>
                                          </p:val>
                                        </p:tav>
                                      </p:tavLst>
                                    </p:anim>
                                    <p:anim calcmode="lin" valueType="num">
                                      <p:cBhvr>
                                        <p:cTn id="143" dur="500" fill="hold"/>
                                        <p:tgtEl>
                                          <p:spTgt spid="936997"/>
                                        </p:tgtEl>
                                        <p:attrNameLst>
                                          <p:attrName>ppt_h</p:attrName>
                                        </p:attrNameLst>
                                      </p:cBhvr>
                                      <p:tavLst>
                                        <p:tav tm="0">
                                          <p:val>
                                            <p:fltVal val="0"/>
                                          </p:val>
                                        </p:tav>
                                        <p:tav tm="100000">
                                          <p:val>
                                            <p:strVal val="#ppt_h"/>
                                          </p:val>
                                        </p:tav>
                                      </p:tavLst>
                                    </p:anim>
                                  </p:childTnLst>
                                </p:cTn>
                              </p:par>
                            </p:childTnLst>
                          </p:cTn>
                        </p:par>
                        <p:par>
                          <p:cTn id="144" fill="hold" nodeType="afterGroup">
                            <p:stCondLst>
                              <p:cond delay="19500"/>
                            </p:stCondLst>
                            <p:childTnLst>
                              <p:par>
                                <p:cTn id="145" presetID="22" presetClass="entr" presetSubtype="4" fill="hold" grpId="0" nodeType="afterEffect">
                                  <p:stCondLst>
                                    <p:cond delay="0"/>
                                  </p:stCondLst>
                                  <p:childTnLst>
                                    <p:set>
                                      <p:cBhvr>
                                        <p:cTn id="146" dur="1" fill="hold">
                                          <p:stCondLst>
                                            <p:cond delay="0"/>
                                          </p:stCondLst>
                                        </p:cTn>
                                        <p:tgtEl>
                                          <p:spTgt spid="936996"/>
                                        </p:tgtEl>
                                        <p:attrNameLst>
                                          <p:attrName>style.visibility</p:attrName>
                                        </p:attrNameLst>
                                      </p:cBhvr>
                                      <p:to>
                                        <p:strVal val="visible"/>
                                      </p:to>
                                    </p:set>
                                    <p:animEffect transition="in" filter="wipe(down)">
                                      <p:cBhvr>
                                        <p:cTn id="147" dur="500"/>
                                        <p:tgtEl>
                                          <p:spTgt spid="936996"/>
                                        </p:tgtEl>
                                      </p:cBhvr>
                                    </p:animEffect>
                                  </p:childTnLst>
                                </p:cTn>
                              </p:par>
                            </p:childTnLst>
                          </p:cTn>
                        </p:par>
                        <p:par>
                          <p:cTn id="148" fill="hold" nodeType="afterGroup">
                            <p:stCondLst>
                              <p:cond delay="20000"/>
                            </p:stCondLst>
                            <p:childTnLst>
                              <p:par>
                                <p:cTn id="149" presetID="22" presetClass="entr" presetSubtype="2" fill="hold" grpId="0" nodeType="afterEffect">
                                  <p:stCondLst>
                                    <p:cond delay="0"/>
                                  </p:stCondLst>
                                  <p:childTnLst>
                                    <p:set>
                                      <p:cBhvr>
                                        <p:cTn id="150" dur="1" fill="hold">
                                          <p:stCondLst>
                                            <p:cond delay="0"/>
                                          </p:stCondLst>
                                        </p:cTn>
                                        <p:tgtEl>
                                          <p:spTgt spid="937001"/>
                                        </p:tgtEl>
                                        <p:attrNameLst>
                                          <p:attrName>style.visibility</p:attrName>
                                        </p:attrNameLst>
                                      </p:cBhvr>
                                      <p:to>
                                        <p:strVal val="visible"/>
                                      </p:to>
                                    </p:set>
                                    <p:animEffect transition="in" filter="wipe(right)">
                                      <p:cBhvr>
                                        <p:cTn id="151" dur="500"/>
                                        <p:tgtEl>
                                          <p:spTgt spid="937001"/>
                                        </p:tgtEl>
                                      </p:cBhvr>
                                    </p:animEffect>
                                  </p:childTnLst>
                                </p:cTn>
                              </p:par>
                            </p:childTnLst>
                          </p:cTn>
                        </p:par>
                        <p:par>
                          <p:cTn id="152" fill="hold" nodeType="afterGroup">
                            <p:stCondLst>
                              <p:cond delay="20500"/>
                            </p:stCondLst>
                            <p:childTnLst>
                              <p:par>
                                <p:cTn id="153" presetID="22" presetClass="entr" presetSubtype="8" fill="hold" grpId="0" nodeType="afterEffect">
                                  <p:stCondLst>
                                    <p:cond delay="0"/>
                                  </p:stCondLst>
                                  <p:childTnLst>
                                    <p:set>
                                      <p:cBhvr>
                                        <p:cTn id="154" dur="1" fill="hold">
                                          <p:stCondLst>
                                            <p:cond delay="0"/>
                                          </p:stCondLst>
                                        </p:cTn>
                                        <p:tgtEl>
                                          <p:spTgt spid="937002"/>
                                        </p:tgtEl>
                                        <p:attrNameLst>
                                          <p:attrName>style.visibility</p:attrName>
                                        </p:attrNameLst>
                                      </p:cBhvr>
                                      <p:to>
                                        <p:strVal val="visible"/>
                                      </p:to>
                                    </p:set>
                                    <p:animEffect transition="in" filter="wipe(left)">
                                      <p:cBhvr>
                                        <p:cTn id="155" dur="500"/>
                                        <p:tgtEl>
                                          <p:spTgt spid="937002"/>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8" presetClass="entr" presetSubtype="6" fill="hold" grpId="0" nodeType="clickEffect">
                                  <p:stCondLst>
                                    <p:cond delay="0"/>
                                  </p:stCondLst>
                                  <p:childTnLst>
                                    <p:set>
                                      <p:cBhvr>
                                        <p:cTn id="159" dur="1" fill="hold">
                                          <p:stCondLst>
                                            <p:cond delay="0"/>
                                          </p:stCondLst>
                                        </p:cTn>
                                        <p:tgtEl>
                                          <p:spTgt spid="936962">
                                            <p:txEl>
                                              <p:pRg st="0" end="0"/>
                                            </p:txEl>
                                          </p:spTgt>
                                        </p:tgtEl>
                                        <p:attrNameLst>
                                          <p:attrName>style.visibility</p:attrName>
                                        </p:attrNameLst>
                                      </p:cBhvr>
                                      <p:to>
                                        <p:strVal val="visible"/>
                                      </p:to>
                                    </p:set>
                                    <p:animEffect transition="in" filter="strips(downRight)">
                                      <p:cBhvr>
                                        <p:cTn id="160" dur="500"/>
                                        <p:tgtEl>
                                          <p:spTgt spid="936962">
                                            <p:txEl>
                                              <p:pRg st="0" end="0"/>
                                            </p:txEl>
                                          </p:spTgt>
                                        </p:tgtEl>
                                      </p:cBhvr>
                                    </p:animEffect>
                                  </p:childTnLst>
                                </p:cTn>
                              </p:par>
                            </p:childTnLst>
                          </p:cTn>
                        </p:par>
                        <p:par>
                          <p:cTn id="161" fill="hold" nodeType="afterGroup">
                            <p:stCondLst>
                              <p:cond delay="500"/>
                            </p:stCondLst>
                            <p:childTnLst>
                              <p:par>
                                <p:cTn id="162" presetID="22" presetClass="entr" presetSubtype="4" fill="hold" grpId="0" nodeType="afterEffect">
                                  <p:stCondLst>
                                    <p:cond delay="0"/>
                                  </p:stCondLst>
                                  <p:childTnLst>
                                    <p:set>
                                      <p:cBhvr>
                                        <p:cTn id="163" dur="1" fill="hold">
                                          <p:stCondLst>
                                            <p:cond delay="0"/>
                                          </p:stCondLst>
                                        </p:cTn>
                                        <p:tgtEl>
                                          <p:spTgt spid="936988"/>
                                        </p:tgtEl>
                                        <p:attrNameLst>
                                          <p:attrName>style.visibility</p:attrName>
                                        </p:attrNameLst>
                                      </p:cBhvr>
                                      <p:to>
                                        <p:strVal val="visible"/>
                                      </p:to>
                                    </p:set>
                                    <p:animEffect transition="in" filter="wipe(down)">
                                      <p:cBhvr>
                                        <p:cTn id="164" dur="1000"/>
                                        <p:tgtEl>
                                          <p:spTgt spid="936988"/>
                                        </p:tgtEl>
                                      </p:cBhvr>
                                    </p:animEffect>
                                  </p:childTnLst>
                                </p:cTn>
                              </p:par>
                            </p:childTnLst>
                          </p:cTn>
                        </p:par>
                        <p:par>
                          <p:cTn id="165" fill="hold" nodeType="afterGroup">
                            <p:stCondLst>
                              <p:cond delay="1500"/>
                            </p:stCondLst>
                            <p:childTnLst>
                              <p:par>
                                <p:cTn id="166" presetID="22" presetClass="entr" presetSubtype="8" fill="hold" grpId="0" nodeType="afterEffect">
                                  <p:stCondLst>
                                    <p:cond delay="0"/>
                                  </p:stCondLst>
                                  <p:childTnLst>
                                    <p:set>
                                      <p:cBhvr>
                                        <p:cTn id="167" dur="1" fill="hold">
                                          <p:stCondLst>
                                            <p:cond delay="0"/>
                                          </p:stCondLst>
                                        </p:cTn>
                                        <p:tgtEl>
                                          <p:spTgt spid="936992"/>
                                        </p:tgtEl>
                                        <p:attrNameLst>
                                          <p:attrName>style.visibility</p:attrName>
                                        </p:attrNameLst>
                                      </p:cBhvr>
                                      <p:to>
                                        <p:strVal val="visible"/>
                                      </p:to>
                                    </p:set>
                                    <p:animEffect transition="in" filter="wipe(left)">
                                      <p:cBhvr>
                                        <p:cTn id="168" dur="500"/>
                                        <p:tgtEl>
                                          <p:spTgt spid="936992"/>
                                        </p:tgtEl>
                                      </p:cBhvr>
                                    </p:animEffect>
                                  </p:childTnLst>
                                </p:cTn>
                              </p:par>
                              <p:par>
                                <p:cTn id="169" presetID="22" presetClass="entr" presetSubtype="8" fill="hold" grpId="0" nodeType="withEffect">
                                  <p:stCondLst>
                                    <p:cond delay="0"/>
                                  </p:stCondLst>
                                  <p:childTnLst>
                                    <p:set>
                                      <p:cBhvr>
                                        <p:cTn id="170" dur="1" fill="hold">
                                          <p:stCondLst>
                                            <p:cond delay="0"/>
                                          </p:stCondLst>
                                        </p:cTn>
                                        <p:tgtEl>
                                          <p:spTgt spid="936993"/>
                                        </p:tgtEl>
                                        <p:attrNameLst>
                                          <p:attrName>style.visibility</p:attrName>
                                        </p:attrNameLst>
                                      </p:cBhvr>
                                      <p:to>
                                        <p:strVal val="visible"/>
                                      </p:to>
                                    </p:set>
                                    <p:animEffect transition="in" filter="wipe(left)">
                                      <p:cBhvr>
                                        <p:cTn id="171" dur="500"/>
                                        <p:tgtEl>
                                          <p:spTgt spid="936993"/>
                                        </p:tgtEl>
                                      </p:cBhvr>
                                    </p:animEffect>
                                  </p:childTnLst>
                                </p:cTn>
                              </p:par>
                            </p:childTnLst>
                          </p:cTn>
                        </p:par>
                        <p:par>
                          <p:cTn id="172" fill="hold" nodeType="afterGroup">
                            <p:stCondLst>
                              <p:cond delay="2000"/>
                            </p:stCondLst>
                            <p:childTnLst>
                              <p:par>
                                <p:cTn id="173" presetID="22" presetClass="entr" presetSubtype="2" fill="hold" grpId="0" nodeType="afterEffect">
                                  <p:stCondLst>
                                    <p:cond delay="0"/>
                                  </p:stCondLst>
                                  <p:childTnLst>
                                    <p:set>
                                      <p:cBhvr>
                                        <p:cTn id="174" dur="1" fill="hold">
                                          <p:stCondLst>
                                            <p:cond delay="0"/>
                                          </p:stCondLst>
                                        </p:cTn>
                                        <p:tgtEl>
                                          <p:spTgt spid="936980"/>
                                        </p:tgtEl>
                                        <p:attrNameLst>
                                          <p:attrName>style.visibility</p:attrName>
                                        </p:attrNameLst>
                                      </p:cBhvr>
                                      <p:to>
                                        <p:strVal val="visible"/>
                                      </p:to>
                                    </p:set>
                                    <p:animEffect transition="in" filter="wipe(right)">
                                      <p:cBhvr>
                                        <p:cTn id="175" dur="500"/>
                                        <p:tgtEl>
                                          <p:spTgt spid="936980"/>
                                        </p:tgtEl>
                                      </p:cBhvr>
                                    </p:animEffect>
                                  </p:childTnLst>
                                </p:cTn>
                              </p:par>
                            </p:childTnLst>
                          </p:cTn>
                        </p:par>
                        <p:par>
                          <p:cTn id="176" fill="hold" nodeType="afterGroup">
                            <p:stCondLst>
                              <p:cond delay="2500"/>
                            </p:stCondLst>
                            <p:childTnLst>
                              <p:par>
                                <p:cTn id="177" presetID="2" presetClass="entr" presetSubtype="1" fill="hold" grpId="0" nodeType="afterEffect">
                                  <p:stCondLst>
                                    <p:cond delay="0"/>
                                  </p:stCondLst>
                                  <p:childTnLst>
                                    <p:set>
                                      <p:cBhvr>
                                        <p:cTn id="178" dur="1" fill="hold">
                                          <p:stCondLst>
                                            <p:cond delay="0"/>
                                          </p:stCondLst>
                                        </p:cTn>
                                        <p:tgtEl>
                                          <p:spTgt spid="936983"/>
                                        </p:tgtEl>
                                        <p:attrNameLst>
                                          <p:attrName>style.visibility</p:attrName>
                                        </p:attrNameLst>
                                      </p:cBhvr>
                                      <p:to>
                                        <p:strVal val="visible"/>
                                      </p:to>
                                    </p:set>
                                    <p:anim calcmode="lin" valueType="num">
                                      <p:cBhvr additive="base">
                                        <p:cTn id="179" dur="1000" fill="hold"/>
                                        <p:tgtEl>
                                          <p:spTgt spid="936983"/>
                                        </p:tgtEl>
                                        <p:attrNameLst>
                                          <p:attrName>ppt_x</p:attrName>
                                        </p:attrNameLst>
                                      </p:cBhvr>
                                      <p:tavLst>
                                        <p:tav tm="0">
                                          <p:val>
                                            <p:strVal val="#ppt_x"/>
                                          </p:val>
                                        </p:tav>
                                        <p:tav tm="100000">
                                          <p:val>
                                            <p:strVal val="#ppt_x"/>
                                          </p:val>
                                        </p:tav>
                                      </p:tavLst>
                                    </p:anim>
                                    <p:anim calcmode="lin" valueType="num">
                                      <p:cBhvr additive="base">
                                        <p:cTn id="180" dur="1000" fill="hold"/>
                                        <p:tgtEl>
                                          <p:spTgt spid="936983"/>
                                        </p:tgtEl>
                                        <p:attrNameLst>
                                          <p:attrName>ppt_y</p:attrName>
                                        </p:attrNameLst>
                                      </p:cBhvr>
                                      <p:tavLst>
                                        <p:tav tm="0">
                                          <p:val>
                                            <p:strVal val="0-#ppt_h/2"/>
                                          </p:val>
                                        </p:tav>
                                        <p:tav tm="100000">
                                          <p:val>
                                            <p:strVal val="#ppt_y"/>
                                          </p:val>
                                        </p:tav>
                                      </p:tavLst>
                                    </p:anim>
                                  </p:childTnLst>
                                </p:cTn>
                              </p:par>
                            </p:childTnLst>
                          </p:cTn>
                        </p:par>
                        <p:par>
                          <p:cTn id="181" fill="hold" nodeType="afterGroup">
                            <p:stCondLst>
                              <p:cond delay="3500"/>
                            </p:stCondLst>
                            <p:childTnLst>
                              <p:par>
                                <p:cTn id="182" presetID="18" presetClass="entr" presetSubtype="6" fill="hold" grpId="0" nodeType="afterEffect">
                                  <p:stCondLst>
                                    <p:cond delay="0"/>
                                  </p:stCondLst>
                                  <p:childTnLst>
                                    <p:set>
                                      <p:cBhvr>
                                        <p:cTn id="183" dur="1" fill="hold">
                                          <p:stCondLst>
                                            <p:cond delay="0"/>
                                          </p:stCondLst>
                                        </p:cTn>
                                        <p:tgtEl>
                                          <p:spTgt spid="936962">
                                            <p:txEl>
                                              <p:pRg st="1" end="1"/>
                                            </p:txEl>
                                          </p:spTgt>
                                        </p:tgtEl>
                                        <p:attrNameLst>
                                          <p:attrName>style.visibility</p:attrName>
                                        </p:attrNameLst>
                                      </p:cBhvr>
                                      <p:to>
                                        <p:strVal val="visible"/>
                                      </p:to>
                                    </p:set>
                                    <p:animEffect transition="in" filter="strips(downRight)">
                                      <p:cBhvr>
                                        <p:cTn id="184" dur="500"/>
                                        <p:tgtEl>
                                          <p:spTgt spid="936962">
                                            <p:txEl>
                                              <p:pRg st="1" end="1"/>
                                            </p:txEl>
                                          </p:spTgt>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8" presetClass="entr" presetSubtype="6" fill="hold" grpId="0" nodeType="clickEffect">
                                  <p:stCondLst>
                                    <p:cond delay="0"/>
                                  </p:stCondLst>
                                  <p:childTnLst>
                                    <p:set>
                                      <p:cBhvr>
                                        <p:cTn id="188" dur="1" fill="hold">
                                          <p:stCondLst>
                                            <p:cond delay="0"/>
                                          </p:stCondLst>
                                        </p:cTn>
                                        <p:tgtEl>
                                          <p:spTgt spid="936962">
                                            <p:txEl>
                                              <p:pRg st="2" end="2"/>
                                            </p:txEl>
                                          </p:spTgt>
                                        </p:tgtEl>
                                        <p:attrNameLst>
                                          <p:attrName>style.visibility</p:attrName>
                                        </p:attrNameLst>
                                      </p:cBhvr>
                                      <p:to>
                                        <p:strVal val="visible"/>
                                      </p:to>
                                    </p:set>
                                    <p:animEffect transition="in" filter="strips(downRight)">
                                      <p:cBhvr>
                                        <p:cTn id="189" dur="500"/>
                                        <p:tgtEl>
                                          <p:spTgt spid="936962">
                                            <p:txEl>
                                              <p:pRg st="2" end="2"/>
                                            </p:txEl>
                                          </p:spTgt>
                                        </p:tgtEl>
                                      </p:cBhvr>
                                    </p:animEffect>
                                  </p:childTnLst>
                                </p:cTn>
                              </p:par>
                            </p:childTnLst>
                          </p:cTn>
                        </p:par>
                        <p:par>
                          <p:cTn id="190" fill="hold" nodeType="afterGroup">
                            <p:stCondLst>
                              <p:cond delay="500"/>
                            </p:stCondLst>
                            <p:childTnLst>
                              <p:par>
                                <p:cTn id="191" presetID="2" presetClass="entr" presetSubtype="6" fill="hold" grpId="0" nodeType="afterEffect">
                                  <p:stCondLst>
                                    <p:cond delay="0"/>
                                  </p:stCondLst>
                                  <p:childTnLst>
                                    <p:set>
                                      <p:cBhvr>
                                        <p:cTn id="192" dur="1" fill="hold">
                                          <p:stCondLst>
                                            <p:cond delay="0"/>
                                          </p:stCondLst>
                                        </p:cTn>
                                        <p:tgtEl>
                                          <p:spTgt spid="937010"/>
                                        </p:tgtEl>
                                        <p:attrNameLst>
                                          <p:attrName>style.visibility</p:attrName>
                                        </p:attrNameLst>
                                      </p:cBhvr>
                                      <p:to>
                                        <p:strVal val="visible"/>
                                      </p:to>
                                    </p:set>
                                    <p:anim calcmode="lin" valueType="num">
                                      <p:cBhvr additive="base">
                                        <p:cTn id="193" dur="1000" fill="hold"/>
                                        <p:tgtEl>
                                          <p:spTgt spid="937010"/>
                                        </p:tgtEl>
                                        <p:attrNameLst>
                                          <p:attrName>ppt_x</p:attrName>
                                        </p:attrNameLst>
                                      </p:cBhvr>
                                      <p:tavLst>
                                        <p:tav tm="0">
                                          <p:val>
                                            <p:strVal val="1+#ppt_w/2"/>
                                          </p:val>
                                        </p:tav>
                                        <p:tav tm="100000">
                                          <p:val>
                                            <p:strVal val="#ppt_x"/>
                                          </p:val>
                                        </p:tav>
                                      </p:tavLst>
                                    </p:anim>
                                    <p:anim calcmode="lin" valueType="num">
                                      <p:cBhvr additive="base">
                                        <p:cTn id="194" dur="1000" fill="hold"/>
                                        <p:tgtEl>
                                          <p:spTgt spid="937010"/>
                                        </p:tgtEl>
                                        <p:attrNameLst>
                                          <p:attrName>ppt_y</p:attrName>
                                        </p:attrNameLst>
                                      </p:cBhvr>
                                      <p:tavLst>
                                        <p:tav tm="0">
                                          <p:val>
                                            <p:strVal val="1+#ppt_h/2"/>
                                          </p:val>
                                        </p:tav>
                                        <p:tav tm="100000">
                                          <p:val>
                                            <p:strVal val="#ppt_y"/>
                                          </p:val>
                                        </p:tav>
                                      </p:tavLst>
                                    </p:anim>
                                  </p:childTnLst>
                                </p:cTn>
                              </p:par>
                            </p:childTnLst>
                          </p:cTn>
                        </p:par>
                        <p:par>
                          <p:cTn id="195" fill="hold" nodeType="afterGroup">
                            <p:stCondLst>
                              <p:cond delay="1500"/>
                            </p:stCondLst>
                            <p:childTnLst>
                              <p:par>
                                <p:cTn id="196" presetID="22" presetClass="entr" presetSubtype="8" fill="hold" grpId="0" nodeType="afterEffect">
                                  <p:stCondLst>
                                    <p:cond delay="0"/>
                                  </p:stCondLst>
                                  <p:childTnLst>
                                    <p:set>
                                      <p:cBhvr>
                                        <p:cTn id="197" dur="1" fill="hold">
                                          <p:stCondLst>
                                            <p:cond delay="0"/>
                                          </p:stCondLst>
                                        </p:cTn>
                                        <p:tgtEl>
                                          <p:spTgt spid="937007"/>
                                        </p:tgtEl>
                                        <p:attrNameLst>
                                          <p:attrName>style.visibility</p:attrName>
                                        </p:attrNameLst>
                                      </p:cBhvr>
                                      <p:to>
                                        <p:strVal val="visible"/>
                                      </p:to>
                                    </p:set>
                                    <p:animEffect transition="in" filter="wipe(left)">
                                      <p:cBhvr>
                                        <p:cTn id="198" dur="500"/>
                                        <p:tgtEl>
                                          <p:spTgt spid="937007"/>
                                        </p:tgtEl>
                                      </p:cBhvr>
                                    </p:animEffect>
                                  </p:childTnLst>
                                </p:cTn>
                              </p:par>
                              <p:par>
                                <p:cTn id="199" presetID="22" presetClass="entr" presetSubtype="8" fill="hold" grpId="0" nodeType="withEffect">
                                  <p:stCondLst>
                                    <p:cond delay="0"/>
                                  </p:stCondLst>
                                  <p:childTnLst>
                                    <p:set>
                                      <p:cBhvr>
                                        <p:cTn id="200" dur="1" fill="hold">
                                          <p:stCondLst>
                                            <p:cond delay="0"/>
                                          </p:stCondLst>
                                        </p:cTn>
                                        <p:tgtEl>
                                          <p:spTgt spid="937008"/>
                                        </p:tgtEl>
                                        <p:attrNameLst>
                                          <p:attrName>style.visibility</p:attrName>
                                        </p:attrNameLst>
                                      </p:cBhvr>
                                      <p:to>
                                        <p:strVal val="visible"/>
                                      </p:to>
                                    </p:set>
                                    <p:animEffect transition="in" filter="wipe(left)">
                                      <p:cBhvr>
                                        <p:cTn id="201" dur="500"/>
                                        <p:tgtEl>
                                          <p:spTgt spid="937008"/>
                                        </p:tgtEl>
                                      </p:cBhvr>
                                    </p:animEffect>
                                  </p:childTnLst>
                                </p:cTn>
                              </p:par>
                              <p:par>
                                <p:cTn id="202" presetID="22" presetClass="entr" presetSubtype="2" fill="hold" grpId="0" nodeType="withEffect">
                                  <p:stCondLst>
                                    <p:cond delay="0"/>
                                  </p:stCondLst>
                                  <p:childTnLst>
                                    <p:set>
                                      <p:cBhvr>
                                        <p:cTn id="203" dur="1" fill="hold">
                                          <p:stCondLst>
                                            <p:cond delay="0"/>
                                          </p:stCondLst>
                                        </p:cTn>
                                        <p:tgtEl>
                                          <p:spTgt spid="937011"/>
                                        </p:tgtEl>
                                        <p:attrNameLst>
                                          <p:attrName>style.visibility</p:attrName>
                                        </p:attrNameLst>
                                      </p:cBhvr>
                                      <p:to>
                                        <p:strVal val="visible"/>
                                      </p:to>
                                    </p:set>
                                    <p:animEffect transition="in" filter="wipe(right)">
                                      <p:cBhvr>
                                        <p:cTn id="204" dur="500"/>
                                        <p:tgtEl>
                                          <p:spTgt spid="937011"/>
                                        </p:tgtEl>
                                      </p:cBhvr>
                                    </p:animEffect>
                                  </p:childTnLst>
                                </p:cTn>
                              </p:par>
                            </p:childTnLst>
                          </p:cTn>
                        </p:par>
                        <p:par>
                          <p:cTn id="205" fill="hold" nodeType="afterGroup">
                            <p:stCondLst>
                              <p:cond delay="2000"/>
                            </p:stCondLst>
                            <p:childTnLst>
                              <p:par>
                                <p:cTn id="206" presetID="22" presetClass="entr" presetSubtype="1" fill="hold" grpId="0" nodeType="afterEffect">
                                  <p:stCondLst>
                                    <p:cond delay="0"/>
                                  </p:stCondLst>
                                  <p:childTnLst>
                                    <p:set>
                                      <p:cBhvr>
                                        <p:cTn id="207" dur="1" fill="hold">
                                          <p:stCondLst>
                                            <p:cond delay="0"/>
                                          </p:stCondLst>
                                        </p:cTn>
                                        <p:tgtEl>
                                          <p:spTgt spid="937003"/>
                                        </p:tgtEl>
                                        <p:attrNameLst>
                                          <p:attrName>style.visibility</p:attrName>
                                        </p:attrNameLst>
                                      </p:cBhvr>
                                      <p:to>
                                        <p:strVal val="visible"/>
                                      </p:to>
                                    </p:set>
                                    <p:animEffect transition="in" filter="wipe(up)">
                                      <p:cBhvr>
                                        <p:cTn id="208" dur="500"/>
                                        <p:tgtEl>
                                          <p:spTgt spid="937003"/>
                                        </p:tgtEl>
                                      </p:cBhvr>
                                    </p:animEffect>
                                  </p:childTnLst>
                                </p:cTn>
                              </p:par>
                            </p:childTnLst>
                          </p:cTn>
                        </p:par>
                        <p:par>
                          <p:cTn id="209" fill="hold" nodeType="afterGroup">
                            <p:stCondLst>
                              <p:cond delay="2500"/>
                            </p:stCondLst>
                            <p:childTnLst>
                              <p:par>
                                <p:cTn id="210" presetID="2" presetClass="entr" presetSubtype="2" fill="hold" grpId="0" nodeType="afterEffect">
                                  <p:stCondLst>
                                    <p:cond delay="0"/>
                                  </p:stCondLst>
                                  <p:childTnLst>
                                    <p:set>
                                      <p:cBhvr>
                                        <p:cTn id="211" dur="1" fill="hold">
                                          <p:stCondLst>
                                            <p:cond delay="0"/>
                                          </p:stCondLst>
                                        </p:cTn>
                                        <p:tgtEl>
                                          <p:spTgt spid="937004"/>
                                        </p:tgtEl>
                                        <p:attrNameLst>
                                          <p:attrName>style.visibility</p:attrName>
                                        </p:attrNameLst>
                                      </p:cBhvr>
                                      <p:to>
                                        <p:strVal val="visible"/>
                                      </p:to>
                                    </p:set>
                                    <p:anim calcmode="lin" valueType="num">
                                      <p:cBhvr additive="base">
                                        <p:cTn id="212" dur="1000" fill="hold"/>
                                        <p:tgtEl>
                                          <p:spTgt spid="937004"/>
                                        </p:tgtEl>
                                        <p:attrNameLst>
                                          <p:attrName>ppt_x</p:attrName>
                                        </p:attrNameLst>
                                      </p:cBhvr>
                                      <p:tavLst>
                                        <p:tav tm="0">
                                          <p:val>
                                            <p:strVal val="1+#ppt_w/2"/>
                                          </p:val>
                                        </p:tav>
                                        <p:tav tm="100000">
                                          <p:val>
                                            <p:strVal val="#ppt_x"/>
                                          </p:val>
                                        </p:tav>
                                      </p:tavLst>
                                    </p:anim>
                                    <p:anim calcmode="lin" valueType="num">
                                      <p:cBhvr additive="base">
                                        <p:cTn id="213" dur="1000" fill="hold"/>
                                        <p:tgtEl>
                                          <p:spTgt spid="9370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2" grpId="0" build="p"/>
      <p:bldP spid="936964" grpId="0" animBg="1"/>
      <p:bldP spid="936965" grpId="0" animBg="1"/>
      <p:bldP spid="936966" grpId="0" animBg="1"/>
      <p:bldP spid="936967" grpId="0" animBg="1"/>
      <p:bldP spid="936968" grpId="0"/>
      <p:bldP spid="936969" grpId="0"/>
      <p:bldP spid="936970" grpId="0" animBg="1"/>
      <p:bldP spid="936971" grpId="0" animBg="1"/>
      <p:bldP spid="936972" grpId="0"/>
      <p:bldP spid="936973" grpId="0"/>
      <p:bldP spid="936974" grpId="0"/>
      <p:bldP spid="936975" grpId="0"/>
      <p:bldP spid="936976" grpId="0"/>
      <p:bldP spid="936977" grpId="0" animBg="1"/>
      <p:bldP spid="936978" grpId="0" animBg="1"/>
      <p:bldP spid="936979" grpId="0"/>
      <p:bldP spid="936980" grpId="0" animBg="1"/>
      <p:bldP spid="936981" grpId="0" animBg="1"/>
      <p:bldP spid="936982" grpId="0"/>
      <p:bldP spid="936983" grpId="0"/>
      <p:bldP spid="936984" grpId="0"/>
      <p:bldP spid="936985" grpId="0"/>
      <p:bldP spid="936986" grpId="0"/>
      <p:bldP spid="936987" grpId="0" animBg="1"/>
      <p:bldP spid="936988" grpId="0" animBg="1"/>
      <p:bldP spid="936989" grpId="0" animBg="1"/>
      <p:bldP spid="936990" grpId="0"/>
      <p:bldP spid="936991" grpId="0" animBg="1"/>
      <p:bldP spid="936992" grpId="0"/>
      <p:bldP spid="936993" grpId="0" animBg="1"/>
      <p:bldP spid="936994" grpId="0" animBg="1"/>
      <p:bldP spid="936995" grpId="0" animBg="1"/>
      <p:bldP spid="936996" grpId="0" animBg="1"/>
      <p:bldP spid="936997" grpId="0"/>
      <p:bldP spid="936998" grpId="0"/>
      <p:bldP spid="936999" grpId="0"/>
      <p:bldP spid="937000" grpId="0"/>
      <p:bldP spid="937001" grpId="0" animBg="1"/>
      <p:bldP spid="937002" grpId="0"/>
      <p:bldP spid="937003" grpId="0" animBg="1"/>
      <p:bldP spid="937004" grpId="0"/>
      <p:bldP spid="937005" grpId="0"/>
      <p:bldP spid="937006" grpId="0"/>
      <p:bldP spid="937007" grpId="0"/>
      <p:bldP spid="937008" grpId="0"/>
      <p:bldP spid="937009" grpId="0" animBg="1"/>
      <p:bldP spid="937010" grpId="0" animBg="1"/>
      <p:bldP spid="9370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2F269DDA-CDAC-42E1-B5C6-0B8CCC2522E9}" type="slidenum">
              <a:rPr lang="pt-PT" sz="1400" b="0" smtClean="0">
                <a:solidFill>
                  <a:schemeClr val="folHlink"/>
                </a:solidFill>
              </a:rPr>
              <a:pPr eaLnBrk="1" hangingPunct="1"/>
              <a:t>36</a:t>
            </a:fld>
            <a:endParaRPr lang="pt-PT" sz="1400" b="0" smtClean="0">
              <a:solidFill>
                <a:schemeClr val="folHlink"/>
              </a:solidFill>
            </a:endParaRPr>
          </a:p>
        </p:txBody>
      </p:sp>
      <p:sp>
        <p:nvSpPr>
          <p:cNvPr id="937986" name="Rectangle 2"/>
          <p:cNvSpPr>
            <a:spLocks noGrp="1" noChangeArrowheads="1"/>
          </p:cNvSpPr>
          <p:nvPr>
            <p:ph type="body" idx="1"/>
          </p:nvPr>
        </p:nvSpPr>
        <p:spPr>
          <a:xfrm>
            <a:off x="552450" y="1847850"/>
            <a:ext cx="7981950" cy="4602163"/>
          </a:xfrm>
        </p:spPr>
        <p:txBody>
          <a:bodyPr/>
          <a:lstStyle/>
          <a:p>
            <a:pPr marL="361950" indent="-361950" eaLnBrk="1" hangingPunct="1"/>
            <a:r>
              <a:rPr lang="pt-BR" sz="2800" smtClean="0">
                <a:latin typeface="Arial" charset="0"/>
              </a:rPr>
              <a:t>No caso mostrado anteriormente, supõe-se que a produtividade marginal do trabalho permaneceu constante. </a:t>
            </a:r>
          </a:p>
          <a:p>
            <a:pPr marL="361950" indent="-361950" eaLnBrk="1" hangingPunct="1"/>
            <a:r>
              <a:rPr lang="pt-BR" sz="2800" smtClean="0">
                <a:latin typeface="Arial" charset="0"/>
              </a:rPr>
              <a:t>Essa hipótese pode ser suprimida. </a:t>
            </a:r>
          </a:p>
          <a:p>
            <a:pPr marL="361950" indent="-361950" eaLnBrk="1" hangingPunct="1"/>
            <a:r>
              <a:rPr lang="pt-BR" sz="2800" smtClean="0">
                <a:latin typeface="Arial" charset="0"/>
              </a:rPr>
              <a:t>Até agora estivemos, no modelo da Síntese Neoclássica, usado a função de produção 	    y = y(N,K), incluindo em K os fatores que compõem o capital fixo e as matérias-primas. Pode-se, agora, deixar explícitas as matérias-primas. </a:t>
            </a:r>
          </a:p>
        </p:txBody>
      </p:sp>
      <p:sp>
        <p:nvSpPr>
          <p:cNvPr id="21508" name="Rectangle 3"/>
          <p:cNvSpPr>
            <a:spLocks noGrp="1" noChangeArrowheads="1"/>
          </p:cNvSpPr>
          <p:nvPr>
            <p:ph type="title"/>
          </p:nvPr>
        </p:nvSpPr>
        <p:spPr>
          <a:xfrm>
            <a:off x="0" y="465138"/>
            <a:ext cx="9144000" cy="819150"/>
          </a:xfrm>
          <a:noFill/>
        </p:spPr>
        <p:txBody>
          <a:bodyPr>
            <a:normAutofit fontScale="90000"/>
          </a:bodyPr>
          <a:lstStyle/>
          <a:p>
            <a:pPr eaLnBrk="1" hangingPunct="1"/>
            <a:r>
              <a:rPr lang="pt-BR" sz="3600" smtClean="0">
                <a:latin typeface="Arial" charset="0"/>
              </a:rPr>
              <a:t>Inflação de custos causada por choques de oferta</a:t>
            </a:r>
            <a:endParaRPr lang="pt-BR" smtClean="0">
              <a:latin typeface="Arial" charset="0"/>
            </a:endParaRPr>
          </a:p>
        </p:txBody>
      </p:sp>
      <p:sp>
        <p:nvSpPr>
          <p:cNvPr id="937988" name="Line 4"/>
          <p:cNvSpPr>
            <a:spLocks noChangeShapeType="1"/>
          </p:cNvSpPr>
          <p:nvPr/>
        </p:nvSpPr>
        <p:spPr bwMode="auto">
          <a:xfrm flipV="1">
            <a:off x="2228850" y="4648200"/>
            <a:ext cx="2286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37989" name="Line 5"/>
          <p:cNvSpPr>
            <a:spLocks noChangeShapeType="1"/>
          </p:cNvSpPr>
          <p:nvPr/>
        </p:nvSpPr>
        <p:spPr bwMode="auto">
          <a:xfrm flipV="1">
            <a:off x="4921250" y="4673600"/>
            <a:ext cx="24765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59320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37986">
                                            <p:txEl>
                                              <p:pRg st="0" end="0"/>
                                            </p:txEl>
                                          </p:spTgt>
                                        </p:tgtEl>
                                        <p:attrNameLst>
                                          <p:attrName>style.visibility</p:attrName>
                                        </p:attrNameLst>
                                      </p:cBhvr>
                                      <p:to>
                                        <p:strVal val="visible"/>
                                      </p:to>
                                    </p:set>
                                    <p:animEffect transition="in" filter="strips(downRight)">
                                      <p:cBhvr>
                                        <p:cTn id="7" dur="500"/>
                                        <p:tgtEl>
                                          <p:spTgt spid="937986">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37986">
                                            <p:txEl>
                                              <p:pRg st="1" end="1"/>
                                            </p:txEl>
                                          </p:spTgt>
                                        </p:tgtEl>
                                        <p:attrNameLst>
                                          <p:attrName>style.visibility</p:attrName>
                                        </p:attrNameLst>
                                      </p:cBhvr>
                                      <p:to>
                                        <p:strVal val="visible"/>
                                      </p:to>
                                    </p:set>
                                    <p:animEffect transition="in" filter="wipe(left)">
                                      <p:cBhvr>
                                        <p:cTn id="11" dur="500"/>
                                        <p:tgtEl>
                                          <p:spTgt spid="937986">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937986">
                                            <p:txEl>
                                              <p:pRg st="2" end="2"/>
                                            </p:txEl>
                                          </p:spTgt>
                                        </p:tgtEl>
                                        <p:attrNameLst>
                                          <p:attrName>style.visibility</p:attrName>
                                        </p:attrNameLst>
                                      </p:cBhvr>
                                      <p:to>
                                        <p:strVal val="visible"/>
                                      </p:to>
                                    </p:set>
                                    <p:animEffect transition="in" filter="strips(downRight)">
                                      <p:cBhvr>
                                        <p:cTn id="16" dur="500"/>
                                        <p:tgtEl>
                                          <p:spTgt spid="937986">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37988"/>
                                        </p:tgtEl>
                                        <p:attrNameLst>
                                          <p:attrName>style.visibility</p:attrName>
                                        </p:attrNameLst>
                                      </p:cBhvr>
                                      <p:to>
                                        <p:strVal val="visible"/>
                                      </p:to>
                                    </p:set>
                                    <p:animEffect transition="in" filter="wipe(left)">
                                      <p:cBhvr>
                                        <p:cTn id="19" dur="500"/>
                                        <p:tgtEl>
                                          <p:spTgt spid="93798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37989"/>
                                        </p:tgtEl>
                                        <p:attrNameLst>
                                          <p:attrName>style.visibility</p:attrName>
                                        </p:attrNameLst>
                                      </p:cBhvr>
                                      <p:to>
                                        <p:strVal val="visible"/>
                                      </p:to>
                                    </p:set>
                                    <p:animEffect transition="in" filter="wipe(left)">
                                      <p:cBhvr>
                                        <p:cTn id="22" dur="500"/>
                                        <p:tgtEl>
                                          <p:spTgt spid="937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86" grpId="0" build="p" autoUpdateAnimBg="0"/>
      <p:bldP spid="937988" grpId="0" animBg="1"/>
      <p:bldP spid="93798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Espaço Reservado para Número de Slide 6"/>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A22A6607-D6CF-4AA1-90BC-48C51901CD31}" type="slidenum">
              <a:rPr lang="pt-PT" sz="1400" b="0" smtClean="0">
                <a:solidFill>
                  <a:schemeClr val="folHlink"/>
                </a:solidFill>
              </a:rPr>
              <a:pPr eaLnBrk="1" hangingPunct="1"/>
              <a:t>37</a:t>
            </a:fld>
            <a:endParaRPr lang="pt-PT" sz="1400" b="0" smtClean="0">
              <a:solidFill>
                <a:schemeClr val="folHlink"/>
              </a:solidFill>
            </a:endParaRPr>
          </a:p>
        </p:txBody>
      </p:sp>
      <p:sp>
        <p:nvSpPr>
          <p:cNvPr id="22531" name="Rectangle 2"/>
          <p:cNvSpPr>
            <a:spLocks noGrp="1" noChangeArrowheads="1"/>
          </p:cNvSpPr>
          <p:nvPr>
            <p:ph type="title"/>
          </p:nvPr>
        </p:nvSpPr>
        <p:spPr>
          <a:xfrm>
            <a:off x="0" y="295275"/>
            <a:ext cx="9144000" cy="1143000"/>
          </a:xfrm>
          <a:noFill/>
        </p:spPr>
        <p:txBody>
          <a:bodyPr>
            <a:normAutofit fontScale="90000"/>
          </a:bodyPr>
          <a:lstStyle/>
          <a:p>
            <a:pPr eaLnBrk="1" hangingPunct="1"/>
            <a:r>
              <a:rPr lang="pt-BR" sz="3600" smtClean="0">
                <a:latin typeface="Arial" charset="0"/>
              </a:rPr>
              <a:t>Inflação de custos causada por choques de oferta</a:t>
            </a:r>
            <a:endParaRPr lang="pt-BR" smtClean="0">
              <a:latin typeface="Arial" charset="0"/>
            </a:endParaRPr>
          </a:p>
        </p:txBody>
      </p:sp>
      <p:sp>
        <p:nvSpPr>
          <p:cNvPr id="939011" name="Rectangle 3"/>
          <p:cNvSpPr>
            <a:spLocks noGrp="1" noChangeArrowheads="1"/>
          </p:cNvSpPr>
          <p:nvPr>
            <p:ph type="body" sz="half" idx="1"/>
          </p:nvPr>
        </p:nvSpPr>
        <p:spPr>
          <a:xfrm>
            <a:off x="457200" y="1600200"/>
            <a:ext cx="7945438" cy="4792663"/>
          </a:xfrm>
        </p:spPr>
        <p:txBody>
          <a:bodyPr>
            <a:normAutofit lnSpcReduction="10000"/>
          </a:bodyPr>
          <a:lstStyle/>
          <a:p>
            <a:pPr marL="361950" indent="-361950" eaLnBrk="1" hangingPunct="1"/>
            <a:r>
              <a:rPr lang="pt-BR" sz="2200" dirty="0" smtClean="0">
                <a:latin typeface="Arial" charset="0"/>
              </a:rPr>
              <a:t>Para uma firma i, tem-se: </a:t>
            </a:r>
          </a:p>
          <a:p>
            <a:pPr marL="361950" indent="-361950" eaLnBrk="1" hangingPunct="1"/>
            <a:endParaRPr lang="pt-BR" sz="2200" dirty="0" smtClean="0">
              <a:latin typeface="Arial" charset="0"/>
            </a:endParaRPr>
          </a:p>
          <a:p>
            <a:pPr marL="361950" indent="-361950" eaLnBrk="1" hangingPunct="1">
              <a:buFontTx/>
              <a:buNone/>
            </a:pPr>
            <a:r>
              <a:rPr lang="pt-BR" sz="2200" dirty="0" smtClean="0">
                <a:latin typeface="Arial" charset="0"/>
              </a:rPr>
              <a:t>	</a:t>
            </a:r>
          </a:p>
          <a:p>
            <a:pPr marL="361950" indent="-361950" eaLnBrk="1" hangingPunct="1">
              <a:lnSpc>
                <a:spcPct val="120000"/>
              </a:lnSpc>
              <a:buFontTx/>
              <a:buNone/>
            </a:pPr>
            <a:r>
              <a:rPr lang="pt-BR" sz="2200" dirty="0" smtClean="0">
                <a:latin typeface="Arial" charset="0"/>
              </a:rPr>
              <a:t>	em que:</a:t>
            </a:r>
          </a:p>
          <a:p>
            <a:pPr marL="827088" lvl="1" eaLnBrk="1" hangingPunct="1">
              <a:lnSpc>
                <a:spcPct val="120000"/>
              </a:lnSpc>
              <a:buFontTx/>
              <a:buNone/>
            </a:pPr>
            <a:r>
              <a:rPr lang="pt-BR" sz="2200" dirty="0" err="1" smtClean="0">
                <a:latin typeface="Arial" charset="0"/>
              </a:rPr>
              <a:t>N</a:t>
            </a:r>
            <a:r>
              <a:rPr lang="pt-BR" sz="2200" baseline="-25000" dirty="0" err="1" smtClean="0">
                <a:latin typeface="Arial" charset="0"/>
              </a:rPr>
              <a:t>i</a:t>
            </a:r>
            <a:r>
              <a:rPr lang="pt-BR" sz="2200" dirty="0" smtClean="0">
                <a:latin typeface="Arial" charset="0"/>
              </a:rPr>
              <a:t> = quantidade de trabalho;</a:t>
            </a:r>
          </a:p>
          <a:p>
            <a:pPr marL="827088" lvl="1" eaLnBrk="1" hangingPunct="1">
              <a:lnSpc>
                <a:spcPct val="120000"/>
              </a:lnSpc>
              <a:buFontTx/>
              <a:buNone/>
            </a:pPr>
            <a:r>
              <a:rPr lang="pt-BR" sz="2200" dirty="0" err="1" smtClean="0">
                <a:latin typeface="Arial" charset="0"/>
              </a:rPr>
              <a:t>M</a:t>
            </a:r>
            <a:r>
              <a:rPr lang="pt-BR" sz="2200" baseline="-25000" dirty="0" err="1" smtClean="0">
                <a:latin typeface="Arial" charset="0"/>
              </a:rPr>
              <a:t>Ni</a:t>
            </a:r>
            <a:r>
              <a:rPr lang="pt-BR" sz="2200" dirty="0" smtClean="0">
                <a:latin typeface="Arial" charset="0"/>
              </a:rPr>
              <a:t> = matéria-prima nacional = M</a:t>
            </a:r>
            <a:r>
              <a:rPr lang="pt-BR" sz="2200" baseline="-25000" dirty="0" smtClean="0">
                <a:latin typeface="Arial" charset="0"/>
              </a:rPr>
              <a:t>N</a:t>
            </a:r>
            <a:r>
              <a:rPr lang="pt-BR" sz="2200" dirty="0" smtClean="0">
                <a:latin typeface="Arial" charset="0"/>
              </a:rPr>
              <a:t>(</a:t>
            </a:r>
            <a:r>
              <a:rPr lang="pt-BR" sz="2200" dirty="0" err="1" smtClean="0">
                <a:latin typeface="Arial" charset="0"/>
              </a:rPr>
              <a:t>q</a:t>
            </a:r>
            <a:r>
              <a:rPr lang="pt-BR" sz="2200" baseline="-25000" dirty="0" err="1" smtClean="0">
                <a:latin typeface="Arial" charset="0"/>
              </a:rPr>
              <a:t>i</a:t>
            </a:r>
            <a:r>
              <a:rPr lang="pt-BR" sz="2200" dirty="0" smtClean="0">
                <a:latin typeface="Arial" charset="0"/>
              </a:rPr>
              <a:t>) sendo             um valor fixo e igual a b</a:t>
            </a:r>
            <a:r>
              <a:rPr lang="pt-BR" sz="2200" baseline="-25000" dirty="0" smtClean="0">
                <a:latin typeface="Arial" charset="0"/>
              </a:rPr>
              <a:t>i</a:t>
            </a:r>
            <a:r>
              <a:rPr lang="pt-BR" sz="2200" dirty="0" smtClean="0">
                <a:latin typeface="Arial" charset="0"/>
              </a:rPr>
              <a:t> (que é o inverso da produtividade física marginal da matéria-prima nacional). </a:t>
            </a:r>
          </a:p>
          <a:p>
            <a:pPr marL="827088" lvl="1" eaLnBrk="1" hangingPunct="1">
              <a:lnSpc>
                <a:spcPct val="120000"/>
              </a:lnSpc>
              <a:buFontTx/>
              <a:buNone/>
            </a:pPr>
            <a:r>
              <a:rPr lang="pt-BR" sz="2200" dirty="0" err="1" smtClean="0">
                <a:latin typeface="Arial" charset="0"/>
              </a:rPr>
              <a:t>M</a:t>
            </a:r>
            <a:r>
              <a:rPr lang="pt-BR" sz="2200" baseline="-25000" dirty="0" err="1" smtClean="0">
                <a:latin typeface="Arial" charset="0"/>
              </a:rPr>
              <a:t>Ei</a:t>
            </a:r>
            <a:r>
              <a:rPr lang="pt-BR" sz="2200" dirty="0" smtClean="0">
                <a:latin typeface="Arial" charset="0"/>
              </a:rPr>
              <a:t> = matéria-prima estrangeira = M</a:t>
            </a:r>
            <a:r>
              <a:rPr lang="pt-BR" sz="2200" baseline="-25000" dirty="0" smtClean="0">
                <a:latin typeface="Arial" charset="0"/>
              </a:rPr>
              <a:t>E</a:t>
            </a:r>
            <a:r>
              <a:rPr lang="pt-BR" sz="2200" dirty="0" smtClean="0">
                <a:latin typeface="Arial" charset="0"/>
              </a:rPr>
              <a:t>(</a:t>
            </a:r>
            <a:r>
              <a:rPr lang="pt-BR" sz="2200" dirty="0" err="1" smtClean="0">
                <a:latin typeface="Arial" charset="0"/>
              </a:rPr>
              <a:t>q</a:t>
            </a:r>
            <a:r>
              <a:rPr lang="pt-BR" sz="2200" baseline="-25000" dirty="0" err="1" smtClean="0">
                <a:latin typeface="Arial" charset="0"/>
              </a:rPr>
              <a:t>i</a:t>
            </a:r>
            <a:r>
              <a:rPr lang="pt-BR" sz="2200" dirty="0" smtClean="0">
                <a:latin typeface="Arial" charset="0"/>
              </a:rPr>
              <a:t>) sendo           um valor fixo e igual a </a:t>
            </a:r>
            <a:r>
              <a:rPr lang="pt-BR" sz="2200" dirty="0" err="1" smtClean="0">
                <a:latin typeface="Arial" charset="0"/>
              </a:rPr>
              <a:t>d</a:t>
            </a:r>
            <a:r>
              <a:rPr lang="pt-BR" sz="2200" baseline="-25000" dirty="0" err="1" smtClean="0">
                <a:latin typeface="Arial" charset="0"/>
              </a:rPr>
              <a:t>i</a:t>
            </a:r>
            <a:r>
              <a:rPr lang="pt-BR" sz="2200" dirty="0" smtClean="0">
                <a:latin typeface="Arial" charset="0"/>
              </a:rPr>
              <a:t> (que é o inverso da produtividade física marginal da matéria-prima estrangeira). </a:t>
            </a:r>
          </a:p>
          <a:p>
            <a:pPr marL="827088" lvl="1" eaLnBrk="1" hangingPunct="1">
              <a:lnSpc>
                <a:spcPct val="120000"/>
              </a:lnSpc>
              <a:buFontTx/>
              <a:buNone/>
            </a:pPr>
            <a:r>
              <a:rPr lang="pt-BR" sz="2200" dirty="0" smtClean="0">
                <a:latin typeface="Arial" charset="0"/>
              </a:rPr>
              <a:t>K</a:t>
            </a:r>
            <a:r>
              <a:rPr lang="pt-BR" sz="2200" baseline="-25000" dirty="0" smtClean="0">
                <a:latin typeface="Arial" charset="0"/>
              </a:rPr>
              <a:t>i</a:t>
            </a:r>
            <a:r>
              <a:rPr lang="pt-BR" sz="2200" dirty="0" smtClean="0">
                <a:latin typeface="Arial" charset="0"/>
              </a:rPr>
              <a:t> = capital fixo (instalações e equipamentos).</a:t>
            </a:r>
          </a:p>
        </p:txBody>
      </p:sp>
      <p:sp>
        <p:nvSpPr>
          <p:cNvPr id="939012" name="Line 4"/>
          <p:cNvSpPr>
            <a:spLocks noChangeShapeType="1"/>
          </p:cNvSpPr>
          <p:nvPr/>
        </p:nvSpPr>
        <p:spPr bwMode="auto">
          <a:xfrm flipV="1">
            <a:off x="1073150" y="6021288"/>
            <a:ext cx="209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aphicFrame>
        <p:nvGraphicFramePr>
          <p:cNvPr id="939013" name="Object 5"/>
          <p:cNvGraphicFramePr>
            <a:graphicFrameLocks noChangeAspect="1"/>
          </p:cNvGraphicFramePr>
          <p:nvPr>
            <p:extLst>
              <p:ext uri="{D42A27DB-BD31-4B8C-83A1-F6EECF244321}">
                <p14:modId xmlns:p14="http://schemas.microsoft.com/office/powerpoint/2010/main" val="923752991"/>
              </p:ext>
            </p:extLst>
          </p:nvPr>
        </p:nvGraphicFramePr>
        <p:xfrm>
          <a:off x="2597150" y="2181225"/>
          <a:ext cx="3830638" cy="711200"/>
        </p:xfrm>
        <a:graphic>
          <a:graphicData uri="http://schemas.openxmlformats.org/presentationml/2006/ole">
            <mc:AlternateContent xmlns:mc="http://schemas.openxmlformats.org/markup-compatibility/2006">
              <mc:Choice xmlns:v="urn:schemas-microsoft-com:vml" Requires="v">
                <p:oleObj spid="_x0000_s89162" name="Equação" r:id="rId3" imgW="1511280" imgH="253800" progId="Equation.3">
                  <p:embed/>
                </p:oleObj>
              </mc:Choice>
              <mc:Fallback>
                <p:oleObj name="Equação" r:id="rId3" imgW="1511280" imgH="253800" progId="Equation.3">
                  <p:embed/>
                  <p:pic>
                    <p:nvPicPr>
                      <p:cNvPr id="0" name=""/>
                      <p:cNvPicPr>
                        <a:picLocks noChangeAspect="1" noChangeArrowheads="1"/>
                      </p:cNvPicPr>
                      <p:nvPr/>
                    </p:nvPicPr>
                    <p:blipFill>
                      <a:blip r:embed="rId4"/>
                      <a:srcRect/>
                      <a:stretch>
                        <a:fillRect/>
                      </a:stretch>
                    </p:blipFill>
                    <p:spPr bwMode="auto">
                      <a:xfrm>
                        <a:off x="2597150" y="2181225"/>
                        <a:ext cx="38306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9014" name="Object 6"/>
          <p:cNvGraphicFramePr>
            <a:graphicFrameLocks noGrp="1" noChangeAspect="1"/>
          </p:cNvGraphicFramePr>
          <p:nvPr>
            <p:ph sz="half" idx="2"/>
            <p:extLst>
              <p:ext uri="{D42A27DB-BD31-4B8C-83A1-F6EECF244321}">
                <p14:modId xmlns:p14="http://schemas.microsoft.com/office/powerpoint/2010/main" val="547097974"/>
              </p:ext>
            </p:extLst>
          </p:nvPr>
        </p:nvGraphicFramePr>
        <p:xfrm>
          <a:off x="6804248" y="3429000"/>
          <a:ext cx="629055" cy="648072"/>
        </p:xfrm>
        <a:graphic>
          <a:graphicData uri="http://schemas.openxmlformats.org/presentationml/2006/ole">
            <mc:AlternateContent xmlns:mc="http://schemas.openxmlformats.org/markup-compatibility/2006">
              <mc:Choice xmlns:v="urn:schemas-microsoft-com:vml" Requires="v">
                <p:oleObj spid="_x0000_s89163" name="Equação" r:id="rId5" imgW="419040" imgH="431640" progId="Equation.3">
                  <p:embed/>
                </p:oleObj>
              </mc:Choice>
              <mc:Fallback>
                <p:oleObj name="Equação" r:id="rId5" imgW="419040" imgH="431640" progId="Equation.3">
                  <p:embed/>
                  <p:pic>
                    <p:nvPicPr>
                      <p:cNvPr id="0" name=""/>
                      <p:cNvPicPr>
                        <a:picLocks noChangeAspect="1" noChangeArrowheads="1"/>
                      </p:cNvPicPr>
                      <p:nvPr/>
                    </p:nvPicPr>
                    <p:blipFill>
                      <a:blip r:embed="rId6"/>
                      <a:srcRect/>
                      <a:stretch>
                        <a:fillRect/>
                      </a:stretch>
                    </p:blipFill>
                    <p:spPr bwMode="auto">
                      <a:xfrm>
                        <a:off x="6804248" y="3429000"/>
                        <a:ext cx="629055" cy="648072"/>
                      </a:xfrm>
                      <a:prstGeom prst="rect">
                        <a:avLst/>
                      </a:prstGeom>
                      <a:noFill/>
                      <a:ln>
                        <a:noFill/>
                      </a:ln>
                      <a:effectLst/>
                    </p:spPr>
                  </p:pic>
                </p:oleObj>
              </mc:Fallback>
            </mc:AlternateContent>
          </a:graphicData>
        </a:graphic>
      </p:graphicFrame>
      <p:graphicFrame>
        <p:nvGraphicFramePr>
          <p:cNvPr id="939015" name="Object 7"/>
          <p:cNvGraphicFramePr>
            <a:graphicFrameLocks noChangeAspect="1"/>
          </p:cNvGraphicFramePr>
          <p:nvPr>
            <p:extLst>
              <p:ext uri="{D42A27DB-BD31-4B8C-83A1-F6EECF244321}">
                <p14:modId xmlns:p14="http://schemas.microsoft.com/office/powerpoint/2010/main" val="3889729134"/>
              </p:ext>
            </p:extLst>
          </p:nvPr>
        </p:nvGraphicFramePr>
        <p:xfrm>
          <a:off x="6991343" y="4509120"/>
          <a:ext cx="749009" cy="792088"/>
        </p:xfrm>
        <a:graphic>
          <a:graphicData uri="http://schemas.openxmlformats.org/presentationml/2006/ole">
            <mc:AlternateContent xmlns:mc="http://schemas.openxmlformats.org/markup-compatibility/2006">
              <mc:Choice xmlns:v="urn:schemas-microsoft-com:vml" Requires="v">
                <p:oleObj spid="_x0000_s89164" name="Equação" r:id="rId7" imgW="406080" imgH="431640" progId="Equation.3">
                  <p:embed/>
                </p:oleObj>
              </mc:Choice>
              <mc:Fallback>
                <p:oleObj name="Equação" r:id="rId7" imgW="406080" imgH="431640" progId="Equation.3">
                  <p:embed/>
                  <p:pic>
                    <p:nvPicPr>
                      <p:cNvPr id="0" name=""/>
                      <p:cNvPicPr>
                        <a:picLocks noChangeAspect="1" noChangeArrowheads="1"/>
                      </p:cNvPicPr>
                      <p:nvPr/>
                    </p:nvPicPr>
                    <p:blipFill>
                      <a:blip r:embed="rId8"/>
                      <a:srcRect/>
                      <a:stretch>
                        <a:fillRect/>
                      </a:stretch>
                    </p:blipFill>
                    <p:spPr bwMode="auto">
                      <a:xfrm>
                        <a:off x="6991343" y="4509120"/>
                        <a:ext cx="749009" cy="7920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87193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39011">
                                            <p:txEl>
                                              <p:pRg st="0" end="0"/>
                                            </p:txEl>
                                          </p:spTgt>
                                        </p:tgtEl>
                                        <p:attrNameLst>
                                          <p:attrName>style.visibility</p:attrName>
                                        </p:attrNameLst>
                                      </p:cBhvr>
                                      <p:to>
                                        <p:strVal val="visible"/>
                                      </p:to>
                                    </p:set>
                                    <p:animEffect transition="in" filter="strips(downRight)">
                                      <p:cBhvr>
                                        <p:cTn id="7" dur="500"/>
                                        <p:tgtEl>
                                          <p:spTgt spid="939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939013"/>
                                        </p:tgtEl>
                                        <p:attrNameLst>
                                          <p:attrName>style.visibility</p:attrName>
                                        </p:attrNameLst>
                                      </p:cBhvr>
                                      <p:to>
                                        <p:strVal val="visible"/>
                                      </p:to>
                                    </p:set>
                                    <p:anim calcmode="lin" valueType="num">
                                      <p:cBhvr>
                                        <p:cTn id="12" dur="500" fill="hold"/>
                                        <p:tgtEl>
                                          <p:spTgt spid="939013"/>
                                        </p:tgtEl>
                                        <p:attrNameLst>
                                          <p:attrName>ppt_w</p:attrName>
                                        </p:attrNameLst>
                                      </p:cBhvr>
                                      <p:tavLst>
                                        <p:tav tm="0">
                                          <p:val>
                                            <p:fltVal val="0"/>
                                          </p:val>
                                        </p:tav>
                                        <p:tav tm="100000">
                                          <p:val>
                                            <p:strVal val="#ppt_w"/>
                                          </p:val>
                                        </p:tav>
                                      </p:tavLst>
                                    </p:anim>
                                    <p:anim calcmode="lin" valueType="num">
                                      <p:cBhvr>
                                        <p:cTn id="13" dur="500" fill="hold"/>
                                        <p:tgtEl>
                                          <p:spTgt spid="93901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18" presetClass="entr" presetSubtype="6" fill="hold" grpId="0" nodeType="afterEffect">
                                  <p:stCondLst>
                                    <p:cond delay="0"/>
                                  </p:stCondLst>
                                  <p:childTnLst>
                                    <p:set>
                                      <p:cBhvr>
                                        <p:cTn id="16" dur="1" fill="hold">
                                          <p:stCondLst>
                                            <p:cond delay="0"/>
                                          </p:stCondLst>
                                        </p:cTn>
                                        <p:tgtEl>
                                          <p:spTgt spid="939011">
                                            <p:txEl>
                                              <p:pRg st="2" end="2"/>
                                            </p:txEl>
                                          </p:spTgt>
                                        </p:tgtEl>
                                        <p:attrNameLst>
                                          <p:attrName>style.visibility</p:attrName>
                                        </p:attrNameLst>
                                      </p:cBhvr>
                                      <p:to>
                                        <p:strVal val="visible"/>
                                      </p:to>
                                    </p:set>
                                    <p:animEffect transition="in" filter="strips(downRight)">
                                      <p:cBhvr>
                                        <p:cTn id="17" dur="500"/>
                                        <p:tgtEl>
                                          <p:spTgt spid="939011">
                                            <p:txEl>
                                              <p:pRg st="2" end="2"/>
                                            </p:txEl>
                                          </p:spTgt>
                                        </p:tgtEl>
                                      </p:cBhvr>
                                    </p:animEffect>
                                  </p:childTnLst>
                                </p:cTn>
                              </p:par>
                            </p:childTnLst>
                          </p:cTn>
                        </p:par>
                        <p:par>
                          <p:cTn id="18" fill="hold" nodeType="afterGroup">
                            <p:stCondLst>
                              <p:cond delay="1000"/>
                            </p:stCondLst>
                            <p:childTnLst>
                              <p:par>
                                <p:cTn id="19" presetID="18" presetClass="entr" presetSubtype="6" fill="hold" grpId="0" nodeType="afterEffect">
                                  <p:stCondLst>
                                    <p:cond delay="0"/>
                                  </p:stCondLst>
                                  <p:childTnLst>
                                    <p:set>
                                      <p:cBhvr>
                                        <p:cTn id="20" dur="1" fill="hold">
                                          <p:stCondLst>
                                            <p:cond delay="0"/>
                                          </p:stCondLst>
                                        </p:cTn>
                                        <p:tgtEl>
                                          <p:spTgt spid="939011">
                                            <p:txEl>
                                              <p:pRg st="3" end="3"/>
                                            </p:txEl>
                                          </p:spTgt>
                                        </p:tgtEl>
                                        <p:attrNameLst>
                                          <p:attrName>style.visibility</p:attrName>
                                        </p:attrNameLst>
                                      </p:cBhvr>
                                      <p:to>
                                        <p:strVal val="visible"/>
                                      </p:to>
                                    </p:set>
                                    <p:animEffect transition="in" filter="strips(downRight)">
                                      <p:cBhvr>
                                        <p:cTn id="21" dur="500"/>
                                        <p:tgtEl>
                                          <p:spTgt spid="939011">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939011">
                                            <p:txEl>
                                              <p:pRg st="4" end="4"/>
                                            </p:txEl>
                                          </p:spTgt>
                                        </p:tgtEl>
                                        <p:attrNameLst>
                                          <p:attrName>style.visibility</p:attrName>
                                        </p:attrNameLst>
                                      </p:cBhvr>
                                      <p:to>
                                        <p:strVal val="visible"/>
                                      </p:to>
                                    </p:set>
                                    <p:animEffect transition="in" filter="strips(downRight)">
                                      <p:cBhvr>
                                        <p:cTn id="26" dur="500"/>
                                        <p:tgtEl>
                                          <p:spTgt spid="939011">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939011">
                                            <p:txEl>
                                              <p:pRg st="5" end="5"/>
                                            </p:txEl>
                                          </p:spTgt>
                                        </p:tgtEl>
                                        <p:attrNameLst>
                                          <p:attrName>style.visibility</p:attrName>
                                        </p:attrNameLst>
                                      </p:cBhvr>
                                      <p:to>
                                        <p:strVal val="visible"/>
                                      </p:to>
                                    </p:set>
                                    <p:animEffect transition="in" filter="strips(downRight)">
                                      <p:cBhvr>
                                        <p:cTn id="31" dur="500"/>
                                        <p:tgtEl>
                                          <p:spTgt spid="939011">
                                            <p:txEl>
                                              <p:pRg st="5" end="5"/>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939014"/>
                                        </p:tgtEl>
                                        <p:attrNameLst>
                                          <p:attrName>style.visibility</p:attrName>
                                        </p:attrNameLst>
                                      </p:cBhvr>
                                      <p:to>
                                        <p:strVal val="visible"/>
                                      </p:to>
                                    </p:set>
                                    <p:animEffect transition="in" filter="wipe(left)">
                                      <p:cBhvr>
                                        <p:cTn id="34" dur="500"/>
                                        <p:tgtEl>
                                          <p:spTgt spid="9390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939011">
                                            <p:txEl>
                                              <p:pRg st="6" end="6"/>
                                            </p:txEl>
                                          </p:spTgt>
                                        </p:tgtEl>
                                        <p:attrNameLst>
                                          <p:attrName>style.visibility</p:attrName>
                                        </p:attrNameLst>
                                      </p:cBhvr>
                                      <p:to>
                                        <p:strVal val="visible"/>
                                      </p:to>
                                    </p:set>
                                    <p:animEffect transition="in" filter="strips(downRight)">
                                      <p:cBhvr>
                                        <p:cTn id="39" dur="500"/>
                                        <p:tgtEl>
                                          <p:spTgt spid="939011">
                                            <p:txEl>
                                              <p:pRg st="6" end="6"/>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939015"/>
                                        </p:tgtEl>
                                        <p:attrNameLst>
                                          <p:attrName>style.visibility</p:attrName>
                                        </p:attrNameLst>
                                      </p:cBhvr>
                                      <p:to>
                                        <p:strVal val="visible"/>
                                      </p:to>
                                    </p:set>
                                    <p:animEffect transition="in" filter="wipe(left)">
                                      <p:cBhvr>
                                        <p:cTn id="42" dur="500"/>
                                        <p:tgtEl>
                                          <p:spTgt spid="9390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939011">
                                            <p:txEl>
                                              <p:pRg st="7" end="7"/>
                                            </p:txEl>
                                          </p:spTgt>
                                        </p:tgtEl>
                                        <p:attrNameLst>
                                          <p:attrName>style.visibility</p:attrName>
                                        </p:attrNameLst>
                                      </p:cBhvr>
                                      <p:to>
                                        <p:strVal val="visible"/>
                                      </p:to>
                                    </p:set>
                                    <p:animEffect transition="in" filter="strips(downRight)">
                                      <p:cBhvr>
                                        <p:cTn id="47" dur="500"/>
                                        <p:tgtEl>
                                          <p:spTgt spid="939011">
                                            <p:txEl>
                                              <p:pRg st="7" end="7"/>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939012"/>
                                        </p:tgtEl>
                                        <p:attrNameLst>
                                          <p:attrName>style.visibility</p:attrName>
                                        </p:attrNameLst>
                                      </p:cBhvr>
                                      <p:to>
                                        <p:strVal val="visible"/>
                                      </p:to>
                                    </p:set>
                                    <p:animEffect transition="in" filter="wipe(left)">
                                      <p:cBhvr>
                                        <p:cTn id="50" dur="500"/>
                                        <p:tgtEl>
                                          <p:spTgt spid="939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build="p" autoUpdateAnimBg="0"/>
      <p:bldP spid="9390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tângulo 12"/>
          <p:cNvSpPr/>
          <p:nvPr/>
        </p:nvSpPr>
        <p:spPr>
          <a:xfrm>
            <a:off x="467544" y="2204864"/>
            <a:ext cx="8676456" cy="4104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554" name="Espaço Reservado para Número de Slide 6"/>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87FB34D9-E2D2-4185-919E-1D4BCD630E78}" type="slidenum">
              <a:rPr lang="pt-PT" sz="1400" b="0" smtClean="0">
                <a:solidFill>
                  <a:schemeClr val="folHlink"/>
                </a:solidFill>
              </a:rPr>
              <a:pPr eaLnBrk="1" hangingPunct="1"/>
              <a:t>38</a:t>
            </a:fld>
            <a:endParaRPr lang="pt-PT" sz="1400" b="0" smtClean="0">
              <a:solidFill>
                <a:schemeClr val="folHlink"/>
              </a:solidFill>
            </a:endParaRPr>
          </a:p>
        </p:txBody>
      </p:sp>
      <p:sp>
        <p:nvSpPr>
          <p:cNvPr id="23555" name="Rectangle 2"/>
          <p:cNvSpPr>
            <a:spLocks noGrp="1" noChangeArrowheads="1"/>
          </p:cNvSpPr>
          <p:nvPr>
            <p:ph type="title"/>
          </p:nvPr>
        </p:nvSpPr>
        <p:spPr>
          <a:xfrm>
            <a:off x="0" y="295275"/>
            <a:ext cx="9144000" cy="1143000"/>
          </a:xfrm>
          <a:noFill/>
        </p:spPr>
        <p:txBody>
          <a:bodyPr>
            <a:normAutofit fontScale="90000"/>
          </a:bodyPr>
          <a:lstStyle/>
          <a:p>
            <a:pPr eaLnBrk="1" hangingPunct="1"/>
            <a:r>
              <a:rPr lang="pt-BR" sz="3600" smtClean="0">
                <a:latin typeface="Arial" charset="0"/>
              </a:rPr>
              <a:t>Inflação de custos causada por choques de oferta</a:t>
            </a:r>
            <a:endParaRPr lang="pt-BR" smtClean="0">
              <a:latin typeface="Arial" charset="0"/>
            </a:endParaRPr>
          </a:p>
        </p:txBody>
      </p:sp>
      <p:sp>
        <p:nvSpPr>
          <p:cNvPr id="940035" name="Rectangle 3"/>
          <p:cNvSpPr>
            <a:spLocks noGrp="1" noChangeArrowheads="1"/>
          </p:cNvSpPr>
          <p:nvPr>
            <p:ph type="body" sz="half" idx="1"/>
          </p:nvPr>
        </p:nvSpPr>
        <p:spPr>
          <a:xfrm>
            <a:off x="457200" y="1600200"/>
            <a:ext cx="7945438" cy="4792663"/>
          </a:xfrm>
        </p:spPr>
        <p:txBody>
          <a:bodyPr/>
          <a:lstStyle/>
          <a:p>
            <a:pPr marL="361950" indent="-361950" eaLnBrk="1" hangingPunct="1"/>
            <a:r>
              <a:rPr lang="pt-BR" sz="2600" smtClean="0">
                <a:latin typeface="Arial" charset="0"/>
              </a:rPr>
              <a:t>Função de produção:</a:t>
            </a:r>
          </a:p>
        </p:txBody>
      </p:sp>
      <p:graphicFrame>
        <p:nvGraphicFramePr>
          <p:cNvPr id="940036" name="Object 4"/>
          <p:cNvGraphicFramePr>
            <a:graphicFrameLocks noChangeAspect="1"/>
          </p:cNvGraphicFramePr>
          <p:nvPr/>
        </p:nvGraphicFramePr>
        <p:xfrm>
          <a:off x="6192838" y="3103563"/>
          <a:ext cx="2924175" cy="565150"/>
        </p:xfrm>
        <a:graphic>
          <a:graphicData uri="http://schemas.openxmlformats.org/presentationml/2006/ole">
            <mc:AlternateContent xmlns:mc="http://schemas.openxmlformats.org/markup-compatibility/2006">
              <mc:Choice xmlns:v="urn:schemas-microsoft-com:vml" Requires="v">
                <p:oleObj spid="_x0000_s90138" name="Equation" r:id="rId3" imgW="1200049" imgH="209520" progId="Equation.3">
                  <p:embed/>
                </p:oleObj>
              </mc:Choice>
              <mc:Fallback>
                <p:oleObj name="Equation" r:id="rId3" imgW="1200049" imgH="2095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838" y="3103563"/>
                        <a:ext cx="29241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0037" name="Line 5"/>
          <p:cNvSpPr>
            <a:spLocks noChangeShapeType="1"/>
          </p:cNvSpPr>
          <p:nvPr/>
        </p:nvSpPr>
        <p:spPr bwMode="auto">
          <a:xfrm flipV="1">
            <a:off x="1257300" y="2609850"/>
            <a:ext cx="0" cy="3048000"/>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40038" name="Line 6"/>
          <p:cNvSpPr>
            <a:spLocks noChangeShapeType="1"/>
          </p:cNvSpPr>
          <p:nvPr/>
        </p:nvSpPr>
        <p:spPr bwMode="auto">
          <a:xfrm>
            <a:off x="1257300" y="5657850"/>
            <a:ext cx="6000750" cy="0"/>
          </a:xfrm>
          <a:prstGeom prst="line">
            <a:avLst/>
          </a:prstGeom>
          <a:noFill/>
          <a:ln w="2857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40039" name="Text Box 7"/>
          <p:cNvSpPr txBox="1">
            <a:spLocks noChangeArrowheads="1"/>
          </p:cNvSpPr>
          <p:nvPr/>
        </p:nvSpPr>
        <p:spPr bwMode="auto">
          <a:xfrm>
            <a:off x="781050" y="2552700"/>
            <a:ext cx="666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b="0">
                <a:solidFill>
                  <a:srgbClr val="FFFFFF"/>
                </a:solidFill>
                <a:latin typeface="Arial" charset="0"/>
              </a:rPr>
              <a:t>q</a:t>
            </a:r>
            <a:r>
              <a:rPr lang="pt-BR" b="0" baseline="-25000">
                <a:solidFill>
                  <a:srgbClr val="FFFFFF"/>
                </a:solidFill>
                <a:latin typeface="Arial" charset="0"/>
              </a:rPr>
              <a:t>i</a:t>
            </a:r>
          </a:p>
        </p:txBody>
      </p:sp>
      <p:sp>
        <p:nvSpPr>
          <p:cNvPr id="940040" name="Text Box 8"/>
          <p:cNvSpPr txBox="1">
            <a:spLocks noChangeArrowheads="1"/>
          </p:cNvSpPr>
          <p:nvPr/>
        </p:nvSpPr>
        <p:spPr bwMode="auto">
          <a:xfrm>
            <a:off x="6750050" y="5683250"/>
            <a:ext cx="666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b="0">
                <a:solidFill>
                  <a:srgbClr val="FFFFFF"/>
                </a:solidFill>
                <a:latin typeface="Arial" charset="0"/>
              </a:rPr>
              <a:t>N</a:t>
            </a:r>
            <a:r>
              <a:rPr lang="pt-BR" b="0" baseline="-25000">
                <a:solidFill>
                  <a:srgbClr val="FFFFFF"/>
                </a:solidFill>
                <a:latin typeface="Arial" charset="0"/>
              </a:rPr>
              <a:t>i</a:t>
            </a:r>
          </a:p>
        </p:txBody>
      </p:sp>
      <p:sp>
        <p:nvSpPr>
          <p:cNvPr id="940041" name="Freeform 9"/>
          <p:cNvSpPr>
            <a:spLocks/>
          </p:cNvSpPr>
          <p:nvPr/>
        </p:nvSpPr>
        <p:spPr bwMode="auto">
          <a:xfrm>
            <a:off x="1276350" y="3638550"/>
            <a:ext cx="4991100" cy="2000250"/>
          </a:xfrm>
          <a:custGeom>
            <a:avLst/>
            <a:gdLst>
              <a:gd name="T0" fmla="*/ 0 w 3144"/>
              <a:gd name="T1" fmla="*/ 2147483647 h 1260"/>
              <a:gd name="T2" fmla="*/ 2147483647 w 3144"/>
              <a:gd name="T3" fmla="*/ 2147483647 h 1260"/>
              <a:gd name="T4" fmla="*/ 2147483647 w 3144"/>
              <a:gd name="T5" fmla="*/ 2147483647 h 1260"/>
              <a:gd name="T6" fmla="*/ 2147483647 w 3144"/>
              <a:gd name="T7" fmla="*/ 0 h 12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4" h="1260">
                <a:moveTo>
                  <a:pt x="0" y="1260"/>
                </a:moveTo>
                <a:cubicBezTo>
                  <a:pt x="139" y="1229"/>
                  <a:pt x="278" y="1198"/>
                  <a:pt x="480" y="1056"/>
                </a:cubicBezTo>
                <a:cubicBezTo>
                  <a:pt x="682" y="914"/>
                  <a:pt x="768" y="584"/>
                  <a:pt x="1212" y="408"/>
                </a:cubicBezTo>
                <a:cubicBezTo>
                  <a:pt x="1656" y="232"/>
                  <a:pt x="2400" y="116"/>
                  <a:pt x="3144" y="0"/>
                </a:cubicBezTo>
              </a:path>
            </a:pathLst>
          </a:custGeom>
          <a:noFill/>
          <a:ln w="381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1981074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40035">
                                            <p:txEl>
                                              <p:pRg st="0" end="0"/>
                                            </p:txEl>
                                          </p:spTgt>
                                        </p:tgtEl>
                                        <p:attrNameLst>
                                          <p:attrName>style.visibility</p:attrName>
                                        </p:attrNameLst>
                                      </p:cBhvr>
                                      <p:to>
                                        <p:strVal val="visible"/>
                                      </p:to>
                                    </p:set>
                                    <p:animEffect transition="in" filter="strips(downRight)">
                                      <p:cBhvr>
                                        <p:cTn id="7" dur="500"/>
                                        <p:tgtEl>
                                          <p:spTgt spid="940035">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40037"/>
                                        </p:tgtEl>
                                        <p:attrNameLst>
                                          <p:attrName>style.visibility</p:attrName>
                                        </p:attrNameLst>
                                      </p:cBhvr>
                                      <p:to>
                                        <p:strVal val="visible"/>
                                      </p:to>
                                    </p:set>
                                    <p:animEffect transition="in" filter="wipe(down)">
                                      <p:cBhvr>
                                        <p:cTn id="11" dur="1000"/>
                                        <p:tgtEl>
                                          <p:spTgt spid="940037"/>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40039"/>
                                        </p:tgtEl>
                                        <p:attrNameLst>
                                          <p:attrName>style.visibility</p:attrName>
                                        </p:attrNameLst>
                                      </p:cBhvr>
                                      <p:to>
                                        <p:strVal val="visible"/>
                                      </p:to>
                                    </p:set>
                                    <p:animEffect transition="in" filter="wipe(left)">
                                      <p:cBhvr>
                                        <p:cTn id="15" dur="500"/>
                                        <p:tgtEl>
                                          <p:spTgt spid="940039"/>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40038"/>
                                        </p:tgtEl>
                                        <p:attrNameLst>
                                          <p:attrName>style.visibility</p:attrName>
                                        </p:attrNameLst>
                                      </p:cBhvr>
                                      <p:to>
                                        <p:strVal val="visible"/>
                                      </p:to>
                                    </p:set>
                                    <p:animEffect transition="in" filter="wipe(left)">
                                      <p:cBhvr>
                                        <p:cTn id="19" dur="1000"/>
                                        <p:tgtEl>
                                          <p:spTgt spid="940038"/>
                                        </p:tgtEl>
                                      </p:cBhvr>
                                    </p:animEffect>
                                  </p:childTnLst>
                                </p:cTn>
                              </p:par>
                            </p:childTnLst>
                          </p:cTn>
                        </p:par>
                        <p:par>
                          <p:cTn id="20" fill="hold" nodeType="afterGroup">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940040"/>
                                        </p:tgtEl>
                                        <p:attrNameLst>
                                          <p:attrName>style.visibility</p:attrName>
                                        </p:attrNameLst>
                                      </p:cBhvr>
                                      <p:to>
                                        <p:strVal val="visible"/>
                                      </p:to>
                                    </p:set>
                                    <p:animEffect transition="in" filter="wipe(left)">
                                      <p:cBhvr>
                                        <p:cTn id="23" dur="500"/>
                                        <p:tgtEl>
                                          <p:spTgt spid="940040"/>
                                        </p:tgtEl>
                                      </p:cBhvr>
                                    </p:animEffect>
                                  </p:childTnLst>
                                </p:cTn>
                              </p:par>
                            </p:childTnLst>
                          </p:cTn>
                        </p:par>
                        <p:par>
                          <p:cTn id="24" fill="hold" nodeType="afterGroup">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940041"/>
                                        </p:tgtEl>
                                        <p:attrNameLst>
                                          <p:attrName>style.visibility</p:attrName>
                                        </p:attrNameLst>
                                      </p:cBhvr>
                                      <p:to>
                                        <p:strVal val="visible"/>
                                      </p:to>
                                    </p:set>
                                    <p:animEffect transition="in" filter="wipe(left)">
                                      <p:cBhvr>
                                        <p:cTn id="27" dur="1000"/>
                                        <p:tgtEl>
                                          <p:spTgt spid="940041"/>
                                        </p:tgtEl>
                                      </p:cBhvr>
                                    </p:animEffect>
                                  </p:childTnLst>
                                </p:cTn>
                              </p:par>
                            </p:childTnLst>
                          </p:cTn>
                        </p:par>
                        <p:par>
                          <p:cTn id="28" fill="hold" nodeType="afterGroup">
                            <p:stCondLst>
                              <p:cond delay="4500"/>
                            </p:stCondLst>
                            <p:childTnLst>
                              <p:par>
                                <p:cTn id="29" presetID="22" presetClass="entr" presetSubtype="8" fill="hold" nodeType="afterEffect">
                                  <p:stCondLst>
                                    <p:cond delay="0"/>
                                  </p:stCondLst>
                                  <p:childTnLst>
                                    <p:set>
                                      <p:cBhvr>
                                        <p:cTn id="30" dur="1" fill="hold">
                                          <p:stCondLst>
                                            <p:cond delay="0"/>
                                          </p:stCondLst>
                                        </p:cTn>
                                        <p:tgtEl>
                                          <p:spTgt spid="940036"/>
                                        </p:tgtEl>
                                        <p:attrNameLst>
                                          <p:attrName>style.visibility</p:attrName>
                                        </p:attrNameLst>
                                      </p:cBhvr>
                                      <p:to>
                                        <p:strVal val="visible"/>
                                      </p:to>
                                    </p:set>
                                    <p:animEffect transition="in" filter="wipe(left)">
                                      <p:cBhvr>
                                        <p:cTn id="31" dur="500"/>
                                        <p:tgtEl>
                                          <p:spTgt spid="940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5" grpId="0" build="p" autoUpdateAnimBg="0"/>
      <p:bldP spid="940037" grpId="0" animBg="1"/>
      <p:bldP spid="940038" grpId="0" animBg="1"/>
      <p:bldP spid="940039" grpId="0"/>
      <p:bldP spid="940040" grpId="0"/>
      <p:bldP spid="940041"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Espaço Reservado para Número de Slide 6"/>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E536C7AB-ED23-4998-90F0-45E76D4AB577}" type="slidenum">
              <a:rPr lang="pt-PT" sz="1400" b="0" smtClean="0"/>
              <a:pPr eaLnBrk="1" hangingPunct="1"/>
              <a:t>39</a:t>
            </a:fld>
            <a:endParaRPr lang="pt-PT" sz="1400" b="0" smtClean="0"/>
          </a:p>
        </p:txBody>
      </p:sp>
      <p:sp>
        <p:nvSpPr>
          <p:cNvPr id="24579" name="Rectangle 2"/>
          <p:cNvSpPr>
            <a:spLocks noGrp="1" noChangeArrowheads="1"/>
          </p:cNvSpPr>
          <p:nvPr>
            <p:ph type="title"/>
          </p:nvPr>
        </p:nvSpPr>
        <p:spPr>
          <a:xfrm>
            <a:off x="0" y="295275"/>
            <a:ext cx="9144000" cy="1143000"/>
          </a:xfrm>
          <a:noFill/>
        </p:spPr>
        <p:txBody>
          <a:bodyPr>
            <a:normAutofit fontScale="90000"/>
          </a:bodyPr>
          <a:lstStyle/>
          <a:p>
            <a:pPr eaLnBrk="1" hangingPunct="1"/>
            <a:r>
              <a:rPr lang="pt-BR" sz="3600" smtClean="0">
                <a:latin typeface="Arial" charset="0"/>
              </a:rPr>
              <a:t>Inflação de custos causada por choques de oferta</a:t>
            </a:r>
            <a:endParaRPr lang="pt-BR" smtClean="0">
              <a:latin typeface="Arial" charset="0"/>
            </a:endParaRPr>
          </a:p>
        </p:txBody>
      </p:sp>
      <p:sp>
        <p:nvSpPr>
          <p:cNvPr id="941059" name="Rectangle 3"/>
          <p:cNvSpPr>
            <a:spLocks noChangeArrowheads="1"/>
          </p:cNvSpPr>
          <p:nvPr/>
        </p:nvSpPr>
        <p:spPr bwMode="auto">
          <a:xfrm>
            <a:off x="80963" y="1668594"/>
            <a:ext cx="8166100" cy="86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056" bIns="76176" anchor="ctr">
            <a:spAutoFit/>
          </a:bodyPr>
          <a:lstStyle/>
          <a:p>
            <a:pPr algn="just"/>
            <a:r>
              <a:rPr lang="pt-BR" sz="2400" b="0">
                <a:latin typeface="Arial" charset="0"/>
                <a:cs typeface="Times New Roman" pitchFamily="18" charset="0"/>
              </a:rPr>
              <a:t>O acréscimo de receita da firma i ao empregar </a:t>
            </a:r>
            <a:r>
              <a:rPr lang="pt-BR" sz="2400" b="0">
                <a:latin typeface="Symbol" pitchFamily="18" charset="2"/>
                <a:cs typeface="Times New Roman" pitchFamily="18" charset="0"/>
              </a:rPr>
              <a:t>D</a:t>
            </a:r>
            <a:r>
              <a:rPr lang="pt-BR" sz="2400" b="0">
                <a:latin typeface="Arial" charset="0"/>
                <a:cs typeface="Times New Roman" pitchFamily="18" charset="0"/>
              </a:rPr>
              <a:t>N</a:t>
            </a:r>
            <a:r>
              <a:rPr lang="pt-BR" sz="2400" b="0" baseline="-25000">
                <a:latin typeface="Arial" charset="0"/>
                <a:cs typeface="Times New Roman" pitchFamily="18" charset="0"/>
              </a:rPr>
              <a:t>i</a:t>
            </a:r>
            <a:r>
              <a:rPr lang="pt-BR" sz="2400" b="0">
                <a:latin typeface="Arial" charset="0"/>
                <a:cs typeface="Times New Roman" pitchFamily="18" charset="0"/>
              </a:rPr>
              <a:t> de trabalho adicional é:</a:t>
            </a:r>
          </a:p>
        </p:txBody>
      </p:sp>
      <p:graphicFrame>
        <p:nvGraphicFramePr>
          <p:cNvPr id="941060" name="Object 4"/>
          <p:cNvGraphicFramePr>
            <a:graphicFrameLocks noChangeAspect="1"/>
          </p:cNvGraphicFramePr>
          <p:nvPr>
            <p:extLst>
              <p:ext uri="{D42A27DB-BD31-4B8C-83A1-F6EECF244321}">
                <p14:modId xmlns:p14="http://schemas.microsoft.com/office/powerpoint/2010/main" val="1169830631"/>
              </p:ext>
            </p:extLst>
          </p:nvPr>
        </p:nvGraphicFramePr>
        <p:xfrm>
          <a:off x="2922588" y="2398713"/>
          <a:ext cx="3251200" cy="596900"/>
        </p:xfrm>
        <a:graphic>
          <a:graphicData uri="http://schemas.openxmlformats.org/presentationml/2006/ole">
            <mc:AlternateContent xmlns:mc="http://schemas.openxmlformats.org/markup-compatibility/2006">
              <mc:Choice xmlns:v="urn:schemas-microsoft-com:vml" Requires="v">
                <p:oleObj spid="_x0000_s91234" name="Equação" r:id="rId3" imgW="1422360" imgH="228600" progId="Equation.3">
                  <p:embed/>
                </p:oleObj>
              </mc:Choice>
              <mc:Fallback>
                <p:oleObj name="Equação" r:id="rId3" imgW="1422360" imgH="228600" progId="Equation.3">
                  <p:embed/>
                  <p:pic>
                    <p:nvPicPr>
                      <p:cNvPr id="0" name=""/>
                      <p:cNvPicPr>
                        <a:picLocks noChangeAspect="1" noChangeArrowheads="1"/>
                      </p:cNvPicPr>
                      <p:nvPr/>
                    </p:nvPicPr>
                    <p:blipFill>
                      <a:blip r:embed="rId4"/>
                      <a:srcRect/>
                      <a:stretch>
                        <a:fillRect/>
                      </a:stretch>
                    </p:blipFill>
                    <p:spPr bwMode="auto">
                      <a:xfrm>
                        <a:off x="2922588" y="2398713"/>
                        <a:ext cx="3251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1061" name="Rectangle 5"/>
          <p:cNvSpPr>
            <a:spLocks noChangeArrowheads="1"/>
          </p:cNvSpPr>
          <p:nvPr/>
        </p:nvSpPr>
        <p:spPr bwMode="auto">
          <a:xfrm>
            <a:off x="447675" y="2982913"/>
            <a:ext cx="362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sz="2400" b="0">
                <a:latin typeface="Arial" charset="0"/>
                <a:cs typeface="Times New Roman" pitchFamily="18" charset="0"/>
              </a:rPr>
              <a:t>O acréscimo de custos é:</a:t>
            </a:r>
            <a:endParaRPr lang="pt-BR" sz="2400" b="0">
              <a:latin typeface="Arial" charset="0"/>
            </a:endParaRPr>
          </a:p>
        </p:txBody>
      </p:sp>
      <p:graphicFrame>
        <p:nvGraphicFramePr>
          <p:cNvPr id="941062" name="Object 6"/>
          <p:cNvGraphicFramePr>
            <a:graphicFrameLocks noChangeAspect="1"/>
          </p:cNvGraphicFramePr>
          <p:nvPr>
            <p:extLst>
              <p:ext uri="{D42A27DB-BD31-4B8C-83A1-F6EECF244321}">
                <p14:modId xmlns:p14="http://schemas.microsoft.com/office/powerpoint/2010/main" val="1923028949"/>
              </p:ext>
            </p:extLst>
          </p:nvPr>
        </p:nvGraphicFramePr>
        <p:xfrm>
          <a:off x="1831975" y="3489325"/>
          <a:ext cx="5465763" cy="606425"/>
        </p:xfrm>
        <a:graphic>
          <a:graphicData uri="http://schemas.openxmlformats.org/presentationml/2006/ole">
            <mc:AlternateContent xmlns:mc="http://schemas.openxmlformats.org/markup-compatibility/2006">
              <mc:Choice xmlns:v="urn:schemas-microsoft-com:vml" Requires="v">
                <p:oleObj spid="_x0000_s91235" name="Equação" r:id="rId5" imgW="2336760" imgH="228600" progId="Equation.3">
                  <p:embed/>
                </p:oleObj>
              </mc:Choice>
              <mc:Fallback>
                <p:oleObj name="Equação" r:id="rId5" imgW="2336760" imgH="228600" progId="Equation.3">
                  <p:embed/>
                  <p:pic>
                    <p:nvPicPr>
                      <p:cNvPr id="0" name=""/>
                      <p:cNvPicPr>
                        <a:picLocks noChangeAspect="1" noChangeArrowheads="1"/>
                      </p:cNvPicPr>
                      <p:nvPr/>
                    </p:nvPicPr>
                    <p:blipFill>
                      <a:blip r:embed="rId6"/>
                      <a:srcRect/>
                      <a:stretch>
                        <a:fillRect/>
                      </a:stretch>
                    </p:blipFill>
                    <p:spPr bwMode="auto">
                      <a:xfrm>
                        <a:off x="1831975" y="3489325"/>
                        <a:ext cx="54657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1063" name="Rectangle 7"/>
          <p:cNvSpPr>
            <a:spLocks noChangeArrowheads="1"/>
          </p:cNvSpPr>
          <p:nvPr/>
        </p:nvSpPr>
        <p:spPr bwMode="auto">
          <a:xfrm>
            <a:off x="438150" y="4041775"/>
            <a:ext cx="208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sz="2400" b="0">
                <a:latin typeface="Arial" charset="0"/>
                <a:cs typeface="Times New Roman" pitchFamily="18" charset="0"/>
              </a:rPr>
              <a:t>Sabe-se que: </a:t>
            </a:r>
            <a:endParaRPr lang="pt-BR" sz="2400" b="0">
              <a:latin typeface="Arial" charset="0"/>
            </a:endParaRPr>
          </a:p>
        </p:txBody>
      </p:sp>
      <p:graphicFrame>
        <p:nvGraphicFramePr>
          <p:cNvPr id="941064" name="Object 8"/>
          <p:cNvGraphicFramePr>
            <a:graphicFrameLocks noChangeAspect="1"/>
          </p:cNvGraphicFramePr>
          <p:nvPr>
            <p:extLst>
              <p:ext uri="{D42A27DB-BD31-4B8C-83A1-F6EECF244321}">
                <p14:modId xmlns:p14="http://schemas.microsoft.com/office/powerpoint/2010/main" val="2458161950"/>
              </p:ext>
            </p:extLst>
          </p:nvPr>
        </p:nvGraphicFramePr>
        <p:xfrm>
          <a:off x="1092200" y="4484688"/>
          <a:ext cx="6915150" cy="920750"/>
        </p:xfrm>
        <a:graphic>
          <a:graphicData uri="http://schemas.openxmlformats.org/presentationml/2006/ole">
            <mc:AlternateContent xmlns:mc="http://schemas.openxmlformats.org/markup-compatibility/2006">
              <mc:Choice xmlns:v="urn:schemas-microsoft-com:vml" Requires="v">
                <p:oleObj spid="_x0000_s91236" name="Equação" r:id="rId7" imgW="3504960" imgH="444240" progId="Equation.3">
                  <p:embed/>
                </p:oleObj>
              </mc:Choice>
              <mc:Fallback>
                <p:oleObj name="Equação" r:id="rId7" imgW="3504960" imgH="444240" progId="Equation.3">
                  <p:embed/>
                  <p:pic>
                    <p:nvPicPr>
                      <p:cNvPr id="0" name=""/>
                      <p:cNvPicPr>
                        <a:picLocks noChangeAspect="1" noChangeArrowheads="1"/>
                      </p:cNvPicPr>
                      <p:nvPr/>
                    </p:nvPicPr>
                    <p:blipFill>
                      <a:blip r:embed="rId8"/>
                      <a:srcRect/>
                      <a:stretch>
                        <a:fillRect/>
                      </a:stretch>
                    </p:blipFill>
                    <p:spPr bwMode="auto">
                      <a:xfrm>
                        <a:off x="1092200" y="4484688"/>
                        <a:ext cx="69151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1065" name="Rectangle 9"/>
          <p:cNvSpPr>
            <a:spLocks noChangeArrowheads="1"/>
          </p:cNvSpPr>
          <p:nvPr/>
        </p:nvSpPr>
        <p:spPr bwMode="auto">
          <a:xfrm>
            <a:off x="4400550" y="535781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pt-BR" sz="2400" b="0">
                <a:latin typeface="Arial" charset="0"/>
                <a:cs typeface="Times New Roman" pitchFamily="18" charset="0"/>
              </a:rPr>
              <a:t>e</a:t>
            </a:r>
            <a:endParaRPr lang="pt-BR" sz="2400" b="0">
              <a:latin typeface="Arial" charset="0"/>
            </a:endParaRPr>
          </a:p>
        </p:txBody>
      </p:sp>
      <p:graphicFrame>
        <p:nvGraphicFramePr>
          <p:cNvPr id="941066" name="Object 10"/>
          <p:cNvGraphicFramePr>
            <a:graphicFrameLocks noChangeAspect="1"/>
          </p:cNvGraphicFramePr>
          <p:nvPr>
            <p:extLst>
              <p:ext uri="{D42A27DB-BD31-4B8C-83A1-F6EECF244321}">
                <p14:modId xmlns:p14="http://schemas.microsoft.com/office/powerpoint/2010/main" val="4068869064"/>
              </p:ext>
            </p:extLst>
          </p:nvPr>
        </p:nvGraphicFramePr>
        <p:xfrm>
          <a:off x="1000125" y="5733256"/>
          <a:ext cx="7102475" cy="990600"/>
        </p:xfrm>
        <a:graphic>
          <a:graphicData uri="http://schemas.openxmlformats.org/presentationml/2006/ole">
            <mc:AlternateContent xmlns:mc="http://schemas.openxmlformats.org/markup-compatibility/2006">
              <mc:Choice xmlns:v="urn:schemas-microsoft-com:vml" Requires="v">
                <p:oleObj spid="_x0000_s91237" name="Equação" r:id="rId9" imgW="3479760" imgH="457200" progId="Equation.3">
                  <p:embed/>
                </p:oleObj>
              </mc:Choice>
              <mc:Fallback>
                <p:oleObj name="Equação" r:id="rId9" imgW="3479760" imgH="457200" progId="Equation.3">
                  <p:embed/>
                  <p:pic>
                    <p:nvPicPr>
                      <p:cNvPr id="0" name=""/>
                      <p:cNvPicPr>
                        <a:picLocks noChangeAspect="1" noChangeArrowheads="1"/>
                      </p:cNvPicPr>
                      <p:nvPr/>
                    </p:nvPicPr>
                    <p:blipFill>
                      <a:blip r:embed="rId10"/>
                      <a:srcRect/>
                      <a:stretch>
                        <a:fillRect/>
                      </a:stretch>
                    </p:blipFill>
                    <p:spPr bwMode="auto">
                      <a:xfrm>
                        <a:off x="1000125" y="5733256"/>
                        <a:ext cx="71024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266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41059"/>
                                        </p:tgtEl>
                                        <p:attrNameLst>
                                          <p:attrName>style.visibility</p:attrName>
                                        </p:attrNameLst>
                                      </p:cBhvr>
                                      <p:to>
                                        <p:strVal val="visible"/>
                                      </p:to>
                                    </p:set>
                                    <p:animEffect transition="in" filter="strips(downRight)">
                                      <p:cBhvr>
                                        <p:cTn id="7" dur="500"/>
                                        <p:tgtEl>
                                          <p:spTgt spid="941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941060"/>
                                        </p:tgtEl>
                                        <p:attrNameLst>
                                          <p:attrName>style.visibility</p:attrName>
                                        </p:attrNameLst>
                                      </p:cBhvr>
                                      <p:to>
                                        <p:strVal val="visible"/>
                                      </p:to>
                                    </p:set>
                                    <p:animEffect transition="in" filter="strips(downRight)">
                                      <p:cBhvr>
                                        <p:cTn id="12" dur="500"/>
                                        <p:tgtEl>
                                          <p:spTgt spid="9410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41061"/>
                                        </p:tgtEl>
                                        <p:attrNameLst>
                                          <p:attrName>style.visibility</p:attrName>
                                        </p:attrNameLst>
                                      </p:cBhvr>
                                      <p:to>
                                        <p:strVal val="visible"/>
                                      </p:to>
                                    </p:set>
                                    <p:animEffect transition="in" filter="strips(downRight)">
                                      <p:cBhvr>
                                        <p:cTn id="17" dur="500"/>
                                        <p:tgtEl>
                                          <p:spTgt spid="941061"/>
                                        </p:tgtEl>
                                      </p:cBhvr>
                                    </p:animEffect>
                                  </p:childTnLst>
                                </p:cTn>
                              </p:par>
                            </p:childTnLst>
                          </p:cTn>
                        </p:par>
                        <p:par>
                          <p:cTn id="18" fill="hold" nodeType="afterGroup">
                            <p:stCondLst>
                              <p:cond delay="500"/>
                            </p:stCondLst>
                            <p:childTnLst>
                              <p:par>
                                <p:cTn id="19" presetID="18" presetClass="entr" presetSubtype="6" fill="hold" nodeType="afterEffect">
                                  <p:stCondLst>
                                    <p:cond delay="0"/>
                                  </p:stCondLst>
                                  <p:childTnLst>
                                    <p:set>
                                      <p:cBhvr>
                                        <p:cTn id="20" dur="1" fill="hold">
                                          <p:stCondLst>
                                            <p:cond delay="0"/>
                                          </p:stCondLst>
                                        </p:cTn>
                                        <p:tgtEl>
                                          <p:spTgt spid="941062"/>
                                        </p:tgtEl>
                                        <p:attrNameLst>
                                          <p:attrName>style.visibility</p:attrName>
                                        </p:attrNameLst>
                                      </p:cBhvr>
                                      <p:to>
                                        <p:strVal val="visible"/>
                                      </p:to>
                                    </p:set>
                                    <p:animEffect transition="in" filter="strips(downRight)">
                                      <p:cBhvr>
                                        <p:cTn id="21" dur="500"/>
                                        <p:tgtEl>
                                          <p:spTgt spid="94106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941063"/>
                                        </p:tgtEl>
                                        <p:attrNameLst>
                                          <p:attrName>style.visibility</p:attrName>
                                        </p:attrNameLst>
                                      </p:cBhvr>
                                      <p:to>
                                        <p:strVal val="visible"/>
                                      </p:to>
                                    </p:set>
                                    <p:animEffect transition="in" filter="strips(downRight)">
                                      <p:cBhvr>
                                        <p:cTn id="26" dur="500"/>
                                        <p:tgtEl>
                                          <p:spTgt spid="941063"/>
                                        </p:tgtEl>
                                      </p:cBhvr>
                                    </p:animEffect>
                                  </p:childTnLst>
                                </p:cTn>
                              </p:par>
                            </p:childTnLst>
                          </p:cTn>
                        </p:par>
                        <p:par>
                          <p:cTn id="27" fill="hold" nodeType="afterGroup">
                            <p:stCondLst>
                              <p:cond delay="500"/>
                            </p:stCondLst>
                            <p:childTnLst>
                              <p:par>
                                <p:cTn id="28" presetID="18" presetClass="entr" presetSubtype="6" fill="hold" nodeType="afterEffect">
                                  <p:stCondLst>
                                    <p:cond delay="0"/>
                                  </p:stCondLst>
                                  <p:childTnLst>
                                    <p:set>
                                      <p:cBhvr>
                                        <p:cTn id="29" dur="1" fill="hold">
                                          <p:stCondLst>
                                            <p:cond delay="0"/>
                                          </p:stCondLst>
                                        </p:cTn>
                                        <p:tgtEl>
                                          <p:spTgt spid="941064"/>
                                        </p:tgtEl>
                                        <p:attrNameLst>
                                          <p:attrName>style.visibility</p:attrName>
                                        </p:attrNameLst>
                                      </p:cBhvr>
                                      <p:to>
                                        <p:strVal val="visible"/>
                                      </p:to>
                                    </p:set>
                                    <p:animEffect transition="in" filter="strips(downRight)">
                                      <p:cBhvr>
                                        <p:cTn id="30" dur="500"/>
                                        <p:tgtEl>
                                          <p:spTgt spid="941064"/>
                                        </p:tgtEl>
                                      </p:cBhvr>
                                    </p:animEffect>
                                  </p:childTnLst>
                                </p:cTn>
                              </p:par>
                            </p:childTnLst>
                          </p:cTn>
                        </p:par>
                        <p:par>
                          <p:cTn id="31" fill="hold" nodeType="afterGroup">
                            <p:stCondLst>
                              <p:cond delay="1000"/>
                            </p:stCondLst>
                            <p:childTnLst>
                              <p:par>
                                <p:cTn id="32" presetID="18" presetClass="entr" presetSubtype="6" fill="hold" grpId="0" nodeType="afterEffect">
                                  <p:stCondLst>
                                    <p:cond delay="0"/>
                                  </p:stCondLst>
                                  <p:childTnLst>
                                    <p:set>
                                      <p:cBhvr>
                                        <p:cTn id="33" dur="1" fill="hold">
                                          <p:stCondLst>
                                            <p:cond delay="0"/>
                                          </p:stCondLst>
                                        </p:cTn>
                                        <p:tgtEl>
                                          <p:spTgt spid="941065"/>
                                        </p:tgtEl>
                                        <p:attrNameLst>
                                          <p:attrName>style.visibility</p:attrName>
                                        </p:attrNameLst>
                                      </p:cBhvr>
                                      <p:to>
                                        <p:strVal val="visible"/>
                                      </p:to>
                                    </p:set>
                                    <p:animEffect transition="in" filter="strips(downRight)">
                                      <p:cBhvr>
                                        <p:cTn id="34" dur="500"/>
                                        <p:tgtEl>
                                          <p:spTgt spid="941065"/>
                                        </p:tgtEl>
                                      </p:cBhvr>
                                    </p:animEffect>
                                  </p:childTnLst>
                                </p:cTn>
                              </p:par>
                            </p:childTnLst>
                          </p:cTn>
                        </p:par>
                        <p:par>
                          <p:cTn id="35" fill="hold" nodeType="afterGroup">
                            <p:stCondLst>
                              <p:cond delay="1500"/>
                            </p:stCondLst>
                            <p:childTnLst>
                              <p:par>
                                <p:cTn id="36" presetID="18" presetClass="entr" presetSubtype="6" fill="hold" nodeType="afterEffect">
                                  <p:stCondLst>
                                    <p:cond delay="0"/>
                                  </p:stCondLst>
                                  <p:childTnLst>
                                    <p:set>
                                      <p:cBhvr>
                                        <p:cTn id="37" dur="1" fill="hold">
                                          <p:stCondLst>
                                            <p:cond delay="0"/>
                                          </p:stCondLst>
                                        </p:cTn>
                                        <p:tgtEl>
                                          <p:spTgt spid="941066"/>
                                        </p:tgtEl>
                                        <p:attrNameLst>
                                          <p:attrName>style.visibility</p:attrName>
                                        </p:attrNameLst>
                                      </p:cBhvr>
                                      <p:to>
                                        <p:strVal val="visible"/>
                                      </p:to>
                                    </p:set>
                                    <p:animEffect transition="in" filter="strips(downRight)">
                                      <p:cBhvr>
                                        <p:cTn id="38" dur="500"/>
                                        <p:tgtEl>
                                          <p:spTgt spid="941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9" grpId="0"/>
      <p:bldP spid="941061" grpId="0"/>
      <p:bldP spid="941063" grpId="0"/>
      <p:bldP spid="9410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Teorias sobre a inflação</a:t>
            </a:r>
            <a:endParaRPr lang="en-US" b="1" dirty="0"/>
          </a:p>
        </p:txBody>
      </p:sp>
      <p:sp>
        <p:nvSpPr>
          <p:cNvPr id="3" name="Content Placeholder 2"/>
          <p:cNvSpPr>
            <a:spLocks noGrp="1"/>
          </p:cNvSpPr>
          <p:nvPr>
            <p:ph idx="1"/>
          </p:nvPr>
        </p:nvSpPr>
        <p:spPr/>
        <p:txBody>
          <a:bodyPr/>
          <a:lstStyle/>
          <a:p>
            <a:r>
              <a:rPr lang="pt-BR" dirty="0" smtClean="0"/>
              <a:t>1. Teoria da inflação de demanda</a:t>
            </a:r>
          </a:p>
          <a:p>
            <a:r>
              <a:rPr lang="pt-BR" dirty="0" smtClean="0"/>
              <a:t>2. Teoria da inflação de custos</a:t>
            </a:r>
          </a:p>
          <a:p>
            <a:pPr lvl="1"/>
            <a:r>
              <a:rPr lang="pt-BR" dirty="0" smtClean="0"/>
              <a:t>Pressões salariais</a:t>
            </a:r>
          </a:p>
          <a:p>
            <a:pPr lvl="1"/>
            <a:r>
              <a:rPr lang="pt-BR" dirty="0" smtClean="0"/>
              <a:t>Choque de oferta</a:t>
            </a:r>
          </a:p>
          <a:p>
            <a:r>
              <a:rPr lang="pt-BR" dirty="0" smtClean="0"/>
              <a:t>3. Teoria monetarista da inflação</a:t>
            </a:r>
          </a:p>
          <a:p>
            <a:r>
              <a:rPr lang="pt-BR" dirty="0" smtClean="0"/>
              <a:t>4. Teoria keynesiana da inflação</a:t>
            </a:r>
          </a:p>
          <a:p>
            <a:r>
              <a:rPr lang="pt-BR" dirty="0" smtClean="0"/>
              <a:t>5. Teoria estruturalista da inflação</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Espaço Reservado para Número de Slide 6"/>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1DE5F30E-502C-49D2-A7E8-82A0F88C17C3}" type="slidenum">
              <a:rPr lang="pt-PT" sz="1400" b="0" smtClean="0"/>
              <a:pPr eaLnBrk="1" hangingPunct="1"/>
              <a:t>40</a:t>
            </a:fld>
            <a:endParaRPr lang="pt-PT" sz="1400" b="0" smtClean="0"/>
          </a:p>
        </p:txBody>
      </p:sp>
      <p:sp>
        <p:nvSpPr>
          <p:cNvPr id="25603" name="Rectangle 2"/>
          <p:cNvSpPr>
            <a:spLocks noGrp="1" noChangeArrowheads="1"/>
          </p:cNvSpPr>
          <p:nvPr>
            <p:ph type="title"/>
          </p:nvPr>
        </p:nvSpPr>
        <p:spPr>
          <a:xfrm>
            <a:off x="0" y="295275"/>
            <a:ext cx="9144000" cy="1143000"/>
          </a:xfrm>
          <a:noFill/>
        </p:spPr>
        <p:txBody>
          <a:bodyPr>
            <a:normAutofit fontScale="90000"/>
          </a:bodyPr>
          <a:lstStyle/>
          <a:p>
            <a:pPr eaLnBrk="1" hangingPunct="1"/>
            <a:r>
              <a:rPr lang="pt-BR" sz="3600" smtClean="0">
                <a:latin typeface="Arial" charset="0"/>
              </a:rPr>
              <a:t>Inflação de custos causada por choques de oferta</a:t>
            </a:r>
            <a:endParaRPr lang="pt-BR" smtClean="0">
              <a:latin typeface="Arial" charset="0"/>
            </a:endParaRPr>
          </a:p>
        </p:txBody>
      </p:sp>
      <p:graphicFrame>
        <p:nvGraphicFramePr>
          <p:cNvPr id="942083" name="Object 3"/>
          <p:cNvGraphicFramePr>
            <a:graphicFrameLocks noChangeAspect="1"/>
          </p:cNvGraphicFramePr>
          <p:nvPr>
            <p:extLst>
              <p:ext uri="{D42A27DB-BD31-4B8C-83A1-F6EECF244321}">
                <p14:modId xmlns:p14="http://schemas.microsoft.com/office/powerpoint/2010/main" val="678481775"/>
              </p:ext>
            </p:extLst>
          </p:nvPr>
        </p:nvGraphicFramePr>
        <p:xfrm>
          <a:off x="141288" y="1712913"/>
          <a:ext cx="3251200" cy="596900"/>
        </p:xfrm>
        <a:graphic>
          <a:graphicData uri="http://schemas.openxmlformats.org/presentationml/2006/ole">
            <mc:AlternateContent xmlns:mc="http://schemas.openxmlformats.org/markup-compatibility/2006">
              <mc:Choice xmlns:v="urn:schemas-microsoft-com:vml" Requires="v">
                <p:oleObj spid="_x0000_s92306" name="Equação" r:id="rId3" imgW="1422360" imgH="228600" progId="Equation.3">
                  <p:embed/>
                </p:oleObj>
              </mc:Choice>
              <mc:Fallback>
                <p:oleObj name="Equação" r:id="rId3" imgW="1422360" imgH="228600" progId="Equation.3">
                  <p:embed/>
                  <p:pic>
                    <p:nvPicPr>
                      <p:cNvPr id="0" name=""/>
                      <p:cNvPicPr>
                        <a:picLocks noChangeAspect="1" noChangeArrowheads="1"/>
                      </p:cNvPicPr>
                      <p:nvPr/>
                    </p:nvPicPr>
                    <p:blipFill>
                      <a:blip r:embed="rId4"/>
                      <a:srcRect/>
                      <a:stretch>
                        <a:fillRect/>
                      </a:stretch>
                    </p:blipFill>
                    <p:spPr bwMode="auto">
                      <a:xfrm>
                        <a:off x="141288" y="1712913"/>
                        <a:ext cx="3251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2084" name="Object 4"/>
          <p:cNvGraphicFramePr>
            <a:graphicFrameLocks noChangeAspect="1"/>
          </p:cNvGraphicFramePr>
          <p:nvPr>
            <p:extLst>
              <p:ext uri="{D42A27DB-BD31-4B8C-83A1-F6EECF244321}">
                <p14:modId xmlns:p14="http://schemas.microsoft.com/office/powerpoint/2010/main" val="3439524583"/>
              </p:ext>
            </p:extLst>
          </p:nvPr>
        </p:nvGraphicFramePr>
        <p:xfrm>
          <a:off x="3860353" y="1700808"/>
          <a:ext cx="5248151" cy="582450"/>
        </p:xfrm>
        <a:graphic>
          <a:graphicData uri="http://schemas.openxmlformats.org/presentationml/2006/ole">
            <mc:AlternateContent xmlns:mc="http://schemas.openxmlformats.org/markup-compatibility/2006">
              <mc:Choice xmlns:v="urn:schemas-microsoft-com:vml" Requires="v">
                <p:oleObj spid="_x0000_s92307" name="Equação" r:id="rId5" imgW="2336760" imgH="228600" progId="Equation.3">
                  <p:embed/>
                </p:oleObj>
              </mc:Choice>
              <mc:Fallback>
                <p:oleObj name="Equação" r:id="rId5" imgW="2336760" imgH="228600" progId="Equation.3">
                  <p:embed/>
                  <p:pic>
                    <p:nvPicPr>
                      <p:cNvPr id="0" name=""/>
                      <p:cNvPicPr>
                        <a:picLocks noChangeAspect="1" noChangeArrowheads="1"/>
                      </p:cNvPicPr>
                      <p:nvPr/>
                    </p:nvPicPr>
                    <p:blipFill>
                      <a:blip r:embed="rId6"/>
                      <a:srcRect/>
                      <a:stretch>
                        <a:fillRect/>
                      </a:stretch>
                    </p:blipFill>
                    <p:spPr bwMode="auto">
                      <a:xfrm>
                        <a:off x="3860353" y="1700808"/>
                        <a:ext cx="5248151" cy="582450"/>
                      </a:xfrm>
                      <a:prstGeom prst="rect">
                        <a:avLst/>
                      </a:prstGeom>
                      <a:noFill/>
                      <a:ln>
                        <a:noFill/>
                      </a:ln>
                    </p:spPr>
                  </p:pic>
                </p:oleObj>
              </mc:Fallback>
            </mc:AlternateContent>
          </a:graphicData>
        </a:graphic>
      </p:graphicFrame>
      <p:graphicFrame>
        <p:nvGraphicFramePr>
          <p:cNvPr id="942085" name="Object 5"/>
          <p:cNvGraphicFramePr>
            <a:graphicFrameLocks noChangeAspect="1"/>
          </p:cNvGraphicFramePr>
          <p:nvPr>
            <p:extLst>
              <p:ext uri="{D42A27DB-BD31-4B8C-83A1-F6EECF244321}">
                <p14:modId xmlns:p14="http://schemas.microsoft.com/office/powerpoint/2010/main" val="1696024472"/>
              </p:ext>
            </p:extLst>
          </p:nvPr>
        </p:nvGraphicFramePr>
        <p:xfrm>
          <a:off x="1225550" y="2389188"/>
          <a:ext cx="6918325" cy="920750"/>
        </p:xfrm>
        <a:graphic>
          <a:graphicData uri="http://schemas.openxmlformats.org/presentationml/2006/ole">
            <mc:AlternateContent xmlns:mc="http://schemas.openxmlformats.org/markup-compatibility/2006">
              <mc:Choice xmlns:v="urn:schemas-microsoft-com:vml" Requires="v">
                <p:oleObj spid="_x0000_s92308" name="Equação" r:id="rId7" imgW="3504960" imgH="444240" progId="Equation.3">
                  <p:embed/>
                </p:oleObj>
              </mc:Choice>
              <mc:Fallback>
                <p:oleObj name="Equação" r:id="rId7" imgW="3504960" imgH="444240" progId="Equation.3">
                  <p:embed/>
                  <p:pic>
                    <p:nvPicPr>
                      <p:cNvPr id="0" name=""/>
                      <p:cNvPicPr>
                        <a:picLocks noChangeAspect="1" noChangeArrowheads="1"/>
                      </p:cNvPicPr>
                      <p:nvPr/>
                    </p:nvPicPr>
                    <p:blipFill>
                      <a:blip r:embed="rId8"/>
                      <a:srcRect/>
                      <a:stretch>
                        <a:fillRect/>
                      </a:stretch>
                    </p:blipFill>
                    <p:spPr bwMode="auto">
                      <a:xfrm>
                        <a:off x="1225550" y="2389188"/>
                        <a:ext cx="6918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2086" name="Object 6"/>
          <p:cNvGraphicFramePr>
            <a:graphicFrameLocks noChangeAspect="1"/>
          </p:cNvGraphicFramePr>
          <p:nvPr>
            <p:extLst>
              <p:ext uri="{D42A27DB-BD31-4B8C-83A1-F6EECF244321}">
                <p14:modId xmlns:p14="http://schemas.microsoft.com/office/powerpoint/2010/main" val="766560139"/>
              </p:ext>
            </p:extLst>
          </p:nvPr>
        </p:nvGraphicFramePr>
        <p:xfrm>
          <a:off x="1231900" y="3211513"/>
          <a:ext cx="7107238" cy="979487"/>
        </p:xfrm>
        <a:graphic>
          <a:graphicData uri="http://schemas.openxmlformats.org/presentationml/2006/ole">
            <mc:AlternateContent xmlns:mc="http://schemas.openxmlformats.org/markup-compatibility/2006">
              <mc:Choice xmlns:v="urn:schemas-microsoft-com:vml" Requires="v">
                <p:oleObj spid="_x0000_s92309" name="Equação" r:id="rId9" imgW="3479760" imgH="457200" progId="Equation.3">
                  <p:embed/>
                </p:oleObj>
              </mc:Choice>
              <mc:Fallback>
                <p:oleObj name="Equação" r:id="rId9" imgW="3479760" imgH="457200" progId="Equation.3">
                  <p:embed/>
                  <p:pic>
                    <p:nvPicPr>
                      <p:cNvPr id="0" name=""/>
                      <p:cNvPicPr>
                        <a:picLocks noChangeAspect="1" noChangeArrowheads="1"/>
                      </p:cNvPicPr>
                      <p:nvPr/>
                    </p:nvPicPr>
                    <p:blipFill>
                      <a:blip r:embed="rId10"/>
                      <a:srcRect/>
                      <a:stretch>
                        <a:fillRect/>
                      </a:stretch>
                    </p:blipFill>
                    <p:spPr bwMode="auto">
                      <a:xfrm>
                        <a:off x="1231900" y="3211513"/>
                        <a:ext cx="71072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2087" name="Rectangle 7"/>
          <p:cNvSpPr>
            <a:spLocks noChangeArrowheads="1"/>
          </p:cNvSpPr>
          <p:nvPr/>
        </p:nvSpPr>
        <p:spPr bwMode="auto">
          <a:xfrm>
            <a:off x="133350" y="4329113"/>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sz="2400" b="0">
                <a:latin typeface="Arial" charset="0"/>
                <a:cs typeface="Times New Roman" pitchFamily="18" charset="0"/>
              </a:rPr>
              <a:t>Logo:</a:t>
            </a:r>
            <a:endParaRPr lang="pt-BR" sz="2400" b="0">
              <a:latin typeface="Arial" charset="0"/>
            </a:endParaRPr>
          </a:p>
        </p:txBody>
      </p:sp>
      <p:graphicFrame>
        <p:nvGraphicFramePr>
          <p:cNvPr id="942088" name="Object 8"/>
          <p:cNvGraphicFramePr>
            <a:graphicFrameLocks noChangeAspect="1"/>
          </p:cNvGraphicFramePr>
          <p:nvPr>
            <p:extLst>
              <p:ext uri="{D42A27DB-BD31-4B8C-83A1-F6EECF244321}">
                <p14:modId xmlns:p14="http://schemas.microsoft.com/office/powerpoint/2010/main" val="443480907"/>
              </p:ext>
            </p:extLst>
          </p:nvPr>
        </p:nvGraphicFramePr>
        <p:xfrm>
          <a:off x="479425" y="4922838"/>
          <a:ext cx="8151813" cy="622300"/>
        </p:xfrm>
        <a:graphic>
          <a:graphicData uri="http://schemas.openxmlformats.org/presentationml/2006/ole">
            <mc:AlternateContent xmlns:mc="http://schemas.openxmlformats.org/markup-compatibility/2006">
              <mc:Choice xmlns:v="urn:schemas-microsoft-com:vml" Requires="v">
                <p:oleObj spid="_x0000_s92310" name="Equação" r:id="rId11" imgW="3466800" imgH="228600" progId="Equation.3">
                  <p:embed/>
                </p:oleObj>
              </mc:Choice>
              <mc:Fallback>
                <p:oleObj name="Equação" r:id="rId11" imgW="3466800" imgH="228600" progId="Equation.3">
                  <p:embed/>
                  <p:pic>
                    <p:nvPicPr>
                      <p:cNvPr id="0" name=""/>
                      <p:cNvPicPr>
                        <a:picLocks noChangeAspect="1" noChangeArrowheads="1"/>
                      </p:cNvPicPr>
                      <p:nvPr/>
                    </p:nvPicPr>
                    <p:blipFill>
                      <a:blip r:embed="rId12"/>
                      <a:srcRect/>
                      <a:stretch>
                        <a:fillRect/>
                      </a:stretch>
                    </p:blipFill>
                    <p:spPr bwMode="auto">
                      <a:xfrm>
                        <a:off x="479425" y="4922838"/>
                        <a:ext cx="815181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2089" name="Object 9"/>
          <p:cNvGraphicFramePr>
            <a:graphicFrameLocks noChangeAspect="1"/>
          </p:cNvGraphicFramePr>
          <p:nvPr>
            <p:extLst>
              <p:ext uri="{D42A27DB-BD31-4B8C-83A1-F6EECF244321}">
                <p14:modId xmlns:p14="http://schemas.microsoft.com/office/powerpoint/2010/main" val="2134091869"/>
              </p:ext>
            </p:extLst>
          </p:nvPr>
        </p:nvGraphicFramePr>
        <p:xfrm>
          <a:off x="1366838" y="5716588"/>
          <a:ext cx="6517530" cy="596900"/>
        </p:xfrm>
        <a:graphic>
          <a:graphicData uri="http://schemas.openxmlformats.org/presentationml/2006/ole">
            <mc:AlternateContent xmlns:mc="http://schemas.openxmlformats.org/markup-compatibility/2006">
              <mc:Choice xmlns:v="urn:schemas-microsoft-com:vml" Requires="v">
                <p:oleObj spid="_x0000_s92311" name="Equação" r:id="rId13" imgW="2933640" imgH="228600" progId="Equation.3">
                  <p:embed/>
                </p:oleObj>
              </mc:Choice>
              <mc:Fallback>
                <p:oleObj name="Equação" r:id="rId13" imgW="2933640" imgH="228600" progId="Equation.3">
                  <p:embed/>
                  <p:pic>
                    <p:nvPicPr>
                      <p:cNvPr id="0" name=""/>
                      <p:cNvPicPr>
                        <a:picLocks noChangeAspect="1" noChangeArrowheads="1"/>
                      </p:cNvPicPr>
                      <p:nvPr/>
                    </p:nvPicPr>
                    <p:blipFill>
                      <a:blip r:embed="rId14"/>
                      <a:srcRect/>
                      <a:stretch>
                        <a:fillRect/>
                      </a:stretch>
                    </p:blipFill>
                    <p:spPr bwMode="auto">
                      <a:xfrm>
                        <a:off x="1366838" y="5716588"/>
                        <a:ext cx="6517530" cy="596900"/>
                      </a:xfrm>
                      <a:prstGeom prst="rect">
                        <a:avLst/>
                      </a:prstGeom>
                      <a:noFill/>
                      <a:ln>
                        <a:noFill/>
                      </a:ln>
                      <a:extLst/>
                    </p:spPr>
                  </p:pic>
                </p:oleObj>
              </mc:Fallback>
            </mc:AlternateContent>
          </a:graphicData>
        </a:graphic>
      </p:graphicFrame>
      <p:sp>
        <p:nvSpPr>
          <p:cNvPr id="942090" name="AutoShape 10"/>
          <p:cNvSpPr>
            <a:spLocks/>
          </p:cNvSpPr>
          <p:nvPr/>
        </p:nvSpPr>
        <p:spPr bwMode="auto">
          <a:xfrm>
            <a:off x="933450" y="2495550"/>
            <a:ext cx="514350" cy="1485900"/>
          </a:xfrm>
          <a:prstGeom prst="leftBrace">
            <a:avLst>
              <a:gd name="adj1" fmla="val 24074"/>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extLst>
      <p:ext uri="{BB962C8B-B14F-4D97-AF65-F5344CB8AC3E}">
        <p14:creationId xmlns:p14="http://schemas.microsoft.com/office/powerpoint/2010/main" val="3108730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942083"/>
                                        </p:tgtEl>
                                        <p:attrNameLst>
                                          <p:attrName>style.visibility</p:attrName>
                                        </p:attrNameLst>
                                      </p:cBhvr>
                                      <p:to>
                                        <p:strVal val="visible"/>
                                      </p:to>
                                    </p:set>
                                    <p:animEffect transition="in" filter="strips(downRight)">
                                      <p:cBhvr>
                                        <p:cTn id="7" dur="500"/>
                                        <p:tgtEl>
                                          <p:spTgt spid="942083"/>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942084"/>
                                        </p:tgtEl>
                                        <p:attrNameLst>
                                          <p:attrName>style.visibility</p:attrName>
                                        </p:attrNameLst>
                                      </p:cBhvr>
                                      <p:to>
                                        <p:strVal val="visible"/>
                                      </p:to>
                                    </p:set>
                                    <p:animEffect transition="in" filter="strips(downRight)">
                                      <p:cBhvr>
                                        <p:cTn id="11" dur="500"/>
                                        <p:tgtEl>
                                          <p:spTgt spid="942084"/>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942090"/>
                                        </p:tgtEl>
                                        <p:attrNameLst>
                                          <p:attrName>style.visibility</p:attrName>
                                        </p:attrNameLst>
                                      </p:cBhvr>
                                      <p:to>
                                        <p:strVal val="visible"/>
                                      </p:to>
                                    </p:set>
                                    <p:animEffect transition="in" filter="box(out)">
                                      <p:cBhvr>
                                        <p:cTn id="15" dur="500"/>
                                        <p:tgtEl>
                                          <p:spTgt spid="942090"/>
                                        </p:tgtEl>
                                      </p:cBhvr>
                                    </p:animEffect>
                                  </p:childTnLst>
                                </p:cTn>
                              </p:par>
                            </p:childTnLst>
                          </p:cTn>
                        </p:par>
                        <p:par>
                          <p:cTn id="16" fill="hold" nodeType="afterGroup">
                            <p:stCondLst>
                              <p:cond delay="1500"/>
                            </p:stCondLst>
                            <p:childTnLst>
                              <p:par>
                                <p:cTn id="17" presetID="18" presetClass="entr" presetSubtype="6" fill="hold" nodeType="afterEffect">
                                  <p:stCondLst>
                                    <p:cond delay="0"/>
                                  </p:stCondLst>
                                  <p:childTnLst>
                                    <p:set>
                                      <p:cBhvr>
                                        <p:cTn id="18" dur="1" fill="hold">
                                          <p:stCondLst>
                                            <p:cond delay="0"/>
                                          </p:stCondLst>
                                        </p:cTn>
                                        <p:tgtEl>
                                          <p:spTgt spid="942085"/>
                                        </p:tgtEl>
                                        <p:attrNameLst>
                                          <p:attrName>style.visibility</p:attrName>
                                        </p:attrNameLst>
                                      </p:cBhvr>
                                      <p:to>
                                        <p:strVal val="visible"/>
                                      </p:to>
                                    </p:set>
                                    <p:animEffect transition="in" filter="strips(downRight)">
                                      <p:cBhvr>
                                        <p:cTn id="19" dur="500"/>
                                        <p:tgtEl>
                                          <p:spTgt spid="942085"/>
                                        </p:tgtEl>
                                      </p:cBhvr>
                                    </p:animEffect>
                                  </p:childTnLst>
                                </p:cTn>
                              </p:par>
                            </p:childTnLst>
                          </p:cTn>
                        </p:par>
                        <p:par>
                          <p:cTn id="20" fill="hold" nodeType="afterGroup">
                            <p:stCondLst>
                              <p:cond delay="2000"/>
                            </p:stCondLst>
                            <p:childTnLst>
                              <p:par>
                                <p:cTn id="21" presetID="18" presetClass="entr" presetSubtype="6" fill="hold" nodeType="afterEffect">
                                  <p:stCondLst>
                                    <p:cond delay="0"/>
                                  </p:stCondLst>
                                  <p:childTnLst>
                                    <p:set>
                                      <p:cBhvr>
                                        <p:cTn id="22" dur="1" fill="hold">
                                          <p:stCondLst>
                                            <p:cond delay="0"/>
                                          </p:stCondLst>
                                        </p:cTn>
                                        <p:tgtEl>
                                          <p:spTgt spid="942086"/>
                                        </p:tgtEl>
                                        <p:attrNameLst>
                                          <p:attrName>style.visibility</p:attrName>
                                        </p:attrNameLst>
                                      </p:cBhvr>
                                      <p:to>
                                        <p:strVal val="visible"/>
                                      </p:to>
                                    </p:set>
                                    <p:animEffect transition="in" filter="strips(downRight)">
                                      <p:cBhvr>
                                        <p:cTn id="23" dur="500"/>
                                        <p:tgtEl>
                                          <p:spTgt spid="942086"/>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42087"/>
                                        </p:tgtEl>
                                        <p:attrNameLst>
                                          <p:attrName>style.visibility</p:attrName>
                                        </p:attrNameLst>
                                      </p:cBhvr>
                                      <p:to>
                                        <p:strVal val="visible"/>
                                      </p:to>
                                    </p:set>
                                    <p:animEffect transition="in" filter="wipe(left)">
                                      <p:cBhvr>
                                        <p:cTn id="27" dur="500"/>
                                        <p:tgtEl>
                                          <p:spTgt spid="9420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942088"/>
                                        </p:tgtEl>
                                        <p:attrNameLst>
                                          <p:attrName>style.visibility</p:attrName>
                                        </p:attrNameLst>
                                      </p:cBhvr>
                                      <p:to>
                                        <p:strVal val="visible"/>
                                      </p:to>
                                    </p:set>
                                    <p:animEffect transition="in" filter="wipe(left)">
                                      <p:cBhvr>
                                        <p:cTn id="32" dur="1000"/>
                                        <p:tgtEl>
                                          <p:spTgt spid="9420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942089"/>
                                        </p:tgtEl>
                                        <p:attrNameLst>
                                          <p:attrName>style.visibility</p:attrName>
                                        </p:attrNameLst>
                                      </p:cBhvr>
                                      <p:to>
                                        <p:strVal val="visible"/>
                                      </p:to>
                                    </p:set>
                                    <p:animEffect transition="in" filter="wipe(left)">
                                      <p:cBhvr>
                                        <p:cTn id="37" dur="500"/>
                                        <p:tgtEl>
                                          <p:spTgt spid="942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7" grpId="0"/>
      <p:bldP spid="94209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Espaço Reservado para Número de Slide 6"/>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BDBB509F-075C-4169-9C9E-8F135438F4A1}" type="slidenum">
              <a:rPr lang="pt-PT" sz="1400" b="0" smtClean="0">
                <a:solidFill>
                  <a:schemeClr val="folHlink"/>
                </a:solidFill>
              </a:rPr>
              <a:pPr eaLnBrk="1" hangingPunct="1"/>
              <a:t>41</a:t>
            </a:fld>
            <a:endParaRPr lang="pt-PT" sz="1400" b="0" smtClean="0">
              <a:solidFill>
                <a:schemeClr val="folHlink"/>
              </a:solidFill>
            </a:endParaRPr>
          </a:p>
        </p:txBody>
      </p:sp>
      <p:sp>
        <p:nvSpPr>
          <p:cNvPr id="26627" name="Rectangle 2"/>
          <p:cNvSpPr>
            <a:spLocks noGrp="1" noChangeArrowheads="1"/>
          </p:cNvSpPr>
          <p:nvPr>
            <p:ph type="title"/>
          </p:nvPr>
        </p:nvSpPr>
        <p:spPr>
          <a:xfrm>
            <a:off x="0" y="295275"/>
            <a:ext cx="9144000" cy="1143000"/>
          </a:xfrm>
          <a:noFill/>
        </p:spPr>
        <p:txBody>
          <a:bodyPr>
            <a:normAutofit fontScale="90000"/>
          </a:bodyPr>
          <a:lstStyle/>
          <a:p>
            <a:pPr eaLnBrk="1" hangingPunct="1"/>
            <a:r>
              <a:rPr lang="pt-BR" sz="3600" smtClean="0">
                <a:latin typeface="Arial" charset="0"/>
              </a:rPr>
              <a:t>Inflação de custos causada por choques de oferta</a:t>
            </a:r>
            <a:endParaRPr lang="pt-BR" smtClean="0">
              <a:latin typeface="Arial" charset="0"/>
            </a:endParaRPr>
          </a:p>
        </p:txBody>
      </p:sp>
      <p:graphicFrame>
        <p:nvGraphicFramePr>
          <p:cNvPr id="943107" name="Object 3"/>
          <p:cNvGraphicFramePr>
            <a:graphicFrameLocks noChangeAspect="1"/>
          </p:cNvGraphicFramePr>
          <p:nvPr>
            <p:extLst>
              <p:ext uri="{D42A27DB-BD31-4B8C-83A1-F6EECF244321}">
                <p14:modId xmlns:p14="http://schemas.microsoft.com/office/powerpoint/2010/main" val="404440400"/>
              </p:ext>
            </p:extLst>
          </p:nvPr>
        </p:nvGraphicFramePr>
        <p:xfrm>
          <a:off x="2922588" y="1484313"/>
          <a:ext cx="3251200" cy="596900"/>
        </p:xfrm>
        <a:graphic>
          <a:graphicData uri="http://schemas.openxmlformats.org/presentationml/2006/ole">
            <mc:AlternateContent xmlns:mc="http://schemas.openxmlformats.org/markup-compatibility/2006">
              <mc:Choice xmlns:v="urn:schemas-microsoft-com:vml" Requires="v">
                <p:oleObj spid="_x0000_s93330" name="Equação" r:id="rId3" imgW="1422360" imgH="228600" progId="Equation.3">
                  <p:embed/>
                </p:oleObj>
              </mc:Choice>
              <mc:Fallback>
                <p:oleObj name="Equação" r:id="rId3" imgW="1422360" imgH="228600" progId="Equation.3">
                  <p:embed/>
                  <p:pic>
                    <p:nvPicPr>
                      <p:cNvPr id="0" name=""/>
                      <p:cNvPicPr>
                        <a:picLocks noChangeAspect="1" noChangeArrowheads="1"/>
                      </p:cNvPicPr>
                      <p:nvPr/>
                    </p:nvPicPr>
                    <p:blipFill>
                      <a:blip r:embed="rId4"/>
                      <a:srcRect/>
                      <a:stretch>
                        <a:fillRect/>
                      </a:stretch>
                    </p:blipFill>
                    <p:spPr bwMode="auto">
                      <a:xfrm>
                        <a:off x="2922588" y="1484313"/>
                        <a:ext cx="3251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3108" name="Object 4"/>
          <p:cNvGraphicFramePr>
            <a:graphicFrameLocks noChangeAspect="1"/>
          </p:cNvGraphicFramePr>
          <p:nvPr>
            <p:extLst>
              <p:ext uri="{D42A27DB-BD31-4B8C-83A1-F6EECF244321}">
                <p14:modId xmlns:p14="http://schemas.microsoft.com/office/powerpoint/2010/main" val="19521706"/>
              </p:ext>
            </p:extLst>
          </p:nvPr>
        </p:nvGraphicFramePr>
        <p:xfrm>
          <a:off x="1374775" y="2078038"/>
          <a:ext cx="6362700" cy="596900"/>
        </p:xfrm>
        <a:graphic>
          <a:graphicData uri="http://schemas.openxmlformats.org/presentationml/2006/ole">
            <mc:AlternateContent xmlns:mc="http://schemas.openxmlformats.org/markup-compatibility/2006">
              <mc:Choice xmlns:v="urn:schemas-microsoft-com:vml" Requires="v">
                <p:oleObj spid="_x0000_s93331" name="Equação" r:id="rId5" imgW="2933640" imgH="228600" progId="Equation.3">
                  <p:embed/>
                </p:oleObj>
              </mc:Choice>
              <mc:Fallback>
                <p:oleObj name="Equação" r:id="rId5" imgW="2933640" imgH="228600" progId="Equation.3">
                  <p:embed/>
                  <p:pic>
                    <p:nvPicPr>
                      <p:cNvPr id="0" name=""/>
                      <p:cNvPicPr>
                        <a:picLocks noChangeAspect="1" noChangeArrowheads="1"/>
                      </p:cNvPicPr>
                      <p:nvPr/>
                    </p:nvPicPr>
                    <p:blipFill>
                      <a:blip r:embed="rId6"/>
                      <a:srcRect/>
                      <a:stretch>
                        <a:fillRect/>
                      </a:stretch>
                    </p:blipFill>
                    <p:spPr bwMode="auto">
                      <a:xfrm>
                        <a:off x="1374775" y="2078038"/>
                        <a:ext cx="6362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3109" name="Rectangle 5"/>
          <p:cNvSpPr>
            <a:spLocks noChangeArrowheads="1"/>
          </p:cNvSpPr>
          <p:nvPr/>
        </p:nvSpPr>
        <p:spPr bwMode="auto">
          <a:xfrm>
            <a:off x="1276350" y="2981325"/>
            <a:ext cx="484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sz="2400" b="0">
                <a:latin typeface="Arial" charset="0"/>
                <a:cs typeface="Times New Roman" pitchFamily="18" charset="0"/>
              </a:rPr>
              <a:t>A firma </a:t>
            </a:r>
            <a:r>
              <a:rPr lang="pt-BR" sz="2400" b="0" i="1">
                <a:latin typeface="Arial" charset="0"/>
                <a:cs typeface="Times New Roman" pitchFamily="18" charset="0"/>
              </a:rPr>
              <a:t>i</a:t>
            </a:r>
            <a:r>
              <a:rPr lang="pt-BR" sz="2400" b="0">
                <a:latin typeface="Arial" charset="0"/>
                <a:cs typeface="Times New Roman" pitchFamily="18" charset="0"/>
              </a:rPr>
              <a:t> maximiza lucros quando:</a:t>
            </a:r>
            <a:r>
              <a:rPr lang="pt-BR" sz="2400" b="0">
                <a:latin typeface="Arial" charset="0"/>
              </a:rPr>
              <a:t> </a:t>
            </a:r>
          </a:p>
        </p:txBody>
      </p:sp>
      <p:graphicFrame>
        <p:nvGraphicFramePr>
          <p:cNvPr id="943110" name="Object 6"/>
          <p:cNvGraphicFramePr>
            <a:graphicFrameLocks noChangeAspect="1"/>
          </p:cNvGraphicFramePr>
          <p:nvPr>
            <p:extLst>
              <p:ext uri="{D42A27DB-BD31-4B8C-83A1-F6EECF244321}">
                <p14:modId xmlns:p14="http://schemas.microsoft.com/office/powerpoint/2010/main" val="2207937264"/>
              </p:ext>
            </p:extLst>
          </p:nvPr>
        </p:nvGraphicFramePr>
        <p:xfrm>
          <a:off x="5989638" y="2921000"/>
          <a:ext cx="1789112" cy="622300"/>
        </p:xfrm>
        <a:graphic>
          <a:graphicData uri="http://schemas.openxmlformats.org/presentationml/2006/ole">
            <mc:AlternateContent xmlns:mc="http://schemas.openxmlformats.org/markup-compatibility/2006">
              <mc:Choice xmlns:v="urn:schemas-microsoft-com:vml" Requires="v">
                <p:oleObj spid="_x0000_s93332" name="Equação" r:id="rId7" imgW="736560" imgH="228600" progId="Equation.3">
                  <p:embed/>
                </p:oleObj>
              </mc:Choice>
              <mc:Fallback>
                <p:oleObj name="Equação" r:id="rId7" imgW="736560" imgH="228600" progId="Equation.3">
                  <p:embed/>
                  <p:pic>
                    <p:nvPicPr>
                      <p:cNvPr id="0" name=""/>
                      <p:cNvPicPr>
                        <a:picLocks noChangeAspect="1" noChangeArrowheads="1"/>
                      </p:cNvPicPr>
                      <p:nvPr/>
                    </p:nvPicPr>
                    <p:blipFill>
                      <a:blip r:embed="rId8"/>
                      <a:srcRect/>
                      <a:stretch>
                        <a:fillRect/>
                      </a:stretch>
                    </p:blipFill>
                    <p:spPr bwMode="auto">
                      <a:xfrm>
                        <a:off x="5989638" y="2921000"/>
                        <a:ext cx="178911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3111" name="Object 7"/>
          <p:cNvGraphicFramePr>
            <a:graphicFrameLocks noChangeAspect="1"/>
          </p:cNvGraphicFramePr>
          <p:nvPr>
            <p:extLst>
              <p:ext uri="{D42A27DB-BD31-4B8C-83A1-F6EECF244321}">
                <p14:modId xmlns:p14="http://schemas.microsoft.com/office/powerpoint/2010/main" val="358031052"/>
              </p:ext>
            </p:extLst>
          </p:nvPr>
        </p:nvGraphicFramePr>
        <p:xfrm>
          <a:off x="1290638" y="4849813"/>
          <a:ext cx="6545262" cy="596900"/>
        </p:xfrm>
        <a:graphic>
          <a:graphicData uri="http://schemas.openxmlformats.org/presentationml/2006/ole">
            <mc:AlternateContent xmlns:mc="http://schemas.openxmlformats.org/markup-compatibility/2006">
              <mc:Choice xmlns:v="urn:schemas-microsoft-com:vml" Requires="v">
                <p:oleObj spid="_x0000_s93333" name="Equação" r:id="rId9" imgW="2895480" imgH="228600" progId="Equation.3">
                  <p:embed/>
                </p:oleObj>
              </mc:Choice>
              <mc:Fallback>
                <p:oleObj name="Equação" r:id="rId9" imgW="2895480" imgH="228600" progId="Equation.3">
                  <p:embed/>
                  <p:pic>
                    <p:nvPicPr>
                      <p:cNvPr id="0" name=""/>
                      <p:cNvPicPr>
                        <a:picLocks noChangeAspect="1" noChangeArrowheads="1"/>
                      </p:cNvPicPr>
                      <p:nvPr/>
                    </p:nvPicPr>
                    <p:blipFill>
                      <a:blip r:embed="rId10"/>
                      <a:srcRect/>
                      <a:stretch>
                        <a:fillRect/>
                      </a:stretch>
                    </p:blipFill>
                    <p:spPr bwMode="auto">
                      <a:xfrm>
                        <a:off x="1290638" y="4849813"/>
                        <a:ext cx="65452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3112" name="Object 8"/>
          <p:cNvGraphicFramePr>
            <a:graphicFrameLocks noChangeAspect="1"/>
          </p:cNvGraphicFramePr>
          <p:nvPr>
            <p:extLst>
              <p:ext uri="{D42A27DB-BD31-4B8C-83A1-F6EECF244321}">
                <p14:modId xmlns:p14="http://schemas.microsoft.com/office/powerpoint/2010/main" val="401696046"/>
              </p:ext>
            </p:extLst>
          </p:nvPr>
        </p:nvGraphicFramePr>
        <p:xfrm>
          <a:off x="1633538" y="5575300"/>
          <a:ext cx="5837237" cy="1201738"/>
        </p:xfrm>
        <a:graphic>
          <a:graphicData uri="http://schemas.openxmlformats.org/presentationml/2006/ole">
            <mc:AlternateContent xmlns:mc="http://schemas.openxmlformats.org/markup-compatibility/2006">
              <mc:Choice xmlns:v="urn:schemas-microsoft-com:vml" Requires="v">
                <p:oleObj spid="_x0000_s93334" name="Equação" r:id="rId11" imgW="2222280" imgH="431640" progId="Equation.3">
                  <p:embed/>
                </p:oleObj>
              </mc:Choice>
              <mc:Fallback>
                <p:oleObj name="Equação" r:id="rId11" imgW="2222280" imgH="431640" progId="Equation.3">
                  <p:embed/>
                  <p:pic>
                    <p:nvPicPr>
                      <p:cNvPr id="0" name=""/>
                      <p:cNvPicPr>
                        <a:picLocks noChangeAspect="1" noChangeArrowheads="1"/>
                      </p:cNvPicPr>
                      <p:nvPr/>
                    </p:nvPicPr>
                    <p:blipFill>
                      <a:blip r:embed="rId12"/>
                      <a:srcRect/>
                      <a:stretch>
                        <a:fillRect/>
                      </a:stretch>
                    </p:blipFill>
                    <p:spPr bwMode="auto">
                      <a:xfrm>
                        <a:off x="1633538" y="5575300"/>
                        <a:ext cx="58372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3113" name="Object 9"/>
          <p:cNvGraphicFramePr>
            <a:graphicFrameLocks noChangeAspect="1"/>
          </p:cNvGraphicFramePr>
          <p:nvPr>
            <p:extLst>
              <p:ext uri="{D42A27DB-BD31-4B8C-83A1-F6EECF244321}">
                <p14:modId xmlns:p14="http://schemas.microsoft.com/office/powerpoint/2010/main" val="2050504214"/>
              </p:ext>
            </p:extLst>
          </p:nvPr>
        </p:nvGraphicFramePr>
        <p:xfrm>
          <a:off x="190500" y="4157663"/>
          <a:ext cx="8721725" cy="638175"/>
        </p:xfrm>
        <a:graphic>
          <a:graphicData uri="http://schemas.openxmlformats.org/presentationml/2006/ole">
            <mc:AlternateContent xmlns:mc="http://schemas.openxmlformats.org/markup-compatibility/2006">
              <mc:Choice xmlns:v="urn:schemas-microsoft-com:vml" Requires="v">
                <p:oleObj spid="_x0000_s93335" name="Equação" r:id="rId13" imgW="3619440" imgH="228600" progId="Equation.3">
                  <p:embed/>
                </p:oleObj>
              </mc:Choice>
              <mc:Fallback>
                <p:oleObj name="Equação" r:id="rId13" imgW="3619440" imgH="228600" progId="Equation.3">
                  <p:embed/>
                  <p:pic>
                    <p:nvPicPr>
                      <p:cNvPr id="0" name=""/>
                      <p:cNvPicPr>
                        <a:picLocks noChangeAspect="1" noChangeArrowheads="1"/>
                      </p:cNvPicPr>
                      <p:nvPr/>
                    </p:nvPicPr>
                    <p:blipFill>
                      <a:blip r:embed="rId14"/>
                      <a:srcRect/>
                      <a:stretch>
                        <a:fillRect/>
                      </a:stretch>
                    </p:blipFill>
                    <p:spPr bwMode="auto">
                      <a:xfrm>
                        <a:off x="190500" y="4157663"/>
                        <a:ext cx="87217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3114" name="Rectangle 10"/>
          <p:cNvSpPr>
            <a:spLocks noChangeArrowheads="1"/>
          </p:cNvSpPr>
          <p:nvPr/>
        </p:nvSpPr>
        <p:spPr bwMode="auto">
          <a:xfrm>
            <a:off x="349250" y="3654425"/>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sz="2400" b="0">
                <a:latin typeface="Arial" charset="0"/>
                <a:cs typeface="Times New Roman" pitchFamily="18" charset="0"/>
              </a:rPr>
              <a:t>Logo:</a:t>
            </a:r>
            <a:r>
              <a:rPr lang="pt-BR" sz="2400" b="0">
                <a:latin typeface="Arial" charset="0"/>
              </a:rPr>
              <a:t> </a:t>
            </a:r>
          </a:p>
        </p:txBody>
      </p:sp>
    </p:spTree>
    <p:extLst>
      <p:ext uri="{BB962C8B-B14F-4D97-AF65-F5344CB8AC3E}">
        <p14:creationId xmlns:p14="http://schemas.microsoft.com/office/powerpoint/2010/main" val="1553292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943107"/>
                                        </p:tgtEl>
                                        <p:attrNameLst>
                                          <p:attrName>style.visibility</p:attrName>
                                        </p:attrNameLst>
                                      </p:cBhvr>
                                      <p:to>
                                        <p:strVal val="visible"/>
                                      </p:to>
                                    </p:set>
                                    <p:animEffect transition="in" filter="strips(downRight)">
                                      <p:cBhvr>
                                        <p:cTn id="7" dur="500"/>
                                        <p:tgtEl>
                                          <p:spTgt spid="943107"/>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943108"/>
                                        </p:tgtEl>
                                        <p:attrNameLst>
                                          <p:attrName>style.visibility</p:attrName>
                                        </p:attrNameLst>
                                      </p:cBhvr>
                                      <p:to>
                                        <p:strVal val="visible"/>
                                      </p:to>
                                    </p:set>
                                    <p:animEffect transition="in" filter="strips(downRight)">
                                      <p:cBhvr>
                                        <p:cTn id="11" dur="500"/>
                                        <p:tgtEl>
                                          <p:spTgt spid="943108"/>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43109"/>
                                        </p:tgtEl>
                                        <p:attrNameLst>
                                          <p:attrName>style.visibility</p:attrName>
                                        </p:attrNameLst>
                                      </p:cBhvr>
                                      <p:to>
                                        <p:strVal val="visible"/>
                                      </p:to>
                                    </p:set>
                                    <p:animEffect transition="in" filter="strips(downRight)">
                                      <p:cBhvr>
                                        <p:cTn id="15" dur="500"/>
                                        <p:tgtEl>
                                          <p:spTgt spid="94310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943110"/>
                                        </p:tgtEl>
                                        <p:attrNameLst>
                                          <p:attrName>style.visibility</p:attrName>
                                        </p:attrNameLst>
                                      </p:cBhvr>
                                      <p:to>
                                        <p:strVal val="visible"/>
                                      </p:to>
                                    </p:set>
                                    <p:animEffect transition="in" filter="strips(downRight)">
                                      <p:cBhvr>
                                        <p:cTn id="20" dur="500"/>
                                        <p:tgtEl>
                                          <p:spTgt spid="943110"/>
                                        </p:tgtEl>
                                      </p:cBhvr>
                                    </p:animEffect>
                                  </p:childTnLst>
                                </p:cTn>
                              </p:par>
                            </p:childTnLst>
                          </p:cTn>
                        </p:par>
                        <p:par>
                          <p:cTn id="21" fill="hold" nodeType="afterGroup">
                            <p:stCondLst>
                              <p:cond delay="500"/>
                            </p:stCondLst>
                            <p:childTnLst>
                              <p:par>
                                <p:cTn id="22" presetID="18" presetClass="entr" presetSubtype="6" fill="hold" grpId="0" nodeType="afterEffect">
                                  <p:stCondLst>
                                    <p:cond delay="0"/>
                                  </p:stCondLst>
                                  <p:childTnLst>
                                    <p:set>
                                      <p:cBhvr>
                                        <p:cTn id="23" dur="1" fill="hold">
                                          <p:stCondLst>
                                            <p:cond delay="0"/>
                                          </p:stCondLst>
                                        </p:cTn>
                                        <p:tgtEl>
                                          <p:spTgt spid="943114"/>
                                        </p:tgtEl>
                                        <p:attrNameLst>
                                          <p:attrName>style.visibility</p:attrName>
                                        </p:attrNameLst>
                                      </p:cBhvr>
                                      <p:to>
                                        <p:strVal val="visible"/>
                                      </p:to>
                                    </p:set>
                                    <p:animEffect transition="in" filter="strips(downRight)">
                                      <p:cBhvr>
                                        <p:cTn id="24" dur="500"/>
                                        <p:tgtEl>
                                          <p:spTgt spid="9431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nodeType="clickEffect">
                                  <p:stCondLst>
                                    <p:cond delay="0"/>
                                  </p:stCondLst>
                                  <p:childTnLst>
                                    <p:set>
                                      <p:cBhvr>
                                        <p:cTn id="28" dur="1" fill="hold">
                                          <p:stCondLst>
                                            <p:cond delay="0"/>
                                          </p:stCondLst>
                                        </p:cTn>
                                        <p:tgtEl>
                                          <p:spTgt spid="943113"/>
                                        </p:tgtEl>
                                        <p:attrNameLst>
                                          <p:attrName>style.visibility</p:attrName>
                                        </p:attrNameLst>
                                      </p:cBhvr>
                                      <p:to>
                                        <p:strVal val="visible"/>
                                      </p:to>
                                    </p:set>
                                    <p:animEffect transition="in" filter="strips(downRight)">
                                      <p:cBhvr>
                                        <p:cTn id="29" dur="500"/>
                                        <p:tgtEl>
                                          <p:spTgt spid="9431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nodeType="clickEffect">
                                  <p:stCondLst>
                                    <p:cond delay="0"/>
                                  </p:stCondLst>
                                  <p:childTnLst>
                                    <p:set>
                                      <p:cBhvr>
                                        <p:cTn id="33" dur="1" fill="hold">
                                          <p:stCondLst>
                                            <p:cond delay="0"/>
                                          </p:stCondLst>
                                        </p:cTn>
                                        <p:tgtEl>
                                          <p:spTgt spid="943111"/>
                                        </p:tgtEl>
                                        <p:attrNameLst>
                                          <p:attrName>style.visibility</p:attrName>
                                        </p:attrNameLst>
                                      </p:cBhvr>
                                      <p:to>
                                        <p:strVal val="visible"/>
                                      </p:to>
                                    </p:set>
                                    <p:animEffect transition="in" filter="strips(downRight)">
                                      <p:cBhvr>
                                        <p:cTn id="34" dur="500"/>
                                        <p:tgtEl>
                                          <p:spTgt spid="9431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nodeType="clickEffect">
                                  <p:stCondLst>
                                    <p:cond delay="0"/>
                                  </p:stCondLst>
                                  <p:childTnLst>
                                    <p:set>
                                      <p:cBhvr>
                                        <p:cTn id="38" dur="1" fill="hold">
                                          <p:stCondLst>
                                            <p:cond delay="0"/>
                                          </p:stCondLst>
                                        </p:cTn>
                                        <p:tgtEl>
                                          <p:spTgt spid="943112"/>
                                        </p:tgtEl>
                                        <p:attrNameLst>
                                          <p:attrName>style.visibility</p:attrName>
                                        </p:attrNameLst>
                                      </p:cBhvr>
                                      <p:to>
                                        <p:strVal val="visible"/>
                                      </p:to>
                                    </p:set>
                                    <p:animEffect transition="in" filter="strips(downRight)">
                                      <p:cBhvr>
                                        <p:cTn id="39" dur="500"/>
                                        <p:tgtEl>
                                          <p:spTgt spid="943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9" grpId="0"/>
      <p:bldP spid="943114"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Espaço Reservado para Número de Slide 6"/>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3833F6F1-A219-4260-BE62-4A39D85578CE}" type="slidenum">
              <a:rPr lang="pt-PT" sz="1400" b="0" smtClean="0">
                <a:solidFill>
                  <a:schemeClr val="folHlink"/>
                </a:solidFill>
              </a:rPr>
              <a:pPr eaLnBrk="1" hangingPunct="1"/>
              <a:t>42</a:t>
            </a:fld>
            <a:endParaRPr lang="pt-PT" sz="1400" b="0" smtClean="0">
              <a:solidFill>
                <a:schemeClr val="folHlink"/>
              </a:solidFill>
            </a:endParaRPr>
          </a:p>
        </p:txBody>
      </p:sp>
      <p:sp>
        <p:nvSpPr>
          <p:cNvPr id="27651" name="Rectangle 2"/>
          <p:cNvSpPr>
            <a:spLocks noGrp="1" noChangeArrowheads="1"/>
          </p:cNvSpPr>
          <p:nvPr>
            <p:ph type="title"/>
          </p:nvPr>
        </p:nvSpPr>
        <p:spPr>
          <a:xfrm>
            <a:off x="0" y="295275"/>
            <a:ext cx="9144000" cy="1143000"/>
          </a:xfrm>
          <a:noFill/>
        </p:spPr>
        <p:txBody>
          <a:bodyPr>
            <a:normAutofit fontScale="90000"/>
          </a:bodyPr>
          <a:lstStyle/>
          <a:p>
            <a:pPr eaLnBrk="1" hangingPunct="1"/>
            <a:r>
              <a:rPr lang="pt-BR" sz="3600" smtClean="0">
                <a:latin typeface="Arial" charset="0"/>
              </a:rPr>
              <a:t>Inflação de custos causada por choques de oferta</a:t>
            </a:r>
            <a:endParaRPr lang="pt-BR" smtClean="0">
              <a:latin typeface="Arial" charset="0"/>
            </a:endParaRPr>
          </a:p>
        </p:txBody>
      </p:sp>
      <p:graphicFrame>
        <p:nvGraphicFramePr>
          <p:cNvPr id="944131" name="Object 3"/>
          <p:cNvGraphicFramePr>
            <a:graphicFrameLocks noChangeAspect="1"/>
          </p:cNvGraphicFramePr>
          <p:nvPr>
            <p:extLst>
              <p:ext uri="{D42A27DB-BD31-4B8C-83A1-F6EECF244321}">
                <p14:modId xmlns:p14="http://schemas.microsoft.com/office/powerpoint/2010/main" val="3300190398"/>
              </p:ext>
            </p:extLst>
          </p:nvPr>
        </p:nvGraphicFramePr>
        <p:xfrm>
          <a:off x="1633538" y="1555750"/>
          <a:ext cx="5837237" cy="1203325"/>
        </p:xfrm>
        <a:graphic>
          <a:graphicData uri="http://schemas.openxmlformats.org/presentationml/2006/ole">
            <mc:AlternateContent xmlns:mc="http://schemas.openxmlformats.org/markup-compatibility/2006">
              <mc:Choice xmlns:v="urn:schemas-microsoft-com:vml" Requires="v">
                <p:oleObj spid="_x0000_s94234" name="Equação" r:id="rId3" imgW="2222280" imgH="431640" progId="Equation.3">
                  <p:embed/>
                </p:oleObj>
              </mc:Choice>
              <mc:Fallback>
                <p:oleObj name="Equação" r:id="rId3" imgW="2222280" imgH="431640" progId="Equation.3">
                  <p:embed/>
                  <p:pic>
                    <p:nvPicPr>
                      <p:cNvPr id="0" name=""/>
                      <p:cNvPicPr>
                        <a:picLocks noChangeAspect="1" noChangeArrowheads="1"/>
                      </p:cNvPicPr>
                      <p:nvPr/>
                    </p:nvPicPr>
                    <p:blipFill>
                      <a:blip r:embed="rId4"/>
                      <a:srcRect/>
                      <a:stretch>
                        <a:fillRect/>
                      </a:stretch>
                    </p:blipFill>
                    <p:spPr bwMode="auto">
                      <a:xfrm>
                        <a:off x="1633538" y="1555750"/>
                        <a:ext cx="583723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4132" name="Text Box 4"/>
          <p:cNvSpPr txBox="1">
            <a:spLocks noChangeArrowheads="1"/>
          </p:cNvSpPr>
          <p:nvPr/>
        </p:nvSpPr>
        <p:spPr bwMode="auto">
          <a:xfrm>
            <a:off x="514350" y="2952750"/>
            <a:ext cx="80772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buFontTx/>
              <a:buChar char="•"/>
            </a:pPr>
            <a:r>
              <a:rPr lang="pt-BR" b="0">
                <a:latin typeface="Arial" charset="0"/>
              </a:rPr>
              <a:t>A  expressão dá o salário que a firma </a:t>
            </a:r>
            <a:r>
              <a:rPr lang="pt-BR" b="0" i="1">
                <a:latin typeface="Arial" charset="0"/>
              </a:rPr>
              <a:t>i</a:t>
            </a:r>
            <a:r>
              <a:rPr lang="pt-BR" b="0">
                <a:latin typeface="Arial" charset="0"/>
              </a:rPr>
              <a:t> pode oferecer a cada quantidade de trabalho, que define PMgT</a:t>
            </a:r>
            <a:r>
              <a:rPr lang="pt-BR" b="0" baseline="-25000">
                <a:latin typeface="Arial" charset="0"/>
              </a:rPr>
              <a:t>i</a:t>
            </a:r>
            <a:r>
              <a:rPr lang="pt-BR" b="0">
                <a:latin typeface="Arial" charset="0"/>
              </a:rPr>
              <a:t>. </a:t>
            </a:r>
          </a:p>
          <a:p>
            <a:pPr eaLnBrk="1" hangingPunct="1">
              <a:spcBef>
                <a:spcPct val="50000"/>
              </a:spcBef>
              <a:buFontTx/>
              <a:buChar char="•"/>
            </a:pPr>
            <a:r>
              <a:rPr lang="pt-BR" b="0">
                <a:latin typeface="Arial" charset="0"/>
              </a:rPr>
              <a:t>Portanto, a expressão dá a nova curva de demanda de trabalho para uma firma </a:t>
            </a:r>
            <a:r>
              <a:rPr lang="pt-BR" b="0" i="1">
                <a:latin typeface="Arial" charset="0"/>
              </a:rPr>
              <a:t>i</a:t>
            </a:r>
            <a:r>
              <a:rPr lang="pt-BR" b="0">
                <a:latin typeface="Arial" charset="0"/>
              </a:rPr>
              <a:t>. </a:t>
            </a:r>
          </a:p>
        </p:txBody>
      </p:sp>
    </p:spTree>
    <p:extLst>
      <p:ext uri="{BB962C8B-B14F-4D97-AF65-F5344CB8AC3E}">
        <p14:creationId xmlns:p14="http://schemas.microsoft.com/office/powerpoint/2010/main" val="1673322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944131"/>
                                        </p:tgtEl>
                                        <p:attrNameLst>
                                          <p:attrName>style.visibility</p:attrName>
                                        </p:attrNameLst>
                                      </p:cBhvr>
                                      <p:to>
                                        <p:strVal val="visible"/>
                                      </p:to>
                                    </p:set>
                                    <p:animEffect transition="in" filter="strips(downRight)">
                                      <p:cBhvr>
                                        <p:cTn id="7" dur="500"/>
                                        <p:tgtEl>
                                          <p:spTgt spid="944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44132"/>
                                        </p:tgtEl>
                                        <p:attrNameLst>
                                          <p:attrName>style.visibility</p:attrName>
                                        </p:attrNameLst>
                                      </p:cBhvr>
                                      <p:to>
                                        <p:strVal val="visible"/>
                                      </p:to>
                                    </p:set>
                                    <p:animEffect transition="in" filter="strips(downRight)">
                                      <p:cBhvr>
                                        <p:cTn id="12" dur="500"/>
                                        <p:tgtEl>
                                          <p:spTgt spid="944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2"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Espaço Reservado para Número de Slide 6"/>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20AF3114-CFAD-4326-BA8F-0D0645A1FCDE}" type="slidenum">
              <a:rPr lang="pt-PT" sz="1400" b="0" smtClean="0">
                <a:solidFill>
                  <a:schemeClr val="folHlink"/>
                </a:solidFill>
              </a:rPr>
              <a:pPr eaLnBrk="1" hangingPunct="1"/>
              <a:t>43</a:t>
            </a:fld>
            <a:endParaRPr lang="pt-PT" sz="1400" b="0" smtClean="0">
              <a:solidFill>
                <a:schemeClr val="folHlink"/>
              </a:solidFill>
            </a:endParaRPr>
          </a:p>
        </p:txBody>
      </p:sp>
      <p:sp>
        <p:nvSpPr>
          <p:cNvPr id="28675" name="Rectangle 2"/>
          <p:cNvSpPr>
            <a:spLocks noGrp="1" noChangeArrowheads="1"/>
          </p:cNvSpPr>
          <p:nvPr>
            <p:ph type="title"/>
          </p:nvPr>
        </p:nvSpPr>
        <p:spPr>
          <a:xfrm>
            <a:off x="0" y="295275"/>
            <a:ext cx="9144000" cy="1143000"/>
          </a:xfrm>
          <a:noFill/>
        </p:spPr>
        <p:txBody>
          <a:bodyPr>
            <a:normAutofit fontScale="90000"/>
          </a:bodyPr>
          <a:lstStyle/>
          <a:p>
            <a:pPr eaLnBrk="1" hangingPunct="1"/>
            <a:r>
              <a:rPr lang="pt-BR" sz="3600" smtClean="0">
                <a:latin typeface="Arial" charset="0"/>
              </a:rPr>
              <a:t>Inflação de custos causada por choques de oferta</a:t>
            </a:r>
            <a:endParaRPr lang="pt-BR" smtClean="0">
              <a:latin typeface="Arial" charset="0"/>
            </a:endParaRPr>
          </a:p>
        </p:txBody>
      </p:sp>
      <p:graphicFrame>
        <p:nvGraphicFramePr>
          <p:cNvPr id="28676" name="Object 3"/>
          <p:cNvGraphicFramePr>
            <a:graphicFrameLocks noChangeAspect="1"/>
          </p:cNvGraphicFramePr>
          <p:nvPr>
            <p:extLst>
              <p:ext uri="{D42A27DB-BD31-4B8C-83A1-F6EECF244321}">
                <p14:modId xmlns:p14="http://schemas.microsoft.com/office/powerpoint/2010/main" val="3202631495"/>
              </p:ext>
            </p:extLst>
          </p:nvPr>
        </p:nvGraphicFramePr>
        <p:xfrm>
          <a:off x="1633538" y="1555750"/>
          <a:ext cx="5837237" cy="1203325"/>
        </p:xfrm>
        <a:graphic>
          <a:graphicData uri="http://schemas.openxmlformats.org/presentationml/2006/ole">
            <mc:AlternateContent xmlns:mc="http://schemas.openxmlformats.org/markup-compatibility/2006">
              <mc:Choice xmlns:v="urn:schemas-microsoft-com:vml" Requires="v">
                <p:oleObj spid="_x0000_s95282" name="Equação" r:id="rId3" imgW="2222280" imgH="431640" progId="Equation.3">
                  <p:embed/>
                </p:oleObj>
              </mc:Choice>
              <mc:Fallback>
                <p:oleObj name="Equação" r:id="rId3" imgW="2222280" imgH="431640" progId="Equation.3">
                  <p:embed/>
                  <p:pic>
                    <p:nvPicPr>
                      <p:cNvPr id="0" name=""/>
                      <p:cNvPicPr>
                        <a:picLocks noChangeAspect="1" noChangeArrowheads="1"/>
                      </p:cNvPicPr>
                      <p:nvPr/>
                    </p:nvPicPr>
                    <p:blipFill>
                      <a:blip r:embed="rId4"/>
                      <a:srcRect/>
                      <a:stretch>
                        <a:fillRect/>
                      </a:stretch>
                    </p:blipFill>
                    <p:spPr bwMode="auto">
                      <a:xfrm>
                        <a:off x="1633538" y="1555750"/>
                        <a:ext cx="583723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5156" name="Text Box 4"/>
          <p:cNvSpPr txBox="1">
            <a:spLocks noChangeArrowheads="1"/>
          </p:cNvSpPr>
          <p:nvPr/>
        </p:nvSpPr>
        <p:spPr bwMode="auto">
          <a:xfrm>
            <a:off x="514350" y="2952750"/>
            <a:ext cx="8077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buFontTx/>
              <a:buChar char="•"/>
            </a:pPr>
            <a:r>
              <a:rPr lang="pt-BR" b="0">
                <a:latin typeface="Arial" charset="0"/>
              </a:rPr>
              <a:t>Somando todas as curvas de demanda de trabalho referentes a todas as firmas, obtém-se a curva de demanda  de trabalho para toda a economia, cuja expressão geral é: </a:t>
            </a:r>
          </a:p>
        </p:txBody>
      </p:sp>
      <p:graphicFrame>
        <p:nvGraphicFramePr>
          <p:cNvPr id="945157" name="Object 5"/>
          <p:cNvGraphicFramePr>
            <a:graphicFrameLocks noChangeAspect="1"/>
          </p:cNvGraphicFramePr>
          <p:nvPr>
            <p:extLst>
              <p:ext uri="{D42A27DB-BD31-4B8C-83A1-F6EECF244321}">
                <p14:modId xmlns:p14="http://schemas.microsoft.com/office/powerpoint/2010/main" val="3365656883"/>
              </p:ext>
            </p:extLst>
          </p:nvPr>
        </p:nvGraphicFramePr>
        <p:xfrm>
          <a:off x="1549400" y="5045075"/>
          <a:ext cx="5989638" cy="1284288"/>
        </p:xfrm>
        <a:graphic>
          <a:graphicData uri="http://schemas.openxmlformats.org/presentationml/2006/ole">
            <mc:AlternateContent xmlns:mc="http://schemas.openxmlformats.org/markup-compatibility/2006">
              <mc:Choice xmlns:v="urn:schemas-microsoft-com:vml" Requires="v">
                <p:oleObj spid="_x0000_s95283" name="Equação" r:id="rId5" imgW="2133360" imgH="431640" progId="Equation.3">
                  <p:embed/>
                </p:oleObj>
              </mc:Choice>
              <mc:Fallback>
                <p:oleObj name="Equação" r:id="rId5" imgW="2133360" imgH="431640" progId="Equation.3">
                  <p:embed/>
                  <p:pic>
                    <p:nvPicPr>
                      <p:cNvPr id="0" name=""/>
                      <p:cNvPicPr>
                        <a:picLocks noChangeAspect="1" noChangeArrowheads="1"/>
                      </p:cNvPicPr>
                      <p:nvPr/>
                    </p:nvPicPr>
                    <p:blipFill>
                      <a:blip r:embed="rId6"/>
                      <a:srcRect/>
                      <a:stretch>
                        <a:fillRect/>
                      </a:stretch>
                    </p:blipFill>
                    <p:spPr bwMode="auto">
                      <a:xfrm>
                        <a:off x="1549400" y="5045075"/>
                        <a:ext cx="5989638"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5904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45156"/>
                                        </p:tgtEl>
                                        <p:attrNameLst>
                                          <p:attrName>style.visibility</p:attrName>
                                        </p:attrNameLst>
                                      </p:cBhvr>
                                      <p:to>
                                        <p:strVal val="visible"/>
                                      </p:to>
                                    </p:set>
                                    <p:animEffect transition="in" filter="strips(downRight)">
                                      <p:cBhvr>
                                        <p:cTn id="7" dur="500"/>
                                        <p:tgtEl>
                                          <p:spTgt spid="945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45157"/>
                                        </p:tgtEl>
                                        <p:attrNameLst>
                                          <p:attrName>style.visibility</p:attrName>
                                        </p:attrNameLst>
                                      </p:cBhvr>
                                      <p:to>
                                        <p:strVal val="visible"/>
                                      </p:to>
                                    </p:set>
                                    <p:animEffect transition="in" filter="wipe(left)">
                                      <p:cBhvr>
                                        <p:cTn id="12" dur="500"/>
                                        <p:tgtEl>
                                          <p:spTgt spid="945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6"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tângulo 13"/>
          <p:cNvSpPr/>
          <p:nvPr/>
        </p:nvSpPr>
        <p:spPr>
          <a:xfrm>
            <a:off x="395536" y="1988840"/>
            <a:ext cx="8735786" cy="4752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698" name="Espaço Reservado para Número de Slide 6"/>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7FE829E6-F885-4D8C-892F-4409BCFEFFF8}" type="slidenum">
              <a:rPr lang="pt-PT" sz="1400" b="0" smtClean="0">
                <a:solidFill>
                  <a:schemeClr val="folHlink"/>
                </a:solidFill>
              </a:rPr>
              <a:pPr eaLnBrk="1" hangingPunct="1"/>
              <a:t>44</a:t>
            </a:fld>
            <a:endParaRPr lang="pt-PT" sz="1400" b="0" smtClean="0">
              <a:solidFill>
                <a:schemeClr val="folHlink"/>
              </a:solidFill>
            </a:endParaRPr>
          </a:p>
        </p:txBody>
      </p:sp>
      <p:sp>
        <p:nvSpPr>
          <p:cNvPr id="29699" name="Rectangle 2"/>
          <p:cNvSpPr>
            <a:spLocks noGrp="1" noChangeArrowheads="1"/>
          </p:cNvSpPr>
          <p:nvPr>
            <p:ph type="title"/>
          </p:nvPr>
        </p:nvSpPr>
        <p:spPr>
          <a:xfrm>
            <a:off x="0" y="295275"/>
            <a:ext cx="9144000" cy="1143000"/>
          </a:xfrm>
          <a:noFill/>
        </p:spPr>
        <p:txBody>
          <a:bodyPr>
            <a:normAutofit fontScale="90000"/>
          </a:bodyPr>
          <a:lstStyle/>
          <a:p>
            <a:pPr eaLnBrk="1" hangingPunct="1"/>
            <a:r>
              <a:rPr lang="pt-BR" sz="3600" smtClean="0">
                <a:latin typeface="Arial" charset="0"/>
              </a:rPr>
              <a:t>Inflação de custos causada por choques de oferta</a:t>
            </a:r>
            <a:endParaRPr lang="pt-BR" smtClean="0">
              <a:latin typeface="Arial" charset="0"/>
            </a:endParaRPr>
          </a:p>
        </p:txBody>
      </p:sp>
      <p:sp>
        <p:nvSpPr>
          <p:cNvPr id="946179" name="Line 3"/>
          <p:cNvSpPr>
            <a:spLocks noChangeAspect="1" noChangeShapeType="1"/>
          </p:cNvSpPr>
          <p:nvPr/>
        </p:nvSpPr>
        <p:spPr bwMode="auto">
          <a:xfrm flipV="1">
            <a:off x="1590675" y="2247900"/>
            <a:ext cx="0" cy="27749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46180" name="Line 4"/>
          <p:cNvSpPr>
            <a:spLocks noChangeAspect="1" noChangeShapeType="1"/>
          </p:cNvSpPr>
          <p:nvPr/>
        </p:nvSpPr>
        <p:spPr bwMode="auto">
          <a:xfrm>
            <a:off x="1589088" y="5022850"/>
            <a:ext cx="425291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46181" name="Freeform 5"/>
          <p:cNvSpPr>
            <a:spLocks noChangeAspect="1"/>
          </p:cNvSpPr>
          <p:nvPr/>
        </p:nvSpPr>
        <p:spPr bwMode="auto">
          <a:xfrm>
            <a:off x="1978025" y="2974975"/>
            <a:ext cx="3379788" cy="1563688"/>
          </a:xfrm>
          <a:custGeom>
            <a:avLst/>
            <a:gdLst>
              <a:gd name="T0" fmla="*/ 0 w 3494"/>
              <a:gd name="T1" fmla="*/ 0 h 1615"/>
              <a:gd name="T2" fmla="*/ 2147483647 w 3494"/>
              <a:gd name="T3" fmla="*/ 2147483647 h 1615"/>
              <a:gd name="T4" fmla="*/ 2147483647 w 3494"/>
              <a:gd name="T5" fmla="*/ 2147483647 h 1615"/>
              <a:gd name="T6" fmla="*/ 0 60000 65536"/>
              <a:gd name="T7" fmla="*/ 0 60000 65536"/>
              <a:gd name="T8" fmla="*/ 0 60000 65536"/>
            </a:gdLst>
            <a:ahLst/>
            <a:cxnLst>
              <a:cxn ang="T6">
                <a:pos x="T0" y="T1"/>
              </a:cxn>
              <a:cxn ang="T7">
                <a:pos x="T2" y="T3"/>
              </a:cxn>
              <a:cxn ang="T8">
                <a:pos x="T4" y="T5"/>
              </a:cxn>
            </a:cxnLst>
            <a:rect l="0" t="0" r="r" b="b"/>
            <a:pathLst>
              <a:path w="3494" h="1615">
                <a:moveTo>
                  <a:pt x="0" y="0"/>
                </a:moveTo>
                <a:cubicBezTo>
                  <a:pt x="798" y="159"/>
                  <a:pt x="1597" y="319"/>
                  <a:pt x="2179" y="588"/>
                </a:cubicBezTo>
                <a:cubicBezTo>
                  <a:pt x="2761" y="857"/>
                  <a:pt x="3127" y="1236"/>
                  <a:pt x="3494" y="1615"/>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46182" name="Text Box 6"/>
          <p:cNvSpPr txBox="1">
            <a:spLocks noChangeAspect="1" noChangeArrowheads="1"/>
          </p:cNvSpPr>
          <p:nvPr/>
        </p:nvSpPr>
        <p:spPr bwMode="auto">
          <a:xfrm>
            <a:off x="1085850" y="2332038"/>
            <a:ext cx="5095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FFFFFF"/>
                </a:solidFill>
                <a:latin typeface="Arial" charset="0"/>
              </a:rPr>
              <a:t>W</a:t>
            </a:r>
          </a:p>
        </p:txBody>
      </p:sp>
      <p:sp>
        <p:nvSpPr>
          <p:cNvPr id="946183" name="Text Box 7"/>
          <p:cNvSpPr txBox="1">
            <a:spLocks noChangeAspect="1" noChangeArrowheads="1"/>
          </p:cNvSpPr>
          <p:nvPr/>
        </p:nvSpPr>
        <p:spPr bwMode="auto">
          <a:xfrm>
            <a:off x="5337175" y="4989513"/>
            <a:ext cx="5095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FFFFFF"/>
                </a:solidFill>
                <a:latin typeface="Arial" charset="0"/>
              </a:rPr>
              <a:t>N</a:t>
            </a:r>
          </a:p>
        </p:txBody>
      </p:sp>
      <p:graphicFrame>
        <p:nvGraphicFramePr>
          <p:cNvPr id="946184" name="Object 8"/>
          <p:cNvGraphicFramePr>
            <a:graphicFrameLocks noChangeAspect="1"/>
          </p:cNvGraphicFramePr>
          <p:nvPr/>
        </p:nvGraphicFramePr>
        <p:xfrm>
          <a:off x="5432425" y="4029075"/>
          <a:ext cx="3284538" cy="790575"/>
        </p:xfrm>
        <a:graphic>
          <a:graphicData uri="http://schemas.openxmlformats.org/presentationml/2006/ole">
            <mc:AlternateContent xmlns:mc="http://schemas.openxmlformats.org/markup-compatibility/2006">
              <mc:Choice xmlns:v="urn:schemas-microsoft-com:vml" Requires="v">
                <p:oleObj spid="_x0000_s96306" name="Equation" r:id="rId3" imgW="1733584" imgH="390420" progId="Equation.3">
                  <p:embed/>
                </p:oleObj>
              </mc:Choice>
              <mc:Fallback>
                <p:oleObj name="Equation" r:id="rId3" imgW="1733584" imgH="3904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425" y="4029075"/>
                        <a:ext cx="328453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6185" name="Rectangle 9"/>
          <p:cNvSpPr>
            <a:spLocks noChangeArrowheads="1"/>
          </p:cNvSpPr>
          <p:nvPr/>
        </p:nvSpPr>
        <p:spPr bwMode="auto">
          <a:xfrm>
            <a:off x="758825" y="1543050"/>
            <a:ext cx="759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pt-BR" sz="2400" b="0">
                <a:latin typeface="Arial" charset="0"/>
              </a:rPr>
              <a:t>Curva de demanda de trabalho para toda a economia. </a:t>
            </a:r>
          </a:p>
        </p:txBody>
      </p:sp>
      <p:graphicFrame>
        <p:nvGraphicFramePr>
          <p:cNvPr id="946186" name="Object 10"/>
          <p:cNvGraphicFramePr>
            <a:graphicFrameLocks noChangeAspect="1"/>
          </p:cNvGraphicFramePr>
          <p:nvPr/>
        </p:nvGraphicFramePr>
        <p:xfrm>
          <a:off x="2779713" y="5557838"/>
          <a:ext cx="3557587" cy="542925"/>
        </p:xfrm>
        <a:graphic>
          <a:graphicData uri="http://schemas.openxmlformats.org/presentationml/2006/ole">
            <mc:AlternateContent xmlns:mc="http://schemas.openxmlformats.org/markup-compatibility/2006">
              <mc:Choice xmlns:v="urn:schemas-microsoft-com:vml" Requires="v">
                <p:oleObj spid="_x0000_s96307" name="Equation" r:id="rId5" imgW="1533441" imgH="209520" progId="Equation.3">
                  <p:embed/>
                </p:oleObj>
              </mc:Choice>
              <mc:Fallback>
                <p:oleObj name="Equation" r:id="rId5" imgW="1533441" imgH="209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9713" y="5557838"/>
                        <a:ext cx="35575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6187" name="Text Box 11"/>
          <p:cNvSpPr txBox="1">
            <a:spLocks noChangeArrowheads="1"/>
          </p:cNvSpPr>
          <p:nvPr/>
        </p:nvSpPr>
        <p:spPr bwMode="auto">
          <a:xfrm>
            <a:off x="4171950" y="6057900"/>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000" b="0" dirty="0">
                <a:solidFill>
                  <a:srgbClr val="FF9900"/>
                </a:solidFill>
                <a:latin typeface="Arial" charset="0"/>
              </a:rPr>
              <a:t>consideramos que a economia opera no estágio II da função de produção </a:t>
            </a:r>
          </a:p>
        </p:txBody>
      </p:sp>
      <p:sp>
        <p:nvSpPr>
          <p:cNvPr id="946188" name="Freeform 12"/>
          <p:cNvSpPr>
            <a:spLocks/>
          </p:cNvSpPr>
          <p:nvPr/>
        </p:nvSpPr>
        <p:spPr bwMode="auto">
          <a:xfrm>
            <a:off x="3679825" y="6057900"/>
            <a:ext cx="473075" cy="190500"/>
          </a:xfrm>
          <a:custGeom>
            <a:avLst/>
            <a:gdLst>
              <a:gd name="T0" fmla="*/ 2147483647 w 298"/>
              <a:gd name="T1" fmla="*/ 0 h 120"/>
              <a:gd name="T2" fmla="*/ 2147483647 w 298"/>
              <a:gd name="T3" fmla="*/ 2147483647 h 120"/>
              <a:gd name="T4" fmla="*/ 2147483647 w 298"/>
              <a:gd name="T5" fmla="*/ 2147483647 h 120"/>
              <a:gd name="T6" fmla="*/ 0 60000 65536"/>
              <a:gd name="T7" fmla="*/ 0 60000 65536"/>
              <a:gd name="T8" fmla="*/ 0 60000 65536"/>
            </a:gdLst>
            <a:ahLst/>
            <a:cxnLst>
              <a:cxn ang="T6">
                <a:pos x="T0" y="T1"/>
              </a:cxn>
              <a:cxn ang="T7">
                <a:pos x="T2" y="T3"/>
              </a:cxn>
              <a:cxn ang="T8">
                <a:pos x="T4" y="T5"/>
              </a:cxn>
            </a:cxnLst>
            <a:rect l="0" t="0" r="r" b="b"/>
            <a:pathLst>
              <a:path w="298" h="120">
                <a:moveTo>
                  <a:pt x="238" y="0"/>
                </a:moveTo>
                <a:cubicBezTo>
                  <a:pt x="119" y="38"/>
                  <a:pt x="0" y="76"/>
                  <a:pt x="10" y="96"/>
                </a:cubicBezTo>
                <a:cubicBezTo>
                  <a:pt x="20" y="116"/>
                  <a:pt x="159" y="118"/>
                  <a:pt x="298" y="120"/>
                </a:cubicBezTo>
              </a:path>
            </a:pathLst>
          </a:custGeom>
          <a:noFill/>
          <a:ln w="9525">
            <a:solidFill>
              <a:srgbClr val="FF99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3049305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6185"/>
                                        </p:tgtEl>
                                        <p:attrNameLst>
                                          <p:attrName>style.visibility</p:attrName>
                                        </p:attrNameLst>
                                      </p:cBhvr>
                                      <p:to>
                                        <p:strVal val="visible"/>
                                      </p:to>
                                    </p:set>
                                    <p:animEffect transition="in" filter="wipe(left)">
                                      <p:cBhvr>
                                        <p:cTn id="7" dur="500"/>
                                        <p:tgtEl>
                                          <p:spTgt spid="946185"/>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46179"/>
                                        </p:tgtEl>
                                        <p:attrNameLst>
                                          <p:attrName>style.visibility</p:attrName>
                                        </p:attrNameLst>
                                      </p:cBhvr>
                                      <p:to>
                                        <p:strVal val="visible"/>
                                      </p:to>
                                    </p:set>
                                    <p:animEffect transition="in" filter="wipe(down)">
                                      <p:cBhvr>
                                        <p:cTn id="11" dur="1000"/>
                                        <p:tgtEl>
                                          <p:spTgt spid="946179"/>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46182"/>
                                        </p:tgtEl>
                                        <p:attrNameLst>
                                          <p:attrName>style.visibility</p:attrName>
                                        </p:attrNameLst>
                                      </p:cBhvr>
                                      <p:to>
                                        <p:strVal val="visible"/>
                                      </p:to>
                                    </p:set>
                                    <p:animEffect transition="in" filter="wipe(left)">
                                      <p:cBhvr>
                                        <p:cTn id="15" dur="500"/>
                                        <p:tgtEl>
                                          <p:spTgt spid="946182"/>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46180"/>
                                        </p:tgtEl>
                                        <p:attrNameLst>
                                          <p:attrName>style.visibility</p:attrName>
                                        </p:attrNameLst>
                                      </p:cBhvr>
                                      <p:to>
                                        <p:strVal val="visible"/>
                                      </p:to>
                                    </p:set>
                                    <p:animEffect transition="in" filter="wipe(left)">
                                      <p:cBhvr>
                                        <p:cTn id="19" dur="1000"/>
                                        <p:tgtEl>
                                          <p:spTgt spid="946180"/>
                                        </p:tgtEl>
                                      </p:cBhvr>
                                    </p:animEffect>
                                  </p:childTnLst>
                                </p:cTn>
                              </p:par>
                            </p:childTnLst>
                          </p:cTn>
                        </p:par>
                        <p:par>
                          <p:cTn id="20" fill="hold" nodeType="afterGroup">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946183"/>
                                        </p:tgtEl>
                                        <p:attrNameLst>
                                          <p:attrName>style.visibility</p:attrName>
                                        </p:attrNameLst>
                                      </p:cBhvr>
                                      <p:to>
                                        <p:strVal val="visible"/>
                                      </p:to>
                                    </p:set>
                                    <p:animEffect transition="in" filter="wipe(left)">
                                      <p:cBhvr>
                                        <p:cTn id="23" dur="500"/>
                                        <p:tgtEl>
                                          <p:spTgt spid="946183"/>
                                        </p:tgtEl>
                                      </p:cBhvr>
                                    </p:animEffect>
                                  </p:childTnLst>
                                </p:cTn>
                              </p:par>
                            </p:childTnLst>
                          </p:cTn>
                        </p:par>
                        <p:par>
                          <p:cTn id="24" fill="hold" nodeType="afterGroup">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946181"/>
                                        </p:tgtEl>
                                        <p:attrNameLst>
                                          <p:attrName>style.visibility</p:attrName>
                                        </p:attrNameLst>
                                      </p:cBhvr>
                                      <p:to>
                                        <p:strVal val="visible"/>
                                      </p:to>
                                    </p:set>
                                    <p:animEffect transition="in" filter="wipe(left)">
                                      <p:cBhvr>
                                        <p:cTn id="27" dur="1000"/>
                                        <p:tgtEl>
                                          <p:spTgt spid="946181"/>
                                        </p:tgtEl>
                                      </p:cBhvr>
                                    </p:animEffect>
                                  </p:childTnLst>
                                </p:cTn>
                              </p:par>
                            </p:childTnLst>
                          </p:cTn>
                        </p:par>
                        <p:par>
                          <p:cTn id="28" fill="hold" nodeType="afterGroup">
                            <p:stCondLst>
                              <p:cond delay="4500"/>
                            </p:stCondLst>
                            <p:childTnLst>
                              <p:par>
                                <p:cTn id="29" presetID="22" presetClass="entr" presetSubtype="8" fill="hold" nodeType="afterEffect">
                                  <p:stCondLst>
                                    <p:cond delay="0"/>
                                  </p:stCondLst>
                                  <p:childTnLst>
                                    <p:set>
                                      <p:cBhvr>
                                        <p:cTn id="30" dur="1" fill="hold">
                                          <p:stCondLst>
                                            <p:cond delay="0"/>
                                          </p:stCondLst>
                                        </p:cTn>
                                        <p:tgtEl>
                                          <p:spTgt spid="946184"/>
                                        </p:tgtEl>
                                        <p:attrNameLst>
                                          <p:attrName>style.visibility</p:attrName>
                                        </p:attrNameLst>
                                      </p:cBhvr>
                                      <p:to>
                                        <p:strVal val="visible"/>
                                      </p:to>
                                    </p:set>
                                    <p:animEffect transition="in" filter="wipe(left)">
                                      <p:cBhvr>
                                        <p:cTn id="31" dur="500"/>
                                        <p:tgtEl>
                                          <p:spTgt spid="946184"/>
                                        </p:tgtEl>
                                      </p:cBhvr>
                                    </p:animEffect>
                                  </p:childTnLst>
                                </p:cTn>
                              </p:par>
                            </p:childTnLst>
                          </p:cTn>
                        </p:par>
                        <p:par>
                          <p:cTn id="32" fill="hold" nodeType="afterGroup">
                            <p:stCondLst>
                              <p:cond delay="5000"/>
                            </p:stCondLst>
                            <p:childTnLst>
                              <p:par>
                                <p:cTn id="33" presetID="22" presetClass="entr" presetSubtype="8" fill="hold" nodeType="afterEffect">
                                  <p:stCondLst>
                                    <p:cond delay="0"/>
                                  </p:stCondLst>
                                  <p:childTnLst>
                                    <p:set>
                                      <p:cBhvr>
                                        <p:cTn id="34" dur="1" fill="hold">
                                          <p:stCondLst>
                                            <p:cond delay="0"/>
                                          </p:stCondLst>
                                        </p:cTn>
                                        <p:tgtEl>
                                          <p:spTgt spid="946186"/>
                                        </p:tgtEl>
                                        <p:attrNameLst>
                                          <p:attrName>style.visibility</p:attrName>
                                        </p:attrNameLst>
                                      </p:cBhvr>
                                      <p:to>
                                        <p:strVal val="visible"/>
                                      </p:to>
                                    </p:set>
                                    <p:animEffect transition="in" filter="wipe(left)">
                                      <p:cBhvr>
                                        <p:cTn id="35" dur="1000"/>
                                        <p:tgtEl>
                                          <p:spTgt spid="946186"/>
                                        </p:tgtEl>
                                      </p:cBhvr>
                                    </p:animEffect>
                                  </p:childTnLst>
                                </p:cTn>
                              </p:par>
                            </p:childTnLst>
                          </p:cTn>
                        </p:par>
                        <p:par>
                          <p:cTn id="36" fill="hold" nodeType="afterGroup">
                            <p:stCondLst>
                              <p:cond delay="6000"/>
                            </p:stCondLst>
                            <p:childTnLst>
                              <p:par>
                                <p:cTn id="37" presetID="22" presetClass="entr" presetSubtype="1" fill="hold" grpId="0" nodeType="afterEffect">
                                  <p:stCondLst>
                                    <p:cond delay="0"/>
                                  </p:stCondLst>
                                  <p:childTnLst>
                                    <p:set>
                                      <p:cBhvr>
                                        <p:cTn id="38" dur="1" fill="hold">
                                          <p:stCondLst>
                                            <p:cond delay="0"/>
                                          </p:stCondLst>
                                        </p:cTn>
                                        <p:tgtEl>
                                          <p:spTgt spid="946188"/>
                                        </p:tgtEl>
                                        <p:attrNameLst>
                                          <p:attrName>style.visibility</p:attrName>
                                        </p:attrNameLst>
                                      </p:cBhvr>
                                      <p:to>
                                        <p:strVal val="visible"/>
                                      </p:to>
                                    </p:set>
                                    <p:animEffect transition="in" filter="wipe(up)">
                                      <p:cBhvr>
                                        <p:cTn id="39" dur="1000"/>
                                        <p:tgtEl>
                                          <p:spTgt spid="946188"/>
                                        </p:tgtEl>
                                      </p:cBhvr>
                                    </p:animEffect>
                                  </p:childTnLst>
                                </p:cTn>
                              </p:par>
                            </p:childTnLst>
                          </p:cTn>
                        </p:par>
                        <p:par>
                          <p:cTn id="40" fill="hold" nodeType="afterGroup">
                            <p:stCondLst>
                              <p:cond delay="7000"/>
                            </p:stCondLst>
                            <p:childTnLst>
                              <p:par>
                                <p:cTn id="41" presetID="22" presetClass="entr" presetSubtype="8" fill="hold" grpId="0" nodeType="afterEffect">
                                  <p:stCondLst>
                                    <p:cond delay="0"/>
                                  </p:stCondLst>
                                  <p:childTnLst>
                                    <p:set>
                                      <p:cBhvr>
                                        <p:cTn id="42" dur="1" fill="hold">
                                          <p:stCondLst>
                                            <p:cond delay="0"/>
                                          </p:stCondLst>
                                        </p:cTn>
                                        <p:tgtEl>
                                          <p:spTgt spid="946187"/>
                                        </p:tgtEl>
                                        <p:attrNameLst>
                                          <p:attrName>style.visibility</p:attrName>
                                        </p:attrNameLst>
                                      </p:cBhvr>
                                      <p:to>
                                        <p:strVal val="visible"/>
                                      </p:to>
                                    </p:set>
                                    <p:animEffect transition="in" filter="wipe(left)">
                                      <p:cBhvr>
                                        <p:cTn id="43" dur="500"/>
                                        <p:tgtEl>
                                          <p:spTgt spid="946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79" grpId="0" animBg="1"/>
      <p:bldP spid="946180" grpId="0" animBg="1"/>
      <p:bldP spid="946181" grpId="0" animBg="1"/>
      <p:bldP spid="946182" grpId="0"/>
      <p:bldP spid="946183" grpId="0"/>
      <p:bldP spid="946185" grpId="0"/>
      <p:bldP spid="946187" grpId="0"/>
      <p:bldP spid="94618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tângulo 16"/>
          <p:cNvSpPr/>
          <p:nvPr/>
        </p:nvSpPr>
        <p:spPr>
          <a:xfrm>
            <a:off x="1043608" y="2060848"/>
            <a:ext cx="7956376"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722"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797C4C79-A87A-4C3A-814F-6D8F7137A332}" type="slidenum">
              <a:rPr lang="pt-PT" sz="1400" b="0" smtClean="0">
                <a:solidFill>
                  <a:schemeClr val="folHlink"/>
                </a:solidFill>
              </a:rPr>
              <a:pPr eaLnBrk="1" hangingPunct="1"/>
              <a:t>45</a:t>
            </a:fld>
            <a:endParaRPr lang="pt-PT" sz="1400" b="0" smtClean="0">
              <a:solidFill>
                <a:schemeClr val="folHlink"/>
              </a:solidFill>
            </a:endParaRPr>
          </a:p>
        </p:txBody>
      </p:sp>
      <p:sp>
        <p:nvSpPr>
          <p:cNvPr id="30723" name="Rectangle 2"/>
          <p:cNvSpPr>
            <a:spLocks noGrp="1" noChangeArrowheads="1"/>
          </p:cNvSpPr>
          <p:nvPr>
            <p:ph type="title"/>
          </p:nvPr>
        </p:nvSpPr>
        <p:spPr>
          <a:xfrm>
            <a:off x="0" y="295275"/>
            <a:ext cx="9144000" cy="1143000"/>
          </a:xfrm>
          <a:noFill/>
        </p:spPr>
        <p:txBody>
          <a:bodyPr>
            <a:normAutofit fontScale="90000"/>
          </a:bodyPr>
          <a:lstStyle/>
          <a:p>
            <a:pPr eaLnBrk="1" hangingPunct="1"/>
            <a:r>
              <a:rPr lang="pt-BR" sz="3600" smtClean="0">
                <a:latin typeface="Arial" charset="0"/>
              </a:rPr>
              <a:t>Inflação de custos causada por choques de oferta</a:t>
            </a:r>
            <a:endParaRPr lang="pt-BR" smtClean="0">
              <a:latin typeface="Arial" charset="0"/>
            </a:endParaRPr>
          </a:p>
        </p:txBody>
      </p:sp>
      <p:sp>
        <p:nvSpPr>
          <p:cNvPr id="30724" name="Rectangle 3"/>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30725" name="Line 4"/>
          <p:cNvSpPr>
            <a:spLocks noChangeAspect="1" noChangeShapeType="1"/>
          </p:cNvSpPr>
          <p:nvPr/>
        </p:nvSpPr>
        <p:spPr bwMode="auto">
          <a:xfrm flipV="1">
            <a:off x="1590675" y="2103884"/>
            <a:ext cx="0" cy="27749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0726" name="Line 5"/>
          <p:cNvSpPr>
            <a:spLocks noChangeAspect="1" noChangeShapeType="1"/>
          </p:cNvSpPr>
          <p:nvPr/>
        </p:nvSpPr>
        <p:spPr bwMode="auto">
          <a:xfrm>
            <a:off x="1589088" y="4878834"/>
            <a:ext cx="425291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0727" name="Freeform 6"/>
          <p:cNvSpPr>
            <a:spLocks noChangeAspect="1"/>
          </p:cNvSpPr>
          <p:nvPr/>
        </p:nvSpPr>
        <p:spPr bwMode="auto">
          <a:xfrm>
            <a:off x="1978025" y="2830959"/>
            <a:ext cx="3379788" cy="1563688"/>
          </a:xfrm>
          <a:custGeom>
            <a:avLst/>
            <a:gdLst>
              <a:gd name="T0" fmla="*/ 0 w 3494"/>
              <a:gd name="T1" fmla="*/ 0 h 1615"/>
              <a:gd name="T2" fmla="*/ 2147483647 w 3494"/>
              <a:gd name="T3" fmla="*/ 2147483647 h 1615"/>
              <a:gd name="T4" fmla="*/ 2147483647 w 3494"/>
              <a:gd name="T5" fmla="*/ 2147483647 h 1615"/>
              <a:gd name="T6" fmla="*/ 0 60000 65536"/>
              <a:gd name="T7" fmla="*/ 0 60000 65536"/>
              <a:gd name="T8" fmla="*/ 0 60000 65536"/>
            </a:gdLst>
            <a:ahLst/>
            <a:cxnLst>
              <a:cxn ang="T6">
                <a:pos x="T0" y="T1"/>
              </a:cxn>
              <a:cxn ang="T7">
                <a:pos x="T2" y="T3"/>
              </a:cxn>
              <a:cxn ang="T8">
                <a:pos x="T4" y="T5"/>
              </a:cxn>
            </a:cxnLst>
            <a:rect l="0" t="0" r="r" b="b"/>
            <a:pathLst>
              <a:path w="3494" h="1615">
                <a:moveTo>
                  <a:pt x="0" y="0"/>
                </a:moveTo>
                <a:cubicBezTo>
                  <a:pt x="798" y="159"/>
                  <a:pt x="1597" y="319"/>
                  <a:pt x="2179" y="588"/>
                </a:cubicBezTo>
                <a:cubicBezTo>
                  <a:pt x="2761" y="857"/>
                  <a:pt x="3127" y="1236"/>
                  <a:pt x="3494" y="1615"/>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0728" name="Text Box 7"/>
          <p:cNvSpPr txBox="1">
            <a:spLocks noChangeAspect="1" noChangeArrowheads="1"/>
          </p:cNvSpPr>
          <p:nvPr/>
        </p:nvSpPr>
        <p:spPr bwMode="auto">
          <a:xfrm>
            <a:off x="1085850" y="2188022"/>
            <a:ext cx="5095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FFFFFF"/>
                </a:solidFill>
                <a:latin typeface="Arial" charset="0"/>
              </a:rPr>
              <a:t>W</a:t>
            </a:r>
          </a:p>
        </p:txBody>
      </p:sp>
      <p:sp>
        <p:nvSpPr>
          <p:cNvPr id="30729" name="Text Box 8"/>
          <p:cNvSpPr txBox="1">
            <a:spLocks noChangeAspect="1" noChangeArrowheads="1"/>
          </p:cNvSpPr>
          <p:nvPr/>
        </p:nvSpPr>
        <p:spPr bwMode="auto">
          <a:xfrm>
            <a:off x="5337175" y="4845497"/>
            <a:ext cx="5095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FFFFFF"/>
                </a:solidFill>
                <a:latin typeface="Arial" charset="0"/>
              </a:rPr>
              <a:t>N</a:t>
            </a:r>
          </a:p>
        </p:txBody>
      </p:sp>
      <p:graphicFrame>
        <p:nvGraphicFramePr>
          <p:cNvPr id="30730" name="Object 9"/>
          <p:cNvGraphicFramePr>
            <a:graphicFrameLocks noChangeAspect="1"/>
          </p:cNvGraphicFramePr>
          <p:nvPr>
            <p:extLst>
              <p:ext uri="{D42A27DB-BD31-4B8C-83A1-F6EECF244321}">
                <p14:modId xmlns:p14="http://schemas.microsoft.com/office/powerpoint/2010/main" val="2754474155"/>
              </p:ext>
            </p:extLst>
          </p:nvPr>
        </p:nvGraphicFramePr>
        <p:xfrm>
          <a:off x="5432425" y="3885059"/>
          <a:ext cx="3284538" cy="790575"/>
        </p:xfrm>
        <a:graphic>
          <a:graphicData uri="http://schemas.openxmlformats.org/presentationml/2006/ole">
            <mc:AlternateContent xmlns:mc="http://schemas.openxmlformats.org/markup-compatibility/2006">
              <mc:Choice xmlns:v="urn:schemas-microsoft-com:vml" Requires="v">
                <p:oleObj spid="_x0000_s97354" name="Equation" r:id="rId3" imgW="1733584" imgH="390420" progId="Equation.3">
                  <p:embed/>
                </p:oleObj>
              </mc:Choice>
              <mc:Fallback>
                <p:oleObj name="Equation" r:id="rId3" imgW="1733584" imgH="3904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425" y="3885059"/>
                        <a:ext cx="328453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1" name="Rectangle 10"/>
          <p:cNvSpPr>
            <a:spLocks noChangeArrowheads="1"/>
          </p:cNvSpPr>
          <p:nvPr/>
        </p:nvSpPr>
        <p:spPr bwMode="auto">
          <a:xfrm>
            <a:off x="758825" y="1543050"/>
            <a:ext cx="759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pt-BR" sz="2400" b="0">
                <a:latin typeface="Arial" charset="0"/>
              </a:rPr>
              <a:t>Curva de demanda de trabalho para toda a economia. </a:t>
            </a:r>
          </a:p>
        </p:txBody>
      </p:sp>
      <p:sp>
        <p:nvSpPr>
          <p:cNvPr id="947211" name="Text Box 11"/>
          <p:cNvSpPr txBox="1">
            <a:spLocks noChangeArrowheads="1"/>
          </p:cNvSpPr>
          <p:nvPr/>
        </p:nvSpPr>
        <p:spPr bwMode="auto">
          <a:xfrm>
            <a:off x="2990850" y="5734050"/>
            <a:ext cx="56959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400" b="0" dirty="0">
                <a:latin typeface="Arial" charset="0"/>
                <a:sym typeface="Symbol" pitchFamily="18" charset="2"/>
              </a:rPr>
              <a:t></a:t>
            </a:r>
            <a:r>
              <a:rPr lang="pt-BR" sz="2400" b="0" dirty="0">
                <a:latin typeface="Arial" charset="0"/>
              </a:rPr>
              <a:t> a curva de demanda de trabalho desloca-se para a esquerda</a:t>
            </a:r>
          </a:p>
        </p:txBody>
      </p:sp>
      <p:graphicFrame>
        <p:nvGraphicFramePr>
          <p:cNvPr id="947212" name="Object 12"/>
          <p:cNvGraphicFramePr>
            <a:graphicFrameLocks noChangeAspect="1"/>
          </p:cNvGraphicFramePr>
          <p:nvPr>
            <p:extLst>
              <p:ext uri="{D42A27DB-BD31-4B8C-83A1-F6EECF244321}">
                <p14:modId xmlns:p14="http://schemas.microsoft.com/office/powerpoint/2010/main" val="3353244268"/>
              </p:ext>
            </p:extLst>
          </p:nvPr>
        </p:nvGraphicFramePr>
        <p:xfrm>
          <a:off x="1903413" y="5191125"/>
          <a:ext cx="738187" cy="820738"/>
        </p:xfrm>
        <a:graphic>
          <a:graphicData uri="http://schemas.openxmlformats.org/presentationml/2006/ole">
            <mc:AlternateContent xmlns:mc="http://schemas.openxmlformats.org/markup-compatibility/2006">
              <mc:Choice xmlns:v="urn:schemas-microsoft-com:vml" Requires="v">
                <p:oleObj spid="_x0000_s97355" name="Equação" r:id="rId5" imgW="355320" imgH="393480" progId="Equation.3">
                  <p:embed/>
                </p:oleObj>
              </mc:Choice>
              <mc:Fallback>
                <p:oleObj name="Equação" r:id="rId5" imgW="355320" imgH="393480" progId="Equation.3">
                  <p:embed/>
                  <p:pic>
                    <p:nvPicPr>
                      <p:cNvPr id="0" name=""/>
                      <p:cNvPicPr>
                        <a:picLocks noChangeAspect="1" noChangeArrowheads="1"/>
                      </p:cNvPicPr>
                      <p:nvPr/>
                    </p:nvPicPr>
                    <p:blipFill>
                      <a:blip r:embed="rId6"/>
                      <a:srcRect/>
                      <a:stretch>
                        <a:fillRect/>
                      </a:stretch>
                    </p:blipFill>
                    <p:spPr bwMode="auto">
                      <a:xfrm>
                        <a:off x="1903413" y="5191125"/>
                        <a:ext cx="738187"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7213" name="Object 13"/>
          <p:cNvGraphicFramePr>
            <a:graphicFrameLocks noGrp="1" noChangeAspect="1"/>
          </p:cNvGraphicFramePr>
          <p:nvPr>
            <p:ph idx="1"/>
            <p:extLst>
              <p:ext uri="{D42A27DB-BD31-4B8C-83A1-F6EECF244321}">
                <p14:modId xmlns:p14="http://schemas.microsoft.com/office/powerpoint/2010/main" val="741081077"/>
              </p:ext>
            </p:extLst>
          </p:nvPr>
        </p:nvGraphicFramePr>
        <p:xfrm>
          <a:off x="1981200" y="6105525"/>
          <a:ext cx="593725" cy="657225"/>
        </p:xfrm>
        <a:graphic>
          <a:graphicData uri="http://schemas.openxmlformats.org/presentationml/2006/ole">
            <mc:AlternateContent xmlns:mc="http://schemas.openxmlformats.org/markup-compatibility/2006">
              <mc:Choice xmlns:v="urn:schemas-microsoft-com:vml" Requires="v">
                <p:oleObj spid="_x0000_s97356" name="Equação" r:id="rId7" imgW="355320" imgH="393480" progId="Equation.3">
                  <p:embed/>
                </p:oleObj>
              </mc:Choice>
              <mc:Fallback>
                <p:oleObj name="Equação" r:id="rId7" imgW="355320" imgH="393480" progId="Equation.3">
                  <p:embed/>
                  <p:pic>
                    <p:nvPicPr>
                      <p:cNvPr id="0" name=""/>
                      <p:cNvPicPr>
                        <a:picLocks noChangeAspect="1" noChangeArrowheads="1"/>
                      </p:cNvPicPr>
                      <p:nvPr/>
                    </p:nvPicPr>
                    <p:blipFill>
                      <a:blip r:embed="rId8"/>
                      <a:srcRect/>
                      <a:stretch>
                        <a:fillRect/>
                      </a:stretch>
                    </p:blipFill>
                    <p:spPr bwMode="auto">
                      <a:xfrm>
                        <a:off x="1981200" y="6105525"/>
                        <a:ext cx="593725"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7214" name="AutoShape 14"/>
          <p:cNvSpPr>
            <a:spLocks/>
          </p:cNvSpPr>
          <p:nvPr/>
        </p:nvSpPr>
        <p:spPr bwMode="auto">
          <a:xfrm>
            <a:off x="2590800" y="5257800"/>
            <a:ext cx="323850" cy="1504950"/>
          </a:xfrm>
          <a:prstGeom prst="rightBrace">
            <a:avLst>
              <a:gd name="adj1" fmla="val 38725"/>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extLst>
      <p:ext uri="{BB962C8B-B14F-4D97-AF65-F5344CB8AC3E}">
        <p14:creationId xmlns:p14="http://schemas.microsoft.com/office/powerpoint/2010/main" val="3755277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947212"/>
                                        </p:tgtEl>
                                        <p:attrNameLst>
                                          <p:attrName>style.visibility</p:attrName>
                                        </p:attrNameLst>
                                      </p:cBhvr>
                                      <p:to>
                                        <p:strVal val="visible"/>
                                      </p:to>
                                    </p:set>
                                    <p:animEffect transition="in" filter="strips(downRight)">
                                      <p:cBhvr>
                                        <p:cTn id="7" dur="500"/>
                                        <p:tgtEl>
                                          <p:spTgt spid="947212"/>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947213"/>
                                        </p:tgtEl>
                                        <p:attrNameLst>
                                          <p:attrName>style.visibility</p:attrName>
                                        </p:attrNameLst>
                                      </p:cBhvr>
                                      <p:to>
                                        <p:strVal val="visible"/>
                                      </p:to>
                                    </p:set>
                                    <p:animEffect transition="in" filter="strips(downRight)">
                                      <p:cBhvr>
                                        <p:cTn id="11" dur="500"/>
                                        <p:tgtEl>
                                          <p:spTgt spid="947213"/>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947214"/>
                                        </p:tgtEl>
                                        <p:attrNameLst>
                                          <p:attrName>style.visibility</p:attrName>
                                        </p:attrNameLst>
                                      </p:cBhvr>
                                      <p:to>
                                        <p:strVal val="visible"/>
                                      </p:to>
                                    </p:set>
                                    <p:animEffect transition="in" filter="box(out)">
                                      <p:cBhvr>
                                        <p:cTn id="15" dur="500"/>
                                        <p:tgtEl>
                                          <p:spTgt spid="947214"/>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947211"/>
                                        </p:tgtEl>
                                        <p:attrNameLst>
                                          <p:attrName>style.visibility</p:attrName>
                                        </p:attrNameLst>
                                      </p:cBhvr>
                                      <p:to>
                                        <p:strVal val="visible"/>
                                      </p:to>
                                    </p:set>
                                    <p:animEffect transition="in" filter="strips(downRight)">
                                      <p:cBhvr>
                                        <p:cTn id="19" dur="500"/>
                                        <p:tgtEl>
                                          <p:spTgt spid="947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11" grpId="0"/>
      <p:bldP spid="94721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 name="Retângulo 54"/>
          <p:cNvSpPr/>
          <p:nvPr/>
        </p:nvSpPr>
        <p:spPr>
          <a:xfrm>
            <a:off x="251520" y="2780928"/>
            <a:ext cx="3744416"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p:cNvSpPr/>
          <p:nvPr/>
        </p:nvSpPr>
        <p:spPr>
          <a:xfrm>
            <a:off x="251520" y="908720"/>
            <a:ext cx="3744416"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251520" y="4725144"/>
            <a:ext cx="3744416"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74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D13FF521-0534-471F-B02F-9F870C24E2E5}" type="slidenum">
              <a:rPr lang="pt-PT" sz="1400" b="0" smtClean="0">
                <a:solidFill>
                  <a:schemeClr val="folHlink"/>
                </a:solidFill>
              </a:rPr>
              <a:pPr eaLnBrk="1" hangingPunct="1"/>
              <a:t>46</a:t>
            </a:fld>
            <a:endParaRPr lang="pt-PT" sz="1400" b="0" smtClean="0">
              <a:solidFill>
                <a:schemeClr val="folHlink"/>
              </a:solidFill>
            </a:endParaRPr>
          </a:p>
        </p:txBody>
      </p:sp>
      <p:sp>
        <p:nvSpPr>
          <p:cNvPr id="31747" name="Rectangle 2"/>
          <p:cNvSpPr>
            <a:spLocks noGrp="1" noChangeArrowheads="1"/>
          </p:cNvSpPr>
          <p:nvPr>
            <p:ph type="title"/>
          </p:nvPr>
        </p:nvSpPr>
        <p:spPr>
          <a:xfrm>
            <a:off x="0" y="295275"/>
            <a:ext cx="9144000" cy="1143000"/>
          </a:xfrm>
          <a:noFill/>
        </p:spPr>
        <p:txBody>
          <a:bodyPr>
            <a:normAutofit fontScale="90000"/>
          </a:bodyPr>
          <a:lstStyle/>
          <a:p>
            <a:pPr eaLnBrk="1" hangingPunct="1"/>
            <a:r>
              <a:rPr lang="pt-BR" sz="3600" smtClean="0">
                <a:latin typeface="Arial" charset="0"/>
              </a:rPr>
              <a:t>Inflação de custos causada por choques de oferta</a:t>
            </a:r>
            <a:endParaRPr lang="pt-BR" smtClean="0">
              <a:latin typeface="Arial" charset="0"/>
            </a:endParaRPr>
          </a:p>
        </p:txBody>
      </p:sp>
      <p:sp>
        <p:nvSpPr>
          <p:cNvPr id="948227" name="Rectangle 3"/>
          <p:cNvSpPr>
            <a:spLocks noChangeArrowheads="1"/>
          </p:cNvSpPr>
          <p:nvPr/>
        </p:nvSpPr>
        <p:spPr bwMode="auto">
          <a:xfrm>
            <a:off x="5580112" y="2776860"/>
            <a:ext cx="347483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pt-BR" sz="2400" b="0" dirty="0">
                <a:latin typeface="Arial" charset="0"/>
              </a:rPr>
              <a:t>Quebra de safra (P</a:t>
            </a:r>
            <a:r>
              <a:rPr lang="pt-BR" sz="2400" b="0" baseline="-25000" dirty="0">
                <a:latin typeface="Arial" charset="0"/>
              </a:rPr>
              <a:t>N</a:t>
            </a:r>
            <a:r>
              <a:rPr lang="pt-BR" sz="2400" b="0" dirty="0">
                <a:latin typeface="Arial" charset="0"/>
                <a:sym typeface="Symbol" pitchFamily="18" charset="2"/>
              </a:rPr>
              <a:t></a:t>
            </a:r>
            <a:r>
              <a:rPr lang="pt-BR" sz="2400" b="0" dirty="0" smtClean="0">
                <a:latin typeface="Arial" charset="0"/>
                <a:sym typeface="Symbol" pitchFamily="18" charset="2"/>
              </a:rPr>
              <a:t>)</a:t>
            </a:r>
          </a:p>
          <a:p>
            <a:pPr algn="ctr"/>
            <a:endParaRPr lang="pt-BR" sz="2400" b="0" dirty="0">
              <a:latin typeface="Arial" charset="0"/>
              <a:sym typeface="Symbol" pitchFamily="18" charset="2"/>
            </a:endParaRPr>
          </a:p>
          <a:p>
            <a:pPr algn="ctr"/>
            <a:r>
              <a:rPr lang="pt-BR" sz="2400" b="0" dirty="0">
                <a:latin typeface="Arial" charset="0"/>
                <a:sym typeface="Symbol" pitchFamily="18" charset="2"/>
              </a:rPr>
              <a:t>ou</a:t>
            </a:r>
          </a:p>
          <a:p>
            <a:pPr algn="ctr"/>
            <a:endParaRPr lang="pt-BR" sz="2400" b="0" dirty="0" smtClean="0">
              <a:latin typeface="Arial" charset="0"/>
            </a:endParaRPr>
          </a:p>
          <a:p>
            <a:pPr algn="ctr"/>
            <a:r>
              <a:rPr lang="pt-BR" sz="2400" b="0" dirty="0" smtClean="0">
                <a:latin typeface="Arial" charset="0"/>
              </a:rPr>
              <a:t>Choque </a:t>
            </a:r>
            <a:r>
              <a:rPr lang="pt-BR" sz="2400" b="0" dirty="0">
                <a:latin typeface="Arial" charset="0"/>
              </a:rPr>
              <a:t>do petróleo (P</a:t>
            </a:r>
            <a:r>
              <a:rPr lang="pt-BR" sz="2400" b="0" baseline="-25000" dirty="0">
                <a:latin typeface="Arial" charset="0"/>
              </a:rPr>
              <a:t>E</a:t>
            </a:r>
            <a:r>
              <a:rPr lang="pt-BR" sz="2400" b="0" dirty="0">
                <a:latin typeface="Arial" charset="0"/>
                <a:sym typeface="Symbol" pitchFamily="18" charset="2"/>
              </a:rPr>
              <a:t>)</a:t>
            </a:r>
          </a:p>
        </p:txBody>
      </p:sp>
      <p:sp>
        <p:nvSpPr>
          <p:cNvPr id="948228" name="Line 4"/>
          <p:cNvSpPr>
            <a:spLocks noChangeShapeType="1"/>
          </p:cNvSpPr>
          <p:nvPr/>
        </p:nvSpPr>
        <p:spPr bwMode="auto">
          <a:xfrm flipV="1">
            <a:off x="658813" y="1509713"/>
            <a:ext cx="0" cy="13906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48229" name="Line 5"/>
          <p:cNvSpPr>
            <a:spLocks noChangeShapeType="1"/>
          </p:cNvSpPr>
          <p:nvPr/>
        </p:nvSpPr>
        <p:spPr bwMode="auto">
          <a:xfrm>
            <a:off x="658813" y="2900363"/>
            <a:ext cx="286226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48230" name="Freeform 6"/>
          <p:cNvSpPr>
            <a:spLocks/>
          </p:cNvSpPr>
          <p:nvPr/>
        </p:nvSpPr>
        <p:spPr bwMode="auto">
          <a:xfrm>
            <a:off x="1185863" y="1674813"/>
            <a:ext cx="1900237" cy="969962"/>
          </a:xfrm>
          <a:custGeom>
            <a:avLst/>
            <a:gdLst>
              <a:gd name="T0" fmla="*/ 0 w 2992"/>
              <a:gd name="T1" fmla="*/ 0 h 1528"/>
              <a:gd name="T2" fmla="*/ 2147483647 w 2992"/>
              <a:gd name="T3" fmla="*/ 2147483647 h 1528"/>
              <a:gd name="T4" fmla="*/ 2147483647 w 2992"/>
              <a:gd name="T5" fmla="*/ 2147483647 h 1528"/>
              <a:gd name="T6" fmla="*/ 0 60000 65536"/>
              <a:gd name="T7" fmla="*/ 0 60000 65536"/>
              <a:gd name="T8" fmla="*/ 0 60000 65536"/>
            </a:gdLst>
            <a:ahLst/>
            <a:cxnLst>
              <a:cxn ang="T6">
                <a:pos x="T0" y="T1"/>
              </a:cxn>
              <a:cxn ang="T7">
                <a:pos x="T2" y="T3"/>
              </a:cxn>
              <a:cxn ang="T8">
                <a:pos x="T4" y="T5"/>
              </a:cxn>
            </a:cxnLst>
            <a:rect l="0" t="0" r="r" b="b"/>
            <a:pathLst>
              <a:path w="2992" h="1528">
                <a:moveTo>
                  <a:pt x="0" y="0"/>
                </a:moveTo>
                <a:cubicBezTo>
                  <a:pt x="483" y="179"/>
                  <a:pt x="966" y="359"/>
                  <a:pt x="1465" y="614"/>
                </a:cubicBezTo>
                <a:cubicBezTo>
                  <a:pt x="1964" y="869"/>
                  <a:pt x="2478" y="1198"/>
                  <a:pt x="2992" y="1528"/>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48231" name="Text Box 7"/>
          <p:cNvSpPr txBox="1">
            <a:spLocks noChangeArrowheads="1"/>
          </p:cNvSpPr>
          <p:nvPr/>
        </p:nvSpPr>
        <p:spPr bwMode="auto">
          <a:xfrm>
            <a:off x="2884488" y="1550988"/>
            <a:ext cx="873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j(P</a:t>
            </a:r>
            <a:r>
              <a:rPr lang="pt-BR" sz="1600" b="0" baseline="-25000">
                <a:solidFill>
                  <a:srgbClr val="99FF66"/>
                </a:solidFill>
                <a:latin typeface="Arial" charset="0"/>
              </a:rPr>
              <a:t>0</a:t>
            </a:r>
            <a:r>
              <a:rPr lang="pt-BR" sz="1600" b="0">
                <a:solidFill>
                  <a:srgbClr val="99FF66"/>
                </a:solidFill>
                <a:latin typeface="Arial" charset="0"/>
              </a:rPr>
              <a:t>, N)</a:t>
            </a:r>
          </a:p>
        </p:txBody>
      </p:sp>
      <p:sp>
        <p:nvSpPr>
          <p:cNvPr id="948232" name="Text Box 8"/>
          <p:cNvSpPr txBox="1">
            <a:spLocks noChangeArrowheads="1"/>
          </p:cNvSpPr>
          <p:nvPr/>
        </p:nvSpPr>
        <p:spPr bwMode="auto">
          <a:xfrm>
            <a:off x="3051175" y="2444750"/>
            <a:ext cx="923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r>
              <a:rPr lang="pt-BR" sz="1600" b="0">
                <a:solidFill>
                  <a:srgbClr val="99FF66"/>
                </a:solidFill>
                <a:latin typeface="Arial" charset="0"/>
              </a:rPr>
              <a:t>.f</a:t>
            </a:r>
            <a:r>
              <a:rPr lang="pt-BR" sz="1600" b="0" baseline="30000">
                <a:solidFill>
                  <a:srgbClr val="99FF66"/>
                </a:solidFill>
                <a:latin typeface="Arial" charset="0"/>
              </a:rPr>
              <a:t>0</a:t>
            </a:r>
            <a:r>
              <a:rPr lang="pt-BR" sz="1600" b="0">
                <a:solidFill>
                  <a:srgbClr val="99FF66"/>
                </a:solidFill>
                <a:latin typeface="Arial" charset="0"/>
              </a:rPr>
              <a:t>(N)</a:t>
            </a:r>
          </a:p>
        </p:txBody>
      </p:sp>
      <p:sp>
        <p:nvSpPr>
          <p:cNvPr id="948233" name="Line 9"/>
          <p:cNvSpPr>
            <a:spLocks noChangeShapeType="1"/>
          </p:cNvSpPr>
          <p:nvPr/>
        </p:nvSpPr>
        <p:spPr bwMode="auto">
          <a:xfrm>
            <a:off x="2244725" y="2136775"/>
            <a:ext cx="0" cy="757238"/>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48234" name="Text Box 10"/>
          <p:cNvSpPr txBox="1">
            <a:spLocks noChangeArrowheads="1"/>
          </p:cNvSpPr>
          <p:nvPr/>
        </p:nvSpPr>
        <p:spPr bwMode="auto">
          <a:xfrm>
            <a:off x="2112963" y="2887663"/>
            <a:ext cx="48736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N</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48235" name="Text Box 11"/>
          <p:cNvSpPr txBox="1">
            <a:spLocks noChangeArrowheads="1"/>
          </p:cNvSpPr>
          <p:nvPr/>
        </p:nvSpPr>
        <p:spPr bwMode="auto">
          <a:xfrm>
            <a:off x="1408113" y="2905125"/>
            <a:ext cx="465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N</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48236" name="Text Box 12"/>
          <p:cNvSpPr txBox="1">
            <a:spLocks noChangeArrowheads="1"/>
          </p:cNvSpPr>
          <p:nvPr/>
        </p:nvSpPr>
        <p:spPr bwMode="auto">
          <a:xfrm>
            <a:off x="3213100" y="2890838"/>
            <a:ext cx="374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N</a:t>
            </a:r>
          </a:p>
        </p:txBody>
      </p:sp>
      <p:sp>
        <p:nvSpPr>
          <p:cNvPr id="948237" name="Text Box 13"/>
          <p:cNvSpPr txBox="1">
            <a:spLocks noChangeArrowheads="1"/>
          </p:cNvSpPr>
          <p:nvPr/>
        </p:nvSpPr>
        <p:spPr bwMode="auto">
          <a:xfrm>
            <a:off x="287338" y="1603375"/>
            <a:ext cx="3730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W</a:t>
            </a:r>
          </a:p>
        </p:txBody>
      </p:sp>
      <p:sp>
        <p:nvSpPr>
          <p:cNvPr id="948238" name="Text Box 14"/>
          <p:cNvSpPr txBox="1">
            <a:spLocks noChangeArrowheads="1"/>
          </p:cNvSpPr>
          <p:nvPr/>
        </p:nvSpPr>
        <p:spPr bwMode="auto">
          <a:xfrm>
            <a:off x="4079057" y="1843088"/>
            <a:ext cx="154463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latin typeface="Arial" charset="0"/>
              </a:rPr>
              <a:t>Equilíbrio no mercado de trabalho.</a:t>
            </a:r>
          </a:p>
        </p:txBody>
      </p:sp>
      <p:sp>
        <p:nvSpPr>
          <p:cNvPr id="948239" name="Freeform 15"/>
          <p:cNvSpPr>
            <a:spLocks/>
          </p:cNvSpPr>
          <p:nvPr/>
        </p:nvSpPr>
        <p:spPr bwMode="auto">
          <a:xfrm>
            <a:off x="928688" y="2151063"/>
            <a:ext cx="1023937" cy="550862"/>
          </a:xfrm>
          <a:custGeom>
            <a:avLst/>
            <a:gdLst>
              <a:gd name="T0" fmla="*/ 0 w 2992"/>
              <a:gd name="T1" fmla="*/ 0 h 1528"/>
              <a:gd name="T2" fmla="*/ 2147483647 w 2992"/>
              <a:gd name="T3" fmla="*/ 2147483647 h 1528"/>
              <a:gd name="T4" fmla="*/ 2147483647 w 2992"/>
              <a:gd name="T5" fmla="*/ 2147483647 h 1528"/>
              <a:gd name="T6" fmla="*/ 0 60000 65536"/>
              <a:gd name="T7" fmla="*/ 0 60000 65536"/>
              <a:gd name="T8" fmla="*/ 0 60000 65536"/>
            </a:gdLst>
            <a:ahLst/>
            <a:cxnLst>
              <a:cxn ang="T6">
                <a:pos x="T0" y="T1"/>
              </a:cxn>
              <a:cxn ang="T7">
                <a:pos x="T2" y="T3"/>
              </a:cxn>
              <a:cxn ang="T8">
                <a:pos x="T4" y="T5"/>
              </a:cxn>
            </a:cxnLst>
            <a:rect l="0" t="0" r="r" b="b"/>
            <a:pathLst>
              <a:path w="2992" h="1528">
                <a:moveTo>
                  <a:pt x="0" y="0"/>
                </a:moveTo>
                <a:cubicBezTo>
                  <a:pt x="483" y="179"/>
                  <a:pt x="966" y="359"/>
                  <a:pt x="1465" y="614"/>
                </a:cubicBezTo>
                <a:cubicBezTo>
                  <a:pt x="1964" y="869"/>
                  <a:pt x="2478" y="1198"/>
                  <a:pt x="2992" y="1528"/>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48240" name="Text Box 16"/>
          <p:cNvSpPr txBox="1">
            <a:spLocks noChangeArrowheads="1"/>
          </p:cNvSpPr>
          <p:nvPr/>
        </p:nvSpPr>
        <p:spPr bwMode="auto">
          <a:xfrm>
            <a:off x="1924050" y="2520950"/>
            <a:ext cx="10398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0</a:t>
            </a:r>
            <a:r>
              <a:rPr lang="pt-BR" sz="1600" b="0">
                <a:solidFill>
                  <a:srgbClr val="FFFF00"/>
                </a:solidFill>
                <a:latin typeface="Arial" charset="0"/>
              </a:rPr>
              <a:t>.f </a:t>
            </a:r>
            <a:r>
              <a:rPr lang="pt-BR" sz="1600" b="0" baseline="30000">
                <a:solidFill>
                  <a:srgbClr val="FFFF00"/>
                </a:solidFill>
                <a:latin typeface="Arial" charset="0"/>
              </a:rPr>
              <a:t>1</a:t>
            </a:r>
            <a:r>
              <a:rPr lang="pt-BR" sz="1600" b="0">
                <a:solidFill>
                  <a:srgbClr val="FFFF00"/>
                </a:solidFill>
                <a:latin typeface="Arial" charset="0"/>
              </a:rPr>
              <a:t>(N)</a:t>
            </a:r>
          </a:p>
        </p:txBody>
      </p:sp>
      <p:sp>
        <p:nvSpPr>
          <p:cNvPr id="948241" name="Freeform 17"/>
          <p:cNvSpPr>
            <a:spLocks/>
          </p:cNvSpPr>
          <p:nvPr/>
        </p:nvSpPr>
        <p:spPr bwMode="auto">
          <a:xfrm>
            <a:off x="1165225" y="1765300"/>
            <a:ext cx="1733550" cy="762000"/>
          </a:xfrm>
          <a:custGeom>
            <a:avLst/>
            <a:gdLst>
              <a:gd name="T0" fmla="*/ 0 w 2730"/>
              <a:gd name="T1" fmla="*/ 2147483647 h 1200"/>
              <a:gd name="T2" fmla="*/ 2147483647 w 2730"/>
              <a:gd name="T3" fmla="*/ 2147483647 h 1200"/>
              <a:gd name="T4" fmla="*/ 2147483647 w 2730"/>
              <a:gd name="T5" fmla="*/ 0 h 1200"/>
              <a:gd name="T6" fmla="*/ 0 60000 65536"/>
              <a:gd name="T7" fmla="*/ 0 60000 65536"/>
              <a:gd name="T8" fmla="*/ 0 60000 65536"/>
            </a:gdLst>
            <a:ahLst/>
            <a:cxnLst>
              <a:cxn ang="T6">
                <a:pos x="T0" y="T1"/>
              </a:cxn>
              <a:cxn ang="T7">
                <a:pos x="T2" y="T3"/>
              </a:cxn>
              <a:cxn ang="T8">
                <a:pos x="T4" y="T5"/>
              </a:cxn>
            </a:cxnLst>
            <a:rect l="0" t="0" r="r" b="b"/>
            <a:pathLst>
              <a:path w="2730" h="1200">
                <a:moveTo>
                  <a:pt x="0" y="1200"/>
                </a:moveTo>
                <a:cubicBezTo>
                  <a:pt x="290" y="1157"/>
                  <a:pt x="580" y="1115"/>
                  <a:pt x="1035" y="915"/>
                </a:cubicBezTo>
                <a:cubicBezTo>
                  <a:pt x="1490" y="715"/>
                  <a:pt x="2110" y="357"/>
                  <a:pt x="273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48242" name="Line 18"/>
          <p:cNvSpPr>
            <a:spLocks noChangeShapeType="1"/>
          </p:cNvSpPr>
          <p:nvPr/>
        </p:nvSpPr>
        <p:spPr bwMode="auto">
          <a:xfrm>
            <a:off x="1555750" y="2447925"/>
            <a:ext cx="0" cy="4508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48243" name="Line 19"/>
          <p:cNvSpPr>
            <a:spLocks noChangeShapeType="1"/>
          </p:cNvSpPr>
          <p:nvPr/>
        </p:nvSpPr>
        <p:spPr bwMode="auto">
          <a:xfrm flipV="1">
            <a:off x="665163" y="3333750"/>
            <a:ext cx="0" cy="13906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48244" name="Line 20"/>
          <p:cNvSpPr>
            <a:spLocks noChangeShapeType="1"/>
          </p:cNvSpPr>
          <p:nvPr/>
        </p:nvSpPr>
        <p:spPr bwMode="auto">
          <a:xfrm>
            <a:off x="665163" y="4724400"/>
            <a:ext cx="286226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48245" name="Text Box 21"/>
          <p:cNvSpPr txBox="1">
            <a:spLocks noChangeArrowheads="1"/>
          </p:cNvSpPr>
          <p:nvPr/>
        </p:nvSpPr>
        <p:spPr bwMode="auto">
          <a:xfrm>
            <a:off x="3021013" y="3467100"/>
            <a:ext cx="8921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y(N, K)</a:t>
            </a:r>
          </a:p>
        </p:txBody>
      </p:sp>
      <p:sp>
        <p:nvSpPr>
          <p:cNvPr id="948246" name="Line 22"/>
          <p:cNvSpPr>
            <a:spLocks noChangeShapeType="1"/>
          </p:cNvSpPr>
          <p:nvPr/>
        </p:nvSpPr>
        <p:spPr bwMode="auto">
          <a:xfrm>
            <a:off x="665163" y="4121150"/>
            <a:ext cx="906462"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48247" name="Line 23"/>
          <p:cNvSpPr>
            <a:spLocks noChangeShapeType="1"/>
          </p:cNvSpPr>
          <p:nvPr/>
        </p:nvSpPr>
        <p:spPr bwMode="auto">
          <a:xfrm>
            <a:off x="2263775" y="3773488"/>
            <a:ext cx="0" cy="9509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48248" name="Text Box 24"/>
          <p:cNvSpPr txBox="1">
            <a:spLocks noChangeArrowheads="1"/>
          </p:cNvSpPr>
          <p:nvPr/>
        </p:nvSpPr>
        <p:spPr bwMode="auto">
          <a:xfrm>
            <a:off x="2103438" y="4705350"/>
            <a:ext cx="4683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N</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48249" name="Text Box 25"/>
          <p:cNvSpPr txBox="1">
            <a:spLocks noChangeArrowheads="1"/>
          </p:cNvSpPr>
          <p:nvPr/>
        </p:nvSpPr>
        <p:spPr bwMode="auto">
          <a:xfrm>
            <a:off x="325438" y="4011613"/>
            <a:ext cx="4651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48250" name="Text Box 26"/>
          <p:cNvSpPr txBox="1">
            <a:spLocks noChangeArrowheads="1"/>
          </p:cNvSpPr>
          <p:nvPr/>
        </p:nvSpPr>
        <p:spPr bwMode="auto">
          <a:xfrm>
            <a:off x="3219450" y="4714875"/>
            <a:ext cx="374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N</a:t>
            </a:r>
          </a:p>
        </p:txBody>
      </p:sp>
      <p:sp>
        <p:nvSpPr>
          <p:cNvPr id="948251" name="Text Box 27"/>
          <p:cNvSpPr txBox="1">
            <a:spLocks noChangeArrowheads="1"/>
          </p:cNvSpPr>
          <p:nvPr/>
        </p:nvSpPr>
        <p:spPr bwMode="auto">
          <a:xfrm>
            <a:off x="360363" y="3332163"/>
            <a:ext cx="3730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948252" name="Text Box 28"/>
          <p:cNvSpPr txBox="1">
            <a:spLocks noChangeArrowheads="1"/>
          </p:cNvSpPr>
          <p:nvPr/>
        </p:nvSpPr>
        <p:spPr bwMode="auto">
          <a:xfrm>
            <a:off x="4085407" y="3667125"/>
            <a:ext cx="149701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latin typeface="Arial" charset="0"/>
              </a:rPr>
              <a:t>Função de produção.</a:t>
            </a:r>
          </a:p>
        </p:txBody>
      </p:sp>
      <p:sp>
        <p:nvSpPr>
          <p:cNvPr id="948253" name="Line 29"/>
          <p:cNvSpPr>
            <a:spLocks noChangeShapeType="1"/>
          </p:cNvSpPr>
          <p:nvPr/>
        </p:nvSpPr>
        <p:spPr bwMode="auto">
          <a:xfrm>
            <a:off x="665163" y="3740150"/>
            <a:ext cx="1608137"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48254" name="Text Box 30"/>
          <p:cNvSpPr txBox="1">
            <a:spLocks noChangeArrowheads="1"/>
          </p:cNvSpPr>
          <p:nvPr/>
        </p:nvSpPr>
        <p:spPr bwMode="auto">
          <a:xfrm>
            <a:off x="306388" y="3582988"/>
            <a:ext cx="3889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48255" name="Freeform 31"/>
          <p:cNvSpPr>
            <a:spLocks/>
          </p:cNvSpPr>
          <p:nvPr/>
        </p:nvSpPr>
        <p:spPr bwMode="auto">
          <a:xfrm>
            <a:off x="663575" y="3614738"/>
            <a:ext cx="2355850" cy="1111250"/>
          </a:xfrm>
          <a:custGeom>
            <a:avLst/>
            <a:gdLst>
              <a:gd name="T0" fmla="*/ 0 w 3710"/>
              <a:gd name="T1" fmla="*/ 2147483647 h 1750"/>
              <a:gd name="T2" fmla="*/ 2147483647 w 3710"/>
              <a:gd name="T3" fmla="*/ 2147483647 h 1750"/>
              <a:gd name="T4" fmla="*/ 2147483647 w 3710"/>
              <a:gd name="T5" fmla="*/ 2147483647 h 1750"/>
              <a:gd name="T6" fmla="*/ 2147483647 w 3710"/>
              <a:gd name="T7" fmla="*/ 0 h 17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10" h="1750">
                <a:moveTo>
                  <a:pt x="0" y="1750"/>
                </a:moveTo>
                <a:cubicBezTo>
                  <a:pt x="227" y="1680"/>
                  <a:pt x="455" y="1610"/>
                  <a:pt x="790" y="1380"/>
                </a:cubicBezTo>
                <a:cubicBezTo>
                  <a:pt x="1125" y="1150"/>
                  <a:pt x="1523" y="600"/>
                  <a:pt x="2010" y="370"/>
                </a:cubicBezTo>
                <a:cubicBezTo>
                  <a:pt x="2497" y="140"/>
                  <a:pt x="3428" y="62"/>
                  <a:pt x="371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48256" name="Line 32"/>
          <p:cNvSpPr>
            <a:spLocks noChangeShapeType="1"/>
          </p:cNvSpPr>
          <p:nvPr/>
        </p:nvSpPr>
        <p:spPr bwMode="auto">
          <a:xfrm>
            <a:off x="1571625" y="4122738"/>
            <a:ext cx="0" cy="59690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48257" name="Text Box 33"/>
          <p:cNvSpPr txBox="1">
            <a:spLocks noChangeArrowheads="1"/>
          </p:cNvSpPr>
          <p:nvPr/>
        </p:nvSpPr>
        <p:spPr bwMode="auto">
          <a:xfrm>
            <a:off x="1420813" y="4705350"/>
            <a:ext cx="430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N</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48258" name="Line 34"/>
          <p:cNvSpPr>
            <a:spLocks noChangeShapeType="1"/>
          </p:cNvSpPr>
          <p:nvPr/>
        </p:nvSpPr>
        <p:spPr bwMode="auto">
          <a:xfrm>
            <a:off x="3552825" y="3509963"/>
            <a:ext cx="85725" cy="0"/>
          </a:xfrm>
          <a:prstGeom prst="line">
            <a:avLst/>
          </a:prstGeom>
          <a:noFill/>
          <a:ln w="9525">
            <a:solidFill>
              <a:srgbClr val="99FF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48259" name="Line 35"/>
          <p:cNvSpPr>
            <a:spLocks noChangeShapeType="1"/>
          </p:cNvSpPr>
          <p:nvPr/>
        </p:nvSpPr>
        <p:spPr bwMode="auto">
          <a:xfrm flipV="1">
            <a:off x="647700" y="5130800"/>
            <a:ext cx="0" cy="13906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48260" name="Line 36"/>
          <p:cNvSpPr>
            <a:spLocks noChangeShapeType="1"/>
          </p:cNvSpPr>
          <p:nvPr/>
        </p:nvSpPr>
        <p:spPr bwMode="auto">
          <a:xfrm>
            <a:off x="647700" y="6521450"/>
            <a:ext cx="2862263"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48261" name="Line 37"/>
          <p:cNvSpPr>
            <a:spLocks noChangeShapeType="1"/>
          </p:cNvSpPr>
          <p:nvPr/>
        </p:nvSpPr>
        <p:spPr bwMode="auto">
          <a:xfrm>
            <a:off x="2189163" y="5838825"/>
            <a:ext cx="0" cy="68262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48262" name="Text Box 38"/>
          <p:cNvSpPr txBox="1">
            <a:spLocks noChangeArrowheads="1"/>
          </p:cNvSpPr>
          <p:nvPr/>
        </p:nvSpPr>
        <p:spPr bwMode="auto">
          <a:xfrm>
            <a:off x="2038350" y="6502400"/>
            <a:ext cx="3730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48263" name="Text Box 39"/>
          <p:cNvSpPr txBox="1">
            <a:spLocks noChangeArrowheads="1"/>
          </p:cNvSpPr>
          <p:nvPr/>
        </p:nvSpPr>
        <p:spPr bwMode="auto">
          <a:xfrm>
            <a:off x="3201988" y="6511925"/>
            <a:ext cx="374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948264" name="Text Box 40"/>
          <p:cNvSpPr txBox="1">
            <a:spLocks noChangeArrowheads="1"/>
          </p:cNvSpPr>
          <p:nvPr/>
        </p:nvSpPr>
        <p:spPr bwMode="auto">
          <a:xfrm>
            <a:off x="342900" y="5129213"/>
            <a:ext cx="3730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948265" name="Text Box 41"/>
          <p:cNvSpPr txBox="1">
            <a:spLocks noChangeArrowheads="1"/>
          </p:cNvSpPr>
          <p:nvPr/>
        </p:nvSpPr>
        <p:spPr bwMode="auto">
          <a:xfrm>
            <a:off x="4067944" y="5464175"/>
            <a:ext cx="143033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latin typeface="Arial" charset="0"/>
              </a:rPr>
              <a:t>Curva de oferta agregada.</a:t>
            </a:r>
          </a:p>
        </p:txBody>
      </p:sp>
      <p:sp>
        <p:nvSpPr>
          <p:cNvPr id="948266" name="Line 42"/>
          <p:cNvSpPr>
            <a:spLocks noChangeShapeType="1"/>
          </p:cNvSpPr>
          <p:nvPr/>
        </p:nvSpPr>
        <p:spPr bwMode="auto">
          <a:xfrm>
            <a:off x="647700" y="5840413"/>
            <a:ext cx="154305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48267" name="Line 43"/>
          <p:cNvSpPr>
            <a:spLocks noChangeShapeType="1"/>
          </p:cNvSpPr>
          <p:nvPr/>
        </p:nvSpPr>
        <p:spPr bwMode="auto">
          <a:xfrm>
            <a:off x="1554163" y="5843588"/>
            <a:ext cx="0" cy="6762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48268" name="Text Box 44"/>
          <p:cNvSpPr txBox="1">
            <a:spLocks noChangeArrowheads="1"/>
          </p:cNvSpPr>
          <p:nvPr/>
        </p:nvSpPr>
        <p:spPr bwMode="auto">
          <a:xfrm>
            <a:off x="1260475" y="6484938"/>
            <a:ext cx="374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48269" name="Text Box 45"/>
          <p:cNvSpPr txBox="1">
            <a:spLocks noChangeArrowheads="1"/>
          </p:cNvSpPr>
          <p:nvPr/>
        </p:nvSpPr>
        <p:spPr bwMode="auto">
          <a:xfrm>
            <a:off x="881063" y="6124575"/>
            <a:ext cx="5064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48270" name="Text Box 46"/>
          <p:cNvSpPr txBox="1">
            <a:spLocks noChangeArrowheads="1"/>
          </p:cNvSpPr>
          <p:nvPr/>
        </p:nvSpPr>
        <p:spPr bwMode="auto">
          <a:xfrm>
            <a:off x="2667000" y="5130800"/>
            <a:ext cx="48736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948271" name="Text Box 47"/>
          <p:cNvSpPr txBox="1">
            <a:spLocks noChangeArrowheads="1"/>
          </p:cNvSpPr>
          <p:nvPr/>
        </p:nvSpPr>
        <p:spPr bwMode="auto">
          <a:xfrm>
            <a:off x="704850" y="5830888"/>
            <a:ext cx="54451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48272" name="Text Box 48"/>
          <p:cNvSpPr txBox="1">
            <a:spLocks noChangeArrowheads="1"/>
          </p:cNvSpPr>
          <p:nvPr/>
        </p:nvSpPr>
        <p:spPr bwMode="auto">
          <a:xfrm>
            <a:off x="2266950" y="5027613"/>
            <a:ext cx="4889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948273" name="Freeform 49"/>
          <p:cNvSpPr>
            <a:spLocks/>
          </p:cNvSpPr>
          <p:nvPr/>
        </p:nvSpPr>
        <p:spPr bwMode="auto">
          <a:xfrm>
            <a:off x="1271588" y="5294313"/>
            <a:ext cx="1395412" cy="1033462"/>
          </a:xfrm>
          <a:custGeom>
            <a:avLst/>
            <a:gdLst>
              <a:gd name="T0" fmla="*/ 0 w 2197"/>
              <a:gd name="T1" fmla="*/ 2147483647 h 1628"/>
              <a:gd name="T2" fmla="*/ 2147483647 w 2197"/>
              <a:gd name="T3" fmla="*/ 2147483647 h 1628"/>
              <a:gd name="T4" fmla="*/ 2147483647 w 2197"/>
              <a:gd name="T5" fmla="*/ 0 h 1628"/>
              <a:gd name="T6" fmla="*/ 0 60000 65536"/>
              <a:gd name="T7" fmla="*/ 0 60000 65536"/>
              <a:gd name="T8" fmla="*/ 0 60000 65536"/>
            </a:gdLst>
            <a:ahLst/>
            <a:cxnLst>
              <a:cxn ang="T6">
                <a:pos x="T0" y="T1"/>
              </a:cxn>
              <a:cxn ang="T7">
                <a:pos x="T2" y="T3"/>
              </a:cxn>
              <a:cxn ang="T8">
                <a:pos x="T4" y="T5"/>
              </a:cxn>
            </a:cxnLst>
            <a:rect l="0" t="0" r="r" b="b"/>
            <a:pathLst>
              <a:path w="2197" h="1628">
                <a:moveTo>
                  <a:pt x="0" y="1628"/>
                </a:moveTo>
                <a:cubicBezTo>
                  <a:pt x="533" y="1381"/>
                  <a:pt x="1066" y="1134"/>
                  <a:pt x="1432" y="863"/>
                </a:cubicBezTo>
                <a:cubicBezTo>
                  <a:pt x="1798" y="592"/>
                  <a:pt x="1997" y="296"/>
                  <a:pt x="2197"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48274" name="Freeform 50"/>
          <p:cNvSpPr>
            <a:spLocks/>
          </p:cNvSpPr>
          <p:nvPr/>
        </p:nvSpPr>
        <p:spPr bwMode="auto">
          <a:xfrm>
            <a:off x="1063625" y="5241925"/>
            <a:ext cx="1233488" cy="809625"/>
          </a:xfrm>
          <a:custGeom>
            <a:avLst/>
            <a:gdLst>
              <a:gd name="T0" fmla="*/ 0 w 2197"/>
              <a:gd name="T1" fmla="*/ 2147483647 h 1628"/>
              <a:gd name="T2" fmla="*/ 2147483647 w 2197"/>
              <a:gd name="T3" fmla="*/ 2147483647 h 1628"/>
              <a:gd name="T4" fmla="*/ 2147483647 w 2197"/>
              <a:gd name="T5" fmla="*/ 0 h 1628"/>
              <a:gd name="T6" fmla="*/ 0 60000 65536"/>
              <a:gd name="T7" fmla="*/ 0 60000 65536"/>
              <a:gd name="T8" fmla="*/ 0 60000 65536"/>
            </a:gdLst>
            <a:ahLst/>
            <a:cxnLst>
              <a:cxn ang="T6">
                <a:pos x="T0" y="T1"/>
              </a:cxn>
              <a:cxn ang="T7">
                <a:pos x="T2" y="T3"/>
              </a:cxn>
              <a:cxn ang="T8">
                <a:pos x="T4" y="T5"/>
              </a:cxn>
            </a:cxnLst>
            <a:rect l="0" t="0" r="r" b="b"/>
            <a:pathLst>
              <a:path w="2197" h="1628">
                <a:moveTo>
                  <a:pt x="0" y="1628"/>
                </a:moveTo>
                <a:cubicBezTo>
                  <a:pt x="533" y="1381"/>
                  <a:pt x="1066" y="1134"/>
                  <a:pt x="1432" y="863"/>
                </a:cubicBezTo>
                <a:cubicBezTo>
                  <a:pt x="1798" y="592"/>
                  <a:pt x="1997" y="296"/>
                  <a:pt x="2197"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48275" name="Rectangle 51"/>
          <p:cNvSpPr>
            <a:spLocks noChangeArrowheads="1"/>
          </p:cNvSpPr>
          <p:nvPr/>
        </p:nvSpPr>
        <p:spPr bwMode="auto">
          <a:xfrm>
            <a:off x="5984875" y="5229200"/>
            <a:ext cx="287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pt-BR" sz="2400" b="0">
                <a:latin typeface="Arial" charset="0"/>
                <a:sym typeface="Symbol" pitchFamily="18" charset="2"/>
              </a:rPr>
              <a:t>  </a:t>
            </a:r>
            <a:r>
              <a:rPr lang="pt-BR" sz="2400" b="0">
                <a:latin typeface="Arial" charset="0"/>
              </a:rPr>
              <a:t>y</a:t>
            </a:r>
            <a:r>
              <a:rPr lang="pt-BR" sz="2400" b="0">
                <a:latin typeface="Arial" charset="0"/>
                <a:sym typeface="Symbol" pitchFamily="18" charset="2"/>
              </a:rPr>
              <a:t></a:t>
            </a:r>
          </a:p>
        </p:txBody>
      </p:sp>
      <p:sp>
        <p:nvSpPr>
          <p:cNvPr id="948276" name="Text Box 52"/>
          <p:cNvSpPr txBox="1">
            <a:spLocks noChangeArrowheads="1"/>
          </p:cNvSpPr>
          <p:nvPr/>
        </p:nvSpPr>
        <p:spPr bwMode="auto">
          <a:xfrm>
            <a:off x="236538" y="5627688"/>
            <a:ext cx="44608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Tree>
    <p:extLst>
      <p:ext uri="{BB962C8B-B14F-4D97-AF65-F5344CB8AC3E}">
        <p14:creationId xmlns:p14="http://schemas.microsoft.com/office/powerpoint/2010/main" val="755552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48238"/>
                                        </p:tgtEl>
                                        <p:attrNameLst>
                                          <p:attrName>style.visibility</p:attrName>
                                        </p:attrNameLst>
                                      </p:cBhvr>
                                      <p:to>
                                        <p:strVal val="visible"/>
                                      </p:to>
                                    </p:set>
                                    <p:anim calcmode="lin" valueType="num">
                                      <p:cBhvr>
                                        <p:cTn id="7" dur="500" fill="hold"/>
                                        <p:tgtEl>
                                          <p:spTgt spid="948238"/>
                                        </p:tgtEl>
                                        <p:attrNameLst>
                                          <p:attrName>ppt_w</p:attrName>
                                        </p:attrNameLst>
                                      </p:cBhvr>
                                      <p:tavLst>
                                        <p:tav tm="0">
                                          <p:val>
                                            <p:fltVal val="0"/>
                                          </p:val>
                                        </p:tav>
                                        <p:tav tm="100000">
                                          <p:val>
                                            <p:strVal val="#ppt_w"/>
                                          </p:val>
                                        </p:tav>
                                      </p:tavLst>
                                    </p:anim>
                                    <p:anim calcmode="lin" valueType="num">
                                      <p:cBhvr>
                                        <p:cTn id="8" dur="500" fill="hold"/>
                                        <p:tgtEl>
                                          <p:spTgt spid="9482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48228"/>
                                        </p:tgtEl>
                                        <p:attrNameLst>
                                          <p:attrName>style.visibility</p:attrName>
                                        </p:attrNameLst>
                                      </p:cBhvr>
                                      <p:to>
                                        <p:strVal val="visible"/>
                                      </p:to>
                                    </p:set>
                                    <p:animEffect transition="in" filter="wipe(down)">
                                      <p:cBhvr>
                                        <p:cTn id="13" dur="1000"/>
                                        <p:tgtEl>
                                          <p:spTgt spid="948228"/>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48237"/>
                                        </p:tgtEl>
                                        <p:attrNameLst>
                                          <p:attrName>style.visibility</p:attrName>
                                        </p:attrNameLst>
                                      </p:cBhvr>
                                      <p:to>
                                        <p:strVal val="visible"/>
                                      </p:to>
                                    </p:set>
                                    <p:animEffect transition="in" filter="wipe(left)">
                                      <p:cBhvr>
                                        <p:cTn id="17" dur="500"/>
                                        <p:tgtEl>
                                          <p:spTgt spid="948237"/>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48229"/>
                                        </p:tgtEl>
                                        <p:attrNameLst>
                                          <p:attrName>style.visibility</p:attrName>
                                        </p:attrNameLst>
                                      </p:cBhvr>
                                      <p:to>
                                        <p:strVal val="visible"/>
                                      </p:to>
                                    </p:set>
                                    <p:animEffect transition="in" filter="wipe(left)">
                                      <p:cBhvr>
                                        <p:cTn id="21" dur="1000"/>
                                        <p:tgtEl>
                                          <p:spTgt spid="948229"/>
                                        </p:tgtEl>
                                      </p:cBhvr>
                                    </p:animEffec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948236"/>
                                        </p:tgtEl>
                                        <p:attrNameLst>
                                          <p:attrName>style.visibility</p:attrName>
                                        </p:attrNameLst>
                                      </p:cBhvr>
                                      <p:to>
                                        <p:strVal val="visible"/>
                                      </p:to>
                                    </p:set>
                                    <p:animEffect transition="in" filter="wipe(left)">
                                      <p:cBhvr>
                                        <p:cTn id="25" dur="500"/>
                                        <p:tgtEl>
                                          <p:spTgt spid="948236"/>
                                        </p:tgtEl>
                                      </p:cBhvr>
                                    </p:animEffect>
                                  </p:childTnLst>
                                </p:cTn>
                              </p:par>
                            </p:childTnLst>
                          </p:cTn>
                        </p:par>
                        <p:par>
                          <p:cTn id="26" fill="hold" nodeType="afterGroup">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948241"/>
                                        </p:tgtEl>
                                        <p:attrNameLst>
                                          <p:attrName>style.visibility</p:attrName>
                                        </p:attrNameLst>
                                      </p:cBhvr>
                                      <p:to>
                                        <p:strVal val="visible"/>
                                      </p:to>
                                    </p:set>
                                    <p:animEffect transition="in" filter="wipe(left)">
                                      <p:cBhvr>
                                        <p:cTn id="29" dur="1000"/>
                                        <p:tgtEl>
                                          <p:spTgt spid="948241"/>
                                        </p:tgtEl>
                                      </p:cBhvr>
                                    </p:animEffect>
                                  </p:childTnLst>
                                </p:cTn>
                              </p:par>
                            </p:childTnLst>
                          </p:cTn>
                        </p:par>
                        <p:par>
                          <p:cTn id="30" fill="hold" nodeType="afterGroup">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948231"/>
                                        </p:tgtEl>
                                        <p:attrNameLst>
                                          <p:attrName>style.visibility</p:attrName>
                                        </p:attrNameLst>
                                      </p:cBhvr>
                                      <p:to>
                                        <p:strVal val="visible"/>
                                      </p:to>
                                    </p:set>
                                    <p:animEffect transition="in" filter="wipe(left)">
                                      <p:cBhvr>
                                        <p:cTn id="33" dur="500"/>
                                        <p:tgtEl>
                                          <p:spTgt spid="948231"/>
                                        </p:tgtEl>
                                      </p:cBhvr>
                                    </p:animEffect>
                                  </p:childTnLst>
                                </p:cTn>
                              </p:par>
                            </p:childTnLst>
                          </p:cTn>
                        </p:par>
                        <p:par>
                          <p:cTn id="34" fill="hold" nodeType="afterGroup">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948230"/>
                                        </p:tgtEl>
                                        <p:attrNameLst>
                                          <p:attrName>style.visibility</p:attrName>
                                        </p:attrNameLst>
                                      </p:cBhvr>
                                      <p:to>
                                        <p:strVal val="visible"/>
                                      </p:to>
                                    </p:set>
                                    <p:animEffect transition="in" filter="wipe(left)">
                                      <p:cBhvr>
                                        <p:cTn id="37" dur="1000"/>
                                        <p:tgtEl>
                                          <p:spTgt spid="948230"/>
                                        </p:tgtEl>
                                      </p:cBhvr>
                                    </p:animEffect>
                                  </p:childTnLst>
                                </p:cTn>
                              </p:par>
                            </p:childTnLst>
                          </p:cTn>
                        </p:par>
                        <p:par>
                          <p:cTn id="38" fill="hold" nodeType="afterGroup">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948232"/>
                                        </p:tgtEl>
                                        <p:attrNameLst>
                                          <p:attrName>style.visibility</p:attrName>
                                        </p:attrNameLst>
                                      </p:cBhvr>
                                      <p:to>
                                        <p:strVal val="visible"/>
                                      </p:to>
                                    </p:set>
                                    <p:animEffect transition="in" filter="wipe(left)">
                                      <p:cBhvr>
                                        <p:cTn id="41" dur="500"/>
                                        <p:tgtEl>
                                          <p:spTgt spid="948232"/>
                                        </p:tgtEl>
                                      </p:cBhvr>
                                    </p:animEffect>
                                  </p:childTnLst>
                                </p:cTn>
                              </p:par>
                            </p:childTnLst>
                          </p:cTn>
                        </p:par>
                        <p:par>
                          <p:cTn id="42" fill="hold" nodeType="afterGroup">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948233"/>
                                        </p:tgtEl>
                                        <p:attrNameLst>
                                          <p:attrName>style.visibility</p:attrName>
                                        </p:attrNameLst>
                                      </p:cBhvr>
                                      <p:to>
                                        <p:strVal val="visible"/>
                                      </p:to>
                                    </p:set>
                                    <p:animEffect transition="in" filter="wipe(up)">
                                      <p:cBhvr>
                                        <p:cTn id="45" dur="500"/>
                                        <p:tgtEl>
                                          <p:spTgt spid="948233"/>
                                        </p:tgtEl>
                                      </p:cBhvr>
                                    </p:animEffect>
                                  </p:childTnLst>
                                </p:cTn>
                              </p:par>
                            </p:childTnLst>
                          </p:cTn>
                        </p:par>
                        <p:par>
                          <p:cTn id="46" fill="hold" nodeType="afterGroup">
                            <p:stCondLst>
                              <p:cond delay="6500"/>
                            </p:stCondLst>
                            <p:childTnLst>
                              <p:par>
                                <p:cTn id="47" presetID="22" presetClass="entr" presetSubtype="8" fill="hold" grpId="0" nodeType="afterEffect">
                                  <p:stCondLst>
                                    <p:cond delay="0"/>
                                  </p:stCondLst>
                                  <p:childTnLst>
                                    <p:set>
                                      <p:cBhvr>
                                        <p:cTn id="48" dur="1" fill="hold">
                                          <p:stCondLst>
                                            <p:cond delay="0"/>
                                          </p:stCondLst>
                                        </p:cTn>
                                        <p:tgtEl>
                                          <p:spTgt spid="948234"/>
                                        </p:tgtEl>
                                        <p:attrNameLst>
                                          <p:attrName>style.visibility</p:attrName>
                                        </p:attrNameLst>
                                      </p:cBhvr>
                                      <p:to>
                                        <p:strVal val="visible"/>
                                      </p:to>
                                    </p:set>
                                    <p:animEffect transition="in" filter="wipe(left)">
                                      <p:cBhvr>
                                        <p:cTn id="49" dur="500"/>
                                        <p:tgtEl>
                                          <p:spTgt spid="948234"/>
                                        </p:tgtEl>
                                      </p:cBhvr>
                                    </p:animEffect>
                                  </p:childTnLst>
                                </p:cTn>
                              </p:par>
                            </p:childTnLst>
                          </p:cTn>
                        </p:par>
                        <p:par>
                          <p:cTn id="50" fill="hold" nodeType="afterGroup">
                            <p:stCondLst>
                              <p:cond delay="7000"/>
                            </p:stCondLst>
                            <p:childTnLst>
                              <p:par>
                                <p:cTn id="51" presetID="23" presetClass="entr" presetSubtype="16" fill="hold" grpId="0" nodeType="afterEffect">
                                  <p:stCondLst>
                                    <p:cond delay="0"/>
                                  </p:stCondLst>
                                  <p:childTnLst>
                                    <p:set>
                                      <p:cBhvr>
                                        <p:cTn id="52" dur="1" fill="hold">
                                          <p:stCondLst>
                                            <p:cond delay="0"/>
                                          </p:stCondLst>
                                        </p:cTn>
                                        <p:tgtEl>
                                          <p:spTgt spid="948252"/>
                                        </p:tgtEl>
                                        <p:attrNameLst>
                                          <p:attrName>style.visibility</p:attrName>
                                        </p:attrNameLst>
                                      </p:cBhvr>
                                      <p:to>
                                        <p:strVal val="visible"/>
                                      </p:to>
                                    </p:set>
                                    <p:anim calcmode="lin" valueType="num">
                                      <p:cBhvr>
                                        <p:cTn id="53" dur="500" fill="hold"/>
                                        <p:tgtEl>
                                          <p:spTgt spid="948252"/>
                                        </p:tgtEl>
                                        <p:attrNameLst>
                                          <p:attrName>ppt_w</p:attrName>
                                        </p:attrNameLst>
                                      </p:cBhvr>
                                      <p:tavLst>
                                        <p:tav tm="0">
                                          <p:val>
                                            <p:fltVal val="0"/>
                                          </p:val>
                                        </p:tav>
                                        <p:tav tm="100000">
                                          <p:val>
                                            <p:strVal val="#ppt_w"/>
                                          </p:val>
                                        </p:tav>
                                      </p:tavLst>
                                    </p:anim>
                                    <p:anim calcmode="lin" valueType="num">
                                      <p:cBhvr>
                                        <p:cTn id="54" dur="500" fill="hold"/>
                                        <p:tgtEl>
                                          <p:spTgt spid="948252"/>
                                        </p:tgtEl>
                                        <p:attrNameLst>
                                          <p:attrName>ppt_h</p:attrName>
                                        </p:attrNameLst>
                                      </p:cBhvr>
                                      <p:tavLst>
                                        <p:tav tm="0">
                                          <p:val>
                                            <p:fltVal val="0"/>
                                          </p:val>
                                        </p:tav>
                                        <p:tav tm="100000">
                                          <p:val>
                                            <p:strVal val="#ppt_h"/>
                                          </p:val>
                                        </p:tav>
                                      </p:tavLst>
                                    </p:anim>
                                  </p:childTnLst>
                                </p:cTn>
                              </p:par>
                            </p:childTnLst>
                          </p:cTn>
                        </p:par>
                        <p:par>
                          <p:cTn id="55" fill="hold" nodeType="afterGroup">
                            <p:stCondLst>
                              <p:cond delay="7500"/>
                            </p:stCondLst>
                            <p:childTnLst>
                              <p:par>
                                <p:cTn id="56" presetID="22" presetClass="entr" presetSubtype="4" fill="hold" grpId="0" nodeType="afterEffect">
                                  <p:stCondLst>
                                    <p:cond delay="0"/>
                                  </p:stCondLst>
                                  <p:childTnLst>
                                    <p:set>
                                      <p:cBhvr>
                                        <p:cTn id="57" dur="1" fill="hold">
                                          <p:stCondLst>
                                            <p:cond delay="0"/>
                                          </p:stCondLst>
                                        </p:cTn>
                                        <p:tgtEl>
                                          <p:spTgt spid="948243"/>
                                        </p:tgtEl>
                                        <p:attrNameLst>
                                          <p:attrName>style.visibility</p:attrName>
                                        </p:attrNameLst>
                                      </p:cBhvr>
                                      <p:to>
                                        <p:strVal val="visible"/>
                                      </p:to>
                                    </p:set>
                                    <p:animEffect transition="in" filter="wipe(down)">
                                      <p:cBhvr>
                                        <p:cTn id="58" dur="1000"/>
                                        <p:tgtEl>
                                          <p:spTgt spid="948243"/>
                                        </p:tgtEl>
                                      </p:cBhvr>
                                    </p:animEffect>
                                  </p:childTnLst>
                                </p:cTn>
                              </p:par>
                            </p:childTnLst>
                          </p:cTn>
                        </p:par>
                        <p:par>
                          <p:cTn id="59" fill="hold" nodeType="afterGroup">
                            <p:stCondLst>
                              <p:cond delay="8500"/>
                            </p:stCondLst>
                            <p:childTnLst>
                              <p:par>
                                <p:cTn id="60" presetID="22" presetClass="entr" presetSubtype="8" fill="hold" grpId="0" nodeType="afterEffect">
                                  <p:stCondLst>
                                    <p:cond delay="0"/>
                                  </p:stCondLst>
                                  <p:childTnLst>
                                    <p:set>
                                      <p:cBhvr>
                                        <p:cTn id="61" dur="1" fill="hold">
                                          <p:stCondLst>
                                            <p:cond delay="0"/>
                                          </p:stCondLst>
                                        </p:cTn>
                                        <p:tgtEl>
                                          <p:spTgt spid="948251"/>
                                        </p:tgtEl>
                                        <p:attrNameLst>
                                          <p:attrName>style.visibility</p:attrName>
                                        </p:attrNameLst>
                                      </p:cBhvr>
                                      <p:to>
                                        <p:strVal val="visible"/>
                                      </p:to>
                                    </p:set>
                                    <p:animEffect transition="in" filter="wipe(left)">
                                      <p:cBhvr>
                                        <p:cTn id="62" dur="500"/>
                                        <p:tgtEl>
                                          <p:spTgt spid="948251"/>
                                        </p:tgtEl>
                                      </p:cBhvr>
                                    </p:animEffect>
                                  </p:childTnLst>
                                </p:cTn>
                              </p:par>
                            </p:childTnLst>
                          </p:cTn>
                        </p:par>
                        <p:par>
                          <p:cTn id="63" fill="hold" nodeType="afterGroup">
                            <p:stCondLst>
                              <p:cond delay="9000"/>
                            </p:stCondLst>
                            <p:childTnLst>
                              <p:par>
                                <p:cTn id="64" presetID="22" presetClass="entr" presetSubtype="8" fill="hold" grpId="0" nodeType="afterEffect">
                                  <p:stCondLst>
                                    <p:cond delay="0"/>
                                  </p:stCondLst>
                                  <p:childTnLst>
                                    <p:set>
                                      <p:cBhvr>
                                        <p:cTn id="65" dur="1" fill="hold">
                                          <p:stCondLst>
                                            <p:cond delay="0"/>
                                          </p:stCondLst>
                                        </p:cTn>
                                        <p:tgtEl>
                                          <p:spTgt spid="948244"/>
                                        </p:tgtEl>
                                        <p:attrNameLst>
                                          <p:attrName>style.visibility</p:attrName>
                                        </p:attrNameLst>
                                      </p:cBhvr>
                                      <p:to>
                                        <p:strVal val="visible"/>
                                      </p:to>
                                    </p:set>
                                    <p:animEffect transition="in" filter="wipe(left)">
                                      <p:cBhvr>
                                        <p:cTn id="66" dur="1000"/>
                                        <p:tgtEl>
                                          <p:spTgt spid="948244"/>
                                        </p:tgtEl>
                                      </p:cBhvr>
                                    </p:animEffect>
                                  </p:childTnLst>
                                </p:cTn>
                              </p:par>
                            </p:childTnLst>
                          </p:cTn>
                        </p:par>
                        <p:par>
                          <p:cTn id="67" fill="hold" nodeType="afterGroup">
                            <p:stCondLst>
                              <p:cond delay="10000"/>
                            </p:stCondLst>
                            <p:childTnLst>
                              <p:par>
                                <p:cTn id="68" presetID="22" presetClass="entr" presetSubtype="8" fill="hold" grpId="0" nodeType="afterEffect">
                                  <p:stCondLst>
                                    <p:cond delay="0"/>
                                  </p:stCondLst>
                                  <p:childTnLst>
                                    <p:set>
                                      <p:cBhvr>
                                        <p:cTn id="69" dur="1" fill="hold">
                                          <p:stCondLst>
                                            <p:cond delay="0"/>
                                          </p:stCondLst>
                                        </p:cTn>
                                        <p:tgtEl>
                                          <p:spTgt spid="948250"/>
                                        </p:tgtEl>
                                        <p:attrNameLst>
                                          <p:attrName>style.visibility</p:attrName>
                                        </p:attrNameLst>
                                      </p:cBhvr>
                                      <p:to>
                                        <p:strVal val="visible"/>
                                      </p:to>
                                    </p:set>
                                    <p:animEffect transition="in" filter="wipe(left)">
                                      <p:cBhvr>
                                        <p:cTn id="70" dur="500"/>
                                        <p:tgtEl>
                                          <p:spTgt spid="948250"/>
                                        </p:tgtEl>
                                      </p:cBhvr>
                                    </p:animEffect>
                                  </p:childTnLst>
                                </p:cTn>
                              </p:par>
                            </p:childTnLst>
                          </p:cTn>
                        </p:par>
                        <p:par>
                          <p:cTn id="71" fill="hold" nodeType="afterGroup">
                            <p:stCondLst>
                              <p:cond delay="10500"/>
                            </p:stCondLst>
                            <p:childTnLst>
                              <p:par>
                                <p:cTn id="72" presetID="22" presetClass="entr" presetSubtype="8" fill="hold" grpId="0" nodeType="afterEffect">
                                  <p:stCondLst>
                                    <p:cond delay="0"/>
                                  </p:stCondLst>
                                  <p:childTnLst>
                                    <p:set>
                                      <p:cBhvr>
                                        <p:cTn id="73" dur="1" fill="hold">
                                          <p:stCondLst>
                                            <p:cond delay="0"/>
                                          </p:stCondLst>
                                        </p:cTn>
                                        <p:tgtEl>
                                          <p:spTgt spid="948255"/>
                                        </p:tgtEl>
                                        <p:attrNameLst>
                                          <p:attrName>style.visibility</p:attrName>
                                        </p:attrNameLst>
                                      </p:cBhvr>
                                      <p:to>
                                        <p:strVal val="visible"/>
                                      </p:to>
                                    </p:set>
                                    <p:animEffect transition="in" filter="wipe(left)">
                                      <p:cBhvr>
                                        <p:cTn id="74" dur="1000"/>
                                        <p:tgtEl>
                                          <p:spTgt spid="948255"/>
                                        </p:tgtEl>
                                      </p:cBhvr>
                                    </p:animEffect>
                                  </p:childTnLst>
                                </p:cTn>
                              </p:par>
                            </p:childTnLst>
                          </p:cTn>
                        </p:par>
                        <p:par>
                          <p:cTn id="75" fill="hold" nodeType="afterGroup">
                            <p:stCondLst>
                              <p:cond delay="11500"/>
                            </p:stCondLst>
                            <p:childTnLst>
                              <p:par>
                                <p:cTn id="76" presetID="22" presetClass="entr" presetSubtype="8" fill="hold" grpId="0" nodeType="afterEffect">
                                  <p:stCondLst>
                                    <p:cond delay="0"/>
                                  </p:stCondLst>
                                  <p:childTnLst>
                                    <p:set>
                                      <p:cBhvr>
                                        <p:cTn id="77" dur="1" fill="hold">
                                          <p:stCondLst>
                                            <p:cond delay="0"/>
                                          </p:stCondLst>
                                        </p:cTn>
                                        <p:tgtEl>
                                          <p:spTgt spid="948245"/>
                                        </p:tgtEl>
                                        <p:attrNameLst>
                                          <p:attrName>style.visibility</p:attrName>
                                        </p:attrNameLst>
                                      </p:cBhvr>
                                      <p:to>
                                        <p:strVal val="visible"/>
                                      </p:to>
                                    </p:set>
                                    <p:animEffect transition="in" filter="wipe(left)">
                                      <p:cBhvr>
                                        <p:cTn id="78" dur="500"/>
                                        <p:tgtEl>
                                          <p:spTgt spid="94824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948258"/>
                                        </p:tgtEl>
                                        <p:attrNameLst>
                                          <p:attrName>style.visibility</p:attrName>
                                        </p:attrNameLst>
                                      </p:cBhvr>
                                      <p:to>
                                        <p:strVal val="visible"/>
                                      </p:to>
                                    </p:set>
                                    <p:animEffect transition="in" filter="wipe(left)">
                                      <p:cBhvr>
                                        <p:cTn id="81" dur="500"/>
                                        <p:tgtEl>
                                          <p:spTgt spid="948258"/>
                                        </p:tgtEl>
                                      </p:cBhvr>
                                    </p:animEffect>
                                  </p:childTnLst>
                                </p:cTn>
                              </p:par>
                            </p:childTnLst>
                          </p:cTn>
                        </p:par>
                        <p:par>
                          <p:cTn id="82" fill="hold" nodeType="afterGroup">
                            <p:stCondLst>
                              <p:cond delay="12000"/>
                            </p:stCondLst>
                            <p:childTnLst>
                              <p:par>
                                <p:cTn id="83" presetID="23" presetClass="entr" presetSubtype="16" fill="hold" grpId="0" nodeType="afterEffect">
                                  <p:stCondLst>
                                    <p:cond delay="0"/>
                                  </p:stCondLst>
                                  <p:childTnLst>
                                    <p:set>
                                      <p:cBhvr>
                                        <p:cTn id="84" dur="1" fill="hold">
                                          <p:stCondLst>
                                            <p:cond delay="0"/>
                                          </p:stCondLst>
                                        </p:cTn>
                                        <p:tgtEl>
                                          <p:spTgt spid="948248"/>
                                        </p:tgtEl>
                                        <p:attrNameLst>
                                          <p:attrName>style.visibility</p:attrName>
                                        </p:attrNameLst>
                                      </p:cBhvr>
                                      <p:to>
                                        <p:strVal val="visible"/>
                                      </p:to>
                                    </p:set>
                                    <p:anim calcmode="lin" valueType="num">
                                      <p:cBhvr>
                                        <p:cTn id="85" dur="500" fill="hold"/>
                                        <p:tgtEl>
                                          <p:spTgt spid="948248"/>
                                        </p:tgtEl>
                                        <p:attrNameLst>
                                          <p:attrName>ppt_w</p:attrName>
                                        </p:attrNameLst>
                                      </p:cBhvr>
                                      <p:tavLst>
                                        <p:tav tm="0">
                                          <p:val>
                                            <p:fltVal val="0"/>
                                          </p:val>
                                        </p:tav>
                                        <p:tav tm="100000">
                                          <p:val>
                                            <p:strVal val="#ppt_w"/>
                                          </p:val>
                                        </p:tav>
                                      </p:tavLst>
                                    </p:anim>
                                    <p:anim calcmode="lin" valueType="num">
                                      <p:cBhvr>
                                        <p:cTn id="86" dur="500" fill="hold"/>
                                        <p:tgtEl>
                                          <p:spTgt spid="948248"/>
                                        </p:tgtEl>
                                        <p:attrNameLst>
                                          <p:attrName>ppt_h</p:attrName>
                                        </p:attrNameLst>
                                      </p:cBhvr>
                                      <p:tavLst>
                                        <p:tav tm="0">
                                          <p:val>
                                            <p:fltVal val="0"/>
                                          </p:val>
                                        </p:tav>
                                        <p:tav tm="100000">
                                          <p:val>
                                            <p:strVal val="#ppt_h"/>
                                          </p:val>
                                        </p:tav>
                                      </p:tavLst>
                                    </p:anim>
                                  </p:childTnLst>
                                </p:cTn>
                              </p:par>
                            </p:childTnLst>
                          </p:cTn>
                        </p:par>
                        <p:par>
                          <p:cTn id="87" fill="hold" nodeType="afterGroup">
                            <p:stCondLst>
                              <p:cond delay="12500"/>
                            </p:stCondLst>
                            <p:childTnLst>
                              <p:par>
                                <p:cTn id="88" presetID="22" presetClass="entr" presetSubtype="4" fill="hold" grpId="0" nodeType="afterEffect">
                                  <p:stCondLst>
                                    <p:cond delay="0"/>
                                  </p:stCondLst>
                                  <p:childTnLst>
                                    <p:set>
                                      <p:cBhvr>
                                        <p:cTn id="89" dur="1" fill="hold">
                                          <p:stCondLst>
                                            <p:cond delay="0"/>
                                          </p:stCondLst>
                                        </p:cTn>
                                        <p:tgtEl>
                                          <p:spTgt spid="948247"/>
                                        </p:tgtEl>
                                        <p:attrNameLst>
                                          <p:attrName>style.visibility</p:attrName>
                                        </p:attrNameLst>
                                      </p:cBhvr>
                                      <p:to>
                                        <p:strVal val="visible"/>
                                      </p:to>
                                    </p:set>
                                    <p:animEffect transition="in" filter="wipe(down)">
                                      <p:cBhvr>
                                        <p:cTn id="90" dur="500"/>
                                        <p:tgtEl>
                                          <p:spTgt spid="948247"/>
                                        </p:tgtEl>
                                      </p:cBhvr>
                                    </p:animEffect>
                                  </p:childTnLst>
                                </p:cTn>
                              </p:par>
                            </p:childTnLst>
                          </p:cTn>
                        </p:par>
                        <p:par>
                          <p:cTn id="91" fill="hold" nodeType="afterGroup">
                            <p:stCondLst>
                              <p:cond delay="13000"/>
                            </p:stCondLst>
                            <p:childTnLst>
                              <p:par>
                                <p:cTn id="92" presetID="22" presetClass="entr" presetSubtype="2" fill="hold" grpId="0" nodeType="afterEffect">
                                  <p:stCondLst>
                                    <p:cond delay="0"/>
                                  </p:stCondLst>
                                  <p:childTnLst>
                                    <p:set>
                                      <p:cBhvr>
                                        <p:cTn id="93" dur="1" fill="hold">
                                          <p:stCondLst>
                                            <p:cond delay="0"/>
                                          </p:stCondLst>
                                        </p:cTn>
                                        <p:tgtEl>
                                          <p:spTgt spid="948253"/>
                                        </p:tgtEl>
                                        <p:attrNameLst>
                                          <p:attrName>style.visibility</p:attrName>
                                        </p:attrNameLst>
                                      </p:cBhvr>
                                      <p:to>
                                        <p:strVal val="visible"/>
                                      </p:to>
                                    </p:set>
                                    <p:animEffect transition="in" filter="wipe(right)">
                                      <p:cBhvr>
                                        <p:cTn id="94" dur="500"/>
                                        <p:tgtEl>
                                          <p:spTgt spid="948253"/>
                                        </p:tgtEl>
                                      </p:cBhvr>
                                    </p:animEffect>
                                  </p:childTnLst>
                                </p:cTn>
                              </p:par>
                            </p:childTnLst>
                          </p:cTn>
                        </p:par>
                        <p:par>
                          <p:cTn id="95" fill="hold" nodeType="afterGroup">
                            <p:stCondLst>
                              <p:cond delay="13500"/>
                            </p:stCondLst>
                            <p:childTnLst>
                              <p:par>
                                <p:cTn id="96" presetID="22" presetClass="entr" presetSubtype="8" fill="hold" grpId="0" nodeType="afterEffect">
                                  <p:stCondLst>
                                    <p:cond delay="0"/>
                                  </p:stCondLst>
                                  <p:childTnLst>
                                    <p:set>
                                      <p:cBhvr>
                                        <p:cTn id="97" dur="1" fill="hold">
                                          <p:stCondLst>
                                            <p:cond delay="0"/>
                                          </p:stCondLst>
                                        </p:cTn>
                                        <p:tgtEl>
                                          <p:spTgt spid="948254"/>
                                        </p:tgtEl>
                                        <p:attrNameLst>
                                          <p:attrName>style.visibility</p:attrName>
                                        </p:attrNameLst>
                                      </p:cBhvr>
                                      <p:to>
                                        <p:strVal val="visible"/>
                                      </p:to>
                                    </p:set>
                                    <p:animEffect transition="in" filter="wipe(left)">
                                      <p:cBhvr>
                                        <p:cTn id="98" dur="500"/>
                                        <p:tgtEl>
                                          <p:spTgt spid="948254"/>
                                        </p:tgtEl>
                                      </p:cBhvr>
                                    </p:animEffect>
                                  </p:childTnLst>
                                </p:cTn>
                              </p:par>
                            </p:childTnLst>
                          </p:cTn>
                        </p:par>
                        <p:par>
                          <p:cTn id="99" fill="hold" nodeType="afterGroup">
                            <p:stCondLst>
                              <p:cond delay="14000"/>
                            </p:stCondLst>
                            <p:childTnLst>
                              <p:par>
                                <p:cTn id="100" presetID="23" presetClass="entr" presetSubtype="16" fill="hold" grpId="0" nodeType="afterEffect">
                                  <p:stCondLst>
                                    <p:cond delay="0"/>
                                  </p:stCondLst>
                                  <p:childTnLst>
                                    <p:set>
                                      <p:cBhvr>
                                        <p:cTn id="101" dur="1" fill="hold">
                                          <p:stCondLst>
                                            <p:cond delay="0"/>
                                          </p:stCondLst>
                                        </p:cTn>
                                        <p:tgtEl>
                                          <p:spTgt spid="948265"/>
                                        </p:tgtEl>
                                        <p:attrNameLst>
                                          <p:attrName>style.visibility</p:attrName>
                                        </p:attrNameLst>
                                      </p:cBhvr>
                                      <p:to>
                                        <p:strVal val="visible"/>
                                      </p:to>
                                    </p:set>
                                    <p:anim calcmode="lin" valueType="num">
                                      <p:cBhvr>
                                        <p:cTn id="102" dur="500" fill="hold"/>
                                        <p:tgtEl>
                                          <p:spTgt spid="948265"/>
                                        </p:tgtEl>
                                        <p:attrNameLst>
                                          <p:attrName>ppt_w</p:attrName>
                                        </p:attrNameLst>
                                      </p:cBhvr>
                                      <p:tavLst>
                                        <p:tav tm="0">
                                          <p:val>
                                            <p:fltVal val="0"/>
                                          </p:val>
                                        </p:tav>
                                        <p:tav tm="100000">
                                          <p:val>
                                            <p:strVal val="#ppt_w"/>
                                          </p:val>
                                        </p:tav>
                                      </p:tavLst>
                                    </p:anim>
                                    <p:anim calcmode="lin" valueType="num">
                                      <p:cBhvr>
                                        <p:cTn id="103" dur="500" fill="hold"/>
                                        <p:tgtEl>
                                          <p:spTgt spid="948265"/>
                                        </p:tgtEl>
                                        <p:attrNameLst>
                                          <p:attrName>ppt_h</p:attrName>
                                        </p:attrNameLst>
                                      </p:cBhvr>
                                      <p:tavLst>
                                        <p:tav tm="0">
                                          <p:val>
                                            <p:fltVal val="0"/>
                                          </p:val>
                                        </p:tav>
                                        <p:tav tm="100000">
                                          <p:val>
                                            <p:strVal val="#ppt_h"/>
                                          </p:val>
                                        </p:tav>
                                      </p:tavLst>
                                    </p:anim>
                                  </p:childTnLst>
                                </p:cTn>
                              </p:par>
                            </p:childTnLst>
                          </p:cTn>
                        </p:par>
                        <p:par>
                          <p:cTn id="104" fill="hold" nodeType="afterGroup">
                            <p:stCondLst>
                              <p:cond delay="14500"/>
                            </p:stCondLst>
                            <p:childTnLst>
                              <p:par>
                                <p:cTn id="105" presetID="22" presetClass="entr" presetSubtype="4" fill="hold" grpId="0" nodeType="afterEffect">
                                  <p:stCondLst>
                                    <p:cond delay="0"/>
                                  </p:stCondLst>
                                  <p:childTnLst>
                                    <p:set>
                                      <p:cBhvr>
                                        <p:cTn id="106" dur="1" fill="hold">
                                          <p:stCondLst>
                                            <p:cond delay="0"/>
                                          </p:stCondLst>
                                        </p:cTn>
                                        <p:tgtEl>
                                          <p:spTgt spid="948259"/>
                                        </p:tgtEl>
                                        <p:attrNameLst>
                                          <p:attrName>style.visibility</p:attrName>
                                        </p:attrNameLst>
                                      </p:cBhvr>
                                      <p:to>
                                        <p:strVal val="visible"/>
                                      </p:to>
                                    </p:set>
                                    <p:animEffect transition="in" filter="wipe(down)">
                                      <p:cBhvr>
                                        <p:cTn id="107" dur="1000"/>
                                        <p:tgtEl>
                                          <p:spTgt spid="948259"/>
                                        </p:tgtEl>
                                      </p:cBhvr>
                                    </p:animEffect>
                                  </p:childTnLst>
                                </p:cTn>
                              </p:par>
                            </p:childTnLst>
                          </p:cTn>
                        </p:par>
                        <p:par>
                          <p:cTn id="108" fill="hold" nodeType="afterGroup">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948264"/>
                                        </p:tgtEl>
                                        <p:attrNameLst>
                                          <p:attrName>style.visibility</p:attrName>
                                        </p:attrNameLst>
                                      </p:cBhvr>
                                      <p:to>
                                        <p:strVal val="visible"/>
                                      </p:to>
                                    </p:set>
                                    <p:animEffect transition="in" filter="wipe(left)">
                                      <p:cBhvr>
                                        <p:cTn id="111" dur="500"/>
                                        <p:tgtEl>
                                          <p:spTgt spid="948264"/>
                                        </p:tgtEl>
                                      </p:cBhvr>
                                    </p:animEffect>
                                  </p:childTnLst>
                                </p:cTn>
                              </p:par>
                            </p:childTnLst>
                          </p:cTn>
                        </p:par>
                        <p:par>
                          <p:cTn id="112" fill="hold" nodeType="afterGroup">
                            <p:stCondLst>
                              <p:cond delay="16000"/>
                            </p:stCondLst>
                            <p:childTnLst>
                              <p:par>
                                <p:cTn id="113" presetID="22" presetClass="entr" presetSubtype="8" fill="hold" grpId="0" nodeType="afterEffect">
                                  <p:stCondLst>
                                    <p:cond delay="0"/>
                                  </p:stCondLst>
                                  <p:childTnLst>
                                    <p:set>
                                      <p:cBhvr>
                                        <p:cTn id="114" dur="1" fill="hold">
                                          <p:stCondLst>
                                            <p:cond delay="0"/>
                                          </p:stCondLst>
                                        </p:cTn>
                                        <p:tgtEl>
                                          <p:spTgt spid="948260"/>
                                        </p:tgtEl>
                                        <p:attrNameLst>
                                          <p:attrName>style.visibility</p:attrName>
                                        </p:attrNameLst>
                                      </p:cBhvr>
                                      <p:to>
                                        <p:strVal val="visible"/>
                                      </p:to>
                                    </p:set>
                                    <p:animEffect transition="in" filter="wipe(left)">
                                      <p:cBhvr>
                                        <p:cTn id="115" dur="1000"/>
                                        <p:tgtEl>
                                          <p:spTgt spid="948260"/>
                                        </p:tgtEl>
                                      </p:cBhvr>
                                    </p:animEffect>
                                  </p:childTnLst>
                                </p:cTn>
                              </p:par>
                            </p:childTnLst>
                          </p:cTn>
                        </p:par>
                        <p:par>
                          <p:cTn id="116" fill="hold" nodeType="afterGroup">
                            <p:stCondLst>
                              <p:cond delay="17000"/>
                            </p:stCondLst>
                            <p:childTnLst>
                              <p:par>
                                <p:cTn id="117" presetID="22" presetClass="entr" presetSubtype="8" fill="hold" grpId="0" nodeType="afterEffect">
                                  <p:stCondLst>
                                    <p:cond delay="0"/>
                                  </p:stCondLst>
                                  <p:childTnLst>
                                    <p:set>
                                      <p:cBhvr>
                                        <p:cTn id="118" dur="1" fill="hold">
                                          <p:stCondLst>
                                            <p:cond delay="0"/>
                                          </p:stCondLst>
                                        </p:cTn>
                                        <p:tgtEl>
                                          <p:spTgt spid="948263"/>
                                        </p:tgtEl>
                                        <p:attrNameLst>
                                          <p:attrName>style.visibility</p:attrName>
                                        </p:attrNameLst>
                                      </p:cBhvr>
                                      <p:to>
                                        <p:strVal val="visible"/>
                                      </p:to>
                                    </p:set>
                                    <p:animEffect transition="in" filter="wipe(left)">
                                      <p:cBhvr>
                                        <p:cTn id="119" dur="500"/>
                                        <p:tgtEl>
                                          <p:spTgt spid="948263"/>
                                        </p:tgtEl>
                                      </p:cBhvr>
                                    </p:animEffect>
                                  </p:childTnLst>
                                </p:cTn>
                              </p:par>
                            </p:childTnLst>
                          </p:cTn>
                        </p:par>
                        <p:par>
                          <p:cTn id="120" fill="hold" nodeType="afterGroup">
                            <p:stCondLst>
                              <p:cond delay="17500"/>
                            </p:stCondLst>
                            <p:childTnLst>
                              <p:par>
                                <p:cTn id="121" presetID="23" presetClass="entr" presetSubtype="16" fill="hold" grpId="0" nodeType="afterEffect">
                                  <p:stCondLst>
                                    <p:cond delay="0"/>
                                  </p:stCondLst>
                                  <p:childTnLst>
                                    <p:set>
                                      <p:cBhvr>
                                        <p:cTn id="122" dur="1" fill="hold">
                                          <p:stCondLst>
                                            <p:cond delay="0"/>
                                          </p:stCondLst>
                                        </p:cTn>
                                        <p:tgtEl>
                                          <p:spTgt spid="948262"/>
                                        </p:tgtEl>
                                        <p:attrNameLst>
                                          <p:attrName>style.visibility</p:attrName>
                                        </p:attrNameLst>
                                      </p:cBhvr>
                                      <p:to>
                                        <p:strVal val="visible"/>
                                      </p:to>
                                    </p:set>
                                    <p:anim calcmode="lin" valueType="num">
                                      <p:cBhvr>
                                        <p:cTn id="123" dur="500" fill="hold"/>
                                        <p:tgtEl>
                                          <p:spTgt spid="948262"/>
                                        </p:tgtEl>
                                        <p:attrNameLst>
                                          <p:attrName>ppt_w</p:attrName>
                                        </p:attrNameLst>
                                      </p:cBhvr>
                                      <p:tavLst>
                                        <p:tav tm="0">
                                          <p:val>
                                            <p:fltVal val="0"/>
                                          </p:val>
                                        </p:tav>
                                        <p:tav tm="100000">
                                          <p:val>
                                            <p:strVal val="#ppt_w"/>
                                          </p:val>
                                        </p:tav>
                                      </p:tavLst>
                                    </p:anim>
                                    <p:anim calcmode="lin" valueType="num">
                                      <p:cBhvr>
                                        <p:cTn id="124" dur="500" fill="hold"/>
                                        <p:tgtEl>
                                          <p:spTgt spid="948262"/>
                                        </p:tgtEl>
                                        <p:attrNameLst>
                                          <p:attrName>ppt_h</p:attrName>
                                        </p:attrNameLst>
                                      </p:cBhvr>
                                      <p:tavLst>
                                        <p:tav tm="0">
                                          <p:val>
                                            <p:fltVal val="0"/>
                                          </p:val>
                                        </p:tav>
                                        <p:tav tm="100000">
                                          <p:val>
                                            <p:strVal val="#ppt_h"/>
                                          </p:val>
                                        </p:tav>
                                      </p:tavLst>
                                    </p:anim>
                                  </p:childTnLst>
                                </p:cTn>
                              </p:par>
                            </p:childTnLst>
                          </p:cTn>
                        </p:par>
                        <p:par>
                          <p:cTn id="125" fill="hold" nodeType="afterGroup">
                            <p:stCondLst>
                              <p:cond delay="18000"/>
                            </p:stCondLst>
                            <p:childTnLst>
                              <p:par>
                                <p:cTn id="126" presetID="22" presetClass="entr" presetSubtype="4" fill="hold" grpId="0" nodeType="afterEffect">
                                  <p:stCondLst>
                                    <p:cond delay="0"/>
                                  </p:stCondLst>
                                  <p:childTnLst>
                                    <p:set>
                                      <p:cBhvr>
                                        <p:cTn id="127" dur="1" fill="hold">
                                          <p:stCondLst>
                                            <p:cond delay="0"/>
                                          </p:stCondLst>
                                        </p:cTn>
                                        <p:tgtEl>
                                          <p:spTgt spid="948261"/>
                                        </p:tgtEl>
                                        <p:attrNameLst>
                                          <p:attrName>style.visibility</p:attrName>
                                        </p:attrNameLst>
                                      </p:cBhvr>
                                      <p:to>
                                        <p:strVal val="visible"/>
                                      </p:to>
                                    </p:set>
                                    <p:animEffect transition="in" filter="wipe(down)">
                                      <p:cBhvr>
                                        <p:cTn id="128" dur="500"/>
                                        <p:tgtEl>
                                          <p:spTgt spid="948261"/>
                                        </p:tgtEl>
                                      </p:cBhvr>
                                    </p:animEffect>
                                  </p:childTnLst>
                                </p:cTn>
                              </p:par>
                            </p:childTnLst>
                          </p:cTn>
                        </p:par>
                        <p:par>
                          <p:cTn id="129" fill="hold" nodeType="afterGroup">
                            <p:stCondLst>
                              <p:cond delay="18500"/>
                            </p:stCondLst>
                            <p:childTnLst>
                              <p:par>
                                <p:cTn id="130" presetID="22" presetClass="entr" presetSubtype="8" fill="hold" grpId="0" nodeType="afterEffect">
                                  <p:stCondLst>
                                    <p:cond delay="0"/>
                                  </p:stCondLst>
                                  <p:childTnLst>
                                    <p:set>
                                      <p:cBhvr>
                                        <p:cTn id="131" dur="1" fill="hold">
                                          <p:stCondLst>
                                            <p:cond delay="0"/>
                                          </p:stCondLst>
                                        </p:cTn>
                                        <p:tgtEl>
                                          <p:spTgt spid="948276"/>
                                        </p:tgtEl>
                                        <p:attrNameLst>
                                          <p:attrName>style.visibility</p:attrName>
                                        </p:attrNameLst>
                                      </p:cBhvr>
                                      <p:to>
                                        <p:strVal val="visible"/>
                                      </p:to>
                                    </p:set>
                                    <p:animEffect transition="in" filter="wipe(left)">
                                      <p:cBhvr>
                                        <p:cTn id="132" dur="500"/>
                                        <p:tgtEl>
                                          <p:spTgt spid="948276"/>
                                        </p:tgtEl>
                                      </p:cBhvr>
                                    </p:animEffect>
                                  </p:childTnLst>
                                </p:cTn>
                              </p:par>
                            </p:childTnLst>
                          </p:cTn>
                        </p:par>
                        <p:par>
                          <p:cTn id="133" fill="hold" nodeType="afterGroup">
                            <p:stCondLst>
                              <p:cond delay="19000"/>
                            </p:stCondLst>
                            <p:childTnLst>
                              <p:par>
                                <p:cTn id="134" presetID="22" presetClass="entr" presetSubtype="8" fill="hold" grpId="0" nodeType="afterEffect">
                                  <p:stCondLst>
                                    <p:cond delay="0"/>
                                  </p:stCondLst>
                                  <p:childTnLst>
                                    <p:set>
                                      <p:cBhvr>
                                        <p:cTn id="135" dur="1" fill="hold">
                                          <p:stCondLst>
                                            <p:cond delay="0"/>
                                          </p:stCondLst>
                                        </p:cTn>
                                        <p:tgtEl>
                                          <p:spTgt spid="948266"/>
                                        </p:tgtEl>
                                        <p:attrNameLst>
                                          <p:attrName>style.visibility</p:attrName>
                                        </p:attrNameLst>
                                      </p:cBhvr>
                                      <p:to>
                                        <p:strVal val="visible"/>
                                      </p:to>
                                    </p:set>
                                    <p:animEffect transition="in" filter="wipe(left)">
                                      <p:cBhvr>
                                        <p:cTn id="136" dur="500"/>
                                        <p:tgtEl>
                                          <p:spTgt spid="948266"/>
                                        </p:tgtEl>
                                      </p:cBhvr>
                                    </p:animEffect>
                                  </p:childTnLst>
                                </p:cTn>
                              </p:par>
                            </p:childTnLst>
                          </p:cTn>
                        </p:par>
                        <p:par>
                          <p:cTn id="137" fill="hold" nodeType="afterGroup">
                            <p:stCondLst>
                              <p:cond delay="19500"/>
                            </p:stCondLst>
                            <p:childTnLst>
                              <p:par>
                                <p:cTn id="138" presetID="4" presetClass="entr" presetSubtype="32" fill="hold" grpId="0" nodeType="afterEffect">
                                  <p:stCondLst>
                                    <p:cond delay="0"/>
                                  </p:stCondLst>
                                  <p:childTnLst>
                                    <p:set>
                                      <p:cBhvr>
                                        <p:cTn id="139" dur="1" fill="hold">
                                          <p:stCondLst>
                                            <p:cond delay="0"/>
                                          </p:stCondLst>
                                        </p:cTn>
                                        <p:tgtEl>
                                          <p:spTgt spid="948273"/>
                                        </p:tgtEl>
                                        <p:attrNameLst>
                                          <p:attrName>style.visibility</p:attrName>
                                        </p:attrNameLst>
                                      </p:cBhvr>
                                      <p:to>
                                        <p:strVal val="visible"/>
                                      </p:to>
                                    </p:set>
                                    <p:animEffect transition="in" filter="box(out)">
                                      <p:cBhvr>
                                        <p:cTn id="140" dur="1000"/>
                                        <p:tgtEl>
                                          <p:spTgt spid="948273"/>
                                        </p:tgtEl>
                                      </p:cBhvr>
                                    </p:animEffect>
                                  </p:childTnLst>
                                </p:cTn>
                              </p:par>
                            </p:childTnLst>
                          </p:cTn>
                        </p:par>
                        <p:par>
                          <p:cTn id="141" fill="hold" nodeType="afterGroup">
                            <p:stCondLst>
                              <p:cond delay="20500"/>
                            </p:stCondLst>
                            <p:childTnLst>
                              <p:par>
                                <p:cTn id="142" presetID="22" presetClass="entr" presetSubtype="8" fill="hold" grpId="0" nodeType="afterEffect">
                                  <p:stCondLst>
                                    <p:cond delay="0"/>
                                  </p:stCondLst>
                                  <p:childTnLst>
                                    <p:set>
                                      <p:cBhvr>
                                        <p:cTn id="143" dur="1" fill="hold">
                                          <p:stCondLst>
                                            <p:cond delay="0"/>
                                          </p:stCondLst>
                                        </p:cTn>
                                        <p:tgtEl>
                                          <p:spTgt spid="948269"/>
                                        </p:tgtEl>
                                        <p:attrNameLst>
                                          <p:attrName>style.visibility</p:attrName>
                                        </p:attrNameLst>
                                      </p:cBhvr>
                                      <p:to>
                                        <p:strVal val="visible"/>
                                      </p:to>
                                    </p:set>
                                    <p:animEffect transition="in" filter="wipe(left)">
                                      <p:cBhvr>
                                        <p:cTn id="144" dur="500"/>
                                        <p:tgtEl>
                                          <p:spTgt spid="948269"/>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948270"/>
                                        </p:tgtEl>
                                        <p:attrNameLst>
                                          <p:attrName>style.visibility</p:attrName>
                                        </p:attrNameLst>
                                      </p:cBhvr>
                                      <p:to>
                                        <p:strVal val="visible"/>
                                      </p:to>
                                    </p:set>
                                    <p:animEffect transition="in" filter="wipe(left)">
                                      <p:cBhvr>
                                        <p:cTn id="147" dur="500"/>
                                        <p:tgtEl>
                                          <p:spTgt spid="948270"/>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3" presetClass="entr" presetSubtype="16" fill="hold" grpId="0" nodeType="clickEffect">
                                  <p:stCondLst>
                                    <p:cond delay="0"/>
                                  </p:stCondLst>
                                  <p:childTnLst>
                                    <p:set>
                                      <p:cBhvr>
                                        <p:cTn id="151" dur="1" fill="hold">
                                          <p:stCondLst>
                                            <p:cond delay="0"/>
                                          </p:stCondLst>
                                        </p:cTn>
                                        <p:tgtEl>
                                          <p:spTgt spid="948227"/>
                                        </p:tgtEl>
                                        <p:attrNameLst>
                                          <p:attrName>style.visibility</p:attrName>
                                        </p:attrNameLst>
                                      </p:cBhvr>
                                      <p:to>
                                        <p:strVal val="visible"/>
                                      </p:to>
                                    </p:set>
                                    <p:anim calcmode="lin" valueType="num">
                                      <p:cBhvr>
                                        <p:cTn id="152" dur="500" fill="hold"/>
                                        <p:tgtEl>
                                          <p:spTgt spid="948227"/>
                                        </p:tgtEl>
                                        <p:attrNameLst>
                                          <p:attrName>ppt_w</p:attrName>
                                        </p:attrNameLst>
                                      </p:cBhvr>
                                      <p:tavLst>
                                        <p:tav tm="0">
                                          <p:val>
                                            <p:fltVal val="0"/>
                                          </p:val>
                                        </p:tav>
                                        <p:tav tm="100000">
                                          <p:val>
                                            <p:strVal val="#ppt_w"/>
                                          </p:val>
                                        </p:tav>
                                      </p:tavLst>
                                    </p:anim>
                                    <p:anim calcmode="lin" valueType="num">
                                      <p:cBhvr>
                                        <p:cTn id="153" dur="500" fill="hold"/>
                                        <p:tgtEl>
                                          <p:spTgt spid="948227"/>
                                        </p:tgtEl>
                                        <p:attrNameLst>
                                          <p:attrName>ppt_h</p:attrName>
                                        </p:attrNameLst>
                                      </p:cBhvr>
                                      <p:tavLst>
                                        <p:tav tm="0">
                                          <p:val>
                                            <p:fltVal val="0"/>
                                          </p:val>
                                        </p:tav>
                                        <p:tav tm="100000">
                                          <p:val>
                                            <p:strVal val="#ppt_h"/>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3" fill="hold" grpId="0" nodeType="clickEffect">
                                  <p:stCondLst>
                                    <p:cond delay="0"/>
                                  </p:stCondLst>
                                  <p:childTnLst>
                                    <p:set>
                                      <p:cBhvr>
                                        <p:cTn id="157" dur="1" fill="hold">
                                          <p:stCondLst>
                                            <p:cond delay="0"/>
                                          </p:stCondLst>
                                        </p:cTn>
                                        <p:tgtEl>
                                          <p:spTgt spid="948239"/>
                                        </p:tgtEl>
                                        <p:attrNameLst>
                                          <p:attrName>style.visibility</p:attrName>
                                        </p:attrNameLst>
                                      </p:cBhvr>
                                      <p:to>
                                        <p:strVal val="visible"/>
                                      </p:to>
                                    </p:set>
                                    <p:anim calcmode="lin" valueType="num">
                                      <p:cBhvr additive="base">
                                        <p:cTn id="158" dur="1000" fill="hold"/>
                                        <p:tgtEl>
                                          <p:spTgt spid="948239"/>
                                        </p:tgtEl>
                                        <p:attrNameLst>
                                          <p:attrName>ppt_x</p:attrName>
                                        </p:attrNameLst>
                                      </p:cBhvr>
                                      <p:tavLst>
                                        <p:tav tm="0">
                                          <p:val>
                                            <p:strVal val="1+#ppt_w/2"/>
                                          </p:val>
                                        </p:tav>
                                        <p:tav tm="100000">
                                          <p:val>
                                            <p:strVal val="#ppt_x"/>
                                          </p:val>
                                        </p:tav>
                                      </p:tavLst>
                                    </p:anim>
                                    <p:anim calcmode="lin" valueType="num">
                                      <p:cBhvr additive="base">
                                        <p:cTn id="159" dur="1000" fill="hold"/>
                                        <p:tgtEl>
                                          <p:spTgt spid="948239"/>
                                        </p:tgtEl>
                                        <p:attrNameLst>
                                          <p:attrName>ppt_y</p:attrName>
                                        </p:attrNameLst>
                                      </p:cBhvr>
                                      <p:tavLst>
                                        <p:tav tm="0">
                                          <p:val>
                                            <p:strVal val="0-#ppt_h/2"/>
                                          </p:val>
                                        </p:tav>
                                        <p:tav tm="100000">
                                          <p:val>
                                            <p:strVal val="#ppt_y"/>
                                          </p:val>
                                        </p:tav>
                                      </p:tavLst>
                                    </p:anim>
                                  </p:childTnLst>
                                </p:cTn>
                              </p:par>
                            </p:childTnLst>
                          </p:cTn>
                        </p:par>
                        <p:par>
                          <p:cTn id="160" fill="hold" nodeType="afterGroup">
                            <p:stCondLst>
                              <p:cond delay="1000"/>
                            </p:stCondLst>
                            <p:childTnLst>
                              <p:par>
                                <p:cTn id="161" presetID="22" presetClass="entr" presetSubtype="8" fill="hold" grpId="0" nodeType="afterEffect">
                                  <p:stCondLst>
                                    <p:cond delay="0"/>
                                  </p:stCondLst>
                                  <p:childTnLst>
                                    <p:set>
                                      <p:cBhvr>
                                        <p:cTn id="162" dur="1" fill="hold">
                                          <p:stCondLst>
                                            <p:cond delay="0"/>
                                          </p:stCondLst>
                                        </p:cTn>
                                        <p:tgtEl>
                                          <p:spTgt spid="948240"/>
                                        </p:tgtEl>
                                        <p:attrNameLst>
                                          <p:attrName>style.visibility</p:attrName>
                                        </p:attrNameLst>
                                      </p:cBhvr>
                                      <p:to>
                                        <p:strVal val="visible"/>
                                      </p:to>
                                    </p:set>
                                    <p:animEffect transition="in" filter="wipe(left)">
                                      <p:cBhvr>
                                        <p:cTn id="163" dur="500"/>
                                        <p:tgtEl>
                                          <p:spTgt spid="948240"/>
                                        </p:tgtEl>
                                      </p:cBhvr>
                                    </p:animEffect>
                                  </p:childTnLst>
                                </p:cTn>
                              </p:par>
                            </p:childTnLst>
                          </p:cTn>
                        </p:par>
                        <p:par>
                          <p:cTn id="164" fill="hold" nodeType="afterGroup">
                            <p:stCondLst>
                              <p:cond delay="1500"/>
                            </p:stCondLst>
                            <p:childTnLst>
                              <p:par>
                                <p:cTn id="165" presetID="22" presetClass="entr" presetSubtype="1" fill="hold" grpId="0" nodeType="afterEffect">
                                  <p:stCondLst>
                                    <p:cond delay="0"/>
                                  </p:stCondLst>
                                  <p:childTnLst>
                                    <p:set>
                                      <p:cBhvr>
                                        <p:cTn id="166" dur="1" fill="hold">
                                          <p:stCondLst>
                                            <p:cond delay="0"/>
                                          </p:stCondLst>
                                        </p:cTn>
                                        <p:tgtEl>
                                          <p:spTgt spid="948242"/>
                                        </p:tgtEl>
                                        <p:attrNameLst>
                                          <p:attrName>style.visibility</p:attrName>
                                        </p:attrNameLst>
                                      </p:cBhvr>
                                      <p:to>
                                        <p:strVal val="visible"/>
                                      </p:to>
                                    </p:set>
                                    <p:animEffect transition="in" filter="wipe(up)">
                                      <p:cBhvr>
                                        <p:cTn id="167" dur="500"/>
                                        <p:tgtEl>
                                          <p:spTgt spid="948242"/>
                                        </p:tgtEl>
                                      </p:cBhvr>
                                    </p:animEffect>
                                  </p:childTnLst>
                                </p:cTn>
                              </p:par>
                            </p:childTnLst>
                          </p:cTn>
                        </p:par>
                        <p:par>
                          <p:cTn id="168" fill="hold" nodeType="afterGroup">
                            <p:stCondLst>
                              <p:cond delay="2000"/>
                            </p:stCondLst>
                            <p:childTnLst>
                              <p:par>
                                <p:cTn id="169" presetID="22" presetClass="entr" presetSubtype="8" fill="hold" grpId="0" nodeType="afterEffect">
                                  <p:stCondLst>
                                    <p:cond delay="0"/>
                                  </p:stCondLst>
                                  <p:childTnLst>
                                    <p:set>
                                      <p:cBhvr>
                                        <p:cTn id="170" dur="1" fill="hold">
                                          <p:stCondLst>
                                            <p:cond delay="0"/>
                                          </p:stCondLst>
                                        </p:cTn>
                                        <p:tgtEl>
                                          <p:spTgt spid="948235"/>
                                        </p:tgtEl>
                                        <p:attrNameLst>
                                          <p:attrName>style.visibility</p:attrName>
                                        </p:attrNameLst>
                                      </p:cBhvr>
                                      <p:to>
                                        <p:strVal val="visible"/>
                                      </p:to>
                                    </p:set>
                                    <p:animEffect transition="in" filter="wipe(left)">
                                      <p:cBhvr>
                                        <p:cTn id="171" dur="500"/>
                                        <p:tgtEl>
                                          <p:spTgt spid="948235"/>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3" presetClass="entr" presetSubtype="16" fill="hold" grpId="0" nodeType="clickEffect">
                                  <p:stCondLst>
                                    <p:cond delay="0"/>
                                  </p:stCondLst>
                                  <p:childTnLst>
                                    <p:set>
                                      <p:cBhvr>
                                        <p:cTn id="175" dur="1" fill="hold">
                                          <p:stCondLst>
                                            <p:cond delay="0"/>
                                          </p:stCondLst>
                                        </p:cTn>
                                        <p:tgtEl>
                                          <p:spTgt spid="948257"/>
                                        </p:tgtEl>
                                        <p:attrNameLst>
                                          <p:attrName>style.visibility</p:attrName>
                                        </p:attrNameLst>
                                      </p:cBhvr>
                                      <p:to>
                                        <p:strVal val="visible"/>
                                      </p:to>
                                    </p:set>
                                    <p:anim calcmode="lin" valueType="num">
                                      <p:cBhvr>
                                        <p:cTn id="176" dur="500" fill="hold"/>
                                        <p:tgtEl>
                                          <p:spTgt spid="948257"/>
                                        </p:tgtEl>
                                        <p:attrNameLst>
                                          <p:attrName>ppt_w</p:attrName>
                                        </p:attrNameLst>
                                      </p:cBhvr>
                                      <p:tavLst>
                                        <p:tav tm="0">
                                          <p:val>
                                            <p:fltVal val="0"/>
                                          </p:val>
                                        </p:tav>
                                        <p:tav tm="100000">
                                          <p:val>
                                            <p:strVal val="#ppt_w"/>
                                          </p:val>
                                        </p:tav>
                                      </p:tavLst>
                                    </p:anim>
                                    <p:anim calcmode="lin" valueType="num">
                                      <p:cBhvr>
                                        <p:cTn id="177" dur="500" fill="hold"/>
                                        <p:tgtEl>
                                          <p:spTgt spid="948257"/>
                                        </p:tgtEl>
                                        <p:attrNameLst>
                                          <p:attrName>ppt_h</p:attrName>
                                        </p:attrNameLst>
                                      </p:cBhvr>
                                      <p:tavLst>
                                        <p:tav tm="0">
                                          <p:val>
                                            <p:fltVal val="0"/>
                                          </p:val>
                                        </p:tav>
                                        <p:tav tm="100000">
                                          <p:val>
                                            <p:strVal val="#ppt_h"/>
                                          </p:val>
                                        </p:tav>
                                      </p:tavLst>
                                    </p:anim>
                                  </p:childTnLst>
                                </p:cTn>
                              </p:par>
                            </p:childTnLst>
                          </p:cTn>
                        </p:par>
                        <p:par>
                          <p:cTn id="178" fill="hold" nodeType="afterGroup">
                            <p:stCondLst>
                              <p:cond delay="500"/>
                            </p:stCondLst>
                            <p:childTnLst>
                              <p:par>
                                <p:cTn id="179" presetID="22" presetClass="entr" presetSubtype="4" fill="hold" grpId="0" nodeType="afterEffect">
                                  <p:stCondLst>
                                    <p:cond delay="0"/>
                                  </p:stCondLst>
                                  <p:childTnLst>
                                    <p:set>
                                      <p:cBhvr>
                                        <p:cTn id="180" dur="1" fill="hold">
                                          <p:stCondLst>
                                            <p:cond delay="0"/>
                                          </p:stCondLst>
                                        </p:cTn>
                                        <p:tgtEl>
                                          <p:spTgt spid="948256"/>
                                        </p:tgtEl>
                                        <p:attrNameLst>
                                          <p:attrName>style.visibility</p:attrName>
                                        </p:attrNameLst>
                                      </p:cBhvr>
                                      <p:to>
                                        <p:strVal val="visible"/>
                                      </p:to>
                                    </p:set>
                                    <p:animEffect transition="in" filter="wipe(down)">
                                      <p:cBhvr>
                                        <p:cTn id="181" dur="500"/>
                                        <p:tgtEl>
                                          <p:spTgt spid="948256"/>
                                        </p:tgtEl>
                                      </p:cBhvr>
                                    </p:animEffect>
                                  </p:childTnLst>
                                </p:cTn>
                              </p:par>
                            </p:childTnLst>
                          </p:cTn>
                        </p:par>
                        <p:par>
                          <p:cTn id="182" fill="hold" nodeType="afterGroup">
                            <p:stCondLst>
                              <p:cond delay="1000"/>
                            </p:stCondLst>
                            <p:childTnLst>
                              <p:par>
                                <p:cTn id="183" presetID="22" presetClass="entr" presetSubtype="2" fill="hold" grpId="0" nodeType="afterEffect">
                                  <p:stCondLst>
                                    <p:cond delay="0"/>
                                  </p:stCondLst>
                                  <p:childTnLst>
                                    <p:set>
                                      <p:cBhvr>
                                        <p:cTn id="184" dur="1" fill="hold">
                                          <p:stCondLst>
                                            <p:cond delay="0"/>
                                          </p:stCondLst>
                                        </p:cTn>
                                        <p:tgtEl>
                                          <p:spTgt spid="948246"/>
                                        </p:tgtEl>
                                        <p:attrNameLst>
                                          <p:attrName>style.visibility</p:attrName>
                                        </p:attrNameLst>
                                      </p:cBhvr>
                                      <p:to>
                                        <p:strVal val="visible"/>
                                      </p:to>
                                    </p:set>
                                    <p:animEffect transition="in" filter="wipe(right)">
                                      <p:cBhvr>
                                        <p:cTn id="185" dur="500"/>
                                        <p:tgtEl>
                                          <p:spTgt spid="948246"/>
                                        </p:tgtEl>
                                      </p:cBhvr>
                                    </p:animEffect>
                                  </p:childTnLst>
                                </p:cTn>
                              </p:par>
                            </p:childTnLst>
                          </p:cTn>
                        </p:par>
                        <p:par>
                          <p:cTn id="186" fill="hold" nodeType="afterGroup">
                            <p:stCondLst>
                              <p:cond delay="1500"/>
                            </p:stCondLst>
                            <p:childTnLst>
                              <p:par>
                                <p:cTn id="187" presetID="2" presetClass="entr" presetSubtype="1" fill="hold" grpId="0" nodeType="afterEffect">
                                  <p:stCondLst>
                                    <p:cond delay="0"/>
                                  </p:stCondLst>
                                  <p:childTnLst>
                                    <p:set>
                                      <p:cBhvr>
                                        <p:cTn id="188" dur="1" fill="hold">
                                          <p:stCondLst>
                                            <p:cond delay="0"/>
                                          </p:stCondLst>
                                        </p:cTn>
                                        <p:tgtEl>
                                          <p:spTgt spid="948249"/>
                                        </p:tgtEl>
                                        <p:attrNameLst>
                                          <p:attrName>style.visibility</p:attrName>
                                        </p:attrNameLst>
                                      </p:cBhvr>
                                      <p:to>
                                        <p:strVal val="visible"/>
                                      </p:to>
                                    </p:set>
                                    <p:anim calcmode="lin" valueType="num">
                                      <p:cBhvr additive="base">
                                        <p:cTn id="189" dur="1000" fill="hold"/>
                                        <p:tgtEl>
                                          <p:spTgt spid="948249"/>
                                        </p:tgtEl>
                                        <p:attrNameLst>
                                          <p:attrName>ppt_x</p:attrName>
                                        </p:attrNameLst>
                                      </p:cBhvr>
                                      <p:tavLst>
                                        <p:tav tm="0">
                                          <p:val>
                                            <p:strVal val="#ppt_x"/>
                                          </p:val>
                                        </p:tav>
                                        <p:tav tm="100000">
                                          <p:val>
                                            <p:strVal val="#ppt_x"/>
                                          </p:val>
                                        </p:tav>
                                      </p:tavLst>
                                    </p:anim>
                                    <p:anim calcmode="lin" valueType="num">
                                      <p:cBhvr additive="base">
                                        <p:cTn id="190" dur="1000" fill="hold"/>
                                        <p:tgtEl>
                                          <p:spTgt spid="948249"/>
                                        </p:tgtEl>
                                        <p:attrNameLst>
                                          <p:attrName>ppt_y</p:attrName>
                                        </p:attrNameLst>
                                      </p:cBhvr>
                                      <p:tavLst>
                                        <p:tav tm="0">
                                          <p:val>
                                            <p:strVal val="0-#ppt_h/2"/>
                                          </p:val>
                                        </p:tav>
                                        <p:tav tm="100000">
                                          <p:val>
                                            <p:strVal val="#ppt_y"/>
                                          </p:val>
                                        </p:tav>
                                      </p:tavLst>
                                    </p:anim>
                                  </p:childTnLst>
                                </p:cTn>
                              </p:par>
                            </p:childTnLst>
                          </p:cTn>
                        </p:par>
                        <p:par>
                          <p:cTn id="191" fill="hold" nodeType="afterGroup">
                            <p:stCondLst>
                              <p:cond delay="2500"/>
                            </p:stCondLst>
                            <p:childTnLst>
                              <p:par>
                                <p:cTn id="192" presetID="23" presetClass="entr" presetSubtype="16" fill="hold" grpId="0" nodeType="afterEffect">
                                  <p:stCondLst>
                                    <p:cond delay="0"/>
                                  </p:stCondLst>
                                  <p:childTnLst>
                                    <p:set>
                                      <p:cBhvr>
                                        <p:cTn id="193" dur="1" fill="hold">
                                          <p:stCondLst>
                                            <p:cond delay="0"/>
                                          </p:stCondLst>
                                        </p:cTn>
                                        <p:tgtEl>
                                          <p:spTgt spid="948275"/>
                                        </p:tgtEl>
                                        <p:attrNameLst>
                                          <p:attrName>style.visibility</p:attrName>
                                        </p:attrNameLst>
                                      </p:cBhvr>
                                      <p:to>
                                        <p:strVal val="visible"/>
                                      </p:to>
                                    </p:set>
                                    <p:anim calcmode="lin" valueType="num">
                                      <p:cBhvr>
                                        <p:cTn id="194" dur="500" fill="hold"/>
                                        <p:tgtEl>
                                          <p:spTgt spid="948275"/>
                                        </p:tgtEl>
                                        <p:attrNameLst>
                                          <p:attrName>ppt_w</p:attrName>
                                        </p:attrNameLst>
                                      </p:cBhvr>
                                      <p:tavLst>
                                        <p:tav tm="0">
                                          <p:val>
                                            <p:fltVal val="0"/>
                                          </p:val>
                                        </p:tav>
                                        <p:tav tm="100000">
                                          <p:val>
                                            <p:strVal val="#ppt_w"/>
                                          </p:val>
                                        </p:tav>
                                      </p:tavLst>
                                    </p:anim>
                                    <p:anim calcmode="lin" valueType="num">
                                      <p:cBhvr>
                                        <p:cTn id="195" dur="500" fill="hold"/>
                                        <p:tgtEl>
                                          <p:spTgt spid="948275"/>
                                        </p:tgtEl>
                                        <p:attrNameLst>
                                          <p:attrName>ppt_h</p:attrName>
                                        </p:attrNameLst>
                                      </p:cBhvr>
                                      <p:tavLst>
                                        <p:tav tm="0">
                                          <p:val>
                                            <p:fltVal val="0"/>
                                          </p:val>
                                        </p:tav>
                                        <p:tav tm="100000">
                                          <p:val>
                                            <p:strVal val="#ppt_h"/>
                                          </p:val>
                                        </p:tav>
                                      </p:tavLst>
                                    </p:anim>
                                  </p:childTnLst>
                                </p:cTn>
                              </p:par>
                            </p:childTnLst>
                          </p:cTn>
                        </p:par>
                        <p:par>
                          <p:cTn id="196" fill="hold" nodeType="afterGroup">
                            <p:stCondLst>
                              <p:cond delay="3000"/>
                            </p:stCondLst>
                            <p:childTnLst>
                              <p:par>
                                <p:cTn id="197" presetID="2" presetClass="entr" presetSubtype="2" fill="hold" grpId="0" nodeType="afterEffect">
                                  <p:stCondLst>
                                    <p:cond delay="0"/>
                                  </p:stCondLst>
                                  <p:childTnLst>
                                    <p:set>
                                      <p:cBhvr>
                                        <p:cTn id="198" dur="1" fill="hold">
                                          <p:stCondLst>
                                            <p:cond delay="0"/>
                                          </p:stCondLst>
                                        </p:cTn>
                                        <p:tgtEl>
                                          <p:spTgt spid="948268"/>
                                        </p:tgtEl>
                                        <p:attrNameLst>
                                          <p:attrName>style.visibility</p:attrName>
                                        </p:attrNameLst>
                                      </p:cBhvr>
                                      <p:to>
                                        <p:strVal val="visible"/>
                                      </p:to>
                                    </p:set>
                                    <p:anim calcmode="lin" valueType="num">
                                      <p:cBhvr additive="base">
                                        <p:cTn id="199" dur="500" fill="hold"/>
                                        <p:tgtEl>
                                          <p:spTgt spid="948268"/>
                                        </p:tgtEl>
                                        <p:attrNameLst>
                                          <p:attrName>ppt_x</p:attrName>
                                        </p:attrNameLst>
                                      </p:cBhvr>
                                      <p:tavLst>
                                        <p:tav tm="0">
                                          <p:val>
                                            <p:strVal val="1+#ppt_w/2"/>
                                          </p:val>
                                        </p:tav>
                                        <p:tav tm="100000">
                                          <p:val>
                                            <p:strVal val="#ppt_x"/>
                                          </p:val>
                                        </p:tav>
                                      </p:tavLst>
                                    </p:anim>
                                    <p:anim calcmode="lin" valueType="num">
                                      <p:cBhvr additive="base">
                                        <p:cTn id="200" dur="500" fill="hold"/>
                                        <p:tgtEl>
                                          <p:spTgt spid="948268"/>
                                        </p:tgtEl>
                                        <p:attrNameLst>
                                          <p:attrName>ppt_y</p:attrName>
                                        </p:attrNameLst>
                                      </p:cBhvr>
                                      <p:tavLst>
                                        <p:tav tm="0">
                                          <p:val>
                                            <p:strVal val="#ppt_y"/>
                                          </p:val>
                                        </p:tav>
                                        <p:tav tm="100000">
                                          <p:val>
                                            <p:strVal val="#ppt_y"/>
                                          </p:val>
                                        </p:tav>
                                      </p:tavLst>
                                    </p:anim>
                                  </p:childTnLst>
                                </p:cTn>
                              </p:par>
                            </p:childTnLst>
                          </p:cTn>
                        </p:par>
                        <p:par>
                          <p:cTn id="201" fill="hold" nodeType="afterGroup">
                            <p:stCondLst>
                              <p:cond delay="3500"/>
                            </p:stCondLst>
                            <p:childTnLst>
                              <p:par>
                                <p:cTn id="202" presetID="22" presetClass="entr" presetSubtype="4" fill="hold" grpId="0" nodeType="afterEffect">
                                  <p:stCondLst>
                                    <p:cond delay="0"/>
                                  </p:stCondLst>
                                  <p:childTnLst>
                                    <p:set>
                                      <p:cBhvr>
                                        <p:cTn id="203" dur="1" fill="hold">
                                          <p:stCondLst>
                                            <p:cond delay="0"/>
                                          </p:stCondLst>
                                        </p:cTn>
                                        <p:tgtEl>
                                          <p:spTgt spid="948267"/>
                                        </p:tgtEl>
                                        <p:attrNameLst>
                                          <p:attrName>style.visibility</p:attrName>
                                        </p:attrNameLst>
                                      </p:cBhvr>
                                      <p:to>
                                        <p:strVal val="visible"/>
                                      </p:to>
                                    </p:set>
                                    <p:animEffect transition="in" filter="wipe(down)">
                                      <p:cBhvr>
                                        <p:cTn id="204" dur="500"/>
                                        <p:tgtEl>
                                          <p:spTgt spid="948267"/>
                                        </p:tgtEl>
                                      </p:cBhvr>
                                    </p:animEffect>
                                  </p:childTnLst>
                                </p:cTn>
                              </p:par>
                            </p:childTnLst>
                          </p:cTn>
                        </p:par>
                        <p:par>
                          <p:cTn id="205" fill="hold" nodeType="afterGroup">
                            <p:stCondLst>
                              <p:cond delay="4000"/>
                            </p:stCondLst>
                            <p:childTnLst>
                              <p:par>
                                <p:cTn id="206" presetID="2" presetClass="entr" presetSubtype="6" fill="hold" grpId="0" nodeType="afterEffect">
                                  <p:stCondLst>
                                    <p:cond delay="0"/>
                                  </p:stCondLst>
                                  <p:childTnLst>
                                    <p:set>
                                      <p:cBhvr>
                                        <p:cTn id="207" dur="1" fill="hold">
                                          <p:stCondLst>
                                            <p:cond delay="0"/>
                                          </p:stCondLst>
                                        </p:cTn>
                                        <p:tgtEl>
                                          <p:spTgt spid="948274"/>
                                        </p:tgtEl>
                                        <p:attrNameLst>
                                          <p:attrName>style.visibility</p:attrName>
                                        </p:attrNameLst>
                                      </p:cBhvr>
                                      <p:to>
                                        <p:strVal val="visible"/>
                                      </p:to>
                                    </p:set>
                                    <p:anim calcmode="lin" valueType="num">
                                      <p:cBhvr additive="base">
                                        <p:cTn id="208" dur="1000" fill="hold"/>
                                        <p:tgtEl>
                                          <p:spTgt spid="948274"/>
                                        </p:tgtEl>
                                        <p:attrNameLst>
                                          <p:attrName>ppt_x</p:attrName>
                                        </p:attrNameLst>
                                      </p:cBhvr>
                                      <p:tavLst>
                                        <p:tav tm="0">
                                          <p:val>
                                            <p:strVal val="1+#ppt_w/2"/>
                                          </p:val>
                                        </p:tav>
                                        <p:tav tm="100000">
                                          <p:val>
                                            <p:strVal val="#ppt_x"/>
                                          </p:val>
                                        </p:tav>
                                      </p:tavLst>
                                    </p:anim>
                                    <p:anim calcmode="lin" valueType="num">
                                      <p:cBhvr additive="base">
                                        <p:cTn id="209" dur="1000" fill="hold"/>
                                        <p:tgtEl>
                                          <p:spTgt spid="948274"/>
                                        </p:tgtEl>
                                        <p:attrNameLst>
                                          <p:attrName>ppt_y</p:attrName>
                                        </p:attrNameLst>
                                      </p:cBhvr>
                                      <p:tavLst>
                                        <p:tav tm="0">
                                          <p:val>
                                            <p:strVal val="1+#ppt_h/2"/>
                                          </p:val>
                                        </p:tav>
                                        <p:tav tm="100000">
                                          <p:val>
                                            <p:strVal val="#ppt_y"/>
                                          </p:val>
                                        </p:tav>
                                      </p:tavLst>
                                    </p:anim>
                                  </p:childTnLst>
                                </p:cTn>
                              </p:par>
                            </p:childTnLst>
                          </p:cTn>
                        </p:par>
                        <p:par>
                          <p:cTn id="210" fill="hold" nodeType="afterGroup">
                            <p:stCondLst>
                              <p:cond delay="5000"/>
                            </p:stCondLst>
                            <p:childTnLst>
                              <p:par>
                                <p:cTn id="211" presetID="22" presetClass="entr" presetSubtype="8" fill="hold" grpId="0" nodeType="afterEffect">
                                  <p:stCondLst>
                                    <p:cond delay="0"/>
                                  </p:stCondLst>
                                  <p:childTnLst>
                                    <p:set>
                                      <p:cBhvr>
                                        <p:cTn id="212" dur="1" fill="hold">
                                          <p:stCondLst>
                                            <p:cond delay="0"/>
                                          </p:stCondLst>
                                        </p:cTn>
                                        <p:tgtEl>
                                          <p:spTgt spid="948271"/>
                                        </p:tgtEl>
                                        <p:attrNameLst>
                                          <p:attrName>style.visibility</p:attrName>
                                        </p:attrNameLst>
                                      </p:cBhvr>
                                      <p:to>
                                        <p:strVal val="visible"/>
                                      </p:to>
                                    </p:set>
                                    <p:animEffect transition="in" filter="wipe(left)">
                                      <p:cBhvr>
                                        <p:cTn id="213" dur="500"/>
                                        <p:tgtEl>
                                          <p:spTgt spid="948271"/>
                                        </p:tgtEl>
                                      </p:cBhvr>
                                    </p:animEffect>
                                  </p:childTnLst>
                                </p:cTn>
                              </p:par>
                              <p:par>
                                <p:cTn id="214" presetID="22" presetClass="entr" presetSubtype="8" fill="hold" grpId="0" nodeType="withEffect">
                                  <p:stCondLst>
                                    <p:cond delay="0"/>
                                  </p:stCondLst>
                                  <p:childTnLst>
                                    <p:set>
                                      <p:cBhvr>
                                        <p:cTn id="215" dur="1" fill="hold">
                                          <p:stCondLst>
                                            <p:cond delay="0"/>
                                          </p:stCondLst>
                                        </p:cTn>
                                        <p:tgtEl>
                                          <p:spTgt spid="948272"/>
                                        </p:tgtEl>
                                        <p:attrNameLst>
                                          <p:attrName>style.visibility</p:attrName>
                                        </p:attrNameLst>
                                      </p:cBhvr>
                                      <p:to>
                                        <p:strVal val="visible"/>
                                      </p:to>
                                    </p:set>
                                    <p:animEffect transition="in" filter="wipe(left)">
                                      <p:cBhvr>
                                        <p:cTn id="216" dur="500"/>
                                        <p:tgtEl>
                                          <p:spTgt spid="948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27" grpId="0"/>
      <p:bldP spid="948228" grpId="0" animBg="1"/>
      <p:bldP spid="948229" grpId="0" animBg="1"/>
      <p:bldP spid="948230" grpId="0" animBg="1"/>
      <p:bldP spid="948231" grpId="0"/>
      <p:bldP spid="948232" grpId="0"/>
      <p:bldP spid="948233" grpId="0" animBg="1"/>
      <p:bldP spid="948234" grpId="0"/>
      <p:bldP spid="948235" grpId="0"/>
      <p:bldP spid="948236" grpId="0"/>
      <p:bldP spid="948237" grpId="0"/>
      <p:bldP spid="948238" grpId="0"/>
      <p:bldP spid="948239" grpId="0" animBg="1"/>
      <p:bldP spid="948240" grpId="0"/>
      <p:bldP spid="948241" grpId="0" animBg="1"/>
      <p:bldP spid="948242" grpId="0" animBg="1"/>
      <p:bldP spid="948243" grpId="0" animBg="1"/>
      <p:bldP spid="948244" grpId="0" animBg="1"/>
      <p:bldP spid="948245" grpId="0"/>
      <p:bldP spid="948246" grpId="0" animBg="1"/>
      <p:bldP spid="948247" grpId="0" animBg="1"/>
      <p:bldP spid="948248" grpId="0"/>
      <p:bldP spid="948249" grpId="0"/>
      <p:bldP spid="948250" grpId="0"/>
      <p:bldP spid="948251" grpId="0"/>
      <p:bldP spid="948252" grpId="0"/>
      <p:bldP spid="948253" grpId="0" animBg="1"/>
      <p:bldP spid="948254" grpId="0"/>
      <p:bldP spid="948255" grpId="0" animBg="1"/>
      <p:bldP spid="948256" grpId="0" animBg="1"/>
      <p:bldP spid="948257" grpId="0"/>
      <p:bldP spid="948258" grpId="0" animBg="1"/>
      <p:bldP spid="948259" grpId="0" animBg="1"/>
      <p:bldP spid="948260" grpId="0" animBg="1"/>
      <p:bldP spid="948261" grpId="0" animBg="1"/>
      <p:bldP spid="948262" grpId="0"/>
      <p:bldP spid="948263" grpId="0"/>
      <p:bldP spid="948264" grpId="0"/>
      <p:bldP spid="948265" grpId="0"/>
      <p:bldP spid="948266" grpId="0" animBg="1"/>
      <p:bldP spid="948267" grpId="0" animBg="1"/>
      <p:bldP spid="948268" grpId="0"/>
      <p:bldP spid="948269" grpId="0"/>
      <p:bldP spid="948270" grpId="0"/>
      <p:bldP spid="948271" grpId="0"/>
      <p:bldP spid="948272" grpId="0"/>
      <p:bldP spid="948273" grpId="0" animBg="1"/>
      <p:bldP spid="948274" grpId="0" animBg="1"/>
      <p:bldP spid="948275" grpId="0"/>
      <p:bldP spid="948276"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66CEC510-F92D-4E80-883F-6D76695E4160}" type="slidenum">
              <a:rPr lang="pt-PT" sz="1400" b="0" smtClean="0">
                <a:solidFill>
                  <a:schemeClr val="folHlink"/>
                </a:solidFill>
              </a:rPr>
              <a:pPr eaLnBrk="1" hangingPunct="1"/>
              <a:t>47</a:t>
            </a:fld>
            <a:endParaRPr lang="pt-PT" sz="1400" b="0" smtClean="0">
              <a:solidFill>
                <a:schemeClr val="folHlink"/>
              </a:solidFill>
            </a:endParaRPr>
          </a:p>
        </p:txBody>
      </p:sp>
      <p:sp>
        <p:nvSpPr>
          <p:cNvPr id="32771" name="Rectangle 2"/>
          <p:cNvSpPr>
            <a:spLocks noGrp="1" noChangeArrowheads="1"/>
          </p:cNvSpPr>
          <p:nvPr>
            <p:ph type="title"/>
          </p:nvPr>
        </p:nvSpPr>
        <p:spPr>
          <a:xfrm>
            <a:off x="0" y="295275"/>
            <a:ext cx="9144000" cy="1143000"/>
          </a:xfrm>
          <a:noFill/>
        </p:spPr>
        <p:txBody>
          <a:bodyPr>
            <a:normAutofit fontScale="90000"/>
          </a:bodyPr>
          <a:lstStyle/>
          <a:p>
            <a:pPr eaLnBrk="1" hangingPunct="1"/>
            <a:r>
              <a:rPr lang="pt-BR" sz="3600" smtClean="0">
                <a:latin typeface="Arial" charset="0"/>
              </a:rPr>
              <a:t>Inflação de custos causada por choques de oferta</a:t>
            </a:r>
            <a:endParaRPr lang="pt-BR" smtClean="0">
              <a:latin typeface="Arial" charset="0"/>
            </a:endParaRPr>
          </a:p>
        </p:txBody>
      </p:sp>
      <p:sp>
        <p:nvSpPr>
          <p:cNvPr id="949251" name="Rectangle 3"/>
          <p:cNvSpPr>
            <a:spLocks noChangeArrowheads="1"/>
          </p:cNvSpPr>
          <p:nvPr/>
        </p:nvSpPr>
        <p:spPr bwMode="auto">
          <a:xfrm>
            <a:off x="539552" y="1772816"/>
            <a:ext cx="7992887" cy="405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266700" indent="-266700">
              <a:lnSpc>
                <a:spcPct val="115000"/>
              </a:lnSpc>
              <a:buFontTx/>
              <a:buChar char="•"/>
            </a:pPr>
            <a:r>
              <a:rPr lang="pt-BR" sz="2800" b="0" dirty="0">
                <a:latin typeface="Arial" charset="0"/>
                <a:sym typeface="Symbol" pitchFamily="18" charset="2"/>
              </a:rPr>
              <a:t>Apesar de elaboradas nas décadas de 1950 e 1960, as teorias da inflação de demanda e de custo ainda são muito válidas para explicar o comportamento de preços na economia brasileira no primeiro </a:t>
            </a:r>
            <a:r>
              <a:rPr lang="pt-BR" sz="2800" b="0" dirty="0" smtClean="0">
                <a:latin typeface="Arial" charset="0"/>
                <a:sym typeface="Symbol" pitchFamily="18" charset="2"/>
              </a:rPr>
              <a:t>quinquênio </a:t>
            </a:r>
            <a:r>
              <a:rPr lang="pt-BR" sz="2800" b="0" dirty="0">
                <a:latin typeface="Arial" charset="0"/>
                <a:sym typeface="Symbol" pitchFamily="18" charset="2"/>
              </a:rPr>
              <a:t>do século 21.</a:t>
            </a:r>
          </a:p>
          <a:p>
            <a:pPr marL="266700" indent="-266700">
              <a:lnSpc>
                <a:spcPct val="115000"/>
              </a:lnSpc>
              <a:buFontTx/>
              <a:buChar char="•"/>
            </a:pPr>
            <a:r>
              <a:rPr lang="pt-BR" sz="2800" b="0" dirty="0">
                <a:latin typeface="Arial" charset="0"/>
                <a:sym typeface="Symbol" pitchFamily="18" charset="2"/>
              </a:rPr>
              <a:t>Em 2004, o Brasil teve crescimento de 5,2% no PIB real e inflação de 7,6% medida pelo IPCA (indicador oficial de inflação). </a:t>
            </a:r>
          </a:p>
        </p:txBody>
      </p:sp>
    </p:spTree>
    <p:extLst>
      <p:ext uri="{BB962C8B-B14F-4D97-AF65-F5344CB8AC3E}">
        <p14:creationId xmlns:p14="http://schemas.microsoft.com/office/powerpoint/2010/main" val="1469444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49251"/>
                                        </p:tgtEl>
                                        <p:attrNameLst>
                                          <p:attrName>style.visibility</p:attrName>
                                        </p:attrNameLst>
                                      </p:cBhvr>
                                      <p:to>
                                        <p:strVal val="visible"/>
                                      </p:to>
                                    </p:set>
                                    <p:animEffect transition="in" filter="strips(downRight)">
                                      <p:cBhvr>
                                        <p:cTn id="7" dur="500"/>
                                        <p:tgtEl>
                                          <p:spTgt spid="949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1"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Retângulo 20"/>
          <p:cNvSpPr/>
          <p:nvPr/>
        </p:nvSpPr>
        <p:spPr>
          <a:xfrm>
            <a:off x="539552" y="1340768"/>
            <a:ext cx="8280920"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794"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FCB8D751-AB35-4A85-94A8-B621BD9C9898}" type="slidenum">
              <a:rPr lang="pt-PT" sz="1400" b="0" smtClean="0">
                <a:solidFill>
                  <a:schemeClr val="folHlink"/>
                </a:solidFill>
              </a:rPr>
              <a:pPr eaLnBrk="1" hangingPunct="1"/>
              <a:t>48</a:t>
            </a:fld>
            <a:endParaRPr lang="pt-PT" sz="1400" b="0" smtClean="0">
              <a:solidFill>
                <a:schemeClr val="folHlink"/>
              </a:solidFill>
            </a:endParaRPr>
          </a:p>
        </p:txBody>
      </p:sp>
      <p:sp>
        <p:nvSpPr>
          <p:cNvPr id="33795" name="Rectangle 2"/>
          <p:cNvSpPr>
            <a:spLocks noGrp="1" noChangeArrowheads="1"/>
          </p:cNvSpPr>
          <p:nvPr>
            <p:ph type="title"/>
          </p:nvPr>
        </p:nvSpPr>
        <p:spPr>
          <a:xfrm>
            <a:off x="0" y="295275"/>
            <a:ext cx="9144000" cy="1143000"/>
          </a:xfrm>
          <a:noFill/>
        </p:spPr>
        <p:txBody>
          <a:bodyPr>
            <a:normAutofit fontScale="90000"/>
          </a:bodyPr>
          <a:lstStyle/>
          <a:p>
            <a:pPr eaLnBrk="1" hangingPunct="1"/>
            <a:r>
              <a:rPr lang="pt-BR" sz="3600" smtClean="0">
                <a:latin typeface="Arial" charset="0"/>
              </a:rPr>
              <a:t>Inflação de custos causada por choques de oferta</a:t>
            </a:r>
            <a:endParaRPr lang="pt-BR" smtClean="0">
              <a:latin typeface="Arial" charset="0"/>
            </a:endParaRPr>
          </a:p>
        </p:txBody>
      </p:sp>
      <p:sp>
        <p:nvSpPr>
          <p:cNvPr id="950275" name="Rectangle 3"/>
          <p:cNvSpPr>
            <a:spLocks noChangeArrowheads="1"/>
          </p:cNvSpPr>
          <p:nvPr/>
        </p:nvSpPr>
        <p:spPr bwMode="auto">
          <a:xfrm>
            <a:off x="609600" y="5248186"/>
            <a:ext cx="79152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266700" indent="-266700">
              <a:buFontTx/>
              <a:buChar char="•"/>
            </a:pPr>
            <a:r>
              <a:rPr lang="pt-BR" sz="2400" b="0" dirty="0">
                <a:latin typeface="Arial" charset="0"/>
                <a:sym typeface="Symbol" pitchFamily="18" charset="2"/>
              </a:rPr>
              <a:t>Grande crescimento das exportações, o que deslocou a curva IS para a direita e, consequentemente, deslocou a curva de demanda agregada para a direita; </a:t>
            </a:r>
          </a:p>
        </p:txBody>
      </p:sp>
      <p:sp>
        <p:nvSpPr>
          <p:cNvPr id="950276" name="Text Box 4"/>
          <p:cNvSpPr txBox="1">
            <a:spLocks noChangeArrowheads="1"/>
          </p:cNvSpPr>
          <p:nvPr/>
        </p:nvSpPr>
        <p:spPr bwMode="auto">
          <a:xfrm>
            <a:off x="6283325" y="3870325"/>
            <a:ext cx="12334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D</a:t>
            </a:r>
            <a:r>
              <a:rPr lang="pt-BR" sz="1800" b="0" baseline="-25000">
                <a:solidFill>
                  <a:srgbClr val="99FF66"/>
                </a:solidFill>
                <a:latin typeface="Arial" charset="0"/>
              </a:rPr>
              <a:t>2003</a:t>
            </a:r>
            <a:endParaRPr lang="pt-BR" sz="1800" b="0">
              <a:solidFill>
                <a:srgbClr val="99FF66"/>
              </a:solidFill>
              <a:latin typeface="Arial" charset="0"/>
            </a:endParaRPr>
          </a:p>
        </p:txBody>
      </p:sp>
      <p:sp>
        <p:nvSpPr>
          <p:cNvPr id="950277" name="Line 5"/>
          <p:cNvSpPr>
            <a:spLocks noChangeShapeType="1"/>
          </p:cNvSpPr>
          <p:nvPr/>
        </p:nvSpPr>
        <p:spPr bwMode="auto">
          <a:xfrm>
            <a:off x="2224088" y="1547813"/>
            <a:ext cx="0" cy="2924175"/>
          </a:xfrm>
          <a:prstGeom prst="line">
            <a:avLst/>
          </a:prstGeom>
          <a:noFill/>
          <a:ln w="28575">
            <a:solidFill>
              <a:srgbClr val="FFFFFF"/>
            </a:solidFill>
            <a:round/>
            <a:headEnd type="triangle" w="med" len="med"/>
            <a:tailEnd/>
          </a:ln>
          <a:extLst>
            <a:ext uri="{909E8E84-426E-40DD-AFC4-6F175D3DCCD1}">
              <a14:hiddenFill xmlns:a14="http://schemas.microsoft.com/office/drawing/2010/main">
                <a:noFill/>
              </a14:hiddenFill>
            </a:ext>
          </a:extLst>
        </p:spPr>
        <p:txBody>
          <a:bodyPr/>
          <a:lstStyle/>
          <a:p>
            <a:endParaRPr lang="pt-BR"/>
          </a:p>
        </p:txBody>
      </p:sp>
      <p:sp>
        <p:nvSpPr>
          <p:cNvPr id="950278" name="Line 6"/>
          <p:cNvSpPr>
            <a:spLocks noChangeShapeType="1"/>
          </p:cNvSpPr>
          <p:nvPr/>
        </p:nvSpPr>
        <p:spPr bwMode="auto">
          <a:xfrm>
            <a:off x="2241550" y="4471988"/>
            <a:ext cx="4478338"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50279" name="Text Box 7"/>
          <p:cNvSpPr txBox="1">
            <a:spLocks noChangeArrowheads="1"/>
          </p:cNvSpPr>
          <p:nvPr/>
        </p:nvSpPr>
        <p:spPr bwMode="auto">
          <a:xfrm>
            <a:off x="6324600" y="4492625"/>
            <a:ext cx="6334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FF"/>
                </a:solidFill>
                <a:latin typeface="Arial" charset="0"/>
              </a:rPr>
              <a:t>y</a:t>
            </a:r>
          </a:p>
        </p:txBody>
      </p:sp>
      <p:sp>
        <p:nvSpPr>
          <p:cNvPr id="950280" name="Text Box 8"/>
          <p:cNvSpPr txBox="1">
            <a:spLocks noChangeArrowheads="1"/>
          </p:cNvSpPr>
          <p:nvPr/>
        </p:nvSpPr>
        <p:spPr bwMode="auto">
          <a:xfrm>
            <a:off x="1806575" y="1570038"/>
            <a:ext cx="6175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FF"/>
                </a:solidFill>
                <a:latin typeface="Arial" charset="0"/>
              </a:rPr>
              <a:t>P</a:t>
            </a:r>
          </a:p>
        </p:txBody>
      </p:sp>
      <p:sp>
        <p:nvSpPr>
          <p:cNvPr id="950281" name="Line 9"/>
          <p:cNvSpPr>
            <a:spLocks noChangeShapeType="1"/>
          </p:cNvSpPr>
          <p:nvPr/>
        </p:nvSpPr>
        <p:spPr bwMode="auto">
          <a:xfrm>
            <a:off x="3881438" y="3573463"/>
            <a:ext cx="0" cy="8874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50282" name="Line 10"/>
          <p:cNvSpPr>
            <a:spLocks noChangeShapeType="1"/>
          </p:cNvSpPr>
          <p:nvPr/>
        </p:nvSpPr>
        <p:spPr bwMode="auto">
          <a:xfrm flipH="1">
            <a:off x="2224088" y="3573463"/>
            <a:ext cx="165735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50283" name="Line 11"/>
          <p:cNvSpPr>
            <a:spLocks noChangeShapeType="1"/>
          </p:cNvSpPr>
          <p:nvPr/>
        </p:nvSpPr>
        <p:spPr bwMode="auto">
          <a:xfrm flipV="1">
            <a:off x="5397500" y="3213100"/>
            <a:ext cx="369888" cy="508000"/>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50284" name="Text Box 12"/>
          <p:cNvSpPr txBox="1">
            <a:spLocks noChangeArrowheads="1"/>
          </p:cNvSpPr>
          <p:nvPr/>
        </p:nvSpPr>
        <p:spPr bwMode="auto">
          <a:xfrm>
            <a:off x="3398838" y="4498975"/>
            <a:ext cx="12334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PIB</a:t>
            </a:r>
            <a:r>
              <a:rPr lang="pt-BR" sz="1800" b="0" baseline="-25000">
                <a:solidFill>
                  <a:srgbClr val="99FF66"/>
                </a:solidFill>
                <a:latin typeface="Arial" charset="0"/>
              </a:rPr>
              <a:t>2003</a:t>
            </a:r>
            <a:endParaRPr lang="pt-BR" sz="1800" b="0">
              <a:solidFill>
                <a:srgbClr val="99FF66"/>
              </a:solidFill>
              <a:latin typeface="Arial" charset="0"/>
            </a:endParaRPr>
          </a:p>
        </p:txBody>
      </p:sp>
      <p:sp>
        <p:nvSpPr>
          <p:cNvPr id="950285" name="Freeform 13"/>
          <p:cNvSpPr>
            <a:spLocks/>
          </p:cNvSpPr>
          <p:nvPr/>
        </p:nvSpPr>
        <p:spPr bwMode="auto">
          <a:xfrm>
            <a:off x="2928938" y="2046288"/>
            <a:ext cx="3314700" cy="1773237"/>
          </a:xfrm>
          <a:custGeom>
            <a:avLst/>
            <a:gdLst>
              <a:gd name="T0" fmla="*/ 0 w 2820"/>
              <a:gd name="T1" fmla="*/ 2147483647 h 1620"/>
              <a:gd name="T2" fmla="*/ 2147483647 w 2820"/>
              <a:gd name="T3" fmla="*/ 2147483647 h 1620"/>
              <a:gd name="T4" fmla="*/ 2147483647 w 2820"/>
              <a:gd name="T5" fmla="*/ 2147483647 h 1620"/>
              <a:gd name="T6" fmla="*/ 2147483647 w 2820"/>
              <a:gd name="T7" fmla="*/ 0 h 1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0" h="1620">
                <a:moveTo>
                  <a:pt x="0" y="1620"/>
                </a:moveTo>
                <a:cubicBezTo>
                  <a:pt x="229" y="1582"/>
                  <a:pt x="458" y="1545"/>
                  <a:pt x="810" y="1395"/>
                </a:cubicBezTo>
                <a:cubicBezTo>
                  <a:pt x="1162" y="1245"/>
                  <a:pt x="1780" y="953"/>
                  <a:pt x="2115" y="720"/>
                </a:cubicBezTo>
                <a:cubicBezTo>
                  <a:pt x="2450" y="487"/>
                  <a:pt x="2635" y="243"/>
                  <a:pt x="282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50286" name="Freeform 14"/>
          <p:cNvSpPr>
            <a:spLocks/>
          </p:cNvSpPr>
          <p:nvPr/>
        </p:nvSpPr>
        <p:spPr bwMode="auto">
          <a:xfrm>
            <a:off x="2859088" y="2884488"/>
            <a:ext cx="3454400" cy="1165225"/>
          </a:xfrm>
          <a:custGeom>
            <a:avLst/>
            <a:gdLst>
              <a:gd name="T0" fmla="*/ 0 w 2940"/>
              <a:gd name="T1" fmla="*/ 0 h 1065"/>
              <a:gd name="T2" fmla="*/ 2147483647 w 2940"/>
              <a:gd name="T3" fmla="*/ 2147483647 h 1065"/>
              <a:gd name="T4" fmla="*/ 2147483647 w 2940"/>
              <a:gd name="T5" fmla="*/ 2147483647 h 1065"/>
              <a:gd name="T6" fmla="*/ 2147483647 w 2940"/>
              <a:gd name="T7" fmla="*/ 2147483647 h 1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0" h="1065">
                <a:moveTo>
                  <a:pt x="0" y="0"/>
                </a:moveTo>
                <a:cubicBezTo>
                  <a:pt x="246" y="232"/>
                  <a:pt x="493" y="465"/>
                  <a:pt x="870" y="630"/>
                </a:cubicBezTo>
                <a:cubicBezTo>
                  <a:pt x="1247" y="795"/>
                  <a:pt x="1920" y="918"/>
                  <a:pt x="2265" y="990"/>
                </a:cubicBezTo>
                <a:cubicBezTo>
                  <a:pt x="2610" y="1062"/>
                  <a:pt x="2775" y="1063"/>
                  <a:pt x="2940" y="1065"/>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50287" name="Freeform 15"/>
          <p:cNvSpPr>
            <a:spLocks/>
          </p:cNvSpPr>
          <p:nvPr/>
        </p:nvSpPr>
        <p:spPr bwMode="auto">
          <a:xfrm>
            <a:off x="3052763" y="1833563"/>
            <a:ext cx="3454400" cy="1165225"/>
          </a:xfrm>
          <a:custGeom>
            <a:avLst/>
            <a:gdLst>
              <a:gd name="T0" fmla="*/ 0 w 2940"/>
              <a:gd name="T1" fmla="*/ 0 h 1065"/>
              <a:gd name="T2" fmla="*/ 2147483647 w 2940"/>
              <a:gd name="T3" fmla="*/ 2147483647 h 1065"/>
              <a:gd name="T4" fmla="*/ 2147483647 w 2940"/>
              <a:gd name="T5" fmla="*/ 2147483647 h 1065"/>
              <a:gd name="T6" fmla="*/ 2147483647 w 2940"/>
              <a:gd name="T7" fmla="*/ 2147483647 h 1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0" h="1065">
                <a:moveTo>
                  <a:pt x="0" y="0"/>
                </a:moveTo>
                <a:cubicBezTo>
                  <a:pt x="246" y="232"/>
                  <a:pt x="493" y="465"/>
                  <a:pt x="870" y="630"/>
                </a:cubicBezTo>
                <a:cubicBezTo>
                  <a:pt x="1247" y="795"/>
                  <a:pt x="1920" y="918"/>
                  <a:pt x="2265" y="990"/>
                </a:cubicBezTo>
                <a:cubicBezTo>
                  <a:pt x="2610" y="1062"/>
                  <a:pt x="2775" y="1063"/>
                  <a:pt x="2940" y="1065"/>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50288" name="Text Box 16"/>
          <p:cNvSpPr txBox="1">
            <a:spLocks noChangeArrowheads="1"/>
          </p:cNvSpPr>
          <p:nvPr/>
        </p:nvSpPr>
        <p:spPr bwMode="auto">
          <a:xfrm>
            <a:off x="6478588" y="2806700"/>
            <a:ext cx="12334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rPr>
              <a:t>D</a:t>
            </a:r>
            <a:r>
              <a:rPr lang="pt-BR" sz="1800" b="0" baseline="-25000">
                <a:solidFill>
                  <a:srgbClr val="FFFF00"/>
                </a:solidFill>
                <a:latin typeface="Arial" charset="0"/>
              </a:rPr>
              <a:t>2004</a:t>
            </a:r>
            <a:endParaRPr lang="pt-BR" sz="1800" b="0">
              <a:solidFill>
                <a:srgbClr val="FFFF00"/>
              </a:solidFill>
              <a:latin typeface="Arial" charset="0"/>
            </a:endParaRPr>
          </a:p>
        </p:txBody>
      </p:sp>
      <p:sp>
        <p:nvSpPr>
          <p:cNvPr id="950289" name="Text Box 17"/>
          <p:cNvSpPr txBox="1">
            <a:spLocks noChangeArrowheads="1"/>
          </p:cNvSpPr>
          <p:nvPr/>
        </p:nvSpPr>
        <p:spPr bwMode="auto">
          <a:xfrm>
            <a:off x="6196013" y="1766888"/>
            <a:ext cx="12334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S</a:t>
            </a:r>
            <a:r>
              <a:rPr lang="pt-BR" sz="1800" b="0" baseline="-25000">
                <a:solidFill>
                  <a:srgbClr val="99FF66"/>
                </a:solidFill>
                <a:latin typeface="Arial" charset="0"/>
              </a:rPr>
              <a:t>2003</a:t>
            </a:r>
            <a:endParaRPr lang="pt-BR" sz="1800" b="0">
              <a:solidFill>
                <a:srgbClr val="99FF66"/>
              </a:solidFill>
              <a:latin typeface="Arial" charset="0"/>
            </a:endParaRPr>
          </a:p>
        </p:txBody>
      </p:sp>
      <p:sp>
        <p:nvSpPr>
          <p:cNvPr id="950290" name="Text Box 18"/>
          <p:cNvSpPr txBox="1">
            <a:spLocks noChangeArrowheads="1"/>
          </p:cNvSpPr>
          <p:nvPr/>
        </p:nvSpPr>
        <p:spPr bwMode="auto">
          <a:xfrm>
            <a:off x="1501775" y="3343275"/>
            <a:ext cx="12334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P</a:t>
            </a:r>
            <a:r>
              <a:rPr lang="pt-BR" sz="1800" b="0" baseline="-25000">
                <a:solidFill>
                  <a:srgbClr val="99FF66"/>
                </a:solidFill>
                <a:latin typeface="Arial" charset="0"/>
              </a:rPr>
              <a:t>2003</a:t>
            </a:r>
            <a:endParaRPr lang="pt-BR" sz="1800" b="0">
              <a:solidFill>
                <a:srgbClr val="99FF66"/>
              </a:solidFill>
              <a:latin typeface="Arial" charset="0"/>
            </a:endParaRPr>
          </a:p>
        </p:txBody>
      </p:sp>
      <p:sp>
        <p:nvSpPr>
          <p:cNvPr id="950291" name="Text Box 19"/>
          <p:cNvSpPr txBox="1">
            <a:spLocks noChangeArrowheads="1"/>
          </p:cNvSpPr>
          <p:nvPr/>
        </p:nvSpPr>
        <p:spPr bwMode="auto">
          <a:xfrm>
            <a:off x="3711575" y="3225800"/>
            <a:ext cx="5111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E</a:t>
            </a:r>
          </a:p>
        </p:txBody>
      </p:sp>
    </p:spTree>
    <p:extLst>
      <p:ext uri="{BB962C8B-B14F-4D97-AF65-F5344CB8AC3E}">
        <p14:creationId xmlns:p14="http://schemas.microsoft.com/office/powerpoint/2010/main" val="3571823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50277"/>
                                        </p:tgtEl>
                                        <p:attrNameLst>
                                          <p:attrName>style.visibility</p:attrName>
                                        </p:attrNameLst>
                                      </p:cBhvr>
                                      <p:to>
                                        <p:strVal val="visible"/>
                                      </p:to>
                                    </p:set>
                                    <p:animEffect transition="in" filter="wipe(down)">
                                      <p:cBhvr>
                                        <p:cTn id="7" dur="1000"/>
                                        <p:tgtEl>
                                          <p:spTgt spid="950277"/>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50280"/>
                                        </p:tgtEl>
                                        <p:attrNameLst>
                                          <p:attrName>style.visibility</p:attrName>
                                        </p:attrNameLst>
                                      </p:cBhvr>
                                      <p:to>
                                        <p:strVal val="visible"/>
                                      </p:to>
                                    </p:set>
                                    <p:animEffect transition="in" filter="wipe(left)">
                                      <p:cBhvr>
                                        <p:cTn id="11" dur="500"/>
                                        <p:tgtEl>
                                          <p:spTgt spid="950280"/>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50278"/>
                                        </p:tgtEl>
                                        <p:attrNameLst>
                                          <p:attrName>style.visibility</p:attrName>
                                        </p:attrNameLst>
                                      </p:cBhvr>
                                      <p:to>
                                        <p:strVal val="visible"/>
                                      </p:to>
                                    </p:set>
                                    <p:animEffect transition="in" filter="wipe(left)">
                                      <p:cBhvr>
                                        <p:cTn id="15" dur="1000"/>
                                        <p:tgtEl>
                                          <p:spTgt spid="950278"/>
                                        </p:tgtEl>
                                      </p:cBhvr>
                                    </p:animEffect>
                                  </p:childTnLst>
                                </p:cTn>
                              </p:par>
                            </p:childTnLst>
                          </p:cTn>
                        </p:par>
                        <p:par>
                          <p:cTn id="16" fill="hold" nodeType="afterGroup">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950279"/>
                                        </p:tgtEl>
                                        <p:attrNameLst>
                                          <p:attrName>style.visibility</p:attrName>
                                        </p:attrNameLst>
                                      </p:cBhvr>
                                      <p:to>
                                        <p:strVal val="visible"/>
                                      </p:to>
                                    </p:set>
                                    <p:animEffect transition="in" filter="wipe(left)">
                                      <p:cBhvr>
                                        <p:cTn id="19" dur="500"/>
                                        <p:tgtEl>
                                          <p:spTgt spid="950279"/>
                                        </p:tgtEl>
                                      </p:cBhvr>
                                    </p:animEffect>
                                  </p:childTnLst>
                                </p:cTn>
                              </p:par>
                            </p:childTnLst>
                          </p:cTn>
                        </p:par>
                        <p:par>
                          <p:cTn id="20" fill="hold" nodeType="afterGroup">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950285"/>
                                        </p:tgtEl>
                                        <p:attrNameLst>
                                          <p:attrName>style.visibility</p:attrName>
                                        </p:attrNameLst>
                                      </p:cBhvr>
                                      <p:to>
                                        <p:strVal val="visible"/>
                                      </p:to>
                                    </p:set>
                                    <p:animEffect transition="in" filter="wipe(left)">
                                      <p:cBhvr>
                                        <p:cTn id="23" dur="1000"/>
                                        <p:tgtEl>
                                          <p:spTgt spid="950285"/>
                                        </p:tgtEl>
                                      </p:cBhvr>
                                    </p:animEffect>
                                  </p:childTnLst>
                                </p:cTn>
                              </p:par>
                            </p:childTnLst>
                          </p:cTn>
                        </p:par>
                        <p:par>
                          <p:cTn id="24" fill="hold" nodeType="afterGroup">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950289"/>
                                        </p:tgtEl>
                                        <p:attrNameLst>
                                          <p:attrName>style.visibility</p:attrName>
                                        </p:attrNameLst>
                                      </p:cBhvr>
                                      <p:to>
                                        <p:strVal val="visible"/>
                                      </p:to>
                                    </p:set>
                                    <p:animEffect transition="in" filter="wipe(left)">
                                      <p:cBhvr>
                                        <p:cTn id="27" dur="500"/>
                                        <p:tgtEl>
                                          <p:spTgt spid="950289"/>
                                        </p:tgtEl>
                                      </p:cBhvr>
                                    </p:animEffect>
                                  </p:childTnLst>
                                </p:cTn>
                              </p:par>
                            </p:childTnLst>
                          </p:cTn>
                        </p:par>
                        <p:par>
                          <p:cTn id="28" fill="hold" nodeType="afterGroup">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950286"/>
                                        </p:tgtEl>
                                        <p:attrNameLst>
                                          <p:attrName>style.visibility</p:attrName>
                                        </p:attrNameLst>
                                      </p:cBhvr>
                                      <p:to>
                                        <p:strVal val="visible"/>
                                      </p:to>
                                    </p:set>
                                    <p:animEffect transition="in" filter="wipe(left)">
                                      <p:cBhvr>
                                        <p:cTn id="31" dur="1000"/>
                                        <p:tgtEl>
                                          <p:spTgt spid="950286"/>
                                        </p:tgtEl>
                                      </p:cBhvr>
                                    </p:animEffect>
                                  </p:childTnLst>
                                </p:cTn>
                              </p:par>
                            </p:childTnLst>
                          </p:cTn>
                        </p:par>
                        <p:par>
                          <p:cTn id="32" fill="hold" nodeType="afterGroup">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950276"/>
                                        </p:tgtEl>
                                        <p:attrNameLst>
                                          <p:attrName>style.visibility</p:attrName>
                                        </p:attrNameLst>
                                      </p:cBhvr>
                                      <p:to>
                                        <p:strVal val="visible"/>
                                      </p:to>
                                    </p:set>
                                    <p:animEffect transition="in" filter="wipe(left)">
                                      <p:cBhvr>
                                        <p:cTn id="35" dur="500"/>
                                        <p:tgtEl>
                                          <p:spTgt spid="950276"/>
                                        </p:tgtEl>
                                      </p:cBhvr>
                                    </p:animEffect>
                                  </p:childTnLst>
                                </p:cTn>
                              </p:par>
                            </p:childTnLst>
                          </p:cTn>
                        </p:par>
                        <p:par>
                          <p:cTn id="36" fill="hold" nodeType="afterGroup">
                            <p:stCondLst>
                              <p:cond delay="6000"/>
                            </p:stCondLst>
                            <p:childTnLst>
                              <p:par>
                                <p:cTn id="37" presetID="23" presetClass="entr" presetSubtype="16" fill="hold" grpId="0" nodeType="afterEffect">
                                  <p:stCondLst>
                                    <p:cond delay="0"/>
                                  </p:stCondLst>
                                  <p:childTnLst>
                                    <p:set>
                                      <p:cBhvr>
                                        <p:cTn id="38" dur="1" fill="hold">
                                          <p:stCondLst>
                                            <p:cond delay="0"/>
                                          </p:stCondLst>
                                        </p:cTn>
                                        <p:tgtEl>
                                          <p:spTgt spid="950291"/>
                                        </p:tgtEl>
                                        <p:attrNameLst>
                                          <p:attrName>style.visibility</p:attrName>
                                        </p:attrNameLst>
                                      </p:cBhvr>
                                      <p:to>
                                        <p:strVal val="visible"/>
                                      </p:to>
                                    </p:set>
                                    <p:anim calcmode="lin" valueType="num">
                                      <p:cBhvr>
                                        <p:cTn id="39" dur="500" fill="hold"/>
                                        <p:tgtEl>
                                          <p:spTgt spid="950291"/>
                                        </p:tgtEl>
                                        <p:attrNameLst>
                                          <p:attrName>ppt_w</p:attrName>
                                        </p:attrNameLst>
                                      </p:cBhvr>
                                      <p:tavLst>
                                        <p:tav tm="0">
                                          <p:val>
                                            <p:fltVal val="0"/>
                                          </p:val>
                                        </p:tav>
                                        <p:tav tm="100000">
                                          <p:val>
                                            <p:strVal val="#ppt_w"/>
                                          </p:val>
                                        </p:tav>
                                      </p:tavLst>
                                    </p:anim>
                                    <p:anim calcmode="lin" valueType="num">
                                      <p:cBhvr>
                                        <p:cTn id="40" dur="500" fill="hold"/>
                                        <p:tgtEl>
                                          <p:spTgt spid="950291"/>
                                        </p:tgtEl>
                                        <p:attrNameLst>
                                          <p:attrName>ppt_h</p:attrName>
                                        </p:attrNameLst>
                                      </p:cBhvr>
                                      <p:tavLst>
                                        <p:tav tm="0">
                                          <p:val>
                                            <p:fltVal val="0"/>
                                          </p:val>
                                        </p:tav>
                                        <p:tav tm="100000">
                                          <p:val>
                                            <p:strVal val="#ppt_h"/>
                                          </p:val>
                                        </p:tav>
                                      </p:tavLst>
                                    </p:anim>
                                  </p:childTnLst>
                                </p:cTn>
                              </p:par>
                            </p:childTnLst>
                          </p:cTn>
                        </p:par>
                        <p:par>
                          <p:cTn id="41" fill="hold" nodeType="afterGroup">
                            <p:stCondLst>
                              <p:cond delay="6500"/>
                            </p:stCondLst>
                            <p:childTnLst>
                              <p:par>
                                <p:cTn id="42" presetID="22" presetClass="entr" presetSubtype="1" fill="hold" grpId="0" nodeType="afterEffect">
                                  <p:stCondLst>
                                    <p:cond delay="0"/>
                                  </p:stCondLst>
                                  <p:childTnLst>
                                    <p:set>
                                      <p:cBhvr>
                                        <p:cTn id="43" dur="1" fill="hold">
                                          <p:stCondLst>
                                            <p:cond delay="0"/>
                                          </p:stCondLst>
                                        </p:cTn>
                                        <p:tgtEl>
                                          <p:spTgt spid="950281"/>
                                        </p:tgtEl>
                                        <p:attrNameLst>
                                          <p:attrName>style.visibility</p:attrName>
                                        </p:attrNameLst>
                                      </p:cBhvr>
                                      <p:to>
                                        <p:strVal val="visible"/>
                                      </p:to>
                                    </p:set>
                                    <p:animEffect transition="in" filter="wipe(up)">
                                      <p:cBhvr>
                                        <p:cTn id="44" dur="500"/>
                                        <p:tgtEl>
                                          <p:spTgt spid="950281"/>
                                        </p:tgtEl>
                                      </p:cBhvr>
                                    </p:animEffect>
                                  </p:childTnLst>
                                </p:cTn>
                              </p:par>
                            </p:childTnLst>
                          </p:cTn>
                        </p:par>
                        <p:par>
                          <p:cTn id="45" fill="hold" nodeType="afterGroup">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950284"/>
                                        </p:tgtEl>
                                        <p:attrNameLst>
                                          <p:attrName>style.visibility</p:attrName>
                                        </p:attrNameLst>
                                      </p:cBhvr>
                                      <p:to>
                                        <p:strVal val="visible"/>
                                      </p:to>
                                    </p:set>
                                    <p:animEffect transition="in" filter="wipe(left)">
                                      <p:cBhvr>
                                        <p:cTn id="48" dur="500"/>
                                        <p:tgtEl>
                                          <p:spTgt spid="950284"/>
                                        </p:tgtEl>
                                      </p:cBhvr>
                                    </p:animEffect>
                                  </p:childTnLst>
                                </p:cTn>
                              </p:par>
                            </p:childTnLst>
                          </p:cTn>
                        </p:par>
                        <p:par>
                          <p:cTn id="49" fill="hold" nodeType="afterGroup">
                            <p:stCondLst>
                              <p:cond delay="7500"/>
                            </p:stCondLst>
                            <p:childTnLst>
                              <p:par>
                                <p:cTn id="50" presetID="22" presetClass="entr" presetSubtype="2" fill="hold" grpId="0" nodeType="afterEffect">
                                  <p:stCondLst>
                                    <p:cond delay="0"/>
                                  </p:stCondLst>
                                  <p:childTnLst>
                                    <p:set>
                                      <p:cBhvr>
                                        <p:cTn id="51" dur="1" fill="hold">
                                          <p:stCondLst>
                                            <p:cond delay="0"/>
                                          </p:stCondLst>
                                        </p:cTn>
                                        <p:tgtEl>
                                          <p:spTgt spid="950282"/>
                                        </p:tgtEl>
                                        <p:attrNameLst>
                                          <p:attrName>style.visibility</p:attrName>
                                        </p:attrNameLst>
                                      </p:cBhvr>
                                      <p:to>
                                        <p:strVal val="visible"/>
                                      </p:to>
                                    </p:set>
                                    <p:animEffect transition="in" filter="wipe(right)">
                                      <p:cBhvr>
                                        <p:cTn id="52" dur="500"/>
                                        <p:tgtEl>
                                          <p:spTgt spid="950282"/>
                                        </p:tgtEl>
                                      </p:cBhvr>
                                    </p:animEffect>
                                  </p:childTnLst>
                                </p:cTn>
                              </p:par>
                            </p:childTnLst>
                          </p:cTn>
                        </p:par>
                        <p:par>
                          <p:cTn id="53" fill="hold" nodeType="afterGroup">
                            <p:stCondLst>
                              <p:cond delay="8000"/>
                            </p:stCondLst>
                            <p:childTnLst>
                              <p:par>
                                <p:cTn id="54" presetID="22" presetClass="entr" presetSubtype="8" fill="hold" grpId="0" nodeType="afterEffect">
                                  <p:stCondLst>
                                    <p:cond delay="0"/>
                                  </p:stCondLst>
                                  <p:childTnLst>
                                    <p:set>
                                      <p:cBhvr>
                                        <p:cTn id="55" dur="1" fill="hold">
                                          <p:stCondLst>
                                            <p:cond delay="0"/>
                                          </p:stCondLst>
                                        </p:cTn>
                                        <p:tgtEl>
                                          <p:spTgt spid="950290"/>
                                        </p:tgtEl>
                                        <p:attrNameLst>
                                          <p:attrName>style.visibility</p:attrName>
                                        </p:attrNameLst>
                                      </p:cBhvr>
                                      <p:to>
                                        <p:strVal val="visible"/>
                                      </p:to>
                                    </p:set>
                                    <p:animEffect transition="in" filter="wipe(left)">
                                      <p:cBhvr>
                                        <p:cTn id="56" dur="500"/>
                                        <p:tgtEl>
                                          <p:spTgt spid="95029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grpId="0" nodeType="clickEffect">
                                  <p:stCondLst>
                                    <p:cond delay="0"/>
                                  </p:stCondLst>
                                  <p:childTnLst>
                                    <p:set>
                                      <p:cBhvr>
                                        <p:cTn id="60" dur="1" fill="hold">
                                          <p:stCondLst>
                                            <p:cond delay="0"/>
                                          </p:stCondLst>
                                        </p:cTn>
                                        <p:tgtEl>
                                          <p:spTgt spid="950275"/>
                                        </p:tgtEl>
                                        <p:attrNameLst>
                                          <p:attrName>style.visibility</p:attrName>
                                        </p:attrNameLst>
                                      </p:cBhvr>
                                      <p:to>
                                        <p:strVal val="visible"/>
                                      </p:to>
                                    </p:set>
                                    <p:animEffect transition="in" filter="strips(downRight)">
                                      <p:cBhvr>
                                        <p:cTn id="61" dur="500"/>
                                        <p:tgtEl>
                                          <p:spTgt spid="95027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12" fill="hold" grpId="0" nodeType="clickEffect">
                                  <p:stCondLst>
                                    <p:cond delay="0"/>
                                  </p:stCondLst>
                                  <p:childTnLst>
                                    <p:set>
                                      <p:cBhvr>
                                        <p:cTn id="65" dur="1" fill="hold">
                                          <p:stCondLst>
                                            <p:cond delay="0"/>
                                          </p:stCondLst>
                                        </p:cTn>
                                        <p:tgtEl>
                                          <p:spTgt spid="950287"/>
                                        </p:tgtEl>
                                        <p:attrNameLst>
                                          <p:attrName>style.visibility</p:attrName>
                                        </p:attrNameLst>
                                      </p:cBhvr>
                                      <p:to>
                                        <p:strVal val="visible"/>
                                      </p:to>
                                    </p:set>
                                    <p:anim calcmode="lin" valueType="num">
                                      <p:cBhvr additive="base">
                                        <p:cTn id="66" dur="1000" fill="hold"/>
                                        <p:tgtEl>
                                          <p:spTgt spid="950287"/>
                                        </p:tgtEl>
                                        <p:attrNameLst>
                                          <p:attrName>ppt_x</p:attrName>
                                        </p:attrNameLst>
                                      </p:cBhvr>
                                      <p:tavLst>
                                        <p:tav tm="0">
                                          <p:val>
                                            <p:strVal val="0-#ppt_w/2"/>
                                          </p:val>
                                        </p:tav>
                                        <p:tav tm="100000">
                                          <p:val>
                                            <p:strVal val="#ppt_x"/>
                                          </p:val>
                                        </p:tav>
                                      </p:tavLst>
                                    </p:anim>
                                    <p:anim calcmode="lin" valueType="num">
                                      <p:cBhvr additive="base">
                                        <p:cTn id="67" dur="1000" fill="hold"/>
                                        <p:tgtEl>
                                          <p:spTgt spid="950287"/>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950288"/>
                                        </p:tgtEl>
                                        <p:attrNameLst>
                                          <p:attrName>style.visibility</p:attrName>
                                        </p:attrNameLst>
                                      </p:cBhvr>
                                      <p:to>
                                        <p:strVal val="visible"/>
                                      </p:to>
                                    </p:set>
                                    <p:animEffect transition="in" filter="wipe(left)">
                                      <p:cBhvr>
                                        <p:cTn id="71" dur="500"/>
                                        <p:tgtEl>
                                          <p:spTgt spid="950288"/>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950283"/>
                                        </p:tgtEl>
                                        <p:attrNameLst>
                                          <p:attrName>style.visibility</p:attrName>
                                        </p:attrNameLst>
                                      </p:cBhvr>
                                      <p:to>
                                        <p:strVal val="visible"/>
                                      </p:to>
                                    </p:set>
                                    <p:animEffect transition="in" filter="wipe(down)">
                                      <p:cBhvr>
                                        <p:cTn id="74" dur="1000"/>
                                        <p:tgtEl>
                                          <p:spTgt spid="950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75" grpId="0"/>
      <p:bldP spid="950276" grpId="0"/>
      <p:bldP spid="950277" grpId="0" animBg="1"/>
      <p:bldP spid="950278" grpId="0" animBg="1"/>
      <p:bldP spid="950279" grpId="0"/>
      <p:bldP spid="950280" grpId="0"/>
      <p:bldP spid="950281" grpId="0" animBg="1"/>
      <p:bldP spid="950282" grpId="0" animBg="1"/>
      <p:bldP spid="950283" grpId="0" animBg="1"/>
      <p:bldP spid="950284" grpId="0"/>
      <p:bldP spid="950285" grpId="0" animBg="1"/>
      <p:bldP spid="950286" grpId="0" animBg="1"/>
      <p:bldP spid="950287" grpId="0" animBg="1"/>
      <p:bldP spid="950288" grpId="0"/>
      <p:bldP spid="950289" grpId="0"/>
      <p:bldP spid="950290" grpId="0"/>
      <p:bldP spid="950291"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Retângulo 31"/>
          <p:cNvSpPr/>
          <p:nvPr/>
        </p:nvSpPr>
        <p:spPr>
          <a:xfrm>
            <a:off x="539552" y="1340768"/>
            <a:ext cx="8280920"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81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DFD04538-F3ED-4D0E-AB14-328BA9C3971A}" type="slidenum">
              <a:rPr lang="pt-PT" sz="1400" b="0" smtClean="0">
                <a:solidFill>
                  <a:schemeClr val="folHlink"/>
                </a:solidFill>
              </a:rPr>
              <a:pPr eaLnBrk="1" hangingPunct="1"/>
              <a:t>49</a:t>
            </a:fld>
            <a:endParaRPr lang="pt-PT" sz="1400" b="0" smtClean="0">
              <a:solidFill>
                <a:schemeClr val="folHlink"/>
              </a:solidFill>
            </a:endParaRPr>
          </a:p>
        </p:txBody>
      </p:sp>
      <p:sp>
        <p:nvSpPr>
          <p:cNvPr id="34819" name="Rectangle 2"/>
          <p:cNvSpPr>
            <a:spLocks noGrp="1" noChangeArrowheads="1"/>
          </p:cNvSpPr>
          <p:nvPr>
            <p:ph type="title"/>
          </p:nvPr>
        </p:nvSpPr>
        <p:spPr>
          <a:xfrm>
            <a:off x="0" y="295275"/>
            <a:ext cx="9144000" cy="1143000"/>
          </a:xfrm>
          <a:noFill/>
        </p:spPr>
        <p:txBody>
          <a:bodyPr>
            <a:normAutofit fontScale="90000"/>
          </a:bodyPr>
          <a:lstStyle/>
          <a:p>
            <a:pPr eaLnBrk="1" hangingPunct="1"/>
            <a:r>
              <a:rPr lang="pt-BR" sz="3600" smtClean="0">
                <a:latin typeface="Arial" charset="0"/>
              </a:rPr>
              <a:t>Inflação de custos causada por choques de oferta</a:t>
            </a:r>
            <a:endParaRPr lang="pt-BR" smtClean="0">
              <a:latin typeface="Arial" charset="0"/>
            </a:endParaRPr>
          </a:p>
        </p:txBody>
      </p:sp>
      <p:sp>
        <p:nvSpPr>
          <p:cNvPr id="951299" name="Rectangle 3"/>
          <p:cNvSpPr>
            <a:spLocks noChangeArrowheads="1"/>
          </p:cNvSpPr>
          <p:nvPr/>
        </p:nvSpPr>
        <p:spPr bwMode="auto">
          <a:xfrm>
            <a:off x="609600" y="5120671"/>
            <a:ext cx="79152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266700" indent="-266700">
              <a:buFontTx/>
              <a:buChar char="•"/>
            </a:pPr>
            <a:r>
              <a:rPr lang="pt-BR" sz="2400" b="0" dirty="0">
                <a:latin typeface="Arial" charset="0"/>
                <a:sym typeface="Symbol" pitchFamily="18" charset="2"/>
              </a:rPr>
              <a:t>Aumento dos preços internacionais do petróleo e dos preços domésticos de alguns serviços outrora controlados pelo Estado (tais como as tarifas de telecomunicações, energia e pedágios, por exemplo).  </a:t>
            </a:r>
          </a:p>
        </p:txBody>
      </p:sp>
      <p:sp>
        <p:nvSpPr>
          <p:cNvPr id="951300" name="Text Box 4"/>
          <p:cNvSpPr txBox="1">
            <a:spLocks noChangeArrowheads="1"/>
          </p:cNvSpPr>
          <p:nvPr/>
        </p:nvSpPr>
        <p:spPr bwMode="auto">
          <a:xfrm>
            <a:off x="4398963" y="4502150"/>
            <a:ext cx="1235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rPr>
              <a:t>PIB</a:t>
            </a:r>
            <a:r>
              <a:rPr lang="pt-BR" sz="1800" b="0" baseline="-25000">
                <a:solidFill>
                  <a:srgbClr val="FFFF00"/>
                </a:solidFill>
                <a:latin typeface="Arial" charset="0"/>
              </a:rPr>
              <a:t>2004</a:t>
            </a:r>
            <a:endParaRPr lang="pt-BR" sz="1800" b="0">
              <a:solidFill>
                <a:srgbClr val="FFFF00"/>
              </a:solidFill>
              <a:latin typeface="Arial" charset="0"/>
            </a:endParaRPr>
          </a:p>
        </p:txBody>
      </p:sp>
      <p:sp>
        <p:nvSpPr>
          <p:cNvPr id="34822" name="Text Box 5"/>
          <p:cNvSpPr txBox="1">
            <a:spLocks noChangeArrowheads="1"/>
          </p:cNvSpPr>
          <p:nvPr/>
        </p:nvSpPr>
        <p:spPr bwMode="auto">
          <a:xfrm>
            <a:off x="6283325" y="3870325"/>
            <a:ext cx="12334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D</a:t>
            </a:r>
            <a:r>
              <a:rPr lang="pt-BR" sz="1800" b="0" baseline="-25000">
                <a:solidFill>
                  <a:srgbClr val="99FF66"/>
                </a:solidFill>
                <a:latin typeface="Arial" charset="0"/>
              </a:rPr>
              <a:t>2003</a:t>
            </a:r>
            <a:endParaRPr lang="pt-BR" sz="1800" b="0">
              <a:solidFill>
                <a:srgbClr val="99FF66"/>
              </a:solidFill>
              <a:latin typeface="Arial" charset="0"/>
            </a:endParaRPr>
          </a:p>
        </p:txBody>
      </p:sp>
      <p:sp>
        <p:nvSpPr>
          <p:cNvPr id="34823" name="Line 6"/>
          <p:cNvSpPr>
            <a:spLocks noChangeShapeType="1"/>
          </p:cNvSpPr>
          <p:nvPr/>
        </p:nvSpPr>
        <p:spPr bwMode="auto">
          <a:xfrm>
            <a:off x="2224088" y="1547813"/>
            <a:ext cx="0" cy="2924175"/>
          </a:xfrm>
          <a:prstGeom prst="line">
            <a:avLst/>
          </a:prstGeom>
          <a:noFill/>
          <a:ln w="28575">
            <a:solidFill>
              <a:srgbClr val="FFFFFF"/>
            </a:solidFill>
            <a:round/>
            <a:headEnd type="triangle" w="med" len="med"/>
            <a:tailEnd/>
          </a:ln>
          <a:extLst>
            <a:ext uri="{909E8E84-426E-40DD-AFC4-6F175D3DCCD1}">
              <a14:hiddenFill xmlns:a14="http://schemas.microsoft.com/office/drawing/2010/main">
                <a:noFill/>
              </a14:hiddenFill>
            </a:ext>
          </a:extLst>
        </p:spPr>
        <p:txBody>
          <a:bodyPr/>
          <a:lstStyle/>
          <a:p>
            <a:endParaRPr lang="pt-BR"/>
          </a:p>
        </p:txBody>
      </p:sp>
      <p:sp>
        <p:nvSpPr>
          <p:cNvPr id="34824" name="Line 7"/>
          <p:cNvSpPr>
            <a:spLocks noChangeShapeType="1"/>
          </p:cNvSpPr>
          <p:nvPr/>
        </p:nvSpPr>
        <p:spPr bwMode="auto">
          <a:xfrm>
            <a:off x="2241550" y="4471988"/>
            <a:ext cx="4478338"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51304" name="Text Box 8"/>
          <p:cNvSpPr txBox="1">
            <a:spLocks noChangeArrowheads="1"/>
          </p:cNvSpPr>
          <p:nvPr/>
        </p:nvSpPr>
        <p:spPr bwMode="auto">
          <a:xfrm>
            <a:off x="4662488" y="2382838"/>
            <a:ext cx="5111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rPr>
              <a:t>F</a:t>
            </a:r>
          </a:p>
        </p:txBody>
      </p:sp>
      <p:sp>
        <p:nvSpPr>
          <p:cNvPr id="34826" name="Text Box 9"/>
          <p:cNvSpPr txBox="1">
            <a:spLocks noChangeArrowheads="1"/>
          </p:cNvSpPr>
          <p:nvPr/>
        </p:nvSpPr>
        <p:spPr bwMode="auto">
          <a:xfrm>
            <a:off x="6324600" y="4492625"/>
            <a:ext cx="6334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FF"/>
                </a:solidFill>
                <a:latin typeface="Arial" charset="0"/>
              </a:rPr>
              <a:t>y</a:t>
            </a:r>
          </a:p>
        </p:txBody>
      </p:sp>
      <p:sp>
        <p:nvSpPr>
          <p:cNvPr id="34827" name="Text Box 10"/>
          <p:cNvSpPr txBox="1">
            <a:spLocks noChangeArrowheads="1"/>
          </p:cNvSpPr>
          <p:nvPr/>
        </p:nvSpPr>
        <p:spPr bwMode="auto">
          <a:xfrm>
            <a:off x="1806575" y="1570038"/>
            <a:ext cx="6175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FF"/>
                </a:solidFill>
                <a:latin typeface="Arial" charset="0"/>
              </a:rPr>
              <a:t>P</a:t>
            </a:r>
          </a:p>
        </p:txBody>
      </p:sp>
      <p:sp>
        <p:nvSpPr>
          <p:cNvPr id="34828" name="Line 11"/>
          <p:cNvSpPr>
            <a:spLocks noChangeShapeType="1"/>
          </p:cNvSpPr>
          <p:nvPr/>
        </p:nvSpPr>
        <p:spPr bwMode="auto">
          <a:xfrm>
            <a:off x="3881438" y="3573463"/>
            <a:ext cx="0" cy="8874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4829" name="Line 12"/>
          <p:cNvSpPr>
            <a:spLocks noChangeShapeType="1"/>
          </p:cNvSpPr>
          <p:nvPr/>
        </p:nvSpPr>
        <p:spPr bwMode="auto">
          <a:xfrm flipH="1">
            <a:off x="2224088" y="3573463"/>
            <a:ext cx="165735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51309" name="Line 13"/>
          <p:cNvSpPr>
            <a:spLocks noChangeShapeType="1"/>
          </p:cNvSpPr>
          <p:nvPr/>
        </p:nvSpPr>
        <p:spPr bwMode="auto">
          <a:xfrm flipH="1">
            <a:off x="2241550" y="2736850"/>
            <a:ext cx="2592388"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51310" name="Line 14"/>
          <p:cNvSpPr>
            <a:spLocks noChangeShapeType="1"/>
          </p:cNvSpPr>
          <p:nvPr/>
        </p:nvSpPr>
        <p:spPr bwMode="auto">
          <a:xfrm>
            <a:off x="4833938" y="2752725"/>
            <a:ext cx="0" cy="17081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4832" name="Line 15"/>
          <p:cNvSpPr>
            <a:spLocks noChangeShapeType="1"/>
          </p:cNvSpPr>
          <p:nvPr/>
        </p:nvSpPr>
        <p:spPr bwMode="auto">
          <a:xfrm flipV="1">
            <a:off x="5397500" y="3213100"/>
            <a:ext cx="369888" cy="508000"/>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4833" name="Text Box 16"/>
          <p:cNvSpPr txBox="1">
            <a:spLocks noChangeArrowheads="1"/>
          </p:cNvSpPr>
          <p:nvPr/>
        </p:nvSpPr>
        <p:spPr bwMode="auto">
          <a:xfrm>
            <a:off x="3398838" y="4498975"/>
            <a:ext cx="12334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PIB</a:t>
            </a:r>
            <a:r>
              <a:rPr lang="pt-BR" sz="1800" b="0" baseline="-25000">
                <a:solidFill>
                  <a:srgbClr val="99FF66"/>
                </a:solidFill>
                <a:latin typeface="Arial" charset="0"/>
              </a:rPr>
              <a:t>2003</a:t>
            </a:r>
            <a:endParaRPr lang="pt-BR" sz="1800" b="0">
              <a:solidFill>
                <a:srgbClr val="99FF66"/>
              </a:solidFill>
              <a:latin typeface="Arial" charset="0"/>
            </a:endParaRPr>
          </a:p>
        </p:txBody>
      </p:sp>
      <p:sp>
        <p:nvSpPr>
          <p:cNvPr id="34834" name="Freeform 17"/>
          <p:cNvSpPr>
            <a:spLocks/>
          </p:cNvSpPr>
          <p:nvPr/>
        </p:nvSpPr>
        <p:spPr bwMode="auto">
          <a:xfrm>
            <a:off x="2928938" y="2046288"/>
            <a:ext cx="3314700" cy="1773237"/>
          </a:xfrm>
          <a:custGeom>
            <a:avLst/>
            <a:gdLst>
              <a:gd name="T0" fmla="*/ 0 w 2820"/>
              <a:gd name="T1" fmla="*/ 2147483647 h 1620"/>
              <a:gd name="T2" fmla="*/ 2147483647 w 2820"/>
              <a:gd name="T3" fmla="*/ 2147483647 h 1620"/>
              <a:gd name="T4" fmla="*/ 2147483647 w 2820"/>
              <a:gd name="T5" fmla="*/ 2147483647 h 1620"/>
              <a:gd name="T6" fmla="*/ 2147483647 w 2820"/>
              <a:gd name="T7" fmla="*/ 0 h 1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0" h="1620">
                <a:moveTo>
                  <a:pt x="0" y="1620"/>
                </a:moveTo>
                <a:cubicBezTo>
                  <a:pt x="229" y="1582"/>
                  <a:pt x="458" y="1545"/>
                  <a:pt x="810" y="1395"/>
                </a:cubicBezTo>
                <a:cubicBezTo>
                  <a:pt x="1162" y="1245"/>
                  <a:pt x="1780" y="953"/>
                  <a:pt x="2115" y="720"/>
                </a:cubicBezTo>
                <a:cubicBezTo>
                  <a:pt x="2450" y="487"/>
                  <a:pt x="2635" y="243"/>
                  <a:pt x="282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51314" name="Freeform 18"/>
          <p:cNvSpPr>
            <a:spLocks/>
          </p:cNvSpPr>
          <p:nvPr/>
        </p:nvSpPr>
        <p:spPr bwMode="auto">
          <a:xfrm>
            <a:off x="2576513" y="1833563"/>
            <a:ext cx="3314700" cy="1773237"/>
          </a:xfrm>
          <a:custGeom>
            <a:avLst/>
            <a:gdLst>
              <a:gd name="T0" fmla="*/ 0 w 2820"/>
              <a:gd name="T1" fmla="*/ 2147483647 h 1620"/>
              <a:gd name="T2" fmla="*/ 2147483647 w 2820"/>
              <a:gd name="T3" fmla="*/ 2147483647 h 1620"/>
              <a:gd name="T4" fmla="*/ 2147483647 w 2820"/>
              <a:gd name="T5" fmla="*/ 2147483647 h 1620"/>
              <a:gd name="T6" fmla="*/ 2147483647 w 2820"/>
              <a:gd name="T7" fmla="*/ 0 h 1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0" h="1620">
                <a:moveTo>
                  <a:pt x="0" y="1620"/>
                </a:moveTo>
                <a:cubicBezTo>
                  <a:pt x="229" y="1582"/>
                  <a:pt x="458" y="1545"/>
                  <a:pt x="810" y="1395"/>
                </a:cubicBezTo>
                <a:cubicBezTo>
                  <a:pt x="1162" y="1245"/>
                  <a:pt x="1780" y="953"/>
                  <a:pt x="2115" y="720"/>
                </a:cubicBezTo>
                <a:cubicBezTo>
                  <a:pt x="2450" y="487"/>
                  <a:pt x="2635" y="243"/>
                  <a:pt x="2820"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4836" name="Freeform 19"/>
          <p:cNvSpPr>
            <a:spLocks/>
          </p:cNvSpPr>
          <p:nvPr/>
        </p:nvSpPr>
        <p:spPr bwMode="auto">
          <a:xfrm>
            <a:off x="2859088" y="2884488"/>
            <a:ext cx="3454400" cy="1165225"/>
          </a:xfrm>
          <a:custGeom>
            <a:avLst/>
            <a:gdLst>
              <a:gd name="T0" fmla="*/ 0 w 2940"/>
              <a:gd name="T1" fmla="*/ 0 h 1065"/>
              <a:gd name="T2" fmla="*/ 2147483647 w 2940"/>
              <a:gd name="T3" fmla="*/ 2147483647 h 1065"/>
              <a:gd name="T4" fmla="*/ 2147483647 w 2940"/>
              <a:gd name="T5" fmla="*/ 2147483647 h 1065"/>
              <a:gd name="T6" fmla="*/ 2147483647 w 2940"/>
              <a:gd name="T7" fmla="*/ 2147483647 h 1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0" h="1065">
                <a:moveTo>
                  <a:pt x="0" y="0"/>
                </a:moveTo>
                <a:cubicBezTo>
                  <a:pt x="246" y="232"/>
                  <a:pt x="493" y="465"/>
                  <a:pt x="870" y="630"/>
                </a:cubicBezTo>
                <a:cubicBezTo>
                  <a:pt x="1247" y="795"/>
                  <a:pt x="1920" y="918"/>
                  <a:pt x="2265" y="990"/>
                </a:cubicBezTo>
                <a:cubicBezTo>
                  <a:pt x="2610" y="1062"/>
                  <a:pt x="2775" y="1063"/>
                  <a:pt x="2940" y="1065"/>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4837" name="Freeform 20"/>
          <p:cNvSpPr>
            <a:spLocks/>
          </p:cNvSpPr>
          <p:nvPr/>
        </p:nvSpPr>
        <p:spPr bwMode="auto">
          <a:xfrm>
            <a:off x="3052763" y="1833563"/>
            <a:ext cx="3454400" cy="1165225"/>
          </a:xfrm>
          <a:custGeom>
            <a:avLst/>
            <a:gdLst>
              <a:gd name="T0" fmla="*/ 0 w 2940"/>
              <a:gd name="T1" fmla="*/ 0 h 1065"/>
              <a:gd name="T2" fmla="*/ 2147483647 w 2940"/>
              <a:gd name="T3" fmla="*/ 2147483647 h 1065"/>
              <a:gd name="T4" fmla="*/ 2147483647 w 2940"/>
              <a:gd name="T5" fmla="*/ 2147483647 h 1065"/>
              <a:gd name="T6" fmla="*/ 2147483647 w 2940"/>
              <a:gd name="T7" fmla="*/ 2147483647 h 1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0" h="1065">
                <a:moveTo>
                  <a:pt x="0" y="0"/>
                </a:moveTo>
                <a:cubicBezTo>
                  <a:pt x="246" y="232"/>
                  <a:pt x="493" y="465"/>
                  <a:pt x="870" y="630"/>
                </a:cubicBezTo>
                <a:cubicBezTo>
                  <a:pt x="1247" y="795"/>
                  <a:pt x="1920" y="918"/>
                  <a:pt x="2265" y="990"/>
                </a:cubicBezTo>
                <a:cubicBezTo>
                  <a:pt x="2610" y="1062"/>
                  <a:pt x="2775" y="1063"/>
                  <a:pt x="2940" y="1065"/>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51317" name="Line 21"/>
          <p:cNvSpPr>
            <a:spLocks noChangeShapeType="1"/>
          </p:cNvSpPr>
          <p:nvPr/>
        </p:nvSpPr>
        <p:spPr bwMode="auto">
          <a:xfrm flipH="1" flipV="1">
            <a:off x="5626100" y="2243138"/>
            <a:ext cx="230188" cy="82550"/>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4839" name="Text Box 22"/>
          <p:cNvSpPr txBox="1">
            <a:spLocks noChangeArrowheads="1"/>
          </p:cNvSpPr>
          <p:nvPr/>
        </p:nvSpPr>
        <p:spPr bwMode="auto">
          <a:xfrm>
            <a:off x="6478588" y="2806700"/>
            <a:ext cx="12334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rPr>
              <a:t>D</a:t>
            </a:r>
            <a:r>
              <a:rPr lang="pt-BR" sz="1800" b="0" baseline="-25000">
                <a:solidFill>
                  <a:srgbClr val="FFFF00"/>
                </a:solidFill>
                <a:latin typeface="Arial" charset="0"/>
              </a:rPr>
              <a:t>2004</a:t>
            </a:r>
            <a:endParaRPr lang="pt-BR" sz="1800" b="0">
              <a:solidFill>
                <a:srgbClr val="FFFF00"/>
              </a:solidFill>
              <a:latin typeface="Arial" charset="0"/>
            </a:endParaRPr>
          </a:p>
        </p:txBody>
      </p:sp>
      <p:sp>
        <p:nvSpPr>
          <p:cNvPr id="34840" name="Text Box 23"/>
          <p:cNvSpPr txBox="1">
            <a:spLocks noChangeArrowheads="1"/>
          </p:cNvSpPr>
          <p:nvPr/>
        </p:nvSpPr>
        <p:spPr bwMode="auto">
          <a:xfrm>
            <a:off x="6196013" y="1766888"/>
            <a:ext cx="12334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S</a:t>
            </a:r>
            <a:r>
              <a:rPr lang="pt-BR" sz="1800" b="0" baseline="-25000">
                <a:solidFill>
                  <a:srgbClr val="99FF66"/>
                </a:solidFill>
                <a:latin typeface="Arial" charset="0"/>
              </a:rPr>
              <a:t>2003</a:t>
            </a:r>
            <a:endParaRPr lang="pt-BR" sz="1800" b="0">
              <a:solidFill>
                <a:srgbClr val="99FF66"/>
              </a:solidFill>
              <a:latin typeface="Arial" charset="0"/>
            </a:endParaRPr>
          </a:p>
        </p:txBody>
      </p:sp>
      <p:sp>
        <p:nvSpPr>
          <p:cNvPr id="951320" name="Text Box 24"/>
          <p:cNvSpPr txBox="1">
            <a:spLocks noChangeArrowheads="1"/>
          </p:cNvSpPr>
          <p:nvPr/>
        </p:nvSpPr>
        <p:spPr bwMode="auto">
          <a:xfrm>
            <a:off x="5813425" y="1490663"/>
            <a:ext cx="12334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rPr>
              <a:t>S</a:t>
            </a:r>
            <a:r>
              <a:rPr lang="pt-BR" sz="1800" b="0" baseline="-25000">
                <a:solidFill>
                  <a:srgbClr val="FFFF00"/>
                </a:solidFill>
                <a:latin typeface="Arial" charset="0"/>
              </a:rPr>
              <a:t>2004</a:t>
            </a:r>
            <a:endParaRPr lang="pt-BR" sz="1800" b="0">
              <a:solidFill>
                <a:srgbClr val="FFFF00"/>
              </a:solidFill>
              <a:latin typeface="Arial" charset="0"/>
            </a:endParaRPr>
          </a:p>
        </p:txBody>
      </p:sp>
      <p:sp>
        <p:nvSpPr>
          <p:cNvPr id="951321" name="Text Box 25"/>
          <p:cNvSpPr txBox="1">
            <a:spLocks noChangeArrowheads="1"/>
          </p:cNvSpPr>
          <p:nvPr/>
        </p:nvSpPr>
        <p:spPr bwMode="auto">
          <a:xfrm>
            <a:off x="1501775" y="2489200"/>
            <a:ext cx="12334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rPr>
              <a:t>P</a:t>
            </a:r>
            <a:r>
              <a:rPr lang="pt-BR" sz="1800" b="0" baseline="-25000">
                <a:solidFill>
                  <a:srgbClr val="FFFF00"/>
                </a:solidFill>
                <a:latin typeface="Arial" charset="0"/>
              </a:rPr>
              <a:t>2004</a:t>
            </a:r>
            <a:endParaRPr lang="pt-BR" sz="1800" b="0">
              <a:solidFill>
                <a:srgbClr val="FFFF00"/>
              </a:solidFill>
              <a:latin typeface="Arial" charset="0"/>
            </a:endParaRPr>
          </a:p>
        </p:txBody>
      </p:sp>
      <p:sp>
        <p:nvSpPr>
          <p:cNvPr id="34843" name="Text Box 26"/>
          <p:cNvSpPr txBox="1">
            <a:spLocks noChangeArrowheads="1"/>
          </p:cNvSpPr>
          <p:nvPr/>
        </p:nvSpPr>
        <p:spPr bwMode="auto">
          <a:xfrm>
            <a:off x="1501775" y="3343275"/>
            <a:ext cx="12334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P</a:t>
            </a:r>
            <a:r>
              <a:rPr lang="pt-BR" sz="1800" b="0" baseline="-25000">
                <a:solidFill>
                  <a:srgbClr val="99FF66"/>
                </a:solidFill>
                <a:latin typeface="Arial" charset="0"/>
              </a:rPr>
              <a:t>2003</a:t>
            </a:r>
            <a:endParaRPr lang="pt-BR" sz="1800" b="0">
              <a:solidFill>
                <a:srgbClr val="99FF66"/>
              </a:solidFill>
              <a:latin typeface="Arial" charset="0"/>
            </a:endParaRPr>
          </a:p>
        </p:txBody>
      </p:sp>
      <p:sp>
        <p:nvSpPr>
          <p:cNvPr id="34844" name="Text Box 27"/>
          <p:cNvSpPr txBox="1">
            <a:spLocks noChangeArrowheads="1"/>
          </p:cNvSpPr>
          <p:nvPr/>
        </p:nvSpPr>
        <p:spPr bwMode="auto">
          <a:xfrm>
            <a:off x="3711575" y="3225800"/>
            <a:ext cx="5111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E</a:t>
            </a:r>
          </a:p>
        </p:txBody>
      </p:sp>
    </p:spTree>
    <p:extLst>
      <p:ext uri="{BB962C8B-B14F-4D97-AF65-F5344CB8AC3E}">
        <p14:creationId xmlns:p14="http://schemas.microsoft.com/office/powerpoint/2010/main" val="1456121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51299"/>
                                        </p:tgtEl>
                                        <p:attrNameLst>
                                          <p:attrName>style.visibility</p:attrName>
                                        </p:attrNameLst>
                                      </p:cBhvr>
                                      <p:to>
                                        <p:strVal val="visible"/>
                                      </p:to>
                                    </p:set>
                                    <p:animEffect transition="in" filter="strips(downRight)">
                                      <p:cBhvr>
                                        <p:cTn id="7" dur="500"/>
                                        <p:tgtEl>
                                          <p:spTgt spid="951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951314"/>
                                        </p:tgtEl>
                                        <p:attrNameLst>
                                          <p:attrName>style.visibility</p:attrName>
                                        </p:attrNameLst>
                                      </p:cBhvr>
                                      <p:to>
                                        <p:strVal val="visible"/>
                                      </p:to>
                                    </p:set>
                                    <p:anim calcmode="lin" valueType="num">
                                      <p:cBhvr additive="base">
                                        <p:cTn id="12" dur="1000" fill="hold"/>
                                        <p:tgtEl>
                                          <p:spTgt spid="951314"/>
                                        </p:tgtEl>
                                        <p:attrNameLst>
                                          <p:attrName>ppt_x</p:attrName>
                                        </p:attrNameLst>
                                      </p:cBhvr>
                                      <p:tavLst>
                                        <p:tav tm="0">
                                          <p:val>
                                            <p:strVal val="1+#ppt_w/2"/>
                                          </p:val>
                                        </p:tav>
                                        <p:tav tm="100000">
                                          <p:val>
                                            <p:strVal val="#ppt_x"/>
                                          </p:val>
                                        </p:tav>
                                      </p:tavLst>
                                    </p:anim>
                                    <p:anim calcmode="lin" valueType="num">
                                      <p:cBhvr additive="base">
                                        <p:cTn id="13" dur="1000" fill="hold"/>
                                        <p:tgtEl>
                                          <p:spTgt spid="95131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51320"/>
                                        </p:tgtEl>
                                        <p:attrNameLst>
                                          <p:attrName>style.visibility</p:attrName>
                                        </p:attrNameLst>
                                      </p:cBhvr>
                                      <p:to>
                                        <p:strVal val="visible"/>
                                      </p:to>
                                    </p:set>
                                    <p:animEffect transition="in" filter="wipe(left)">
                                      <p:cBhvr>
                                        <p:cTn id="17" dur="500"/>
                                        <p:tgtEl>
                                          <p:spTgt spid="9513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951317"/>
                                        </p:tgtEl>
                                        <p:attrNameLst>
                                          <p:attrName>style.visibility</p:attrName>
                                        </p:attrNameLst>
                                      </p:cBhvr>
                                      <p:to>
                                        <p:strVal val="visible"/>
                                      </p:to>
                                    </p:set>
                                    <p:animEffect transition="in" filter="wipe(right)">
                                      <p:cBhvr>
                                        <p:cTn id="20" dur="1000"/>
                                        <p:tgtEl>
                                          <p:spTgt spid="9513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51304"/>
                                        </p:tgtEl>
                                        <p:attrNameLst>
                                          <p:attrName>style.visibility</p:attrName>
                                        </p:attrNameLst>
                                      </p:cBhvr>
                                      <p:to>
                                        <p:strVal val="visible"/>
                                      </p:to>
                                    </p:set>
                                    <p:anim calcmode="lin" valueType="num">
                                      <p:cBhvr>
                                        <p:cTn id="25" dur="500" fill="hold"/>
                                        <p:tgtEl>
                                          <p:spTgt spid="951304"/>
                                        </p:tgtEl>
                                        <p:attrNameLst>
                                          <p:attrName>ppt_w</p:attrName>
                                        </p:attrNameLst>
                                      </p:cBhvr>
                                      <p:tavLst>
                                        <p:tav tm="0">
                                          <p:val>
                                            <p:fltVal val="0"/>
                                          </p:val>
                                        </p:tav>
                                        <p:tav tm="100000">
                                          <p:val>
                                            <p:strVal val="#ppt_w"/>
                                          </p:val>
                                        </p:tav>
                                      </p:tavLst>
                                    </p:anim>
                                    <p:anim calcmode="lin" valueType="num">
                                      <p:cBhvr>
                                        <p:cTn id="26" dur="500" fill="hold"/>
                                        <p:tgtEl>
                                          <p:spTgt spid="951304"/>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951310"/>
                                        </p:tgtEl>
                                        <p:attrNameLst>
                                          <p:attrName>style.visibility</p:attrName>
                                        </p:attrNameLst>
                                      </p:cBhvr>
                                      <p:to>
                                        <p:strVal val="visible"/>
                                      </p:to>
                                    </p:set>
                                    <p:animEffect transition="in" filter="wipe(up)">
                                      <p:cBhvr>
                                        <p:cTn id="30" dur="500"/>
                                        <p:tgtEl>
                                          <p:spTgt spid="951310"/>
                                        </p:tgtEl>
                                      </p:cBhvr>
                                    </p:animEffect>
                                  </p:childTnLst>
                                </p:cTn>
                              </p:par>
                            </p:childTnLst>
                          </p:cTn>
                        </p:par>
                        <p:par>
                          <p:cTn id="31" fill="hold" nodeType="afterGroup">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951300"/>
                                        </p:tgtEl>
                                        <p:attrNameLst>
                                          <p:attrName>style.visibility</p:attrName>
                                        </p:attrNameLst>
                                      </p:cBhvr>
                                      <p:to>
                                        <p:strVal val="visible"/>
                                      </p:to>
                                    </p:set>
                                    <p:anim calcmode="lin" valueType="num">
                                      <p:cBhvr additive="base">
                                        <p:cTn id="34" dur="1000" fill="hold"/>
                                        <p:tgtEl>
                                          <p:spTgt spid="951300"/>
                                        </p:tgtEl>
                                        <p:attrNameLst>
                                          <p:attrName>ppt_x</p:attrName>
                                        </p:attrNameLst>
                                      </p:cBhvr>
                                      <p:tavLst>
                                        <p:tav tm="0">
                                          <p:val>
                                            <p:strVal val="0-#ppt_w/2"/>
                                          </p:val>
                                        </p:tav>
                                        <p:tav tm="100000">
                                          <p:val>
                                            <p:strVal val="#ppt_x"/>
                                          </p:val>
                                        </p:tav>
                                      </p:tavLst>
                                    </p:anim>
                                    <p:anim calcmode="lin" valueType="num">
                                      <p:cBhvr additive="base">
                                        <p:cTn id="35" dur="1000" fill="hold"/>
                                        <p:tgtEl>
                                          <p:spTgt spid="951300"/>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22" presetClass="entr" presetSubtype="2" fill="hold" grpId="0" nodeType="afterEffect">
                                  <p:stCondLst>
                                    <p:cond delay="0"/>
                                  </p:stCondLst>
                                  <p:childTnLst>
                                    <p:set>
                                      <p:cBhvr>
                                        <p:cTn id="38" dur="1" fill="hold">
                                          <p:stCondLst>
                                            <p:cond delay="0"/>
                                          </p:stCondLst>
                                        </p:cTn>
                                        <p:tgtEl>
                                          <p:spTgt spid="951309"/>
                                        </p:tgtEl>
                                        <p:attrNameLst>
                                          <p:attrName>style.visibility</p:attrName>
                                        </p:attrNameLst>
                                      </p:cBhvr>
                                      <p:to>
                                        <p:strVal val="visible"/>
                                      </p:to>
                                    </p:set>
                                    <p:animEffect transition="in" filter="wipe(right)">
                                      <p:cBhvr>
                                        <p:cTn id="39" dur="500"/>
                                        <p:tgtEl>
                                          <p:spTgt spid="951309"/>
                                        </p:tgtEl>
                                      </p:cBhvr>
                                    </p:animEffect>
                                  </p:childTnLst>
                                </p:cTn>
                              </p:par>
                            </p:childTnLst>
                          </p:cTn>
                        </p:par>
                        <p:par>
                          <p:cTn id="40" fill="hold" nodeType="afterGroup">
                            <p:stCondLst>
                              <p:cond delay="2500"/>
                            </p:stCondLst>
                            <p:childTnLst>
                              <p:par>
                                <p:cTn id="41" presetID="2" presetClass="entr" presetSubtype="4" fill="hold" grpId="0" nodeType="afterEffect">
                                  <p:stCondLst>
                                    <p:cond delay="0"/>
                                  </p:stCondLst>
                                  <p:childTnLst>
                                    <p:set>
                                      <p:cBhvr>
                                        <p:cTn id="42" dur="1" fill="hold">
                                          <p:stCondLst>
                                            <p:cond delay="0"/>
                                          </p:stCondLst>
                                        </p:cTn>
                                        <p:tgtEl>
                                          <p:spTgt spid="951321"/>
                                        </p:tgtEl>
                                        <p:attrNameLst>
                                          <p:attrName>style.visibility</p:attrName>
                                        </p:attrNameLst>
                                      </p:cBhvr>
                                      <p:to>
                                        <p:strVal val="visible"/>
                                      </p:to>
                                    </p:set>
                                    <p:anim calcmode="lin" valueType="num">
                                      <p:cBhvr additive="base">
                                        <p:cTn id="43" dur="1000" fill="hold"/>
                                        <p:tgtEl>
                                          <p:spTgt spid="951321"/>
                                        </p:tgtEl>
                                        <p:attrNameLst>
                                          <p:attrName>ppt_x</p:attrName>
                                        </p:attrNameLst>
                                      </p:cBhvr>
                                      <p:tavLst>
                                        <p:tav tm="0">
                                          <p:val>
                                            <p:strVal val="#ppt_x"/>
                                          </p:val>
                                        </p:tav>
                                        <p:tav tm="100000">
                                          <p:val>
                                            <p:strVal val="#ppt_x"/>
                                          </p:val>
                                        </p:tav>
                                      </p:tavLst>
                                    </p:anim>
                                    <p:anim calcmode="lin" valueType="num">
                                      <p:cBhvr additive="base">
                                        <p:cTn id="44" dur="1000" fill="hold"/>
                                        <p:tgtEl>
                                          <p:spTgt spid="951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p:bldP spid="951300" grpId="0"/>
      <p:bldP spid="951304" grpId="0"/>
      <p:bldP spid="951309" grpId="0" animBg="1"/>
      <p:bldP spid="951310" grpId="0" animBg="1"/>
      <p:bldP spid="951314" grpId="0" animBg="1"/>
      <p:bldP spid="951317" grpId="0" animBg="1"/>
      <p:bldP spid="951320" grpId="0"/>
      <p:bldP spid="9513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708920"/>
            <a:ext cx="8229600" cy="3417243"/>
          </a:xfrm>
        </p:spPr>
        <p:txBody>
          <a:bodyPr>
            <a:normAutofit/>
          </a:bodyPr>
          <a:lstStyle/>
          <a:p>
            <a:pPr algn="ctr">
              <a:buNone/>
            </a:pPr>
            <a:r>
              <a:rPr lang="pt-BR" dirty="0" smtClean="0"/>
              <a:t>“</a:t>
            </a:r>
            <a:r>
              <a:rPr lang="pt-BR" i="1" dirty="0" smtClean="0"/>
              <a:t>A inflação é, sempre e em toda parte, um fenômeno monetário</a:t>
            </a:r>
            <a:r>
              <a:rPr lang="pt-BR" dirty="0" smtClean="0"/>
              <a:t>”</a:t>
            </a:r>
          </a:p>
          <a:p>
            <a:pPr algn="ctr">
              <a:buNone/>
            </a:pPr>
            <a:endParaRPr lang="pt-BR" dirty="0" smtClean="0"/>
          </a:p>
          <a:p>
            <a:pPr algn="r">
              <a:buNone/>
            </a:pPr>
            <a:r>
              <a:rPr lang="pt-BR" dirty="0" smtClean="0"/>
              <a:t>Milton Friedman</a:t>
            </a:r>
          </a:p>
          <a:p>
            <a:pPr algn="r">
              <a:buNone/>
            </a:pPr>
            <a:endParaRPr lang="pt-B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9D6820E5-9C04-4B45-B8DF-F7851826FC46}" type="slidenum">
              <a:rPr lang="pt-PT" sz="1400" b="0" smtClean="0">
                <a:solidFill>
                  <a:schemeClr val="folHlink"/>
                </a:solidFill>
              </a:rPr>
              <a:pPr eaLnBrk="1" hangingPunct="1"/>
              <a:t>50</a:t>
            </a:fld>
            <a:endParaRPr lang="pt-PT" sz="1400" b="0" smtClean="0">
              <a:solidFill>
                <a:schemeClr val="folHlink"/>
              </a:solidFill>
            </a:endParaRPr>
          </a:p>
        </p:txBody>
      </p:sp>
      <p:sp>
        <p:nvSpPr>
          <p:cNvPr id="952322" name="Rectangle 2"/>
          <p:cNvSpPr>
            <a:spLocks noGrp="1" noChangeArrowheads="1"/>
          </p:cNvSpPr>
          <p:nvPr>
            <p:ph type="body" idx="1"/>
          </p:nvPr>
        </p:nvSpPr>
        <p:spPr>
          <a:xfrm>
            <a:off x="0" y="1887538"/>
            <a:ext cx="4776788" cy="1663700"/>
          </a:xfrm>
        </p:spPr>
        <p:txBody>
          <a:bodyPr>
            <a:noAutofit/>
          </a:bodyPr>
          <a:lstStyle/>
          <a:p>
            <a:pPr marL="361950" indent="-361950" eaLnBrk="1" hangingPunct="1">
              <a:lnSpc>
                <a:spcPct val="110000"/>
              </a:lnSpc>
            </a:pPr>
            <a:r>
              <a:rPr lang="pt-BR" sz="2800" dirty="0" smtClean="0">
                <a:latin typeface="Arial" charset="0"/>
              </a:rPr>
              <a:t>Inflação de demanda Deslocamento (para cima) da curva de demanda agregada</a:t>
            </a:r>
          </a:p>
        </p:txBody>
      </p:sp>
      <p:sp>
        <p:nvSpPr>
          <p:cNvPr id="35844" name="Rectangle 3"/>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A natureza auto-eliminadora da inflação do modelo geral da Síntese Neoclássica</a:t>
            </a:r>
          </a:p>
        </p:txBody>
      </p:sp>
      <p:sp>
        <p:nvSpPr>
          <p:cNvPr id="952324" name="Rectangle 4"/>
          <p:cNvSpPr>
            <a:spLocks noChangeArrowheads="1"/>
          </p:cNvSpPr>
          <p:nvPr/>
        </p:nvSpPr>
        <p:spPr bwMode="auto">
          <a:xfrm>
            <a:off x="4992688" y="3378200"/>
            <a:ext cx="2106612"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10000"/>
              </a:lnSpc>
              <a:spcBef>
                <a:spcPct val="20000"/>
              </a:spcBef>
            </a:pPr>
            <a:r>
              <a:rPr lang="pt-BR" sz="2800" b="0" dirty="0">
                <a:latin typeface="Arial" charset="0"/>
              </a:rPr>
              <a:t>Excesso de demanda agregada</a:t>
            </a:r>
          </a:p>
        </p:txBody>
      </p:sp>
      <p:sp>
        <p:nvSpPr>
          <p:cNvPr id="952325" name="Rectangle 5"/>
          <p:cNvSpPr>
            <a:spLocks noChangeArrowheads="1"/>
          </p:cNvSpPr>
          <p:nvPr/>
        </p:nvSpPr>
        <p:spPr bwMode="auto">
          <a:xfrm>
            <a:off x="6746875" y="3795713"/>
            <a:ext cx="88741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10000"/>
              </a:lnSpc>
              <a:spcBef>
                <a:spcPct val="20000"/>
              </a:spcBef>
            </a:pPr>
            <a:r>
              <a:rPr lang="pt-BR" sz="2800" b="0" dirty="0">
                <a:latin typeface="Arial" charset="0"/>
                <a:sym typeface="Symbol" pitchFamily="18" charset="2"/>
              </a:rPr>
              <a:t></a:t>
            </a:r>
          </a:p>
        </p:txBody>
      </p:sp>
      <p:sp>
        <p:nvSpPr>
          <p:cNvPr id="952326" name="Rectangle 6"/>
          <p:cNvSpPr>
            <a:spLocks noChangeArrowheads="1"/>
          </p:cNvSpPr>
          <p:nvPr/>
        </p:nvSpPr>
        <p:spPr bwMode="auto">
          <a:xfrm>
            <a:off x="0" y="4397375"/>
            <a:ext cx="4776788"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1950" indent="-361950">
              <a:lnSpc>
                <a:spcPct val="110000"/>
              </a:lnSpc>
              <a:spcBef>
                <a:spcPct val="20000"/>
              </a:spcBef>
              <a:buFontTx/>
              <a:buChar char="•"/>
            </a:pPr>
            <a:r>
              <a:rPr lang="pt-BR" sz="2800" b="0" dirty="0">
                <a:latin typeface="Arial" charset="0"/>
              </a:rPr>
              <a:t>Inflação de custos Deslocamento (para cima) da curva de oferta agregada</a:t>
            </a:r>
          </a:p>
        </p:txBody>
      </p:sp>
      <p:sp>
        <p:nvSpPr>
          <p:cNvPr id="952327" name="AutoShape 7"/>
          <p:cNvSpPr>
            <a:spLocks/>
          </p:cNvSpPr>
          <p:nvPr/>
        </p:nvSpPr>
        <p:spPr bwMode="auto">
          <a:xfrm>
            <a:off x="4537075" y="1795463"/>
            <a:ext cx="458788" cy="4692650"/>
          </a:xfrm>
          <a:prstGeom prst="rightBrace">
            <a:avLst>
              <a:gd name="adj1" fmla="val 85236"/>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52328" name="Rectangle 8"/>
          <p:cNvSpPr>
            <a:spLocks noChangeArrowheads="1"/>
          </p:cNvSpPr>
          <p:nvPr/>
        </p:nvSpPr>
        <p:spPr bwMode="auto">
          <a:xfrm>
            <a:off x="7362825" y="3822700"/>
            <a:ext cx="1611313"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10000"/>
              </a:lnSpc>
              <a:spcBef>
                <a:spcPct val="20000"/>
              </a:spcBef>
              <a:defRPr/>
            </a:pPr>
            <a:r>
              <a:rPr lang="pt-BR" sz="2800" b="1" dirty="0">
                <a:latin typeface="Arial" charset="0"/>
              </a:rPr>
              <a:t>Inflação</a:t>
            </a:r>
          </a:p>
        </p:txBody>
      </p:sp>
    </p:spTree>
    <p:extLst>
      <p:ext uri="{BB962C8B-B14F-4D97-AF65-F5344CB8AC3E}">
        <p14:creationId xmlns:p14="http://schemas.microsoft.com/office/powerpoint/2010/main" val="2464480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52322">
                                            <p:txEl>
                                              <p:pRg st="0" end="0"/>
                                            </p:txEl>
                                          </p:spTgt>
                                        </p:tgtEl>
                                        <p:attrNameLst>
                                          <p:attrName>style.visibility</p:attrName>
                                        </p:attrNameLst>
                                      </p:cBhvr>
                                      <p:to>
                                        <p:strVal val="visible"/>
                                      </p:to>
                                    </p:set>
                                    <p:animEffect transition="in" filter="strips(downRight)">
                                      <p:cBhvr>
                                        <p:cTn id="7" dur="500"/>
                                        <p:tgtEl>
                                          <p:spTgt spid="952322">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52326">
                                            <p:txEl>
                                              <p:pRg st="0" end="0"/>
                                            </p:txEl>
                                          </p:spTgt>
                                        </p:tgtEl>
                                        <p:attrNameLst>
                                          <p:attrName>style.visibility</p:attrName>
                                        </p:attrNameLst>
                                      </p:cBhvr>
                                      <p:to>
                                        <p:strVal val="visible"/>
                                      </p:to>
                                    </p:set>
                                    <p:animEffect transition="in" filter="strips(downRight)">
                                      <p:cBhvr>
                                        <p:cTn id="11" dur="500"/>
                                        <p:tgtEl>
                                          <p:spTgt spid="95232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952327"/>
                                        </p:tgtEl>
                                        <p:attrNameLst>
                                          <p:attrName>style.visibility</p:attrName>
                                        </p:attrNameLst>
                                      </p:cBhvr>
                                      <p:to>
                                        <p:strVal val="visible"/>
                                      </p:to>
                                    </p:set>
                                    <p:animEffect transition="in" filter="box(out)">
                                      <p:cBhvr>
                                        <p:cTn id="16" dur="500"/>
                                        <p:tgtEl>
                                          <p:spTgt spid="952327"/>
                                        </p:tgtEl>
                                      </p:cBhvr>
                                    </p:animEffect>
                                  </p:childTnLst>
                                </p:cTn>
                              </p:par>
                            </p:childTnLst>
                          </p:cTn>
                        </p:par>
                        <p:par>
                          <p:cTn id="17" fill="hold" nodeType="afterGroup">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952324">
                                            <p:txEl>
                                              <p:pRg st="0" end="0"/>
                                            </p:txEl>
                                          </p:spTgt>
                                        </p:tgtEl>
                                        <p:attrNameLst>
                                          <p:attrName>style.visibility</p:attrName>
                                        </p:attrNameLst>
                                      </p:cBhvr>
                                      <p:to>
                                        <p:strVal val="visible"/>
                                      </p:to>
                                    </p:set>
                                    <p:anim calcmode="lin" valueType="num">
                                      <p:cBhvr>
                                        <p:cTn id="20" dur="500" fill="hold"/>
                                        <p:tgtEl>
                                          <p:spTgt spid="952324">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952324">
                                            <p:txEl>
                                              <p:pRg st="0" end="0"/>
                                            </p:txEl>
                                          </p:spTgt>
                                        </p:tgtEl>
                                        <p:attrNameLst>
                                          <p:attrName>ppt_h</p:attrName>
                                        </p:attrNameLst>
                                      </p:cBhvr>
                                      <p:tavLst>
                                        <p:tav tm="0">
                                          <p:val>
                                            <p:fltVal val="0"/>
                                          </p:val>
                                        </p:tav>
                                        <p:tav tm="100000">
                                          <p:val>
                                            <p:strVal val="#ppt_h"/>
                                          </p:val>
                                        </p:tav>
                                      </p:tavLst>
                                    </p:anim>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52325">
                                            <p:txEl>
                                              <p:pRg st="0" end="0"/>
                                            </p:txEl>
                                          </p:spTgt>
                                        </p:tgtEl>
                                        <p:attrNameLst>
                                          <p:attrName>style.visibility</p:attrName>
                                        </p:attrNameLst>
                                      </p:cBhvr>
                                      <p:to>
                                        <p:strVal val="visible"/>
                                      </p:to>
                                    </p:set>
                                    <p:animEffect transition="in" filter="wipe(left)">
                                      <p:cBhvr>
                                        <p:cTn id="25" dur="500"/>
                                        <p:tgtEl>
                                          <p:spTgt spid="952325">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52328">
                                            <p:txEl>
                                              <p:pRg st="0" end="0"/>
                                            </p:txEl>
                                          </p:spTgt>
                                        </p:tgtEl>
                                        <p:attrNameLst>
                                          <p:attrName>style.visibility</p:attrName>
                                        </p:attrNameLst>
                                      </p:cBhvr>
                                      <p:to>
                                        <p:strVal val="visible"/>
                                      </p:to>
                                    </p:set>
                                    <p:animEffect transition="in" filter="wipe(left)">
                                      <p:cBhvr>
                                        <p:cTn id="30" dur="500"/>
                                        <p:tgtEl>
                                          <p:spTgt spid="9523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22" grpId="0" build="p" autoUpdateAnimBg="0"/>
      <p:bldP spid="952324" grpId="0" build="p" autoUpdateAnimBg="0"/>
      <p:bldP spid="952325" grpId="0" build="p" autoUpdateAnimBg="0"/>
      <p:bldP spid="952326" grpId="0" build="p" autoUpdateAnimBg="0"/>
      <p:bldP spid="952327" grpId="0" animBg="1"/>
      <p:bldP spid="95232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 name="Retângulo 67"/>
          <p:cNvSpPr/>
          <p:nvPr/>
        </p:nvSpPr>
        <p:spPr>
          <a:xfrm>
            <a:off x="5076056" y="1124744"/>
            <a:ext cx="363589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64"/>
          <p:cNvSpPr/>
          <p:nvPr/>
        </p:nvSpPr>
        <p:spPr>
          <a:xfrm>
            <a:off x="216024" y="1124744"/>
            <a:ext cx="363589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86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FD8CF7BD-0A88-420B-9121-B2B93903039A}" type="slidenum">
              <a:rPr lang="pt-PT" sz="1400" b="0" smtClean="0">
                <a:solidFill>
                  <a:schemeClr val="folHlink"/>
                </a:solidFill>
              </a:rPr>
              <a:pPr eaLnBrk="1" hangingPunct="1"/>
              <a:t>51</a:t>
            </a:fld>
            <a:endParaRPr lang="pt-PT" sz="1400" b="0" smtClean="0">
              <a:solidFill>
                <a:schemeClr val="folHlink"/>
              </a:solidFill>
            </a:endParaRPr>
          </a:p>
        </p:txBody>
      </p:sp>
      <p:sp>
        <p:nvSpPr>
          <p:cNvPr id="36867" name="Rectangle 2"/>
          <p:cNvSpPr>
            <a:spLocks noGrp="1" noChangeArrowheads="1"/>
          </p:cNvSpPr>
          <p:nvPr>
            <p:ph type="title"/>
          </p:nvPr>
        </p:nvSpPr>
        <p:spPr>
          <a:xfrm>
            <a:off x="0" y="331788"/>
            <a:ext cx="9144000" cy="819150"/>
          </a:xfrm>
          <a:noFill/>
        </p:spPr>
        <p:txBody>
          <a:bodyPr>
            <a:normAutofit fontScale="90000"/>
          </a:bodyPr>
          <a:lstStyle/>
          <a:p>
            <a:pPr eaLnBrk="1" hangingPunct="1"/>
            <a:r>
              <a:rPr lang="pt-BR" sz="2800" smtClean="0">
                <a:latin typeface="Arial" charset="0"/>
              </a:rPr>
              <a:t>A natureza auto-eliminadora da inflação do modelo geral da Síntese Neoclássica</a:t>
            </a:r>
          </a:p>
        </p:txBody>
      </p:sp>
      <p:sp>
        <p:nvSpPr>
          <p:cNvPr id="953347" name="Text Box 3"/>
          <p:cNvSpPr txBox="1">
            <a:spLocks noChangeArrowheads="1"/>
          </p:cNvSpPr>
          <p:nvPr/>
        </p:nvSpPr>
        <p:spPr bwMode="auto">
          <a:xfrm>
            <a:off x="3851920" y="1547813"/>
            <a:ext cx="160496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dirty="0">
                <a:latin typeface="Arial" charset="0"/>
              </a:rPr>
              <a:t>Oferta e demanda agregada.</a:t>
            </a:r>
          </a:p>
        </p:txBody>
      </p:sp>
      <p:grpSp>
        <p:nvGrpSpPr>
          <p:cNvPr id="953348" name="Group 4"/>
          <p:cNvGrpSpPr>
            <a:grpSpLocks/>
          </p:cNvGrpSpPr>
          <p:nvPr/>
        </p:nvGrpSpPr>
        <p:grpSpPr bwMode="auto">
          <a:xfrm>
            <a:off x="5108575" y="1176338"/>
            <a:ext cx="3465513" cy="2066925"/>
            <a:chOff x="158" y="489"/>
            <a:chExt cx="2195" cy="1214"/>
          </a:xfrm>
        </p:grpSpPr>
        <p:sp>
          <p:nvSpPr>
            <p:cNvPr id="36904" name="Line 5"/>
            <p:cNvSpPr>
              <a:spLocks noChangeShapeType="1"/>
            </p:cNvSpPr>
            <p:nvPr/>
          </p:nvSpPr>
          <p:spPr bwMode="auto">
            <a:xfrm flipV="1">
              <a:off x="383" y="489"/>
              <a:ext cx="0" cy="1088"/>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6905" name="Line 6"/>
            <p:cNvSpPr>
              <a:spLocks noChangeShapeType="1"/>
            </p:cNvSpPr>
            <p:nvPr/>
          </p:nvSpPr>
          <p:spPr bwMode="auto">
            <a:xfrm>
              <a:off x="383" y="1574"/>
              <a:ext cx="188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6906" name="Freeform 7"/>
            <p:cNvSpPr>
              <a:spLocks/>
            </p:cNvSpPr>
            <p:nvPr/>
          </p:nvSpPr>
          <p:spPr bwMode="auto">
            <a:xfrm>
              <a:off x="540" y="650"/>
              <a:ext cx="1204" cy="769"/>
            </a:xfrm>
            <a:custGeom>
              <a:avLst/>
              <a:gdLst>
                <a:gd name="T0" fmla="*/ 0 w 3180"/>
                <a:gd name="T1" fmla="*/ 113 h 2003"/>
                <a:gd name="T2" fmla="*/ 97 w 3180"/>
                <a:gd name="T3" fmla="*/ 77 h 2003"/>
                <a:gd name="T4" fmla="*/ 173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6907" name="Freeform 8"/>
            <p:cNvSpPr>
              <a:spLocks/>
            </p:cNvSpPr>
            <p:nvPr/>
          </p:nvSpPr>
          <p:spPr bwMode="auto">
            <a:xfrm>
              <a:off x="1021" y="554"/>
              <a:ext cx="1047" cy="823"/>
            </a:xfrm>
            <a:custGeom>
              <a:avLst/>
              <a:gdLst>
                <a:gd name="T0" fmla="*/ 0 w 2767"/>
                <a:gd name="T1" fmla="*/ 0 h 2142"/>
                <a:gd name="T2" fmla="*/ 37 w 2767"/>
                <a:gd name="T3" fmla="*/ 80 h 2142"/>
                <a:gd name="T4" fmla="*/ 150 w 2767"/>
                <a:gd name="T5" fmla="*/ 121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6908" name="Text Box 9"/>
            <p:cNvSpPr txBox="1">
              <a:spLocks noChangeArrowheads="1"/>
            </p:cNvSpPr>
            <p:nvPr/>
          </p:nvSpPr>
          <p:spPr bwMode="auto">
            <a:xfrm>
              <a:off x="791" y="493"/>
              <a:ext cx="3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6909" name="Line 10"/>
            <p:cNvSpPr>
              <a:spLocks noChangeShapeType="1"/>
            </p:cNvSpPr>
            <p:nvPr/>
          </p:nvSpPr>
          <p:spPr bwMode="auto">
            <a:xfrm flipV="1">
              <a:off x="383" y="1269"/>
              <a:ext cx="1297" cy="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6910" name="Line 11"/>
            <p:cNvSpPr>
              <a:spLocks noChangeShapeType="1"/>
            </p:cNvSpPr>
            <p:nvPr/>
          </p:nvSpPr>
          <p:spPr bwMode="auto">
            <a:xfrm>
              <a:off x="382" y="1111"/>
              <a:ext cx="926"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6911" name="Line 12"/>
            <p:cNvSpPr>
              <a:spLocks noChangeShapeType="1"/>
            </p:cNvSpPr>
            <p:nvPr/>
          </p:nvSpPr>
          <p:spPr bwMode="auto">
            <a:xfrm>
              <a:off x="1047" y="1269"/>
              <a:ext cx="0" cy="303"/>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6912" name="Line 13"/>
            <p:cNvSpPr>
              <a:spLocks noChangeShapeType="1"/>
            </p:cNvSpPr>
            <p:nvPr/>
          </p:nvSpPr>
          <p:spPr bwMode="auto">
            <a:xfrm>
              <a:off x="1666" y="1269"/>
              <a:ext cx="0" cy="303"/>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6913" name="Text Box 14"/>
            <p:cNvSpPr txBox="1">
              <a:spLocks noChangeArrowheads="1"/>
            </p:cNvSpPr>
            <p:nvPr/>
          </p:nvSpPr>
          <p:spPr bwMode="auto">
            <a:xfrm>
              <a:off x="2042" y="1321"/>
              <a:ext cx="30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6914" name="Text Box 15"/>
            <p:cNvSpPr txBox="1">
              <a:spLocks noChangeArrowheads="1"/>
            </p:cNvSpPr>
            <p:nvPr/>
          </p:nvSpPr>
          <p:spPr bwMode="auto">
            <a:xfrm>
              <a:off x="1710" y="556"/>
              <a:ext cx="27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36915" name="Text Box 16"/>
            <p:cNvSpPr txBox="1">
              <a:spLocks noChangeArrowheads="1"/>
            </p:cNvSpPr>
            <p:nvPr/>
          </p:nvSpPr>
          <p:spPr bwMode="auto">
            <a:xfrm>
              <a:off x="376" y="1341"/>
              <a:ext cx="28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36916" name="Text Box 17"/>
            <p:cNvSpPr txBox="1">
              <a:spLocks noChangeArrowheads="1"/>
            </p:cNvSpPr>
            <p:nvPr/>
          </p:nvSpPr>
          <p:spPr bwMode="auto">
            <a:xfrm>
              <a:off x="799" y="1366"/>
              <a:ext cx="30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6917" name="Text Box 18"/>
            <p:cNvSpPr txBox="1">
              <a:spLocks noChangeArrowheads="1"/>
            </p:cNvSpPr>
            <p:nvPr/>
          </p:nvSpPr>
          <p:spPr bwMode="auto">
            <a:xfrm>
              <a:off x="2049" y="737"/>
              <a:ext cx="30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6918" name="Text Box 19"/>
            <p:cNvSpPr txBox="1">
              <a:spLocks noChangeArrowheads="1"/>
            </p:cNvSpPr>
            <p:nvPr/>
          </p:nvSpPr>
          <p:spPr bwMode="auto">
            <a:xfrm>
              <a:off x="219" y="522"/>
              <a:ext cx="2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36919" name="Text Box 20"/>
            <p:cNvSpPr txBox="1">
              <a:spLocks noChangeArrowheads="1"/>
            </p:cNvSpPr>
            <p:nvPr/>
          </p:nvSpPr>
          <p:spPr bwMode="auto">
            <a:xfrm>
              <a:off x="158" y="1174"/>
              <a:ext cx="31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6920" name="Text Box 21"/>
            <p:cNvSpPr txBox="1">
              <a:spLocks noChangeArrowheads="1"/>
            </p:cNvSpPr>
            <p:nvPr/>
          </p:nvSpPr>
          <p:spPr bwMode="auto">
            <a:xfrm>
              <a:off x="170" y="995"/>
              <a:ext cx="27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36921" name="Text Box 22"/>
            <p:cNvSpPr txBox="1">
              <a:spLocks noChangeArrowheads="1"/>
            </p:cNvSpPr>
            <p:nvPr/>
          </p:nvSpPr>
          <p:spPr bwMode="auto">
            <a:xfrm>
              <a:off x="1215" y="1553"/>
              <a:ext cx="24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36922" name="Text Box 23"/>
            <p:cNvSpPr txBox="1">
              <a:spLocks noChangeArrowheads="1"/>
            </p:cNvSpPr>
            <p:nvPr/>
          </p:nvSpPr>
          <p:spPr bwMode="auto">
            <a:xfrm>
              <a:off x="1586" y="1553"/>
              <a:ext cx="24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6923" name="Text Box 24"/>
            <p:cNvSpPr txBox="1">
              <a:spLocks noChangeArrowheads="1"/>
            </p:cNvSpPr>
            <p:nvPr/>
          </p:nvSpPr>
          <p:spPr bwMode="auto">
            <a:xfrm>
              <a:off x="2082" y="1546"/>
              <a:ext cx="2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36924" name="Text Box 25"/>
            <p:cNvSpPr txBox="1">
              <a:spLocks noChangeArrowheads="1"/>
            </p:cNvSpPr>
            <p:nvPr/>
          </p:nvSpPr>
          <p:spPr bwMode="auto">
            <a:xfrm>
              <a:off x="946" y="1096"/>
              <a:ext cx="18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F</a:t>
              </a:r>
            </a:p>
          </p:txBody>
        </p:sp>
        <p:sp>
          <p:nvSpPr>
            <p:cNvPr id="36925" name="Text Box 26"/>
            <p:cNvSpPr txBox="1">
              <a:spLocks noChangeArrowheads="1"/>
            </p:cNvSpPr>
            <p:nvPr/>
          </p:nvSpPr>
          <p:spPr bwMode="auto">
            <a:xfrm>
              <a:off x="1197" y="915"/>
              <a:ext cx="18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36926" name="Text Box 27"/>
            <p:cNvSpPr txBox="1">
              <a:spLocks noChangeArrowheads="1"/>
            </p:cNvSpPr>
            <p:nvPr/>
          </p:nvSpPr>
          <p:spPr bwMode="auto">
            <a:xfrm>
              <a:off x="1557" y="1077"/>
              <a:ext cx="18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36927" name="Line 28"/>
            <p:cNvSpPr>
              <a:spLocks noChangeShapeType="1"/>
            </p:cNvSpPr>
            <p:nvPr/>
          </p:nvSpPr>
          <p:spPr bwMode="auto">
            <a:xfrm>
              <a:off x="1302" y="1117"/>
              <a:ext cx="0" cy="457"/>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6928" name="Freeform 29"/>
            <p:cNvSpPr>
              <a:spLocks/>
            </p:cNvSpPr>
            <p:nvPr/>
          </p:nvSpPr>
          <p:spPr bwMode="auto">
            <a:xfrm>
              <a:off x="1018" y="882"/>
              <a:ext cx="1076" cy="621"/>
            </a:xfrm>
            <a:custGeom>
              <a:avLst/>
              <a:gdLst>
                <a:gd name="T0" fmla="*/ 0 w 3180"/>
                <a:gd name="T1" fmla="*/ 60 h 2003"/>
                <a:gd name="T2" fmla="*/ 69 w 3180"/>
                <a:gd name="T3" fmla="*/ 41 h 2003"/>
                <a:gd name="T4" fmla="*/ 123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sp>
        <p:nvSpPr>
          <p:cNvPr id="953374" name="Rectangle 30"/>
          <p:cNvSpPr>
            <a:spLocks noGrp="1" noChangeArrowheads="1"/>
          </p:cNvSpPr>
          <p:nvPr>
            <p:ph type="body" idx="1"/>
          </p:nvPr>
        </p:nvSpPr>
        <p:spPr>
          <a:xfrm>
            <a:off x="400050" y="4076700"/>
            <a:ext cx="8337550" cy="2030413"/>
          </a:xfrm>
          <a:noFill/>
        </p:spPr>
        <p:txBody>
          <a:bodyPr>
            <a:noAutofit/>
          </a:bodyPr>
          <a:lstStyle/>
          <a:p>
            <a:pPr marL="361950" indent="-361950" algn="just" eaLnBrk="1" hangingPunct="1">
              <a:lnSpc>
                <a:spcPct val="110000"/>
              </a:lnSpc>
            </a:pPr>
            <a:r>
              <a:rPr lang="pt-BR" sz="2800" dirty="0" smtClean="0">
                <a:latin typeface="Arial" charset="0"/>
                <a:sym typeface="Symbol" pitchFamily="18" charset="2"/>
              </a:rPr>
              <a:t>Ao atingir o novo equilíbrio da economia, a inflação será eliminada. </a:t>
            </a:r>
          </a:p>
          <a:p>
            <a:pPr marL="361950" indent="-361950" algn="just" eaLnBrk="1" hangingPunct="1">
              <a:lnSpc>
                <a:spcPct val="110000"/>
              </a:lnSpc>
            </a:pPr>
            <a:r>
              <a:rPr lang="pt-BR" sz="2400" dirty="0" smtClean="0">
                <a:latin typeface="Arial" charset="0"/>
                <a:sym typeface="Symbol" pitchFamily="18" charset="2"/>
              </a:rPr>
              <a:t>Ou seja, na passagem do ponto de equilíbrio E, de coordenadas (y</a:t>
            </a:r>
            <a:r>
              <a:rPr lang="pt-BR" sz="2400" baseline="-25000" dirty="0" smtClean="0">
                <a:latin typeface="Arial" charset="0"/>
                <a:sym typeface="Symbol" pitchFamily="18" charset="2"/>
              </a:rPr>
              <a:t>0</a:t>
            </a:r>
            <a:r>
              <a:rPr lang="pt-BR" sz="2400" dirty="0" smtClean="0">
                <a:latin typeface="Arial" charset="0"/>
                <a:sym typeface="Symbol" pitchFamily="18" charset="2"/>
              </a:rPr>
              <a:t>, P</a:t>
            </a:r>
            <a:r>
              <a:rPr lang="pt-BR" sz="2400" baseline="-25000" dirty="0" smtClean="0">
                <a:latin typeface="Arial" charset="0"/>
                <a:sym typeface="Symbol" pitchFamily="18" charset="2"/>
              </a:rPr>
              <a:t>0</a:t>
            </a:r>
            <a:r>
              <a:rPr lang="pt-BR" sz="2400" dirty="0" smtClean="0">
                <a:latin typeface="Arial" charset="0"/>
                <a:sym typeface="Symbol" pitchFamily="18" charset="2"/>
              </a:rPr>
              <a:t>), para o ponto G, de coordenadas (y</a:t>
            </a:r>
            <a:r>
              <a:rPr lang="pt-BR" sz="2400" baseline="-25000" dirty="0" smtClean="0">
                <a:latin typeface="Arial" charset="0"/>
                <a:sym typeface="Symbol" pitchFamily="18" charset="2"/>
              </a:rPr>
              <a:t>2</a:t>
            </a:r>
            <a:r>
              <a:rPr lang="pt-BR" sz="2400" dirty="0" smtClean="0">
                <a:latin typeface="Arial" charset="0"/>
                <a:sym typeface="Symbol" pitchFamily="18" charset="2"/>
              </a:rPr>
              <a:t>, P</a:t>
            </a:r>
            <a:r>
              <a:rPr lang="pt-BR" sz="2400" baseline="-25000" dirty="0" smtClean="0">
                <a:latin typeface="Arial" charset="0"/>
                <a:sym typeface="Symbol" pitchFamily="18" charset="2"/>
              </a:rPr>
              <a:t>2</a:t>
            </a:r>
            <a:r>
              <a:rPr lang="pt-BR" sz="2400" dirty="0" smtClean="0">
                <a:latin typeface="Arial" charset="0"/>
                <a:sym typeface="Symbol" pitchFamily="18" charset="2"/>
              </a:rPr>
              <a:t>), tem-se inflação. Mas no ponto (y</a:t>
            </a:r>
            <a:r>
              <a:rPr lang="pt-BR" sz="2400" baseline="-25000" dirty="0" smtClean="0">
                <a:latin typeface="Arial" charset="0"/>
                <a:sym typeface="Symbol" pitchFamily="18" charset="2"/>
              </a:rPr>
              <a:t>2</a:t>
            </a:r>
            <a:r>
              <a:rPr lang="pt-BR" sz="2400" dirty="0" smtClean="0">
                <a:latin typeface="Arial" charset="0"/>
                <a:sym typeface="Symbol" pitchFamily="18" charset="2"/>
              </a:rPr>
              <a:t>, P</a:t>
            </a:r>
            <a:r>
              <a:rPr lang="pt-BR" sz="2400" baseline="-25000" dirty="0" smtClean="0">
                <a:latin typeface="Arial" charset="0"/>
                <a:sym typeface="Symbol" pitchFamily="18" charset="2"/>
              </a:rPr>
              <a:t>2</a:t>
            </a:r>
            <a:r>
              <a:rPr lang="pt-BR" sz="2400" dirty="0" smtClean="0">
                <a:latin typeface="Arial" charset="0"/>
                <a:sym typeface="Symbol" pitchFamily="18" charset="2"/>
              </a:rPr>
              <a:t>) não temos mais inflação.</a:t>
            </a:r>
          </a:p>
        </p:txBody>
      </p:sp>
      <p:grpSp>
        <p:nvGrpSpPr>
          <p:cNvPr id="953375" name="Group 31"/>
          <p:cNvGrpSpPr>
            <a:grpSpLocks/>
          </p:cNvGrpSpPr>
          <p:nvPr/>
        </p:nvGrpSpPr>
        <p:grpSpPr bwMode="auto">
          <a:xfrm>
            <a:off x="242888" y="1179513"/>
            <a:ext cx="3609975" cy="2030412"/>
            <a:chOff x="153" y="743"/>
            <a:chExt cx="2274" cy="1279"/>
          </a:xfrm>
        </p:grpSpPr>
        <p:sp>
          <p:nvSpPr>
            <p:cNvPr id="36876" name="Line 32"/>
            <p:cNvSpPr>
              <a:spLocks noChangeShapeType="1"/>
            </p:cNvSpPr>
            <p:nvPr/>
          </p:nvSpPr>
          <p:spPr bwMode="auto">
            <a:xfrm flipV="1">
              <a:off x="373" y="753"/>
              <a:ext cx="0" cy="1132"/>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6877" name="Line 33"/>
            <p:cNvSpPr>
              <a:spLocks noChangeShapeType="1"/>
            </p:cNvSpPr>
            <p:nvPr/>
          </p:nvSpPr>
          <p:spPr bwMode="auto">
            <a:xfrm>
              <a:off x="373" y="1885"/>
              <a:ext cx="1989"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6878" name="Freeform 34"/>
            <p:cNvSpPr>
              <a:spLocks/>
            </p:cNvSpPr>
            <p:nvPr/>
          </p:nvSpPr>
          <p:spPr bwMode="auto">
            <a:xfrm>
              <a:off x="524" y="938"/>
              <a:ext cx="1272" cy="801"/>
            </a:xfrm>
            <a:custGeom>
              <a:avLst/>
              <a:gdLst>
                <a:gd name="T0" fmla="*/ 0 w 3180"/>
                <a:gd name="T1" fmla="*/ 128 h 2003"/>
                <a:gd name="T2" fmla="*/ 114 w 3180"/>
                <a:gd name="T3" fmla="*/ 87 h 2003"/>
                <a:gd name="T4" fmla="*/ 204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6879" name="Freeform 35"/>
            <p:cNvSpPr>
              <a:spLocks/>
            </p:cNvSpPr>
            <p:nvPr/>
          </p:nvSpPr>
          <p:spPr bwMode="auto">
            <a:xfrm>
              <a:off x="629" y="898"/>
              <a:ext cx="1196" cy="881"/>
            </a:xfrm>
            <a:custGeom>
              <a:avLst/>
              <a:gdLst>
                <a:gd name="T0" fmla="*/ 0 w 2767"/>
                <a:gd name="T1" fmla="*/ 0 h 2142"/>
                <a:gd name="T2" fmla="*/ 55 w 2767"/>
                <a:gd name="T3" fmla="*/ 98 h 2142"/>
                <a:gd name="T4" fmla="*/ 223 w 2767"/>
                <a:gd name="T5" fmla="*/ 149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6880" name="Freeform 36"/>
            <p:cNvSpPr>
              <a:spLocks/>
            </p:cNvSpPr>
            <p:nvPr/>
          </p:nvSpPr>
          <p:spPr bwMode="auto">
            <a:xfrm>
              <a:off x="1035" y="809"/>
              <a:ext cx="1107" cy="856"/>
            </a:xfrm>
            <a:custGeom>
              <a:avLst/>
              <a:gdLst>
                <a:gd name="T0" fmla="*/ 0 w 2767"/>
                <a:gd name="T1" fmla="*/ 0 h 2142"/>
                <a:gd name="T2" fmla="*/ 44 w 2767"/>
                <a:gd name="T3" fmla="*/ 90 h 2142"/>
                <a:gd name="T4" fmla="*/ 177 w 2767"/>
                <a:gd name="T5" fmla="*/ 13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6881" name="Text Box 37"/>
            <p:cNvSpPr txBox="1">
              <a:spLocks noChangeArrowheads="1"/>
            </p:cNvSpPr>
            <p:nvPr/>
          </p:nvSpPr>
          <p:spPr bwMode="auto">
            <a:xfrm>
              <a:off x="609" y="767"/>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6882" name="Line 38"/>
            <p:cNvSpPr>
              <a:spLocks noChangeShapeType="1"/>
            </p:cNvSpPr>
            <p:nvPr/>
          </p:nvSpPr>
          <p:spPr bwMode="auto">
            <a:xfrm flipV="1">
              <a:off x="373" y="1567"/>
              <a:ext cx="699" cy="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6883" name="Line 39"/>
            <p:cNvSpPr>
              <a:spLocks noChangeShapeType="1"/>
            </p:cNvSpPr>
            <p:nvPr/>
          </p:nvSpPr>
          <p:spPr bwMode="auto">
            <a:xfrm>
              <a:off x="373" y="1402"/>
              <a:ext cx="978"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6884" name="Line 40"/>
            <p:cNvSpPr>
              <a:spLocks noChangeShapeType="1"/>
            </p:cNvSpPr>
            <p:nvPr/>
          </p:nvSpPr>
          <p:spPr bwMode="auto">
            <a:xfrm>
              <a:off x="1075" y="1567"/>
              <a:ext cx="0" cy="31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6885" name="Line 41"/>
            <p:cNvSpPr>
              <a:spLocks noChangeShapeType="1"/>
            </p:cNvSpPr>
            <p:nvPr/>
          </p:nvSpPr>
          <p:spPr bwMode="auto">
            <a:xfrm>
              <a:off x="1729" y="1567"/>
              <a:ext cx="0" cy="31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6886" name="Text Box 42"/>
            <p:cNvSpPr txBox="1">
              <a:spLocks noChangeArrowheads="1"/>
            </p:cNvSpPr>
            <p:nvPr/>
          </p:nvSpPr>
          <p:spPr bwMode="auto">
            <a:xfrm>
              <a:off x="1789" y="1691"/>
              <a:ext cx="2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33"/>
                  </a:solidFill>
                  <a:latin typeface="Arial" charset="0"/>
                </a:rPr>
                <a:t>D</a:t>
              </a:r>
              <a:r>
                <a:rPr lang="pt-BR" sz="1600" b="0" baseline="-25000">
                  <a:solidFill>
                    <a:srgbClr val="99FF33"/>
                  </a:solidFill>
                  <a:latin typeface="Arial" charset="0"/>
                </a:rPr>
                <a:t>0</a:t>
              </a:r>
            </a:p>
          </p:txBody>
        </p:sp>
        <p:sp>
          <p:nvSpPr>
            <p:cNvPr id="36887" name="Text Box 43"/>
            <p:cNvSpPr txBox="1">
              <a:spLocks noChangeArrowheads="1"/>
            </p:cNvSpPr>
            <p:nvPr/>
          </p:nvSpPr>
          <p:spPr bwMode="auto">
            <a:xfrm>
              <a:off x="1021" y="743"/>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36888" name="Text Box 44"/>
            <p:cNvSpPr txBox="1">
              <a:spLocks noChangeArrowheads="1"/>
            </p:cNvSpPr>
            <p:nvPr/>
          </p:nvSpPr>
          <p:spPr bwMode="auto">
            <a:xfrm>
              <a:off x="2105" y="1567"/>
              <a:ext cx="2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36889" name="Text Box 45"/>
            <p:cNvSpPr txBox="1">
              <a:spLocks noChangeArrowheads="1"/>
            </p:cNvSpPr>
            <p:nvPr/>
          </p:nvSpPr>
          <p:spPr bwMode="auto">
            <a:xfrm>
              <a:off x="373" y="1683"/>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6890" name="Text Box 46"/>
            <p:cNvSpPr txBox="1">
              <a:spLocks noChangeArrowheads="1"/>
            </p:cNvSpPr>
            <p:nvPr/>
          </p:nvSpPr>
          <p:spPr bwMode="auto">
            <a:xfrm>
              <a:off x="1769" y="839"/>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6891" name="Text Box 47"/>
            <p:cNvSpPr txBox="1">
              <a:spLocks noChangeArrowheads="1"/>
            </p:cNvSpPr>
            <p:nvPr/>
          </p:nvSpPr>
          <p:spPr bwMode="auto">
            <a:xfrm>
              <a:off x="189" y="751"/>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36892" name="Text Box 48"/>
            <p:cNvSpPr txBox="1">
              <a:spLocks noChangeArrowheads="1"/>
            </p:cNvSpPr>
            <p:nvPr/>
          </p:nvSpPr>
          <p:spPr bwMode="auto">
            <a:xfrm>
              <a:off x="153" y="1455"/>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6893" name="Text Box 49"/>
            <p:cNvSpPr txBox="1">
              <a:spLocks noChangeArrowheads="1"/>
            </p:cNvSpPr>
            <p:nvPr/>
          </p:nvSpPr>
          <p:spPr bwMode="auto">
            <a:xfrm>
              <a:off x="153" y="1275"/>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36894" name="Text Box 50"/>
            <p:cNvSpPr txBox="1">
              <a:spLocks noChangeArrowheads="1"/>
            </p:cNvSpPr>
            <p:nvPr/>
          </p:nvSpPr>
          <p:spPr bwMode="auto">
            <a:xfrm>
              <a:off x="977" y="1867"/>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6895" name="Text Box 51"/>
            <p:cNvSpPr txBox="1">
              <a:spLocks noChangeArrowheads="1"/>
            </p:cNvSpPr>
            <p:nvPr/>
          </p:nvSpPr>
          <p:spPr bwMode="auto">
            <a:xfrm>
              <a:off x="1253" y="1863"/>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36896" name="Text Box 52"/>
            <p:cNvSpPr txBox="1">
              <a:spLocks noChangeArrowheads="1"/>
            </p:cNvSpPr>
            <p:nvPr/>
          </p:nvSpPr>
          <p:spPr bwMode="auto">
            <a:xfrm>
              <a:off x="1645" y="1863"/>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chemeClr val="tx2"/>
                  </a:solidFill>
                  <a:latin typeface="Arial" charset="0"/>
                </a:rPr>
                <a:t>y</a:t>
              </a:r>
              <a:r>
                <a:rPr lang="pt-BR" sz="1600" b="0" baseline="-25000">
                  <a:solidFill>
                    <a:schemeClr val="tx2"/>
                  </a:solidFill>
                  <a:latin typeface="Arial" charset="0"/>
                </a:rPr>
                <a:t>1</a:t>
              </a:r>
              <a:endParaRPr lang="pt-BR" sz="1600" b="0">
                <a:solidFill>
                  <a:schemeClr val="tx2"/>
                </a:solidFill>
                <a:latin typeface="Arial" charset="0"/>
              </a:endParaRPr>
            </a:p>
          </p:txBody>
        </p:sp>
        <p:sp>
          <p:nvSpPr>
            <p:cNvPr id="36897" name="Text Box 53"/>
            <p:cNvSpPr txBox="1">
              <a:spLocks noChangeArrowheads="1"/>
            </p:cNvSpPr>
            <p:nvPr/>
          </p:nvSpPr>
          <p:spPr bwMode="auto">
            <a:xfrm>
              <a:off x="2169" y="1855"/>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36898" name="Text Box 54"/>
            <p:cNvSpPr txBox="1">
              <a:spLocks noChangeArrowheads="1"/>
            </p:cNvSpPr>
            <p:nvPr/>
          </p:nvSpPr>
          <p:spPr bwMode="auto">
            <a:xfrm>
              <a:off x="997" y="1383"/>
              <a:ext cx="19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36899" name="Text Box 55"/>
            <p:cNvSpPr txBox="1">
              <a:spLocks noChangeArrowheads="1"/>
            </p:cNvSpPr>
            <p:nvPr/>
          </p:nvSpPr>
          <p:spPr bwMode="auto">
            <a:xfrm>
              <a:off x="1237" y="1191"/>
              <a:ext cx="19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36900" name="Text Box 56"/>
            <p:cNvSpPr txBox="1">
              <a:spLocks noChangeArrowheads="1"/>
            </p:cNvSpPr>
            <p:nvPr/>
          </p:nvSpPr>
          <p:spPr bwMode="auto">
            <a:xfrm>
              <a:off x="1665" y="1383"/>
              <a:ext cx="19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chemeClr val="tx2"/>
                  </a:solidFill>
                  <a:latin typeface="Arial" charset="0"/>
                </a:rPr>
                <a:t>F</a:t>
              </a:r>
            </a:p>
          </p:txBody>
        </p:sp>
        <p:sp>
          <p:nvSpPr>
            <p:cNvPr id="36901" name="Line 57"/>
            <p:cNvSpPr>
              <a:spLocks noChangeShapeType="1"/>
            </p:cNvSpPr>
            <p:nvPr/>
          </p:nvSpPr>
          <p:spPr bwMode="auto">
            <a:xfrm>
              <a:off x="1345" y="1408"/>
              <a:ext cx="0" cy="474"/>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6902" name="Line 58"/>
            <p:cNvSpPr>
              <a:spLocks noChangeShapeType="1"/>
            </p:cNvSpPr>
            <p:nvPr/>
          </p:nvSpPr>
          <p:spPr bwMode="auto">
            <a:xfrm flipV="1">
              <a:off x="1772" y="1631"/>
              <a:ext cx="60" cy="102"/>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6903" name="Line 59"/>
            <p:cNvSpPr>
              <a:spLocks noChangeShapeType="1"/>
            </p:cNvSpPr>
            <p:nvPr/>
          </p:nvSpPr>
          <p:spPr bwMode="auto">
            <a:xfrm flipV="1">
              <a:off x="1069" y="1567"/>
              <a:ext cx="651" cy="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953404" name="Text Box 60"/>
          <p:cNvSpPr txBox="1">
            <a:spLocks noChangeArrowheads="1"/>
          </p:cNvSpPr>
          <p:nvPr/>
        </p:nvSpPr>
        <p:spPr bwMode="auto">
          <a:xfrm>
            <a:off x="552450" y="3543300"/>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400" b="0">
                <a:latin typeface="Arial" charset="0"/>
              </a:rPr>
              <a:t>Inflação de demanda</a:t>
            </a:r>
          </a:p>
        </p:txBody>
      </p:sp>
      <p:sp>
        <p:nvSpPr>
          <p:cNvPr id="953405" name="Text Box 61"/>
          <p:cNvSpPr txBox="1">
            <a:spLocks noChangeArrowheads="1"/>
          </p:cNvSpPr>
          <p:nvPr/>
        </p:nvSpPr>
        <p:spPr bwMode="auto">
          <a:xfrm>
            <a:off x="5607050" y="3549650"/>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400" b="0">
                <a:latin typeface="Arial" charset="0"/>
              </a:rPr>
              <a:t>Inflação de custo</a:t>
            </a:r>
          </a:p>
        </p:txBody>
      </p:sp>
      <p:sp>
        <p:nvSpPr>
          <p:cNvPr id="953406" name="Text Box 62"/>
          <p:cNvSpPr txBox="1">
            <a:spLocks noChangeArrowheads="1"/>
          </p:cNvSpPr>
          <p:nvPr/>
        </p:nvSpPr>
        <p:spPr bwMode="auto">
          <a:xfrm>
            <a:off x="6321425" y="2994025"/>
            <a:ext cx="450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1600" b="0">
                <a:solidFill>
                  <a:srgbClr val="CCFFFF"/>
                </a:solidFill>
                <a:latin typeface="Arial" charset="0"/>
              </a:rPr>
              <a:t>y</a:t>
            </a:r>
            <a:r>
              <a:rPr lang="pt-BR" sz="1600" b="0" baseline="-25000">
                <a:solidFill>
                  <a:srgbClr val="CCFFFF"/>
                </a:solidFill>
                <a:latin typeface="Arial" charset="0"/>
              </a:rPr>
              <a:t>1</a:t>
            </a:r>
          </a:p>
        </p:txBody>
      </p:sp>
      <p:sp>
        <p:nvSpPr>
          <p:cNvPr id="953407" name="Line 63"/>
          <p:cNvSpPr>
            <a:spLocks noChangeShapeType="1"/>
          </p:cNvSpPr>
          <p:nvPr/>
        </p:nvSpPr>
        <p:spPr bwMode="auto">
          <a:xfrm flipH="1" flipV="1">
            <a:off x="7445375" y="2017713"/>
            <a:ext cx="203200" cy="144462"/>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1471475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53347"/>
                                        </p:tgtEl>
                                        <p:attrNameLst>
                                          <p:attrName>style.visibility</p:attrName>
                                        </p:attrNameLst>
                                      </p:cBhvr>
                                      <p:to>
                                        <p:strVal val="visible"/>
                                      </p:to>
                                    </p:set>
                                    <p:anim calcmode="lin" valueType="num">
                                      <p:cBhvr>
                                        <p:cTn id="7" dur="500" fill="hold"/>
                                        <p:tgtEl>
                                          <p:spTgt spid="953347"/>
                                        </p:tgtEl>
                                        <p:attrNameLst>
                                          <p:attrName>ppt_w</p:attrName>
                                        </p:attrNameLst>
                                      </p:cBhvr>
                                      <p:tavLst>
                                        <p:tav tm="0">
                                          <p:val>
                                            <p:fltVal val="0"/>
                                          </p:val>
                                        </p:tav>
                                        <p:tav tm="100000">
                                          <p:val>
                                            <p:strVal val="#ppt_w"/>
                                          </p:val>
                                        </p:tav>
                                      </p:tavLst>
                                    </p:anim>
                                    <p:anim calcmode="lin" valueType="num">
                                      <p:cBhvr>
                                        <p:cTn id="8" dur="500" fill="hold"/>
                                        <p:tgtEl>
                                          <p:spTgt spid="95334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53404"/>
                                        </p:tgtEl>
                                        <p:attrNameLst>
                                          <p:attrName>style.visibility</p:attrName>
                                        </p:attrNameLst>
                                      </p:cBhvr>
                                      <p:to>
                                        <p:strVal val="visible"/>
                                      </p:to>
                                    </p:set>
                                    <p:anim calcmode="lin" valueType="num">
                                      <p:cBhvr>
                                        <p:cTn id="12" dur="500" fill="hold"/>
                                        <p:tgtEl>
                                          <p:spTgt spid="953404"/>
                                        </p:tgtEl>
                                        <p:attrNameLst>
                                          <p:attrName>ppt_w</p:attrName>
                                        </p:attrNameLst>
                                      </p:cBhvr>
                                      <p:tavLst>
                                        <p:tav tm="0">
                                          <p:val>
                                            <p:fltVal val="0"/>
                                          </p:val>
                                        </p:tav>
                                        <p:tav tm="100000">
                                          <p:val>
                                            <p:strVal val="#ppt_w"/>
                                          </p:val>
                                        </p:tav>
                                      </p:tavLst>
                                    </p:anim>
                                    <p:anim calcmode="lin" valueType="num">
                                      <p:cBhvr>
                                        <p:cTn id="13" dur="500" fill="hold"/>
                                        <p:tgtEl>
                                          <p:spTgt spid="95340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953375"/>
                                        </p:tgtEl>
                                        <p:attrNameLst>
                                          <p:attrName>style.visibility</p:attrName>
                                        </p:attrNameLst>
                                      </p:cBhvr>
                                      <p:to>
                                        <p:strVal val="visible"/>
                                      </p:to>
                                    </p:set>
                                    <p:animEffect transition="in" filter="dissolve">
                                      <p:cBhvr>
                                        <p:cTn id="17" dur="500"/>
                                        <p:tgtEl>
                                          <p:spTgt spid="953375"/>
                                        </p:tgtEl>
                                      </p:cBhvr>
                                    </p:animEffect>
                                  </p:childTnLst>
                                </p:cTn>
                              </p:par>
                            </p:childTnLst>
                          </p:cTn>
                        </p:par>
                        <p:par>
                          <p:cTn id="18" fill="hold" nodeType="afterGroup">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953405"/>
                                        </p:tgtEl>
                                        <p:attrNameLst>
                                          <p:attrName>style.visibility</p:attrName>
                                        </p:attrNameLst>
                                      </p:cBhvr>
                                      <p:to>
                                        <p:strVal val="visible"/>
                                      </p:to>
                                    </p:set>
                                    <p:anim calcmode="lin" valueType="num">
                                      <p:cBhvr>
                                        <p:cTn id="21" dur="500" fill="hold"/>
                                        <p:tgtEl>
                                          <p:spTgt spid="953405"/>
                                        </p:tgtEl>
                                        <p:attrNameLst>
                                          <p:attrName>ppt_w</p:attrName>
                                        </p:attrNameLst>
                                      </p:cBhvr>
                                      <p:tavLst>
                                        <p:tav tm="0">
                                          <p:val>
                                            <p:fltVal val="0"/>
                                          </p:val>
                                        </p:tav>
                                        <p:tav tm="100000">
                                          <p:val>
                                            <p:strVal val="#ppt_w"/>
                                          </p:val>
                                        </p:tav>
                                      </p:tavLst>
                                    </p:anim>
                                    <p:anim calcmode="lin" valueType="num">
                                      <p:cBhvr>
                                        <p:cTn id="22" dur="500" fill="hold"/>
                                        <p:tgtEl>
                                          <p:spTgt spid="953405"/>
                                        </p:tgtEl>
                                        <p:attrNameLst>
                                          <p:attrName>ppt_h</p:attrName>
                                        </p:attrNameLst>
                                      </p:cBhvr>
                                      <p:tavLst>
                                        <p:tav tm="0">
                                          <p:val>
                                            <p:fltVal val="0"/>
                                          </p:val>
                                        </p:tav>
                                        <p:tav tm="100000">
                                          <p:val>
                                            <p:strVal val="#ppt_h"/>
                                          </p:val>
                                        </p:tav>
                                      </p:tavLst>
                                    </p:anim>
                                  </p:childTnLst>
                                </p:cTn>
                              </p:par>
                            </p:childTnLst>
                          </p:cTn>
                        </p:par>
                        <p:par>
                          <p:cTn id="23" fill="hold" nodeType="afterGroup">
                            <p:stCondLst>
                              <p:cond delay="2000"/>
                            </p:stCondLst>
                            <p:childTnLst>
                              <p:par>
                                <p:cTn id="24" presetID="9" presetClass="entr" presetSubtype="0" fill="hold" nodeType="afterEffect">
                                  <p:stCondLst>
                                    <p:cond delay="0"/>
                                  </p:stCondLst>
                                  <p:childTnLst>
                                    <p:set>
                                      <p:cBhvr>
                                        <p:cTn id="25" dur="1" fill="hold">
                                          <p:stCondLst>
                                            <p:cond delay="0"/>
                                          </p:stCondLst>
                                        </p:cTn>
                                        <p:tgtEl>
                                          <p:spTgt spid="953348"/>
                                        </p:tgtEl>
                                        <p:attrNameLst>
                                          <p:attrName>style.visibility</p:attrName>
                                        </p:attrNameLst>
                                      </p:cBhvr>
                                      <p:to>
                                        <p:strVal val="visible"/>
                                      </p:to>
                                    </p:set>
                                    <p:animEffect transition="in" filter="dissolve">
                                      <p:cBhvr>
                                        <p:cTn id="26" dur="500"/>
                                        <p:tgtEl>
                                          <p:spTgt spid="95334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53406"/>
                                        </p:tgtEl>
                                        <p:attrNameLst>
                                          <p:attrName>style.visibility</p:attrName>
                                        </p:attrNameLst>
                                      </p:cBhvr>
                                      <p:to>
                                        <p:strVal val="visible"/>
                                      </p:to>
                                    </p:set>
                                    <p:animEffect transition="in" filter="dissolve">
                                      <p:cBhvr>
                                        <p:cTn id="29" dur="500"/>
                                        <p:tgtEl>
                                          <p:spTgt spid="95340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53407"/>
                                        </p:tgtEl>
                                        <p:attrNameLst>
                                          <p:attrName>style.visibility</p:attrName>
                                        </p:attrNameLst>
                                      </p:cBhvr>
                                      <p:to>
                                        <p:strVal val="visible"/>
                                      </p:to>
                                    </p:set>
                                    <p:animEffect transition="in" filter="dissolve">
                                      <p:cBhvr>
                                        <p:cTn id="32" dur="500"/>
                                        <p:tgtEl>
                                          <p:spTgt spid="953407"/>
                                        </p:tgtEl>
                                      </p:cBhvr>
                                    </p:animEffect>
                                  </p:childTnLst>
                                </p:cTn>
                              </p:par>
                            </p:childTnLst>
                          </p:cTn>
                        </p:par>
                        <p:par>
                          <p:cTn id="33" fill="hold" nodeType="afterGroup">
                            <p:stCondLst>
                              <p:cond delay="2500"/>
                            </p:stCondLst>
                            <p:childTnLst>
                              <p:par>
                                <p:cTn id="34" presetID="22" presetClass="entr" presetSubtype="8" fill="hold" nodeType="afterEffect">
                                  <p:stCondLst>
                                    <p:cond delay="0"/>
                                  </p:stCondLst>
                                  <p:childTnLst>
                                    <p:set>
                                      <p:cBhvr>
                                        <p:cTn id="35" dur="1" fill="hold">
                                          <p:stCondLst>
                                            <p:cond delay="0"/>
                                          </p:stCondLst>
                                        </p:cTn>
                                        <p:tgtEl>
                                          <p:spTgt spid="953374">
                                            <p:txEl>
                                              <p:pRg st="0" end="0"/>
                                            </p:txEl>
                                          </p:spTgt>
                                        </p:tgtEl>
                                        <p:attrNameLst>
                                          <p:attrName>style.visibility</p:attrName>
                                        </p:attrNameLst>
                                      </p:cBhvr>
                                      <p:to>
                                        <p:strVal val="visible"/>
                                      </p:to>
                                    </p:set>
                                    <p:animEffect transition="in" filter="wipe(left)">
                                      <p:cBhvr>
                                        <p:cTn id="36" dur="500"/>
                                        <p:tgtEl>
                                          <p:spTgt spid="953374">
                                            <p:txEl>
                                              <p:pRg st="0" end="0"/>
                                            </p:txEl>
                                          </p:spTgt>
                                        </p:tgtEl>
                                      </p:cBhvr>
                                    </p:animEffect>
                                  </p:childTnLst>
                                </p:cTn>
                              </p:par>
                            </p:childTnLst>
                          </p:cTn>
                        </p:par>
                        <p:par>
                          <p:cTn id="37" fill="hold" nodeType="afterGroup">
                            <p:stCondLst>
                              <p:cond delay="3000"/>
                            </p:stCondLst>
                            <p:childTnLst>
                              <p:par>
                                <p:cTn id="38" presetID="22" presetClass="entr" presetSubtype="8" fill="hold" nodeType="afterEffect">
                                  <p:stCondLst>
                                    <p:cond delay="0"/>
                                  </p:stCondLst>
                                  <p:childTnLst>
                                    <p:set>
                                      <p:cBhvr>
                                        <p:cTn id="39" dur="1" fill="hold">
                                          <p:stCondLst>
                                            <p:cond delay="0"/>
                                          </p:stCondLst>
                                        </p:cTn>
                                        <p:tgtEl>
                                          <p:spTgt spid="953374">
                                            <p:txEl>
                                              <p:pRg st="1" end="1"/>
                                            </p:txEl>
                                          </p:spTgt>
                                        </p:tgtEl>
                                        <p:attrNameLst>
                                          <p:attrName>style.visibility</p:attrName>
                                        </p:attrNameLst>
                                      </p:cBhvr>
                                      <p:to>
                                        <p:strVal val="visible"/>
                                      </p:to>
                                    </p:set>
                                    <p:animEffect transition="in" filter="wipe(left)">
                                      <p:cBhvr>
                                        <p:cTn id="40" dur="500"/>
                                        <p:tgtEl>
                                          <p:spTgt spid="9533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7" grpId="0"/>
      <p:bldP spid="953404" grpId="0"/>
      <p:bldP spid="953405" grpId="0"/>
      <p:bldP spid="953406" grpId="0"/>
      <p:bldP spid="95340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 name="Retângulo 68"/>
          <p:cNvSpPr/>
          <p:nvPr/>
        </p:nvSpPr>
        <p:spPr>
          <a:xfrm>
            <a:off x="251520" y="1124744"/>
            <a:ext cx="363589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5076056" y="1124744"/>
            <a:ext cx="363589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89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AB9F7583-6560-4467-A2B5-134F2BFB74F2}" type="slidenum">
              <a:rPr lang="pt-PT" sz="1400" b="0" smtClean="0">
                <a:solidFill>
                  <a:schemeClr val="folHlink"/>
                </a:solidFill>
              </a:rPr>
              <a:pPr eaLnBrk="1" hangingPunct="1"/>
              <a:t>52</a:t>
            </a:fld>
            <a:endParaRPr lang="pt-PT" sz="1400" b="0" smtClean="0">
              <a:solidFill>
                <a:schemeClr val="folHlink"/>
              </a:solidFill>
            </a:endParaRPr>
          </a:p>
        </p:txBody>
      </p:sp>
      <p:sp>
        <p:nvSpPr>
          <p:cNvPr id="37891" name="Rectangle 2"/>
          <p:cNvSpPr>
            <a:spLocks noGrp="1" noChangeArrowheads="1"/>
          </p:cNvSpPr>
          <p:nvPr>
            <p:ph type="title"/>
          </p:nvPr>
        </p:nvSpPr>
        <p:spPr>
          <a:xfrm>
            <a:off x="0" y="331788"/>
            <a:ext cx="9144000" cy="819150"/>
          </a:xfrm>
          <a:noFill/>
        </p:spPr>
        <p:txBody>
          <a:bodyPr>
            <a:normAutofit fontScale="90000"/>
          </a:bodyPr>
          <a:lstStyle/>
          <a:p>
            <a:pPr eaLnBrk="1" hangingPunct="1"/>
            <a:r>
              <a:rPr lang="pt-BR" sz="2800" smtClean="0">
                <a:latin typeface="Arial" charset="0"/>
              </a:rPr>
              <a:t>A natureza auto-eliminadora da inflação do modelo geral da Síntese Neoclássica</a:t>
            </a:r>
          </a:p>
        </p:txBody>
      </p:sp>
      <p:sp>
        <p:nvSpPr>
          <p:cNvPr id="37892" name="Text Box 3"/>
          <p:cNvSpPr txBox="1">
            <a:spLocks noChangeArrowheads="1"/>
          </p:cNvSpPr>
          <p:nvPr/>
        </p:nvSpPr>
        <p:spPr bwMode="auto">
          <a:xfrm>
            <a:off x="3903142" y="1547813"/>
            <a:ext cx="160496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dirty="0">
                <a:latin typeface="Arial" charset="0"/>
              </a:rPr>
              <a:t>Oferta e demanda agregada.</a:t>
            </a:r>
          </a:p>
        </p:txBody>
      </p:sp>
      <p:grpSp>
        <p:nvGrpSpPr>
          <p:cNvPr id="37893" name="Group 4"/>
          <p:cNvGrpSpPr>
            <a:grpSpLocks/>
          </p:cNvGrpSpPr>
          <p:nvPr/>
        </p:nvGrpSpPr>
        <p:grpSpPr bwMode="auto">
          <a:xfrm>
            <a:off x="5108575" y="1176338"/>
            <a:ext cx="3465513" cy="2066925"/>
            <a:chOff x="158" y="489"/>
            <a:chExt cx="2195" cy="1214"/>
          </a:xfrm>
        </p:grpSpPr>
        <p:sp>
          <p:nvSpPr>
            <p:cNvPr id="37928" name="Line 5"/>
            <p:cNvSpPr>
              <a:spLocks noChangeShapeType="1"/>
            </p:cNvSpPr>
            <p:nvPr/>
          </p:nvSpPr>
          <p:spPr bwMode="auto">
            <a:xfrm flipV="1">
              <a:off x="383" y="489"/>
              <a:ext cx="0" cy="1088"/>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7929" name="Line 6"/>
            <p:cNvSpPr>
              <a:spLocks noChangeShapeType="1"/>
            </p:cNvSpPr>
            <p:nvPr/>
          </p:nvSpPr>
          <p:spPr bwMode="auto">
            <a:xfrm>
              <a:off x="383" y="1574"/>
              <a:ext cx="188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7930" name="Freeform 7"/>
            <p:cNvSpPr>
              <a:spLocks/>
            </p:cNvSpPr>
            <p:nvPr/>
          </p:nvSpPr>
          <p:spPr bwMode="auto">
            <a:xfrm>
              <a:off x="540" y="650"/>
              <a:ext cx="1204" cy="769"/>
            </a:xfrm>
            <a:custGeom>
              <a:avLst/>
              <a:gdLst>
                <a:gd name="T0" fmla="*/ 0 w 3180"/>
                <a:gd name="T1" fmla="*/ 113 h 2003"/>
                <a:gd name="T2" fmla="*/ 97 w 3180"/>
                <a:gd name="T3" fmla="*/ 77 h 2003"/>
                <a:gd name="T4" fmla="*/ 173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7931" name="Freeform 8"/>
            <p:cNvSpPr>
              <a:spLocks/>
            </p:cNvSpPr>
            <p:nvPr/>
          </p:nvSpPr>
          <p:spPr bwMode="auto">
            <a:xfrm>
              <a:off x="1021" y="554"/>
              <a:ext cx="1047" cy="823"/>
            </a:xfrm>
            <a:custGeom>
              <a:avLst/>
              <a:gdLst>
                <a:gd name="T0" fmla="*/ 0 w 2767"/>
                <a:gd name="T1" fmla="*/ 0 h 2142"/>
                <a:gd name="T2" fmla="*/ 37 w 2767"/>
                <a:gd name="T3" fmla="*/ 80 h 2142"/>
                <a:gd name="T4" fmla="*/ 150 w 2767"/>
                <a:gd name="T5" fmla="*/ 121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7932" name="Text Box 9"/>
            <p:cNvSpPr txBox="1">
              <a:spLocks noChangeArrowheads="1"/>
            </p:cNvSpPr>
            <p:nvPr/>
          </p:nvSpPr>
          <p:spPr bwMode="auto">
            <a:xfrm>
              <a:off x="791" y="493"/>
              <a:ext cx="3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7933" name="Line 10"/>
            <p:cNvSpPr>
              <a:spLocks noChangeShapeType="1"/>
            </p:cNvSpPr>
            <p:nvPr/>
          </p:nvSpPr>
          <p:spPr bwMode="auto">
            <a:xfrm flipV="1">
              <a:off x="383" y="1269"/>
              <a:ext cx="1297" cy="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7934" name="Line 11"/>
            <p:cNvSpPr>
              <a:spLocks noChangeShapeType="1"/>
            </p:cNvSpPr>
            <p:nvPr/>
          </p:nvSpPr>
          <p:spPr bwMode="auto">
            <a:xfrm>
              <a:off x="382" y="1111"/>
              <a:ext cx="926"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7935" name="Line 12"/>
            <p:cNvSpPr>
              <a:spLocks noChangeShapeType="1"/>
            </p:cNvSpPr>
            <p:nvPr/>
          </p:nvSpPr>
          <p:spPr bwMode="auto">
            <a:xfrm>
              <a:off x="1047" y="1269"/>
              <a:ext cx="0" cy="303"/>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7936" name="Line 13"/>
            <p:cNvSpPr>
              <a:spLocks noChangeShapeType="1"/>
            </p:cNvSpPr>
            <p:nvPr/>
          </p:nvSpPr>
          <p:spPr bwMode="auto">
            <a:xfrm>
              <a:off x="1666" y="1269"/>
              <a:ext cx="0" cy="303"/>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7937" name="Text Box 14"/>
            <p:cNvSpPr txBox="1">
              <a:spLocks noChangeArrowheads="1"/>
            </p:cNvSpPr>
            <p:nvPr/>
          </p:nvSpPr>
          <p:spPr bwMode="auto">
            <a:xfrm>
              <a:off x="2042" y="1321"/>
              <a:ext cx="30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7938" name="Text Box 15"/>
            <p:cNvSpPr txBox="1">
              <a:spLocks noChangeArrowheads="1"/>
            </p:cNvSpPr>
            <p:nvPr/>
          </p:nvSpPr>
          <p:spPr bwMode="auto">
            <a:xfrm>
              <a:off x="1710" y="556"/>
              <a:ext cx="27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37939" name="Text Box 16"/>
            <p:cNvSpPr txBox="1">
              <a:spLocks noChangeArrowheads="1"/>
            </p:cNvSpPr>
            <p:nvPr/>
          </p:nvSpPr>
          <p:spPr bwMode="auto">
            <a:xfrm>
              <a:off x="376" y="1341"/>
              <a:ext cx="28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37940" name="Text Box 17"/>
            <p:cNvSpPr txBox="1">
              <a:spLocks noChangeArrowheads="1"/>
            </p:cNvSpPr>
            <p:nvPr/>
          </p:nvSpPr>
          <p:spPr bwMode="auto">
            <a:xfrm>
              <a:off x="799" y="1366"/>
              <a:ext cx="30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7941" name="Text Box 18"/>
            <p:cNvSpPr txBox="1">
              <a:spLocks noChangeArrowheads="1"/>
            </p:cNvSpPr>
            <p:nvPr/>
          </p:nvSpPr>
          <p:spPr bwMode="auto">
            <a:xfrm>
              <a:off x="2049" y="737"/>
              <a:ext cx="30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7942" name="Text Box 19"/>
            <p:cNvSpPr txBox="1">
              <a:spLocks noChangeArrowheads="1"/>
            </p:cNvSpPr>
            <p:nvPr/>
          </p:nvSpPr>
          <p:spPr bwMode="auto">
            <a:xfrm>
              <a:off x="219" y="522"/>
              <a:ext cx="2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37943" name="Text Box 20"/>
            <p:cNvSpPr txBox="1">
              <a:spLocks noChangeArrowheads="1"/>
            </p:cNvSpPr>
            <p:nvPr/>
          </p:nvSpPr>
          <p:spPr bwMode="auto">
            <a:xfrm>
              <a:off x="158" y="1174"/>
              <a:ext cx="31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7944" name="Text Box 21"/>
            <p:cNvSpPr txBox="1">
              <a:spLocks noChangeArrowheads="1"/>
            </p:cNvSpPr>
            <p:nvPr/>
          </p:nvSpPr>
          <p:spPr bwMode="auto">
            <a:xfrm>
              <a:off x="170" y="995"/>
              <a:ext cx="27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37945" name="Text Box 22"/>
            <p:cNvSpPr txBox="1">
              <a:spLocks noChangeArrowheads="1"/>
            </p:cNvSpPr>
            <p:nvPr/>
          </p:nvSpPr>
          <p:spPr bwMode="auto">
            <a:xfrm>
              <a:off x="1215" y="1553"/>
              <a:ext cx="24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37946" name="Text Box 23"/>
            <p:cNvSpPr txBox="1">
              <a:spLocks noChangeArrowheads="1"/>
            </p:cNvSpPr>
            <p:nvPr/>
          </p:nvSpPr>
          <p:spPr bwMode="auto">
            <a:xfrm>
              <a:off x="1586" y="1553"/>
              <a:ext cx="24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7947" name="Text Box 24"/>
            <p:cNvSpPr txBox="1">
              <a:spLocks noChangeArrowheads="1"/>
            </p:cNvSpPr>
            <p:nvPr/>
          </p:nvSpPr>
          <p:spPr bwMode="auto">
            <a:xfrm>
              <a:off x="2082" y="1546"/>
              <a:ext cx="2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37948" name="Text Box 25"/>
            <p:cNvSpPr txBox="1">
              <a:spLocks noChangeArrowheads="1"/>
            </p:cNvSpPr>
            <p:nvPr/>
          </p:nvSpPr>
          <p:spPr bwMode="auto">
            <a:xfrm>
              <a:off x="946" y="1096"/>
              <a:ext cx="18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F</a:t>
              </a:r>
            </a:p>
          </p:txBody>
        </p:sp>
        <p:sp>
          <p:nvSpPr>
            <p:cNvPr id="37949" name="Text Box 26"/>
            <p:cNvSpPr txBox="1">
              <a:spLocks noChangeArrowheads="1"/>
            </p:cNvSpPr>
            <p:nvPr/>
          </p:nvSpPr>
          <p:spPr bwMode="auto">
            <a:xfrm>
              <a:off x="1197" y="915"/>
              <a:ext cx="18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37950" name="Text Box 27"/>
            <p:cNvSpPr txBox="1">
              <a:spLocks noChangeArrowheads="1"/>
            </p:cNvSpPr>
            <p:nvPr/>
          </p:nvSpPr>
          <p:spPr bwMode="auto">
            <a:xfrm>
              <a:off x="1557" y="1077"/>
              <a:ext cx="18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37951" name="Line 28"/>
            <p:cNvSpPr>
              <a:spLocks noChangeShapeType="1"/>
            </p:cNvSpPr>
            <p:nvPr/>
          </p:nvSpPr>
          <p:spPr bwMode="auto">
            <a:xfrm>
              <a:off x="1302" y="1117"/>
              <a:ext cx="0" cy="457"/>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7952" name="Freeform 29"/>
            <p:cNvSpPr>
              <a:spLocks/>
            </p:cNvSpPr>
            <p:nvPr/>
          </p:nvSpPr>
          <p:spPr bwMode="auto">
            <a:xfrm>
              <a:off x="1018" y="882"/>
              <a:ext cx="1076" cy="621"/>
            </a:xfrm>
            <a:custGeom>
              <a:avLst/>
              <a:gdLst>
                <a:gd name="T0" fmla="*/ 0 w 3180"/>
                <a:gd name="T1" fmla="*/ 60 h 2003"/>
                <a:gd name="T2" fmla="*/ 69 w 3180"/>
                <a:gd name="T3" fmla="*/ 41 h 2003"/>
                <a:gd name="T4" fmla="*/ 123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sp>
        <p:nvSpPr>
          <p:cNvPr id="954398" name="Rectangle 30"/>
          <p:cNvSpPr>
            <a:spLocks noGrp="1" noChangeArrowheads="1"/>
          </p:cNvSpPr>
          <p:nvPr>
            <p:ph type="body" idx="1"/>
          </p:nvPr>
        </p:nvSpPr>
        <p:spPr>
          <a:xfrm>
            <a:off x="400050" y="4206899"/>
            <a:ext cx="8337550" cy="2030413"/>
          </a:xfrm>
          <a:noFill/>
        </p:spPr>
        <p:txBody>
          <a:bodyPr>
            <a:noAutofit/>
          </a:bodyPr>
          <a:lstStyle/>
          <a:p>
            <a:pPr marL="361950" indent="-361950" algn="just" eaLnBrk="1" hangingPunct="1">
              <a:lnSpc>
                <a:spcPct val="110000"/>
              </a:lnSpc>
            </a:pPr>
            <a:r>
              <a:rPr lang="pt-BR" sz="2400" dirty="0" smtClean="0">
                <a:latin typeface="Arial" charset="0"/>
                <a:sym typeface="Symbol" pitchFamily="18" charset="2"/>
              </a:rPr>
              <a:t>No entanto, essa natureza </a:t>
            </a:r>
            <a:r>
              <a:rPr lang="pt-BR" sz="2400" dirty="0" err="1" smtClean="0">
                <a:latin typeface="Arial" charset="0"/>
                <a:sym typeface="Symbol" pitchFamily="18" charset="2"/>
              </a:rPr>
              <a:t>auto-eliminadora</a:t>
            </a:r>
            <a:r>
              <a:rPr lang="pt-BR" sz="2400" dirty="0" smtClean="0">
                <a:latin typeface="Arial" charset="0"/>
                <a:sym typeface="Symbol" pitchFamily="18" charset="2"/>
              </a:rPr>
              <a:t> da inflação não ocorre se considerarmos a espiral preço-salário e se o governo sancionar a inflação através de outros mecanismos de indexação (tais como a política de correção cambial e de preços contratados e corrigidos pela inflação passada). </a:t>
            </a:r>
          </a:p>
        </p:txBody>
      </p:sp>
      <p:grpSp>
        <p:nvGrpSpPr>
          <p:cNvPr id="37895" name="Group 31"/>
          <p:cNvGrpSpPr>
            <a:grpSpLocks/>
          </p:cNvGrpSpPr>
          <p:nvPr/>
        </p:nvGrpSpPr>
        <p:grpSpPr bwMode="auto">
          <a:xfrm>
            <a:off x="242888" y="1179513"/>
            <a:ext cx="3609975" cy="2030412"/>
            <a:chOff x="153" y="743"/>
            <a:chExt cx="2274" cy="1279"/>
          </a:xfrm>
        </p:grpSpPr>
        <p:sp>
          <p:nvSpPr>
            <p:cNvPr id="37900" name="Line 32"/>
            <p:cNvSpPr>
              <a:spLocks noChangeShapeType="1"/>
            </p:cNvSpPr>
            <p:nvPr/>
          </p:nvSpPr>
          <p:spPr bwMode="auto">
            <a:xfrm flipV="1">
              <a:off x="373" y="753"/>
              <a:ext cx="0" cy="1132"/>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7901" name="Line 33"/>
            <p:cNvSpPr>
              <a:spLocks noChangeShapeType="1"/>
            </p:cNvSpPr>
            <p:nvPr/>
          </p:nvSpPr>
          <p:spPr bwMode="auto">
            <a:xfrm>
              <a:off x="373" y="1885"/>
              <a:ext cx="1989"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7902" name="Freeform 34"/>
            <p:cNvSpPr>
              <a:spLocks/>
            </p:cNvSpPr>
            <p:nvPr/>
          </p:nvSpPr>
          <p:spPr bwMode="auto">
            <a:xfrm>
              <a:off x="524" y="938"/>
              <a:ext cx="1272" cy="801"/>
            </a:xfrm>
            <a:custGeom>
              <a:avLst/>
              <a:gdLst>
                <a:gd name="T0" fmla="*/ 0 w 3180"/>
                <a:gd name="T1" fmla="*/ 128 h 2003"/>
                <a:gd name="T2" fmla="*/ 114 w 3180"/>
                <a:gd name="T3" fmla="*/ 87 h 2003"/>
                <a:gd name="T4" fmla="*/ 204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7903" name="Freeform 35"/>
            <p:cNvSpPr>
              <a:spLocks/>
            </p:cNvSpPr>
            <p:nvPr/>
          </p:nvSpPr>
          <p:spPr bwMode="auto">
            <a:xfrm>
              <a:off x="629" y="898"/>
              <a:ext cx="1196" cy="881"/>
            </a:xfrm>
            <a:custGeom>
              <a:avLst/>
              <a:gdLst>
                <a:gd name="T0" fmla="*/ 0 w 2767"/>
                <a:gd name="T1" fmla="*/ 0 h 2142"/>
                <a:gd name="T2" fmla="*/ 55 w 2767"/>
                <a:gd name="T3" fmla="*/ 98 h 2142"/>
                <a:gd name="T4" fmla="*/ 223 w 2767"/>
                <a:gd name="T5" fmla="*/ 149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7904" name="Freeform 36"/>
            <p:cNvSpPr>
              <a:spLocks/>
            </p:cNvSpPr>
            <p:nvPr/>
          </p:nvSpPr>
          <p:spPr bwMode="auto">
            <a:xfrm>
              <a:off x="1035" y="809"/>
              <a:ext cx="1107" cy="856"/>
            </a:xfrm>
            <a:custGeom>
              <a:avLst/>
              <a:gdLst>
                <a:gd name="T0" fmla="*/ 0 w 2767"/>
                <a:gd name="T1" fmla="*/ 0 h 2142"/>
                <a:gd name="T2" fmla="*/ 44 w 2767"/>
                <a:gd name="T3" fmla="*/ 90 h 2142"/>
                <a:gd name="T4" fmla="*/ 177 w 2767"/>
                <a:gd name="T5" fmla="*/ 13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7905" name="Text Box 37"/>
            <p:cNvSpPr txBox="1">
              <a:spLocks noChangeArrowheads="1"/>
            </p:cNvSpPr>
            <p:nvPr/>
          </p:nvSpPr>
          <p:spPr bwMode="auto">
            <a:xfrm>
              <a:off x="609" y="767"/>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7906" name="Line 38"/>
            <p:cNvSpPr>
              <a:spLocks noChangeShapeType="1"/>
            </p:cNvSpPr>
            <p:nvPr/>
          </p:nvSpPr>
          <p:spPr bwMode="auto">
            <a:xfrm flipV="1">
              <a:off x="373" y="1567"/>
              <a:ext cx="699" cy="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7907" name="Line 39"/>
            <p:cNvSpPr>
              <a:spLocks noChangeShapeType="1"/>
            </p:cNvSpPr>
            <p:nvPr/>
          </p:nvSpPr>
          <p:spPr bwMode="auto">
            <a:xfrm>
              <a:off x="373" y="1402"/>
              <a:ext cx="978"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7908" name="Line 40"/>
            <p:cNvSpPr>
              <a:spLocks noChangeShapeType="1"/>
            </p:cNvSpPr>
            <p:nvPr/>
          </p:nvSpPr>
          <p:spPr bwMode="auto">
            <a:xfrm>
              <a:off x="1075" y="1567"/>
              <a:ext cx="0" cy="31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7909" name="Line 41"/>
            <p:cNvSpPr>
              <a:spLocks noChangeShapeType="1"/>
            </p:cNvSpPr>
            <p:nvPr/>
          </p:nvSpPr>
          <p:spPr bwMode="auto">
            <a:xfrm>
              <a:off x="1729" y="1567"/>
              <a:ext cx="0" cy="31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7910" name="Text Box 42"/>
            <p:cNvSpPr txBox="1">
              <a:spLocks noChangeArrowheads="1"/>
            </p:cNvSpPr>
            <p:nvPr/>
          </p:nvSpPr>
          <p:spPr bwMode="auto">
            <a:xfrm>
              <a:off x="1789" y="1691"/>
              <a:ext cx="2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33"/>
                  </a:solidFill>
                  <a:latin typeface="Arial" charset="0"/>
                </a:rPr>
                <a:t>D</a:t>
              </a:r>
              <a:r>
                <a:rPr lang="pt-BR" sz="1600" b="0" baseline="-25000">
                  <a:solidFill>
                    <a:srgbClr val="99FF33"/>
                  </a:solidFill>
                  <a:latin typeface="Arial" charset="0"/>
                </a:rPr>
                <a:t>0</a:t>
              </a:r>
            </a:p>
          </p:txBody>
        </p:sp>
        <p:sp>
          <p:nvSpPr>
            <p:cNvPr id="37911" name="Text Box 43"/>
            <p:cNvSpPr txBox="1">
              <a:spLocks noChangeArrowheads="1"/>
            </p:cNvSpPr>
            <p:nvPr/>
          </p:nvSpPr>
          <p:spPr bwMode="auto">
            <a:xfrm>
              <a:off x="1021" y="743"/>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37912" name="Text Box 44"/>
            <p:cNvSpPr txBox="1">
              <a:spLocks noChangeArrowheads="1"/>
            </p:cNvSpPr>
            <p:nvPr/>
          </p:nvSpPr>
          <p:spPr bwMode="auto">
            <a:xfrm>
              <a:off x="2105" y="1567"/>
              <a:ext cx="2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37913" name="Text Box 45"/>
            <p:cNvSpPr txBox="1">
              <a:spLocks noChangeArrowheads="1"/>
            </p:cNvSpPr>
            <p:nvPr/>
          </p:nvSpPr>
          <p:spPr bwMode="auto">
            <a:xfrm>
              <a:off x="373" y="1683"/>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7914" name="Text Box 46"/>
            <p:cNvSpPr txBox="1">
              <a:spLocks noChangeArrowheads="1"/>
            </p:cNvSpPr>
            <p:nvPr/>
          </p:nvSpPr>
          <p:spPr bwMode="auto">
            <a:xfrm>
              <a:off x="1769" y="839"/>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7915" name="Text Box 47"/>
            <p:cNvSpPr txBox="1">
              <a:spLocks noChangeArrowheads="1"/>
            </p:cNvSpPr>
            <p:nvPr/>
          </p:nvSpPr>
          <p:spPr bwMode="auto">
            <a:xfrm>
              <a:off x="189" y="751"/>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37916" name="Text Box 48"/>
            <p:cNvSpPr txBox="1">
              <a:spLocks noChangeArrowheads="1"/>
            </p:cNvSpPr>
            <p:nvPr/>
          </p:nvSpPr>
          <p:spPr bwMode="auto">
            <a:xfrm>
              <a:off x="153" y="1455"/>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7917" name="Text Box 49"/>
            <p:cNvSpPr txBox="1">
              <a:spLocks noChangeArrowheads="1"/>
            </p:cNvSpPr>
            <p:nvPr/>
          </p:nvSpPr>
          <p:spPr bwMode="auto">
            <a:xfrm>
              <a:off x="153" y="1275"/>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37918" name="Text Box 50"/>
            <p:cNvSpPr txBox="1">
              <a:spLocks noChangeArrowheads="1"/>
            </p:cNvSpPr>
            <p:nvPr/>
          </p:nvSpPr>
          <p:spPr bwMode="auto">
            <a:xfrm>
              <a:off x="977" y="1867"/>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7919" name="Text Box 51"/>
            <p:cNvSpPr txBox="1">
              <a:spLocks noChangeArrowheads="1"/>
            </p:cNvSpPr>
            <p:nvPr/>
          </p:nvSpPr>
          <p:spPr bwMode="auto">
            <a:xfrm>
              <a:off x="1253" y="1863"/>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37920" name="Text Box 52"/>
            <p:cNvSpPr txBox="1">
              <a:spLocks noChangeArrowheads="1"/>
            </p:cNvSpPr>
            <p:nvPr/>
          </p:nvSpPr>
          <p:spPr bwMode="auto">
            <a:xfrm>
              <a:off x="1645" y="1863"/>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chemeClr val="tx2"/>
                  </a:solidFill>
                  <a:latin typeface="Arial" charset="0"/>
                </a:rPr>
                <a:t>y</a:t>
              </a:r>
              <a:r>
                <a:rPr lang="pt-BR" sz="1600" b="0" baseline="-25000">
                  <a:solidFill>
                    <a:schemeClr val="tx2"/>
                  </a:solidFill>
                  <a:latin typeface="Arial" charset="0"/>
                </a:rPr>
                <a:t>1</a:t>
              </a:r>
              <a:endParaRPr lang="pt-BR" sz="1600" b="0">
                <a:solidFill>
                  <a:schemeClr val="tx2"/>
                </a:solidFill>
                <a:latin typeface="Arial" charset="0"/>
              </a:endParaRPr>
            </a:p>
          </p:txBody>
        </p:sp>
        <p:sp>
          <p:nvSpPr>
            <p:cNvPr id="37921" name="Text Box 53"/>
            <p:cNvSpPr txBox="1">
              <a:spLocks noChangeArrowheads="1"/>
            </p:cNvSpPr>
            <p:nvPr/>
          </p:nvSpPr>
          <p:spPr bwMode="auto">
            <a:xfrm>
              <a:off x="2169" y="1855"/>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37922" name="Text Box 54"/>
            <p:cNvSpPr txBox="1">
              <a:spLocks noChangeArrowheads="1"/>
            </p:cNvSpPr>
            <p:nvPr/>
          </p:nvSpPr>
          <p:spPr bwMode="auto">
            <a:xfrm>
              <a:off x="997" y="1383"/>
              <a:ext cx="19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37923" name="Text Box 55"/>
            <p:cNvSpPr txBox="1">
              <a:spLocks noChangeArrowheads="1"/>
            </p:cNvSpPr>
            <p:nvPr/>
          </p:nvSpPr>
          <p:spPr bwMode="auto">
            <a:xfrm>
              <a:off x="1237" y="1191"/>
              <a:ext cx="19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37924" name="Text Box 56"/>
            <p:cNvSpPr txBox="1">
              <a:spLocks noChangeArrowheads="1"/>
            </p:cNvSpPr>
            <p:nvPr/>
          </p:nvSpPr>
          <p:spPr bwMode="auto">
            <a:xfrm>
              <a:off x="1665" y="1383"/>
              <a:ext cx="19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chemeClr val="tx2"/>
                  </a:solidFill>
                  <a:latin typeface="Arial" charset="0"/>
                </a:rPr>
                <a:t>F</a:t>
              </a:r>
            </a:p>
          </p:txBody>
        </p:sp>
        <p:sp>
          <p:nvSpPr>
            <p:cNvPr id="37925" name="Line 57"/>
            <p:cNvSpPr>
              <a:spLocks noChangeShapeType="1"/>
            </p:cNvSpPr>
            <p:nvPr/>
          </p:nvSpPr>
          <p:spPr bwMode="auto">
            <a:xfrm>
              <a:off x="1345" y="1408"/>
              <a:ext cx="0" cy="474"/>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7926" name="Line 58"/>
            <p:cNvSpPr>
              <a:spLocks noChangeShapeType="1"/>
            </p:cNvSpPr>
            <p:nvPr/>
          </p:nvSpPr>
          <p:spPr bwMode="auto">
            <a:xfrm flipV="1">
              <a:off x="1772" y="1631"/>
              <a:ext cx="60" cy="102"/>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7927" name="Line 59"/>
            <p:cNvSpPr>
              <a:spLocks noChangeShapeType="1"/>
            </p:cNvSpPr>
            <p:nvPr/>
          </p:nvSpPr>
          <p:spPr bwMode="auto">
            <a:xfrm flipV="1">
              <a:off x="1069" y="1567"/>
              <a:ext cx="651" cy="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37896" name="Text Box 60"/>
          <p:cNvSpPr txBox="1">
            <a:spLocks noChangeArrowheads="1"/>
          </p:cNvSpPr>
          <p:nvPr/>
        </p:nvSpPr>
        <p:spPr bwMode="auto">
          <a:xfrm>
            <a:off x="552450" y="3543300"/>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400" b="0">
                <a:latin typeface="Arial" charset="0"/>
              </a:rPr>
              <a:t>Inflação de demanda</a:t>
            </a:r>
          </a:p>
        </p:txBody>
      </p:sp>
      <p:sp>
        <p:nvSpPr>
          <p:cNvPr id="37897" name="Text Box 61"/>
          <p:cNvSpPr txBox="1">
            <a:spLocks noChangeArrowheads="1"/>
          </p:cNvSpPr>
          <p:nvPr/>
        </p:nvSpPr>
        <p:spPr bwMode="auto">
          <a:xfrm>
            <a:off x="5607050" y="3549650"/>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400" b="0">
                <a:latin typeface="Arial" charset="0"/>
              </a:rPr>
              <a:t>Inflação de custo</a:t>
            </a:r>
          </a:p>
        </p:txBody>
      </p:sp>
      <p:sp>
        <p:nvSpPr>
          <p:cNvPr id="37898" name="Text Box 62"/>
          <p:cNvSpPr txBox="1">
            <a:spLocks noChangeArrowheads="1"/>
          </p:cNvSpPr>
          <p:nvPr/>
        </p:nvSpPr>
        <p:spPr bwMode="auto">
          <a:xfrm>
            <a:off x="6321425" y="2994025"/>
            <a:ext cx="450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1600" b="0">
                <a:solidFill>
                  <a:srgbClr val="CCFFFF"/>
                </a:solidFill>
                <a:latin typeface="Arial" charset="0"/>
              </a:rPr>
              <a:t>y</a:t>
            </a:r>
            <a:r>
              <a:rPr lang="pt-BR" sz="1600" b="0" baseline="-25000">
                <a:solidFill>
                  <a:srgbClr val="CCFFFF"/>
                </a:solidFill>
                <a:latin typeface="Arial" charset="0"/>
              </a:rPr>
              <a:t>1</a:t>
            </a:r>
          </a:p>
        </p:txBody>
      </p:sp>
      <p:sp>
        <p:nvSpPr>
          <p:cNvPr id="37899" name="Line 63"/>
          <p:cNvSpPr>
            <a:spLocks noChangeShapeType="1"/>
          </p:cNvSpPr>
          <p:nvPr/>
        </p:nvSpPr>
        <p:spPr bwMode="auto">
          <a:xfrm flipH="1" flipV="1">
            <a:off x="7445375" y="2017713"/>
            <a:ext cx="203200" cy="144462"/>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3735269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54398">
                                            <p:txEl>
                                              <p:pRg st="0" end="0"/>
                                            </p:txEl>
                                          </p:spTgt>
                                        </p:tgtEl>
                                        <p:attrNameLst>
                                          <p:attrName>style.visibility</p:attrName>
                                        </p:attrNameLst>
                                      </p:cBhvr>
                                      <p:to>
                                        <p:strVal val="visible"/>
                                      </p:to>
                                    </p:set>
                                    <p:animEffect transition="in" filter="wipe(left)">
                                      <p:cBhvr>
                                        <p:cTn id="7" dur="500"/>
                                        <p:tgtEl>
                                          <p:spTgt spid="9543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 name="Retângulo 68"/>
          <p:cNvSpPr/>
          <p:nvPr/>
        </p:nvSpPr>
        <p:spPr>
          <a:xfrm>
            <a:off x="179512" y="1124744"/>
            <a:ext cx="363589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5076056" y="1124744"/>
            <a:ext cx="363589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914"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B4691E89-DE88-4DEB-AD17-70E55C84AD0E}" type="slidenum">
              <a:rPr lang="pt-PT" sz="1400" b="0" smtClean="0">
                <a:solidFill>
                  <a:schemeClr val="folHlink"/>
                </a:solidFill>
              </a:rPr>
              <a:pPr eaLnBrk="1" hangingPunct="1"/>
              <a:t>53</a:t>
            </a:fld>
            <a:endParaRPr lang="pt-PT" sz="1400" b="0" smtClean="0">
              <a:solidFill>
                <a:schemeClr val="folHlink"/>
              </a:solidFill>
            </a:endParaRPr>
          </a:p>
        </p:txBody>
      </p:sp>
      <p:sp>
        <p:nvSpPr>
          <p:cNvPr id="38915" name="Rectangle 2"/>
          <p:cNvSpPr>
            <a:spLocks noGrp="1" noChangeArrowheads="1"/>
          </p:cNvSpPr>
          <p:nvPr>
            <p:ph type="title"/>
          </p:nvPr>
        </p:nvSpPr>
        <p:spPr>
          <a:xfrm>
            <a:off x="0" y="331788"/>
            <a:ext cx="9144000" cy="819150"/>
          </a:xfrm>
          <a:noFill/>
        </p:spPr>
        <p:txBody>
          <a:bodyPr>
            <a:normAutofit fontScale="90000"/>
          </a:bodyPr>
          <a:lstStyle/>
          <a:p>
            <a:pPr eaLnBrk="1" hangingPunct="1"/>
            <a:r>
              <a:rPr lang="pt-BR" sz="2800" smtClean="0">
                <a:latin typeface="Arial" charset="0"/>
              </a:rPr>
              <a:t>A natureza auto-eliminadora da inflação do modelo geral da Síntese Neoclássica</a:t>
            </a:r>
          </a:p>
        </p:txBody>
      </p:sp>
      <p:sp>
        <p:nvSpPr>
          <p:cNvPr id="38916" name="Text Box 3"/>
          <p:cNvSpPr txBox="1">
            <a:spLocks noChangeArrowheads="1"/>
          </p:cNvSpPr>
          <p:nvPr/>
        </p:nvSpPr>
        <p:spPr bwMode="auto">
          <a:xfrm>
            <a:off x="3831134" y="1547813"/>
            <a:ext cx="160496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dirty="0">
                <a:latin typeface="Arial" charset="0"/>
              </a:rPr>
              <a:t>Oferta e demanda agregada.</a:t>
            </a:r>
          </a:p>
        </p:txBody>
      </p:sp>
      <p:grpSp>
        <p:nvGrpSpPr>
          <p:cNvPr id="38917" name="Group 4"/>
          <p:cNvGrpSpPr>
            <a:grpSpLocks/>
          </p:cNvGrpSpPr>
          <p:nvPr/>
        </p:nvGrpSpPr>
        <p:grpSpPr bwMode="auto">
          <a:xfrm>
            <a:off x="5108575" y="1176338"/>
            <a:ext cx="3465513" cy="2066925"/>
            <a:chOff x="158" y="489"/>
            <a:chExt cx="2195" cy="1214"/>
          </a:xfrm>
        </p:grpSpPr>
        <p:sp>
          <p:nvSpPr>
            <p:cNvPr id="38952" name="Line 5"/>
            <p:cNvSpPr>
              <a:spLocks noChangeShapeType="1"/>
            </p:cNvSpPr>
            <p:nvPr/>
          </p:nvSpPr>
          <p:spPr bwMode="auto">
            <a:xfrm flipV="1">
              <a:off x="383" y="489"/>
              <a:ext cx="0" cy="1088"/>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8953" name="Line 6"/>
            <p:cNvSpPr>
              <a:spLocks noChangeShapeType="1"/>
            </p:cNvSpPr>
            <p:nvPr/>
          </p:nvSpPr>
          <p:spPr bwMode="auto">
            <a:xfrm>
              <a:off x="383" y="1574"/>
              <a:ext cx="188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8954" name="Freeform 7"/>
            <p:cNvSpPr>
              <a:spLocks/>
            </p:cNvSpPr>
            <p:nvPr/>
          </p:nvSpPr>
          <p:spPr bwMode="auto">
            <a:xfrm>
              <a:off x="540" y="650"/>
              <a:ext cx="1204" cy="769"/>
            </a:xfrm>
            <a:custGeom>
              <a:avLst/>
              <a:gdLst>
                <a:gd name="T0" fmla="*/ 0 w 3180"/>
                <a:gd name="T1" fmla="*/ 113 h 2003"/>
                <a:gd name="T2" fmla="*/ 97 w 3180"/>
                <a:gd name="T3" fmla="*/ 77 h 2003"/>
                <a:gd name="T4" fmla="*/ 173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8955" name="Freeform 8"/>
            <p:cNvSpPr>
              <a:spLocks/>
            </p:cNvSpPr>
            <p:nvPr/>
          </p:nvSpPr>
          <p:spPr bwMode="auto">
            <a:xfrm>
              <a:off x="1021" y="554"/>
              <a:ext cx="1047" cy="823"/>
            </a:xfrm>
            <a:custGeom>
              <a:avLst/>
              <a:gdLst>
                <a:gd name="T0" fmla="*/ 0 w 2767"/>
                <a:gd name="T1" fmla="*/ 0 h 2142"/>
                <a:gd name="T2" fmla="*/ 37 w 2767"/>
                <a:gd name="T3" fmla="*/ 80 h 2142"/>
                <a:gd name="T4" fmla="*/ 150 w 2767"/>
                <a:gd name="T5" fmla="*/ 121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8956" name="Text Box 9"/>
            <p:cNvSpPr txBox="1">
              <a:spLocks noChangeArrowheads="1"/>
            </p:cNvSpPr>
            <p:nvPr/>
          </p:nvSpPr>
          <p:spPr bwMode="auto">
            <a:xfrm>
              <a:off x="791" y="493"/>
              <a:ext cx="31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8957" name="Line 10"/>
            <p:cNvSpPr>
              <a:spLocks noChangeShapeType="1"/>
            </p:cNvSpPr>
            <p:nvPr/>
          </p:nvSpPr>
          <p:spPr bwMode="auto">
            <a:xfrm flipV="1">
              <a:off x="383" y="1269"/>
              <a:ext cx="1297" cy="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8958" name="Line 11"/>
            <p:cNvSpPr>
              <a:spLocks noChangeShapeType="1"/>
            </p:cNvSpPr>
            <p:nvPr/>
          </p:nvSpPr>
          <p:spPr bwMode="auto">
            <a:xfrm>
              <a:off x="382" y="1111"/>
              <a:ext cx="926"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8959" name="Line 12"/>
            <p:cNvSpPr>
              <a:spLocks noChangeShapeType="1"/>
            </p:cNvSpPr>
            <p:nvPr/>
          </p:nvSpPr>
          <p:spPr bwMode="auto">
            <a:xfrm>
              <a:off x="1047" y="1269"/>
              <a:ext cx="0" cy="303"/>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8960" name="Line 13"/>
            <p:cNvSpPr>
              <a:spLocks noChangeShapeType="1"/>
            </p:cNvSpPr>
            <p:nvPr/>
          </p:nvSpPr>
          <p:spPr bwMode="auto">
            <a:xfrm>
              <a:off x="1666" y="1269"/>
              <a:ext cx="0" cy="303"/>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8961" name="Text Box 14"/>
            <p:cNvSpPr txBox="1">
              <a:spLocks noChangeArrowheads="1"/>
            </p:cNvSpPr>
            <p:nvPr/>
          </p:nvSpPr>
          <p:spPr bwMode="auto">
            <a:xfrm>
              <a:off x="2042" y="1321"/>
              <a:ext cx="30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8962" name="Text Box 15"/>
            <p:cNvSpPr txBox="1">
              <a:spLocks noChangeArrowheads="1"/>
            </p:cNvSpPr>
            <p:nvPr/>
          </p:nvSpPr>
          <p:spPr bwMode="auto">
            <a:xfrm>
              <a:off x="1710" y="556"/>
              <a:ext cx="27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38963" name="Text Box 16"/>
            <p:cNvSpPr txBox="1">
              <a:spLocks noChangeArrowheads="1"/>
            </p:cNvSpPr>
            <p:nvPr/>
          </p:nvSpPr>
          <p:spPr bwMode="auto">
            <a:xfrm>
              <a:off x="376" y="1341"/>
              <a:ext cx="28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S</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38964" name="Text Box 17"/>
            <p:cNvSpPr txBox="1">
              <a:spLocks noChangeArrowheads="1"/>
            </p:cNvSpPr>
            <p:nvPr/>
          </p:nvSpPr>
          <p:spPr bwMode="auto">
            <a:xfrm>
              <a:off x="799" y="1366"/>
              <a:ext cx="30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8965" name="Text Box 18"/>
            <p:cNvSpPr txBox="1">
              <a:spLocks noChangeArrowheads="1"/>
            </p:cNvSpPr>
            <p:nvPr/>
          </p:nvSpPr>
          <p:spPr bwMode="auto">
            <a:xfrm>
              <a:off x="2049" y="737"/>
              <a:ext cx="30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8966" name="Text Box 19"/>
            <p:cNvSpPr txBox="1">
              <a:spLocks noChangeArrowheads="1"/>
            </p:cNvSpPr>
            <p:nvPr/>
          </p:nvSpPr>
          <p:spPr bwMode="auto">
            <a:xfrm>
              <a:off x="219" y="522"/>
              <a:ext cx="2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38967" name="Text Box 20"/>
            <p:cNvSpPr txBox="1">
              <a:spLocks noChangeArrowheads="1"/>
            </p:cNvSpPr>
            <p:nvPr/>
          </p:nvSpPr>
          <p:spPr bwMode="auto">
            <a:xfrm>
              <a:off x="158" y="1174"/>
              <a:ext cx="31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8968" name="Text Box 21"/>
            <p:cNvSpPr txBox="1">
              <a:spLocks noChangeArrowheads="1"/>
            </p:cNvSpPr>
            <p:nvPr/>
          </p:nvSpPr>
          <p:spPr bwMode="auto">
            <a:xfrm>
              <a:off x="170" y="995"/>
              <a:ext cx="27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38969" name="Text Box 22"/>
            <p:cNvSpPr txBox="1">
              <a:spLocks noChangeArrowheads="1"/>
            </p:cNvSpPr>
            <p:nvPr/>
          </p:nvSpPr>
          <p:spPr bwMode="auto">
            <a:xfrm>
              <a:off x="1215" y="1553"/>
              <a:ext cx="24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38970" name="Text Box 23"/>
            <p:cNvSpPr txBox="1">
              <a:spLocks noChangeArrowheads="1"/>
            </p:cNvSpPr>
            <p:nvPr/>
          </p:nvSpPr>
          <p:spPr bwMode="auto">
            <a:xfrm>
              <a:off x="1586" y="1553"/>
              <a:ext cx="24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8971" name="Text Box 24"/>
            <p:cNvSpPr txBox="1">
              <a:spLocks noChangeArrowheads="1"/>
            </p:cNvSpPr>
            <p:nvPr/>
          </p:nvSpPr>
          <p:spPr bwMode="auto">
            <a:xfrm>
              <a:off x="2082" y="1546"/>
              <a:ext cx="2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38972" name="Text Box 25"/>
            <p:cNvSpPr txBox="1">
              <a:spLocks noChangeArrowheads="1"/>
            </p:cNvSpPr>
            <p:nvPr/>
          </p:nvSpPr>
          <p:spPr bwMode="auto">
            <a:xfrm>
              <a:off x="946" y="1096"/>
              <a:ext cx="18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CCECFF"/>
                  </a:solidFill>
                  <a:latin typeface="Arial" charset="0"/>
                </a:rPr>
                <a:t>F</a:t>
              </a:r>
            </a:p>
          </p:txBody>
        </p:sp>
        <p:sp>
          <p:nvSpPr>
            <p:cNvPr id="38973" name="Text Box 26"/>
            <p:cNvSpPr txBox="1">
              <a:spLocks noChangeArrowheads="1"/>
            </p:cNvSpPr>
            <p:nvPr/>
          </p:nvSpPr>
          <p:spPr bwMode="auto">
            <a:xfrm>
              <a:off x="1197" y="915"/>
              <a:ext cx="18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38974" name="Text Box 27"/>
            <p:cNvSpPr txBox="1">
              <a:spLocks noChangeArrowheads="1"/>
            </p:cNvSpPr>
            <p:nvPr/>
          </p:nvSpPr>
          <p:spPr bwMode="auto">
            <a:xfrm>
              <a:off x="1557" y="1077"/>
              <a:ext cx="18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38975" name="Line 28"/>
            <p:cNvSpPr>
              <a:spLocks noChangeShapeType="1"/>
            </p:cNvSpPr>
            <p:nvPr/>
          </p:nvSpPr>
          <p:spPr bwMode="auto">
            <a:xfrm>
              <a:off x="1302" y="1117"/>
              <a:ext cx="0" cy="457"/>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8976" name="Freeform 29"/>
            <p:cNvSpPr>
              <a:spLocks/>
            </p:cNvSpPr>
            <p:nvPr/>
          </p:nvSpPr>
          <p:spPr bwMode="auto">
            <a:xfrm>
              <a:off x="1018" y="882"/>
              <a:ext cx="1076" cy="621"/>
            </a:xfrm>
            <a:custGeom>
              <a:avLst/>
              <a:gdLst>
                <a:gd name="T0" fmla="*/ 0 w 3180"/>
                <a:gd name="T1" fmla="*/ 60 h 2003"/>
                <a:gd name="T2" fmla="*/ 69 w 3180"/>
                <a:gd name="T3" fmla="*/ 41 h 2003"/>
                <a:gd name="T4" fmla="*/ 123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sp>
        <p:nvSpPr>
          <p:cNvPr id="955422" name="Rectangle 30"/>
          <p:cNvSpPr>
            <a:spLocks noGrp="1" noChangeArrowheads="1"/>
          </p:cNvSpPr>
          <p:nvPr>
            <p:ph type="body" idx="1"/>
          </p:nvPr>
        </p:nvSpPr>
        <p:spPr>
          <a:xfrm>
            <a:off x="400050" y="4076700"/>
            <a:ext cx="8337550" cy="2030413"/>
          </a:xfrm>
          <a:noFill/>
        </p:spPr>
        <p:txBody>
          <a:bodyPr/>
          <a:lstStyle/>
          <a:p>
            <a:pPr marL="361950" indent="-361950" algn="just" eaLnBrk="1" hangingPunct="1">
              <a:lnSpc>
                <a:spcPct val="110000"/>
              </a:lnSpc>
            </a:pPr>
            <a:r>
              <a:rPr lang="pt-BR" sz="2400" smtClean="0">
                <a:latin typeface="Arial" charset="0"/>
                <a:sym typeface="Symbol" pitchFamily="18" charset="2"/>
              </a:rPr>
              <a:t>Para analisar esses fenômenos, começamos pelo estudo mais detalhado das curvas de Phillips original e modificada, das quais se originou a espiral preço-salário, que é um dos mecanismos de indexação da economia. </a:t>
            </a:r>
          </a:p>
        </p:txBody>
      </p:sp>
      <p:grpSp>
        <p:nvGrpSpPr>
          <p:cNvPr id="38919" name="Group 31"/>
          <p:cNvGrpSpPr>
            <a:grpSpLocks/>
          </p:cNvGrpSpPr>
          <p:nvPr/>
        </p:nvGrpSpPr>
        <p:grpSpPr bwMode="auto">
          <a:xfrm>
            <a:off x="242888" y="1179513"/>
            <a:ext cx="3609975" cy="2030412"/>
            <a:chOff x="153" y="743"/>
            <a:chExt cx="2274" cy="1279"/>
          </a:xfrm>
        </p:grpSpPr>
        <p:sp>
          <p:nvSpPr>
            <p:cNvPr id="38924" name="Line 32"/>
            <p:cNvSpPr>
              <a:spLocks noChangeShapeType="1"/>
            </p:cNvSpPr>
            <p:nvPr/>
          </p:nvSpPr>
          <p:spPr bwMode="auto">
            <a:xfrm flipV="1">
              <a:off x="373" y="753"/>
              <a:ext cx="0" cy="1132"/>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8925" name="Line 33"/>
            <p:cNvSpPr>
              <a:spLocks noChangeShapeType="1"/>
            </p:cNvSpPr>
            <p:nvPr/>
          </p:nvSpPr>
          <p:spPr bwMode="auto">
            <a:xfrm>
              <a:off x="373" y="1885"/>
              <a:ext cx="1989"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8926" name="Freeform 34"/>
            <p:cNvSpPr>
              <a:spLocks/>
            </p:cNvSpPr>
            <p:nvPr/>
          </p:nvSpPr>
          <p:spPr bwMode="auto">
            <a:xfrm>
              <a:off x="524" y="938"/>
              <a:ext cx="1272" cy="801"/>
            </a:xfrm>
            <a:custGeom>
              <a:avLst/>
              <a:gdLst>
                <a:gd name="T0" fmla="*/ 0 w 3180"/>
                <a:gd name="T1" fmla="*/ 128 h 2003"/>
                <a:gd name="T2" fmla="*/ 114 w 3180"/>
                <a:gd name="T3" fmla="*/ 87 h 2003"/>
                <a:gd name="T4" fmla="*/ 204 w 3180"/>
                <a:gd name="T5" fmla="*/ 0 h 2003"/>
                <a:gd name="T6" fmla="*/ 0 60000 65536"/>
                <a:gd name="T7" fmla="*/ 0 60000 65536"/>
                <a:gd name="T8" fmla="*/ 0 60000 65536"/>
              </a:gdLst>
              <a:ahLst/>
              <a:cxnLst>
                <a:cxn ang="T6">
                  <a:pos x="T0" y="T1"/>
                </a:cxn>
                <a:cxn ang="T7">
                  <a:pos x="T2" y="T3"/>
                </a:cxn>
                <a:cxn ang="T8">
                  <a:pos x="T4" y="T5"/>
                </a:cxn>
              </a:cxnLst>
              <a:rect l="0" t="0" r="r" b="b"/>
              <a:pathLst>
                <a:path w="3180" h="2003">
                  <a:moveTo>
                    <a:pt x="0" y="2003"/>
                  </a:moveTo>
                  <a:cubicBezTo>
                    <a:pt x="624" y="1851"/>
                    <a:pt x="1248" y="1699"/>
                    <a:pt x="1778" y="1365"/>
                  </a:cubicBezTo>
                  <a:cubicBezTo>
                    <a:pt x="2308" y="1031"/>
                    <a:pt x="2744" y="515"/>
                    <a:pt x="3180"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8927" name="Freeform 35"/>
            <p:cNvSpPr>
              <a:spLocks/>
            </p:cNvSpPr>
            <p:nvPr/>
          </p:nvSpPr>
          <p:spPr bwMode="auto">
            <a:xfrm>
              <a:off x="629" y="898"/>
              <a:ext cx="1196" cy="881"/>
            </a:xfrm>
            <a:custGeom>
              <a:avLst/>
              <a:gdLst>
                <a:gd name="T0" fmla="*/ 0 w 2767"/>
                <a:gd name="T1" fmla="*/ 0 h 2142"/>
                <a:gd name="T2" fmla="*/ 55 w 2767"/>
                <a:gd name="T3" fmla="*/ 98 h 2142"/>
                <a:gd name="T4" fmla="*/ 223 w 2767"/>
                <a:gd name="T5" fmla="*/ 149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8928" name="Freeform 36"/>
            <p:cNvSpPr>
              <a:spLocks/>
            </p:cNvSpPr>
            <p:nvPr/>
          </p:nvSpPr>
          <p:spPr bwMode="auto">
            <a:xfrm>
              <a:off x="1035" y="809"/>
              <a:ext cx="1107" cy="856"/>
            </a:xfrm>
            <a:custGeom>
              <a:avLst/>
              <a:gdLst>
                <a:gd name="T0" fmla="*/ 0 w 2767"/>
                <a:gd name="T1" fmla="*/ 0 h 2142"/>
                <a:gd name="T2" fmla="*/ 44 w 2767"/>
                <a:gd name="T3" fmla="*/ 90 h 2142"/>
                <a:gd name="T4" fmla="*/ 177 w 2767"/>
                <a:gd name="T5" fmla="*/ 137 h 2142"/>
                <a:gd name="T6" fmla="*/ 0 60000 65536"/>
                <a:gd name="T7" fmla="*/ 0 60000 65536"/>
                <a:gd name="T8" fmla="*/ 0 60000 65536"/>
              </a:gdLst>
              <a:ahLst/>
              <a:cxnLst>
                <a:cxn ang="T6">
                  <a:pos x="T0" y="T1"/>
                </a:cxn>
                <a:cxn ang="T7">
                  <a:pos x="T2" y="T3"/>
                </a:cxn>
                <a:cxn ang="T8">
                  <a:pos x="T4" y="T5"/>
                </a:cxn>
              </a:cxnLst>
              <a:rect l="0" t="0" r="r" b="b"/>
              <a:pathLst>
                <a:path w="2767" h="2142">
                  <a:moveTo>
                    <a:pt x="0" y="0"/>
                  </a:moveTo>
                  <a:cubicBezTo>
                    <a:pt x="113" y="529"/>
                    <a:pt x="227" y="1058"/>
                    <a:pt x="688" y="1415"/>
                  </a:cubicBezTo>
                  <a:cubicBezTo>
                    <a:pt x="1149" y="1772"/>
                    <a:pt x="1958" y="1957"/>
                    <a:pt x="2767" y="2142"/>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8929" name="Text Box 37"/>
            <p:cNvSpPr txBox="1">
              <a:spLocks noChangeArrowheads="1"/>
            </p:cNvSpPr>
            <p:nvPr/>
          </p:nvSpPr>
          <p:spPr bwMode="auto">
            <a:xfrm>
              <a:off x="609" y="767"/>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D</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8930" name="Line 38"/>
            <p:cNvSpPr>
              <a:spLocks noChangeShapeType="1"/>
            </p:cNvSpPr>
            <p:nvPr/>
          </p:nvSpPr>
          <p:spPr bwMode="auto">
            <a:xfrm flipV="1">
              <a:off x="373" y="1567"/>
              <a:ext cx="699" cy="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8931" name="Line 39"/>
            <p:cNvSpPr>
              <a:spLocks noChangeShapeType="1"/>
            </p:cNvSpPr>
            <p:nvPr/>
          </p:nvSpPr>
          <p:spPr bwMode="auto">
            <a:xfrm>
              <a:off x="373" y="1402"/>
              <a:ext cx="978"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8932" name="Line 40"/>
            <p:cNvSpPr>
              <a:spLocks noChangeShapeType="1"/>
            </p:cNvSpPr>
            <p:nvPr/>
          </p:nvSpPr>
          <p:spPr bwMode="auto">
            <a:xfrm>
              <a:off x="1075" y="1567"/>
              <a:ext cx="0" cy="31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8933" name="Line 41"/>
            <p:cNvSpPr>
              <a:spLocks noChangeShapeType="1"/>
            </p:cNvSpPr>
            <p:nvPr/>
          </p:nvSpPr>
          <p:spPr bwMode="auto">
            <a:xfrm>
              <a:off x="1729" y="1567"/>
              <a:ext cx="0" cy="31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8934" name="Text Box 42"/>
            <p:cNvSpPr txBox="1">
              <a:spLocks noChangeArrowheads="1"/>
            </p:cNvSpPr>
            <p:nvPr/>
          </p:nvSpPr>
          <p:spPr bwMode="auto">
            <a:xfrm>
              <a:off x="1789" y="1691"/>
              <a:ext cx="2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33"/>
                  </a:solidFill>
                  <a:latin typeface="Arial" charset="0"/>
                </a:rPr>
                <a:t>D</a:t>
              </a:r>
              <a:r>
                <a:rPr lang="pt-BR" sz="1600" b="0" baseline="-25000">
                  <a:solidFill>
                    <a:srgbClr val="99FF33"/>
                  </a:solidFill>
                  <a:latin typeface="Arial" charset="0"/>
                </a:rPr>
                <a:t>0</a:t>
              </a:r>
            </a:p>
          </p:txBody>
        </p:sp>
        <p:sp>
          <p:nvSpPr>
            <p:cNvPr id="38935" name="Text Box 43"/>
            <p:cNvSpPr txBox="1">
              <a:spLocks noChangeArrowheads="1"/>
            </p:cNvSpPr>
            <p:nvPr/>
          </p:nvSpPr>
          <p:spPr bwMode="auto">
            <a:xfrm>
              <a:off x="1021" y="743"/>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38936" name="Text Box 44"/>
            <p:cNvSpPr txBox="1">
              <a:spLocks noChangeArrowheads="1"/>
            </p:cNvSpPr>
            <p:nvPr/>
          </p:nvSpPr>
          <p:spPr bwMode="auto">
            <a:xfrm>
              <a:off x="2105" y="1567"/>
              <a:ext cx="2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D</a:t>
              </a:r>
              <a:r>
                <a:rPr lang="pt-BR" sz="1600" b="0" baseline="-25000">
                  <a:solidFill>
                    <a:srgbClr val="FFFF00"/>
                  </a:solidFill>
                  <a:latin typeface="Arial" charset="0"/>
                </a:rPr>
                <a:t>1</a:t>
              </a:r>
              <a:endParaRPr lang="pt-BR" sz="1600" b="0">
                <a:solidFill>
                  <a:srgbClr val="FFFF00"/>
                </a:solidFill>
                <a:latin typeface="Arial" charset="0"/>
              </a:endParaRPr>
            </a:p>
          </p:txBody>
        </p:sp>
        <p:sp>
          <p:nvSpPr>
            <p:cNvPr id="38937" name="Text Box 45"/>
            <p:cNvSpPr txBox="1">
              <a:spLocks noChangeArrowheads="1"/>
            </p:cNvSpPr>
            <p:nvPr/>
          </p:nvSpPr>
          <p:spPr bwMode="auto">
            <a:xfrm>
              <a:off x="373" y="1683"/>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8938" name="Text Box 46"/>
            <p:cNvSpPr txBox="1">
              <a:spLocks noChangeArrowheads="1"/>
            </p:cNvSpPr>
            <p:nvPr/>
          </p:nvSpPr>
          <p:spPr bwMode="auto">
            <a:xfrm>
              <a:off x="1769" y="839"/>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S</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8939" name="Text Box 47"/>
            <p:cNvSpPr txBox="1">
              <a:spLocks noChangeArrowheads="1"/>
            </p:cNvSpPr>
            <p:nvPr/>
          </p:nvSpPr>
          <p:spPr bwMode="auto">
            <a:xfrm>
              <a:off x="189" y="751"/>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P</a:t>
              </a:r>
            </a:p>
          </p:txBody>
        </p:sp>
        <p:sp>
          <p:nvSpPr>
            <p:cNvPr id="38940" name="Text Box 48"/>
            <p:cNvSpPr txBox="1">
              <a:spLocks noChangeArrowheads="1"/>
            </p:cNvSpPr>
            <p:nvPr/>
          </p:nvSpPr>
          <p:spPr bwMode="auto">
            <a:xfrm>
              <a:off x="153" y="1455"/>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P</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8941" name="Text Box 49"/>
            <p:cNvSpPr txBox="1">
              <a:spLocks noChangeArrowheads="1"/>
            </p:cNvSpPr>
            <p:nvPr/>
          </p:nvSpPr>
          <p:spPr bwMode="auto">
            <a:xfrm>
              <a:off x="153" y="1275"/>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P</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38942" name="Text Box 50"/>
            <p:cNvSpPr txBox="1">
              <a:spLocks noChangeArrowheads="1"/>
            </p:cNvSpPr>
            <p:nvPr/>
          </p:nvSpPr>
          <p:spPr bwMode="auto">
            <a:xfrm>
              <a:off x="977" y="1867"/>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y</a:t>
              </a:r>
              <a:r>
                <a:rPr lang="pt-BR" sz="1600" b="0" baseline="-25000">
                  <a:solidFill>
                    <a:srgbClr val="99FF66"/>
                  </a:solidFill>
                  <a:latin typeface="Arial" charset="0"/>
                </a:rPr>
                <a:t>0</a:t>
              </a:r>
              <a:endParaRPr lang="pt-BR" sz="1600" b="0">
                <a:solidFill>
                  <a:srgbClr val="99FF66"/>
                </a:solidFill>
                <a:latin typeface="Arial" charset="0"/>
              </a:endParaRPr>
            </a:p>
          </p:txBody>
        </p:sp>
        <p:sp>
          <p:nvSpPr>
            <p:cNvPr id="38943" name="Text Box 51"/>
            <p:cNvSpPr txBox="1">
              <a:spLocks noChangeArrowheads="1"/>
            </p:cNvSpPr>
            <p:nvPr/>
          </p:nvSpPr>
          <p:spPr bwMode="auto">
            <a:xfrm>
              <a:off x="1253" y="1863"/>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y</a:t>
              </a:r>
              <a:r>
                <a:rPr lang="pt-BR" sz="1600" b="0" baseline="-25000">
                  <a:solidFill>
                    <a:srgbClr val="FFFF00"/>
                  </a:solidFill>
                  <a:latin typeface="Arial" charset="0"/>
                </a:rPr>
                <a:t>2</a:t>
              </a:r>
              <a:endParaRPr lang="pt-BR" sz="1600" b="0">
                <a:solidFill>
                  <a:srgbClr val="FFFF00"/>
                </a:solidFill>
                <a:latin typeface="Arial" charset="0"/>
              </a:endParaRPr>
            </a:p>
          </p:txBody>
        </p:sp>
        <p:sp>
          <p:nvSpPr>
            <p:cNvPr id="38944" name="Text Box 52"/>
            <p:cNvSpPr txBox="1">
              <a:spLocks noChangeArrowheads="1"/>
            </p:cNvSpPr>
            <p:nvPr/>
          </p:nvSpPr>
          <p:spPr bwMode="auto">
            <a:xfrm>
              <a:off x="1645" y="1863"/>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chemeClr val="tx2"/>
                  </a:solidFill>
                  <a:latin typeface="Arial" charset="0"/>
                </a:rPr>
                <a:t>y</a:t>
              </a:r>
              <a:r>
                <a:rPr lang="pt-BR" sz="1600" b="0" baseline="-25000">
                  <a:solidFill>
                    <a:schemeClr val="tx2"/>
                  </a:solidFill>
                  <a:latin typeface="Arial" charset="0"/>
                </a:rPr>
                <a:t>1</a:t>
              </a:r>
              <a:endParaRPr lang="pt-BR" sz="1600" b="0">
                <a:solidFill>
                  <a:schemeClr val="tx2"/>
                </a:solidFill>
                <a:latin typeface="Arial" charset="0"/>
              </a:endParaRPr>
            </a:p>
          </p:txBody>
        </p:sp>
        <p:sp>
          <p:nvSpPr>
            <p:cNvPr id="38945" name="Text Box 53"/>
            <p:cNvSpPr txBox="1">
              <a:spLocks noChangeArrowheads="1"/>
            </p:cNvSpPr>
            <p:nvPr/>
          </p:nvSpPr>
          <p:spPr bwMode="auto">
            <a:xfrm>
              <a:off x="2169" y="1855"/>
              <a:ext cx="2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FF"/>
                  </a:solidFill>
                  <a:latin typeface="Arial" charset="0"/>
                </a:rPr>
                <a:t>y</a:t>
              </a:r>
            </a:p>
          </p:txBody>
        </p:sp>
        <p:sp>
          <p:nvSpPr>
            <p:cNvPr id="38946" name="Text Box 54"/>
            <p:cNvSpPr txBox="1">
              <a:spLocks noChangeArrowheads="1"/>
            </p:cNvSpPr>
            <p:nvPr/>
          </p:nvSpPr>
          <p:spPr bwMode="auto">
            <a:xfrm>
              <a:off x="997" y="1383"/>
              <a:ext cx="19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99FF66"/>
                  </a:solidFill>
                  <a:latin typeface="Arial" charset="0"/>
                </a:rPr>
                <a:t>E</a:t>
              </a:r>
            </a:p>
          </p:txBody>
        </p:sp>
        <p:sp>
          <p:nvSpPr>
            <p:cNvPr id="38947" name="Text Box 55"/>
            <p:cNvSpPr txBox="1">
              <a:spLocks noChangeArrowheads="1"/>
            </p:cNvSpPr>
            <p:nvPr/>
          </p:nvSpPr>
          <p:spPr bwMode="auto">
            <a:xfrm>
              <a:off x="1237" y="1191"/>
              <a:ext cx="19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rgbClr val="FFFF00"/>
                  </a:solidFill>
                  <a:latin typeface="Arial" charset="0"/>
                </a:rPr>
                <a:t>G</a:t>
              </a:r>
            </a:p>
          </p:txBody>
        </p:sp>
        <p:sp>
          <p:nvSpPr>
            <p:cNvPr id="38948" name="Text Box 56"/>
            <p:cNvSpPr txBox="1">
              <a:spLocks noChangeArrowheads="1"/>
            </p:cNvSpPr>
            <p:nvPr/>
          </p:nvSpPr>
          <p:spPr bwMode="auto">
            <a:xfrm>
              <a:off x="1665" y="1383"/>
              <a:ext cx="19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600" b="0">
                  <a:solidFill>
                    <a:schemeClr val="tx2"/>
                  </a:solidFill>
                  <a:latin typeface="Arial" charset="0"/>
                </a:rPr>
                <a:t>F</a:t>
              </a:r>
            </a:p>
          </p:txBody>
        </p:sp>
        <p:sp>
          <p:nvSpPr>
            <p:cNvPr id="38949" name="Line 57"/>
            <p:cNvSpPr>
              <a:spLocks noChangeShapeType="1"/>
            </p:cNvSpPr>
            <p:nvPr/>
          </p:nvSpPr>
          <p:spPr bwMode="auto">
            <a:xfrm>
              <a:off x="1345" y="1408"/>
              <a:ext cx="0" cy="474"/>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38950" name="Line 58"/>
            <p:cNvSpPr>
              <a:spLocks noChangeShapeType="1"/>
            </p:cNvSpPr>
            <p:nvPr/>
          </p:nvSpPr>
          <p:spPr bwMode="auto">
            <a:xfrm flipV="1">
              <a:off x="1772" y="1631"/>
              <a:ext cx="60" cy="102"/>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8951" name="Line 59"/>
            <p:cNvSpPr>
              <a:spLocks noChangeShapeType="1"/>
            </p:cNvSpPr>
            <p:nvPr/>
          </p:nvSpPr>
          <p:spPr bwMode="auto">
            <a:xfrm flipV="1">
              <a:off x="1069" y="1567"/>
              <a:ext cx="651" cy="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38920" name="Text Box 60"/>
          <p:cNvSpPr txBox="1">
            <a:spLocks noChangeArrowheads="1"/>
          </p:cNvSpPr>
          <p:nvPr/>
        </p:nvSpPr>
        <p:spPr bwMode="auto">
          <a:xfrm>
            <a:off x="552450" y="3543300"/>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400" b="0">
                <a:latin typeface="Arial" charset="0"/>
              </a:rPr>
              <a:t>Inflação de demanda</a:t>
            </a:r>
          </a:p>
        </p:txBody>
      </p:sp>
      <p:sp>
        <p:nvSpPr>
          <p:cNvPr id="38921" name="Text Box 61"/>
          <p:cNvSpPr txBox="1">
            <a:spLocks noChangeArrowheads="1"/>
          </p:cNvSpPr>
          <p:nvPr/>
        </p:nvSpPr>
        <p:spPr bwMode="auto">
          <a:xfrm>
            <a:off x="5607050" y="3549650"/>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400" b="0">
                <a:latin typeface="Arial" charset="0"/>
              </a:rPr>
              <a:t>Inflação de custo</a:t>
            </a:r>
          </a:p>
        </p:txBody>
      </p:sp>
      <p:sp>
        <p:nvSpPr>
          <p:cNvPr id="38922" name="Text Box 62"/>
          <p:cNvSpPr txBox="1">
            <a:spLocks noChangeArrowheads="1"/>
          </p:cNvSpPr>
          <p:nvPr/>
        </p:nvSpPr>
        <p:spPr bwMode="auto">
          <a:xfrm>
            <a:off x="6321425" y="2994025"/>
            <a:ext cx="450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1600" b="0">
                <a:solidFill>
                  <a:srgbClr val="CCFFFF"/>
                </a:solidFill>
                <a:latin typeface="Arial" charset="0"/>
              </a:rPr>
              <a:t>y</a:t>
            </a:r>
            <a:r>
              <a:rPr lang="pt-BR" sz="1600" b="0" baseline="-25000">
                <a:solidFill>
                  <a:srgbClr val="CCFFFF"/>
                </a:solidFill>
                <a:latin typeface="Arial" charset="0"/>
              </a:rPr>
              <a:t>1</a:t>
            </a:r>
          </a:p>
        </p:txBody>
      </p:sp>
      <p:sp>
        <p:nvSpPr>
          <p:cNvPr id="38923" name="Line 63"/>
          <p:cNvSpPr>
            <a:spLocks noChangeShapeType="1"/>
          </p:cNvSpPr>
          <p:nvPr/>
        </p:nvSpPr>
        <p:spPr bwMode="auto">
          <a:xfrm flipH="1" flipV="1">
            <a:off x="7445375" y="2017713"/>
            <a:ext cx="203200" cy="144462"/>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3912709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55422">
                                            <p:txEl>
                                              <p:pRg st="0" end="0"/>
                                            </p:txEl>
                                          </p:spTgt>
                                        </p:tgtEl>
                                        <p:attrNameLst>
                                          <p:attrName>style.visibility</p:attrName>
                                        </p:attrNameLst>
                                      </p:cBhvr>
                                      <p:to>
                                        <p:strVal val="visible"/>
                                      </p:to>
                                    </p:set>
                                    <p:animEffect transition="in" filter="wipe(left)">
                                      <p:cBhvr>
                                        <p:cTn id="7" dur="500"/>
                                        <p:tgtEl>
                                          <p:spTgt spid="9554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Retângulo 21"/>
          <p:cNvSpPr/>
          <p:nvPr/>
        </p:nvSpPr>
        <p:spPr>
          <a:xfrm>
            <a:off x="1187624" y="2492896"/>
            <a:ext cx="6912768"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93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5CC6A582-0E80-4D04-915C-6E957D0A650A}" type="slidenum">
              <a:rPr lang="pt-PT" sz="1400" b="0" smtClean="0">
                <a:solidFill>
                  <a:schemeClr val="folHlink"/>
                </a:solidFill>
              </a:rPr>
              <a:pPr eaLnBrk="1" hangingPunct="1"/>
              <a:t>54</a:t>
            </a:fld>
            <a:endParaRPr lang="pt-PT" sz="1400" b="0" smtClean="0">
              <a:solidFill>
                <a:schemeClr val="folHlink"/>
              </a:solidFill>
            </a:endParaRPr>
          </a:p>
        </p:txBody>
      </p:sp>
      <p:sp>
        <p:nvSpPr>
          <p:cNvPr id="956418" name="Rectangle 2"/>
          <p:cNvSpPr>
            <a:spLocks noGrp="1" noChangeArrowheads="1"/>
          </p:cNvSpPr>
          <p:nvPr>
            <p:ph type="body" idx="1"/>
          </p:nvPr>
        </p:nvSpPr>
        <p:spPr>
          <a:xfrm>
            <a:off x="247650" y="1581150"/>
            <a:ext cx="8648700" cy="889000"/>
          </a:xfrm>
        </p:spPr>
        <p:txBody>
          <a:bodyPr>
            <a:normAutofit/>
          </a:bodyPr>
          <a:lstStyle/>
          <a:p>
            <a:pPr marL="361950" indent="-361950" eaLnBrk="1" hangingPunct="1">
              <a:lnSpc>
                <a:spcPct val="90000"/>
              </a:lnSpc>
            </a:pPr>
            <a:r>
              <a:rPr lang="pt-BR" sz="2400" dirty="0" smtClean="0">
                <a:latin typeface="Arial" charset="0"/>
              </a:rPr>
              <a:t>Considere o mercado de trabalho do modelo estático geral da Síntese Neoclássica: </a:t>
            </a:r>
          </a:p>
        </p:txBody>
      </p:sp>
      <p:sp>
        <p:nvSpPr>
          <p:cNvPr id="39940" name="Rectangle 3"/>
          <p:cNvSpPr>
            <a:spLocks noGrp="1" noChangeArrowheads="1"/>
          </p:cNvSpPr>
          <p:nvPr>
            <p:ph type="title"/>
          </p:nvPr>
        </p:nvSpPr>
        <p:spPr>
          <a:xfrm>
            <a:off x="0" y="207963"/>
            <a:ext cx="9144000" cy="819150"/>
          </a:xfrm>
          <a:noFill/>
        </p:spPr>
        <p:txBody>
          <a:bodyPr/>
          <a:lstStyle/>
          <a:p>
            <a:pPr eaLnBrk="1" hangingPunct="1"/>
            <a:r>
              <a:rPr lang="pt-BR" sz="3600" smtClean="0">
                <a:latin typeface="Arial" charset="0"/>
              </a:rPr>
              <a:t>A Curva de Phillips</a:t>
            </a:r>
          </a:p>
        </p:txBody>
      </p:sp>
      <p:sp>
        <p:nvSpPr>
          <p:cNvPr id="956420" name="Rectangle 4"/>
          <p:cNvSpPr>
            <a:spLocks noChangeArrowheads="1"/>
          </p:cNvSpPr>
          <p:nvPr/>
        </p:nvSpPr>
        <p:spPr bwMode="auto">
          <a:xfrm>
            <a:off x="251520" y="5683250"/>
            <a:ext cx="868533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1950" indent="-361950">
              <a:spcBef>
                <a:spcPct val="20000"/>
              </a:spcBef>
              <a:buFontTx/>
              <a:buChar char="•"/>
            </a:pPr>
            <a:r>
              <a:rPr lang="pt-BR" sz="2400" b="0" dirty="0">
                <a:latin typeface="Arial" charset="0"/>
              </a:rPr>
              <a:t>O excesso de demanda de trabalho levaria o salário a subir.</a:t>
            </a:r>
          </a:p>
        </p:txBody>
      </p:sp>
      <p:sp>
        <p:nvSpPr>
          <p:cNvPr id="956421" name="Line 5"/>
          <p:cNvSpPr>
            <a:spLocks noChangeShapeType="1"/>
          </p:cNvSpPr>
          <p:nvPr/>
        </p:nvSpPr>
        <p:spPr bwMode="auto">
          <a:xfrm flipV="1">
            <a:off x="2509838" y="2835275"/>
            <a:ext cx="0" cy="2306638"/>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56422" name="Line 6"/>
          <p:cNvSpPr>
            <a:spLocks noChangeShapeType="1"/>
          </p:cNvSpPr>
          <p:nvPr/>
        </p:nvSpPr>
        <p:spPr bwMode="auto">
          <a:xfrm>
            <a:off x="2509838" y="5141913"/>
            <a:ext cx="398621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56423" name="Freeform 7"/>
          <p:cNvSpPr>
            <a:spLocks/>
          </p:cNvSpPr>
          <p:nvPr/>
        </p:nvSpPr>
        <p:spPr bwMode="auto">
          <a:xfrm>
            <a:off x="2914650" y="3079750"/>
            <a:ext cx="2778125" cy="1843088"/>
          </a:xfrm>
          <a:custGeom>
            <a:avLst/>
            <a:gdLst>
              <a:gd name="T0" fmla="*/ 0 w 3465"/>
              <a:gd name="T1" fmla="*/ 2147483647 h 2070"/>
              <a:gd name="T2" fmla="*/ 2147483647 w 3465"/>
              <a:gd name="T3" fmla="*/ 2147483647 h 2070"/>
              <a:gd name="T4" fmla="*/ 2147483647 w 3465"/>
              <a:gd name="T5" fmla="*/ 0 h 2070"/>
              <a:gd name="T6" fmla="*/ 0 60000 65536"/>
              <a:gd name="T7" fmla="*/ 0 60000 65536"/>
              <a:gd name="T8" fmla="*/ 0 60000 65536"/>
            </a:gdLst>
            <a:ahLst/>
            <a:cxnLst>
              <a:cxn ang="T6">
                <a:pos x="T0" y="T1"/>
              </a:cxn>
              <a:cxn ang="T7">
                <a:pos x="T2" y="T3"/>
              </a:cxn>
              <a:cxn ang="T8">
                <a:pos x="T4" y="T5"/>
              </a:cxn>
            </a:cxnLst>
            <a:rect l="0" t="0" r="r" b="b"/>
            <a:pathLst>
              <a:path w="3465" h="2070">
                <a:moveTo>
                  <a:pt x="0" y="2070"/>
                </a:moveTo>
                <a:cubicBezTo>
                  <a:pt x="825" y="1736"/>
                  <a:pt x="1650" y="1402"/>
                  <a:pt x="2228" y="1057"/>
                </a:cubicBezTo>
                <a:cubicBezTo>
                  <a:pt x="2806" y="712"/>
                  <a:pt x="3135" y="356"/>
                  <a:pt x="3465"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56424" name="Freeform 8"/>
          <p:cNvSpPr>
            <a:spLocks/>
          </p:cNvSpPr>
          <p:nvPr/>
        </p:nvSpPr>
        <p:spPr bwMode="auto">
          <a:xfrm>
            <a:off x="3330575" y="3165475"/>
            <a:ext cx="2806700" cy="1490663"/>
          </a:xfrm>
          <a:custGeom>
            <a:avLst/>
            <a:gdLst>
              <a:gd name="T0" fmla="*/ 0 w 3502"/>
              <a:gd name="T1" fmla="*/ 0 h 1673"/>
              <a:gd name="T2" fmla="*/ 2147483647 w 3502"/>
              <a:gd name="T3" fmla="*/ 2147483647 h 1673"/>
              <a:gd name="T4" fmla="*/ 2147483647 w 3502"/>
              <a:gd name="T5" fmla="*/ 2147483647 h 1673"/>
              <a:gd name="T6" fmla="*/ 0 60000 65536"/>
              <a:gd name="T7" fmla="*/ 0 60000 65536"/>
              <a:gd name="T8" fmla="*/ 0 60000 65536"/>
            </a:gdLst>
            <a:ahLst/>
            <a:cxnLst>
              <a:cxn ang="T6">
                <a:pos x="T0" y="T1"/>
              </a:cxn>
              <a:cxn ang="T7">
                <a:pos x="T2" y="T3"/>
              </a:cxn>
              <a:cxn ang="T8">
                <a:pos x="T4" y="T5"/>
              </a:cxn>
            </a:cxnLst>
            <a:rect l="0" t="0" r="r" b="b"/>
            <a:pathLst>
              <a:path w="3502" h="1673">
                <a:moveTo>
                  <a:pt x="0" y="0"/>
                </a:moveTo>
                <a:cubicBezTo>
                  <a:pt x="818" y="250"/>
                  <a:pt x="1636" y="501"/>
                  <a:pt x="2220" y="780"/>
                </a:cubicBezTo>
                <a:cubicBezTo>
                  <a:pt x="2804" y="1059"/>
                  <a:pt x="3153" y="1366"/>
                  <a:pt x="3502" y="1673"/>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56425" name="Line 9"/>
          <p:cNvSpPr>
            <a:spLocks noChangeShapeType="1"/>
          </p:cNvSpPr>
          <p:nvPr/>
        </p:nvSpPr>
        <p:spPr bwMode="auto">
          <a:xfrm>
            <a:off x="2513013" y="4368800"/>
            <a:ext cx="3306762"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56426" name="Line 10"/>
          <p:cNvSpPr>
            <a:spLocks noChangeShapeType="1"/>
          </p:cNvSpPr>
          <p:nvPr/>
        </p:nvSpPr>
        <p:spPr bwMode="auto">
          <a:xfrm>
            <a:off x="5819775" y="4375150"/>
            <a:ext cx="0" cy="7683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56427" name="Line 11"/>
          <p:cNvSpPr>
            <a:spLocks noChangeShapeType="1"/>
          </p:cNvSpPr>
          <p:nvPr/>
        </p:nvSpPr>
        <p:spPr bwMode="auto">
          <a:xfrm>
            <a:off x="4094163" y="4362450"/>
            <a:ext cx="0" cy="77470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56428" name="Text Box 12"/>
          <p:cNvSpPr txBox="1">
            <a:spLocks noChangeArrowheads="1"/>
          </p:cNvSpPr>
          <p:nvPr/>
        </p:nvSpPr>
        <p:spPr bwMode="auto">
          <a:xfrm>
            <a:off x="5645150" y="2832100"/>
            <a:ext cx="11795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99FF66"/>
                </a:solidFill>
                <a:latin typeface="Arial" charset="0"/>
              </a:rPr>
              <a:t>j(P</a:t>
            </a:r>
            <a:r>
              <a:rPr lang="pt-BR" sz="2000" b="0" baseline="-25000">
                <a:solidFill>
                  <a:srgbClr val="99FF66"/>
                </a:solidFill>
                <a:latin typeface="Arial" charset="0"/>
              </a:rPr>
              <a:t>0</a:t>
            </a:r>
            <a:r>
              <a:rPr lang="pt-BR" sz="2000" b="0">
                <a:solidFill>
                  <a:srgbClr val="99FF66"/>
                </a:solidFill>
                <a:latin typeface="Arial" charset="0"/>
              </a:rPr>
              <a:t>, N)</a:t>
            </a:r>
          </a:p>
        </p:txBody>
      </p:sp>
      <p:sp>
        <p:nvSpPr>
          <p:cNvPr id="956429" name="Text Box 13"/>
          <p:cNvSpPr txBox="1">
            <a:spLocks noChangeArrowheads="1"/>
          </p:cNvSpPr>
          <p:nvPr/>
        </p:nvSpPr>
        <p:spPr bwMode="auto">
          <a:xfrm>
            <a:off x="6137275" y="4475163"/>
            <a:ext cx="1238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99FF66"/>
                </a:solidFill>
                <a:latin typeface="Arial" charset="0"/>
              </a:rPr>
              <a:t>P</a:t>
            </a:r>
            <a:r>
              <a:rPr lang="pt-BR" sz="2000" b="0" baseline="-25000">
                <a:solidFill>
                  <a:srgbClr val="99FF66"/>
                </a:solidFill>
                <a:latin typeface="Arial" charset="0"/>
              </a:rPr>
              <a:t>0</a:t>
            </a:r>
            <a:r>
              <a:rPr lang="pt-BR" sz="2000" b="0">
                <a:solidFill>
                  <a:srgbClr val="99FF66"/>
                </a:solidFill>
                <a:latin typeface="Arial" charset="0"/>
              </a:rPr>
              <a:t>.f(N)</a:t>
            </a:r>
          </a:p>
        </p:txBody>
      </p:sp>
      <p:sp>
        <p:nvSpPr>
          <p:cNvPr id="956430" name="Text Box 14"/>
          <p:cNvSpPr txBox="1">
            <a:spLocks noChangeArrowheads="1"/>
          </p:cNvSpPr>
          <p:nvPr/>
        </p:nvSpPr>
        <p:spPr bwMode="auto">
          <a:xfrm>
            <a:off x="2012950" y="4141788"/>
            <a:ext cx="528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99FF66"/>
                </a:solidFill>
                <a:latin typeface="Arial" charset="0"/>
              </a:rPr>
              <a:t>W</a:t>
            </a:r>
            <a:r>
              <a:rPr lang="pt-BR" sz="2000" b="0" baseline="-25000">
                <a:solidFill>
                  <a:srgbClr val="99FF66"/>
                </a:solidFill>
                <a:latin typeface="Arial" charset="0"/>
              </a:rPr>
              <a:t>1</a:t>
            </a:r>
            <a:endParaRPr lang="pt-BR" sz="2000" b="0">
              <a:solidFill>
                <a:srgbClr val="99FF66"/>
              </a:solidFill>
              <a:latin typeface="Arial" charset="0"/>
            </a:endParaRPr>
          </a:p>
        </p:txBody>
      </p:sp>
      <p:sp>
        <p:nvSpPr>
          <p:cNvPr id="956431" name="Text Box 15"/>
          <p:cNvSpPr txBox="1">
            <a:spLocks noChangeArrowheads="1"/>
          </p:cNvSpPr>
          <p:nvPr/>
        </p:nvSpPr>
        <p:spPr bwMode="auto">
          <a:xfrm>
            <a:off x="2073275" y="2871788"/>
            <a:ext cx="528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FFFFFF"/>
                </a:solidFill>
                <a:latin typeface="Arial" charset="0"/>
              </a:rPr>
              <a:t>W</a:t>
            </a:r>
          </a:p>
        </p:txBody>
      </p:sp>
      <p:sp>
        <p:nvSpPr>
          <p:cNvPr id="956432" name="Text Box 16"/>
          <p:cNvSpPr txBox="1">
            <a:spLocks noChangeArrowheads="1"/>
          </p:cNvSpPr>
          <p:nvPr/>
        </p:nvSpPr>
        <p:spPr bwMode="auto">
          <a:xfrm>
            <a:off x="3852863" y="5129213"/>
            <a:ext cx="6016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99FF66"/>
                </a:solidFill>
                <a:latin typeface="Arial" charset="0"/>
              </a:rPr>
              <a:t>N</a:t>
            </a:r>
            <a:r>
              <a:rPr lang="pt-BR" sz="2000" b="0" baseline="30000">
                <a:solidFill>
                  <a:srgbClr val="99FF66"/>
                </a:solidFill>
                <a:latin typeface="Arial" charset="0"/>
              </a:rPr>
              <a:t>S</a:t>
            </a:r>
            <a:r>
              <a:rPr lang="pt-BR" sz="2000" b="0" baseline="-25000">
                <a:solidFill>
                  <a:srgbClr val="99FF66"/>
                </a:solidFill>
                <a:latin typeface="Arial" charset="0"/>
              </a:rPr>
              <a:t>1</a:t>
            </a:r>
            <a:endParaRPr lang="pt-BR" sz="2000" b="0">
              <a:solidFill>
                <a:srgbClr val="99FF66"/>
              </a:solidFill>
              <a:latin typeface="Arial" charset="0"/>
            </a:endParaRPr>
          </a:p>
        </p:txBody>
      </p:sp>
      <p:sp>
        <p:nvSpPr>
          <p:cNvPr id="956433" name="Text Box 17"/>
          <p:cNvSpPr txBox="1">
            <a:spLocks noChangeArrowheads="1"/>
          </p:cNvSpPr>
          <p:nvPr/>
        </p:nvSpPr>
        <p:spPr bwMode="auto">
          <a:xfrm>
            <a:off x="5561013" y="5143500"/>
            <a:ext cx="628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99FF66"/>
                </a:solidFill>
                <a:latin typeface="Arial" charset="0"/>
              </a:rPr>
              <a:t>N</a:t>
            </a:r>
            <a:r>
              <a:rPr lang="pt-BR" sz="2000" b="0" baseline="30000">
                <a:solidFill>
                  <a:srgbClr val="99FF66"/>
                </a:solidFill>
                <a:latin typeface="Arial" charset="0"/>
              </a:rPr>
              <a:t>D</a:t>
            </a:r>
            <a:r>
              <a:rPr lang="pt-BR" sz="2000" b="0" baseline="-25000">
                <a:solidFill>
                  <a:srgbClr val="99FF66"/>
                </a:solidFill>
                <a:latin typeface="Arial" charset="0"/>
              </a:rPr>
              <a:t>1</a:t>
            </a:r>
            <a:endParaRPr lang="pt-BR" sz="2000" b="0">
              <a:solidFill>
                <a:srgbClr val="99FF66"/>
              </a:solidFill>
              <a:latin typeface="Arial" charset="0"/>
            </a:endParaRPr>
          </a:p>
        </p:txBody>
      </p:sp>
      <p:sp>
        <p:nvSpPr>
          <p:cNvPr id="956434" name="Text Box 18"/>
          <p:cNvSpPr txBox="1">
            <a:spLocks noChangeArrowheads="1"/>
          </p:cNvSpPr>
          <p:nvPr/>
        </p:nvSpPr>
        <p:spPr bwMode="auto">
          <a:xfrm>
            <a:off x="6102350" y="5143500"/>
            <a:ext cx="6000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FFFFFF"/>
                </a:solidFill>
                <a:latin typeface="Arial" charset="0"/>
              </a:rPr>
              <a:t>N</a:t>
            </a:r>
          </a:p>
        </p:txBody>
      </p:sp>
    </p:spTree>
    <p:extLst>
      <p:ext uri="{BB962C8B-B14F-4D97-AF65-F5344CB8AC3E}">
        <p14:creationId xmlns:p14="http://schemas.microsoft.com/office/powerpoint/2010/main" val="1542462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56418">
                                            <p:txEl>
                                              <p:pRg st="0" end="0"/>
                                            </p:txEl>
                                          </p:spTgt>
                                        </p:tgtEl>
                                        <p:attrNameLst>
                                          <p:attrName>style.visibility</p:attrName>
                                        </p:attrNameLst>
                                      </p:cBhvr>
                                      <p:to>
                                        <p:strVal val="visible"/>
                                      </p:to>
                                    </p:set>
                                    <p:animEffect transition="in" filter="strips(downRight)">
                                      <p:cBhvr>
                                        <p:cTn id="7" dur="500"/>
                                        <p:tgtEl>
                                          <p:spTgt spid="956418">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56421"/>
                                        </p:tgtEl>
                                        <p:attrNameLst>
                                          <p:attrName>style.visibility</p:attrName>
                                        </p:attrNameLst>
                                      </p:cBhvr>
                                      <p:to>
                                        <p:strVal val="visible"/>
                                      </p:to>
                                    </p:set>
                                    <p:animEffect transition="in" filter="wipe(down)">
                                      <p:cBhvr>
                                        <p:cTn id="11" dur="1000"/>
                                        <p:tgtEl>
                                          <p:spTgt spid="956421"/>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56431"/>
                                        </p:tgtEl>
                                        <p:attrNameLst>
                                          <p:attrName>style.visibility</p:attrName>
                                        </p:attrNameLst>
                                      </p:cBhvr>
                                      <p:to>
                                        <p:strVal val="visible"/>
                                      </p:to>
                                    </p:set>
                                    <p:animEffect transition="in" filter="wipe(left)">
                                      <p:cBhvr>
                                        <p:cTn id="15" dur="500"/>
                                        <p:tgtEl>
                                          <p:spTgt spid="956431"/>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56422"/>
                                        </p:tgtEl>
                                        <p:attrNameLst>
                                          <p:attrName>style.visibility</p:attrName>
                                        </p:attrNameLst>
                                      </p:cBhvr>
                                      <p:to>
                                        <p:strVal val="visible"/>
                                      </p:to>
                                    </p:set>
                                    <p:animEffect transition="in" filter="wipe(left)">
                                      <p:cBhvr>
                                        <p:cTn id="19" dur="1000"/>
                                        <p:tgtEl>
                                          <p:spTgt spid="956422"/>
                                        </p:tgtEl>
                                      </p:cBhvr>
                                    </p:animEffect>
                                  </p:childTnLst>
                                </p:cTn>
                              </p:par>
                            </p:childTnLst>
                          </p:cTn>
                        </p:par>
                        <p:par>
                          <p:cTn id="20" fill="hold" nodeType="afterGroup">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956434"/>
                                        </p:tgtEl>
                                        <p:attrNameLst>
                                          <p:attrName>style.visibility</p:attrName>
                                        </p:attrNameLst>
                                      </p:cBhvr>
                                      <p:to>
                                        <p:strVal val="visible"/>
                                      </p:to>
                                    </p:set>
                                    <p:animEffect transition="in" filter="wipe(left)">
                                      <p:cBhvr>
                                        <p:cTn id="23" dur="500"/>
                                        <p:tgtEl>
                                          <p:spTgt spid="956434"/>
                                        </p:tgtEl>
                                      </p:cBhvr>
                                    </p:animEffect>
                                  </p:childTnLst>
                                </p:cTn>
                              </p:par>
                            </p:childTnLst>
                          </p:cTn>
                        </p:par>
                        <p:par>
                          <p:cTn id="24" fill="hold" nodeType="afterGroup">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956423"/>
                                        </p:tgtEl>
                                        <p:attrNameLst>
                                          <p:attrName>style.visibility</p:attrName>
                                        </p:attrNameLst>
                                      </p:cBhvr>
                                      <p:to>
                                        <p:strVal val="visible"/>
                                      </p:to>
                                    </p:set>
                                    <p:animEffect transition="in" filter="wipe(left)">
                                      <p:cBhvr>
                                        <p:cTn id="27" dur="1000"/>
                                        <p:tgtEl>
                                          <p:spTgt spid="956423"/>
                                        </p:tgtEl>
                                      </p:cBhvr>
                                    </p:animEffect>
                                  </p:childTnLst>
                                </p:cTn>
                              </p:par>
                            </p:childTnLst>
                          </p:cTn>
                        </p:par>
                        <p:par>
                          <p:cTn id="28" fill="hold" nodeType="afterGroup">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956428"/>
                                        </p:tgtEl>
                                        <p:attrNameLst>
                                          <p:attrName>style.visibility</p:attrName>
                                        </p:attrNameLst>
                                      </p:cBhvr>
                                      <p:to>
                                        <p:strVal val="visible"/>
                                      </p:to>
                                    </p:set>
                                    <p:animEffect transition="in" filter="wipe(left)">
                                      <p:cBhvr>
                                        <p:cTn id="31" dur="500"/>
                                        <p:tgtEl>
                                          <p:spTgt spid="956428"/>
                                        </p:tgtEl>
                                      </p:cBhvr>
                                    </p:animEffect>
                                  </p:childTnLst>
                                </p:cTn>
                              </p:par>
                            </p:childTnLst>
                          </p:cTn>
                        </p:par>
                        <p:par>
                          <p:cTn id="32" fill="hold" nodeType="afterGroup">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956424"/>
                                        </p:tgtEl>
                                        <p:attrNameLst>
                                          <p:attrName>style.visibility</p:attrName>
                                        </p:attrNameLst>
                                      </p:cBhvr>
                                      <p:to>
                                        <p:strVal val="visible"/>
                                      </p:to>
                                    </p:set>
                                    <p:animEffect transition="in" filter="wipe(left)">
                                      <p:cBhvr>
                                        <p:cTn id="35" dur="1000"/>
                                        <p:tgtEl>
                                          <p:spTgt spid="956424"/>
                                        </p:tgtEl>
                                      </p:cBhvr>
                                    </p:animEffect>
                                  </p:childTnLst>
                                </p:cTn>
                              </p:par>
                            </p:childTnLst>
                          </p:cTn>
                        </p:par>
                        <p:par>
                          <p:cTn id="36" fill="hold" nodeType="afterGroup">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956429"/>
                                        </p:tgtEl>
                                        <p:attrNameLst>
                                          <p:attrName>style.visibility</p:attrName>
                                        </p:attrNameLst>
                                      </p:cBhvr>
                                      <p:to>
                                        <p:strVal val="visible"/>
                                      </p:to>
                                    </p:set>
                                    <p:animEffect transition="in" filter="wipe(left)">
                                      <p:cBhvr>
                                        <p:cTn id="39" dur="500"/>
                                        <p:tgtEl>
                                          <p:spTgt spid="95642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956430"/>
                                        </p:tgtEl>
                                        <p:attrNameLst>
                                          <p:attrName>style.visibility</p:attrName>
                                        </p:attrNameLst>
                                      </p:cBhvr>
                                      <p:to>
                                        <p:strVal val="visible"/>
                                      </p:to>
                                    </p:set>
                                    <p:anim calcmode="lin" valueType="num">
                                      <p:cBhvr>
                                        <p:cTn id="44" dur="1000" fill="hold"/>
                                        <p:tgtEl>
                                          <p:spTgt spid="956430"/>
                                        </p:tgtEl>
                                        <p:attrNameLst>
                                          <p:attrName>ppt_w</p:attrName>
                                        </p:attrNameLst>
                                      </p:cBhvr>
                                      <p:tavLst>
                                        <p:tav tm="0">
                                          <p:val>
                                            <p:fltVal val="0"/>
                                          </p:val>
                                        </p:tav>
                                        <p:tav tm="100000">
                                          <p:val>
                                            <p:strVal val="#ppt_w"/>
                                          </p:val>
                                        </p:tav>
                                      </p:tavLst>
                                    </p:anim>
                                    <p:anim calcmode="lin" valueType="num">
                                      <p:cBhvr>
                                        <p:cTn id="45" dur="1000" fill="hold"/>
                                        <p:tgtEl>
                                          <p:spTgt spid="956430"/>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956425"/>
                                        </p:tgtEl>
                                        <p:attrNameLst>
                                          <p:attrName>style.visibility</p:attrName>
                                        </p:attrNameLst>
                                      </p:cBhvr>
                                      <p:to>
                                        <p:strVal val="visible"/>
                                      </p:to>
                                    </p:set>
                                    <p:animEffect transition="in" filter="wipe(left)">
                                      <p:cBhvr>
                                        <p:cTn id="49" dur="1000"/>
                                        <p:tgtEl>
                                          <p:spTgt spid="956425"/>
                                        </p:tgtEl>
                                      </p:cBhvr>
                                    </p:animEffect>
                                  </p:childTnLst>
                                </p:cTn>
                              </p:par>
                            </p:childTnLst>
                          </p:cTn>
                        </p:par>
                        <p:par>
                          <p:cTn id="50" fill="hold" nodeType="afterGroup">
                            <p:stCondLst>
                              <p:cond delay="2000"/>
                            </p:stCondLst>
                            <p:childTnLst>
                              <p:par>
                                <p:cTn id="51" presetID="22" presetClass="entr" presetSubtype="1" fill="hold" grpId="0" nodeType="afterEffect">
                                  <p:stCondLst>
                                    <p:cond delay="0"/>
                                  </p:stCondLst>
                                  <p:childTnLst>
                                    <p:set>
                                      <p:cBhvr>
                                        <p:cTn id="52" dur="1" fill="hold">
                                          <p:stCondLst>
                                            <p:cond delay="0"/>
                                          </p:stCondLst>
                                        </p:cTn>
                                        <p:tgtEl>
                                          <p:spTgt spid="956427"/>
                                        </p:tgtEl>
                                        <p:attrNameLst>
                                          <p:attrName>style.visibility</p:attrName>
                                        </p:attrNameLst>
                                      </p:cBhvr>
                                      <p:to>
                                        <p:strVal val="visible"/>
                                      </p:to>
                                    </p:set>
                                    <p:animEffect transition="in" filter="wipe(up)">
                                      <p:cBhvr>
                                        <p:cTn id="53" dur="500"/>
                                        <p:tgtEl>
                                          <p:spTgt spid="95642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956426"/>
                                        </p:tgtEl>
                                        <p:attrNameLst>
                                          <p:attrName>style.visibility</p:attrName>
                                        </p:attrNameLst>
                                      </p:cBhvr>
                                      <p:to>
                                        <p:strVal val="visible"/>
                                      </p:to>
                                    </p:set>
                                    <p:animEffect transition="in" filter="wipe(up)">
                                      <p:cBhvr>
                                        <p:cTn id="56" dur="500"/>
                                        <p:tgtEl>
                                          <p:spTgt spid="956426"/>
                                        </p:tgtEl>
                                      </p:cBhvr>
                                    </p:animEffect>
                                  </p:childTnLst>
                                </p:cTn>
                              </p:par>
                            </p:childTnLst>
                          </p:cTn>
                        </p:par>
                        <p:par>
                          <p:cTn id="57" fill="hold" nodeType="afterGroup">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956432"/>
                                        </p:tgtEl>
                                        <p:attrNameLst>
                                          <p:attrName>style.visibility</p:attrName>
                                        </p:attrNameLst>
                                      </p:cBhvr>
                                      <p:to>
                                        <p:strVal val="visible"/>
                                      </p:to>
                                    </p:set>
                                    <p:animEffect transition="in" filter="wipe(left)">
                                      <p:cBhvr>
                                        <p:cTn id="60" dur="500"/>
                                        <p:tgtEl>
                                          <p:spTgt spid="95643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956433"/>
                                        </p:tgtEl>
                                        <p:attrNameLst>
                                          <p:attrName>style.visibility</p:attrName>
                                        </p:attrNameLst>
                                      </p:cBhvr>
                                      <p:to>
                                        <p:strVal val="visible"/>
                                      </p:to>
                                    </p:set>
                                    <p:animEffect transition="in" filter="wipe(left)">
                                      <p:cBhvr>
                                        <p:cTn id="63" dur="500"/>
                                        <p:tgtEl>
                                          <p:spTgt spid="956433"/>
                                        </p:tgtEl>
                                      </p:cBhvr>
                                    </p:animEffect>
                                  </p:childTnLst>
                                </p:cTn>
                              </p:par>
                            </p:childTnLst>
                          </p:cTn>
                        </p:par>
                        <p:par>
                          <p:cTn id="64" fill="hold" nodeType="afterGroup">
                            <p:stCondLst>
                              <p:cond delay="3000"/>
                            </p:stCondLst>
                            <p:childTnLst>
                              <p:par>
                                <p:cTn id="65" presetID="18" presetClass="entr" presetSubtype="6" fill="hold" grpId="0" nodeType="afterEffect">
                                  <p:stCondLst>
                                    <p:cond delay="0"/>
                                  </p:stCondLst>
                                  <p:childTnLst>
                                    <p:set>
                                      <p:cBhvr>
                                        <p:cTn id="66" dur="1" fill="hold">
                                          <p:stCondLst>
                                            <p:cond delay="0"/>
                                          </p:stCondLst>
                                        </p:cTn>
                                        <p:tgtEl>
                                          <p:spTgt spid="956420"/>
                                        </p:tgtEl>
                                        <p:attrNameLst>
                                          <p:attrName>style.visibility</p:attrName>
                                        </p:attrNameLst>
                                      </p:cBhvr>
                                      <p:to>
                                        <p:strVal val="visible"/>
                                      </p:to>
                                    </p:set>
                                    <p:animEffect transition="in" filter="strips(downRight)">
                                      <p:cBhvr>
                                        <p:cTn id="67" dur="1000"/>
                                        <p:tgtEl>
                                          <p:spTgt spid="956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8" grpId="0" build="p" autoUpdateAnimBg="0"/>
      <p:bldP spid="956420" grpId="0"/>
      <p:bldP spid="956421" grpId="0" animBg="1"/>
      <p:bldP spid="956422" grpId="0" animBg="1"/>
      <p:bldP spid="956423" grpId="0" animBg="1"/>
      <p:bldP spid="956424" grpId="0" animBg="1"/>
      <p:bldP spid="956425" grpId="0" animBg="1"/>
      <p:bldP spid="956426" grpId="0" animBg="1"/>
      <p:bldP spid="956427" grpId="0" animBg="1"/>
      <p:bldP spid="956428" grpId="0"/>
      <p:bldP spid="956429" grpId="0"/>
      <p:bldP spid="956430" grpId="0"/>
      <p:bldP spid="956431" grpId="0"/>
      <p:bldP spid="956432" grpId="0"/>
      <p:bldP spid="956433" grpId="0"/>
      <p:bldP spid="956434"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Retângulo 24"/>
          <p:cNvSpPr/>
          <p:nvPr/>
        </p:nvSpPr>
        <p:spPr>
          <a:xfrm>
            <a:off x="1259632" y="2564904"/>
            <a:ext cx="7776864"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962"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AD13E600-D76D-45D5-AE2B-9D1B3E3931EF}" type="slidenum">
              <a:rPr lang="pt-PT" sz="1400" b="0" smtClean="0">
                <a:solidFill>
                  <a:schemeClr val="folHlink"/>
                </a:solidFill>
              </a:rPr>
              <a:pPr eaLnBrk="1" hangingPunct="1"/>
              <a:t>55</a:t>
            </a:fld>
            <a:endParaRPr lang="pt-PT" sz="1400" b="0" smtClean="0">
              <a:solidFill>
                <a:schemeClr val="folHlink"/>
              </a:solidFill>
            </a:endParaRPr>
          </a:p>
        </p:txBody>
      </p:sp>
      <p:sp>
        <p:nvSpPr>
          <p:cNvPr id="40963" name="Rectangle 2"/>
          <p:cNvSpPr>
            <a:spLocks noGrp="1" noChangeArrowheads="1"/>
          </p:cNvSpPr>
          <p:nvPr>
            <p:ph type="body" idx="1"/>
          </p:nvPr>
        </p:nvSpPr>
        <p:spPr>
          <a:xfrm>
            <a:off x="247650" y="1581150"/>
            <a:ext cx="8648700" cy="889000"/>
          </a:xfrm>
        </p:spPr>
        <p:txBody>
          <a:bodyPr>
            <a:normAutofit/>
          </a:bodyPr>
          <a:lstStyle/>
          <a:p>
            <a:pPr marL="361950" indent="-361950" eaLnBrk="1" hangingPunct="1">
              <a:lnSpc>
                <a:spcPct val="90000"/>
              </a:lnSpc>
            </a:pPr>
            <a:r>
              <a:rPr lang="pt-BR" sz="2400" dirty="0" smtClean="0">
                <a:latin typeface="Arial" charset="0"/>
              </a:rPr>
              <a:t>Considere o mercado de trabalho do modelo estático geral da Síntese Neoclássica </a:t>
            </a:r>
          </a:p>
        </p:txBody>
      </p:sp>
      <p:sp>
        <p:nvSpPr>
          <p:cNvPr id="40964" name="Rectangle 3"/>
          <p:cNvSpPr>
            <a:spLocks noGrp="1" noChangeArrowheads="1"/>
          </p:cNvSpPr>
          <p:nvPr>
            <p:ph type="title"/>
          </p:nvPr>
        </p:nvSpPr>
        <p:spPr>
          <a:xfrm>
            <a:off x="0" y="207963"/>
            <a:ext cx="9144000" cy="819150"/>
          </a:xfrm>
          <a:noFill/>
        </p:spPr>
        <p:txBody>
          <a:bodyPr/>
          <a:lstStyle/>
          <a:p>
            <a:pPr eaLnBrk="1" hangingPunct="1"/>
            <a:r>
              <a:rPr lang="pt-BR" sz="3600" smtClean="0">
                <a:latin typeface="Arial" charset="0"/>
              </a:rPr>
              <a:t>A Curva de Phillips</a:t>
            </a:r>
          </a:p>
        </p:txBody>
      </p:sp>
      <p:sp>
        <p:nvSpPr>
          <p:cNvPr id="957444" name="Rectangle 4"/>
          <p:cNvSpPr>
            <a:spLocks noChangeArrowheads="1"/>
          </p:cNvSpPr>
          <p:nvPr/>
        </p:nvSpPr>
        <p:spPr bwMode="auto">
          <a:xfrm>
            <a:off x="387350" y="5702300"/>
            <a:ext cx="833755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1950" indent="-361950">
              <a:spcBef>
                <a:spcPct val="20000"/>
              </a:spcBef>
              <a:buFontTx/>
              <a:buChar char="•"/>
            </a:pPr>
            <a:r>
              <a:rPr lang="pt-BR" sz="2400" b="0" dirty="0">
                <a:latin typeface="Arial" charset="0"/>
              </a:rPr>
              <a:t>A taxa de crescimento do salário  depende da magnitude do excesso de demanda de trabalho.</a:t>
            </a:r>
          </a:p>
        </p:txBody>
      </p:sp>
      <p:sp>
        <p:nvSpPr>
          <p:cNvPr id="40966" name="Line 5"/>
          <p:cNvSpPr>
            <a:spLocks noChangeShapeType="1"/>
          </p:cNvSpPr>
          <p:nvPr/>
        </p:nvSpPr>
        <p:spPr bwMode="auto">
          <a:xfrm flipV="1">
            <a:off x="2509838" y="2835275"/>
            <a:ext cx="0" cy="2306638"/>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40967" name="Line 6"/>
          <p:cNvSpPr>
            <a:spLocks noChangeShapeType="1"/>
          </p:cNvSpPr>
          <p:nvPr/>
        </p:nvSpPr>
        <p:spPr bwMode="auto">
          <a:xfrm>
            <a:off x="2509838" y="5141913"/>
            <a:ext cx="398621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40968" name="Freeform 7"/>
          <p:cNvSpPr>
            <a:spLocks/>
          </p:cNvSpPr>
          <p:nvPr/>
        </p:nvSpPr>
        <p:spPr bwMode="auto">
          <a:xfrm>
            <a:off x="2914650" y="3079750"/>
            <a:ext cx="2778125" cy="1843088"/>
          </a:xfrm>
          <a:custGeom>
            <a:avLst/>
            <a:gdLst>
              <a:gd name="T0" fmla="*/ 0 w 3465"/>
              <a:gd name="T1" fmla="*/ 2147483647 h 2070"/>
              <a:gd name="T2" fmla="*/ 2147483647 w 3465"/>
              <a:gd name="T3" fmla="*/ 2147483647 h 2070"/>
              <a:gd name="T4" fmla="*/ 2147483647 w 3465"/>
              <a:gd name="T5" fmla="*/ 0 h 2070"/>
              <a:gd name="T6" fmla="*/ 0 60000 65536"/>
              <a:gd name="T7" fmla="*/ 0 60000 65536"/>
              <a:gd name="T8" fmla="*/ 0 60000 65536"/>
            </a:gdLst>
            <a:ahLst/>
            <a:cxnLst>
              <a:cxn ang="T6">
                <a:pos x="T0" y="T1"/>
              </a:cxn>
              <a:cxn ang="T7">
                <a:pos x="T2" y="T3"/>
              </a:cxn>
              <a:cxn ang="T8">
                <a:pos x="T4" y="T5"/>
              </a:cxn>
            </a:cxnLst>
            <a:rect l="0" t="0" r="r" b="b"/>
            <a:pathLst>
              <a:path w="3465" h="2070">
                <a:moveTo>
                  <a:pt x="0" y="2070"/>
                </a:moveTo>
                <a:cubicBezTo>
                  <a:pt x="825" y="1736"/>
                  <a:pt x="1650" y="1402"/>
                  <a:pt x="2228" y="1057"/>
                </a:cubicBezTo>
                <a:cubicBezTo>
                  <a:pt x="2806" y="712"/>
                  <a:pt x="3135" y="356"/>
                  <a:pt x="3465" y="0"/>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0969" name="Freeform 8"/>
          <p:cNvSpPr>
            <a:spLocks/>
          </p:cNvSpPr>
          <p:nvPr/>
        </p:nvSpPr>
        <p:spPr bwMode="auto">
          <a:xfrm>
            <a:off x="3330575" y="3165475"/>
            <a:ext cx="2806700" cy="1490663"/>
          </a:xfrm>
          <a:custGeom>
            <a:avLst/>
            <a:gdLst>
              <a:gd name="T0" fmla="*/ 0 w 3502"/>
              <a:gd name="T1" fmla="*/ 0 h 1673"/>
              <a:gd name="T2" fmla="*/ 2147483647 w 3502"/>
              <a:gd name="T3" fmla="*/ 2147483647 h 1673"/>
              <a:gd name="T4" fmla="*/ 2147483647 w 3502"/>
              <a:gd name="T5" fmla="*/ 2147483647 h 1673"/>
              <a:gd name="T6" fmla="*/ 0 60000 65536"/>
              <a:gd name="T7" fmla="*/ 0 60000 65536"/>
              <a:gd name="T8" fmla="*/ 0 60000 65536"/>
            </a:gdLst>
            <a:ahLst/>
            <a:cxnLst>
              <a:cxn ang="T6">
                <a:pos x="T0" y="T1"/>
              </a:cxn>
              <a:cxn ang="T7">
                <a:pos x="T2" y="T3"/>
              </a:cxn>
              <a:cxn ang="T8">
                <a:pos x="T4" y="T5"/>
              </a:cxn>
            </a:cxnLst>
            <a:rect l="0" t="0" r="r" b="b"/>
            <a:pathLst>
              <a:path w="3502" h="1673">
                <a:moveTo>
                  <a:pt x="0" y="0"/>
                </a:moveTo>
                <a:cubicBezTo>
                  <a:pt x="818" y="250"/>
                  <a:pt x="1636" y="501"/>
                  <a:pt x="2220" y="780"/>
                </a:cubicBezTo>
                <a:cubicBezTo>
                  <a:pt x="2804" y="1059"/>
                  <a:pt x="3153" y="1366"/>
                  <a:pt x="3502" y="1673"/>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0970" name="Line 9"/>
          <p:cNvSpPr>
            <a:spLocks noChangeShapeType="1"/>
          </p:cNvSpPr>
          <p:nvPr/>
        </p:nvSpPr>
        <p:spPr bwMode="auto">
          <a:xfrm>
            <a:off x="2513013" y="4368800"/>
            <a:ext cx="3306762"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40971" name="Line 10"/>
          <p:cNvSpPr>
            <a:spLocks noChangeShapeType="1"/>
          </p:cNvSpPr>
          <p:nvPr/>
        </p:nvSpPr>
        <p:spPr bwMode="auto">
          <a:xfrm>
            <a:off x="5819775" y="4375150"/>
            <a:ext cx="0" cy="7683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40972" name="Line 11"/>
          <p:cNvSpPr>
            <a:spLocks noChangeShapeType="1"/>
          </p:cNvSpPr>
          <p:nvPr/>
        </p:nvSpPr>
        <p:spPr bwMode="auto">
          <a:xfrm>
            <a:off x="4094163" y="4362450"/>
            <a:ext cx="0" cy="77470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40973" name="Text Box 12"/>
          <p:cNvSpPr txBox="1">
            <a:spLocks noChangeArrowheads="1"/>
          </p:cNvSpPr>
          <p:nvPr/>
        </p:nvSpPr>
        <p:spPr bwMode="auto">
          <a:xfrm>
            <a:off x="5645150" y="2832100"/>
            <a:ext cx="11795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99FF66"/>
                </a:solidFill>
                <a:latin typeface="Arial" charset="0"/>
              </a:rPr>
              <a:t>j(P</a:t>
            </a:r>
            <a:r>
              <a:rPr lang="pt-BR" sz="2000" b="0" baseline="-25000">
                <a:solidFill>
                  <a:srgbClr val="99FF66"/>
                </a:solidFill>
                <a:latin typeface="Arial" charset="0"/>
              </a:rPr>
              <a:t>0</a:t>
            </a:r>
            <a:r>
              <a:rPr lang="pt-BR" sz="2000" b="0">
                <a:solidFill>
                  <a:srgbClr val="99FF66"/>
                </a:solidFill>
                <a:latin typeface="Arial" charset="0"/>
              </a:rPr>
              <a:t>, N)</a:t>
            </a:r>
          </a:p>
        </p:txBody>
      </p:sp>
      <p:sp>
        <p:nvSpPr>
          <p:cNvPr id="40974" name="Text Box 13"/>
          <p:cNvSpPr txBox="1">
            <a:spLocks noChangeArrowheads="1"/>
          </p:cNvSpPr>
          <p:nvPr/>
        </p:nvSpPr>
        <p:spPr bwMode="auto">
          <a:xfrm>
            <a:off x="6137275" y="4475163"/>
            <a:ext cx="1238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99FF66"/>
                </a:solidFill>
                <a:latin typeface="Arial" charset="0"/>
              </a:rPr>
              <a:t>P</a:t>
            </a:r>
            <a:r>
              <a:rPr lang="pt-BR" sz="2000" b="0" baseline="-25000">
                <a:solidFill>
                  <a:srgbClr val="99FF66"/>
                </a:solidFill>
                <a:latin typeface="Arial" charset="0"/>
              </a:rPr>
              <a:t>0</a:t>
            </a:r>
            <a:r>
              <a:rPr lang="pt-BR" sz="2000" b="0">
                <a:solidFill>
                  <a:srgbClr val="99FF66"/>
                </a:solidFill>
                <a:latin typeface="Arial" charset="0"/>
              </a:rPr>
              <a:t>.f(N)</a:t>
            </a:r>
          </a:p>
        </p:txBody>
      </p:sp>
      <p:sp>
        <p:nvSpPr>
          <p:cNvPr id="40975" name="Text Box 14"/>
          <p:cNvSpPr txBox="1">
            <a:spLocks noChangeArrowheads="1"/>
          </p:cNvSpPr>
          <p:nvPr/>
        </p:nvSpPr>
        <p:spPr bwMode="auto">
          <a:xfrm>
            <a:off x="2012950" y="4141788"/>
            <a:ext cx="528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dirty="0">
                <a:solidFill>
                  <a:srgbClr val="92D050"/>
                </a:solidFill>
                <a:latin typeface="Arial" charset="0"/>
              </a:rPr>
              <a:t>W</a:t>
            </a:r>
            <a:r>
              <a:rPr lang="pt-BR" sz="2000" b="0" baseline="-25000" dirty="0">
                <a:solidFill>
                  <a:srgbClr val="92D050"/>
                </a:solidFill>
                <a:latin typeface="Arial" charset="0"/>
              </a:rPr>
              <a:t>1</a:t>
            </a:r>
            <a:endParaRPr lang="pt-BR" sz="2000" b="0" dirty="0">
              <a:solidFill>
                <a:srgbClr val="92D050"/>
              </a:solidFill>
              <a:latin typeface="Arial" charset="0"/>
            </a:endParaRPr>
          </a:p>
        </p:txBody>
      </p:sp>
      <p:sp>
        <p:nvSpPr>
          <p:cNvPr id="40976" name="Text Box 15"/>
          <p:cNvSpPr txBox="1">
            <a:spLocks noChangeArrowheads="1"/>
          </p:cNvSpPr>
          <p:nvPr/>
        </p:nvSpPr>
        <p:spPr bwMode="auto">
          <a:xfrm>
            <a:off x="2073275" y="2871788"/>
            <a:ext cx="528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FFFFFF"/>
                </a:solidFill>
                <a:latin typeface="Arial" charset="0"/>
              </a:rPr>
              <a:t>W</a:t>
            </a:r>
          </a:p>
        </p:txBody>
      </p:sp>
      <p:sp>
        <p:nvSpPr>
          <p:cNvPr id="40977" name="Text Box 16"/>
          <p:cNvSpPr txBox="1">
            <a:spLocks noChangeArrowheads="1"/>
          </p:cNvSpPr>
          <p:nvPr/>
        </p:nvSpPr>
        <p:spPr bwMode="auto">
          <a:xfrm>
            <a:off x="3852863" y="5129213"/>
            <a:ext cx="60166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99FF66"/>
                </a:solidFill>
                <a:latin typeface="Arial" charset="0"/>
              </a:rPr>
              <a:t>N</a:t>
            </a:r>
            <a:r>
              <a:rPr lang="pt-BR" sz="2000" b="0" baseline="30000">
                <a:solidFill>
                  <a:srgbClr val="99FF66"/>
                </a:solidFill>
                <a:latin typeface="Arial" charset="0"/>
              </a:rPr>
              <a:t>S</a:t>
            </a:r>
            <a:r>
              <a:rPr lang="pt-BR" sz="2000" b="0" baseline="-25000">
                <a:solidFill>
                  <a:srgbClr val="99FF66"/>
                </a:solidFill>
                <a:latin typeface="Arial" charset="0"/>
              </a:rPr>
              <a:t>1</a:t>
            </a:r>
            <a:endParaRPr lang="pt-BR" sz="2000" b="0">
              <a:solidFill>
                <a:srgbClr val="99FF66"/>
              </a:solidFill>
              <a:latin typeface="Arial" charset="0"/>
            </a:endParaRPr>
          </a:p>
        </p:txBody>
      </p:sp>
      <p:sp>
        <p:nvSpPr>
          <p:cNvPr id="40978" name="Text Box 17"/>
          <p:cNvSpPr txBox="1">
            <a:spLocks noChangeArrowheads="1"/>
          </p:cNvSpPr>
          <p:nvPr/>
        </p:nvSpPr>
        <p:spPr bwMode="auto">
          <a:xfrm>
            <a:off x="5561013" y="5143500"/>
            <a:ext cx="628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99FF66"/>
                </a:solidFill>
                <a:latin typeface="Arial" charset="0"/>
              </a:rPr>
              <a:t>N</a:t>
            </a:r>
            <a:r>
              <a:rPr lang="pt-BR" sz="2000" b="0" baseline="30000">
                <a:solidFill>
                  <a:srgbClr val="99FF66"/>
                </a:solidFill>
                <a:latin typeface="Arial" charset="0"/>
              </a:rPr>
              <a:t>D</a:t>
            </a:r>
            <a:r>
              <a:rPr lang="pt-BR" sz="2000" b="0" baseline="-25000">
                <a:solidFill>
                  <a:srgbClr val="99FF66"/>
                </a:solidFill>
                <a:latin typeface="Arial" charset="0"/>
              </a:rPr>
              <a:t>1</a:t>
            </a:r>
            <a:endParaRPr lang="pt-BR" sz="2000" b="0">
              <a:solidFill>
                <a:srgbClr val="99FF66"/>
              </a:solidFill>
              <a:latin typeface="Arial" charset="0"/>
            </a:endParaRPr>
          </a:p>
        </p:txBody>
      </p:sp>
      <p:sp>
        <p:nvSpPr>
          <p:cNvPr id="40979" name="Text Box 18"/>
          <p:cNvSpPr txBox="1">
            <a:spLocks noChangeArrowheads="1"/>
          </p:cNvSpPr>
          <p:nvPr/>
        </p:nvSpPr>
        <p:spPr bwMode="auto">
          <a:xfrm>
            <a:off x="6102350" y="5143500"/>
            <a:ext cx="6000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FFFFFF"/>
                </a:solidFill>
                <a:latin typeface="Arial" charset="0"/>
              </a:rPr>
              <a:t>N</a:t>
            </a:r>
          </a:p>
        </p:txBody>
      </p:sp>
      <p:graphicFrame>
        <p:nvGraphicFramePr>
          <p:cNvPr id="957459" name="Object 19"/>
          <p:cNvGraphicFramePr>
            <a:graphicFrameLocks noChangeAspect="1"/>
          </p:cNvGraphicFramePr>
          <p:nvPr>
            <p:extLst>
              <p:ext uri="{D42A27DB-BD31-4B8C-83A1-F6EECF244321}">
                <p14:modId xmlns:p14="http://schemas.microsoft.com/office/powerpoint/2010/main" val="2285306933"/>
              </p:ext>
            </p:extLst>
          </p:nvPr>
        </p:nvGraphicFramePr>
        <p:xfrm>
          <a:off x="5580112" y="3357563"/>
          <a:ext cx="3435350" cy="962025"/>
        </p:xfrm>
        <a:graphic>
          <a:graphicData uri="http://schemas.openxmlformats.org/presentationml/2006/ole">
            <mc:AlternateContent xmlns:mc="http://schemas.openxmlformats.org/markup-compatibility/2006">
              <mc:Choice xmlns:v="urn:schemas-microsoft-com:vml" Requires="v">
                <p:oleObj spid="_x0000_s98354" name="Equation" r:id="rId3" imgW="1304976" imgH="342900" progId="Equation.3">
                  <p:embed/>
                </p:oleObj>
              </mc:Choice>
              <mc:Fallback>
                <p:oleObj name="Equation" r:id="rId3" imgW="1304976" imgH="342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357563"/>
                        <a:ext cx="34353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7460" name="Object 20"/>
          <p:cNvGraphicFramePr>
            <a:graphicFrameLocks noChangeAspect="1"/>
          </p:cNvGraphicFramePr>
          <p:nvPr/>
        </p:nvGraphicFramePr>
        <p:xfrm>
          <a:off x="7826375" y="4349750"/>
          <a:ext cx="1171575" cy="587375"/>
        </p:xfrm>
        <a:graphic>
          <a:graphicData uri="http://schemas.openxmlformats.org/presentationml/2006/ole">
            <mc:AlternateContent xmlns:mc="http://schemas.openxmlformats.org/markup-compatibility/2006">
              <mc:Choice xmlns:v="urn:schemas-microsoft-com:vml" Requires="v">
                <p:oleObj spid="_x0000_s98355" name="Equation" r:id="rId5" imgW="323951" imgH="152280" progId="Equation.3">
                  <p:embed/>
                </p:oleObj>
              </mc:Choice>
              <mc:Fallback>
                <p:oleObj name="Equation" r:id="rId5" imgW="323951"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6375" y="4349750"/>
                        <a:ext cx="11715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4501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57444">
                                            <p:txEl>
                                              <p:pRg st="0" end="0"/>
                                            </p:txEl>
                                          </p:spTgt>
                                        </p:tgtEl>
                                        <p:attrNameLst>
                                          <p:attrName>style.visibility</p:attrName>
                                        </p:attrNameLst>
                                      </p:cBhvr>
                                      <p:to>
                                        <p:strVal val="visible"/>
                                      </p:to>
                                    </p:set>
                                    <p:animEffect transition="in" filter="strips(downRight)">
                                      <p:cBhvr>
                                        <p:cTn id="7" dur="500"/>
                                        <p:tgtEl>
                                          <p:spTgt spid="957444">
                                            <p:txEl>
                                              <p:pRg st="0" end="0"/>
                                            </p:txEl>
                                          </p:spTgt>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957459"/>
                                        </p:tgtEl>
                                        <p:attrNameLst>
                                          <p:attrName>style.visibility</p:attrName>
                                        </p:attrNameLst>
                                      </p:cBhvr>
                                      <p:to>
                                        <p:strVal val="visible"/>
                                      </p:to>
                                    </p:set>
                                    <p:animEffect transition="in" filter="strips(downRight)">
                                      <p:cBhvr>
                                        <p:cTn id="11" dur="500"/>
                                        <p:tgtEl>
                                          <p:spTgt spid="957459"/>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957460"/>
                                        </p:tgtEl>
                                        <p:attrNameLst>
                                          <p:attrName>style.visibility</p:attrName>
                                        </p:attrNameLst>
                                      </p:cBhvr>
                                      <p:to>
                                        <p:strVal val="visible"/>
                                      </p:to>
                                    </p:set>
                                    <p:animEffect transition="in" filter="strips(downRight)">
                                      <p:cBhvr>
                                        <p:cTn id="15" dur="500"/>
                                        <p:tgtEl>
                                          <p:spTgt spid="95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4"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ACC8D07F-3CFE-4CC1-8DAA-D3B6AFBD29AF}" type="slidenum">
              <a:rPr lang="pt-PT" sz="1400" b="0" smtClean="0">
                <a:solidFill>
                  <a:schemeClr val="folHlink"/>
                </a:solidFill>
              </a:rPr>
              <a:pPr eaLnBrk="1" hangingPunct="1"/>
              <a:t>56</a:t>
            </a:fld>
            <a:endParaRPr lang="pt-PT" sz="1400" b="0" smtClean="0">
              <a:solidFill>
                <a:schemeClr val="folHlink"/>
              </a:solidFill>
            </a:endParaRPr>
          </a:p>
        </p:txBody>
      </p:sp>
      <p:sp>
        <p:nvSpPr>
          <p:cNvPr id="41987" name="Rectangle 2"/>
          <p:cNvSpPr>
            <a:spLocks noGrp="1" noChangeArrowheads="1"/>
          </p:cNvSpPr>
          <p:nvPr>
            <p:ph type="title"/>
          </p:nvPr>
        </p:nvSpPr>
        <p:spPr>
          <a:xfrm>
            <a:off x="0" y="207963"/>
            <a:ext cx="9144000" cy="819150"/>
          </a:xfrm>
          <a:noFill/>
        </p:spPr>
        <p:txBody>
          <a:bodyPr/>
          <a:lstStyle/>
          <a:p>
            <a:pPr eaLnBrk="1" hangingPunct="1"/>
            <a:r>
              <a:rPr lang="pt-BR" sz="3600" smtClean="0">
                <a:latin typeface="Arial" charset="0"/>
              </a:rPr>
              <a:t>A Curva de Phillips</a:t>
            </a:r>
          </a:p>
        </p:txBody>
      </p:sp>
      <p:sp>
        <p:nvSpPr>
          <p:cNvPr id="958467" name="Rectangle 3"/>
          <p:cNvSpPr>
            <a:spLocks noChangeArrowheads="1"/>
          </p:cNvSpPr>
          <p:nvPr/>
        </p:nvSpPr>
        <p:spPr bwMode="auto">
          <a:xfrm>
            <a:off x="406400" y="3544888"/>
            <a:ext cx="833755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1950" indent="-361950">
              <a:spcBef>
                <a:spcPct val="20000"/>
              </a:spcBef>
              <a:buFontTx/>
              <a:buChar char="•"/>
            </a:pPr>
            <a:r>
              <a:rPr lang="pt-BR" sz="2800" b="0" dirty="0">
                <a:latin typeface="Arial" charset="0"/>
              </a:rPr>
              <a:t>Seja </a:t>
            </a:r>
            <a:r>
              <a:rPr lang="pt-BR" sz="2800" b="0" dirty="0">
                <a:latin typeface="Symbol" pitchFamily="18" charset="2"/>
              </a:rPr>
              <a:t>m</a:t>
            </a:r>
            <a:r>
              <a:rPr lang="pt-BR" sz="2800" b="0" dirty="0">
                <a:latin typeface="Arial" charset="0"/>
              </a:rPr>
              <a:t> a taxa de desemprego. Quanto maior for a taxa de desemprego, maior será (N</a:t>
            </a:r>
            <a:r>
              <a:rPr lang="pt-BR" sz="2800" b="0" baseline="30000" dirty="0">
                <a:latin typeface="Arial" charset="0"/>
              </a:rPr>
              <a:t>S</a:t>
            </a:r>
            <a:r>
              <a:rPr lang="pt-BR" sz="2800" b="0" dirty="0">
                <a:latin typeface="Arial" charset="0"/>
              </a:rPr>
              <a:t> – N</a:t>
            </a:r>
            <a:r>
              <a:rPr lang="pt-BR" sz="2800" b="0" baseline="30000" dirty="0">
                <a:latin typeface="Arial" charset="0"/>
              </a:rPr>
              <a:t>D</a:t>
            </a:r>
            <a:r>
              <a:rPr lang="pt-BR" sz="2800" b="0" dirty="0">
                <a:latin typeface="Arial" charset="0"/>
              </a:rPr>
              <a:t>)  e, portanto, menor será o crescimento dos salários. Logo: </a:t>
            </a:r>
          </a:p>
        </p:txBody>
      </p:sp>
      <p:graphicFrame>
        <p:nvGraphicFramePr>
          <p:cNvPr id="958468" name="Object 4"/>
          <p:cNvGraphicFramePr>
            <a:graphicFrameLocks noChangeAspect="1"/>
          </p:cNvGraphicFramePr>
          <p:nvPr>
            <p:extLst>
              <p:ext uri="{D42A27DB-BD31-4B8C-83A1-F6EECF244321}">
                <p14:modId xmlns:p14="http://schemas.microsoft.com/office/powerpoint/2010/main" val="3533710611"/>
              </p:ext>
            </p:extLst>
          </p:nvPr>
        </p:nvGraphicFramePr>
        <p:xfrm>
          <a:off x="1763713" y="1223963"/>
          <a:ext cx="3944937" cy="1104900"/>
        </p:xfrm>
        <a:graphic>
          <a:graphicData uri="http://schemas.openxmlformats.org/presentationml/2006/ole">
            <mc:AlternateContent xmlns:mc="http://schemas.openxmlformats.org/markup-compatibility/2006">
              <mc:Choice xmlns:v="urn:schemas-microsoft-com:vml" Requires="v">
                <p:oleObj spid="_x0000_s99474" name="Equação" r:id="rId3" imgW="1498320" imgH="393480" progId="Equation.3">
                  <p:embed/>
                </p:oleObj>
              </mc:Choice>
              <mc:Fallback>
                <p:oleObj name="Equação" r:id="rId3" imgW="1498320" imgH="393480" progId="Equation.3">
                  <p:embed/>
                  <p:pic>
                    <p:nvPicPr>
                      <p:cNvPr id="0" name=""/>
                      <p:cNvPicPr>
                        <a:picLocks noChangeAspect="1" noChangeArrowheads="1"/>
                      </p:cNvPicPr>
                      <p:nvPr/>
                    </p:nvPicPr>
                    <p:blipFill>
                      <a:blip r:embed="rId4"/>
                      <a:srcRect/>
                      <a:stretch>
                        <a:fillRect/>
                      </a:stretch>
                    </p:blipFill>
                    <p:spPr bwMode="auto">
                      <a:xfrm>
                        <a:off x="1763713" y="1223963"/>
                        <a:ext cx="39449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8469" name="Object 5"/>
          <p:cNvGraphicFramePr>
            <a:graphicFrameLocks noChangeAspect="1"/>
          </p:cNvGraphicFramePr>
          <p:nvPr>
            <p:extLst>
              <p:ext uri="{D42A27DB-BD31-4B8C-83A1-F6EECF244321}">
                <p14:modId xmlns:p14="http://schemas.microsoft.com/office/powerpoint/2010/main" val="400979155"/>
              </p:ext>
            </p:extLst>
          </p:nvPr>
        </p:nvGraphicFramePr>
        <p:xfrm>
          <a:off x="5788025" y="1350963"/>
          <a:ext cx="1516063" cy="784225"/>
        </p:xfrm>
        <a:graphic>
          <a:graphicData uri="http://schemas.openxmlformats.org/presentationml/2006/ole">
            <mc:AlternateContent xmlns:mc="http://schemas.openxmlformats.org/markup-compatibility/2006">
              <mc:Choice xmlns:v="urn:schemas-microsoft-com:vml" Requires="v">
                <p:oleObj spid="_x0000_s99475" name="Equação" r:id="rId5" imgW="419040" imgH="203040" progId="Equation.3">
                  <p:embed/>
                </p:oleObj>
              </mc:Choice>
              <mc:Fallback>
                <p:oleObj name="Equação" r:id="rId5" imgW="419040" imgH="203040" progId="Equation.3">
                  <p:embed/>
                  <p:pic>
                    <p:nvPicPr>
                      <p:cNvPr id="0" name=""/>
                      <p:cNvPicPr>
                        <a:picLocks noChangeAspect="1" noChangeArrowheads="1"/>
                      </p:cNvPicPr>
                      <p:nvPr/>
                    </p:nvPicPr>
                    <p:blipFill>
                      <a:blip r:embed="rId6"/>
                      <a:srcRect/>
                      <a:stretch>
                        <a:fillRect/>
                      </a:stretch>
                    </p:blipFill>
                    <p:spPr bwMode="auto">
                      <a:xfrm>
                        <a:off x="5788025" y="1350963"/>
                        <a:ext cx="15160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8470" name="Object 6"/>
          <p:cNvGraphicFramePr>
            <a:graphicFrameLocks noChangeAspect="1"/>
          </p:cNvGraphicFramePr>
          <p:nvPr>
            <p:extLst>
              <p:ext uri="{D42A27DB-BD31-4B8C-83A1-F6EECF244321}">
                <p14:modId xmlns:p14="http://schemas.microsoft.com/office/powerpoint/2010/main" val="2742797942"/>
              </p:ext>
            </p:extLst>
          </p:nvPr>
        </p:nvGraphicFramePr>
        <p:xfrm>
          <a:off x="1854200" y="2336800"/>
          <a:ext cx="3776663" cy="1103313"/>
        </p:xfrm>
        <a:graphic>
          <a:graphicData uri="http://schemas.openxmlformats.org/presentationml/2006/ole">
            <mc:AlternateContent xmlns:mc="http://schemas.openxmlformats.org/markup-compatibility/2006">
              <mc:Choice xmlns:v="urn:schemas-microsoft-com:vml" Requires="v">
                <p:oleObj spid="_x0000_s99476" name="Equação" r:id="rId7" imgW="1434960" imgH="393480" progId="Equation.3">
                  <p:embed/>
                </p:oleObj>
              </mc:Choice>
              <mc:Fallback>
                <p:oleObj name="Equação" r:id="rId7" imgW="1434960" imgH="393480" progId="Equation.3">
                  <p:embed/>
                  <p:pic>
                    <p:nvPicPr>
                      <p:cNvPr id="0" name=""/>
                      <p:cNvPicPr>
                        <a:picLocks noChangeAspect="1" noChangeArrowheads="1"/>
                      </p:cNvPicPr>
                      <p:nvPr/>
                    </p:nvPicPr>
                    <p:blipFill>
                      <a:blip r:embed="rId8"/>
                      <a:srcRect/>
                      <a:stretch>
                        <a:fillRect/>
                      </a:stretch>
                    </p:blipFill>
                    <p:spPr bwMode="auto">
                      <a:xfrm>
                        <a:off x="1854200" y="2336800"/>
                        <a:ext cx="3776663"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8471" name="Object 7"/>
          <p:cNvGraphicFramePr>
            <a:graphicFrameLocks noChangeAspect="1"/>
          </p:cNvGraphicFramePr>
          <p:nvPr>
            <p:extLst>
              <p:ext uri="{D42A27DB-BD31-4B8C-83A1-F6EECF244321}">
                <p14:modId xmlns:p14="http://schemas.microsoft.com/office/powerpoint/2010/main" val="3355320024"/>
              </p:ext>
            </p:extLst>
          </p:nvPr>
        </p:nvGraphicFramePr>
        <p:xfrm>
          <a:off x="5935663" y="2511425"/>
          <a:ext cx="1230312" cy="685800"/>
        </p:xfrm>
        <a:graphic>
          <a:graphicData uri="http://schemas.openxmlformats.org/presentationml/2006/ole">
            <mc:AlternateContent xmlns:mc="http://schemas.openxmlformats.org/markup-compatibility/2006">
              <mc:Choice xmlns:v="urn:schemas-microsoft-com:vml" Requires="v">
                <p:oleObj spid="_x0000_s99477" name="Equação" r:id="rId9" imgW="342720" imgH="177480" progId="Equation.3">
                  <p:embed/>
                </p:oleObj>
              </mc:Choice>
              <mc:Fallback>
                <p:oleObj name="Equação" r:id="rId9" imgW="342720" imgH="177480" progId="Equation.3">
                  <p:embed/>
                  <p:pic>
                    <p:nvPicPr>
                      <p:cNvPr id="0" name=""/>
                      <p:cNvPicPr>
                        <a:picLocks noChangeAspect="1" noChangeArrowheads="1"/>
                      </p:cNvPicPr>
                      <p:nvPr/>
                    </p:nvPicPr>
                    <p:blipFill>
                      <a:blip r:embed="rId10"/>
                      <a:srcRect/>
                      <a:stretch>
                        <a:fillRect/>
                      </a:stretch>
                    </p:blipFill>
                    <p:spPr bwMode="auto">
                      <a:xfrm>
                        <a:off x="5935663" y="2511425"/>
                        <a:ext cx="1230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8472" name="Object 8"/>
          <p:cNvGraphicFramePr>
            <a:graphicFrameLocks noChangeAspect="1"/>
          </p:cNvGraphicFramePr>
          <p:nvPr>
            <p:extLst>
              <p:ext uri="{D42A27DB-BD31-4B8C-83A1-F6EECF244321}">
                <p14:modId xmlns:p14="http://schemas.microsoft.com/office/powerpoint/2010/main" val="725738692"/>
              </p:ext>
            </p:extLst>
          </p:nvPr>
        </p:nvGraphicFramePr>
        <p:xfrm>
          <a:off x="1530350" y="5462588"/>
          <a:ext cx="4106863" cy="938212"/>
        </p:xfrm>
        <a:graphic>
          <a:graphicData uri="http://schemas.openxmlformats.org/presentationml/2006/ole">
            <mc:AlternateContent xmlns:mc="http://schemas.openxmlformats.org/markup-compatibility/2006">
              <mc:Choice xmlns:v="urn:schemas-microsoft-com:vml" Requires="v">
                <p:oleObj spid="_x0000_s99478" name="Equação" r:id="rId11" imgW="1447560" imgH="304560" progId="Equation.3">
                  <p:embed/>
                </p:oleObj>
              </mc:Choice>
              <mc:Fallback>
                <p:oleObj name="Equação" r:id="rId11" imgW="1447560" imgH="304560" progId="Equation.3">
                  <p:embed/>
                  <p:pic>
                    <p:nvPicPr>
                      <p:cNvPr id="0" name=""/>
                      <p:cNvPicPr>
                        <a:picLocks noChangeAspect="1" noChangeArrowheads="1"/>
                      </p:cNvPicPr>
                      <p:nvPr/>
                    </p:nvPicPr>
                    <p:blipFill>
                      <a:blip r:embed="rId12"/>
                      <a:srcRect/>
                      <a:stretch>
                        <a:fillRect/>
                      </a:stretch>
                    </p:blipFill>
                    <p:spPr bwMode="auto">
                      <a:xfrm>
                        <a:off x="1530350" y="5462588"/>
                        <a:ext cx="41068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8473" name="Object 9"/>
          <p:cNvGraphicFramePr>
            <a:graphicFrameLocks noChangeAspect="1"/>
          </p:cNvGraphicFramePr>
          <p:nvPr>
            <p:extLst>
              <p:ext uri="{D42A27DB-BD31-4B8C-83A1-F6EECF244321}">
                <p14:modId xmlns:p14="http://schemas.microsoft.com/office/powerpoint/2010/main" val="1986176816"/>
              </p:ext>
            </p:extLst>
          </p:nvPr>
        </p:nvGraphicFramePr>
        <p:xfrm>
          <a:off x="5802313" y="5167313"/>
          <a:ext cx="2455862" cy="1558925"/>
        </p:xfrm>
        <a:graphic>
          <a:graphicData uri="http://schemas.openxmlformats.org/presentationml/2006/ole">
            <mc:AlternateContent xmlns:mc="http://schemas.openxmlformats.org/markup-compatibility/2006">
              <mc:Choice xmlns:v="urn:schemas-microsoft-com:vml" Requires="v">
                <p:oleObj spid="_x0000_s99479" name="Equação" r:id="rId13" imgW="812520" imgH="507960" progId="Equation.3">
                  <p:embed/>
                </p:oleObj>
              </mc:Choice>
              <mc:Fallback>
                <p:oleObj name="Equação" r:id="rId13" imgW="812520" imgH="507960" progId="Equation.3">
                  <p:embed/>
                  <p:pic>
                    <p:nvPicPr>
                      <p:cNvPr id="0" name=""/>
                      <p:cNvPicPr>
                        <a:picLocks noChangeAspect="1" noChangeArrowheads="1"/>
                      </p:cNvPicPr>
                      <p:nvPr/>
                    </p:nvPicPr>
                    <p:blipFill>
                      <a:blip r:embed="rId14"/>
                      <a:srcRect/>
                      <a:stretch>
                        <a:fillRect/>
                      </a:stretch>
                    </p:blipFill>
                    <p:spPr bwMode="auto">
                      <a:xfrm>
                        <a:off x="5802313" y="5167313"/>
                        <a:ext cx="245586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5311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958468"/>
                                        </p:tgtEl>
                                        <p:attrNameLst>
                                          <p:attrName>style.visibility</p:attrName>
                                        </p:attrNameLst>
                                      </p:cBhvr>
                                      <p:to>
                                        <p:strVal val="visible"/>
                                      </p:to>
                                    </p:set>
                                    <p:animEffect transition="in" filter="strips(downRight)">
                                      <p:cBhvr>
                                        <p:cTn id="7" dur="500"/>
                                        <p:tgtEl>
                                          <p:spTgt spid="958468"/>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958469"/>
                                        </p:tgtEl>
                                        <p:attrNameLst>
                                          <p:attrName>style.visibility</p:attrName>
                                        </p:attrNameLst>
                                      </p:cBhvr>
                                      <p:to>
                                        <p:strVal val="visible"/>
                                      </p:to>
                                    </p:set>
                                    <p:animEffect transition="in" filter="strips(downRight)">
                                      <p:cBhvr>
                                        <p:cTn id="11" dur="500"/>
                                        <p:tgtEl>
                                          <p:spTgt spid="9584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958470"/>
                                        </p:tgtEl>
                                        <p:attrNameLst>
                                          <p:attrName>style.visibility</p:attrName>
                                        </p:attrNameLst>
                                      </p:cBhvr>
                                      <p:to>
                                        <p:strVal val="visible"/>
                                      </p:to>
                                    </p:set>
                                    <p:animEffect transition="in" filter="strips(downRight)">
                                      <p:cBhvr>
                                        <p:cTn id="16" dur="500"/>
                                        <p:tgtEl>
                                          <p:spTgt spid="958470"/>
                                        </p:tgtEl>
                                      </p:cBhvr>
                                    </p:animEffect>
                                  </p:childTnLst>
                                </p:cTn>
                              </p:par>
                            </p:childTnLst>
                          </p:cTn>
                        </p:par>
                        <p:par>
                          <p:cTn id="17" fill="hold" nodeType="afterGroup">
                            <p:stCondLst>
                              <p:cond delay="500"/>
                            </p:stCondLst>
                            <p:childTnLst>
                              <p:par>
                                <p:cTn id="18" presetID="18" presetClass="entr" presetSubtype="6" fill="hold" nodeType="afterEffect">
                                  <p:stCondLst>
                                    <p:cond delay="0"/>
                                  </p:stCondLst>
                                  <p:childTnLst>
                                    <p:set>
                                      <p:cBhvr>
                                        <p:cTn id="19" dur="1" fill="hold">
                                          <p:stCondLst>
                                            <p:cond delay="0"/>
                                          </p:stCondLst>
                                        </p:cTn>
                                        <p:tgtEl>
                                          <p:spTgt spid="958471"/>
                                        </p:tgtEl>
                                        <p:attrNameLst>
                                          <p:attrName>style.visibility</p:attrName>
                                        </p:attrNameLst>
                                      </p:cBhvr>
                                      <p:to>
                                        <p:strVal val="visible"/>
                                      </p:to>
                                    </p:set>
                                    <p:animEffect transition="in" filter="strips(downRight)">
                                      <p:cBhvr>
                                        <p:cTn id="20" dur="500"/>
                                        <p:tgtEl>
                                          <p:spTgt spid="95847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958467">
                                            <p:txEl>
                                              <p:pRg st="0" end="0"/>
                                            </p:txEl>
                                          </p:spTgt>
                                        </p:tgtEl>
                                        <p:attrNameLst>
                                          <p:attrName>style.visibility</p:attrName>
                                        </p:attrNameLst>
                                      </p:cBhvr>
                                      <p:to>
                                        <p:strVal val="visible"/>
                                      </p:to>
                                    </p:set>
                                    <p:animEffect transition="in" filter="strips(downRight)">
                                      <p:cBhvr>
                                        <p:cTn id="25" dur="500"/>
                                        <p:tgtEl>
                                          <p:spTgt spid="958467">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958472"/>
                                        </p:tgtEl>
                                        <p:attrNameLst>
                                          <p:attrName>style.visibility</p:attrName>
                                        </p:attrNameLst>
                                      </p:cBhvr>
                                      <p:to>
                                        <p:strVal val="visible"/>
                                      </p:to>
                                    </p:set>
                                    <p:animEffect transition="in" filter="strips(downRight)">
                                      <p:cBhvr>
                                        <p:cTn id="30" dur="500"/>
                                        <p:tgtEl>
                                          <p:spTgt spid="958472"/>
                                        </p:tgtEl>
                                      </p:cBhvr>
                                    </p:animEffect>
                                  </p:childTnLst>
                                </p:cTn>
                              </p:par>
                            </p:childTnLst>
                          </p:cTn>
                        </p:par>
                        <p:par>
                          <p:cTn id="31" fill="hold" nodeType="afterGroup">
                            <p:stCondLst>
                              <p:cond delay="500"/>
                            </p:stCondLst>
                            <p:childTnLst>
                              <p:par>
                                <p:cTn id="32" presetID="18" presetClass="entr" presetSubtype="6" fill="hold" nodeType="afterEffect">
                                  <p:stCondLst>
                                    <p:cond delay="0"/>
                                  </p:stCondLst>
                                  <p:childTnLst>
                                    <p:set>
                                      <p:cBhvr>
                                        <p:cTn id="33" dur="1" fill="hold">
                                          <p:stCondLst>
                                            <p:cond delay="0"/>
                                          </p:stCondLst>
                                        </p:cTn>
                                        <p:tgtEl>
                                          <p:spTgt spid="958473"/>
                                        </p:tgtEl>
                                        <p:attrNameLst>
                                          <p:attrName>style.visibility</p:attrName>
                                        </p:attrNameLst>
                                      </p:cBhvr>
                                      <p:to>
                                        <p:strVal val="visible"/>
                                      </p:to>
                                    </p:set>
                                    <p:animEffect transition="in" filter="strips(downRight)">
                                      <p:cBhvr>
                                        <p:cTn id="34" dur="500"/>
                                        <p:tgtEl>
                                          <p:spTgt spid="958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467"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Retângulo 18"/>
          <p:cNvSpPr/>
          <p:nvPr/>
        </p:nvSpPr>
        <p:spPr>
          <a:xfrm>
            <a:off x="1619672" y="2204864"/>
            <a:ext cx="7416824"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01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85DB5D71-DF2C-4804-9629-B90699C5B390}" type="slidenum">
              <a:rPr lang="pt-PT" sz="1400" b="0" smtClean="0">
                <a:solidFill>
                  <a:schemeClr val="folHlink"/>
                </a:solidFill>
              </a:rPr>
              <a:pPr eaLnBrk="1" hangingPunct="1"/>
              <a:t>57</a:t>
            </a:fld>
            <a:endParaRPr lang="pt-PT" sz="1400" b="0" smtClean="0">
              <a:solidFill>
                <a:schemeClr val="folHlink"/>
              </a:solidFill>
            </a:endParaRPr>
          </a:p>
        </p:txBody>
      </p:sp>
      <p:sp>
        <p:nvSpPr>
          <p:cNvPr id="43011" name="Rectangle 2"/>
          <p:cNvSpPr>
            <a:spLocks noGrp="1" noChangeArrowheads="1"/>
          </p:cNvSpPr>
          <p:nvPr>
            <p:ph type="title"/>
          </p:nvPr>
        </p:nvSpPr>
        <p:spPr>
          <a:xfrm>
            <a:off x="0" y="207963"/>
            <a:ext cx="9144000" cy="819150"/>
          </a:xfrm>
          <a:noFill/>
        </p:spPr>
        <p:txBody>
          <a:bodyPr/>
          <a:lstStyle/>
          <a:p>
            <a:pPr eaLnBrk="1" hangingPunct="1"/>
            <a:r>
              <a:rPr lang="pt-BR" sz="3600" smtClean="0">
                <a:latin typeface="Arial" charset="0"/>
              </a:rPr>
              <a:t>A Curva de Phillips</a:t>
            </a:r>
          </a:p>
        </p:txBody>
      </p:sp>
      <p:sp>
        <p:nvSpPr>
          <p:cNvPr id="959491" name="Rectangle 3"/>
          <p:cNvSpPr>
            <a:spLocks noChangeArrowheads="1"/>
          </p:cNvSpPr>
          <p:nvPr/>
        </p:nvSpPr>
        <p:spPr bwMode="auto">
          <a:xfrm>
            <a:off x="406400" y="1556792"/>
            <a:ext cx="83375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1950" indent="-361950">
              <a:spcBef>
                <a:spcPct val="20000"/>
              </a:spcBef>
              <a:buFontTx/>
              <a:buChar char="•"/>
            </a:pPr>
            <a:r>
              <a:rPr lang="pt-BR" sz="2400" b="0" dirty="0">
                <a:latin typeface="Arial" charset="0"/>
              </a:rPr>
              <a:t>A curva original de Phillips:</a:t>
            </a:r>
          </a:p>
        </p:txBody>
      </p:sp>
      <p:graphicFrame>
        <p:nvGraphicFramePr>
          <p:cNvPr id="959492" name="Object 4"/>
          <p:cNvGraphicFramePr>
            <a:graphicFrameLocks noChangeAspect="1"/>
          </p:cNvGraphicFramePr>
          <p:nvPr>
            <p:extLst>
              <p:ext uri="{D42A27DB-BD31-4B8C-83A1-F6EECF244321}">
                <p14:modId xmlns:p14="http://schemas.microsoft.com/office/powerpoint/2010/main" val="172007053"/>
              </p:ext>
            </p:extLst>
          </p:nvPr>
        </p:nvGraphicFramePr>
        <p:xfrm>
          <a:off x="1039813" y="5676900"/>
          <a:ext cx="4106862" cy="938213"/>
        </p:xfrm>
        <a:graphic>
          <a:graphicData uri="http://schemas.openxmlformats.org/presentationml/2006/ole">
            <mc:AlternateContent xmlns:mc="http://schemas.openxmlformats.org/markup-compatibility/2006">
              <mc:Choice xmlns:v="urn:schemas-microsoft-com:vml" Requires="v">
                <p:oleObj spid="_x0000_s100406" name="Equação" r:id="rId3" imgW="1447560" imgH="304560" progId="Equation.3">
                  <p:embed/>
                </p:oleObj>
              </mc:Choice>
              <mc:Fallback>
                <p:oleObj name="Equação" r:id="rId3" imgW="1447560" imgH="304560" progId="Equation.3">
                  <p:embed/>
                  <p:pic>
                    <p:nvPicPr>
                      <p:cNvPr id="0" name=""/>
                      <p:cNvPicPr>
                        <a:picLocks noChangeAspect="1" noChangeArrowheads="1"/>
                      </p:cNvPicPr>
                      <p:nvPr/>
                    </p:nvPicPr>
                    <p:blipFill>
                      <a:blip r:embed="rId4"/>
                      <a:srcRect/>
                      <a:stretch>
                        <a:fillRect/>
                      </a:stretch>
                    </p:blipFill>
                    <p:spPr bwMode="auto">
                      <a:xfrm>
                        <a:off x="1039813" y="5676900"/>
                        <a:ext cx="410686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9493" name="Object 5"/>
          <p:cNvGraphicFramePr>
            <a:graphicFrameLocks noChangeAspect="1"/>
          </p:cNvGraphicFramePr>
          <p:nvPr>
            <p:extLst>
              <p:ext uri="{D42A27DB-BD31-4B8C-83A1-F6EECF244321}">
                <p14:modId xmlns:p14="http://schemas.microsoft.com/office/powerpoint/2010/main" val="3160129577"/>
              </p:ext>
            </p:extLst>
          </p:nvPr>
        </p:nvGraphicFramePr>
        <p:xfrm>
          <a:off x="5407025" y="5381625"/>
          <a:ext cx="2455863" cy="1558925"/>
        </p:xfrm>
        <a:graphic>
          <a:graphicData uri="http://schemas.openxmlformats.org/presentationml/2006/ole">
            <mc:AlternateContent xmlns:mc="http://schemas.openxmlformats.org/markup-compatibility/2006">
              <mc:Choice xmlns:v="urn:schemas-microsoft-com:vml" Requires="v">
                <p:oleObj spid="_x0000_s100407" name="Equação" r:id="rId5" imgW="812520" imgH="507960" progId="Equation.3">
                  <p:embed/>
                </p:oleObj>
              </mc:Choice>
              <mc:Fallback>
                <p:oleObj name="Equação" r:id="rId5" imgW="812520" imgH="507960" progId="Equation.3">
                  <p:embed/>
                  <p:pic>
                    <p:nvPicPr>
                      <p:cNvPr id="0" name=""/>
                      <p:cNvPicPr>
                        <a:picLocks noChangeAspect="1" noChangeArrowheads="1"/>
                      </p:cNvPicPr>
                      <p:nvPr/>
                    </p:nvPicPr>
                    <p:blipFill>
                      <a:blip r:embed="rId6"/>
                      <a:srcRect/>
                      <a:stretch>
                        <a:fillRect/>
                      </a:stretch>
                    </p:blipFill>
                    <p:spPr bwMode="auto">
                      <a:xfrm>
                        <a:off x="5407025" y="5381625"/>
                        <a:ext cx="2455863"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9494" name="Line 6"/>
          <p:cNvSpPr>
            <a:spLocks noChangeShapeType="1"/>
          </p:cNvSpPr>
          <p:nvPr/>
        </p:nvSpPr>
        <p:spPr bwMode="auto">
          <a:xfrm flipV="1">
            <a:off x="2511425" y="2376488"/>
            <a:ext cx="0" cy="2449512"/>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59495" name="Line 7"/>
          <p:cNvSpPr>
            <a:spLocks noChangeShapeType="1"/>
          </p:cNvSpPr>
          <p:nvPr/>
        </p:nvSpPr>
        <p:spPr bwMode="auto">
          <a:xfrm>
            <a:off x="2511425" y="3944938"/>
            <a:ext cx="4527550"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59496" name="Line 8"/>
          <p:cNvSpPr>
            <a:spLocks noChangeShapeType="1"/>
          </p:cNvSpPr>
          <p:nvPr/>
        </p:nvSpPr>
        <p:spPr bwMode="auto">
          <a:xfrm>
            <a:off x="2511425" y="4643438"/>
            <a:ext cx="4495800" cy="0"/>
          </a:xfrm>
          <a:prstGeom prst="line">
            <a:avLst/>
          </a:prstGeom>
          <a:noFill/>
          <a:ln w="9525">
            <a:solidFill>
              <a:srgbClr val="66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59497" name="Freeform 9"/>
          <p:cNvSpPr>
            <a:spLocks/>
          </p:cNvSpPr>
          <p:nvPr/>
        </p:nvSpPr>
        <p:spPr bwMode="auto">
          <a:xfrm>
            <a:off x="2719388" y="2571750"/>
            <a:ext cx="3476625" cy="2035175"/>
          </a:xfrm>
          <a:custGeom>
            <a:avLst/>
            <a:gdLst>
              <a:gd name="T0" fmla="*/ 0 w 5010"/>
              <a:gd name="T1" fmla="*/ 0 h 2668"/>
              <a:gd name="T2" fmla="*/ 2147483647 w 5010"/>
              <a:gd name="T3" fmla="*/ 2147483647 h 2668"/>
              <a:gd name="T4" fmla="*/ 2147483647 w 5010"/>
              <a:gd name="T5" fmla="*/ 2147483647 h 2668"/>
              <a:gd name="T6" fmla="*/ 2147483647 w 5010"/>
              <a:gd name="T7" fmla="*/ 2147483647 h 26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10" h="2668">
                <a:moveTo>
                  <a:pt x="0" y="0"/>
                </a:moveTo>
                <a:cubicBezTo>
                  <a:pt x="135" y="587"/>
                  <a:pt x="270" y="1175"/>
                  <a:pt x="720" y="1590"/>
                </a:cubicBezTo>
                <a:cubicBezTo>
                  <a:pt x="1170" y="2005"/>
                  <a:pt x="1985" y="2312"/>
                  <a:pt x="2700" y="2490"/>
                </a:cubicBezTo>
                <a:cubicBezTo>
                  <a:pt x="3415" y="2668"/>
                  <a:pt x="4212" y="2661"/>
                  <a:pt x="5010" y="2655"/>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59498" name="Line 10"/>
          <p:cNvSpPr>
            <a:spLocks noChangeShapeType="1"/>
          </p:cNvSpPr>
          <p:nvPr/>
        </p:nvSpPr>
        <p:spPr bwMode="auto">
          <a:xfrm>
            <a:off x="6175375" y="3898900"/>
            <a:ext cx="0" cy="92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59499" name="Text Box 11"/>
          <p:cNvSpPr txBox="1">
            <a:spLocks noChangeArrowheads="1"/>
          </p:cNvSpPr>
          <p:nvPr/>
        </p:nvSpPr>
        <p:spPr bwMode="auto">
          <a:xfrm>
            <a:off x="1771650" y="2365375"/>
            <a:ext cx="5413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lnSpc>
                <a:spcPct val="60000"/>
              </a:lnSpc>
            </a:pPr>
            <a:r>
              <a:rPr lang="pt-BR" sz="2000" b="0">
                <a:solidFill>
                  <a:srgbClr val="FFFFFF"/>
                </a:solidFill>
                <a:latin typeface="Arial" charset="0"/>
                <a:sym typeface="Symbol" pitchFamily="18" charset="2"/>
              </a:rPr>
              <a:t></a:t>
            </a:r>
            <a:r>
              <a:rPr lang="pt-BR" sz="2400" b="0">
                <a:solidFill>
                  <a:srgbClr val="FFFFFF"/>
                </a:solidFill>
                <a:latin typeface="Arial" charset="0"/>
              </a:rPr>
              <a:t> W</a:t>
            </a:r>
          </a:p>
        </p:txBody>
      </p:sp>
      <p:sp>
        <p:nvSpPr>
          <p:cNvPr id="959500" name="Text Box 12"/>
          <p:cNvSpPr txBox="1">
            <a:spLocks noChangeArrowheads="1"/>
          </p:cNvSpPr>
          <p:nvPr/>
        </p:nvSpPr>
        <p:spPr bwMode="auto">
          <a:xfrm>
            <a:off x="2106613" y="3784600"/>
            <a:ext cx="4254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400" b="0">
                <a:solidFill>
                  <a:srgbClr val="FFFFFF"/>
                </a:solidFill>
                <a:latin typeface="Arial" charset="0"/>
              </a:rPr>
              <a:t>0</a:t>
            </a:r>
          </a:p>
        </p:txBody>
      </p:sp>
      <p:sp>
        <p:nvSpPr>
          <p:cNvPr id="959501" name="Text Box 13"/>
          <p:cNvSpPr txBox="1">
            <a:spLocks noChangeArrowheads="1"/>
          </p:cNvSpPr>
          <p:nvPr/>
        </p:nvSpPr>
        <p:spPr bwMode="auto">
          <a:xfrm>
            <a:off x="5926138" y="3944938"/>
            <a:ext cx="1968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400" b="0">
                <a:solidFill>
                  <a:srgbClr val="FFFFFF"/>
                </a:solidFill>
                <a:latin typeface="Arial" charset="0"/>
              </a:rPr>
              <a:t>100     </a:t>
            </a:r>
            <a:r>
              <a:rPr lang="pt-BR" b="0">
                <a:solidFill>
                  <a:srgbClr val="FFFFFF"/>
                </a:solidFill>
                <a:latin typeface="Symbol" pitchFamily="18" charset="2"/>
              </a:rPr>
              <a:t>m</a:t>
            </a:r>
          </a:p>
        </p:txBody>
      </p:sp>
      <p:sp>
        <p:nvSpPr>
          <p:cNvPr id="959502" name="Text Box 14"/>
          <p:cNvSpPr txBox="1">
            <a:spLocks noChangeArrowheads="1"/>
          </p:cNvSpPr>
          <p:nvPr/>
        </p:nvSpPr>
        <p:spPr bwMode="auto">
          <a:xfrm>
            <a:off x="6803454" y="4533900"/>
            <a:ext cx="230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r" eaLnBrk="1" hangingPunct="1">
              <a:spcBef>
                <a:spcPct val="50000"/>
              </a:spcBef>
            </a:pPr>
            <a:r>
              <a:rPr lang="pt-BR" sz="2000" b="0" dirty="0">
                <a:solidFill>
                  <a:srgbClr val="CCFFFF"/>
                </a:solidFill>
                <a:latin typeface="Arial" charset="0"/>
              </a:rPr>
              <a:t>Limite institucional</a:t>
            </a:r>
          </a:p>
        </p:txBody>
      </p:sp>
    </p:spTree>
    <p:extLst>
      <p:ext uri="{BB962C8B-B14F-4D97-AF65-F5344CB8AC3E}">
        <p14:creationId xmlns:p14="http://schemas.microsoft.com/office/powerpoint/2010/main" val="2486617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59491">
                                            <p:txEl>
                                              <p:pRg st="0" end="0"/>
                                            </p:txEl>
                                          </p:spTgt>
                                        </p:tgtEl>
                                        <p:attrNameLst>
                                          <p:attrName>style.visibility</p:attrName>
                                        </p:attrNameLst>
                                      </p:cBhvr>
                                      <p:to>
                                        <p:strVal val="visible"/>
                                      </p:to>
                                    </p:set>
                                    <p:animEffect transition="in" filter="strips(downRight)">
                                      <p:cBhvr>
                                        <p:cTn id="7" dur="500"/>
                                        <p:tgtEl>
                                          <p:spTgt spid="959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59494"/>
                                        </p:tgtEl>
                                        <p:attrNameLst>
                                          <p:attrName>style.visibility</p:attrName>
                                        </p:attrNameLst>
                                      </p:cBhvr>
                                      <p:to>
                                        <p:strVal val="visible"/>
                                      </p:to>
                                    </p:set>
                                    <p:animEffect transition="in" filter="wipe(down)">
                                      <p:cBhvr>
                                        <p:cTn id="12" dur="1000"/>
                                        <p:tgtEl>
                                          <p:spTgt spid="959494"/>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59499"/>
                                        </p:tgtEl>
                                        <p:attrNameLst>
                                          <p:attrName>style.visibility</p:attrName>
                                        </p:attrNameLst>
                                      </p:cBhvr>
                                      <p:to>
                                        <p:strVal val="visible"/>
                                      </p:to>
                                    </p:set>
                                    <p:animEffect transition="in" filter="wipe(left)">
                                      <p:cBhvr>
                                        <p:cTn id="16" dur="500"/>
                                        <p:tgtEl>
                                          <p:spTgt spid="959499"/>
                                        </p:tgtEl>
                                      </p:cBhvr>
                                    </p:animEffect>
                                  </p:childTnLst>
                                </p:cTn>
                              </p:par>
                            </p:childTnLst>
                          </p:cTn>
                        </p:par>
                        <p:par>
                          <p:cTn id="17" fill="hold" nodeType="afterGroup">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959500"/>
                                        </p:tgtEl>
                                        <p:attrNameLst>
                                          <p:attrName>style.visibility</p:attrName>
                                        </p:attrNameLst>
                                      </p:cBhvr>
                                      <p:to>
                                        <p:strVal val="visible"/>
                                      </p:to>
                                    </p:set>
                                    <p:anim calcmode="lin" valueType="num">
                                      <p:cBhvr>
                                        <p:cTn id="20" dur="500" fill="hold"/>
                                        <p:tgtEl>
                                          <p:spTgt spid="959500"/>
                                        </p:tgtEl>
                                        <p:attrNameLst>
                                          <p:attrName>ppt_w</p:attrName>
                                        </p:attrNameLst>
                                      </p:cBhvr>
                                      <p:tavLst>
                                        <p:tav tm="0">
                                          <p:val>
                                            <p:fltVal val="0"/>
                                          </p:val>
                                        </p:tav>
                                        <p:tav tm="100000">
                                          <p:val>
                                            <p:strVal val="#ppt_w"/>
                                          </p:val>
                                        </p:tav>
                                      </p:tavLst>
                                    </p:anim>
                                    <p:anim calcmode="lin" valueType="num">
                                      <p:cBhvr>
                                        <p:cTn id="21" dur="500" fill="hold"/>
                                        <p:tgtEl>
                                          <p:spTgt spid="959500"/>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59495"/>
                                        </p:tgtEl>
                                        <p:attrNameLst>
                                          <p:attrName>style.visibility</p:attrName>
                                        </p:attrNameLst>
                                      </p:cBhvr>
                                      <p:to>
                                        <p:strVal val="visible"/>
                                      </p:to>
                                    </p:set>
                                    <p:animEffect transition="in" filter="wipe(left)">
                                      <p:cBhvr>
                                        <p:cTn id="25" dur="1000"/>
                                        <p:tgtEl>
                                          <p:spTgt spid="95949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59498"/>
                                        </p:tgtEl>
                                        <p:attrNameLst>
                                          <p:attrName>style.visibility</p:attrName>
                                        </p:attrNameLst>
                                      </p:cBhvr>
                                      <p:to>
                                        <p:strVal val="visible"/>
                                      </p:to>
                                    </p:set>
                                    <p:animEffect transition="in" filter="wipe(up)">
                                      <p:cBhvr>
                                        <p:cTn id="28" dur="500"/>
                                        <p:tgtEl>
                                          <p:spTgt spid="959498"/>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959501"/>
                                        </p:tgtEl>
                                        <p:attrNameLst>
                                          <p:attrName>style.visibility</p:attrName>
                                        </p:attrNameLst>
                                      </p:cBhvr>
                                      <p:to>
                                        <p:strVal val="visible"/>
                                      </p:to>
                                    </p:set>
                                    <p:animEffect transition="in" filter="wipe(left)">
                                      <p:cBhvr>
                                        <p:cTn id="32" dur="500"/>
                                        <p:tgtEl>
                                          <p:spTgt spid="959501"/>
                                        </p:tgtEl>
                                      </p:cBhvr>
                                    </p:animEffect>
                                  </p:childTnLst>
                                </p:cTn>
                              </p:par>
                            </p:childTnLst>
                          </p:cTn>
                        </p:par>
                        <p:par>
                          <p:cTn id="33" fill="hold" nodeType="afterGroup">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959496"/>
                                        </p:tgtEl>
                                        <p:attrNameLst>
                                          <p:attrName>style.visibility</p:attrName>
                                        </p:attrNameLst>
                                      </p:cBhvr>
                                      <p:to>
                                        <p:strVal val="visible"/>
                                      </p:to>
                                    </p:set>
                                    <p:animEffect transition="in" filter="wipe(left)">
                                      <p:cBhvr>
                                        <p:cTn id="36" dur="500"/>
                                        <p:tgtEl>
                                          <p:spTgt spid="959496"/>
                                        </p:tgtEl>
                                      </p:cBhvr>
                                    </p:animEffect>
                                  </p:childTnLst>
                                </p:cTn>
                              </p:par>
                            </p:childTnLst>
                          </p:cTn>
                        </p:par>
                        <p:par>
                          <p:cTn id="37" fill="hold" nodeType="afterGroup">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959502"/>
                                        </p:tgtEl>
                                        <p:attrNameLst>
                                          <p:attrName>style.visibility</p:attrName>
                                        </p:attrNameLst>
                                      </p:cBhvr>
                                      <p:to>
                                        <p:strVal val="visible"/>
                                      </p:to>
                                    </p:set>
                                    <p:animEffect transition="in" filter="wipe(left)">
                                      <p:cBhvr>
                                        <p:cTn id="40" dur="500"/>
                                        <p:tgtEl>
                                          <p:spTgt spid="959502"/>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959497"/>
                                        </p:tgtEl>
                                        <p:attrNameLst>
                                          <p:attrName>style.visibility</p:attrName>
                                        </p:attrNameLst>
                                      </p:cBhvr>
                                      <p:to>
                                        <p:strVal val="visible"/>
                                      </p:to>
                                    </p:set>
                                    <p:animEffect transition="in" filter="wipe(left)">
                                      <p:cBhvr>
                                        <p:cTn id="44" dur="1000"/>
                                        <p:tgtEl>
                                          <p:spTgt spid="959497"/>
                                        </p:tgtEl>
                                      </p:cBhvr>
                                    </p:animEffect>
                                  </p:childTnLst>
                                </p:cTn>
                              </p:par>
                            </p:childTnLst>
                          </p:cTn>
                        </p:par>
                        <p:par>
                          <p:cTn id="45" fill="hold" nodeType="afterGroup">
                            <p:stCondLst>
                              <p:cond delay="5500"/>
                            </p:stCondLst>
                            <p:childTnLst>
                              <p:par>
                                <p:cTn id="46" presetID="18" presetClass="entr" presetSubtype="6" fill="hold" nodeType="afterEffect">
                                  <p:stCondLst>
                                    <p:cond delay="0"/>
                                  </p:stCondLst>
                                  <p:childTnLst>
                                    <p:set>
                                      <p:cBhvr>
                                        <p:cTn id="47" dur="1" fill="hold">
                                          <p:stCondLst>
                                            <p:cond delay="0"/>
                                          </p:stCondLst>
                                        </p:cTn>
                                        <p:tgtEl>
                                          <p:spTgt spid="959492"/>
                                        </p:tgtEl>
                                        <p:attrNameLst>
                                          <p:attrName>style.visibility</p:attrName>
                                        </p:attrNameLst>
                                      </p:cBhvr>
                                      <p:to>
                                        <p:strVal val="visible"/>
                                      </p:to>
                                    </p:set>
                                    <p:animEffect transition="in" filter="strips(downRight)">
                                      <p:cBhvr>
                                        <p:cTn id="48" dur="500"/>
                                        <p:tgtEl>
                                          <p:spTgt spid="959492"/>
                                        </p:tgtEl>
                                      </p:cBhvr>
                                    </p:animEffect>
                                  </p:childTnLst>
                                </p:cTn>
                              </p:par>
                            </p:childTnLst>
                          </p:cTn>
                        </p:par>
                        <p:par>
                          <p:cTn id="49" fill="hold" nodeType="afterGroup">
                            <p:stCondLst>
                              <p:cond delay="6000"/>
                            </p:stCondLst>
                            <p:childTnLst>
                              <p:par>
                                <p:cTn id="50" presetID="18" presetClass="entr" presetSubtype="6" fill="hold" nodeType="afterEffect">
                                  <p:stCondLst>
                                    <p:cond delay="0"/>
                                  </p:stCondLst>
                                  <p:childTnLst>
                                    <p:set>
                                      <p:cBhvr>
                                        <p:cTn id="51" dur="1" fill="hold">
                                          <p:stCondLst>
                                            <p:cond delay="0"/>
                                          </p:stCondLst>
                                        </p:cTn>
                                        <p:tgtEl>
                                          <p:spTgt spid="959493"/>
                                        </p:tgtEl>
                                        <p:attrNameLst>
                                          <p:attrName>style.visibility</p:attrName>
                                        </p:attrNameLst>
                                      </p:cBhvr>
                                      <p:to>
                                        <p:strVal val="visible"/>
                                      </p:to>
                                    </p:set>
                                    <p:animEffect transition="in" filter="strips(downRight)">
                                      <p:cBhvr>
                                        <p:cTn id="52" dur="500"/>
                                        <p:tgtEl>
                                          <p:spTgt spid="959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1" grpId="0" build="p" autoUpdateAnimBg="0"/>
      <p:bldP spid="959494" grpId="0" animBg="1"/>
      <p:bldP spid="959495" grpId="0" animBg="1"/>
      <p:bldP spid="959496" grpId="0" animBg="1"/>
      <p:bldP spid="959497" grpId="0" animBg="1"/>
      <p:bldP spid="959498" grpId="0" animBg="1"/>
      <p:bldP spid="959499" grpId="0"/>
      <p:bldP spid="959500" grpId="0"/>
      <p:bldP spid="959501" grpId="0"/>
      <p:bldP spid="959502"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AA8B3229-9538-4005-BB26-BCCA552524C6}" type="slidenum">
              <a:rPr lang="pt-PT" sz="1400" b="0" smtClean="0">
                <a:solidFill>
                  <a:schemeClr val="folHlink"/>
                </a:solidFill>
              </a:rPr>
              <a:pPr eaLnBrk="1" hangingPunct="1"/>
              <a:t>58</a:t>
            </a:fld>
            <a:endParaRPr lang="pt-PT" sz="1400" b="0" smtClean="0">
              <a:solidFill>
                <a:schemeClr val="folHlink"/>
              </a:solidFill>
            </a:endParaRPr>
          </a:p>
        </p:txBody>
      </p:sp>
      <p:sp>
        <p:nvSpPr>
          <p:cNvPr id="44035" name="Rectangle 2"/>
          <p:cNvSpPr>
            <a:spLocks noGrp="1" noChangeArrowheads="1"/>
          </p:cNvSpPr>
          <p:nvPr>
            <p:ph type="title"/>
          </p:nvPr>
        </p:nvSpPr>
        <p:spPr>
          <a:xfrm>
            <a:off x="0" y="207963"/>
            <a:ext cx="9144000" cy="819150"/>
          </a:xfrm>
          <a:noFill/>
        </p:spPr>
        <p:txBody>
          <a:bodyPr/>
          <a:lstStyle/>
          <a:p>
            <a:pPr eaLnBrk="1" hangingPunct="1"/>
            <a:r>
              <a:rPr lang="pt-BR" sz="3600" smtClean="0">
                <a:latin typeface="Arial" charset="0"/>
              </a:rPr>
              <a:t>A Curva de Phillips</a:t>
            </a:r>
          </a:p>
        </p:txBody>
      </p:sp>
      <p:sp>
        <p:nvSpPr>
          <p:cNvPr id="960515" name="Rectangle 3"/>
          <p:cNvSpPr>
            <a:spLocks noChangeArrowheads="1"/>
          </p:cNvSpPr>
          <p:nvPr/>
        </p:nvSpPr>
        <p:spPr bwMode="auto">
          <a:xfrm>
            <a:off x="0" y="2330450"/>
            <a:ext cx="9144000"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1950" indent="-361950">
              <a:spcBef>
                <a:spcPct val="20000"/>
              </a:spcBef>
              <a:buFontTx/>
              <a:buChar char="•"/>
            </a:pPr>
            <a:r>
              <a:rPr lang="pt-BR" sz="3200" b="0">
                <a:latin typeface="Arial" charset="0"/>
              </a:rPr>
              <a:t>Quando a inflação vem persistindo por vários períodos de tempo, os trabalhadores procuram aumentar os salários nominais, considerando não apenas a taxa de desemprego, mas também o aumento esperado dos preços.</a:t>
            </a:r>
          </a:p>
          <a:p>
            <a:pPr marL="361950" indent="-361950">
              <a:spcBef>
                <a:spcPct val="20000"/>
              </a:spcBef>
              <a:buFontTx/>
              <a:buChar char="•"/>
            </a:pPr>
            <a:r>
              <a:rPr lang="pt-BR" sz="3200" b="0">
                <a:latin typeface="Arial" charset="0"/>
              </a:rPr>
              <a:t> Pode-se, assim, definir:</a:t>
            </a:r>
          </a:p>
        </p:txBody>
      </p:sp>
      <p:graphicFrame>
        <p:nvGraphicFramePr>
          <p:cNvPr id="960516" name="Object 4"/>
          <p:cNvGraphicFramePr>
            <a:graphicFrameLocks noChangeAspect="1"/>
          </p:cNvGraphicFramePr>
          <p:nvPr>
            <p:extLst>
              <p:ext uri="{D42A27DB-BD31-4B8C-83A1-F6EECF244321}">
                <p14:modId xmlns:p14="http://schemas.microsoft.com/office/powerpoint/2010/main" val="2181362765"/>
              </p:ext>
            </p:extLst>
          </p:nvPr>
        </p:nvGraphicFramePr>
        <p:xfrm>
          <a:off x="3817938" y="1219200"/>
          <a:ext cx="3200400" cy="730250"/>
        </p:xfrm>
        <a:graphic>
          <a:graphicData uri="http://schemas.openxmlformats.org/presentationml/2006/ole">
            <mc:AlternateContent xmlns:mc="http://schemas.openxmlformats.org/markup-compatibility/2006">
              <mc:Choice xmlns:v="urn:schemas-microsoft-com:vml" Requires="v">
                <p:oleObj spid="_x0000_s101450" name="Equação" r:id="rId3" imgW="1447560" imgH="304560" progId="Equation.3">
                  <p:embed/>
                </p:oleObj>
              </mc:Choice>
              <mc:Fallback>
                <p:oleObj name="Equação" r:id="rId3" imgW="1447560" imgH="304560" progId="Equation.3">
                  <p:embed/>
                  <p:pic>
                    <p:nvPicPr>
                      <p:cNvPr id="0" name=""/>
                      <p:cNvPicPr>
                        <a:picLocks noChangeAspect="1" noChangeArrowheads="1"/>
                      </p:cNvPicPr>
                      <p:nvPr/>
                    </p:nvPicPr>
                    <p:blipFill>
                      <a:blip r:embed="rId4"/>
                      <a:srcRect/>
                      <a:stretch>
                        <a:fillRect/>
                      </a:stretch>
                    </p:blipFill>
                    <p:spPr bwMode="auto">
                      <a:xfrm>
                        <a:off x="3817938" y="1219200"/>
                        <a:ext cx="3200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0517" name="Object 5"/>
          <p:cNvGraphicFramePr>
            <a:graphicFrameLocks noChangeAspect="1"/>
          </p:cNvGraphicFramePr>
          <p:nvPr>
            <p:extLst>
              <p:ext uri="{D42A27DB-BD31-4B8C-83A1-F6EECF244321}">
                <p14:modId xmlns:p14="http://schemas.microsoft.com/office/powerpoint/2010/main" val="2726666136"/>
              </p:ext>
            </p:extLst>
          </p:nvPr>
        </p:nvGraphicFramePr>
        <p:xfrm>
          <a:off x="7300913" y="1030288"/>
          <a:ext cx="1830387" cy="1162050"/>
        </p:xfrm>
        <a:graphic>
          <a:graphicData uri="http://schemas.openxmlformats.org/presentationml/2006/ole">
            <mc:AlternateContent xmlns:mc="http://schemas.openxmlformats.org/markup-compatibility/2006">
              <mc:Choice xmlns:v="urn:schemas-microsoft-com:vml" Requires="v">
                <p:oleObj spid="_x0000_s101451" name="Equação" r:id="rId5" imgW="812520" imgH="507960" progId="Equation.3">
                  <p:embed/>
                </p:oleObj>
              </mc:Choice>
              <mc:Fallback>
                <p:oleObj name="Equação" r:id="rId5" imgW="812520" imgH="507960" progId="Equation.3">
                  <p:embed/>
                  <p:pic>
                    <p:nvPicPr>
                      <p:cNvPr id="0" name=""/>
                      <p:cNvPicPr>
                        <a:picLocks noChangeAspect="1" noChangeArrowheads="1"/>
                      </p:cNvPicPr>
                      <p:nvPr/>
                    </p:nvPicPr>
                    <p:blipFill>
                      <a:blip r:embed="rId6"/>
                      <a:srcRect/>
                      <a:stretch>
                        <a:fillRect/>
                      </a:stretch>
                    </p:blipFill>
                    <p:spPr bwMode="auto">
                      <a:xfrm>
                        <a:off x="7300913" y="1030288"/>
                        <a:ext cx="183038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0518" name="Object 6"/>
          <p:cNvGraphicFramePr>
            <a:graphicFrameLocks noChangeAspect="1"/>
          </p:cNvGraphicFramePr>
          <p:nvPr>
            <p:extLst>
              <p:ext uri="{D42A27DB-BD31-4B8C-83A1-F6EECF244321}">
                <p14:modId xmlns:p14="http://schemas.microsoft.com/office/powerpoint/2010/main" val="1604330623"/>
              </p:ext>
            </p:extLst>
          </p:nvPr>
        </p:nvGraphicFramePr>
        <p:xfrm>
          <a:off x="3021013" y="5354638"/>
          <a:ext cx="3101975" cy="1524000"/>
        </p:xfrm>
        <a:graphic>
          <a:graphicData uri="http://schemas.openxmlformats.org/presentationml/2006/ole">
            <mc:AlternateContent xmlns:mc="http://schemas.openxmlformats.org/markup-compatibility/2006">
              <mc:Choice xmlns:v="urn:schemas-microsoft-com:vml" Requires="v">
                <p:oleObj spid="_x0000_s101452" name="Equação" r:id="rId7" imgW="990360" imgH="482400" progId="Equation.3">
                  <p:embed/>
                </p:oleObj>
              </mc:Choice>
              <mc:Fallback>
                <p:oleObj name="Equação" r:id="rId7" imgW="990360" imgH="482400" progId="Equation.3">
                  <p:embed/>
                  <p:pic>
                    <p:nvPicPr>
                      <p:cNvPr id="0" name=""/>
                      <p:cNvPicPr>
                        <a:picLocks noChangeAspect="1" noChangeArrowheads="1"/>
                      </p:cNvPicPr>
                      <p:nvPr/>
                    </p:nvPicPr>
                    <p:blipFill>
                      <a:blip r:embed="rId8"/>
                      <a:srcRect/>
                      <a:stretch>
                        <a:fillRect/>
                      </a:stretch>
                    </p:blipFill>
                    <p:spPr bwMode="auto">
                      <a:xfrm>
                        <a:off x="3021013" y="5354638"/>
                        <a:ext cx="31019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7970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960516"/>
                                        </p:tgtEl>
                                        <p:attrNameLst>
                                          <p:attrName>style.visibility</p:attrName>
                                        </p:attrNameLst>
                                      </p:cBhvr>
                                      <p:to>
                                        <p:strVal val="visible"/>
                                      </p:to>
                                    </p:set>
                                    <p:animEffect transition="in" filter="strips(downRight)">
                                      <p:cBhvr>
                                        <p:cTn id="7" dur="500"/>
                                        <p:tgtEl>
                                          <p:spTgt spid="960516"/>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960517"/>
                                        </p:tgtEl>
                                        <p:attrNameLst>
                                          <p:attrName>style.visibility</p:attrName>
                                        </p:attrNameLst>
                                      </p:cBhvr>
                                      <p:to>
                                        <p:strVal val="visible"/>
                                      </p:to>
                                    </p:set>
                                    <p:animEffect transition="in" filter="strips(downRight)">
                                      <p:cBhvr>
                                        <p:cTn id="11" dur="500"/>
                                        <p:tgtEl>
                                          <p:spTgt spid="960517"/>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60515">
                                            <p:txEl>
                                              <p:pRg st="0" end="0"/>
                                            </p:txEl>
                                          </p:spTgt>
                                        </p:tgtEl>
                                        <p:attrNameLst>
                                          <p:attrName>style.visibility</p:attrName>
                                        </p:attrNameLst>
                                      </p:cBhvr>
                                      <p:to>
                                        <p:strVal val="visible"/>
                                      </p:to>
                                    </p:set>
                                    <p:animEffect transition="in" filter="strips(downRight)">
                                      <p:cBhvr>
                                        <p:cTn id="15" dur="500"/>
                                        <p:tgtEl>
                                          <p:spTgt spid="960515">
                                            <p:txEl>
                                              <p:pRg st="0" end="0"/>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960515">
                                            <p:txEl>
                                              <p:pRg st="1" end="1"/>
                                            </p:txEl>
                                          </p:spTgt>
                                        </p:tgtEl>
                                        <p:attrNameLst>
                                          <p:attrName>style.visibility</p:attrName>
                                        </p:attrNameLst>
                                      </p:cBhvr>
                                      <p:to>
                                        <p:strVal val="visible"/>
                                      </p:to>
                                    </p:set>
                                    <p:animEffect transition="in" filter="strips(downRight)">
                                      <p:cBhvr>
                                        <p:cTn id="19" dur="500"/>
                                        <p:tgtEl>
                                          <p:spTgt spid="96051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960518"/>
                                        </p:tgtEl>
                                        <p:attrNameLst>
                                          <p:attrName>style.visibility</p:attrName>
                                        </p:attrNameLst>
                                      </p:cBhvr>
                                      <p:to>
                                        <p:strVal val="visible"/>
                                      </p:to>
                                    </p:set>
                                    <p:animEffect transition="in" filter="wipe(left)">
                                      <p:cBhvr>
                                        <p:cTn id="24" dur="1000"/>
                                        <p:tgtEl>
                                          <p:spTgt spid="960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810A5C6C-2B37-4F7C-BB3E-EC4D8F095BF4}" type="slidenum">
              <a:rPr lang="pt-PT" sz="1400" b="0" smtClean="0"/>
              <a:pPr eaLnBrk="1" hangingPunct="1"/>
              <a:t>59</a:t>
            </a:fld>
            <a:endParaRPr lang="pt-PT" sz="1400" b="0" smtClean="0"/>
          </a:p>
        </p:txBody>
      </p:sp>
      <p:sp>
        <p:nvSpPr>
          <p:cNvPr id="45059" name="Rectangle 2"/>
          <p:cNvSpPr>
            <a:spLocks noGrp="1" noChangeArrowheads="1"/>
          </p:cNvSpPr>
          <p:nvPr>
            <p:ph type="title"/>
          </p:nvPr>
        </p:nvSpPr>
        <p:spPr>
          <a:xfrm>
            <a:off x="671513" y="38100"/>
            <a:ext cx="7772400" cy="1143000"/>
          </a:xfrm>
          <a:noFill/>
        </p:spPr>
        <p:txBody>
          <a:bodyPr/>
          <a:lstStyle/>
          <a:p>
            <a:pPr eaLnBrk="1" hangingPunct="1"/>
            <a:r>
              <a:rPr lang="pt-BR" sz="3600" smtClean="0">
                <a:latin typeface="Arial" charset="0"/>
              </a:rPr>
              <a:t>A Curva de Phillips</a:t>
            </a:r>
          </a:p>
        </p:txBody>
      </p:sp>
      <p:graphicFrame>
        <p:nvGraphicFramePr>
          <p:cNvPr id="961539" name="Object 3"/>
          <p:cNvGraphicFramePr>
            <a:graphicFrameLocks noChangeAspect="1"/>
          </p:cNvGraphicFramePr>
          <p:nvPr>
            <p:extLst>
              <p:ext uri="{D42A27DB-BD31-4B8C-83A1-F6EECF244321}">
                <p14:modId xmlns:p14="http://schemas.microsoft.com/office/powerpoint/2010/main" val="2261638950"/>
              </p:ext>
            </p:extLst>
          </p:nvPr>
        </p:nvGraphicFramePr>
        <p:xfrm>
          <a:off x="3111500" y="1338263"/>
          <a:ext cx="2827338" cy="1390650"/>
        </p:xfrm>
        <a:graphic>
          <a:graphicData uri="http://schemas.openxmlformats.org/presentationml/2006/ole">
            <mc:AlternateContent xmlns:mc="http://schemas.openxmlformats.org/markup-compatibility/2006">
              <mc:Choice xmlns:v="urn:schemas-microsoft-com:vml" Requires="v">
                <p:oleObj spid="_x0000_s102498" name="Equação" r:id="rId3" imgW="990360" imgH="482400" progId="Equation.3">
                  <p:embed/>
                </p:oleObj>
              </mc:Choice>
              <mc:Fallback>
                <p:oleObj name="Equação" r:id="rId3" imgW="990360" imgH="482400" progId="Equation.3">
                  <p:embed/>
                  <p:pic>
                    <p:nvPicPr>
                      <p:cNvPr id="0" name=""/>
                      <p:cNvPicPr>
                        <a:picLocks noChangeAspect="1" noChangeArrowheads="1"/>
                      </p:cNvPicPr>
                      <p:nvPr/>
                    </p:nvPicPr>
                    <p:blipFill>
                      <a:blip r:embed="rId4"/>
                      <a:srcRect/>
                      <a:stretch>
                        <a:fillRect/>
                      </a:stretch>
                    </p:blipFill>
                    <p:spPr bwMode="auto">
                      <a:xfrm>
                        <a:off x="3111500" y="1338263"/>
                        <a:ext cx="2827338"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1540" name="Object 4"/>
          <p:cNvGraphicFramePr>
            <a:graphicFrameLocks noChangeAspect="1"/>
          </p:cNvGraphicFramePr>
          <p:nvPr>
            <p:extLst>
              <p:ext uri="{D42A27DB-BD31-4B8C-83A1-F6EECF244321}">
                <p14:modId xmlns:p14="http://schemas.microsoft.com/office/powerpoint/2010/main" val="3750917785"/>
              </p:ext>
            </p:extLst>
          </p:nvPr>
        </p:nvGraphicFramePr>
        <p:xfrm>
          <a:off x="1979613" y="2263775"/>
          <a:ext cx="1611312" cy="1419225"/>
        </p:xfrm>
        <a:graphic>
          <a:graphicData uri="http://schemas.openxmlformats.org/presentationml/2006/ole">
            <mc:AlternateContent xmlns:mc="http://schemas.openxmlformats.org/markup-compatibility/2006">
              <mc:Choice xmlns:v="urn:schemas-microsoft-com:vml" Requires="v">
                <p:oleObj spid="_x0000_s102499" name="Equação" r:id="rId5" imgW="583920" imgH="520560" progId="Equation.3">
                  <p:embed/>
                </p:oleObj>
              </mc:Choice>
              <mc:Fallback>
                <p:oleObj name="Equação" r:id="rId5" imgW="583920" imgH="520560" progId="Equation.3">
                  <p:embed/>
                  <p:pic>
                    <p:nvPicPr>
                      <p:cNvPr id="0" name=""/>
                      <p:cNvPicPr>
                        <a:picLocks noChangeAspect="1" noChangeArrowheads="1"/>
                      </p:cNvPicPr>
                      <p:nvPr/>
                    </p:nvPicPr>
                    <p:blipFill>
                      <a:blip r:embed="rId6"/>
                      <a:srcRect/>
                      <a:stretch>
                        <a:fillRect/>
                      </a:stretch>
                    </p:blipFill>
                    <p:spPr bwMode="auto">
                      <a:xfrm>
                        <a:off x="1979613" y="2263775"/>
                        <a:ext cx="161131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1541" name="Object 5"/>
          <p:cNvGraphicFramePr>
            <a:graphicFrameLocks noChangeAspect="1"/>
          </p:cNvGraphicFramePr>
          <p:nvPr>
            <p:extLst>
              <p:ext uri="{D42A27DB-BD31-4B8C-83A1-F6EECF244321}">
                <p14:modId xmlns:p14="http://schemas.microsoft.com/office/powerpoint/2010/main" val="3750013391"/>
              </p:ext>
            </p:extLst>
          </p:nvPr>
        </p:nvGraphicFramePr>
        <p:xfrm>
          <a:off x="5670550" y="2255838"/>
          <a:ext cx="1598613" cy="1589087"/>
        </p:xfrm>
        <a:graphic>
          <a:graphicData uri="http://schemas.openxmlformats.org/presentationml/2006/ole">
            <mc:AlternateContent xmlns:mc="http://schemas.openxmlformats.org/markup-compatibility/2006">
              <mc:Choice xmlns:v="urn:schemas-microsoft-com:vml" Requires="v">
                <p:oleObj spid="_x0000_s102500" name="Equação" r:id="rId7" imgW="583920" imgH="583920" progId="Equation.3">
                  <p:embed/>
                </p:oleObj>
              </mc:Choice>
              <mc:Fallback>
                <p:oleObj name="Equação" r:id="rId7" imgW="583920" imgH="583920" progId="Equation.3">
                  <p:embed/>
                  <p:pic>
                    <p:nvPicPr>
                      <p:cNvPr id="0" name=""/>
                      <p:cNvPicPr>
                        <a:picLocks noChangeAspect="1" noChangeArrowheads="1"/>
                      </p:cNvPicPr>
                      <p:nvPr/>
                    </p:nvPicPr>
                    <p:blipFill>
                      <a:blip r:embed="rId8"/>
                      <a:srcRect/>
                      <a:stretch>
                        <a:fillRect/>
                      </a:stretch>
                    </p:blipFill>
                    <p:spPr bwMode="auto">
                      <a:xfrm>
                        <a:off x="5670550" y="2255838"/>
                        <a:ext cx="1598613"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1542" name="Text Box 6"/>
          <p:cNvSpPr txBox="1">
            <a:spLocks noChangeArrowheads="1"/>
          </p:cNvSpPr>
          <p:nvPr/>
        </p:nvSpPr>
        <p:spPr bwMode="auto">
          <a:xfrm>
            <a:off x="0" y="37147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b="0">
                <a:latin typeface="Arial" charset="0"/>
              </a:rPr>
              <a:t>Supondo que os trabalhadores adotem as expectativas extrapolativas em suas previsões de preços:</a:t>
            </a:r>
          </a:p>
        </p:txBody>
      </p:sp>
      <p:graphicFrame>
        <p:nvGraphicFramePr>
          <p:cNvPr id="961543" name="Object 7"/>
          <p:cNvGraphicFramePr>
            <a:graphicFrameLocks noChangeAspect="1"/>
          </p:cNvGraphicFramePr>
          <p:nvPr>
            <p:extLst>
              <p:ext uri="{D42A27DB-BD31-4B8C-83A1-F6EECF244321}">
                <p14:modId xmlns:p14="http://schemas.microsoft.com/office/powerpoint/2010/main" val="299416633"/>
              </p:ext>
            </p:extLst>
          </p:nvPr>
        </p:nvGraphicFramePr>
        <p:xfrm>
          <a:off x="773113" y="5078413"/>
          <a:ext cx="3481387" cy="1022350"/>
        </p:xfrm>
        <a:graphic>
          <a:graphicData uri="http://schemas.openxmlformats.org/presentationml/2006/ole">
            <mc:AlternateContent xmlns:mc="http://schemas.openxmlformats.org/markup-compatibility/2006">
              <mc:Choice xmlns:v="urn:schemas-microsoft-com:vml" Requires="v">
                <p:oleObj spid="_x0000_s102501" name="Equação" r:id="rId9" imgW="1231560" imgH="342720" progId="Equation.3">
                  <p:embed/>
                </p:oleObj>
              </mc:Choice>
              <mc:Fallback>
                <p:oleObj name="Equação" r:id="rId9" imgW="1231560" imgH="342720" progId="Equation.3">
                  <p:embed/>
                  <p:pic>
                    <p:nvPicPr>
                      <p:cNvPr id="0" name=""/>
                      <p:cNvPicPr>
                        <a:picLocks noChangeAspect="1" noChangeArrowheads="1"/>
                      </p:cNvPicPr>
                      <p:nvPr/>
                    </p:nvPicPr>
                    <p:blipFill>
                      <a:blip r:embed="rId10"/>
                      <a:srcRect/>
                      <a:stretch>
                        <a:fillRect/>
                      </a:stretch>
                    </p:blipFill>
                    <p:spPr bwMode="auto">
                      <a:xfrm>
                        <a:off x="773113" y="5078413"/>
                        <a:ext cx="34813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1544" name="Text Box 8"/>
          <p:cNvSpPr txBox="1">
            <a:spLocks noChangeArrowheads="1"/>
          </p:cNvSpPr>
          <p:nvPr/>
        </p:nvSpPr>
        <p:spPr bwMode="auto">
          <a:xfrm>
            <a:off x="4722813" y="5010150"/>
            <a:ext cx="43449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000" b="0">
                <a:latin typeface="Arial" charset="0"/>
              </a:rPr>
              <a:t>O coeficiente  mede a sensibilidade da taxa de crescimento dos salários nominais demandados frente à taxa de </a:t>
            </a:r>
            <a:r>
              <a:rPr lang="pt-BR" sz="2000" b="0" u="sng">
                <a:latin typeface="Arial" charset="0"/>
              </a:rPr>
              <a:t>aumentos de preços</a:t>
            </a:r>
            <a:r>
              <a:rPr lang="pt-BR" sz="2000" b="0">
                <a:latin typeface="Arial" charset="0"/>
              </a:rPr>
              <a:t>.</a:t>
            </a:r>
          </a:p>
        </p:txBody>
      </p:sp>
      <p:sp>
        <p:nvSpPr>
          <p:cNvPr id="961545" name="Freeform 9"/>
          <p:cNvSpPr>
            <a:spLocks/>
          </p:cNvSpPr>
          <p:nvPr/>
        </p:nvSpPr>
        <p:spPr bwMode="auto">
          <a:xfrm>
            <a:off x="3276600" y="5448300"/>
            <a:ext cx="1428750" cy="1139825"/>
          </a:xfrm>
          <a:custGeom>
            <a:avLst/>
            <a:gdLst>
              <a:gd name="T0" fmla="*/ 0 w 900"/>
              <a:gd name="T1" fmla="*/ 2147483647 h 718"/>
              <a:gd name="T2" fmla="*/ 2147483647 w 900"/>
              <a:gd name="T3" fmla="*/ 2147483647 h 718"/>
              <a:gd name="T4" fmla="*/ 2147483647 w 900"/>
              <a:gd name="T5" fmla="*/ 0 h 718"/>
              <a:gd name="T6" fmla="*/ 0 60000 65536"/>
              <a:gd name="T7" fmla="*/ 0 60000 65536"/>
              <a:gd name="T8" fmla="*/ 0 60000 65536"/>
            </a:gdLst>
            <a:ahLst/>
            <a:cxnLst>
              <a:cxn ang="T6">
                <a:pos x="T0" y="T1"/>
              </a:cxn>
              <a:cxn ang="T7">
                <a:pos x="T2" y="T3"/>
              </a:cxn>
              <a:cxn ang="T8">
                <a:pos x="T4" y="T5"/>
              </a:cxn>
            </a:cxnLst>
            <a:rect l="0" t="0" r="r" b="b"/>
            <a:pathLst>
              <a:path w="900" h="718">
                <a:moveTo>
                  <a:pt x="0" y="348"/>
                </a:moveTo>
                <a:cubicBezTo>
                  <a:pt x="201" y="533"/>
                  <a:pt x="402" y="718"/>
                  <a:pt x="552" y="660"/>
                </a:cubicBezTo>
                <a:cubicBezTo>
                  <a:pt x="702" y="602"/>
                  <a:pt x="801" y="301"/>
                  <a:pt x="90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273128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61539"/>
                                        </p:tgtEl>
                                        <p:attrNameLst>
                                          <p:attrName>style.visibility</p:attrName>
                                        </p:attrNameLst>
                                      </p:cBhvr>
                                      <p:to>
                                        <p:strVal val="visible"/>
                                      </p:to>
                                    </p:set>
                                    <p:animEffect transition="in" filter="wipe(left)">
                                      <p:cBhvr>
                                        <p:cTn id="7" dur="1000"/>
                                        <p:tgtEl>
                                          <p:spTgt spid="961539"/>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961540"/>
                                        </p:tgtEl>
                                        <p:attrNameLst>
                                          <p:attrName>style.visibility</p:attrName>
                                        </p:attrNameLst>
                                      </p:cBhvr>
                                      <p:to>
                                        <p:strVal val="visible"/>
                                      </p:to>
                                    </p:set>
                                    <p:animEffect transition="in" filter="wipe(left)">
                                      <p:cBhvr>
                                        <p:cTn id="11" dur="1000"/>
                                        <p:tgtEl>
                                          <p:spTgt spid="961540"/>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961541"/>
                                        </p:tgtEl>
                                        <p:attrNameLst>
                                          <p:attrName>style.visibility</p:attrName>
                                        </p:attrNameLst>
                                      </p:cBhvr>
                                      <p:to>
                                        <p:strVal val="visible"/>
                                      </p:to>
                                    </p:set>
                                    <p:animEffect transition="in" filter="wipe(left)">
                                      <p:cBhvr>
                                        <p:cTn id="15" dur="1000"/>
                                        <p:tgtEl>
                                          <p:spTgt spid="9615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961542"/>
                                        </p:tgtEl>
                                        <p:attrNameLst>
                                          <p:attrName>style.visibility</p:attrName>
                                        </p:attrNameLst>
                                      </p:cBhvr>
                                      <p:to>
                                        <p:strVal val="visible"/>
                                      </p:to>
                                    </p:set>
                                    <p:animEffect transition="in" filter="strips(downRight)">
                                      <p:cBhvr>
                                        <p:cTn id="20" dur="500"/>
                                        <p:tgtEl>
                                          <p:spTgt spid="96154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961543"/>
                                        </p:tgtEl>
                                        <p:attrNameLst>
                                          <p:attrName>style.visibility</p:attrName>
                                        </p:attrNameLst>
                                      </p:cBhvr>
                                      <p:to>
                                        <p:strVal val="visible"/>
                                      </p:to>
                                    </p:set>
                                    <p:animEffect transition="in" filter="wipe(left)">
                                      <p:cBhvr>
                                        <p:cTn id="25" dur="1000"/>
                                        <p:tgtEl>
                                          <p:spTgt spid="961543"/>
                                        </p:tgtEl>
                                      </p:cBhvr>
                                    </p:animEffect>
                                  </p:childTnLst>
                                </p:cTn>
                              </p:par>
                            </p:childTnLst>
                          </p:cTn>
                        </p:par>
                        <p:par>
                          <p:cTn id="26" fill="hold" nodeType="afterGroup">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961545"/>
                                        </p:tgtEl>
                                        <p:attrNameLst>
                                          <p:attrName>style.visibility</p:attrName>
                                        </p:attrNameLst>
                                      </p:cBhvr>
                                      <p:to>
                                        <p:strVal val="visible"/>
                                      </p:to>
                                    </p:set>
                                    <p:animEffect transition="in" filter="wipe(left)">
                                      <p:cBhvr>
                                        <p:cTn id="29" dur="1000"/>
                                        <p:tgtEl>
                                          <p:spTgt spid="961545"/>
                                        </p:tgtEl>
                                      </p:cBhvr>
                                    </p:animEffect>
                                  </p:childTnLst>
                                </p:cTn>
                              </p:par>
                            </p:childTnLst>
                          </p:cTn>
                        </p:par>
                        <p:par>
                          <p:cTn id="30" fill="hold" nodeType="afterGroup">
                            <p:stCondLst>
                              <p:cond delay="2000"/>
                            </p:stCondLst>
                            <p:childTnLst>
                              <p:par>
                                <p:cTn id="31" presetID="18" presetClass="entr" presetSubtype="6" fill="hold" grpId="0" nodeType="afterEffect">
                                  <p:stCondLst>
                                    <p:cond delay="0"/>
                                  </p:stCondLst>
                                  <p:childTnLst>
                                    <p:set>
                                      <p:cBhvr>
                                        <p:cTn id="32" dur="1" fill="hold">
                                          <p:stCondLst>
                                            <p:cond delay="0"/>
                                          </p:stCondLst>
                                        </p:cTn>
                                        <p:tgtEl>
                                          <p:spTgt spid="961544"/>
                                        </p:tgtEl>
                                        <p:attrNameLst>
                                          <p:attrName>style.visibility</p:attrName>
                                        </p:attrNameLst>
                                      </p:cBhvr>
                                      <p:to>
                                        <p:strVal val="visible"/>
                                      </p:to>
                                    </p:set>
                                    <p:animEffect transition="in" filter="strips(downRight)">
                                      <p:cBhvr>
                                        <p:cTn id="33" dur="500"/>
                                        <p:tgtEl>
                                          <p:spTgt spid="961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42" grpId="0"/>
      <p:bldP spid="961544" grpId="0"/>
      <p:bldP spid="9615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2204864"/>
            <a:ext cx="3473808" cy="1077218"/>
          </a:xfrm>
          <a:prstGeom prst="rect">
            <a:avLst/>
          </a:prstGeom>
          <a:solidFill>
            <a:schemeClr val="accent1">
              <a:lumMod val="20000"/>
              <a:lumOff val="80000"/>
            </a:schemeClr>
          </a:solidFill>
        </p:spPr>
        <p:txBody>
          <a:bodyPr wrap="square" rtlCol="0">
            <a:spAutoFit/>
          </a:bodyPr>
          <a:lstStyle/>
          <a:p>
            <a:pPr algn="ctr"/>
            <a:r>
              <a:rPr lang="pt-BR" sz="3200" dirty="0" smtClean="0"/>
              <a:t>Crescimento da oferta de moeda</a:t>
            </a:r>
            <a:endParaRPr lang="en-US" sz="3200" dirty="0"/>
          </a:p>
        </p:txBody>
      </p:sp>
      <p:sp>
        <p:nvSpPr>
          <p:cNvPr id="5" name="TextBox 4"/>
          <p:cNvSpPr txBox="1"/>
          <p:nvPr/>
        </p:nvSpPr>
        <p:spPr>
          <a:xfrm>
            <a:off x="6444208" y="2453986"/>
            <a:ext cx="2075592" cy="584775"/>
          </a:xfrm>
          <a:prstGeom prst="rect">
            <a:avLst/>
          </a:prstGeom>
          <a:solidFill>
            <a:srgbClr val="FFC000"/>
          </a:solidFill>
        </p:spPr>
        <p:txBody>
          <a:bodyPr wrap="square" rtlCol="0">
            <a:spAutoFit/>
          </a:bodyPr>
          <a:lstStyle/>
          <a:p>
            <a:pPr algn="ctr"/>
            <a:r>
              <a:rPr lang="pt-BR" sz="3200" dirty="0" smtClean="0"/>
              <a:t>Inflação</a:t>
            </a:r>
            <a:endParaRPr lang="en-US" sz="3200" dirty="0" smtClean="0"/>
          </a:p>
        </p:txBody>
      </p:sp>
      <p:cxnSp>
        <p:nvCxnSpPr>
          <p:cNvPr id="8" name="Straight Arrow Connector 7"/>
          <p:cNvCxnSpPr>
            <a:stCxn id="13" idx="0"/>
            <a:endCxn id="4" idx="2"/>
          </p:cNvCxnSpPr>
          <p:nvPr/>
        </p:nvCxnSpPr>
        <p:spPr>
          <a:xfrm rot="5400000" flipH="1" flipV="1">
            <a:off x="2522387" y="4034972"/>
            <a:ext cx="1515071" cy="92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54616" y="4797153"/>
            <a:ext cx="1441319" cy="584775"/>
          </a:xfrm>
          <a:prstGeom prst="rect">
            <a:avLst/>
          </a:prstGeom>
          <a:solidFill>
            <a:srgbClr val="FFFF00"/>
          </a:solidFill>
        </p:spPr>
        <p:txBody>
          <a:bodyPr wrap="square" rtlCol="0">
            <a:spAutoFit/>
          </a:bodyPr>
          <a:lstStyle/>
          <a:p>
            <a:pPr algn="ctr"/>
            <a:r>
              <a:rPr lang="pt-BR" sz="3200" dirty="0" smtClean="0"/>
              <a:t>???</a:t>
            </a:r>
            <a:endParaRPr lang="en-US" sz="3200" dirty="0"/>
          </a:p>
        </p:txBody>
      </p:sp>
      <p:cxnSp>
        <p:nvCxnSpPr>
          <p:cNvPr id="14" name="Straight Arrow Connector 13"/>
          <p:cNvCxnSpPr>
            <a:stCxn id="4" idx="3"/>
            <a:endCxn id="5" idx="1"/>
          </p:cNvCxnSpPr>
          <p:nvPr/>
        </p:nvCxnSpPr>
        <p:spPr>
          <a:xfrm>
            <a:off x="5021472" y="2743473"/>
            <a:ext cx="1422736" cy="29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Title 22"/>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A5C4F8C2-87CA-42CE-AA58-762AFE32796B}" type="slidenum">
              <a:rPr lang="pt-PT" sz="1400" b="0" smtClean="0"/>
              <a:pPr eaLnBrk="1" hangingPunct="1"/>
              <a:t>60</a:t>
            </a:fld>
            <a:endParaRPr lang="pt-PT" sz="1400" b="0" smtClean="0"/>
          </a:p>
        </p:txBody>
      </p:sp>
      <p:sp>
        <p:nvSpPr>
          <p:cNvPr id="46083" name="Rectangle 2"/>
          <p:cNvSpPr>
            <a:spLocks noGrp="1" noChangeArrowheads="1"/>
          </p:cNvSpPr>
          <p:nvPr>
            <p:ph type="title"/>
          </p:nvPr>
        </p:nvSpPr>
        <p:spPr>
          <a:xfrm>
            <a:off x="671513" y="38100"/>
            <a:ext cx="7772400" cy="1143000"/>
          </a:xfrm>
          <a:noFill/>
        </p:spPr>
        <p:txBody>
          <a:bodyPr/>
          <a:lstStyle/>
          <a:p>
            <a:pPr eaLnBrk="1" hangingPunct="1"/>
            <a:r>
              <a:rPr lang="pt-BR" sz="3600" smtClean="0">
                <a:latin typeface="Arial" charset="0"/>
              </a:rPr>
              <a:t>A Curva de Phillips</a:t>
            </a:r>
          </a:p>
        </p:txBody>
      </p:sp>
      <p:graphicFrame>
        <p:nvGraphicFramePr>
          <p:cNvPr id="46084" name="Object 3"/>
          <p:cNvGraphicFramePr>
            <a:graphicFrameLocks noChangeAspect="1"/>
          </p:cNvGraphicFramePr>
          <p:nvPr>
            <p:extLst>
              <p:ext uri="{D42A27DB-BD31-4B8C-83A1-F6EECF244321}">
                <p14:modId xmlns:p14="http://schemas.microsoft.com/office/powerpoint/2010/main" val="3660925422"/>
              </p:ext>
            </p:extLst>
          </p:nvPr>
        </p:nvGraphicFramePr>
        <p:xfrm>
          <a:off x="3111500" y="1338263"/>
          <a:ext cx="2827338" cy="1390650"/>
        </p:xfrm>
        <a:graphic>
          <a:graphicData uri="http://schemas.openxmlformats.org/presentationml/2006/ole">
            <mc:AlternateContent xmlns:mc="http://schemas.openxmlformats.org/markup-compatibility/2006">
              <mc:Choice xmlns:v="urn:schemas-microsoft-com:vml" Requires="v">
                <p:oleObj spid="_x0000_s103522" name="Equação" r:id="rId3" imgW="990360" imgH="482400" progId="Equation.3">
                  <p:embed/>
                </p:oleObj>
              </mc:Choice>
              <mc:Fallback>
                <p:oleObj name="Equação" r:id="rId3" imgW="990360" imgH="482400" progId="Equation.3">
                  <p:embed/>
                  <p:pic>
                    <p:nvPicPr>
                      <p:cNvPr id="0" name=""/>
                      <p:cNvPicPr>
                        <a:picLocks noChangeAspect="1" noChangeArrowheads="1"/>
                      </p:cNvPicPr>
                      <p:nvPr/>
                    </p:nvPicPr>
                    <p:blipFill>
                      <a:blip r:embed="rId4"/>
                      <a:srcRect/>
                      <a:stretch>
                        <a:fillRect/>
                      </a:stretch>
                    </p:blipFill>
                    <p:spPr bwMode="auto">
                      <a:xfrm>
                        <a:off x="3111500" y="1338263"/>
                        <a:ext cx="2827338"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5" name="Object 4"/>
          <p:cNvGraphicFramePr>
            <a:graphicFrameLocks noChangeAspect="1"/>
          </p:cNvGraphicFramePr>
          <p:nvPr>
            <p:extLst>
              <p:ext uri="{D42A27DB-BD31-4B8C-83A1-F6EECF244321}">
                <p14:modId xmlns:p14="http://schemas.microsoft.com/office/powerpoint/2010/main" val="2866858404"/>
              </p:ext>
            </p:extLst>
          </p:nvPr>
        </p:nvGraphicFramePr>
        <p:xfrm>
          <a:off x="1979613" y="2263775"/>
          <a:ext cx="1611312" cy="1419225"/>
        </p:xfrm>
        <a:graphic>
          <a:graphicData uri="http://schemas.openxmlformats.org/presentationml/2006/ole">
            <mc:AlternateContent xmlns:mc="http://schemas.openxmlformats.org/markup-compatibility/2006">
              <mc:Choice xmlns:v="urn:schemas-microsoft-com:vml" Requires="v">
                <p:oleObj spid="_x0000_s103523" name="Equação" r:id="rId5" imgW="583920" imgH="520560" progId="Equation.3">
                  <p:embed/>
                </p:oleObj>
              </mc:Choice>
              <mc:Fallback>
                <p:oleObj name="Equação" r:id="rId5" imgW="583920" imgH="520560" progId="Equation.3">
                  <p:embed/>
                  <p:pic>
                    <p:nvPicPr>
                      <p:cNvPr id="0" name=""/>
                      <p:cNvPicPr>
                        <a:picLocks noChangeAspect="1" noChangeArrowheads="1"/>
                      </p:cNvPicPr>
                      <p:nvPr/>
                    </p:nvPicPr>
                    <p:blipFill>
                      <a:blip r:embed="rId6"/>
                      <a:srcRect/>
                      <a:stretch>
                        <a:fillRect/>
                      </a:stretch>
                    </p:blipFill>
                    <p:spPr bwMode="auto">
                      <a:xfrm>
                        <a:off x="1979613" y="2263775"/>
                        <a:ext cx="161131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6" name="Object 5"/>
          <p:cNvGraphicFramePr>
            <a:graphicFrameLocks noChangeAspect="1"/>
          </p:cNvGraphicFramePr>
          <p:nvPr>
            <p:extLst>
              <p:ext uri="{D42A27DB-BD31-4B8C-83A1-F6EECF244321}">
                <p14:modId xmlns:p14="http://schemas.microsoft.com/office/powerpoint/2010/main" val="3731045292"/>
              </p:ext>
            </p:extLst>
          </p:nvPr>
        </p:nvGraphicFramePr>
        <p:xfrm>
          <a:off x="5670550" y="2255838"/>
          <a:ext cx="1598613" cy="1589087"/>
        </p:xfrm>
        <a:graphic>
          <a:graphicData uri="http://schemas.openxmlformats.org/presentationml/2006/ole">
            <mc:AlternateContent xmlns:mc="http://schemas.openxmlformats.org/markup-compatibility/2006">
              <mc:Choice xmlns:v="urn:schemas-microsoft-com:vml" Requires="v">
                <p:oleObj spid="_x0000_s103524" name="Equação" r:id="rId7" imgW="583920" imgH="583920" progId="Equation.3">
                  <p:embed/>
                </p:oleObj>
              </mc:Choice>
              <mc:Fallback>
                <p:oleObj name="Equação" r:id="rId7" imgW="583920" imgH="583920" progId="Equation.3">
                  <p:embed/>
                  <p:pic>
                    <p:nvPicPr>
                      <p:cNvPr id="0" name=""/>
                      <p:cNvPicPr>
                        <a:picLocks noChangeAspect="1" noChangeArrowheads="1"/>
                      </p:cNvPicPr>
                      <p:nvPr/>
                    </p:nvPicPr>
                    <p:blipFill>
                      <a:blip r:embed="rId8"/>
                      <a:srcRect/>
                      <a:stretch>
                        <a:fillRect/>
                      </a:stretch>
                    </p:blipFill>
                    <p:spPr bwMode="auto">
                      <a:xfrm>
                        <a:off x="5670550" y="2255838"/>
                        <a:ext cx="1598613"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7" name="Text Box 6"/>
          <p:cNvSpPr txBox="1">
            <a:spLocks noChangeArrowheads="1"/>
          </p:cNvSpPr>
          <p:nvPr/>
        </p:nvSpPr>
        <p:spPr bwMode="auto">
          <a:xfrm>
            <a:off x="0" y="37147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b="0">
                <a:latin typeface="Arial" charset="0"/>
              </a:rPr>
              <a:t>Supondo que os trabalhadores adotem as expectativas extrapolativas em suas previsões de preços:</a:t>
            </a:r>
          </a:p>
        </p:txBody>
      </p:sp>
      <p:graphicFrame>
        <p:nvGraphicFramePr>
          <p:cNvPr id="46088" name="Object 7"/>
          <p:cNvGraphicFramePr>
            <a:graphicFrameLocks noChangeAspect="1"/>
          </p:cNvGraphicFramePr>
          <p:nvPr>
            <p:extLst>
              <p:ext uri="{D42A27DB-BD31-4B8C-83A1-F6EECF244321}">
                <p14:modId xmlns:p14="http://schemas.microsoft.com/office/powerpoint/2010/main" val="2038031707"/>
              </p:ext>
            </p:extLst>
          </p:nvPr>
        </p:nvGraphicFramePr>
        <p:xfrm>
          <a:off x="773113" y="5078413"/>
          <a:ext cx="3481387" cy="1022350"/>
        </p:xfrm>
        <a:graphic>
          <a:graphicData uri="http://schemas.openxmlformats.org/presentationml/2006/ole">
            <mc:AlternateContent xmlns:mc="http://schemas.openxmlformats.org/markup-compatibility/2006">
              <mc:Choice xmlns:v="urn:schemas-microsoft-com:vml" Requires="v">
                <p:oleObj spid="_x0000_s103525" name="Equação" r:id="rId9" imgW="1231560" imgH="342720" progId="Equation.3">
                  <p:embed/>
                </p:oleObj>
              </mc:Choice>
              <mc:Fallback>
                <p:oleObj name="Equação" r:id="rId9" imgW="1231560" imgH="342720" progId="Equation.3">
                  <p:embed/>
                  <p:pic>
                    <p:nvPicPr>
                      <p:cNvPr id="0" name=""/>
                      <p:cNvPicPr>
                        <a:picLocks noChangeAspect="1" noChangeArrowheads="1"/>
                      </p:cNvPicPr>
                      <p:nvPr/>
                    </p:nvPicPr>
                    <p:blipFill>
                      <a:blip r:embed="rId10"/>
                      <a:srcRect/>
                      <a:stretch>
                        <a:fillRect/>
                      </a:stretch>
                    </p:blipFill>
                    <p:spPr bwMode="auto">
                      <a:xfrm>
                        <a:off x="773113" y="5078413"/>
                        <a:ext cx="34813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032" name="Text Box 8"/>
          <p:cNvSpPr txBox="1">
            <a:spLocks noChangeArrowheads="1"/>
          </p:cNvSpPr>
          <p:nvPr/>
        </p:nvSpPr>
        <p:spPr bwMode="auto">
          <a:xfrm>
            <a:off x="4722813" y="5153025"/>
            <a:ext cx="43449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000" b="0">
                <a:latin typeface="Arial" charset="0"/>
              </a:rPr>
              <a:t>Supõe-se que 0 &lt; </a:t>
            </a:r>
            <a:r>
              <a:rPr lang="pt-BR" sz="2000" b="0">
                <a:latin typeface="Symbol" pitchFamily="18" charset="2"/>
              </a:rPr>
              <a:t>a</a:t>
            </a:r>
            <a:r>
              <a:rPr lang="pt-BR" sz="2000" b="0">
                <a:latin typeface="Arial" charset="0"/>
              </a:rPr>
              <a:t> &lt; 1, ou seja, não há indexação perfeita dos salários à inflação passada.</a:t>
            </a:r>
          </a:p>
        </p:txBody>
      </p:sp>
      <p:sp>
        <p:nvSpPr>
          <p:cNvPr id="46090" name="Freeform 9"/>
          <p:cNvSpPr>
            <a:spLocks/>
          </p:cNvSpPr>
          <p:nvPr/>
        </p:nvSpPr>
        <p:spPr bwMode="auto">
          <a:xfrm>
            <a:off x="3276600" y="5448300"/>
            <a:ext cx="1428750" cy="1139825"/>
          </a:xfrm>
          <a:custGeom>
            <a:avLst/>
            <a:gdLst>
              <a:gd name="T0" fmla="*/ 0 w 900"/>
              <a:gd name="T1" fmla="*/ 2147483647 h 718"/>
              <a:gd name="T2" fmla="*/ 2147483647 w 900"/>
              <a:gd name="T3" fmla="*/ 2147483647 h 718"/>
              <a:gd name="T4" fmla="*/ 2147483647 w 900"/>
              <a:gd name="T5" fmla="*/ 0 h 718"/>
              <a:gd name="T6" fmla="*/ 0 60000 65536"/>
              <a:gd name="T7" fmla="*/ 0 60000 65536"/>
              <a:gd name="T8" fmla="*/ 0 60000 65536"/>
            </a:gdLst>
            <a:ahLst/>
            <a:cxnLst>
              <a:cxn ang="T6">
                <a:pos x="T0" y="T1"/>
              </a:cxn>
              <a:cxn ang="T7">
                <a:pos x="T2" y="T3"/>
              </a:cxn>
              <a:cxn ang="T8">
                <a:pos x="T4" y="T5"/>
              </a:cxn>
            </a:cxnLst>
            <a:rect l="0" t="0" r="r" b="b"/>
            <a:pathLst>
              <a:path w="900" h="718">
                <a:moveTo>
                  <a:pt x="0" y="348"/>
                </a:moveTo>
                <a:cubicBezTo>
                  <a:pt x="201" y="533"/>
                  <a:pt x="402" y="718"/>
                  <a:pt x="552" y="660"/>
                </a:cubicBezTo>
                <a:cubicBezTo>
                  <a:pt x="702" y="602"/>
                  <a:pt x="801" y="301"/>
                  <a:pt x="90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987047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25032"/>
                                        </p:tgtEl>
                                        <p:attrNameLst>
                                          <p:attrName>style.visibility</p:attrName>
                                        </p:attrNameLst>
                                      </p:cBhvr>
                                      <p:to>
                                        <p:strVal val="visible"/>
                                      </p:to>
                                    </p:set>
                                    <p:animEffect transition="in" filter="strips(downRight)">
                                      <p:cBhvr>
                                        <p:cTn id="7" dur="500"/>
                                        <p:tgtEl>
                                          <p:spTgt spid="1025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32"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671513" y="138113"/>
            <a:ext cx="7772400" cy="954087"/>
          </a:xfrm>
          <a:noFill/>
        </p:spPr>
        <p:txBody>
          <a:bodyPr/>
          <a:lstStyle/>
          <a:p>
            <a:pPr eaLnBrk="1" hangingPunct="1"/>
            <a:r>
              <a:rPr lang="pt-BR" sz="3600" smtClean="0">
                <a:latin typeface="Arial" charset="0"/>
              </a:rPr>
              <a:t>A Curva de Phillips</a:t>
            </a:r>
          </a:p>
        </p:txBody>
      </p:sp>
      <p:sp>
        <p:nvSpPr>
          <p:cNvPr id="962563" name="Text Box 3"/>
          <p:cNvSpPr txBox="1">
            <a:spLocks noChangeArrowheads="1"/>
          </p:cNvSpPr>
          <p:nvPr/>
        </p:nvSpPr>
        <p:spPr bwMode="auto">
          <a:xfrm>
            <a:off x="228600" y="1404938"/>
            <a:ext cx="8648700"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40000"/>
              </a:spcAft>
            </a:pPr>
            <a:r>
              <a:rPr lang="pt-BR" b="0">
                <a:latin typeface="Arial" charset="0"/>
              </a:rPr>
              <a:t>Efeitos dos aumentos dos salários nominais sobre a taxa de inflação.</a:t>
            </a:r>
          </a:p>
          <a:p>
            <a:pPr eaLnBrk="1" hangingPunct="1">
              <a:spcAft>
                <a:spcPct val="40000"/>
              </a:spcAft>
            </a:pPr>
            <a:r>
              <a:rPr lang="pt-BR" b="0">
                <a:latin typeface="Arial" charset="0"/>
              </a:rPr>
              <a:t>Considerando uma função de produção geral:</a:t>
            </a:r>
          </a:p>
          <a:p>
            <a:pPr algn="ctr" eaLnBrk="1" hangingPunct="1">
              <a:spcAft>
                <a:spcPct val="40000"/>
              </a:spcAft>
            </a:pPr>
            <a:r>
              <a:rPr lang="pt-BR" b="0">
                <a:latin typeface="Arial" charset="0"/>
              </a:rPr>
              <a:t>y = y(N, MP, K)</a:t>
            </a:r>
          </a:p>
          <a:p>
            <a:pPr eaLnBrk="1" hangingPunct="1">
              <a:spcAft>
                <a:spcPct val="40000"/>
              </a:spcAft>
            </a:pPr>
            <a:r>
              <a:rPr lang="pt-BR" b="0">
                <a:latin typeface="Arial" charset="0"/>
              </a:rPr>
              <a:t>em que N = quantidade de trabalho; MP = matéria-prima (nacional e importada); e, K = estoque de capital. </a:t>
            </a:r>
          </a:p>
          <a:p>
            <a:pPr eaLnBrk="1" hangingPunct="1">
              <a:spcAft>
                <a:spcPct val="40000"/>
              </a:spcAft>
            </a:pPr>
            <a:r>
              <a:rPr lang="pt-BR" b="0">
                <a:latin typeface="Arial" charset="0"/>
              </a:rPr>
              <a:t>O custo total é:</a:t>
            </a:r>
          </a:p>
        </p:txBody>
      </p:sp>
      <p:graphicFrame>
        <p:nvGraphicFramePr>
          <p:cNvPr id="962564" name="Object 4"/>
          <p:cNvGraphicFramePr>
            <a:graphicFrameLocks noChangeAspect="1"/>
          </p:cNvGraphicFramePr>
          <p:nvPr>
            <p:extLst>
              <p:ext uri="{D42A27DB-BD31-4B8C-83A1-F6EECF244321}">
                <p14:modId xmlns:p14="http://schemas.microsoft.com/office/powerpoint/2010/main" val="1375155042"/>
              </p:ext>
            </p:extLst>
          </p:nvPr>
        </p:nvGraphicFramePr>
        <p:xfrm>
          <a:off x="1679575" y="5643563"/>
          <a:ext cx="5751513" cy="809625"/>
        </p:xfrm>
        <a:graphic>
          <a:graphicData uri="http://schemas.openxmlformats.org/presentationml/2006/ole">
            <mc:AlternateContent xmlns:mc="http://schemas.openxmlformats.org/markup-compatibility/2006">
              <mc:Choice xmlns:v="urn:schemas-microsoft-com:vml" Requires="v">
                <p:oleObj spid="_x0000_s104474" name="Equação" r:id="rId3" imgW="1942920" imgH="241200" progId="Equation.3">
                  <p:embed/>
                </p:oleObj>
              </mc:Choice>
              <mc:Fallback>
                <p:oleObj name="Equação" r:id="rId3" imgW="1942920" imgH="241200" progId="Equation.3">
                  <p:embed/>
                  <p:pic>
                    <p:nvPicPr>
                      <p:cNvPr id="0" name=""/>
                      <p:cNvPicPr>
                        <a:picLocks noChangeAspect="1" noChangeArrowheads="1"/>
                      </p:cNvPicPr>
                      <p:nvPr/>
                    </p:nvPicPr>
                    <p:blipFill>
                      <a:blip r:embed="rId4"/>
                      <a:srcRect/>
                      <a:stretch>
                        <a:fillRect/>
                      </a:stretch>
                    </p:blipFill>
                    <p:spPr bwMode="auto">
                      <a:xfrm>
                        <a:off x="1679575" y="5643563"/>
                        <a:ext cx="57515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2565" name="Text Box 5"/>
          <p:cNvSpPr txBox="1">
            <a:spLocks noChangeArrowheads="1"/>
          </p:cNvSpPr>
          <p:nvPr/>
        </p:nvSpPr>
        <p:spPr bwMode="auto">
          <a:xfrm>
            <a:off x="4283075" y="6402388"/>
            <a:ext cx="4498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000" b="0">
                <a:latin typeface="Arial" charset="0"/>
              </a:rPr>
              <a:t>Custo de cada unidade de capital fixo</a:t>
            </a:r>
          </a:p>
        </p:txBody>
      </p:sp>
      <p:sp>
        <p:nvSpPr>
          <p:cNvPr id="962566" name="AutoShape 6"/>
          <p:cNvSpPr>
            <a:spLocks/>
          </p:cNvSpPr>
          <p:nvPr/>
        </p:nvSpPr>
        <p:spPr bwMode="auto">
          <a:xfrm rot="-5400000">
            <a:off x="6395244" y="4225131"/>
            <a:ext cx="180975" cy="4310063"/>
          </a:xfrm>
          <a:prstGeom prst="rightBrace">
            <a:avLst>
              <a:gd name="adj1" fmla="val 19846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extLst>
      <p:ext uri="{BB962C8B-B14F-4D97-AF65-F5344CB8AC3E}">
        <p14:creationId xmlns:p14="http://schemas.microsoft.com/office/powerpoint/2010/main" val="145102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62563">
                                            <p:txEl>
                                              <p:pRg st="0" end="0"/>
                                            </p:txEl>
                                          </p:spTgt>
                                        </p:tgtEl>
                                        <p:attrNameLst>
                                          <p:attrName>style.visibility</p:attrName>
                                        </p:attrNameLst>
                                      </p:cBhvr>
                                      <p:to>
                                        <p:strVal val="visible"/>
                                      </p:to>
                                    </p:set>
                                    <p:animEffect transition="in" filter="strips(downRight)">
                                      <p:cBhvr>
                                        <p:cTn id="7" dur="500"/>
                                        <p:tgtEl>
                                          <p:spTgt spid="962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62563">
                                            <p:txEl>
                                              <p:pRg st="1" end="1"/>
                                            </p:txEl>
                                          </p:spTgt>
                                        </p:tgtEl>
                                        <p:attrNameLst>
                                          <p:attrName>style.visibility</p:attrName>
                                        </p:attrNameLst>
                                      </p:cBhvr>
                                      <p:to>
                                        <p:strVal val="visible"/>
                                      </p:to>
                                    </p:set>
                                    <p:animEffect transition="in" filter="strips(downRight)">
                                      <p:cBhvr>
                                        <p:cTn id="12" dur="500"/>
                                        <p:tgtEl>
                                          <p:spTgt spid="962563">
                                            <p:txEl>
                                              <p:pRg st="1" end="1"/>
                                            </p:txEl>
                                          </p:spTgt>
                                        </p:tgtEl>
                                      </p:cBhvr>
                                    </p:animEffect>
                                  </p:childTnLst>
                                </p:cTn>
                              </p:par>
                            </p:childTnLst>
                          </p:cTn>
                        </p:par>
                        <p:par>
                          <p:cTn id="13" fill="hold" nodeType="afterGroup">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962563">
                                            <p:txEl>
                                              <p:pRg st="2" end="2"/>
                                            </p:txEl>
                                          </p:spTgt>
                                        </p:tgtEl>
                                        <p:attrNameLst>
                                          <p:attrName>style.visibility</p:attrName>
                                        </p:attrNameLst>
                                      </p:cBhvr>
                                      <p:to>
                                        <p:strVal val="visible"/>
                                      </p:to>
                                    </p:set>
                                    <p:animEffect transition="in" filter="strips(downRight)">
                                      <p:cBhvr>
                                        <p:cTn id="16" dur="500"/>
                                        <p:tgtEl>
                                          <p:spTgt spid="962563">
                                            <p:txEl>
                                              <p:pRg st="2" end="2"/>
                                            </p:txEl>
                                          </p:spTgt>
                                        </p:tgtEl>
                                      </p:cBhvr>
                                    </p:animEffect>
                                  </p:childTnLst>
                                </p:cTn>
                              </p:par>
                            </p:childTnLst>
                          </p:cTn>
                        </p:par>
                        <p:par>
                          <p:cTn id="17" fill="hold" nodeType="afterGroup">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962563">
                                            <p:txEl>
                                              <p:pRg st="3" end="3"/>
                                            </p:txEl>
                                          </p:spTgt>
                                        </p:tgtEl>
                                        <p:attrNameLst>
                                          <p:attrName>style.visibility</p:attrName>
                                        </p:attrNameLst>
                                      </p:cBhvr>
                                      <p:to>
                                        <p:strVal val="visible"/>
                                      </p:to>
                                    </p:set>
                                    <p:animEffect transition="in" filter="strips(downRight)">
                                      <p:cBhvr>
                                        <p:cTn id="20" dur="500"/>
                                        <p:tgtEl>
                                          <p:spTgt spid="96256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962563">
                                            <p:txEl>
                                              <p:pRg st="4" end="4"/>
                                            </p:txEl>
                                          </p:spTgt>
                                        </p:tgtEl>
                                        <p:attrNameLst>
                                          <p:attrName>style.visibility</p:attrName>
                                        </p:attrNameLst>
                                      </p:cBhvr>
                                      <p:to>
                                        <p:strVal val="visible"/>
                                      </p:to>
                                    </p:set>
                                    <p:animEffect transition="in" filter="strips(downRight)">
                                      <p:cBhvr>
                                        <p:cTn id="25" dur="500"/>
                                        <p:tgtEl>
                                          <p:spTgt spid="962563">
                                            <p:txEl>
                                              <p:pRg st="4" end="4"/>
                                            </p:txEl>
                                          </p:spTgt>
                                        </p:tgtEl>
                                      </p:cBhvr>
                                    </p:animEffect>
                                  </p:childTnLst>
                                </p:cTn>
                              </p:par>
                            </p:childTnLst>
                          </p:cTn>
                        </p:par>
                        <p:par>
                          <p:cTn id="26" fill="hold" nodeType="afterGroup">
                            <p:stCondLst>
                              <p:cond delay="500"/>
                            </p:stCondLst>
                            <p:childTnLst>
                              <p:par>
                                <p:cTn id="27" presetID="18" presetClass="entr" presetSubtype="6" fill="hold" nodeType="afterEffect">
                                  <p:stCondLst>
                                    <p:cond delay="0"/>
                                  </p:stCondLst>
                                  <p:childTnLst>
                                    <p:set>
                                      <p:cBhvr>
                                        <p:cTn id="28" dur="1" fill="hold">
                                          <p:stCondLst>
                                            <p:cond delay="0"/>
                                          </p:stCondLst>
                                        </p:cTn>
                                        <p:tgtEl>
                                          <p:spTgt spid="962564"/>
                                        </p:tgtEl>
                                        <p:attrNameLst>
                                          <p:attrName>style.visibility</p:attrName>
                                        </p:attrNameLst>
                                      </p:cBhvr>
                                      <p:to>
                                        <p:strVal val="visible"/>
                                      </p:to>
                                    </p:set>
                                    <p:animEffect transition="in" filter="strips(downRight)">
                                      <p:cBhvr>
                                        <p:cTn id="29" dur="500"/>
                                        <p:tgtEl>
                                          <p:spTgt spid="962564"/>
                                        </p:tgtEl>
                                      </p:cBhvr>
                                    </p:animEffect>
                                  </p:childTnLst>
                                </p:cTn>
                              </p:par>
                            </p:childTnLst>
                          </p:cTn>
                        </p:par>
                        <p:par>
                          <p:cTn id="30" fill="hold" nodeType="afterGroup">
                            <p:stCondLst>
                              <p:cond delay="1000"/>
                            </p:stCondLst>
                            <p:childTnLst>
                              <p:par>
                                <p:cTn id="31" presetID="4" presetClass="entr" presetSubtype="32" fill="hold" grpId="0" nodeType="afterEffect">
                                  <p:stCondLst>
                                    <p:cond delay="0"/>
                                  </p:stCondLst>
                                  <p:childTnLst>
                                    <p:set>
                                      <p:cBhvr>
                                        <p:cTn id="32" dur="1" fill="hold">
                                          <p:stCondLst>
                                            <p:cond delay="0"/>
                                          </p:stCondLst>
                                        </p:cTn>
                                        <p:tgtEl>
                                          <p:spTgt spid="962566"/>
                                        </p:tgtEl>
                                        <p:attrNameLst>
                                          <p:attrName>style.visibility</p:attrName>
                                        </p:attrNameLst>
                                      </p:cBhvr>
                                      <p:to>
                                        <p:strVal val="visible"/>
                                      </p:to>
                                    </p:set>
                                    <p:animEffect transition="in" filter="box(out)">
                                      <p:cBhvr>
                                        <p:cTn id="33" dur="500"/>
                                        <p:tgtEl>
                                          <p:spTgt spid="962566"/>
                                        </p:tgtEl>
                                      </p:cBhvr>
                                    </p:animEffect>
                                  </p:childTnLst>
                                </p:cTn>
                              </p:par>
                            </p:childTnLst>
                          </p:cTn>
                        </p:par>
                        <p:par>
                          <p:cTn id="34" fill="hold" nodeType="afterGroup">
                            <p:stCondLst>
                              <p:cond delay="1500"/>
                            </p:stCondLst>
                            <p:childTnLst>
                              <p:par>
                                <p:cTn id="35" presetID="4" presetClass="entr" presetSubtype="16" fill="hold" grpId="0" nodeType="afterEffect">
                                  <p:stCondLst>
                                    <p:cond delay="0"/>
                                  </p:stCondLst>
                                  <p:childTnLst>
                                    <p:set>
                                      <p:cBhvr>
                                        <p:cTn id="36" dur="1" fill="hold">
                                          <p:stCondLst>
                                            <p:cond delay="0"/>
                                          </p:stCondLst>
                                        </p:cTn>
                                        <p:tgtEl>
                                          <p:spTgt spid="962565"/>
                                        </p:tgtEl>
                                        <p:attrNameLst>
                                          <p:attrName>style.visibility</p:attrName>
                                        </p:attrNameLst>
                                      </p:cBhvr>
                                      <p:to>
                                        <p:strVal val="visible"/>
                                      </p:to>
                                    </p:set>
                                    <p:animEffect transition="in" filter="box(in)">
                                      <p:cBhvr>
                                        <p:cTn id="37" dur="500"/>
                                        <p:tgtEl>
                                          <p:spTgt spid="96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3" grpId="0" build="p"/>
      <p:bldP spid="962565" grpId="0"/>
      <p:bldP spid="962566"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059E3061-02BC-4AA7-9EB2-76D295679CF8}" type="slidenum">
              <a:rPr lang="pt-PT" sz="1400" b="0" smtClean="0"/>
              <a:pPr eaLnBrk="1" hangingPunct="1"/>
              <a:t>62</a:t>
            </a:fld>
            <a:endParaRPr lang="pt-PT" sz="1400" b="0" smtClean="0"/>
          </a:p>
        </p:txBody>
      </p:sp>
      <p:sp>
        <p:nvSpPr>
          <p:cNvPr id="48131" name="Rectangle 2"/>
          <p:cNvSpPr>
            <a:spLocks noGrp="1" noChangeArrowheads="1"/>
          </p:cNvSpPr>
          <p:nvPr>
            <p:ph type="title"/>
          </p:nvPr>
        </p:nvSpPr>
        <p:spPr>
          <a:xfrm>
            <a:off x="671513" y="125413"/>
            <a:ext cx="7772400" cy="969962"/>
          </a:xfrm>
          <a:noFill/>
        </p:spPr>
        <p:txBody>
          <a:bodyPr/>
          <a:lstStyle/>
          <a:p>
            <a:pPr eaLnBrk="1" hangingPunct="1"/>
            <a:r>
              <a:rPr lang="pt-BR" sz="3600" smtClean="0">
                <a:latin typeface="Arial" charset="0"/>
              </a:rPr>
              <a:t>A Curva de Phillips</a:t>
            </a:r>
          </a:p>
        </p:txBody>
      </p:sp>
      <p:sp>
        <p:nvSpPr>
          <p:cNvPr id="963587" name="Text Box 3"/>
          <p:cNvSpPr txBox="1">
            <a:spLocks noChangeArrowheads="1"/>
          </p:cNvSpPr>
          <p:nvPr/>
        </p:nvSpPr>
        <p:spPr bwMode="auto">
          <a:xfrm>
            <a:off x="114300" y="2400300"/>
            <a:ext cx="86487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b="0">
                <a:latin typeface="Arial" charset="0"/>
              </a:rPr>
              <a:t>O custo unitário é                   . </a:t>
            </a:r>
          </a:p>
          <a:p>
            <a:pPr eaLnBrk="1" hangingPunct="1"/>
            <a:endParaRPr lang="pt-BR" b="0">
              <a:latin typeface="Arial" charset="0"/>
            </a:endParaRPr>
          </a:p>
          <a:p>
            <a:pPr eaLnBrk="1" hangingPunct="1"/>
            <a:endParaRPr lang="pt-BR" b="0">
              <a:latin typeface="Arial" charset="0"/>
            </a:endParaRPr>
          </a:p>
          <a:p>
            <a:pPr eaLnBrk="1" hangingPunct="1"/>
            <a:r>
              <a:rPr lang="pt-BR" b="0">
                <a:latin typeface="Arial" charset="0"/>
              </a:rPr>
              <a:t>Dividindo ambos os membros da expressão por y</a:t>
            </a:r>
            <a:r>
              <a:rPr lang="pt-BR" b="0" baseline="-25000">
                <a:latin typeface="Arial" charset="0"/>
              </a:rPr>
              <a:t>t</a:t>
            </a:r>
            <a:r>
              <a:rPr lang="pt-BR" b="0">
                <a:latin typeface="Arial" charset="0"/>
              </a:rPr>
              <a:t>, tem-se:</a:t>
            </a:r>
          </a:p>
        </p:txBody>
      </p:sp>
      <p:graphicFrame>
        <p:nvGraphicFramePr>
          <p:cNvPr id="963588" name="Object 4"/>
          <p:cNvGraphicFramePr>
            <a:graphicFrameLocks noChangeAspect="1"/>
          </p:cNvGraphicFramePr>
          <p:nvPr>
            <p:extLst>
              <p:ext uri="{D42A27DB-BD31-4B8C-83A1-F6EECF244321}">
                <p14:modId xmlns:p14="http://schemas.microsoft.com/office/powerpoint/2010/main" val="764915470"/>
              </p:ext>
            </p:extLst>
          </p:nvPr>
        </p:nvGraphicFramePr>
        <p:xfrm>
          <a:off x="1679575" y="1362075"/>
          <a:ext cx="5751513" cy="809625"/>
        </p:xfrm>
        <a:graphic>
          <a:graphicData uri="http://schemas.openxmlformats.org/presentationml/2006/ole">
            <mc:AlternateContent xmlns:mc="http://schemas.openxmlformats.org/markup-compatibility/2006">
              <mc:Choice xmlns:v="urn:schemas-microsoft-com:vml" Requires="v">
                <p:oleObj spid="_x0000_s105549" name="Equação" r:id="rId3" imgW="1942920" imgH="241200" progId="Equation.3">
                  <p:embed/>
                </p:oleObj>
              </mc:Choice>
              <mc:Fallback>
                <p:oleObj name="Equação" r:id="rId3" imgW="1942920" imgH="241200" progId="Equation.3">
                  <p:embed/>
                  <p:pic>
                    <p:nvPicPr>
                      <p:cNvPr id="0" name=""/>
                      <p:cNvPicPr>
                        <a:picLocks noChangeAspect="1" noChangeArrowheads="1"/>
                      </p:cNvPicPr>
                      <p:nvPr/>
                    </p:nvPicPr>
                    <p:blipFill>
                      <a:blip r:embed="rId4"/>
                      <a:srcRect/>
                      <a:stretch>
                        <a:fillRect/>
                      </a:stretch>
                    </p:blipFill>
                    <p:spPr bwMode="auto">
                      <a:xfrm>
                        <a:off x="1679575" y="1362075"/>
                        <a:ext cx="57515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3589" name="Object 5"/>
          <p:cNvGraphicFramePr>
            <a:graphicFrameLocks noChangeAspect="1"/>
          </p:cNvGraphicFramePr>
          <p:nvPr>
            <p:extLst>
              <p:ext uri="{D42A27DB-BD31-4B8C-83A1-F6EECF244321}">
                <p14:modId xmlns:p14="http://schemas.microsoft.com/office/powerpoint/2010/main" val="2602700745"/>
              </p:ext>
            </p:extLst>
          </p:nvPr>
        </p:nvGraphicFramePr>
        <p:xfrm>
          <a:off x="3144838" y="2187575"/>
          <a:ext cx="1641475" cy="1106488"/>
        </p:xfrm>
        <a:graphic>
          <a:graphicData uri="http://schemas.openxmlformats.org/presentationml/2006/ole">
            <mc:AlternateContent xmlns:mc="http://schemas.openxmlformats.org/markup-compatibility/2006">
              <mc:Choice xmlns:v="urn:schemas-microsoft-com:vml" Requires="v">
                <p:oleObj spid="_x0000_s105550" name="Equação" r:id="rId5" imgW="672840" imgH="431640" progId="Equation.3">
                  <p:embed/>
                </p:oleObj>
              </mc:Choice>
              <mc:Fallback>
                <p:oleObj name="Equação" r:id="rId5" imgW="672840" imgH="431640" progId="Equation.3">
                  <p:embed/>
                  <p:pic>
                    <p:nvPicPr>
                      <p:cNvPr id="0" name=""/>
                      <p:cNvPicPr>
                        <a:picLocks noChangeAspect="1" noChangeArrowheads="1"/>
                      </p:cNvPicPr>
                      <p:nvPr/>
                    </p:nvPicPr>
                    <p:blipFill>
                      <a:blip r:embed="rId6"/>
                      <a:srcRect/>
                      <a:stretch>
                        <a:fillRect/>
                      </a:stretch>
                    </p:blipFill>
                    <p:spPr bwMode="auto">
                      <a:xfrm>
                        <a:off x="3144838" y="2187575"/>
                        <a:ext cx="16414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3590" name="Object 6"/>
          <p:cNvGraphicFramePr>
            <a:graphicFrameLocks noChangeAspect="1"/>
          </p:cNvGraphicFramePr>
          <p:nvPr>
            <p:extLst>
              <p:ext uri="{D42A27DB-BD31-4B8C-83A1-F6EECF244321}">
                <p14:modId xmlns:p14="http://schemas.microsoft.com/office/powerpoint/2010/main" val="2495677040"/>
              </p:ext>
            </p:extLst>
          </p:nvPr>
        </p:nvGraphicFramePr>
        <p:xfrm>
          <a:off x="2163763" y="4540250"/>
          <a:ext cx="4779962" cy="1851025"/>
        </p:xfrm>
        <a:graphic>
          <a:graphicData uri="http://schemas.openxmlformats.org/presentationml/2006/ole">
            <mc:AlternateContent xmlns:mc="http://schemas.openxmlformats.org/markup-compatibility/2006">
              <mc:Choice xmlns:v="urn:schemas-microsoft-com:vml" Requires="v">
                <p:oleObj spid="_x0000_s105551" name="Equação" r:id="rId7" imgW="1841400" imgH="698400" progId="Equation.3">
                  <p:embed/>
                </p:oleObj>
              </mc:Choice>
              <mc:Fallback>
                <p:oleObj name="Equação" r:id="rId7" imgW="1841400" imgH="698400" progId="Equation.3">
                  <p:embed/>
                  <p:pic>
                    <p:nvPicPr>
                      <p:cNvPr id="0" name=""/>
                      <p:cNvPicPr>
                        <a:picLocks noChangeAspect="1" noChangeArrowheads="1"/>
                      </p:cNvPicPr>
                      <p:nvPr/>
                    </p:nvPicPr>
                    <p:blipFill>
                      <a:blip r:embed="rId8"/>
                      <a:srcRect/>
                      <a:stretch>
                        <a:fillRect/>
                      </a:stretch>
                    </p:blipFill>
                    <p:spPr bwMode="auto">
                      <a:xfrm>
                        <a:off x="2163763" y="4540250"/>
                        <a:ext cx="477996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3277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963588"/>
                                        </p:tgtEl>
                                        <p:attrNameLst>
                                          <p:attrName>style.visibility</p:attrName>
                                        </p:attrNameLst>
                                      </p:cBhvr>
                                      <p:to>
                                        <p:strVal val="visible"/>
                                      </p:to>
                                    </p:set>
                                    <p:animEffect transition="in" filter="strips(downRight)">
                                      <p:cBhvr>
                                        <p:cTn id="7" dur="500"/>
                                        <p:tgtEl>
                                          <p:spTgt spid="963588"/>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63587">
                                            <p:txEl>
                                              <p:pRg st="0" end="0"/>
                                            </p:txEl>
                                          </p:spTgt>
                                        </p:tgtEl>
                                        <p:attrNameLst>
                                          <p:attrName>style.visibility</p:attrName>
                                        </p:attrNameLst>
                                      </p:cBhvr>
                                      <p:to>
                                        <p:strVal val="visible"/>
                                      </p:to>
                                    </p:set>
                                    <p:animEffect transition="in" filter="strips(downRight)">
                                      <p:cBhvr>
                                        <p:cTn id="11" dur="500"/>
                                        <p:tgtEl>
                                          <p:spTgt spid="963587">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963589"/>
                                        </p:tgtEl>
                                        <p:attrNameLst>
                                          <p:attrName>style.visibility</p:attrName>
                                        </p:attrNameLst>
                                      </p:cBhvr>
                                      <p:to>
                                        <p:strVal val="visible"/>
                                      </p:to>
                                    </p:set>
                                    <p:animEffect transition="in" filter="strips(downRight)">
                                      <p:cBhvr>
                                        <p:cTn id="14" dur="500"/>
                                        <p:tgtEl>
                                          <p:spTgt spid="96358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nodeType="clickEffect">
                                  <p:stCondLst>
                                    <p:cond delay="0"/>
                                  </p:stCondLst>
                                  <p:childTnLst>
                                    <p:set>
                                      <p:cBhvr>
                                        <p:cTn id="18" dur="1" fill="hold">
                                          <p:stCondLst>
                                            <p:cond delay="0"/>
                                          </p:stCondLst>
                                        </p:cTn>
                                        <p:tgtEl>
                                          <p:spTgt spid="963587">
                                            <p:txEl>
                                              <p:pRg st="3" end="3"/>
                                            </p:txEl>
                                          </p:spTgt>
                                        </p:tgtEl>
                                        <p:attrNameLst>
                                          <p:attrName>style.visibility</p:attrName>
                                        </p:attrNameLst>
                                      </p:cBhvr>
                                      <p:to>
                                        <p:strVal val="visible"/>
                                      </p:to>
                                    </p:set>
                                    <p:animEffect transition="in" filter="strips(downRight)">
                                      <p:cBhvr>
                                        <p:cTn id="19" dur="500"/>
                                        <p:tgtEl>
                                          <p:spTgt spid="963587">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nodeType="clickEffect">
                                  <p:stCondLst>
                                    <p:cond delay="0"/>
                                  </p:stCondLst>
                                  <p:childTnLst>
                                    <p:set>
                                      <p:cBhvr>
                                        <p:cTn id="23" dur="1" fill="hold">
                                          <p:stCondLst>
                                            <p:cond delay="0"/>
                                          </p:stCondLst>
                                        </p:cTn>
                                        <p:tgtEl>
                                          <p:spTgt spid="963590"/>
                                        </p:tgtEl>
                                        <p:attrNameLst>
                                          <p:attrName>style.visibility</p:attrName>
                                        </p:attrNameLst>
                                      </p:cBhvr>
                                      <p:to>
                                        <p:strVal val="visible"/>
                                      </p:to>
                                    </p:set>
                                    <p:animEffect transition="in" filter="strips(downRight)">
                                      <p:cBhvr>
                                        <p:cTn id="24" dur="500"/>
                                        <p:tgtEl>
                                          <p:spTgt spid="963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7" grpId="0" build="allAtOnce"/>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671513" y="125413"/>
            <a:ext cx="7772400" cy="969962"/>
          </a:xfrm>
          <a:noFill/>
        </p:spPr>
        <p:txBody>
          <a:bodyPr/>
          <a:lstStyle/>
          <a:p>
            <a:pPr eaLnBrk="1" hangingPunct="1"/>
            <a:r>
              <a:rPr lang="pt-BR" sz="3600" smtClean="0">
                <a:latin typeface="Arial" charset="0"/>
              </a:rPr>
              <a:t>A Curva de Phillips</a:t>
            </a:r>
          </a:p>
        </p:txBody>
      </p:sp>
      <p:sp>
        <p:nvSpPr>
          <p:cNvPr id="964611" name="Text Box 3"/>
          <p:cNvSpPr txBox="1">
            <a:spLocks noChangeArrowheads="1"/>
          </p:cNvSpPr>
          <p:nvPr/>
        </p:nvSpPr>
        <p:spPr bwMode="auto">
          <a:xfrm>
            <a:off x="228600" y="2971800"/>
            <a:ext cx="864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400" b="0">
                <a:latin typeface="Arial" charset="0"/>
              </a:rPr>
              <a:t>A partir da equação, obtém-se:</a:t>
            </a:r>
          </a:p>
        </p:txBody>
      </p:sp>
      <p:graphicFrame>
        <p:nvGraphicFramePr>
          <p:cNvPr id="964612" name="Object 4"/>
          <p:cNvGraphicFramePr>
            <a:graphicFrameLocks noChangeAspect="1"/>
          </p:cNvGraphicFramePr>
          <p:nvPr>
            <p:extLst>
              <p:ext uri="{D42A27DB-BD31-4B8C-83A1-F6EECF244321}">
                <p14:modId xmlns:p14="http://schemas.microsoft.com/office/powerpoint/2010/main" val="3206560313"/>
              </p:ext>
            </p:extLst>
          </p:nvPr>
        </p:nvGraphicFramePr>
        <p:xfrm>
          <a:off x="2746375" y="1444625"/>
          <a:ext cx="3654425" cy="1416050"/>
        </p:xfrm>
        <a:graphic>
          <a:graphicData uri="http://schemas.openxmlformats.org/presentationml/2006/ole">
            <mc:AlternateContent xmlns:mc="http://schemas.openxmlformats.org/markup-compatibility/2006">
              <mc:Choice xmlns:v="urn:schemas-microsoft-com:vml" Requires="v">
                <p:oleObj spid="_x0000_s106548" name="Equação" r:id="rId3" imgW="1841400" imgH="698400" progId="Equation.3">
                  <p:embed/>
                </p:oleObj>
              </mc:Choice>
              <mc:Fallback>
                <p:oleObj name="Equação" r:id="rId3" imgW="1841400" imgH="698400" progId="Equation.3">
                  <p:embed/>
                  <p:pic>
                    <p:nvPicPr>
                      <p:cNvPr id="0" name=""/>
                      <p:cNvPicPr>
                        <a:picLocks noChangeAspect="1" noChangeArrowheads="1"/>
                      </p:cNvPicPr>
                      <p:nvPr/>
                    </p:nvPicPr>
                    <p:blipFill>
                      <a:blip r:embed="rId4"/>
                      <a:srcRect/>
                      <a:stretch>
                        <a:fillRect/>
                      </a:stretch>
                    </p:blipFill>
                    <p:spPr bwMode="auto">
                      <a:xfrm>
                        <a:off x="2746375" y="1444625"/>
                        <a:ext cx="36544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4613" name="Object 5"/>
          <p:cNvGraphicFramePr>
            <a:graphicFrameLocks noChangeAspect="1"/>
          </p:cNvGraphicFramePr>
          <p:nvPr>
            <p:extLst>
              <p:ext uri="{D42A27DB-BD31-4B8C-83A1-F6EECF244321}">
                <p14:modId xmlns:p14="http://schemas.microsoft.com/office/powerpoint/2010/main" val="4212934013"/>
              </p:ext>
            </p:extLst>
          </p:nvPr>
        </p:nvGraphicFramePr>
        <p:xfrm>
          <a:off x="35496" y="3624015"/>
          <a:ext cx="9036496" cy="2938710"/>
        </p:xfrm>
        <a:graphic>
          <a:graphicData uri="http://schemas.openxmlformats.org/presentationml/2006/ole">
            <mc:AlternateContent xmlns:mc="http://schemas.openxmlformats.org/markup-compatibility/2006">
              <mc:Choice xmlns:v="urn:schemas-microsoft-com:vml" Requires="v">
                <p:oleObj spid="_x0000_s106549" name="Equação" r:id="rId5" imgW="5371920" imgH="1739880" progId="Equation.3">
                  <p:embed/>
                </p:oleObj>
              </mc:Choice>
              <mc:Fallback>
                <p:oleObj name="Equação" r:id="rId5" imgW="5371920" imgH="1739880" progId="Equation.3">
                  <p:embed/>
                  <p:pic>
                    <p:nvPicPr>
                      <p:cNvPr id="0" name=""/>
                      <p:cNvPicPr>
                        <a:picLocks noChangeAspect="1" noChangeArrowheads="1"/>
                      </p:cNvPicPr>
                      <p:nvPr/>
                    </p:nvPicPr>
                    <p:blipFill>
                      <a:blip r:embed="rId6"/>
                      <a:srcRect/>
                      <a:stretch>
                        <a:fillRect/>
                      </a:stretch>
                    </p:blipFill>
                    <p:spPr bwMode="auto">
                      <a:xfrm>
                        <a:off x="35496" y="3624015"/>
                        <a:ext cx="9036496" cy="293871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65740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964612"/>
                                        </p:tgtEl>
                                        <p:attrNameLst>
                                          <p:attrName>style.visibility</p:attrName>
                                        </p:attrNameLst>
                                      </p:cBhvr>
                                      <p:to>
                                        <p:strVal val="visible"/>
                                      </p:to>
                                    </p:set>
                                    <p:animEffect transition="in" filter="strips(downRight)">
                                      <p:cBhvr>
                                        <p:cTn id="7" dur="500"/>
                                        <p:tgtEl>
                                          <p:spTgt spid="964612"/>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64611"/>
                                        </p:tgtEl>
                                        <p:attrNameLst>
                                          <p:attrName>style.visibility</p:attrName>
                                        </p:attrNameLst>
                                      </p:cBhvr>
                                      <p:to>
                                        <p:strVal val="visible"/>
                                      </p:to>
                                    </p:set>
                                    <p:animEffect transition="in" filter="strips(downRight)">
                                      <p:cBhvr>
                                        <p:cTn id="11" dur="500"/>
                                        <p:tgtEl>
                                          <p:spTgt spid="9646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964613"/>
                                        </p:tgtEl>
                                        <p:attrNameLst>
                                          <p:attrName>style.visibility</p:attrName>
                                        </p:attrNameLst>
                                      </p:cBhvr>
                                      <p:to>
                                        <p:strVal val="visible"/>
                                      </p:to>
                                    </p:set>
                                    <p:animEffect transition="in" filter="wipe(left)">
                                      <p:cBhvr>
                                        <p:cTn id="16" dur="1000"/>
                                        <p:tgtEl>
                                          <p:spTgt spid="964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11"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D4542A80-E635-4E41-A930-5BF7C9F7E0AB}" type="slidenum">
              <a:rPr lang="pt-PT" sz="1400" b="0" smtClean="0"/>
              <a:pPr eaLnBrk="1" hangingPunct="1"/>
              <a:t>64</a:t>
            </a:fld>
            <a:endParaRPr lang="pt-PT" sz="1400" b="0" smtClean="0"/>
          </a:p>
        </p:txBody>
      </p:sp>
      <p:sp>
        <p:nvSpPr>
          <p:cNvPr id="50179" name="Rectangle 2"/>
          <p:cNvSpPr>
            <a:spLocks noGrp="1" noChangeArrowheads="1"/>
          </p:cNvSpPr>
          <p:nvPr>
            <p:ph type="title"/>
          </p:nvPr>
        </p:nvSpPr>
        <p:spPr>
          <a:xfrm>
            <a:off x="671513" y="280988"/>
            <a:ext cx="7772400" cy="649287"/>
          </a:xfrm>
          <a:noFill/>
        </p:spPr>
        <p:txBody>
          <a:bodyPr/>
          <a:lstStyle/>
          <a:p>
            <a:pPr eaLnBrk="1" hangingPunct="1"/>
            <a:r>
              <a:rPr lang="pt-BR" sz="3600" smtClean="0">
                <a:latin typeface="Arial" charset="0"/>
              </a:rPr>
              <a:t>A Curva de Phillips</a:t>
            </a:r>
          </a:p>
        </p:txBody>
      </p:sp>
      <p:sp>
        <p:nvSpPr>
          <p:cNvPr id="965635" name="Text Box 3"/>
          <p:cNvSpPr txBox="1">
            <a:spLocks noChangeArrowheads="1"/>
          </p:cNvSpPr>
          <p:nvPr/>
        </p:nvSpPr>
        <p:spPr bwMode="auto">
          <a:xfrm>
            <a:off x="228600" y="4286250"/>
            <a:ext cx="86487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400" b="0" dirty="0">
                <a:latin typeface="Arial" charset="0"/>
              </a:rPr>
              <a:t>Considere que o preço seja: </a:t>
            </a:r>
            <a:r>
              <a:rPr lang="pt-BR" sz="2400" b="0" dirty="0" err="1">
                <a:latin typeface="Arial" charset="0"/>
              </a:rPr>
              <a:t>P</a:t>
            </a:r>
            <a:r>
              <a:rPr lang="pt-BR" sz="2400" b="0" baseline="-25000" dirty="0" err="1">
                <a:latin typeface="Arial" charset="0"/>
              </a:rPr>
              <a:t>t</a:t>
            </a:r>
            <a:r>
              <a:rPr lang="pt-BR" sz="2400" b="0" dirty="0">
                <a:latin typeface="Arial" charset="0"/>
              </a:rPr>
              <a:t> = </a:t>
            </a:r>
            <a:r>
              <a:rPr lang="pt-BR" sz="2400" b="0" dirty="0" err="1">
                <a:latin typeface="Arial" charset="0"/>
              </a:rPr>
              <a:t>m</a:t>
            </a:r>
            <a:r>
              <a:rPr lang="pt-BR" sz="2400" b="0" baseline="-25000" dirty="0" err="1">
                <a:latin typeface="Arial" charset="0"/>
              </a:rPr>
              <a:t>t</a:t>
            </a:r>
            <a:r>
              <a:rPr lang="pt-BR" sz="2400" b="0" dirty="0" err="1">
                <a:latin typeface="Arial" charset="0"/>
                <a:sym typeface="Symbol" pitchFamily="18" charset="2"/>
              </a:rPr>
              <a:t></a:t>
            </a:r>
            <a:r>
              <a:rPr lang="pt-BR" sz="2400" b="0" dirty="0" err="1">
                <a:latin typeface="Arial" charset="0"/>
              </a:rPr>
              <a:t>Cu</a:t>
            </a:r>
            <a:r>
              <a:rPr lang="pt-BR" sz="2400" b="0" baseline="-25000" dirty="0" err="1">
                <a:latin typeface="Arial" charset="0"/>
              </a:rPr>
              <a:t>t</a:t>
            </a:r>
            <a:r>
              <a:rPr lang="pt-BR" sz="2400" b="0" dirty="0">
                <a:latin typeface="Arial" charset="0"/>
              </a:rPr>
              <a:t> , em que m é (1 + margem de lucro bruta). Tomando o logaritmo </a:t>
            </a:r>
            <a:r>
              <a:rPr lang="pt-BR" sz="2400" b="0" dirty="0" err="1">
                <a:latin typeface="Arial" charset="0"/>
              </a:rPr>
              <a:t>neperiano</a:t>
            </a:r>
            <a:r>
              <a:rPr lang="pt-BR" sz="2400" b="0" dirty="0">
                <a:latin typeface="Arial" charset="0"/>
              </a:rPr>
              <a:t> dessa expressão e diferenciando o resultado em relação ao tempo, tem-se:                    .</a:t>
            </a:r>
          </a:p>
          <a:p>
            <a:pPr eaLnBrk="1" hangingPunct="1"/>
            <a:r>
              <a:rPr lang="pt-BR" sz="2400" b="0" dirty="0">
                <a:latin typeface="Arial" charset="0"/>
              </a:rPr>
              <a:t>Supondo a margem de lucro ser fixa, tem-se:          . Logo: </a:t>
            </a:r>
          </a:p>
        </p:txBody>
      </p:sp>
      <p:graphicFrame>
        <p:nvGraphicFramePr>
          <p:cNvPr id="965636" name="Object 4"/>
          <p:cNvGraphicFramePr>
            <a:graphicFrameLocks noChangeAspect="1"/>
          </p:cNvGraphicFramePr>
          <p:nvPr>
            <p:extLst>
              <p:ext uri="{D42A27DB-BD31-4B8C-83A1-F6EECF244321}">
                <p14:modId xmlns:p14="http://schemas.microsoft.com/office/powerpoint/2010/main" val="1691929776"/>
              </p:ext>
            </p:extLst>
          </p:nvPr>
        </p:nvGraphicFramePr>
        <p:xfrm>
          <a:off x="61466" y="1200947"/>
          <a:ext cx="8975030" cy="2918721"/>
        </p:xfrm>
        <a:graphic>
          <a:graphicData uri="http://schemas.openxmlformats.org/presentationml/2006/ole">
            <mc:AlternateContent xmlns:mc="http://schemas.openxmlformats.org/markup-compatibility/2006">
              <mc:Choice xmlns:v="urn:schemas-microsoft-com:vml" Requires="v">
                <p:oleObj spid="_x0000_s107618" name="Equação" r:id="rId3" imgW="5371920" imgH="1739880" progId="Equation.3">
                  <p:embed/>
                </p:oleObj>
              </mc:Choice>
              <mc:Fallback>
                <p:oleObj name="Equação" r:id="rId3" imgW="5371920" imgH="1739880" progId="Equation.3">
                  <p:embed/>
                  <p:pic>
                    <p:nvPicPr>
                      <p:cNvPr id="0" name=""/>
                      <p:cNvPicPr>
                        <a:picLocks noChangeAspect="1" noChangeArrowheads="1"/>
                      </p:cNvPicPr>
                      <p:nvPr/>
                    </p:nvPicPr>
                    <p:blipFill>
                      <a:blip r:embed="rId4"/>
                      <a:srcRect/>
                      <a:stretch>
                        <a:fillRect/>
                      </a:stretch>
                    </p:blipFill>
                    <p:spPr bwMode="auto">
                      <a:xfrm>
                        <a:off x="61466" y="1200947"/>
                        <a:ext cx="8975030" cy="2918721"/>
                      </a:xfrm>
                      <a:prstGeom prst="rect">
                        <a:avLst/>
                      </a:prstGeom>
                      <a:noFill/>
                      <a:ln>
                        <a:noFill/>
                      </a:ln>
                      <a:extLst/>
                    </p:spPr>
                  </p:pic>
                </p:oleObj>
              </mc:Fallback>
            </mc:AlternateContent>
          </a:graphicData>
        </a:graphic>
      </p:graphicFrame>
      <p:graphicFrame>
        <p:nvGraphicFramePr>
          <p:cNvPr id="965638" name="Object 6"/>
          <p:cNvGraphicFramePr>
            <a:graphicFrameLocks noChangeAspect="1"/>
          </p:cNvGraphicFramePr>
          <p:nvPr>
            <p:extLst>
              <p:ext uri="{D42A27DB-BD31-4B8C-83A1-F6EECF244321}">
                <p14:modId xmlns:p14="http://schemas.microsoft.com/office/powerpoint/2010/main" val="4179325128"/>
              </p:ext>
            </p:extLst>
          </p:nvPr>
        </p:nvGraphicFramePr>
        <p:xfrm>
          <a:off x="2378075" y="5335463"/>
          <a:ext cx="1635125" cy="541809"/>
        </p:xfrm>
        <a:graphic>
          <a:graphicData uri="http://schemas.openxmlformats.org/presentationml/2006/ole">
            <mc:AlternateContent xmlns:mc="http://schemas.openxmlformats.org/markup-compatibility/2006">
              <mc:Choice xmlns:v="urn:schemas-microsoft-com:vml" Requires="v">
                <p:oleObj spid="_x0000_s107619" name="Equação" r:id="rId5" imgW="838080" imgH="317160" progId="Equation.3">
                  <p:embed/>
                </p:oleObj>
              </mc:Choice>
              <mc:Fallback>
                <p:oleObj name="Equação" r:id="rId5" imgW="838080" imgH="317160" progId="Equation.3">
                  <p:embed/>
                  <p:pic>
                    <p:nvPicPr>
                      <p:cNvPr id="0" name=""/>
                      <p:cNvPicPr>
                        <a:picLocks noChangeAspect="1" noChangeArrowheads="1"/>
                      </p:cNvPicPr>
                      <p:nvPr/>
                    </p:nvPicPr>
                    <p:blipFill>
                      <a:blip r:embed="rId6"/>
                      <a:srcRect/>
                      <a:stretch>
                        <a:fillRect/>
                      </a:stretch>
                    </p:blipFill>
                    <p:spPr bwMode="auto">
                      <a:xfrm>
                        <a:off x="2378075" y="5335463"/>
                        <a:ext cx="1635125" cy="541809"/>
                      </a:xfrm>
                      <a:prstGeom prst="rect">
                        <a:avLst/>
                      </a:prstGeom>
                      <a:noFill/>
                      <a:ln>
                        <a:noFill/>
                      </a:ln>
                      <a:extLst/>
                    </p:spPr>
                  </p:pic>
                </p:oleObj>
              </mc:Fallback>
            </mc:AlternateContent>
          </a:graphicData>
        </a:graphic>
      </p:graphicFrame>
      <p:graphicFrame>
        <p:nvGraphicFramePr>
          <p:cNvPr id="965639" name="Object 7"/>
          <p:cNvGraphicFramePr>
            <a:graphicFrameLocks noChangeAspect="1"/>
          </p:cNvGraphicFramePr>
          <p:nvPr>
            <p:extLst>
              <p:ext uri="{D42A27DB-BD31-4B8C-83A1-F6EECF244321}">
                <p14:modId xmlns:p14="http://schemas.microsoft.com/office/powerpoint/2010/main" val="97430372"/>
              </p:ext>
            </p:extLst>
          </p:nvPr>
        </p:nvGraphicFramePr>
        <p:xfrm>
          <a:off x="6424613" y="5586413"/>
          <a:ext cx="877887" cy="674687"/>
        </p:xfrm>
        <a:graphic>
          <a:graphicData uri="http://schemas.openxmlformats.org/presentationml/2006/ole">
            <mc:AlternateContent xmlns:mc="http://schemas.openxmlformats.org/markup-compatibility/2006">
              <mc:Choice xmlns:v="urn:schemas-microsoft-com:vml" Requires="v">
                <p:oleObj spid="_x0000_s107620" name="Equação" r:id="rId7" imgW="431640" imgH="317160" progId="Equation.3">
                  <p:embed/>
                </p:oleObj>
              </mc:Choice>
              <mc:Fallback>
                <p:oleObj name="Equação" r:id="rId7" imgW="431640" imgH="317160" progId="Equation.3">
                  <p:embed/>
                  <p:pic>
                    <p:nvPicPr>
                      <p:cNvPr id="0" name=""/>
                      <p:cNvPicPr>
                        <a:picLocks noChangeAspect="1" noChangeArrowheads="1"/>
                      </p:cNvPicPr>
                      <p:nvPr/>
                    </p:nvPicPr>
                    <p:blipFill>
                      <a:blip r:embed="rId8"/>
                      <a:srcRect/>
                      <a:stretch>
                        <a:fillRect/>
                      </a:stretch>
                    </p:blipFill>
                    <p:spPr bwMode="auto">
                      <a:xfrm>
                        <a:off x="6424613" y="5586413"/>
                        <a:ext cx="877887"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5640" name="Object 8"/>
          <p:cNvGraphicFramePr>
            <a:graphicFrameLocks noChangeAspect="1"/>
          </p:cNvGraphicFramePr>
          <p:nvPr>
            <p:extLst>
              <p:ext uri="{D42A27DB-BD31-4B8C-83A1-F6EECF244321}">
                <p14:modId xmlns:p14="http://schemas.microsoft.com/office/powerpoint/2010/main" val="913570918"/>
              </p:ext>
            </p:extLst>
          </p:nvPr>
        </p:nvGraphicFramePr>
        <p:xfrm>
          <a:off x="3921125" y="6065838"/>
          <a:ext cx="1247775" cy="650875"/>
        </p:xfrm>
        <a:graphic>
          <a:graphicData uri="http://schemas.openxmlformats.org/presentationml/2006/ole">
            <mc:AlternateContent xmlns:mc="http://schemas.openxmlformats.org/markup-compatibility/2006">
              <mc:Choice xmlns:v="urn:schemas-microsoft-com:vml" Requires="v">
                <p:oleObj spid="_x0000_s107621" name="Equação" r:id="rId9" imgW="571320" imgH="279360" progId="Equation.3">
                  <p:embed/>
                </p:oleObj>
              </mc:Choice>
              <mc:Fallback>
                <p:oleObj name="Equação" r:id="rId9" imgW="571320" imgH="279360" progId="Equation.3">
                  <p:embed/>
                  <p:pic>
                    <p:nvPicPr>
                      <p:cNvPr id="0" name=""/>
                      <p:cNvPicPr>
                        <a:picLocks noChangeAspect="1" noChangeArrowheads="1"/>
                      </p:cNvPicPr>
                      <p:nvPr/>
                    </p:nvPicPr>
                    <p:blipFill>
                      <a:blip r:embed="rId10"/>
                      <a:srcRect/>
                      <a:stretch>
                        <a:fillRect/>
                      </a:stretch>
                    </p:blipFill>
                    <p:spPr bwMode="auto">
                      <a:xfrm>
                        <a:off x="3921125" y="6065838"/>
                        <a:ext cx="12477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5641" name="Oval 9"/>
          <p:cNvSpPr>
            <a:spLocks noChangeArrowheads="1"/>
          </p:cNvSpPr>
          <p:nvPr/>
        </p:nvSpPr>
        <p:spPr bwMode="auto">
          <a:xfrm>
            <a:off x="3448050" y="6115050"/>
            <a:ext cx="2228850" cy="704850"/>
          </a:xfrm>
          <a:prstGeom prst="ellipse">
            <a:avLst/>
          </a:prstGeom>
          <a:noFill/>
          <a:ln w="38100">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n>
                <a:solidFill>
                  <a:srgbClr val="0070C0"/>
                </a:solidFill>
              </a:ln>
            </a:endParaRPr>
          </a:p>
        </p:txBody>
      </p:sp>
      <p:sp>
        <p:nvSpPr>
          <p:cNvPr id="965642" name="Line 10"/>
          <p:cNvSpPr>
            <a:spLocks noChangeShapeType="1"/>
          </p:cNvSpPr>
          <p:nvPr/>
        </p:nvSpPr>
        <p:spPr bwMode="auto">
          <a:xfrm flipH="1" flipV="1">
            <a:off x="342900" y="2914650"/>
            <a:ext cx="3371850" cy="331470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2018925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65636"/>
                                        </p:tgtEl>
                                        <p:attrNameLst>
                                          <p:attrName>style.visibility</p:attrName>
                                        </p:attrNameLst>
                                      </p:cBhvr>
                                      <p:to>
                                        <p:strVal val="visible"/>
                                      </p:to>
                                    </p:set>
                                    <p:animEffect transition="in" filter="wipe(left)">
                                      <p:cBhvr>
                                        <p:cTn id="7" dur="500"/>
                                        <p:tgtEl>
                                          <p:spTgt spid="965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965635">
                                            <p:txEl>
                                              <p:pRg st="0" end="0"/>
                                            </p:txEl>
                                          </p:spTgt>
                                        </p:tgtEl>
                                        <p:attrNameLst>
                                          <p:attrName>style.visibility</p:attrName>
                                        </p:attrNameLst>
                                      </p:cBhvr>
                                      <p:to>
                                        <p:strVal val="visible"/>
                                      </p:to>
                                    </p:set>
                                    <p:animEffect transition="in" filter="strips(downRight)">
                                      <p:cBhvr>
                                        <p:cTn id="12" dur="500"/>
                                        <p:tgtEl>
                                          <p:spTgt spid="965635">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965638"/>
                                        </p:tgtEl>
                                        <p:attrNameLst>
                                          <p:attrName>style.visibility</p:attrName>
                                        </p:attrNameLst>
                                      </p:cBhvr>
                                      <p:to>
                                        <p:strVal val="visible"/>
                                      </p:to>
                                    </p:set>
                                    <p:animEffect transition="in" filter="wipe(left)">
                                      <p:cBhvr>
                                        <p:cTn id="15" dur="500"/>
                                        <p:tgtEl>
                                          <p:spTgt spid="9656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965635">
                                            <p:txEl>
                                              <p:pRg st="1" end="1"/>
                                            </p:txEl>
                                          </p:spTgt>
                                        </p:tgtEl>
                                        <p:attrNameLst>
                                          <p:attrName>style.visibility</p:attrName>
                                        </p:attrNameLst>
                                      </p:cBhvr>
                                      <p:to>
                                        <p:strVal val="visible"/>
                                      </p:to>
                                    </p:set>
                                    <p:animEffect transition="in" filter="wipe(left)">
                                      <p:cBhvr>
                                        <p:cTn id="20" dur="500"/>
                                        <p:tgtEl>
                                          <p:spTgt spid="965635">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65639"/>
                                        </p:tgtEl>
                                        <p:attrNameLst>
                                          <p:attrName>style.visibility</p:attrName>
                                        </p:attrNameLst>
                                      </p:cBhvr>
                                      <p:to>
                                        <p:strVal val="visible"/>
                                      </p:to>
                                    </p:set>
                                    <p:animEffect transition="in" filter="wipe(left)">
                                      <p:cBhvr>
                                        <p:cTn id="23" dur="500"/>
                                        <p:tgtEl>
                                          <p:spTgt spid="9656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965640"/>
                                        </p:tgtEl>
                                        <p:attrNameLst>
                                          <p:attrName>style.visibility</p:attrName>
                                        </p:attrNameLst>
                                      </p:cBhvr>
                                      <p:to>
                                        <p:strVal val="visible"/>
                                      </p:to>
                                    </p:set>
                                    <p:animEffect transition="in" filter="wipe(left)">
                                      <p:cBhvr>
                                        <p:cTn id="28" dur="1000"/>
                                        <p:tgtEl>
                                          <p:spTgt spid="96564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965641"/>
                                        </p:tgtEl>
                                        <p:attrNameLst>
                                          <p:attrName>style.visibility</p:attrName>
                                        </p:attrNameLst>
                                      </p:cBhvr>
                                      <p:to>
                                        <p:strVal val="visible"/>
                                      </p:to>
                                    </p:set>
                                    <p:animEffect transition="in" filter="box(out)">
                                      <p:cBhvr>
                                        <p:cTn id="33" dur="1000"/>
                                        <p:tgtEl>
                                          <p:spTgt spid="965641"/>
                                        </p:tgtEl>
                                      </p:cBhvr>
                                    </p:animEffect>
                                  </p:childTnLst>
                                </p:cTn>
                              </p:par>
                            </p:childTnLst>
                          </p:cTn>
                        </p:par>
                        <p:par>
                          <p:cTn id="34" fill="hold" nodeType="afterGroup">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965642"/>
                                        </p:tgtEl>
                                        <p:attrNameLst>
                                          <p:attrName>style.visibility</p:attrName>
                                        </p:attrNameLst>
                                      </p:cBhvr>
                                      <p:to>
                                        <p:strVal val="visible"/>
                                      </p:to>
                                    </p:set>
                                    <p:animEffect transition="in" filter="wipe(down)">
                                      <p:cBhvr>
                                        <p:cTn id="37" dur="1000"/>
                                        <p:tgtEl>
                                          <p:spTgt spid="965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41" grpId="0" animBg="1"/>
      <p:bldP spid="965642"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E1AB7116-1C3C-43B1-AC41-74E1F87E2EE2}" type="slidenum">
              <a:rPr lang="pt-PT" sz="1400" b="0" smtClean="0"/>
              <a:pPr eaLnBrk="1" hangingPunct="1"/>
              <a:t>65</a:t>
            </a:fld>
            <a:endParaRPr lang="pt-PT" sz="1400" b="0" smtClean="0"/>
          </a:p>
        </p:txBody>
      </p:sp>
      <p:sp>
        <p:nvSpPr>
          <p:cNvPr id="51203" name="Rectangle 2"/>
          <p:cNvSpPr>
            <a:spLocks noGrp="1" noChangeArrowheads="1"/>
          </p:cNvSpPr>
          <p:nvPr>
            <p:ph type="title"/>
          </p:nvPr>
        </p:nvSpPr>
        <p:spPr>
          <a:xfrm>
            <a:off x="671513" y="230188"/>
            <a:ext cx="7772400" cy="750887"/>
          </a:xfrm>
          <a:noFill/>
        </p:spPr>
        <p:txBody>
          <a:bodyPr/>
          <a:lstStyle/>
          <a:p>
            <a:pPr eaLnBrk="1" hangingPunct="1"/>
            <a:r>
              <a:rPr lang="pt-BR" sz="3600" smtClean="0">
                <a:latin typeface="Arial" charset="0"/>
              </a:rPr>
              <a:t>A Curva de Phillips</a:t>
            </a:r>
          </a:p>
        </p:txBody>
      </p:sp>
      <p:sp>
        <p:nvSpPr>
          <p:cNvPr id="966659" name="Text Box 3"/>
          <p:cNvSpPr txBox="1">
            <a:spLocks noChangeArrowheads="1"/>
          </p:cNvSpPr>
          <p:nvPr/>
        </p:nvSpPr>
        <p:spPr bwMode="auto">
          <a:xfrm>
            <a:off x="2238375" y="4629150"/>
            <a:ext cx="552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400" b="0">
                <a:latin typeface="Arial" charset="0"/>
              </a:rPr>
              <a:t>a</a:t>
            </a:r>
            <a:r>
              <a:rPr lang="pt-BR" sz="2400" b="0" baseline="-25000">
                <a:latin typeface="Arial" charset="0"/>
              </a:rPr>
              <a:t>t</a:t>
            </a:r>
            <a:endParaRPr lang="pt-BR" sz="2400" b="0">
              <a:latin typeface="Arial" charset="0"/>
            </a:endParaRPr>
          </a:p>
        </p:txBody>
      </p:sp>
      <p:graphicFrame>
        <p:nvGraphicFramePr>
          <p:cNvPr id="966660" name="Object 4"/>
          <p:cNvGraphicFramePr>
            <a:graphicFrameLocks noChangeAspect="1"/>
          </p:cNvGraphicFramePr>
          <p:nvPr>
            <p:extLst>
              <p:ext uri="{D42A27DB-BD31-4B8C-83A1-F6EECF244321}">
                <p14:modId xmlns:p14="http://schemas.microsoft.com/office/powerpoint/2010/main" val="2988956581"/>
              </p:ext>
            </p:extLst>
          </p:nvPr>
        </p:nvGraphicFramePr>
        <p:xfrm>
          <a:off x="35496" y="1180097"/>
          <a:ext cx="9059738" cy="3002965"/>
        </p:xfrm>
        <a:graphic>
          <a:graphicData uri="http://schemas.openxmlformats.org/presentationml/2006/ole">
            <mc:AlternateContent xmlns:mc="http://schemas.openxmlformats.org/markup-compatibility/2006">
              <mc:Choice xmlns:v="urn:schemas-microsoft-com:vml" Requires="v">
                <p:oleObj spid="_x0000_s108594" name="Equação" r:id="rId3" imgW="5270400" imgH="1739880" progId="Equation.3">
                  <p:embed/>
                </p:oleObj>
              </mc:Choice>
              <mc:Fallback>
                <p:oleObj name="Equação" r:id="rId3" imgW="5270400" imgH="1739880" progId="Equation.3">
                  <p:embed/>
                  <p:pic>
                    <p:nvPicPr>
                      <p:cNvPr id="0" name=""/>
                      <p:cNvPicPr>
                        <a:picLocks noChangeAspect="1" noChangeArrowheads="1"/>
                      </p:cNvPicPr>
                      <p:nvPr/>
                    </p:nvPicPr>
                    <p:blipFill>
                      <a:blip r:embed="rId4"/>
                      <a:srcRect/>
                      <a:stretch>
                        <a:fillRect/>
                      </a:stretch>
                    </p:blipFill>
                    <p:spPr bwMode="auto">
                      <a:xfrm>
                        <a:off x="35496" y="1180097"/>
                        <a:ext cx="9059738" cy="3002965"/>
                      </a:xfrm>
                      <a:prstGeom prst="rect">
                        <a:avLst/>
                      </a:prstGeom>
                      <a:noFill/>
                      <a:ln>
                        <a:noFill/>
                      </a:ln>
                      <a:extLst/>
                    </p:spPr>
                  </p:pic>
                </p:oleObj>
              </mc:Fallback>
            </mc:AlternateContent>
          </a:graphicData>
        </a:graphic>
      </p:graphicFrame>
      <p:sp>
        <p:nvSpPr>
          <p:cNvPr id="966662" name="AutoShape 6"/>
          <p:cNvSpPr>
            <a:spLocks/>
          </p:cNvSpPr>
          <p:nvPr/>
        </p:nvSpPr>
        <p:spPr bwMode="auto">
          <a:xfrm rot="5400000">
            <a:off x="2305050" y="3933825"/>
            <a:ext cx="381000" cy="1028700"/>
          </a:xfrm>
          <a:prstGeom prst="rightBrace">
            <a:avLst>
              <a:gd name="adj1" fmla="val 22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66663" name="Text Box 7"/>
          <p:cNvSpPr txBox="1">
            <a:spLocks noChangeArrowheads="1"/>
          </p:cNvSpPr>
          <p:nvPr/>
        </p:nvSpPr>
        <p:spPr bwMode="auto">
          <a:xfrm>
            <a:off x="1863725" y="5054600"/>
            <a:ext cx="1238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000" b="0">
                <a:latin typeface="Arial" charset="0"/>
              </a:rPr>
              <a:t>0 &lt; a</a:t>
            </a:r>
            <a:r>
              <a:rPr lang="pt-BR" sz="2000" b="0" baseline="-25000">
                <a:latin typeface="Arial" charset="0"/>
              </a:rPr>
              <a:t>t</a:t>
            </a:r>
            <a:r>
              <a:rPr lang="pt-BR" sz="2000" b="0">
                <a:latin typeface="Arial" charset="0"/>
              </a:rPr>
              <a:t>&lt; 1</a:t>
            </a:r>
          </a:p>
        </p:txBody>
      </p:sp>
      <p:sp>
        <p:nvSpPr>
          <p:cNvPr id="966664" name="Text Box 8"/>
          <p:cNvSpPr txBox="1">
            <a:spLocks noChangeArrowheads="1"/>
          </p:cNvSpPr>
          <p:nvPr/>
        </p:nvSpPr>
        <p:spPr bwMode="auto">
          <a:xfrm>
            <a:off x="5949950" y="4616450"/>
            <a:ext cx="552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400" b="0">
                <a:latin typeface="Arial" charset="0"/>
              </a:rPr>
              <a:t>E</a:t>
            </a:r>
            <a:r>
              <a:rPr lang="pt-BR" sz="2400" b="0" baseline="-25000">
                <a:latin typeface="Arial" charset="0"/>
              </a:rPr>
              <a:t>t</a:t>
            </a:r>
            <a:endParaRPr lang="pt-BR" sz="2400" b="0">
              <a:latin typeface="Arial" charset="0"/>
            </a:endParaRPr>
          </a:p>
        </p:txBody>
      </p:sp>
      <p:sp>
        <p:nvSpPr>
          <p:cNvPr id="966665" name="AutoShape 9"/>
          <p:cNvSpPr>
            <a:spLocks/>
          </p:cNvSpPr>
          <p:nvPr/>
        </p:nvSpPr>
        <p:spPr bwMode="auto">
          <a:xfrm rot="5400000">
            <a:off x="6027738" y="1628775"/>
            <a:ext cx="381000" cy="5651500"/>
          </a:xfrm>
          <a:prstGeom prst="rightBrace">
            <a:avLst>
              <a:gd name="adj1" fmla="val 12361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966666" name="Object 10"/>
          <p:cNvGraphicFramePr>
            <a:graphicFrameLocks noGrp="1" noChangeAspect="1"/>
          </p:cNvGraphicFramePr>
          <p:nvPr>
            <p:ph idx="1"/>
            <p:extLst>
              <p:ext uri="{D42A27DB-BD31-4B8C-83A1-F6EECF244321}">
                <p14:modId xmlns:p14="http://schemas.microsoft.com/office/powerpoint/2010/main" val="1551374668"/>
              </p:ext>
            </p:extLst>
          </p:nvPr>
        </p:nvGraphicFramePr>
        <p:xfrm>
          <a:off x="2636838" y="5116513"/>
          <a:ext cx="3886200" cy="1684337"/>
        </p:xfrm>
        <a:graphic>
          <a:graphicData uri="http://schemas.openxmlformats.org/presentationml/2006/ole">
            <mc:AlternateContent xmlns:mc="http://schemas.openxmlformats.org/markup-compatibility/2006">
              <mc:Choice xmlns:v="urn:schemas-microsoft-com:vml" Requires="v">
                <p:oleObj spid="_x0000_s108595" name="Equação" r:id="rId5" imgW="1523880" imgH="660240" progId="Equation.3">
                  <p:embed/>
                </p:oleObj>
              </mc:Choice>
              <mc:Fallback>
                <p:oleObj name="Equação" r:id="rId5" imgW="1523880" imgH="660240" progId="Equation.3">
                  <p:embed/>
                  <p:pic>
                    <p:nvPicPr>
                      <p:cNvPr id="0" name=""/>
                      <p:cNvPicPr>
                        <a:picLocks noChangeAspect="1" noChangeArrowheads="1"/>
                      </p:cNvPicPr>
                      <p:nvPr/>
                    </p:nvPicPr>
                    <p:blipFill>
                      <a:blip r:embed="rId6"/>
                      <a:srcRect/>
                      <a:stretch>
                        <a:fillRect/>
                      </a:stretch>
                    </p:blipFill>
                    <p:spPr bwMode="auto">
                      <a:xfrm>
                        <a:off x="2636838" y="5116513"/>
                        <a:ext cx="3886200" cy="168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04210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66660"/>
                                        </p:tgtEl>
                                        <p:attrNameLst>
                                          <p:attrName>style.visibility</p:attrName>
                                        </p:attrNameLst>
                                      </p:cBhvr>
                                      <p:to>
                                        <p:strVal val="visible"/>
                                      </p:to>
                                    </p:set>
                                    <p:animEffect transition="in" filter="wipe(left)">
                                      <p:cBhvr>
                                        <p:cTn id="7" dur="1000"/>
                                        <p:tgtEl>
                                          <p:spTgt spid="966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66662"/>
                                        </p:tgtEl>
                                        <p:attrNameLst>
                                          <p:attrName>style.visibility</p:attrName>
                                        </p:attrNameLst>
                                      </p:cBhvr>
                                      <p:to>
                                        <p:strVal val="visible"/>
                                      </p:to>
                                    </p:set>
                                    <p:animEffect transition="in" filter="box(out)">
                                      <p:cBhvr>
                                        <p:cTn id="12" dur="500"/>
                                        <p:tgtEl>
                                          <p:spTgt spid="9666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66659"/>
                                        </p:tgtEl>
                                        <p:attrNameLst>
                                          <p:attrName>style.visibility</p:attrName>
                                        </p:attrNameLst>
                                      </p:cBhvr>
                                      <p:to>
                                        <p:strVal val="visible"/>
                                      </p:to>
                                    </p:set>
                                    <p:animEffect transition="in" filter="box(out)">
                                      <p:cBhvr>
                                        <p:cTn id="17" dur="500"/>
                                        <p:tgtEl>
                                          <p:spTgt spid="966659"/>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66663"/>
                                        </p:tgtEl>
                                        <p:attrNameLst>
                                          <p:attrName>style.visibility</p:attrName>
                                        </p:attrNameLst>
                                      </p:cBhvr>
                                      <p:to>
                                        <p:strVal val="visible"/>
                                      </p:to>
                                    </p:set>
                                    <p:animEffect transition="in" filter="wipe(left)">
                                      <p:cBhvr>
                                        <p:cTn id="21" dur="500"/>
                                        <p:tgtEl>
                                          <p:spTgt spid="96666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966665"/>
                                        </p:tgtEl>
                                        <p:attrNameLst>
                                          <p:attrName>style.visibility</p:attrName>
                                        </p:attrNameLst>
                                      </p:cBhvr>
                                      <p:to>
                                        <p:strVal val="visible"/>
                                      </p:to>
                                    </p:set>
                                    <p:animEffect transition="in" filter="box(out)">
                                      <p:cBhvr>
                                        <p:cTn id="26" dur="500"/>
                                        <p:tgtEl>
                                          <p:spTgt spid="966665"/>
                                        </p:tgtEl>
                                      </p:cBhvr>
                                    </p:animEffect>
                                  </p:childTnLst>
                                </p:cTn>
                              </p:par>
                            </p:childTnLst>
                          </p:cTn>
                        </p:par>
                        <p:par>
                          <p:cTn id="27" fill="hold" nodeType="afterGroup">
                            <p:stCondLst>
                              <p:cond delay="500"/>
                            </p:stCondLst>
                            <p:childTnLst>
                              <p:par>
                                <p:cTn id="28" presetID="4" presetClass="entr" presetSubtype="32" fill="hold" grpId="0" nodeType="afterEffect">
                                  <p:stCondLst>
                                    <p:cond delay="0"/>
                                  </p:stCondLst>
                                  <p:childTnLst>
                                    <p:set>
                                      <p:cBhvr>
                                        <p:cTn id="29" dur="1" fill="hold">
                                          <p:stCondLst>
                                            <p:cond delay="0"/>
                                          </p:stCondLst>
                                        </p:cTn>
                                        <p:tgtEl>
                                          <p:spTgt spid="966664"/>
                                        </p:tgtEl>
                                        <p:attrNameLst>
                                          <p:attrName>style.visibility</p:attrName>
                                        </p:attrNameLst>
                                      </p:cBhvr>
                                      <p:to>
                                        <p:strVal val="visible"/>
                                      </p:to>
                                    </p:set>
                                    <p:animEffect transition="in" filter="box(out)">
                                      <p:cBhvr>
                                        <p:cTn id="30" dur="500"/>
                                        <p:tgtEl>
                                          <p:spTgt spid="96666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966666"/>
                                        </p:tgtEl>
                                        <p:attrNameLst>
                                          <p:attrName>style.visibility</p:attrName>
                                        </p:attrNameLst>
                                      </p:cBhvr>
                                      <p:to>
                                        <p:strVal val="visible"/>
                                      </p:to>
                                    </p:set>
                                    <p:animEffect transition="in" filter="wipe(left)">
                                      <p:cBhvr>
                                        <p:cTn id="35" dur="500"/>
                                        <p:tgtEl>
                                          <p:spTgt spid="966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59" grpId="0"/>
      <p:bldP spid="966662" grpId="0" animBg="1"/>
      <p:bldP spid="966663" grpId="0"/>
      <p:bldP spid="966664" grpId="0"/>
      <p:bldP spid="966665"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E6EA5497-780C-40C1-BB8A-44F46D018F76}" type="slidenum">
              <a:rPr lang="pt-PT" sz="1400" b="0" smtClean="0"/>
              <a:pPr eaLnBrk="1" hangingPunct="1"/>
              <a:t>66</a:t>
            </a:fld>
            <a:endParaRPr lang="pt-PT" sz="1400" b="0" smtClean="0"/>
          </a:p>
        </p:txBody>
      </p:sp>
      <p:sp>
        <p:nvSpPr>
          <p:cNvPr id="52227" name="Rectangle 2"/>
          <p:cNvSpPr>
            <a:spLocks noGrp="1" noChangeArrowheads="1"/>
          </p:cNvSpPr>
          <p:nvPr>
            <p:ph type="title"/>
          </p:nvPr>
        </p:nvSpPr>
        <p:spPr>
          <a:xfrm>
            <a:off x="671513" y="260350"/>
            <a:ext cx="7772400" cy="706438"/>
          </a:xfrm>
          <a:noFill/>
        </p:spPr>
        <p:txBody>
          <a:bodyPr/>
          <a:lstStyle/>
          <a:p>
            <a:pPr eaLnBrk="1" hangingPunct="1"/>
            <a:r>
              <a:rPr lang="pt-BR" sz="3600" smtClean="0">
                <a:latin typeface="Arial" charset="0"/>
              </a:rPr>
              <a:t>A Curva de Phillips</a:t>
            </a:r>
          </a:p>
        </p:txBody>
      </p:sp>
      <p:sp>
        <p:nvSpPr>
          <p:cNvPr id="967683" name="Text Box 3"/>
          <p:cNvSpPr txBox="1">
            <a:spLocks noChangeArrowheads="1"/>
          </p:cNvSpPr>
          <p:nvPr/>
        </p:nvSpPr>
        <p:spPr bwMode="auto">
          <a:xfrm>
            <a:off x="4114800" y="1695450"/>
            <a:ext cx="47625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400">
                <a:latin typeface="Arial" charset="0"/>
              </a:rPr>
              <a:t>Mostra os determinantes da taxa de inflação. </a:t>
            </a:r>
          </a:p>
          <a:p>
            <a:pPr algn="ctr" eaLnBrk="1" hangingPunct="1"/>
            <a:r>
              <a:rPr lang="pt-BR" sz="2400" b="0">
                <a:latin typeface="Arial" charset="0"/>
              </a:rPr>
              <a:t>Entre esses determinantes está a taxa de crescimento dos salários nominais.</a:t>
            </a:r>
          </a:p>
        </p:txBody>
      </p:sp>
      <p:sp>
        <p:nvSpPr>
          <p:cNvPr id="967685" name="AutoShape 5"/>
          <p:cNvSpPr>
            <a:spLocks/>
          </p:cNvSpPr>
          <p:nvPr/>
        </p:nvSpPr>
        <p:spPr bwMode="auto">
          <a:xfrm>
            <a:off x="3732213" y="1727200"/>
            <a:ext cx="361950" cy="1657350"/>
          </a:xfrm>
          <a:prstGeom prst="rightBrace">
            <a:avLst>
              <a:gd name="adj1" fmla="val 38158"/>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967686" name="Object 6"/>
          <p:cNvGraphicFramePr>
            <a:graphicFrameLocks noGrp="1" noChangeAspect="1"/>
          </p:cNvGraphicFramePr>
          <p:nvPr>
            <p:ph idx="1"/>
            <p:extLst>
              <p:ext uri="{D42A27DB-BD31-4B8C-83A1-F6EECF244321}">
                <p14:modId xmlns:p14="http://schemas.microsoft.com/office/powerpoint/2010/main" val="298127304"/>
              </p:ext>
            </p:extLst>
          </p:nvPr>
        </p:nvGraphicFramePr>
        <p:xfrm>
          <a:off x="174625" y="1789113"/>
          <a:ext cx="3594100" cy="1557337"/>
        </p:xfrm>
        <a:graphic>
          <a:graphicData uri="http://schemas.openxmlformats.org/presentationml/2006/ole">
            <mc:AlternateContent xmlns:mc="http://schemas.openxmlformats.org/markup-compatibility/2006">
              <mc:Choice xmlns:v="urn:schemas-microsoft-com:vml" Requires="v">
                <p:oleObj spid="_x0000_s109618" name="Equação" r:id="rId3" imgW="1523880" imgH="660240" progId="Equation.3">
                  <p:embed/>
                </p:oleObj>
              </mc:Choice>
              <mc:Fallback>
                <p:oleObj name="Equação" r:id="rId3" imgW="1523880" imgH="660240" progId="Equation.3">
                  <p:embed/>
                  <p:pic>
                    <p:nvPicPr>
                      <p:cNvPr id="0" name=""/>
                      <p:cNvPicPr>
                        <a:picLocks noChangeAspect="1" noChangeArrowheads="1"/>
                      </p:cNvPicPr>
                      <p:nvPr/>
                    </p:nvPicPr>
                    <p:blipFill>
                      <a:blip r:embed="rId4"/>
                      <a:srcRect/>
                      <a:stretch>
                        <a:fillRect/>
                      </a:stretch>
                    </p:blipFill>
                    <p:spPr bwMode="auto">
                      <a:xfrm>
                        <a:off x="174625" y="1789113"/>
                        <a:ext cx="3594100" cy="155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7687" name="Object 7"/>
          <p:cNvGraphicFramePr>
            <a:graphicFrameLocks noChangeAspect="1"/>
          </p:cNvGraphicFramePr>
          <p:nvPr>
            <p:extLst>
              <p:ext uri="{D42A27DB-BD31-4B8C-83A1-F6EECF244321}">
                <p14:modId xmlns:p14="http://schemas.microsoft.com/office/powerpoint/2010/main" val="2835979494"/>
              </p:ext>
            </p:extLst>
          </p:nvPr>
        </p:nvGraphicFramePr>
        <p:xfrm>
          <a:off x="263525" y="4387850"/>
          <a:ext cx="3314700" cy="919163"/>
        </p:xfrm>
        <a:graphic>
          <a:graphicData uri="http://schemas.openxmlformats.org/presentationml/2006/ole">
            <mc:AlternateContent xmlns:mc="http://schemas.openxmlformats.org/markup-compatibility/2006">
              <mc:Choice xmlns:v="urn:schemas-microsoft-com:vml" Requires="v">
                <p:oleObj spid="_x0000_s109619" name="Equação" r:id="rId5" imgW="1231560" imgH="317160" progId="Equation.3">
                  <p:embed/>
                </p:oleObj>
              </mc:Choice>
              <mc:Fallback>
                <p:oleObj name="Equação" r:id="rId5" imgW="1231560" imgH="317160" progId="Equation.3">
                  <p:embed/>
                  <p:pic>
                    <p:nvPicPr>
                      <p:cNvPr id="0" name=""/>
                      <p:cNvPicPr>
                        <a:picLocks noChangeAspect="1" noChangeArrowheads="1"/>
                      </p:cNvPicPr>
                      <p:nvPr/>
                    </p:nvPicPr>
                    <p:blipFill>
                      <a:blip r:embed="rId6"/>
                      <a:srcRect/>
                      <a:stretch>
                        <a:fillRect/>
                      </a:stretch>
                    </p:blipFill>
                    <p:spPr bwMode="auto">
                      <a:xfrm>
                        <a:off x="263525" y="4387850"/>
                        <a:ext cx="33147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7688" name="Text Box 8"/>
          <p:cNvSpPr txBox="1">
            <a:spLocks noChangeArrowheads="1"/>
          </p:cNvSpPr>
          <p:nvPr/>
        </p:nvSpPr>
        <p:spPr bwMode="auto">
          <a:xfrm>
            <a:off x="4121150" y="4292600"/>
            <a:ext cx="47625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400">
                <a:latin typeface="Arial" charset="0"/>
              </a:rPr>
              <a:t>Mostra os determinantes da taxa de crescimento dos salários nominais.</a:t>
            </a:r>
            <a:endParaRPr lang="pt-BR" sz="2400" b="0">
              <a:latin typeface="Arial" charset="0"/>
            </a:endParaRPr>
          </a:p>
        </p:txBody>
      </p:sp>
      <p:sp>
        <p:nvSpPr>
          <p:cNvPr id="967689" name="AutoShape 9"/>
          <p:cNvSpPr>
            <a:spLocks/>
          </p:cNvSpPr>
          <p:nvPr/>
        </p:nvSpPr>
        <p:spPr bwMode="auto">
          <a:xfrm>
            <a:off x="3738563" y="4076700"/>
            <a:ext cx="361950" cy="1657350"/>
          </a:xfrm>
          <a:prstGeom prst="rightBrace">
            <a:avLst>
              <a:gd name="adj1" fmla="val 38158"/>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extLst>
      <p:ext uri="{BB962C8B-B14F-4D97-AF65-F5344CB8AC3E}">
        <p14:creationId xmlns:p14="http://schemas.microsoft.com/office/powerpoint/2010/main" val="3321652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967686"/>
                                        </p:tgtEl>
                                        <p:attrNameLst>
                                          <p:attrName>style.visibility</p:attrName>
                                        </p:attrNameLst>
                                      </p:cBhvr>
                                      <p:to>
                                        <p:strVal val="visible"/>
                                      </p:to>
                                    </p:set>
                                    <p:animEffect transition="in" filter="strips(downRight)">
                                      <p:cBhvr>
                                        <p:cTn id="7" dur="500"/>
                                        <p:tgtEl>
                                          <p:spTgt spid="967686"/>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967685"/>
                                        </p:tgtEl>
                                        <p:attrNameLst>
                                          <p:attrName>style.visibility</p:attrName>
                                        </p:attrNameLst>
                                      </p:cBhvr>
                                      <p:to>
                                        <p:strVal val="visible"/>
                                      </p:to>
                                    </p:set>
                                    <p:animEffect transition="in" filter="box(out)">
                                      <p:cBhvr>
                                        <p:cTn id="11" dur="500"/>
                                        <p:tgtEl>
                                          <p:spTgt spid="967685"/>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67683"/>
                                        </p:tgtEl>
                                        <p:attrNameLst>
                                          <p:attrName>style.visibility</p:attrName>
                                        </p:attrNameLst>
                                      </p:cBhvr>
                                      <p:to>
                                        <p:strVal val="visible"/>
                                      </p:to>
                                    </p:set>
                                    <p:animEffect transition="in" filter="strips(downRight)">
                                      <p:cBhvr>
                                        <p:cTn id="15" dur="500"/>
                                        <p:tgtEl>
                                          <p:spTgt spid="967683"/>
                                        </p:tgtEl>
                                      </p:cBhvr>
                                    </p:animEffect>
                                  </p:childTnLst>
                                </p:cTn>
                              </p:par>
                            </p:childTnLst>
                          </p:cTn>
                        </p:par>
                        <p:par>
                          <p:cTn id="16" fill="hold" nodeType="afterGroup">
                            <p:stCondLst>
                              <p:cond delay="1500"/>
                            </p:stCondLst>
                            <p:childTnLst>
                              <p:par>
                                <p:cTn id="17" presetID="18" presetClass="entr" presetSubtype="6" fill="hold" nodeType="afterEffect">
                                  <p:stCondLst>
                                    <p:cond delay="0"/>
                                  </p:stCondLst>
                                  <p:childTnLst>
                                    <p:set>
                                      <p:cBhvr>
                                        <p:cTn id="18" dur="1" fill="hold">
                                          <p:stCondLst>
                                            <p:cond delay="0"/>
                                          </p:stCondLst>
                                        </p:cTn>
                                        <p:tgtEl>
                                          <p:spTgt spid="967687"/>
                                        </p:tgtEl>
                                        <p:attrNameLst>
                                          <p:attrName>style.visibility</p:attrName>
                                        </p:attrNameLst>
                                      </p:cBhvr>
                                      <p:to>
                                        <p:strVal val="visible"/>
                                      </p:to>
                                    </p:set>
                                    <p:animEffect transition="in" filter="strips(downRight)">
                                      <p:cBhvr>
                                        <p:cTn id="19" dur="500"/>
                                        <p:tgtEl>
                                          <p:spTgt spid="967687"/>
                                        </p:tgtEl>
                                      </p:cBhvr>
                                    </p:animEffect>
                                  </p:childTnLst>
                                </p:cTn>
                              </p:par>
                            </p:childTnLst>
                          </p:cTn>
                        </p:par>
                        <p:par>
                          <p:cTn id="20" fill="hold" nodeType="afterGroup">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967689"/>
                                        </p:tgtEl>
                                        <p:attrNameLst>
                                          <p:attrName>style.visibility</p:attrName>
                                        </p:attrNameLst>
                                      </p:cBhvr>
                                      <p:to>
                                        <p:strVal val="visible"/>
                                      </p:to>
                                    </p:set>
                                    <p:animEffect transition="in" filter="box(out)">
                                      <p:cBhvr>
                                        <p:cTn id="23" dur="500"/>
                                        <p:tgtEl>
                                          <p:spTgt spid="967689"/>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967688"/>
                                        </p:tgtEl>
                                        <p:attrNameLst>
                                          <p:attrName>style.visibility</p:attrName>
                                        </p:attrNameLst>
                                      </p:cBhvr>
                                      <p:to>
                                        <p:strVal val="visible"/>
                                      </p:to>
                                    </p:set>
                                    <p:animEffect transition="in" filter="strips(downRight)">
                                      <p:cBhvr>
                                        <p:cTn id="27" dur="500"/>
                                        <p:tgtEl>
                                          <p:spTgt spid="967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p:bldP spid="967685" grpId="0" animBg="1"/>
      <p:bldP spid="967688" grpId="0"/>
      <p:bldP spid="967689"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AE63D894-777C-420F-A1B6-292163CB0230}" type="slidenum">
              <a:rPr lang="pt-PT" sz="1400" b="0" smtClean="0"/>
              <a:pPr eaLnBrk="1" hangingPunct="1"/>
              <a:t>67</a:t>
            </a:fld>
            <a:endParaRPr lang="pt-PT" sz="1400" b="0" smtClean="0"/>
          </a:p>
        </p:txBody>
      </p:sp>
      <p:sp>
        <p:nvSpPr>
          <p:cNvPr id="53251" name="Rectangle 2"/>
          <p:cNvSpPr>
            <a:spLocks noGrp="1" noChangeArrowheads="1"/>
          </p:cNvSpPr>
          <p:nvPr>
            <p:ph type="title"/>
          </p:nvPr>
        </p:nvSpPr>
        <p:spPr>
          <a:xfrm>
            <a:off x="671513" y="125413"/>
            <a:ext cx="7772400" cy="969962"/>
          </a:xfrm>
          <a:noFill/>
        </p:spPr>
        <p:txBody>
          <a:bodyPr/>
          <a:lstStyle/>
          <a:p>
            <a:pPr eaLnBrk="1" hangingPunct="1"/>
            <a:r>
              <a:rPr lang="pt-BR" sz="3600" smtClean="0">
                <a:latin typeface="Arial" charset="0"/>
              </a:rPr>
              <a:t>A Curva de Phillips</a:t>
            </a:r>
          </a:p>
        </p:txBody>
      </p:sp>
      <p:graphicFrame>
        <p:nvGraphicFramePr>
          <p:cNvPr id="968708" name="Object 4"/>
          <p:cNvGraphicFramePr>
            <a:graphicFrameLocks noGrp="1" noChangeAspect="1"/>
          </p:cNvGraphicFramePr>
          <p:nvPr>
            <p:ph idx="1"/>
            <p:extLst>
              <p:ext uri="{D42A27DB-BD31-4B8C-83A1-F6EECF244321}">
                <p14:modId xmlns:p14="http://schemas.microsoft.com/office/powerpoint/2010/main" val="1994053905"/>
              </p:ext>
            </p:extLst>
          </p:nvPr>
        </p:nvGraphicFramePr>
        <p:xfrm>
          <a:off x="441325" y="1789113"/>
          <a:ext cx="3594100" cy="1557337"/>
        </p:xfrm>
        <a:graphic>
          <a:graphicData uri="http://schemas.openxmlformats.org/presentationml/2006/ole">
            <mc:AlternateContent xmlns:mc="http://schemas.openxmlformats.org/markup-compatibility/2006">
              <mc:Choice xmlns:v="urn:schemas-microsoft-com:vml" Requires="v">
                <p:oleObj spid="_x0000_s110666" name="Equação" r:id="rId3" imgW="1523880" imgH="660240" progId="Equation.3">
                  <p:embed/>
                </p:oleObj>
              </mc:Choice>
              <mc:Fallback>
                <p:oleObj name="Equação" r:id="rId3" imgW="1523880" imgH="660240" progId="Equation.3">
                  <p:embed/>
                  <p:pic>
                    <p:nvPicPr>
                      <p:cNvPr id="0" name=""/>
                      <p:cNvPicPr>
                        <a:picLocks noChangeAspect="1" noChangeArrowheads="1"/>
                      </p:cNvPicPr>
                      <p:nvPr/>
                    </p:nvPicPr>
                    <p:blipFill>
                      <a:blip r:embed="rId4"/>
                      <a:srcRect/>
                      <a:stretch>
                        <a:fillRect/>
                      </a:stretch>
                    </p:blipFill>
                    <p:spPr bwMode="auto">
                      <a:xfrm>
                        <a:off x="441325" y="1789113"/>
                        <a:ext cx="3594100" cy="155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8709" name="Object 5"/>
          <p:cNvGraphicFramePr>
            <a:graphicFrameLocks noChangeAspect="1"/>
          </p:cNvGraphicFramePr>
          <p:nvPr>
            <p:extLst>
              <p:ext uri="{D42A27DB-BD31-4B8C-83A1-F6EECF244321}">
                <p14:modId xmlns:p14="http://schemas.microsoft.com/office/powerpoint/2010/main" val="1560314241"/>
              </p:ext>
            </p:extLst>
          </p:nvPr>
        </p:nvGraphicFramePr>
        <p:xfrm>
          <a:off x="5159375" y="2006600"/>
          <a:ext cx="3314700" cy="917575"/>
        </p:xfrm>
        <a:graphic>
          <a:graphicData uri="http://schemas.openxmlformats.org/presentationml/2006/ole">
            <mc:AlternateContent xmlns:mc="http://schemas.openxmlformats.org/markup-compatibility/2006">
              <mc:Choice xmlns:v="urn:schemas-microsoft-com:vml" Requires="v">
                <p:oleObj spid="_x0000_s110667" name="Equação" r:id="rId5" imgW="1231560" imgH="317160" progId="Equation.3">
                  <p:embed/>
                </p:oleObj>
              </mc:Choice>
              <mc:Fallback>
                <p:oleObj name="Equação" r:id="rId5" imgW="1231560" imgH="317160" progId="Equation.3">
                  <p:embed/>
                  <p:pic>
                    <p:nvPicPr>
                      <p:cNvPr id="0" name=""/>
                      <p:cNvPicPr>
                        <a:picLocks noChangeAspect="1" noChangeArrowheads="1"/>
                      </p:cNvPicPr>
                      <p:nvPr/>
                    </p:nvPicPr>
                    <p:blipFill>
                      <a:blip r:embed="rId6"/>
                      <a:srcRect/>
                      <a:stretch>
                        <a:fillRect/>
                      </a:stretch>
                    </p:blipFill>
                    <p:spPr bwMode="auto">
                      <a:xfrm>
                        <a:off x="5159375" y="2006600"/>
                        <a:ext cx="33147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8710" name="Text Box 6"/>
          <p:cNvSpPr txBox="1">
            <a:spLocks noChangeArrowheads="1"/>
          </p:cNvSpPr>
          <p:nvPr/>
        </p:nvSpPr>
        <p:spPr bwMode="auto">
          <a:xfrm>
            <a:off x="1625600" y="4216400"/>
            <a:ext cx="584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400">
                <a:latin typeface="Arial" charset="0"/>
              </a:rPr>
              <a:t>Mostram a espiral preço-salário.</a:t>
            </a:r>
            <a:endParaRPr lang="pt-BR" sz="2400" b="0">
              <a:latin typeface="Arial" charset="0"/>
            </a:endParaRPr>
          </a:p>
        </p:txBody>
      </p:sp>
      <p:sp>
        <p:nvSpPr>
          <p:cNvPr id="968711" name="AutoShape 7"/>
          <p:cNvSpPr>
            <a:spLocks/>
          </p:cNvSpPr>
          <p:nvPr/>
        </p:nvSpPr>
        <p:spPr bwMode="auto">
          <a:xfrm rot="5400000">
            <a:off x="4376738" y="-320675"/>
            <a:ext cx="361950" cy="8153400"/>
          </a:xfrm>
          <a:prstGeom prst="rightBrace">
            <a:avLst>
              <a:gd name="adj1" fmla="val 187719"/>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968712" name="Object 8"/>
          <p:cNvGraphicFramePr>
            <a:graphicFrameLocks noChangeAspect="1"/>
          </p:cNvGraphicFramePr>
          <p:nvPr>
            <p:extLst>
              <p:ext uri="{D42A27DB-BD31-4B8C-83A1-F6EECF244321}">
                <p14:modId xmlns:p14="http://schemas.microsoft.com/office/powerpoint/2010/main" val="4087104923"/>
              </p:ext>
            </p:extLst>
          </p:nvPr>
        </p:nvGraphicFramePr>
        <p:xfrm>
          <a:off x="23813" y="5113338"/>
          <a:ext cx="9088437" cy="944562"/>
        </p:xfrm>
        <a:graphic>
          <a:graphicData uri="http://schemas.openxmlformats.org/presentationml/2006/ole">
            <mc:AlternateContent xmlns:mc="http://schemas.openxmlformats.org/markup-compatibility/2006">
              <mc:Choice xmlns:v="urn:schemas-microsoft-com:vml" Requires="v">
                <p:oleObj spid="_x0000_s110668" name="Equação" r:id="rId7" imgW="3454200" imgH="330120" progId="Equation.3">
                  <p:embed/>
                </p:oleObj>
              </mc:Choice>
              <mc:Fallback>
                <p:oleObj name="Equação" r:id="rId7" imgW="3454200" imgH="330120" progId="Equation.3">
                  <p:embed/>
                  <p:pic>
                    <p:nvPicPr>
                      <p:cNvPr id="0" name=""/>
                      <p:cNvPicPr>
                        <a:picLocks noChangeAspect="1" noChangeArrowheads="1"/>
                      </p:cNvPicPr>
                      <p:nvPr/>
                    </p:nvPicPr>
                    <p:blipFill>
                      <a:blip r:embed="rId8"/>
                      <a:srcRect/>
                      <a:stretch>
                        <a:fillRect/>
                      </a:stretch>
                    </p:blipFill>
                    <p:spPr bwMode="auto">
                      <a:xfrm>
                        <a:off x="23813" y="5113338"/>
                        <a:ext cx="908843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46954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68708"/>
                                        </p:tgtEl>
                                        <p:attrNameLst>
                                          <p:attrName>style.visibility</p:attrName>
                                        </p:attrNameLst>
                                      </p:cBhvr>
                                      <p:to>
                                        <p:strVal val="visible"/>
                                      </p:to>
                                    </p:set>
                                    <p:animEffect transition="in" filter="wipe(left)">
                                      <p:cBhvr>
                                        <p:cTn id="7" dur="500"/>
                                        <p:tgtEl>
                                          <p:spTgt spid="96870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68709"/>
                                        </p:tgtEl>
                                        <p:attrNameLst>
                                          <p:attrName>style.visibility</p:attrName>
                                        </p:attrNameLst>
                                      </p:cBhvr>
                                      <p:to>
                                        <p:strVal val="visible"/>
                                      </p:to>
                                    </p:set>
                                    <p:animEffect transition="in" filter="wipe(left)">
                                      <p:cBhvr>
                                        <p:cTn id="11" dur="500"/>
                                        <p:tgtEl>
                                          <p:spTgt spid="96870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968711"/>
                                        </p:tgtEl>
                                        <p:attrNameLst>
                                          <p:attrName>style.visibility</p:attrName>
                                        </p:attrNameLst>
                                      </p:cBhvr>
                                      <p:to>
                                        <p:strVal val="visible"/>
                                      </p:to>
                                    </p:set>
                                    <p:animEffect transition="in" filter="box(out)">
                                      <p:cBhvr>
                                        <p:cTn id="16" dur="500"/>
                                        <p:tgtEl>
                                          <p:spTgt spid="968711"/>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68710"/>
                                        </p:tgtEl>
                                        <p:attrNameLst>
                                          <p:attrName>style.visibility</p:attrName>
                                        </p:attrNameLst>
                                      </p:cBhvr>
                                      <p:to>
                                        <p:strVal val="visible"/>
                                      </p:to>
                                    </p:set>
                                    <p:animEffect transition="in" filter="wipe(left)">
                                      <p:cBhvr>
                                        <p:cTn id="20" dur="500"/>
                                        <p:tgtEl>
                                          <p:spTgt spid="968710"/>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968712"/>
                                        </p:tgtEl>
                                        <p:attrNameLst>
                                          <p:attrName>style.visibility</p:attrName>
                                        </p:attrNameLst>
                                      </p:cBhvr>
                                      <p:to>
                                        <p:strVal val="visible"/>
                                      </p:to>
                                    </p:set>
                                    <p:animEffect transition="in" filter="wipe(left)">
                                      <p:cBhvr>
                                        <p:cTn id="24" dur="500"/>
                                        <p:tgtEl>
                                          <p:spTgt spid="968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10" grpId="0"/>
      <p:bldP spid="968711"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82416D1A-0202-4D63-86E0-21198EAFEF54}" type="slidenum">
              <a:rPr lang="pt-PT" sz="1400" b="0" smtClean="0"/>
              <a:pPr eaLnBrk="1" hangingPunct="1"/>
              <a:t>68</a:t>
            </a:fld>
            <a:endParaRPr lang="pt-PT" sz="1400" b="0" smtClean="0"/>
          </a:p>
        </p:txBody>
      </p:sp>
      <p:sp>
        <p:nvSpPr>
          <p:cNvPr id="54275" name="Rectangle 2"/>
          <p:cNvSpPr>
            <a:spLocks noGrp="1" noChangeArrowheads="1"/>
          </p:cNvSpPr>
          <p:nvPr>
            <p:ph type="title"/>
          </p:nvPr>
        </p:nvSpPr>
        <p:spPr>
          <a:xfrm>
            <a:off x="671513" y="125413"/>
            <a:ext cx="7772400" cy="969962"/>
          </a:xfrm>
          <a:noFill/>
        </p:spPr>
        <p:txBody>
          <a:bodyPr/>
          <a:lstStyle/>
          <a:p>
            <a:pPr eaLnBrk="1" hangingPunct="1"/>
            <a:r>
              <a:rPr lang="pt-BR" sz="3600" smtClean="0">
                <a:latin typeface="Arial" charset="0"/>
              </a:rPr>
              <a:t>A Curva de Phillips</a:t>
            </a:r>
          </a:p>
        </p:txBody>
      </p:sp>
      <p:graphicFrame>
        <p:nvGraphicFramePr>
          <p:cNvPr id="54277" name="Object 4"/>
          <p:cNvGraphicFramePr>
            <a:graphicFrameLocks noGrp="1" noChangeAspect="1"/>
          </p:cNvGraphicFramePr>
          <p:nvPr>
            <p:ph idx="1"/>
            <p:extLst>
              <p:ext uri="{D42A27DB-BD31-4B8C-83A1-F6EECF244321}">
                <p14:modId xmlns:p14="http://schemas.microsoft.com/office/powerpoint/2010/main" val="4134079113"/>
              </p:ext>
            </p:extLst>
          </p:nvPr>
        </p:nvGraphicFramePr>
        <p:xfrm>
          <a:off x="441325" y="1789113"/>
          <a:ext cx="3594100" cy="1557337"/>
        </p:xfrm>
        <a:graphic>
          <a:graphicData uri="http://schemas.openxmlformats.org/presentationml/2006/ole">
            <mc:AlternateContent xmlns:mc="http://schemas.openxmlformats.org/markup-compatibility/2006">
              <mc:Choice xmlns:v="urn:schemas-microsoft-com:vml" Requires="v">
                <p:oleObj spid="_x0000_s111690" name="Equação" r:id="rId3" imgW="1523880" imgH="660240" progId="Equation.3">
                  <p:embed/>
                </p:oleObj>
              </mc:Choice>
              <mc:Fallback>
                <p:oleObj name="Equação" r:id="rId3" imgW="1523880" imgH="660240" progId="Equation.3">
                  <p:embed/>
                  <p:pic>
                    <p:nvPicPr>
                      <p:cNvPr id="0" name=""/>
                      <p:cNvPicPr>
                        <a:picLocks noChangeAspect="1" noChangeArrowheads="1"/>
                      </p:cNvPicPr>
                      <p:nvPr/>
                    </p:nvPicPr>
                    <p:blipFill>
                      <a:blip r:embed="rId4"/>
                      <a:srcRect/>
                      <a:stretch>
                        <a:fillRect/>
                      </a:stretch>
                    </p:blipFill>
                    <p:spPr bwMode="auto">
                      <a:xfrm>
                        <a:off x="441325" y="1789113"/>
                        <a:ext cx="3594100" cy="155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78" name="Object 5"/>
          <p:cNvGraphicFramePr>
            <a:graphicFrameLocks noChangeAspect="1"/>
          </p:cNvGraphicFramePr>
          <p:nvPr>
            <p:extLst>
              <p:ext uri="{D42A27DB-BD31-4B8C-83A1-F6EECF244321}">
                <p14:modId xmlns:p14="http://schemas.microsoft.com/office/powerpoint/2010/main" val="461506210"/>
              </p:ext>
            </p:extLst>
          </p:nvPr>
        </p:nvGraphicFramePr>
        <p:xfrm>
          <a:off x="5159375" y="2006600"/>
          <a:ext cx="3314700" cy="917575"/>
        </p:xfrm>
        <a:graphic>
          <a:graphicData uri="http://schemas.openxmlformats.org/presentationml/2006/ole">
            <mc:AlternateContent xmlns:mc="http://schemas.openxmlformats.org/markup-compatibility/2006">
              <mc:Choice xmlns:v="urn:schemas-microsoft-com:vml" Requires="v">
                <p:oleObj spid="_x0000_s111691" name="Equação" r:id="rId5" imgW="1231560" imgH="317160" progId="Equation.3">
                  <p:embed/>
                </p:oleObj>
              </mc:Choice>
              <mc:Fallback>
                <p:oleObj name="Equação" r:id="rId5" imgW="1231560" imgH="317160" progId="Equation.3">
                  <p:embed/>
                  <p:pic>
                    <p:nvPicPr>
                      <p:cNvPr id="0" name=""/>
                      <p:cNvPicPr>
                        <a:picLocks noChangeAspect="1" noChangeArrowheads="1"/>
                      </p:cNvPicPr>
                      <p:nvPr/>
                    </p:nvPicPr>
                    <p:blipFill>
                      <a:blip r:embed="rId6"/>
                      <a:srcRect/>
                      <a:stretch>
                        <a:fillRect/>
                      </a:stretch>
                    </p:blipFill>
                    <p:spPr bwMode="auto">
                      <a:xfrm>
                        <a:off x="5159375" y="2006600"/>
                        <a:ext cx="33147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9734" name="Text Box 6"/>
          <p:cNvSpPr txBox="1">
            <a:spLocks noChangeArrowheads="1"/>
          </p:cNvSpPr>
          <p:nvPr/>
        </p:nvSpPr>
        <p:spPr bwMode="auto">
          <a:xfrm>
            <a:off x="577850" y="4387850"/>
            <a:ext cx="79629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buFontTx/>
              <a:buChar char="•"/>
            </a:pPr>
            <a:r>
              <a:rPr lang="pt-BR" b="0">
                <a:latin typeface="Arial" charset="0"/>
              </a:rPr>
              <a:t>Ainda que o aumento de salário nominal não seja a causa básica do aumento de preços, ele permite a perpetuação da inflação. </a:t>
            </a:r>
          </a:p>
          <a:p>
            <a:pPr eaLnBrk="1" hangingPunct="1">
              <a:buFontTx/>
              <a:buChar char="•"/>
            </a:pPr>
            <a:r>
              <a:rPr lang="pt-BR" b="0">
                <a:latin typeface="Arial" charset="0"/>
              </a:rPr>
              <a:t>Portanto, a espiral preço-salário é um mecanismo de indexação da economia. </a:t>
            </a:r>
          </a:p>
        </p:txBody>
      </p:sp>
      <p:graphicFrame>
        <p:nvGraphicFramePr>
          <p:cNvPr id="969735" name="Object 7"/>
          <p:cNvGraphicFramePr>
            <a:graphicFrameLocks noChangeAspect="1"/>
          </p:cNvGraphicFramePr>
          <p:nvPr>
            <p:extLst>
              <p:ext uri="{D42A27DB-BD31-4B8C-83A1-F6EECF244321}">
                <p14:modId xmlns:p14="http://schemas.microsoft.com/office/powerpoint/2010/main" val="811593890"/>
              </p:ext>
            </p:extLst>
          </p:nvPr>
        </p:nvGraphicFramePr>
        <p:xfrm>
          <a:off x="23813" y="3362325"/>
          <a:ext cx="9088437" cy="941388"/>
        </p:xfrm>
        <a:graphic>
          <a:graphicData uri="http://schemas.openxmlformats.org/presentationml/2006/ole">
            <mc:AlternateContent xmlns:mc="http://schemas.openxmlformats.org/markup-compatibility/2006">
              <mc:Choice xmlns:v="urn:schemas-microsoft-com:vml" Requires="v">
                <p:oleObj spid="_x0000_s111692" name="Equação" r:id="rId7" imgW="3454200" imgH="330120" progId="Equation.3">
                  <p:embed/>
                </p:oleObj>
              </mc:Choice>
              <mc:Fallback>
                <p:oleObj name="Equação" r:id="rId7" imgW="3454200" imgH="330120" progId="Equation.3">
                  <p:embed/>
                  <p:pic>
                    <p:nvPicPr>
                      <p:cNvPr id="0" name=""/>
                      <p:cNvPicPr>
                        <a:picLocks noChangeAspect="1" noChangeArrowheads="1"/>
                      </p:cNvPicPr>
                      <p:nvPr/>
                    </p:nvPicPr>
                    <p:blipFill>
                      <a:blip r:embed="rId8"/>
                      <a:srcRect/>
                      <a:stretch>
                        <a:fillRect/>
                      </a:stretch>
                    </p:blipFill>
                    <p:spPr bwMode="auto">
                      <a:xfrm>
                        <a:off x="23813" y="3362325"/>
                        <a:ext cx="9088437"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9877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69735"/>
                                        </p:tgtEl>
                                        <p:attrNameLst>
                                          <p:attrName>style.visibility</p:attrName>
                                        </p:attrNameLst>
                                      </p:cBhvr>
                                      <p:to>
                                        <p:strVal val="visible"/>
                                      </p:to>
                                    </p:set>
                                    <p:animEffect transition="in" filter="wipe(left)">
                                      <p:cBhvr>
                                        <p:cTn id="7" dur="500"/>
                                        <p:tgtEl>
                                          <p:spTgt spid="9697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969734">
                                            <p:txEl>
                                              <p:pRg st="0" end="0"/>
                                            </p:txEl>
                                          </p:spTgt>
                                        </p:tgtEl>
                                        <p:attrNameLst>
                                          <p:attrName>style.visibility</p:attrName>
                                        </p:attrNameLst>
                                      </p:cBhvr>
                                      <p:to>
                                        <p:strVal val="visible"/>
                                      </p:to>
                                    </p:set>
                                    <p:animEffect transition="in" filter="strips(downRight)">
                                      <p:cBhvr>
                                        <p:cTn id="12" dur="500"/>
                                        <p:tgtEl>
                                          <p:spTgt spid="96973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69734">
                                            <p:txEl>
                                              <p:pRg st="1" end="1"/>
                                            </p:txEl>
                                          </p:spTgt>
                                        </p:tgtEl>
                                        <p:attrNameLst>
                                          <p:attrName>style.visibility</p:attrName>
                                        </p:attrNameLst>
                                      </p:cBhvr>
                                      <p:to>
                                        <p:strVal val="visible"/>
                                      </p:to>
                                    </p:set>
                                    <p:animEffect transition="in" filter="strips(downRight)">
                                      <p:cBhvr>
                                        <p:cTn id="17" dur="500"/>
                                        <p:tgtEl>
                                          <p:spTgt spid="9697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45B01893-EDFB-4541-8C3C-620586AB5AF4}" type="slidenum">
              <a:rPr lang="pt-PT" sz="1400" b="0" smtClean="0"/>
              <a:pPr eaLnBrk="1" hangingPunct="1"/>
              <a:t>69</a:t>
            </a:fld>
            <a:endParaRPr lang="pt-PT" sz="1400" b="0" smtClean="0"/>
          </a:p>
        </p:txBody>
      </p:sp>
      <p:sp>
        <p:nvSpPr>
          <p:cNvPr id="55299" name="Rectangle 2"/>
          <p:cNvSpPr>
            <a:spLocks noGrp="1" noChangeArrowheads="1"/>
          </p:cNvSpPr>
          <p:nvPr>
            <p:ph type="title"/>
          </p:nvPr>
        </p:nvSpPr>
        <p:spPr>
          <a:xfrm>
            <a:off x="671513" y="230188"/>
            <a:ext cx="7772400" cy="765175"/>
          </a:xfrm>
          <a:noFill/>
        </p:spPr>
        <p:txBody>
          <a:bodyPr/>
          <a:lstStyle/>
          <a:p>
            <a:pPr eaLnBrk="1" hangingPunct="1"/>
            <a:r>
              <a:rPr lang="pt-BR" sz="3600" smtClean="0">
                <a:latin typeface="Arial" charset="0"/>
              </a:rPr>
              <a:t>A Curva de Phillips</a:t>
            </a:r>
          </a:p>
        </p:txBody>
      </p:sp>
      <p:graphicFrame>
        <p:nvGraphicFramePr>
          <p:cNvPr id="55301" name="Object 4"/>
          <p:cNvGraphicFramePr>
            <a:graphicFrameLocks noGrp="1" noChangeAspect="1"/>
          </p:cNvGraphicFramePr>
          <p:nvPr>
            <p:ph idx="1"/>
            <p:extLst>
              <p:ext uri="{D42A27DB-BD31-4B8C-83A1-F6EECF244321}">
                <p14:modId xmlns:p14="http://schemas.microsoft.com/office/powerpoint/2010/main" val="3794955749"/>
              </p:ext>
            </p:extLst>
          </p:nvPr>
        </p:nvGraphicFramePr>
        <p:xfrm>
          <a:off x="441325" y="1789113"/>
          <a:ext cx="3594100" cy="1557337"/>
        </p:xfrm>
        <a:graphic>
          <a:graphicData uri="http://schemas.openxmlformats.org/presentationml/2006/ole">
            <mc:AlternateContent xmlns:mc="http://schemas.openxmlformats.org/markup-compatibility/2006">
              <mc:Choice xmlns:v="urn:schemas-microsoft-com:vml" Requires="v">
                <p:oleObj spid="_x0000_s112690" name="Equação" r:id="rId3" imgW="1523880" imgH="660240" progId="Equation.3">
                  <p:embed/>
                </p:oleObj>
              </mc:Choice>
              <mc:Fallback>
                <p:oleObj name="Equação" r:id="rId3" imgW="1523880" imgH="660240" progId="Equation.3">
                  <p:embed/>
                  <p:pic>
                    <p:nvPicPr>
                      <p:cNvPr id="0" name=""/>
                      <p:cNvPicPr>
                        <a:picLocks noChangeAspect="1" noChangeArrowheads="1"/>
                      </p:cNvPicPr>
                      <p:nvPr/>
                    </p:nvPicPr>
                    <p:blipFill>
                      <a:blip r:embed="rId4"/>
                      <a:srcRect/>
                      <a:stretch>
                        <a:fillRect/>
                      </a:stretch>
                    </p:blipFill>
                    <p:spPr bwMode="auto">
                      <a:xfrm>
                        <a:off x="441325" y="1789113"/>
                        <a:ext cx="3594100" cy="155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2" name="Object 5"/>
          <p:cNvGraphicFramePr>
            <a:graphicFrameLocks noChangeAspect="1"/>
          </p:cNvGraphicFramePr>
          <p:nvPr>
            <p:extLst>
              <p:ext uri="{D42A27DB-BD31-4B8C-83A1-F6EECF244321}">
                <p14:modId xmlns:p14="http://schemas.microsoft.com/office/powerpoint/2010/main" val="2934551009"/>
              </p:ext>
            </p:extLst>
          </p:nvPr>
        </p:nvGraphicFramePr>
        <p:xfrm>
          <a:off x="5159375" y="2006600"/>
          <a:ext cx="3314700" cy="917575"/>
        </p:xfrm>
        <a:graphic>
          <a:graphicData uri="http://schemas.openxmlformats.org/presentationml/2006/ole">
            <mc:AlternateContent xmlns:mc="http://schemas.openxmlformats.org/markup-compatibility/2006">
              <mc:Choice xmlns:v="urn:schemas-microsoft-com:vml" Requires="v">
                <p:oleObj spid="_x0000_s112691" name="Equação" r:id="rId5" imgW="1231560" imgH="317160" progId="Equation.3">
                  <p:embed/>
                </p:oleObj>
              </mc:Choice>
              <mc:Fallback>
                <p:oleObj name="Equação" r:id="rId5" imgW="1231560" imgH="317160" progId="Equation.3">
                  <p:embed/>
                  <p:pic>
                    <p:nvPicPr>
                      <p:cNvPr id="0" name=""/>
                      <p:cNvPicPr>
                        <a:picLocks noChangeAspect="1" noChangeArrowheads="1"/>
                      </p:cNvPicPr>
                      <p:nvPr/>
                    </p:nvPicPr>
                    <p:blipFill>
                      <a:blip r:embed="rId6"/>
                      <a:srcRect/>
                      <a:stretch>
                        <a:fillRect/>
                      </a:stretch>
                    </p:blipFill>
                    <p:spPr bwMode="auto">
                      <a:xfrm>
                        <a:off x="5159375" y="2006600"/>
                        <a:ext cx="33147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0758" name="Text Box 6"/>
          <p:cNvSpPr txBox="1">
            <a:spLocks noChangeArrowheads="1"/>
          </p:cNvSpPr>
          <p:nvPr/>
        </p:nvSpPr>
        <p:spPr bwMode="auto">
          <a:xfrm>
            <a:off x="588963" y="3892550"/>
            <a:ext cx="7962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a:latin typeface="Arial" charset="0"/>
              </a:rPr>
              <a:t>Curva de Phillips original no </a:t>
            </a:r>
            <a:r>
              <a:rPr lang="pt-BR" u="sng">
                <a:latin typeface="Arial" charset="0"/>
              </a:rPr>
              <a:t>curto prazo</a:t>
            </a:r>
            <a:r>
              <a:rPr lang="pt-BR">
                <a:latin typeface="Arial" charset="0"/>
              </a:rPr>
              <a:t>, com inclinação h’(</a:t>
            </a:r>
            <a:r>
              <a:rPr lang="pt-BR">
                <a:latin typeface="Symbol" pitchFamily="18" charset="2"/>
              </a:rPr>
              <a:t>m</a:t>
            </a:r>
            <a:r>
              <a:rPr lang="pt-BR" baseline="-25000">
                <a:latin typeface="Arial" charset="0"/>
              </a:rPr>
              <a:t>t</a:t>
            </a:r>
            <a:r>
              <a:rPr lang="pt-BR">
                <a:latin typeface="Arial" charset="0"/>
              </a:rPr>
              <a:t>). </a:t>
            </a:r>
          </a:p>
        </p:txBody>
      </p:sp>
      <p:sp>
        <p:nvSpPr>
          <p:cNvPr id="970759" name="Line 7"/>
          <p:cNvSpPr>
            <a:spLocks noChangeShapeType="1"/>
          </p:cNvSpPr>
          <p:nvPr/>
        </p:nvSpPr>
        <p:spPr bwMode="auto">
          <a:xfrm flipH="1">
            <a:off x="4570413" y="2876550"/>
            <a:ext cx="1658937" cy="93345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2910468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70759"/>
                                        </p:tgtEl>
                                        <p:attrNameLst>
                                          <p:attrName>style.visibility</p:attrName>
                                        </p:attrNameLst>
                                      </p:cBhvr>
                                      <p:to>
                                        <p:strVal val="visible"/>
                                      </p:to>
                                    </p:set>
                                    <p:animEffect transition="in" filter="wipe(up)">
                                      <p:cBhvr>
                                        <p:cTn id="7" dur="1000"/>
                                        <p:tgtEl>
                                          <p:spTgt spid="970759"/>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70758"/>
                                        </p:tgtEl>
                                        <p:attrNameLst>
                                          <p:attrName>style.visibility</p:attrName>
                                        </p:attrNameLst>
                                      </p:cBhvr>
                                      <p:to>
                                        <p:strVal val="visible"/>
                                      </p:to>
                                    </p:set>
                                    <p:animEffect transition="in" filter="wipe(left)">
                                      <p:cBhvr>
                                        <p:cTn id="11" dur="500"/>
                                        <p:tgtEl>
                                          <p:spTgt spid="970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58" grpId="0"/>
      <p:bldP spid="9707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778693"/>
            <a:ext cx="4114800" cy="1143000"/>
          </a:xfrm>
          <a:solidFill>
            <a:schemeClr val="accent6">
              <a:lumMod val="40000"/>
              <a:lumOff val="60000"/>
            </a:schemeClr>
          </a:solidFill>
        </p:spPr>
        <p:txBody>
          <a:bodyPr>
            <a:normAutofit/>
          </a:bodyPr>
          <a:lstStyle/>
          <a:p>
            <a:r>
              <a:rPr lang="pt-BR" sz="3200" b="1" dirty="0" smtClean="0"/>
              <a:t>Gastos do governo</a:t>
            </a:r>
            <a:endParaRPr lang="en-US" sz="3200" b="1" dirty="0"/>
          </a:p>
        </p:txBody>
      </p:sp>
      <p:sp>
        <p:nvSpPr>
          <p:cNvPr id="3" name="Content Placeholder 2"/>
          <p:cNvSpPr>
            <a:spLocks noGrp="1"/>
          </p:cNvSpPr>
          <p:nvPr>
            <p:ph idx="1"/>
          </p:nvPr>
        </p:nvSpPr>
        <p:spPr>
          <a:xfrm>
            <a:off x="313184" y="2104256"/>
            <a:ext cx="4114800" cy="4277072"/>
          </a:xfrm>
          <a:solidFill>
            <a:schemeClr val="accent6">
              <a:lumMod val="75000"/>
            </a:schemeClr>
          </a:solidFill>
        </p:spPr>
        <p:txBody>
          <a:bodyPr>
            <a:normAutofit/>
          </a:bodyPr>
          <a:lstStyle/>
          <a:p>
            <a:r>
              <a:rPr lang="pt-BR" sz="2800" dirty="0" smtClean="0"/>
              <a:t>Aquisição de bens e serviços (ex. infraestrutura e segurança)</a:t>
            </a:r>
          </a:p>
          <a:p>
            <a:r>
              <a:rPr lang="pt-BR" sz="2800" dirty="0" smtClean="0"/>
              <a:t>Pagamentos de transferências (ex. de renda e aposentadoria)</a:t>
            </a:r>
            <a:endParaRPr lang="en-US" sz="2800" dirty="0"/>
          </a:p>
        </p:txBody>
      </p:sp>
      <p:sp>
        <p:nvSpPr>
          <p:cNvPr id="4" name="Title 1"/>
          <p:cNvSpPr txBox="1">
            <a:spLocks/>
          </p:cNvSpPr>
          <p:nvPr/>
        </p:nvSpPr>
        <p:spPr>
          <a:xfrm>
            <a:off x="4705672" y="778692"/>
            <a:ext cx="4114800" cy="1143000"/>
          </a:xfrm>
          <a:prstGeom prst="rect">
            <a:avLst/>
          </a:prstGeom>
          <a:solidFill>
            <a:schemeClr val="accent1">
              <a:lumMod val="20000"/>
              <a:lumOff val="8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chemeClr val="tx1"/>
                </a:solidFill>
                <a:effectLst/>
                <a:uLnTx/>
                <a:uFillTx/>
                <a:latin typeface="+mj-lt"/>
                <a:ea typeface="+mj-ea"/>
                <a:cs typeface="+mj-cs"/>
              </a:rPr>
              <a:t>Receitas do governo</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705672" y="2104254"/>
            <a:ext cx="4114800" cy="4277073"/>
          </a:xfrm>
          <a:prstGeom prst="rect">
            <a:avLst/>
          </a:prstGeom>
          <a:solidFill>
            <a:schemeClr val="accent1">
              <a:lumMod val="60000"/>
              <a:lumOff val="40000"/>
            </a:schemeClr>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Arrecadação</a:t>
            </a:r>
            <a:r>
              <a:rPr kumimoji="0" lang="pt-BR" sz="2800" b="0" i="0" u="none" strike="noStrike" kern="1200" cap="none" spc="0" normalizeH="0" noProof="0" dirty="0" smtClean="0">
                <a:ln>
                  <a:noFill/>
                </a:ln>
                <a:solidFill>
                  <a:schemeClr val="tx1"/>
                </a:solidFill>
                <a:effectLst/>
                <a:uLnTx/>
                <a:uFillTx/>
                <a:latin typeface="+mn-lt"/>
                <a:ea typeface="+mn-ea"/>
                <a:cs typeface="+mn-cs"/>
              </a:rPr>
              <a:t> de i</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mpostos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pt-BR" sz="2800" dirty="0" smtClean="0"/>
              <a:t>Empréstimos junto a população (venda de títulos emitidos pelo governo)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Emissão</a:t>
            </a:r>
            <a:r>
              <a:rPr kumimoji="0" lang="pt-BR" sz="2800" b="0" i="0" u="none" strike="noStrike" kern="1200" cap="none" spc="0" normalizeH="0" noProof="0" dirty="0" smtClean="0">
                <a:ln>
                  <a:noFill/>
                </a:ln>
                <a:solidFill>
                  <a:schemeClr val="tx1"/>
                </a:solidFill>
                <a:effectLst/>
                <a:uLnTx/>
                <a:uFillTx/>
                <a:latin typeface="+mn-lt"/>
                <a:ea typeface="+mn-ea"/>
                <a:cs typeface="+mn-cs"/>
              </a:rPr>
              <a:t> de moeda</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Oval 5"/>
          <p:cNvSpPr/>
          <p:nvPr/>
        </p:nvSpPr>
        <p:spPr>
          <a:xfrm>
            <a:off x="4932040" y="4797152"/>
            <a:ext cx="309634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04248" y="5733256"/>
            <a:ext cx="1541897" cy="400110"/>
          </a:xfrm>
          <a:prstGeom prst="rect">
            <a:avLst/>
          </a:prstGeom>
          <a:noFill/>
        </p:spPr>
        <p:txBody>
          <a:bodyPr wrap="none" rtlCol="0">
            <a:spAutoFit/>
          </a:bodyPr>
          <a:lstStyle/>
          <a:p>
            <a:r>
              <a:rPr lang="pt-BR" sz="2000" i="1" dirty="0" smtClean="0"/>
              <a:t>senhoriagem</a:t>
            </a:r>
            <a:endParaRPr lang="en-US" sz="2000" i="1" dirty="0"/>
          </a:p>
        </p:txBody>
      </p:sp>
      <p:cxnSp>
        <p:nvCxnSpPr>
          <p:cNvPr id="9" name="Shape 8"/>
          <p:cNvCxnSpPr>
            <a:endCxn id="7" idx="1"/>
          </p:cNvCxnSpPr>
          <p:nvPr/>
        </p:nvCxnSpPr>
        <p:spPr>
          <a:xfrm rot="16200000" flipH="1">
            <a:off x="6272173" y="5401235"/>
            <a:ext cx="560095" cy="504056"/>
          </a:xfrm>
          <a:prstGeom prst="curvedConnector2">
            <a:avLst/>
          </a:prstGeom>
          <a:noFill/>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92FF8DD0-3FCD-4868-9617-FCEDF8071F8A}" type="slidenum">
              <a:rPr lang="pt-PT" sz="1400" b="0" smtClean="0"/>
              <a:pPr eaLnBrk="1" hangingPunct="1"/>
              <a:t>70</a:t>
            </a:fld>
            <a:endParaRPr lang="pt-PT" sz="1400" b="0" smtClean="0"/>
          </a:p>
        </p:txBody>
      </p:sp>
      <p:sp>
        <p:nvSpPr>
          <p:cNvPr id="56323" name="Rectangle 2"/>
          <p:cNvSpPr>
            <a:spLocks noGrp="1" noChangeArrowheads="1"/>
          </p:cNvSpPr>
          <p:nvPr>
            <p:ph type="title"/>
          </p:nvPr>
        </p:nvSpPr>
        <p:spPr>
          <a:xfrm>
            <a:off x="671513" y="244475"/>
            <a:ext cx="7772400" cy="722313"/>
          </a:xfrm>
          <a:noFill/>
        </p:spPr>
        <p:txBody>
          <a:bodyPr/>
          <a:lstStyle/>
          <a:p>
            <a:pPr eaLnBrk="1" hangingPunct="1"/>
            <a:r>
              <a:rPr lang="pt-BR" sz="3600" smtClean="0">
                <a:latin typeface="Arial" charset="0"/>
              </a:rPr>
              <a:t>A Curva de Phillips</a:t>
            </a:r>
          </a:p>
        </p:txBody>
      </p:sp>
      <p:graphicFrame>
        <p:nvGraphicFramePr>
          <p:cNvPr id="56325" name="Object 4"/>
          <p:cNvGraphicFramePr>
            <a:graphicFrameLocks noGrp="1" noChangeAspect="1"/>
          </p:cNvGraphicFramePr>
          <p:nvPr>
            <p:ph idx="1"/>
            <p:extLst>
              <p:ext uri="{D42A27DB-BD31-4B8C-83A1-F6EECF244321}">
                <p14:modId xmlns:p14="http://schemas.microsoft.com/office/powerpoint/2010/main" val="3552228076"/>
              </p:ext>
            </p:extLst>
          </p:nvPr>
        </p:nvGraphicFramePr>
        <p:xfrm>
          <a:off x="441325" y="1789113"/>
          <a:ext cx="3594100" cy="1557337"/>
        </p:xfrm>
        <a:graphic>
          <a:graphicData uri="http://schemas.openxmlformats.org/presentationml/2006/ole">
            <mc:AlternateContent xmlns:mc="http://schemas.openxmlformats.org/markup-compatibility/2006">
              <mc:Choice xmlns:v="urn:schemas-microsoft-com:vml" Requires="v">
                <p:oleObj spid="_x0000_s113738" name="Equação" r:id="rId3" imgW="1523880" imgH="660240" progId="Equation.3">
                  <p:embed/>
                </p:oleObj>
              </mc:Choice>
              <mc:Fallback>
                <p:oleObj name="Equação" r:id="rId3" imgW="1523880" imgH="660240" progId="Equation.3">
                  <p:embed/>
                  <p:pic>
                    <p:nvPicPr>
                      <p:cNvPr id="0" name=""/>
                      <p:cNvPicPr>
                        <a:picLocks noChangeAspect="1" noChangeArrowheads="1"/>
                      </p:cNvPicPr>
                      <p:nvPr/>
                    </p:nvPicPr>
                    <p:blipFill>
                      <a:blip r:embed="rId4"/>
                      <a:srcRect/>
                      <a:stretch>
                        <a:fillRect/>
                      </a:stretch>
                    </p:blipFill>
                    <p:spPr bwMode="auto">
                      <a:xfrm>
                        <a:off x="441325" y="1789113"/>
                        <a:ext cx="3594100" cy="155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6" name="Object 5"/>
          <p:cNvGraphicFramePr>
            <a:graphicFrameLocks noChangeAspect="1"/>
          </p:cNvGraphicFramePr>
          <p:nvPr>
            <p:extLst>
              <p:ext uri="{D42A27DB-BD31-4B8C-83A1-F6EECF244321}">
                <p14:modId xmlns:p14="http://schemas.microsoft.com/office/powerpoint/2010/main" val="3999930545"/>
              </p:ext>
            </p:extLst>
          </p:nvPr>
        </p:nvGraphicFramePr>
        <p:xfrm>
          <a:off x="5159375" y="2006600"/>
          <a:ext cx="3314700" cy="917575"/>
        </p:xfrm>
        <a:graphic>
          <a:graphicData uri="http://schemas.openxmlformats.org/presentationml/2006/ole">
            <mc:AlternateContent xmlns:mc="http://schemas.openxmlformats.org/markup-compatibility/2006">
              <mc:Choice xmlns:v="urn:schemas-microsoft-com:vml" Requires="v">
                <p:oleObj spid="_x0000_s113739" name="Equação" r:id="rId5" imgW="1231560" imgH="317160" progId="Equation.3">
                  <p:embed/>
                </p:oleObj>
              </mc:Choice>
              <mc:Fallback>
                <p:oleObj name="Equação" r:id="rId5" imgW="1231560" imgH="317160" progId="Equation.3">
                  <p:embed/>
                  <p:pic>
                    <p:nvPicPr>
                      <p:cNvPr id="0" name=""/>
                      <p:cNvPicPr>
                        <a:picLocks noChangeAspect="1" noChangeArrowheads="1"/>
                      </p:cNvPicPr>
                      <p:nvPr/>
                    </p:nvPicPr>
                    <p:blipFill>
                      <a:blip r:embed="rId6"/>
                      <a:srcRect/>
                      <a:stretch>
                        <a:fillRect/>
                      </a:stretch>
                    </p:blipFill>
                    <p:spPr bwMode="auto">
                      <a:xfrm>
                        <a:off x="5159375" y="2006600"/>
                        <a:ext cx="33147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1782" name="AutoShape 6"/>
          <p:cNvSpPr>
            <a:spLocks/>
          </p:cNvSpPr>
          <p:nvPr/>
        </p:nvSpPr>
        <p:spPr bwMode="auto">
          <a:xfrm rot="5400000">
            <a:off x="4376738" y="-320675"/>
            <a:ext cx="361950" cy="8153400"/>
          </a:xfrm>
          <a:prstGeom prst="rightBrace">
            <a:avLst>
              <a:gd name="adj1" fmla="val 187719"/>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971783" name="Object 7"/>
          <p:cNvGraphicFramePr>
            <a:graphicFrameLocks noChangeAspect="1"/>
          </p:cNvGraphicFramePr>
          <p:nvPr>
            <p:extLst>
              <p:ext uri="{D42A27DB-BD31-4B8C-83A1-F6EECF244321}">
                <p14:modId xmlns:p14="http://schemas.microsoft.com/office/powerpoint/2010/main" val="3551147265"/>
              </p:ext>
            </p:extLst>
          </p:nvPr>
        </p:nvGraphicFramePr>
        <p:xfrm>
          <a:off x="1573213" y="4160838"/>
          <a:ext cx="5961062" cy="1892300"/>
        </p:xfrm>
        <a:graphic>
          <a:graphicData uri="http://schemas.openxmlformats.org/presentationml/2006/ole">
            <mc:AlternateContent xmlns:mc="http://schemas.openxmlformats.org/markup-compatibility/2006">
              <mc:Choice xmlns:v="urn:schemas-microsoft-com:vml" Requires="v">
                <p:oleObj spid="_x0000_s113740" name="Equação" r:id="rId7" imgW="2158920" imgH="660240" progId="Equation.3">
                  <p:embed/>
                </p:oleObj>
              </mc:Choice>
              <mc:Fallback>
                <p:oleObj name="Equação" r:id="rId7" imgW="2158920" imgH="660240" progId="Equation.3">
                  <p:embed/>
                  <p:pic>
                    <p:nvPicPr>
                      <p:cNvPr id="0" name=""/>
                      <p:cNvPicPr>
                        <a:picLocks noChangeAspect="1" noChangeArrowheads="1"/>
                      </p:cNvPicPr>
                      <p:nvPr/>
                    </p:nvPicPr>
                    <p:blipFill>
                      <a:blip r:embed="rId8"/>
                      <a:srcRect/>
                      <a:stretch>
                        <a:fillRect/>
                      </a:stretch>
                    </p:blipFill>
                    <p:spPr bwMode="auto">
                      <a:xfrm>
                        <a:off x="1573213" y="4160838"/>
                        <a:ext cx="596106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5359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71782"/>
                                        </p:tgtEl>
                                        <p:attrNameLst>
                                          <p:attrName>style.visibility</p:attrName>
                                        </p:attrNameLst>
                                      </p:cBhvr>
                                      <p:to>
                                        <p:strVal val="visible"/>
                                      </p:to>
                                    </p:set>
                                    <p:animEffect transition="in" filter="box(out)">
                                      <p:cBhvr>
                                        <p:cTn id="7" dur="500"/>
                                        <p:tgtEl>
                                          <p:spTgt spid="97178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71783"/>
                                        </p:tgtEl>
                                        <p:attrNameLst>
                                          <p:attrName>style.visibility</p:attrName>
                                        </p:attrNameLst>
                                      </p:cBhvr>
                                      <p:to>
                                        <p:strVal val="visible"/>
                                      </p:to>
                                    </p:set>
                                    <p:animEffect transition="in" filter="wipe(left)">
                                      <p:cBhvr>
                                        <p:cTn id="11" dur="1000"/>
                                        <p:tgtEl>
                                          <p:spTgt spid="971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82"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7290FFA1-9B40-413E-9B1F-7F8863FAA171}" type="slidenum">
              <a:rPr lang="pt-PT" sz="1400" b="0" smtClean="0"/>
              <a:pPr eaLnBrk="1" hangingPunct="1"/>
              <a:t>71</a:t>
            </a:fld>
            <a:endParaRPr lang="pt-PT" sz="1400" b="0" smtClean="0"/>
          </a:p>
        </p:txBody>
      </p:sp>
      <p:sp>
        <p:nvSpPr>
          <p:cNvPr id="57347" name="Rectangle 2"/>
          <p:cNvSpPr>
            <a:spLocks noGrp="1" noChangeArrowheads="1"/>
          </p:cNvSpPr>
          <p:nvPr>
            <p:ph type="title"/>
          </p:nvPr>
        </p:nvSpPr>
        <p:spPr>
          <a:xfrm>
            <a:off x="671513" y="228600"/>
            <a:ext cx="7772400" cy="766763"/>
          </a:xfrm>
          <a:noFill/>
        </p:spPr>
        <p:txBody>
          <a:bodyPr/>
          <a:lstStyle/>
          <a:p>
            <a:pPr eaLnBrk="1" hangingPunct="1"/>
            <a:r>
              <a:rPr lang="pt-BR" sz="3600" smtClean="0">
                <a:latin typeface="Arial" charset="0"/>
              </a:rPr>
              <a:t>A Curva de Phillips</a:t>
            </a:r>
          </a:p>
        </p:txBody>
      </p:sp>
      <p:sp>
        <p:nvSpPr>
          <p:cNvPr id="972804" name="Text Box 4"/>
          <p:cNvSpPr txBox="1">
            <a:spLocks noChangeArrowheads="1"/>
          </p:cNvSpPr>
          <p:nvPr/>
        </p:nvSpPr>
        <p:spPr bwMode="auto">
          <a:xfrm>
            <a:off x="588963" y="4273550"/>
            <a:ext cx="79629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buFontTx/>
              <a:buChar char="•"/>
            </a:pPr>
            <a:r>
              <a:rPr lang="pt-BR" b="0">
                <a:latin typeface="Arial" charset="0"/>
              </a:rPr>
              <a:t>Considere que                   , sendo </a:t>
            </a:r>
            <a:r>
              <a:rPr lang="pt-BR" b="0">
                <a:latin typeface="Arial" charset="0"/>
                <a:sym typeface="Symbol" pitchFamily="18" charset="2"/>
              </a:rPr>
              <a:t></a:t>
            </a:r>
            <a:r>
              <a:rPr lang="pt-BR" b="0">
                <a:latin typeface="Arial" charset="0"/>
              </a:rPr>
              <a:t> &gt; </a:t>
            </a:r>
            <a:r>
              <a:rPr lang="pt-BR" b="0">
                <a:latin typeface="Arial" charset="0"/>
                <a:sym typeface="Symbol" pitchFamily="18" charset="2"/>
              </a:rPr>
              <a:t></a:t>
            </a:r>
            <a:r>
              <a:rPr lang="pt-BR" b="0">
                <a:latin typeface="Arial" charset="0"/>
              </a:rPr>
              <a:t>. </a:t>
            </a:r>
          </a:p>
          <a:p>
            <a:pPr eaLnBrk="1" hangingPunct="1">
              <a:buFontTx/>
              <a:buChar char="•"/>
            </a:pPr>
            <a:endParaRPr lang="pt-BR" b="0">
              <a:latin typeface="Arial" charset="0"/>
            </a:endParaRPr>
          </a:p>
          <a:p>
            <a:pPr eaLnBrk="1" hangingPunct="1">
              <a:buFontTx/>
              <a:buChar char="•"/>
            </a:pPr>
            <a:r>
              <a:rPr lang="pt-BR" b="0">
                <a:latin typeface="Arial" charset="0"/>
              </a:rPr>
              <a:t>Esta hipótese implica um sistema de indexação de preços mais veloz do que a correção dos salários pela inflação passada. </a:t>
            </a:r>
          </a:p>
        </p:txBody>
      </p:sp>
      <p:graphicFrame>
        <p:nvGraphicFramePr>
          <p:cNvPr id="57350" name="Object 5"/>
          <p:cNvGraphicFramePr>
            <a:graphicFrameLocks noChangeAspect="1"/>
          </p:cNvGraphicFramePr>
          <p:nvPr>
            <p:extLst>
              <p:ext uri="{D42A27DB-BD31-4B8C-83A1-F6EECF244321}">
                <p14:modId xmlns:p14="http://schemas.microsoft.com/office/powerpoint/2010/main" val="2635019312"/>
              </p:ext>
            </p:extLst>
          </p:nvPr>
        </p:nvGraphicFramePr>
        <p:xfrm>
          <a:off x="1573213" y="1627188"/>
          <a:ext cx="5961062" cy="1890712"/>
        </p:xfrm>
        <a:graphic>
          <a:graphicData uri="http://schemas.openxmlformats.org/presentationml/2006/ole">
            <mc:AlternateContent xmlns:mc="http://schemas.openxmlformats.org/markup-compatibility/2006">
              <mc:Choice xmlns:v="urn:schemas-microsoft-com:vml" Requires="v">
                <p:oleObj spid="_x0000_s114738" name="Equação" r:id="rId3" imgW="2158920" imgH="660240" progId="Equation.3">
                  <p:embed/>
                </p:oleObj>
              </mc:Choice>
              <mc:Fallback>
                <p:oleObj name="Equação" r:id="rId3" imgW="2158920" imgH="660240" progId="Equation.3">
                  <p:embed/>
                  <p:pic>
                    <p:nvPicPr>
                      <p:cNvPr id="0" name=""/>
                      <p:cNvPicPr>
                        <a:picLocks noChangeAspect="1" noChangeArrowheads="1"/>
                      </p:cNvPicPr>
                      <p:nvPr/>
                    </p:nvPicPr>
                    <p:blipFill>
                      <a:blip r:embed="rId4"/>
                      <a:srcRect/>
                      <a:stretch>
                        <a:fillRect/>
                      </a:stretch>
                    </p:blipFill>
                    <p:spPr bwMode="auto">
                      <a:xfrm>
                        <a:off x="1573213" y="1627188"/>
                        <a:ext cx="5961062"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72806" name="Object 6"/>
          <p:cNvGraphicFramePr>
            <a:graphicFrameLocks noChangeAspect="1"/>
          </p:cNvGraphicFramePr>
          <p:nvPr>
            <p:extLst>
              <p:ext uri="{D42A27DB-BD31-4B8C-83A1-F6EECF244321}">
                <p14:modId xmlns:p14="http://schemas.microsoft.com/office/powerpoint/2010/main" val="3078416315"/>
              </p:ext>
            </p:extLst>
          </p:nvPr>
        </p:nvGraphicFramePr>
        <p:xfrm>
          <a:off x="3243263" y="4021138"/>
          <a:ext cx="1966912" cy="866775"/>
        </p:xfrm>
        <a:graphic>
          <a:graphicData uri="http://schemas.openxmlformats.org/presentationml/2006/ole">
            <mc:AlternateContent xmlns:mc="http://schemas.openxmlformats.org/markup-compatibility/2006">
              <mc:Choice xmlns:v="urn:schemas-microsoft-com:vml" Requires="v">
                <p:oleObj spid="_x0000_s114739" name="Equação" r:id="rId5" imgW="736560" imgH="304560" progId="Equation.3">
                  <p:embed/>
                </p:oleObj>
              </mc:Choice>
              <mc:Fallback>
                <p:oleObj name="Equação" r:id="rId5" imgW="736560" imgH="304560" progId="Equation.3">
                  <p:embed/>
                  <p:pic>
                    <p:nvPicPr>
                      <p:cNvPr id="0" name=""/>
                      <p:cNvPicPr>
                        <a:picLocks noChangeAspect="1" noChangeArrowheads="1"/>
                      </p:cNvPicPr>
                      <p:nvPr/>
                    </p:nvPicPr>
                    <p:blipFill>
                      <a:blip r:embed="rId6"/>
                      <a:srcRect/>
                      <a:stretch>
                        <a:fillRect/>
                      </a:stretch>
                    </p:blipFill>
                    <p:spPr bwMode="auto">
                      <a:xfrm>
                        <a:off x="3243263" y="4021138"/>
                        <a:ext cx="196691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20984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972804">
                                            <p:txEl>
                                              <p:pRg st="0" end="0"/>
                                            </p:txEl>
                                          </p:spTgt>
                                        </p:tgtEl>
                                        <p:attrNameLst>
                                          <p:attrName>style.visibility</p:attrName>
                                        </p:attrNameLst>
                                      </p:cBhvr>
                                      <p:to>
                                        <p:strVal val="visible"/>
                                      </p:to>
                                    </p:set>
                                    <p:animEffect transition="in" filter="strips(downRight)">
                                      <p:cBhvr>
                                        <p:cTn id="7" dur="500"/>
                                        <p:tgtEl>
                                          <p:spTgt spid="97280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972806"/>
                                        </p:tgtEl>
                                        <p:attrNameLst>
                                          <p:attrName>style.visibility</p:attrName>
                                        </p:attrNameLst>
                                      </p:cBhvr>
                                      <p:to>
                                        <p:strVal val="visible"/>
                                      </p:to>
                                    </p:set>
                                    <p:animEffect transition="in" filter="wipe(left)">
                                      <p:cBhvr>
                                        <p:cTn id="10" dur="500"/>
                                        <p:tgtEl>
                                          <p:spTgt spid="972806"/>
                                        </p:tgtEl>
                                      </p:cBhvr>
                                    </p:animEffect>
                                  </p:childTnLst>
                                </p:cTn>
                              </p:par>
                            </p:childTnLst>
                          </p:cTn>
                        </p:par>
                        <p:par>
                          <p:cTn id="11" fill="hold" nodeType="afterGroup">
                            <p:stCondLst>
                              <p:cond delay="500"/>
                            </p:stCondLst>
                            <p:childTnLst>
                              <p:par>
                                <p:cTn id="12" presetID="18" presetClass="entr" presetSubtype="6" fill="hold" nodeType="afterEffect">
                                  <p:stCondLst>
                                    <p:cond delay="0"/>
                                  </p:stCondLst>
                                  <p:childTnLst>
                                    <p:set>
                                      <p:cBhvr>
                                        <p:cTn id="13" dur="1" fill="hold">
                                          <p:stCondLst>
                                            <p:cond delay="0"/>
                                          </p:stCondLst>
                                        </p:cTn>
                                        <p:tgtEl>
                                          <p:spTgt spid="972804">
                                            <p:txEl>
                                              <p:pRg st="2" end="2"/>
                                            </p:txEl>
                                          </p:spTgt>
                                        </p:tgtEl>
                                        <p:attrNameLst>
                                          <p:attrName>style.visibility</p:attrName>
                                        </p:attrNameLst>
                                      </p:cBhvr>
                                      <p:to>
                                        <p:strVal val="visible"/>
                                      </p:to>
                                    </p:set>
                                    <p:animEffect transition="in" filter="strips(downRight)">
                                      <p:cBhvr>
                                        <p:cTn id="14" dur="500"/>
                                        <p:tgtEl>
                                          <p:spTgt spid="9728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1D8F8FB7-EFA4-4904-B094-AB98996389A9}" type="slidenum">
              <a:rPr lang="pt-PT" sz="1400" b="0" smtClean="0"/>
              <a:pPr eaLnBrk="1" hangingPunct="1"/>
              <a:t>72</a:t>
            </a:fld>
            <a:endParaRPr lang="pt-PT" sz="1400" b="0" smtClean="0"/>
          </a:p>
        </p:txBody>
      </p:sp>
      <p:sp>
        <p:nvSpPr>
          <p:cNvPr id="58371" name="Rectangle 2"/>
          <p:cNvSpPr>
            <a:spLocks noGrp="1" noChangeArrowheads="1"/>
          </p:cNvSpPr>
          <p:nvPr>
            <p:ph type="title"/>
          </p:nvPr>
        </p:nvSpPr>
        <p:spPr>
          <a:xfrm>
            <a:off x="671513" y="230188"/>
            <a:ext cx="7772400" cy="765175"/>
          </a:xfrm>
          <a:noFill/>
        </p:spPr>
        <p:txBody>
          <a:bodyPr/>
          <a:lstStyle/>
          <a:p>
            <a:pPr eaLnBrk="1" hangingPunct="1"/>
            <a:r>
              <a:rPr lang="pt-BR" sz="3600" smtClean="0">
                <a:latin typeface="Arial" charset="0"/>
              </a:rPr>
              <a:t>A Curva de Phillips</a:t>
            </a:r>
          </a:p>
        </p:txBody>
      </p:sp>
      <p:sp>
        <p:nvSpPr>
          <p:cNvPr id="973828" name="AutoShape 4"/>
          <p:cNvSpPr>
            <a:spLocks/>
          </p:cNvSpPr>
          <p:nvPr/>
        </p:nvSpPr>
        <p:spPr bwMode="auto">
          <a:xfrm>
            <a:off x="4132263" y="1657350"/>
            <a:ext cx="401637" cy="1974850"/>
          </a:xfrm>
          <a:prstGeom prst="rightBrace">
            <a:avLst>
              <a:gd name="adj1" fmla="val 40975"/>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973829" name="Object 5"/>
          <p:cNvGraphicFramePr>
            <a:graphicFrameLocks noChangeAspect="1"/>
          </p:cNvGraphicFramePr>
          <p:nvPr>
            <p:extLst>
              <p:ext uri="{D42A27DB-BD31-4B8C-83A1-F6EECF244321}">
                <p14:modId xmlns:p14="http://schemas.microsoft.com/office/powerpoint/2010/main" val="3954818747"/>
              </p:ext>
            </p:extLst>
          </p:nvPr>
        </p:nvGraphicFramePr>
        <p:xfrm>
          <a:off x="23814" y="1685925"/>
          <a:ext cx="4108450" cy="1302932"/>
        </p:xfrm>
        <a:graphic>
          <a:graphicData uri="http://schemas.openxmlformats.org/presentationml/2006/ole">
            <mc:AlternateContent xmlns:mc="http://schemas.openxmlformats.org/markup-compatibility/2006">
              <mc:Choice xmlns:v="urn:schemas-microsoft-com:vml" Requires="v">
                <p:oleObj spid="_x0000_s115834" name="Equação" r:id="rId3" imgW="2158920" imgH="660240" progId="Equation.3">
                  <p:embed/>
                </p:oleObj>
              </mc:Choice>
              <mc:Fallback>
                <p:oleObj name="Equação" r:id="rId3" imgW="2158920" imgH="660240" progId="Equation.3">
                  <p:embed/>
                  <p:pic>
                    <p:nvPicPr>
                      <p:cNvPr id="0" name=""/>
                      <p:cNvPicPr>
                        <a:picLocks noChangeAspect="1" noChangeArrowheads="1"/>
                      </p:cNvPicPr>
                      <p:nvPr/>
                    </p:nvPicPr>
                    <p:blipFill>
                      <a:blip r:embed="rId4"/>
                      <a:srcRect/>
                      <a:stretch>
                        <a:fillRect/>
                      </a:stretch>
                    </p:blipFill>
                    <p:spPr bwMode="auto">
                      <a:xfrm>
                        <a:off x="23814" y="1685925"/>
                        <a:ext cx="4108450" cy="1302932"/>
                      </a:xfrm>
                      <a:prstGeom prst="rect">
                        <a:avLst/>
                      </a:prstGeom>
                      <a:noFill/>
                      <a:ln>
                        <a:noFill/>
                      </a:ln>
                      <a:extLst/>
                    </p:spPr>
                  </p:pic>
                </p:oleObj>
              </mc:Fallback>
            </mc:AlternateContent>
          </a:graphicData>
        </a:graphic>
      </p:graphicFrame>
      <p:graphicFrame>
        <p:nvGraphicFramePr>
          <p:cNvPr id="973830" name="Object 6"/>
          <p:cNvGraphicFramePr>
            <a:graphicFrameLocks noChangeAspect="1"/>
          </p:cNvGraphicFramePr>
          <p:nvPr>
            <p:extLst>
              <p:ext uri="{D42A27DB-BD31-4B8C-83A1-F6EECF244321}">
                <p14:modId xmlns:p14="http://schemas.microsoft.com/office/powerpoint/2010/main" val="3218219962"/>
              </p:ext>
            </p:extLst>
          </p:nvPr>
        </p:nvGraphicFramePr>
        <p:xfrm>
          <a:off x="2771800" y="2924944"/>
          <a:ext cx="1420391" cy="626358"/>
        </p:xfrm>
        <a:graphic>
          <a:graphicData uri="http://schemas.openxmlformats.org/presentationml/2006/ole">
            <mc:AlternateContent xmlns:mc="http://schemas.openxmlformats.org/markup-compatibility/2006">
              <mc:Choice xmlns:v="urn:schemas-microsoft-com:vml" Requires="v">
                <p:oleObj spid="_x0000_s115835" name="Equação" r:id="rId5" imgW="736560" imgH="304560" progId="Equation.3">
                  <p:embed/>
                </p:oleObj>
              </mc:Choice>
              <mc:Fallback>
                <p:oleObj name="Equação" r:id="rId5" imgW="736560" imgH="304560" progId="Equation.3">
                  <p:embed/>
                  <p:pic>
                    <p:nvPicPr>
                      <p:cNvPr id="0" name=""/>
                      <p:cNvPicPr>
                        <a:picLocks noChangeAspect="1" noChangeArrowheads="1"/>
                      </p:cNvPicPr>
                      <p:nvPr/>
                    </p:nvPicPr>
                    <p:blipFill>
                      <a:blip r:embed="rId6"/>
                      <a:srcRect/>
                      <a:stretch>
                        <a:fillRect/>
                      </a:stretch>
                    </p:blipFill>
                    <p:spPr bwMode="auto">
                      <a:xfrm>
                        <a:off x="2771800" y="2924944"/>
                        <a:ext cx="1420391" cy="626358"/>
                      </a:xfrm>
                      <a:prstGeom prst="rect">
                        <a:avLst/>
                      </a:prstGeom>
                      <a:noFill/>
                      <a:ln>
                        <a:noFill/>
                      </a:ln>
                      <a:extLst/>
                    </p:spPr>
                  </p:pic>
                </p:oleObj>
              </mc:Fallback>
            </mc:AlternateContent>
          </a:graphicData>
        </a:graphic>
      </p:graphicFrame>
      <p:graphicFrame>
        <p:nvGraphicFramePr>
          <p:cNvPr id="973831" name="Object 7"/>
          <p:cNvGraphicFramePr>
            <a:graphicFrameLocks noChangeAspect="1"/>
          </p:cNvGraphicFramePr>
          <p:nvPr>
            <p:extLst>
              <p:ext uri="{D42A27DB-BD31-4B8C-83A1-F6EECF244321}">
                <p14:modId xmlns:p14="http://schemas.microsoft.com/office/powerpoint/2010/main" val="2445218850"/>
              </p:ext>
            </p:extLst>
          </p:nvPr>
        </p:nvGraphicFramePr>
        <p:xfrm>
          <a:off x="4572000" y="1662342"/>
          <a:ext cx="4490914" cy="1262602"/>
        </p:xfrm>
        <a:graphic>
          <a:graphicData uri="http://schemas.openxmlformats.org/presentationml/2006/ole">
            <mc:AlternateContent xmlns:mc="http://schemas.openxmlformats.org/markup-compatibility/2006">
              <mc:Choice xmlns:v="urn:schemas-microsoft-com:vml" Requires="v">
                <p:oleObj spid="_x0000_s115836" name="Equação" r:id="rId7" imgW="2438280" imgH="660240" progId="Equation.3">
                  <p:embed/>
                </p:oleObj>
              </mc:Choice>
              <mc:Fallback>
                <p:oleObj name="Equação" r:id="rId7" imgW="2438280" imgH="660240" progId="Equation.3">
                  <p:embed/>
                  <p:pic>
                    <p:nvPicPr>
                      <p:cNvPr id="0" name=""/>
                      <p:cNvPicPr>
                        <a:picLocks noChangeAspect="1" noChangeArrowheads="1"/>
                      </p:cNvPicPr>
                      <p:nvPr/>
                    </p:nvPicPr>
                    <p:blipFill>
                      <a:blip r:embed="rId8"/>
                      <a:srcRect/>
                      <a:stretch>
                        <a:fillRect/>
                      </a:stretch>
                    </p:blipFill>
                    <p:spPr bwMode="auto">
                      <a:xfrm>
                        <a:off x="4572000" y="1662342"/>
                        <a:ext cx="4490914" cy="1262602"/>
                      </a:xfrm>
                      <a:prstGeom prst="rect">
                        <a:avLst/>
                      </a:prstGeom>
                      <a:noFill/>
                      <a:ln>
                        <a:noFill/>
                      </a:ln>
                      <a:extLst/>
                    </p:spPr>
                  </p:pic>
                </p:oleObj>
              </mc:Fallback>
            </mc:AlternateContent>
          </a:graphicData>
        </a:graphic>
      </p:graphicFrame>
      <p:graphicFrame>
        <p:nvGraphicFramePr>
          <p:cNvPr id="973832" name="Object 8"/>
          <p:cNvGraphicFramePr>
            <a:graphicFrameLocks noChangeAspect="1"/>
          </p:cNvGraphicFramePr>
          <p:nvPr>
            <p:extLst>
              <p:ext uri="{D42A27DB-BD31-4B8C-83A1-F6EECF244321}">
                <p14:modId xmlns:p14="http://schemas.microsoft.com/office/powerpoint/2010/main" val="738892391"/>
              </p:ext>
            </p:extLst>
          </p:nvPr>
        </p:nvGraphicFramePr>
        <p:xfrm>
          <a:off x="2122488" y="3759200"/>
          <a:ext cx="4846637" cy="1379538"/>
        </p:xfrm>
        <a:graphic>
          <a:graphicData uri="http://schemas.openxmlformats.org/presentationml/2006/ole">
            <mc:AlternateContent xmlns:mc="http://schemas.openxmlformats.org/markup-compatibility/2006">
              <mc:Choice xmlns:v="urn:schemas-microsoft-com:vml" Requires="v">
                <p:oleObj spid="_x0000_s115837" name="Equação" r:id="rId9" imgW="2273040" imgH="622080" progId="Equation.3">
                  <p:embed/>
                </p:oleObj>
              </mc:Choice>
              <mc:Fallback>
                <p:oleObj name="Equação" r:id="rId9" imgW="2273040" imgH="622080" progId="Equation.3">
                  <p:embed/>
                  <p:pic>
                    <p:nvPicPr>
                      <p:cNvPr id="0" name=""/>
                      <p:cNvPicPr>
                        <a:picLocks noChangeAspect="1" noChangeArrowheads="1"/>
                      </p:cNvPicPr>
                      <p:nvPr/>
                    </p:nvPicPr>
                    <p:blipFill>
                      <a:blip r:embed="rId10"/>
                      <a:srcRect/>
                      <a:stretch>
                        <a:fillRect/>
                      </a:stretch>
                    </p:blipFill>
                    <p:spPr bwMode="auto">
                      <a:xfrm>
                        <a:off x="2122488" y="3759200"/>
                        <a:ext cx="4846637"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73833" name="Object 9"/>
          <p:cNvGraphicFramePr>
            <a:graphicFrameLocks noChangeAspect="1"/>
          </p:cNvGraphicFramePr>
          <p:nvPr>
            <p:extLst>
              <p:ext uri="{D42A27DB-BD31-4B8C-83A1-F6EECF244321}">
                <p14:modId xmlns:p14="http://schemas.microsoft.com/office/powerpoint/2010/main" val="1357659026"/>
              </p:ext>
            </p:extLst>
          </p:nvPr>
        </p:nvGraphicFramePr>
        <p:xfrm>
          <a:off x="1144588" y="5243513"/>
          <a:ext cx="6815137" cy="1476375"/>
        </p:xfrm>
        <a:graphic>
          <a:graphicData uri="http://schemas.openxmlformats.org/presentationml/2006/ole">
            <mc:AlternateContent xmlns:mc="http://schemas.openxmlformats.org/markup-compatibility/2006">
              <mc:Choice xmlns:v="urn:schemas-microsoft-com:vml" Requires="v">
                <p:oleObj spid="_x0000_s115838" name="Equação" r:id="rId11" imgW="3174840" imgH="660240" progId="Equation.3">
                  <p:embed/>
                </p:oleObj>
              </mc:Choice>
              <mc:Fallback>
                <p:oleObj name="Equação" r:id="rId11" imgW="3174840" imgH="660240" progId="Equation.3">
                  <p:embed/>
                  <p:pic>
                    <p:nvPicPr>
                      <p:cNvPr id="0" name=""/>
                      <p:cNvPicPr>
                        <a:picLocks noChangeAspect="1" noChangeArrowheads="1"/>
                      </p:cNvPicPr>
                      <p:nvPr/>
                    </p:nvPicPr>
                    <p:blipFill>
                      <a:blip r:embed="rId12"/>
                      <a:srcRect/>
                      <a:stretch>
                        <a:fillRect/>
                      </a:stretch>
                    </p:blipFill>
                    <p:spPr bwMode="auto">
                      <a:xfrm>
                        <a:off x="1144588" y="5243513"/>
                        <a:ext cx="68151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3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73829"/>
                                        </p:tgtEl>
                                        <p:attrNameLst>
                                          <p:attrName>style.visibility</p:attrName>
                                        </p:attrNameLst>
                                      </p:cBhvr>
                                      <p:to>
                                        <p:strVal val="visible"/>
                                      </p:to>
                                    </p:set>
                                    <p:animEffect transition="in" filter="wipe(left)">
                                      <p:cBhvr>
                                        <p:cTn id="7" dur="500"/>
                                        <p:tgtEl>
                                          <p:spTgt spid="97382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73830"/>
                                        </p:tgtEl>
                                        <p:attrNameLst>
                                          <p:attrName>style.visibility</p:attrName>
                                        </p:attrNameLst>
                                      </p:cBhvr>
                                      <p:to>
                                        <p:strVal val="visible"/>
                                      </p:to>
                                    </p:set>
                                    <p:animEffect transition="in" filter="wipe(left)">
                                      <p:cBhvr>
                                        <p:cTn id="11" dur="500"/>
                                        <p:tgtEl>
                                          <p:spTgt spid="973830"/>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973828"/>
                                        </p:tgtEl>
                                        <p:attrNameLst>
                                          <p:attrName>style.visibility</p:attrName>
                                        </p:attrNameLst>
                                      </p:cBhvr>
                                      <p:to>
                                        <p:strVal val="visible"/>
                                      </p:to>
                                    </p:set>
                                    <p:animEffect transition="in" filter="box(out)">
                                      <p:cBhvr>
                                        <p:cTn id="15" dur="500"/>
                                        <p:tgtEl>
                                          <p:spTgt spid="9738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973831"/>
                                        </p:tgtEl>
                                        <p:attrNameLst>
                                          <p:attrName>style.visibility</p:attrName>
                                        </p:attrNameLst>
                                      </p:cBhvr>
                                      <p:to>
                                        <p:strVal val="visible"/>
                                      </p:to>
                                    </p:set>
                                    <p:animEffect transition="in" filter="wipe(left)">
                                      <p:cBhvr>
                                        <p:cTn id="20" dur="1000"/>
                                        <p:tgtEl>
                                          <p:spTgt spid="97383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973832"/>
                                        </p:tgtEl>
                                        <p:attrNameLst>
                                          <p:attrName>style.visibility</p:attrName>
                                        </p:attrNameLst>
                                      </p:cBhvr>
                                      <p:to>
                                        <p:strVal val="visible"/>
                                      </p:to>
                                    </p:set>
                                    <p:animEffect transition="in" filter="wipe(left)">
                                      <p:cBhvr>
                                        <p:cTn id="25" dur="500"/>
                                        <p:tgtEl>
                                          <p:spTgt spid="9738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973833"/>
                                        </p:tgtEl>
                                        <p:attrNameLst>
                                          <p:attrName>style.visibility</p:attrName>
                                        </p:attrNameLst>
                                      </p:cBhvr>
                                      <p:to>
                                        <p:strVal val="visible"/>
                                      </p:to>
                                    </p:set>
                                    <p:animEffect transition="in" filter="wipe(left)">
                                      <p:cBhvr>
                                        <p:cTn id="30" dur="500"/>
                                        <p:tgtEl>
                                          <p:spTgt spid="973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8"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5D775DA3-494F-4057-BDDC-3D1AB15CF0EB}" type="slidenum">
              <a:rPr lang="pt-PT" sz="1400" b="0" smtClean="0"/>
              <a:pPr eaLnBrk="1" hangingPunct="1"/>
              <a:t>73</a:t>
            </a:fld>
            <a:endParaRPr lang="pt-PT" sz="1400" b="0" smtClean="0"/>
          </a:p>
        </p:txBody>
      </p:sp>
      <p:sp>
        <p:nvSpPr>
          <p:cNvPr id="59395" name="Rectangle 2"/>
          <p:cNvSpPr>
            <a:spLocks noGrp="1" noChangeArrowheads="1"/>
          </p:cNvSpPr>
          <p:nvPr>
            <p:ph type="title"/>
          </p:nvPr>
        </p:nvSpPr>
        <p:spPr>
          <a:xfrm>
            <a:off x="671513" y="215900"/>
            <a:ext cx="7772400" cy="793750"/>
          </a:xfrm>
          <a:noFill/>
        </p:spPr>
        <p:txBody>
          <a:bodyPr/>
          <a:lstStyle/>
          <a:p>
            <a:pPr eaLnBrk="1" hangingPunct="1"/>
            <a:r>
              <a:rPr lang="pt-BR" sz="3600" smtClean="0">
                <a:latin typeface="Arial" charset="0"/>
              </a:rPr>
              <a:t>A Curva de Phillips</a:t>
            </a:r>
          </a:p>
        </p:txBody>
      </p:sp>
      <p:sp>
        <p:nvSpPr>
          <p:cNvPr id="974852" name="AutoShape 4"/>
          <p:cNvSpPr>
            <a:spLocks/>
          </p:cNvSpPr>
          <p:nvPr/>
        </p:nvSpPr>
        <p:spPr bwMode="auto">
          <a:xfrm>
            <a:off x="7827963" y="1562100"/>
            <a:ext cx="363537" cy="2203450"/>
          </a:xfrm>
          <a:prstGeom prst="rightBrace">
            <a:avLst>
              <a:gd name="adj1" fmla="val 5051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aphicFrame>
        <p:nvGraphicFramePr>
          <p:cNvPr id="974853" name="Object 5"/>
          <p:cNvGraphicFramePr>
            <a:graphicFrameLocks noChangeAspect="1"/>
          </p:cNvGraphicFramePr>
          <p:nvPr>
            <p:extLst>
              <p:ext uri="{D42A27DB-BD31-4B8C-83A1-F6EECF244321}">
                <p14:modId xmlns:p14="http://schemas.microsoft.com/office/powerpoint/2010/main" val="3791709012"/>
              </p:ext>
            </p:extLst>
          </p:nvPr>
        </p:nvGraphicFramePr>
        <p:xfrm>
          <a:off x="1144588" y="1624013"/>
          <a:ext cx="6815137" cy="1476375"/>
        </p:xfrm>
        <a:graphic>
          <a:graphicData uri="http://schemas.openxmlformats.org/presentationml/2006/ole">
            <mc:AlternateContent xmlns:mc="http://schemas.openxmlformats.org/markup-compatibility/2006">
              <mc:Choice xmlns:v="urn:schemas-microsoft-com:vml" Requires="v">
                <p:oleObj spid="_x0000_s116834" name="Equação" r:id="rId3" imgW="3174840" imgH="660240" progId="Equation.3">
                  <p:embed/>
                </p:oleObj>
              </mc:Choice>
              <mc:Fallback>
                <p:oleObj name="Equação" r:id="rId3" imgW="3174840" imgH="660240" progId="Equation.3">
                  <p:embed/>
                  <p:pic>
                    <p:nvPicPr>
                      <p:cNvPr id="0" name=""/>
                      <p:cNvPicPr>
                        <a:picLocks noChangeAspect="1" noChangeArrowheads="1"/>
                      </p:cNvPicPr>
                      <p:nvPr/>
                    </p:nvPicPr>
                    <p:blipFill>
                      <a:blip r:embed="rId4"/>
                      <a:srcRect/>
                      <a:stretch>
                        <a:fillRect/>
                      </a:stretch>
                    </p:blipFill>
                    <p:spPr bwMode="auto">
                      <a:xfrm>
                        <a:off x="1144588" y="1624013"/>
                        <a:ext cx="68151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74854" name="Object 6"/>
          <p:cNvGraphicFramePr>
            <a:graphicFrameLocks noChangeAspect="1"/>
          </p:cNvGraphicFramePr>
          <p:nvPr>
            <p:extLst>
              <p:ext uri="{D42A27DB-BD31-4B8C-83A1-F6EECF244321}">
                <p14:modId xmlns:p14="http://schemas.microsoft.com/office/powerpoint/2010/main" val="1111431060"/>
              </p:ext>
            </p:extLst>
          </p:nvPr>
        </p:nvGraphicFramePr>
        <p:xfrm>
          <a:off x="5076056" y="3094420"/>
          <a:ext cx="2664296" cy="737805"/>
        </p:xfrm>
        <a:graphic>
          <a:graphicData uri="http://schemas.openxmlformats.org/presentationml/2006/ole">
            <mc:AlternateContent xmlns:mc="http://schemas.openxmlformats.org/markup-compatibility/2006">
              <mc:Choice xmlns:v="urn:schemas-microsoft-com:vml" Requires="v">
                <p:oleObj spid="_x0000_s116835" name="Equação" r:id="rId5" imgW="1231560" imgH="317160" progId="Equation.3">
                  <p:embed/>
                </p:oleObj>
              </mc:Choice>
              <mc:Fallback>
                <p:oleObj name="Equação" r:id="rId5" imgW="1231560" imgH="317160" progId="Equation.3">
                  <p:embed/>
                  <p:pic>
                    <p:nvPicPr>
                      <p:cNvPr id="0" name=""/>
                      <p:cNvPicPr>
                        <a:picLocks noChangeAspect="1" noChangeArrowheads="1"/>
                      </p:cNvPicPr>
                      <p:nvPr/>
                    </p:nvPicPr>
                    <p:blipFill>
                      <a:blip r:embed="rId6"/>
                      <a:srcRect/>
                      <a:stretch>
                        <a:fillRect/>
                      </a:stretch>
                    </p:blipFill>
                    <p:spPr bwMode="auto">
                      <a:xfrm>
                        <a:off x="5076056" y="3094420"/>
                        <a:ext cx="2664296" cy="737805"/>
                      </a:xfrm>
                      <a:prstGeom prst="rect">
                        <a:avLst/>
                      </a:prstGeom>
                      <a:noFill/>
                      <a:ln>
                        <a:noFill/>
                      </a:ln>
                      <a:extLst/>
                    </p:spPr>
                  </p:pic>
                </p:oleObj>
              </mc:Fallback>
            </mc:AlternateContent>
          </a:graphicData>
        </a:graphic>
      </p:graphicFrame>
      <p:graphicFrame>
        <p:nvGraphicFramePr>
          <p:cNvPr id="974855" name="Object 7"/>
          <p:cNvGraphicFramePr>
            <a:graphicFrameLocks noChangeAspect="1"/>
          </p:cNvGraphicFramePr>
          <p:nvPr>
            <p:extLst>
              <p:ext uri="{D42A27DB-BD31-4B8C-83A1-F6EECF244321}">
                <p14:modId xmlns:p14="http://schemas.microsoft.com/office/powerpoint/2010/main" val="2173174720"/>
              </p:ext>
            </p:extLst>
          </p:nvPr>
        </p:nvGraphicFramePr>
        <p:xfrm>
          <a:off x="858838" y="3967163"/>
          <a:ext cx="7399337" cy="1427162"/>
        </p:xfrm>
        <a:graphic>
          <a:graphicData uri="http://schemas.openxmlformats.org/presentationml/2006/ole">
            <mc:AlternateContent xmlns:mc="http://schemas.openxmlformats.org/markup-compatibility/2006">
              <mc:Choice xmlns:v="urn:schemas-microsoft-com:vml" Requires="v">
                <p:oleObj spid="_x0000_s116836" name="Equação" r:id="rId7" imgW="3568680" imgH="660240" progId="Equation.3">
                  <p:embed/>
                </p:oleObj>
              </mc:Choice>
              <mc:Fallback>
                <p:oleObj name="Equação" r:id="rId7" imgW="3568680" imgH="660240" progId="Equation.3">
                  <p:embed/>
                  <p:pic>
                    <p:nvPicPr>
                      <p:cNvPr id="0" name=""/>
                      <p:cNvPicPr>
                        <a:picLocks noChangeAspect="1" noChangeArrowheads="1"/>
                      </p:cNvPicPr>
                      <p:nvPr/>
                    </p:nvPicPr>
                    <p:blipFill>
                      <a:blip r:embed="rId8"/>
                      <a:srcRect/>
                      <a:stretch>
                        <a:fillRect/>
                      </a:stretch>
                    </p:blipFill>
                    <p:spPr bwMode="auto">
                      <a:xfrm>
                        <a:off x="858838" y="3967163"/>
                        <a:ext cx="7399337"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74856" name="Object 8"/>
          <p:cNvGraphicFramePr>
            <a:graphicFrameLocks noChangeAspect="1"/>
          </p:cNvGraphicFramePr>
          <p:nvPr>
            <p:extLst>
              <p:ext uri="{D42A27DB-BD31-4B8C-83A1-F6EECF244321}">
                <p14:modId xmlns:p14="http://schemas.microsoft.com/office/powerpoint/2010/main" val="2121134820"/>
              </p:ext>
            </p:extLst>
          </p:nvPr>
        </p:nvGraphicFramePr>
        <p:xfrm>
          <a:off x="1357313" y="5367338"/>
          <a:ext cx="6384925" cy="1404937"/>
        </p:xfrm>
        <a:graphic>
          <a:graphicData uri="http://schemas.openxmlformats.org/presentationml/2006/ole">
            <mc:AlternateContent xmlns:mc="http://schemas.openxmlformats.org/markup-compatibility/2006">
              <mc:Choice xmlns:v="urn:schemas-microsoft-com:vml" Requires="v">
                <p:oleObj spid="_x0000_s116837" name="Equação" r:id="rId9" imgW="3124080" imgH="660240" progId="Equation.3">
                  <p:embed/>
                </p:oleObj>
              </mc:Choice>
              <mc:Fallback>
                <p:oleObj name="Equação" r:id="rId9" imgW="3124080" imgH="660240" progId="Equation.3">
                  <p:embed/>
                  <p:pic>
                    <p:nvPicPr>
                      <p:cNvPr id="0" name=""/>
                      <p:cNvPicPr>
                        <a:picLocks noChangeAspect="1" noChangeArrowheads="1"/>
                      </p:cNvPicPr>
                      <p:nvPr/>
                    </p:nvPicPr>
                    <p:blipFill>
                      <a:blip r:embed="rId10"/>
                      <a:srcRect/>
                      <a:stretch>
                        <a:fillRect/>
                      </a:stretch>
                    </p:blipFill>
                    <p:spPr bwMode="auto">
                      <a:xfrm>
                        <a:off x="1357313" y="5367338"/>
                        <a:ext cx="6384925"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08118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74853"/>
                                        </p:tgtEl>
                                        <p:attrNameLst>
                                          <p:attrName>style.visibility</p:attrName>
                                        </p:attrNameLst>
                                      </p:cBhvr>
                                      <p:to>
                                        <p:strVal val="visible"/>
                                      </p:to>
                                    </p:set>
                                    <p:animEffect transition="in" filter="wipe(left)">
                                      <p:cBhvr>
                                        <p:cTn id="7" dur="500"/>
                                        <p:tgtEl>
                                          <p:spTgt spid="9748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74854"/>
                                        </p:tgtEl>
                                        <p:attrNameLst>
                                          <p:attrName>style.visibility</p:attrName>
                                        </p:attrNameLst>
                                      </p:cBhvr>
                                      <p:to>
                                        <p:strVal val="visible"/>
                                      </p:to>
                                    </p:set>
                                    <p:animEffect transition="in" filter="wipe(left)">
                                      <p:cBhvr>
                                        <p:cTn id="12" dur="500"/>
                                        <p:tgtEl>
                                          <p:spTgt spid="974854"/>
                                        </p:tgtEl>
                                      </p:cBhvr>
                                    </p:animEffect>
                                  </p:childTnLst>
                                </p:cTn>
                              </p:par>
                            </p:childTnLst>
                          </p:cTn>
                        </p:par>
                        <p:par>
                          <p:cTn id="13" fill="hold" nodeType="afterGroup">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974852"/>
                                        </p:tgtEl>
                                        <p:attrNameLst>
                                          <p:attrName>style.visibility</p:attrName>
                                        </p:attrNameLst>
                                      </p:cBhvr>
                                      <p:to>
                                        <p:strVal val="visible"/>
                                      </p:to>
                                    </p:set>
                                    <p:animEffect transition="in" filter="box(out)">
                                      <p:cBhvr>
                                        <p:cTn id="16" dur="500"/>
                                        <p:tgtEl>
                                          <p:spTgt spid="9748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974855"/>
                                        </p:tgtEl>
                                        <p:attrNameLst>
                                          <p:attrName>style.visibility</p:attrName>
                                        </p:attrNameLst>
                                      </p:cBhvr>
                                      <p:to>
                                        <p:strVal val="visible"/>
                                      </p:to>
                                    </p:set>
                                    <p:animEffect transition="in" filter="wipe(left)">
                                      <p:cBhvr>
                                        <p:cTn id="21" dur="500"/>
                                        <p:tgtEl>
                                          <p:spTgt spid="97485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974856"/>
                                        </p:tgtEl>
                                        <p:attrNameLst>
                                          <p:attrName>style.visibility</p:attrName>
                                        </p:attrNameLst>
                                      </p:cBhvr>
                                      <p:to>
                                        <p:strVal val="visible"/>
                                      </p:to>
                                    </p:set>
                                    <p:animEffect transition="in" filter="wipe(left)">
                                      <p:cBhvr>
                                        <p:cTn id="26" dur="500"/>
                                        <p:tgtEl>
                                          <p:spTgt spid="974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85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967C9020-7BA0-4B9D-AC76-0E1DA5D737E9}" type="slidenum">
              <a:rPr lang="pt-PT" sz="1400" b="0" smtClean="0"/>
              <a:pPr eaLnBrk="1" hangingPunct="1"/>
              <a:t>74</a:t>
            </a:fld>
            <a:endParaRPr lang="pt-PT" sz="1400" b="0" smtClean="0"/>
          </a:p>
        </p:txBody>
      </p:sp>
      <p:sp>
        <p:nvSpPr>
          <p:cNvPr id="60419" name="Rectangle 2"/>
          <p:cNvSpPr>
            <a:spLocks noGrp="1" noChangeArrowheads="1"/>
          </p:cNvSpPr>
          <p:nvPr>
            <p:ph type="title"/>
          </p:nvPr>
        </p:nvSpPr>
        <p:spPr>
          <a:xfrm>
            <a:off x="671513" y="244475"/>
            <a:ext cx="7772400" cy="722313"/>
          </a:xfrm>
          <a:noFill/>
        </p:spPr>
        <p:txBody>
          <a:bodyPr/>
          <a:lstStyle/>
          <a:p>
            <a:pPr eaLnBrk="1" hangingPunct="1"/>
            <a:r>
              <a:rPr lang="pt-BR" sz="3600" smtClean="0">
                <a:latin typeface="Arial" charset="0"/>
              </a:rPr>
              <a:t>A Curva de Phillips</a:t>
            </a:r>
          </a:p>
        </p:txBody>
      </p:sp>
      <p:graphicFrame>
        <p:nvGraphicFramePr>
          <p:cNvPr id="975876" name="Object 4"/>
          <p:cNvGraphicFramePr>
            <a:graphicFrameLocks noChangeAspect="1"/>
          </p:cNvGraphicFramePr>
          <p:nvPr>
            <p:extLst>
              <p:ext uri="{D42A27DB-BD31-4B8C-83A1-F6EECF244321}">
                <p14:modId xmlns:p14="http://schemas.microsoft.com/office/powerpoint/2010/main" val="876664763"/>
              </p:ext>
            </p:extLst>
          </p:nvPr>
        </p:nvGraphicFramePr>
        <p:xfrm>
          <a:off x="971600" y="1501774"/>
          <a:ext cx="7130337" cy="1567185"/>
        </p:xfrm>
        <a:graphic>
          <a:graphicData uri="http://schemas.openxmlformats.org/presentationml/2006/ole">
            <mc:AlternateContent xmlns:mc="http://schemas.openxmlformats.org/markup-compatibility/2006">
              <mc:Choice xmlns:v="urn:schemas-microsoft-com:vml" Requires="v">
                <p:oleObj spid="_x0000_s117786" name="Equação" r:id="rId3" imgW="3124080" imgH="660240" progId="Equation.3">
                  <p:embed/>
                </p:oleObj>
              </mc:Choice>
              <mc:Fallback>
                <p:oleObj name="Equação" r:id="rId3" imgW="3124080" imgH="660240" progId="Equation.3">
                  <p:embed/>
                  <p:pic>
                    <p:nvPicPr>
                      <p:cNvPr id="0" name=""/>
                      <p:cNvPicPr>
                        <a:picLocks noChangeAspect="1" noChangeArrowheads="1"/>
                      </p:cNvPicPr>
                      <p:nvPr/>
                    </p:nvPicPr>
                    <p:blipFill>
                      <a:blip r:embed="rId4"/>
                      <a:srcRect/>
                      <a:stretch>
                        <a:fillRect/>
                      </a:stretch>
                    </p:blipFill>
                    <p:spPr bwMode="auto">
                      <a:xfrm>
                        <a:off x="971600" y="1501774"/>
                        <a:ext cx="7130337" cy="1567185"/>
                      </a:xfrm>
                      <a:prstGeom prst="rect">
                        <a:avLst/>
                      </a:prstGeom>
                      <a:noFill/>
                      <a:ln>
                        <a:noFill/>
                      </a:ln>
                      <a:extLst/>
                    </p:spPr>
                  </p:pic>
                </p:oleObj>
              </mc:Fallback>
            </mc:AlternateContent>
          </a:graphicData>
        </a:graphic>
      </p:graphicFrame>
      <p:sp>
        <p:nvSpPr>
          <p:cNvPr id="975877" name="Text Box 5"/>
          <p:cNvSpPr txBox="1">
            <a:spLocks noChangeArrowheads="1"/>
          </p:cNvSpPr>
          <p:nvPr/>
        </p:nvSpPr>
        <p:spPr bwMode="auto">
          <a:xfrm>
            <a:off x="588963" y="3892550"/>
            <a:ext cx="7962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a:latin typeface="Arial" charset="0"/>
              </a:rPr>
              <a:t>Curva de Phillips original no </a:t>
            </a:r>
            <a:r>
              <a:rPr lang="pt-BR" u="sng">
                <a:latin typeface="Arial" charset="0"/>
              </a:rPr>
              <a:t>longo prazo</a:t>
            </a:r>
            <a:r>
              <a:rPr lang="pt-BR">
                <a:latin typeface="Arial" charset="0"/>
              </a:rPr>
              <a:t>, incluindo a espiral preço-salário.</a:t>
            </a:r>
          </a:p>
        </p:txBody>
      </p:sp>
      <p:sp>
        <p:nvSpPr>
          <p:cNvPr id="975878" name="Line 6"/>
          <p:cNvSpPr>
            <a:spLocks noChangeShapeType="1"/>
          </p:cNvSpPr>
          <p:nvPr/>
        </p:nvSpPr>
        <p:spPr bwMode="auto">
          <a:xfrm flipH="1">
            <a:off x="4570413" y="2876550"/>
            <a:ext cx="1658937" cy="93345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3916584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75876"/>
                                        </p:tgtEl>
                                        <p:attrNameLst>
                                          <p:attrName>style.visibility</p:attrName>
                                        </p:attrNameLst>
                                      </p:cBhvr>
                                      <p:to>
                                        <p:strVal val="visible"/>
                                      </p:to>
                                    </p:set>
                                    <p:animEffect transition="in" filter="wipe(left)">
                                      <p:cBhvr>
                                        <p:cTn id="7" dur="500"/>
                                        <p:tgtEl>
                                          <p:spTgt spid="97587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75878"/>
                                        </p:tgtEl>
                                        <p:attrNameLst>
                                          <p:attrName>style.visibility</p:attrName>
                                        </p:attrNameLst>
                                      </p:cBhvr>
                                      <p:to>
                                        <p:strVal val="visible"/>
                                      </p:to>
                                    </p:set>
                                    <p:animEffect transition="in" filter="wipe(up)">
                                      <p:cBhvr>
                                        <p:cTn id="11" dur="500"/>
                                        <p:tgtEl>
                                          <p:spTgt spid="975878"/>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75877"/>
                                        </p:tgtEl>
                                        <p:attrNameLst>
                                          <p:attrName>style.visibility</p:attrName>
                                        </p:attrNameLst>
                                      </p:cBhvr>
                                      <p:to>
                                        <p:strVal val="visible"/>
                                      </p:to>
                                    </p:set>
                                    <p:animEffect transition="in" filter="strips(downRight)">
                                      <p:cBhvr>
                                        <p:cTn id="15" dur="500"/>
                                        <p:tgtEl>
                                          <p:spTgt spid="975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877" grpId="0"/>
      <p:bldP spid="975878"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6BB62946-5B05-4829-B6B6-EB317B9835CB}" type="slidenum">
              <a:rPr lang="pt-PT" sz="1400" b="0" smtClean="0"/>
              <a:pPr eaLnBrk="1" hangingPunct="1"/>
              <a:t>75</a:t>
            </a:fld>
            <a:endParaRPr lang="pt-PT" sz="1400" b="0" smtClean="0"/>
          </a:p>
        </p:txBody>
      </p:sp>
      <p:sp>
        <p:nvSpPr>
          <p:cNvPr id="61443" name="Rectangle 2"/>
          <p:cNvSpPr>
            <a:spLocks noGrp="1" noChangeArrowheads="1"/>
          </p:cNvSpPr>
          <p:nvPr>
            <p:ph type="title"/>
          </p:nvPr>
        </p:nvSpPr>
        <p:spPr>
          <a:xfrm>
            <a:off x="671513" y="274638"/>
            <a:ext cx="7772400" cy="663575"/>
          </a:xfrm>
          <a:noFill/>
        </p:spPr>
        <p:txBody>
          <a:bodyPr/>
          <a:lstStyle/>
          <a:p>
            <a:pPr eaLnBrk="1" hangingPunct="1"/>
            <a:r>
              <a:rPr lang="pt-BR" sz="3600" smtClean="0">
                <a:latin typeface="Arial" charset="0"/>
              </a:rPr>
              <a:t>A Curva de Phillips</a:t>
            </a:r>
          </a:p>
        </p:txBody>
      </p:sp>
      <p:sp>
        <p:nvSpPr>
          <p:cNvPr id="61444" name="Rectangle 3"/>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976900" name="Object 4"/>
          <p:cNvGraphicFramePr>
            <a:graphicFrameLocks noChangeAspect="1"/>
          </p:cNvGraphicFramePr>
          <p:nvPr>
            <p:extLst>
              <p:ext uri="{D42A27DB-BD31-4B8C-83A1-F6EECF244321}">
                <p14:modId xmlns:p14="http://schemas.microsoft.com/office/powerpoint/2010/main" val="2343531095"/>
              </p:ext>
            </p:extLst>
          </p:nvPr>
        </p:nvGraphicFramePr>
        <p:xfrm>
          <a:off x="611560" y="3722394"/>
          <a:ext cx="5982245" cy="1316331"/>
        </p:xfrm>
        <a:graphic>
          <a:graphicData uri="http://schemas.openxmlformats.org/presentationml/2006/ole">
            <mc:AlternateContent xmlns:mc="http://schemas.openxmlformats.org/markup-compatibility/2006">
              <mc:Choice xmlns:v="urn:schemas-microsoft-com:vml" Requires="v">
                <p:oleObj spid="_x0000_s118930" name="Equação" r:id="rId3" imgW="3124080" imgH="660240" progId="Equation.3">
                  <p:embed/>
                </p:oleObj>
              </mc:Choice>
              <mc:Fallback>
                <p:oleObj name="Equação" r:id="rId3" imgW="3124080" imgH="660240" progId="Equation.3">
                  <p:embed/>
                  <p:pic>
                    <p:nvPicPr>
                      <p:cNvPr id="0" name=""/>
                      <p:cNvPicPr>
                        <a:picLocks noChangeAspect="1" noChangeArrowheads="1"/>
                      </p:cNvPicPr>
                      <p:nvPr/>
                    </p:nvPicPr>
                    <p:blipFill>
                      <a:blip r:embed="rId4"/>
                      <a:srcRect/>
                      <a:stretch>
                        <a:fillRect/>
                      </a:stretch>
                    </p:blipFill>
                    <p:spPr bwMode="auto">
                      <a:xfrm>
                        <a:off x="611560" y="3722394"/>
                        <a:ext cx="5982245" cy="1316331"/>
                      </a:xfrm>
                      <a:prstGeom prst="rect">
                        <a:avLst/>
                      </a:prstGeom>
                      <a:noFill/>
                      <a:ln>
                        <a:noFill/>
                      </a:ln>
                      <a:extLst/>
                    </p:spPr>
                  </p:pic>
                </p:oleObj>
              </mc:Fallback>
            </mc:AlternateContent>
          </a:graphicData>
        </a:graphic>
      </p:graphicFrame>
      <p:sp>
        <p:nvSpPr>
          <p:cNvPr id="976901" name="Text Box 5"/>
          <p:cNvSpPr txBox="1">
            <a:spLocks noChangeArrowheads="1"/>
          </p:cNvSpPr>
          <p:nvPr/>
        </p:nvSpPr>
        <p:spPr bwMode="auto">
          <a:xfrm>
            <a:off x="2284413" y="1435100"/>
            <a:ext cx="308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400">
                <a:latin typeface="Arial" charset="0"/>
              </a:rPr>
              <a:t>Curva de Phillips</a:t>
            </a:r>
          </a:p>
        </p:txBody>
      </p:sp>
      <p:sp>
        <p:nvSpPr>
          <p:cNvPr id="61447"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976903" name="Object 7"/>
          <p:cNvGraphicFramePr>
            <a:graphicFrameLocks noChangeAspect="1"/>
          </p:cNvGraphicFramePr>
          <p:nvPr>
            <p:extLst>
              <p:ext uri="{D42A27DB-BD31-4B8C-83A1-F6EECF244321}">
                <p14:modId xmlns:p14="http://schemas.microsoft.com/office/powerpoint/2010/main" val="4006268814"/>
              </p:ext>
            </p:extLst>
          </p:nvPr>
        </p:nvGraphicFramePr>
        <p:xfrm>
          <a:off x="6910512" y="3861048"/>
          <a:ext cx="2197992" cy="973157"/>
        </p:xfrm>
        <a:graphic>
          <a:graphicData uri="http://schemas.openxmlformats.org/presentationml/2006/ole">
            <mc:AlternateContent xmlns:mc="http://schemas.openxmlformats.org/markup-compatibility/2006">
              <mc:Choice xmlns:v="urn:schemas-microsoft-com:vml" Requires="v">
                <p:oleObj spid="_x0000_s118931" name="Equação" r:id="rId5" imgW="1028520" imgH="431640" progId="Equation.3">
                  <p:embed/>
                </p:oleObj>
              </mc:Choice>
              <mc:Fallback>
                <p:oleObj name="Equação" r:id="rId5" imgW="1028520" imgH="431640" progId="Equation.3">
                  <p:embed/>
                  <p:pic>
                    <p:nvPicPr>
                      <p:cNvPr id="0" name=""/>
                      <p:cNvPicPr>
                        <a:picLocks noChangeAspect="1" noChangeArrowheads="1"/>
                      </p:cNvPicPr>
                      <p:nvPr/>
                    </p:nvPicPr>
                    <p:blipFill>
                      <a:blip r:embed="rId6"/>
                      <a:srcRect/>
                      <a:stretch>
                        <a:fillRect/>
                      </a:stretch>
                    </p:blipFill>
                    <p:spPr bwMode="auto">
                      <a:xfrm>
                        <a:off x="6910512" y="3861048"/>
                        <a:ext cx="2197992" cy="973157"/>
                      </a:xfrm>
                      <a:prstGeom prst="rect">
                        <a:avLst/>
                      </a:prstGeom>
                      <a:noFill/>
                      <a:ln>
                        <a:noFill/>
                      </a:ln>
                      <a:extLst/>
                    </p:spPr>
                  </p:pic>
                </p:oleObj>
              </mc:Fallback>
            </mc:AlternateContent>
          </a:graphicData>
        </a:graphic>
      </p:graphicFrame>
      <p:graphicFrame>
        <p:nvGraphicFramePr>
          <p:cNvPr id="976904" name="Object 8"/>
          <p:cNvGraphicFramePr>
            <a:graphicFrameLocks noChangeAspect="1"/>
          </p:cNvGraphicFramePr>
          <p:nvPr>
            <p:extLst>
              <p:ext uri="{D42A27DB-BD31-4B8C-83A1-F6EECF244321}">
                <p14:modId xmlns:p14="http://schemas.microsoft.com/office/powerpoint/2010/main" val="2944052778"/>
              </p:ext>
            </p:extLst>
          </p:nvPr>
        </p:nvGraphicFramePr>
        <p:xfrm>
          <a:off x="7566025" y="2201863"/>
          <a:ext cx="963613" cy="958850"/>
        </p:xfrm>
        <a:graphic>
          <a:graphicData uri="http://schemas.openxmlformats.org/presentationml/2006/ole">
            <mc:AlternateContent xmlns:mc="http://schemas.openxmlformats.org/markup-compatibility/2006">
              <mc:Choice xmlns:v="urn:schemas-microsoft-com:vml" Requires="v">
                <p:oleObj spid="_x0000_s118932" name="Equação" r:id="rId7" imgW="419040" imgH="419040" progId="Equation.3">
                  <p:embed/>
                </p:oleObj>
              </mc:Choice>
              <mc:Fallback>
                <p:oleObj name="Equação" r:id="rId7" imgW="419040" imgH="419040" progId="Equation.3">
                  <p:embed/>
                  <p:pic>
                    <p:nvPicPr>
                      <p:cNvPr id="0" name=""/>
                      <p:cNvPicPr>
                        <a:picLocks noChangeAspect="1" noChangeArrowheads="1"/>
                      </p:cNvPicPr>
                      <p:nvPr/>
                    </p:nvPicPr>
                    <p:blipFill>
                      <a:blip r:embed="rId8"/>
                      <a:srcRect/>
                      <a:stretch>
                        <a:fillRect/>
                      </a:stretch>
                    </p:blipFill>
                    <p:spPr bwMode="auto">
                      <a:xfrm>
                        <a:off x="7566025" y="2201863"/>
                        <a:ext cx="96361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6905" name="Text Box 9"/>
          <p:cNvSpPr txBox="1">
            <a:spLocks noChangeArrowheads="1"/>
          </p:cNvSpPr>
          <p:nvPr/>
        </p:nvSpPr>
        <p:spPr bwMode="auto">
          <a:xfrm rot="-5400000">
            <a:off x="-668337" y="4144962"/>
            <a:ext cx="196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000">
                <a:latin typeface="Arial" charset="0"/>
              </a:rPr>
              <a:t>Longo Prazo</a:t>
            </a:r>
          </a:p>
        </p:txBody>
      </p:sp>
      <p:sp>
        <p:nvSpPr>
          <p:cNvPr id="976906" name="Text Box 10"/>
          <p:cNvSpPr txBox="1">
            <a:spLocks noChangeArrowheads="1"/>
          </p:cNvSpPr>
          <p:nvPr/>
        </p:nvSpPr>
        <p:spPr bwMode="auto">
          <a:xfrm>
            <a:off x="7150100" y="1428750"/>
            <a:ext cx="1847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400">
                <a:latin typeface="Arial" charset="0"/>
              </a:rPr>
              <a:t>Inclinação</a:t>
            </a:r>
          </a:p>
        </p:txBody>
      </p:sp>
      <p:sp>
        <p:nvSpPr>
          <p:cNvPr id="976907" name="Text Box 11"/>
          <p:cNvSpPr txBox="1">
            <a:spLocks noChangeArrowheads="1"/>
          </p:cNvSpPr>
          <p:nvPr/>
        </p:nvSpPr>
        <p:spPr bwMode="auto">
          <a:xfrm rot="-5400000">
            <a:off x="-605631" y="2302669"/>
            <a:ext cx="1849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000">
                <a:latin typeface="Arial" charset="0"/>
              </a:rPr>
              <a:t>Curto Prazo</a:t>
            </a:r>
          </a:p>
        </p:txBody>
      </p:sp>
      <p:graphicFrame>
        <p:nvGraphicFramePr>
          <p:cNvPr id="976908" name="Object 12"/>
          <p:cNvGraphicFramePr>
            <a:graphicFrameLocks noGrp="1" noChangeAspect="1"/>
          </p:cNvGraphicFramePr>
          <p:nvPr>
            <p:ph idx="1"/>
            <p:extLst>
              <p:ext uri="{D42A27DB-BD31-4B8C-83A1-F6EECF244321}">
                <p14:modId xmlns:p14="http://schemas.microsoft.com/office/powerpoint/2010/main" val="3976756848"/>
              </p:ext>
            </p:extLst>
          </p:nvPr>
        </p:nvGraphicFramePr>
        <p:xfrm>
          <a:off x="2738438" y="2398713"/>
          <a:ext cx="2235200" cy="576262"/>
        </p:xfrm>
        <a:graphic>
          <a:graphicData uri="http://schemas.openxmlformats.org/presentationml/2006/ole">
            <mc:AlternateContent xmlns:mc="http://schemas.openxmlformats.org/markup-compatibility/2006">
              <mc:Choice xmlns:v="urn:schemas-microsoft-com:vml" Requires="v">
                <p:oleObj spid="_x0000_s118933" name="Equação" r:id="rId9" imgW="1231560" imgH="317160" progId="Equation.3">
                  <p:embed/>
                </p:oleObj>
              </mc:Choice>
              <mc:Fallback>
                <p:oleObj name="Equação" r:id="rId9" imgW="1231560" imgH="317160" progId="Equation.3">
                  <p:embed/>
                  <p:pic>
                    <p:nvPicPr>
                      <p:cNvPr id="0" name=""/>
                      <p:cNvPicPr>
                        <a:picLocks noChangeAspect="1" noChangeArrowheads="1"/>
                      </p:cNvPicPr>
                      <p:nvPr/>
                    </p:nvPicPr>
                    <p:blipFill>
                      <a:blip r:embed="rId10"/>
                      <a:srcRect/>
                      <a:stretch>
                        <a:fillRect/>
                      </a:stretch>
                    </p:blipFill>
                    <p:spPr bwMode="auto">
                      <a:xfrm>
                        <a:off x="2738438" y="2398713"/>
                        <a:ext cx="22352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6909" name="Text Box 13"/>
          <p:cNvSpPr txBox="1">
            <a:spLocks noChangeArrowheads="1"/>
          </p:cNvSpPr>
          <p:nvPr/>
        </p:nvSpPr>
        <p:spPr bwMode="auto">
          <a:xfrm>
            <a:off x="342900" y="5791200"/>
            <a:ext cx="118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400" b="0" dirty="0">
                <a:latin typeface="Arial" charset="0"/>
              </a:rPr>
              <a:t>Como</a:t>
            </a:r>
          </a:p>
        </p:txBody>
      </p:sp>
      <p:graphicFrame>
        <p:nvGraphicFramePr>
          <p:cNvPr id="976910" name="Object 14"/>
          <p:cNvGraphicFramePr>
            <a:graphicFrameLocks noChangeAspect="1"/>
          </p:cNvGraphicFramePr>
          <p:nvPr>
            <p:extLst>
              <p:ext uri="{D42A27DB-BD31-4B8C-83A1-F6EECF244321}">
                <p14:modId xmlns:p14="http://schemas.microsoft.com/office/powerpoint/2010/main" val="3671571743"/>
              </p:ext>
            </p:extLst>
          </p:nvPr>
        </p:nvGraphicFramePr>
        <p:xfrm>
          <a:off x="1322388" y="5468938"/>
          <a:ext cx="1546225" cy="1171575"/>
        </p:xfrm>
        <a:graphic>
          <a:graphicData uri="http://schemas.openxmlformats.org/presentationml/2006/ole">
            <mc:AlternateContent xmlns:mc="http://schemas.openxmlformats.org/markup-compatibility/2006">
              <mc:Choice xmlns:v="urn:schemas-microsoft-com:vml" Requires="v">
                <p:oleObj spid="_x0000_s118934" name="Equação" r:id="rId11" imgW="583920" imgH="431640" progId="Equation.3">
                  <p:embed/>
                </p:oleObj>
              </mc:Choice>
              <mc:Fallback>
                <p:oleObj name="Equação" r:id="rId11" imgW="583920" imgH="431640" progId="Equation.3">
                  <p:embed/>
                  <p:pic>
                    <p:nvPicPr>
                      <p:cNvPr id="0" name=""/>
                      <p:cNvPicPr>
                        <a:picLocks noChangeAspect="1" noChangeArrowheads="1"/>
                      </p:cNvPicPr>
                      <p:nvPr/>
                    </p:nvPicPr>
                    <p:blipFill>
                      <a:blip r:embed="rId12"/>
                      <a:srcRect/>
                      <a:stretch>
                        <a:fillRect/>
                      </a:stretch>
                    </p:blipFill>
                    <p:spPr bwMode="auto">
                      <a:xfrm>
                        <a:off x="1322388" y="5468938"/>
                        <a:ext cx="15462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76911" name="Object 15"/>
          <p:cNvGraphicFramePr>
            <a:graphicFrameLocks noChangeAspect="1"/>
          </p:cNvGraphicFramePr>
          <p:nvPr>
            <p:extLst>
              <p:ext uri="{D42A27DB-BD31-4B8C-83A1-F6EECF244321}">
                <p14:modId xmlns:p14="http://schemas.microsoft.com/office/powerpoint/2010/main" val="2270732000"/>
              </p:ext>
            </p:extLst>
          </p:nvPr>
        </p:nvGraphicFramePr>
        <p:xfrm>
          <a:off x="4497388" y="5383213"/>
          <a:ext cx="4300537" cy="1279525"/>
        </p:xfrm>
        <a:graphic>
          <a:graphicData uri="http://schemas.openxmlformats.org/presentationml/2006/ole">
            <mc:AlternateContent xmlns:mc="http://schemas.openxmlformats.org/markup-compatibility/2006">
              <mc:Choice xmlns:v="urn:schemas-microsoft-com:vml" Requires="v">
                <p:oleObj spid="_x0000_s118935" name="Equação" r:id="rId13" imgW="1777680" imgH="507960" progId="Equation.3">
                  <p:embed/>
                </p:oleObj>
              </mc:Choice>
              <mc:Fallback>
                <p:oleObj name="Equação" r:id="rId13" imgW="1777680" imgH="507960" progId="Equation.3">
                  <p:embed/>
                  <p:pic>
                    <p:nvPicPr>
                      <p:cNvPr id="0" name=""/>
                      <p:cNvPicPr>
                        <a:picLocks noChangeAspect="1" noChangeArrowheads="1"/>
                      </p:cNvPicPr>
                      <p:nvPr/>
                    </p:nvPicPr>
                    <p:blipFill>
                      <a:blip r:embed="rId14"/>
                      <a:srcRect/>
                      <a:stretch>
                        <a:fillRect/>
                      </a:stretch>
                    </p:blipFill>
                    <p:spPr bwMode="auto">
                      <a:xfrm>
                        <a:off x="4497388" y="5383213"/>
                        <a:ext cx="4300537"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6912" name="Text Box 16"/>
          <p:cNvSpPr txBox="1">
            <a:spLocks noChangeArrowheads="1"/>
          </p:cNvSpPr>
          <p:nvPr/>
        </p:nvSpPr>
        <p:spPr bwMode="auto">
          <a:xfrm>
            <a:off x="2884488" y="5797550"/>
            <a:ext cx="1731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400" b="0">
                <a:latin typeface="Arial" charset="0"/>
              </a:rPr>
              <a:t>&gt; 1, tem-se</a:t>
            </a:r>
          </a:p>
        </p:txBody>
      </p:sp>
    </p:spTree>
    <p:extLst>
      <p:ext uri="{BB962C8B-B14F-4D97-AF65-F5344CB8AC3E}">
        <p14:creationId xmlns:p14="http://schemas.microsoft.com/office/powerpoint/2010/main" val="1793120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76901"/>
                                        </p:tgtEl>
                                        <p:attrNameLst>
                                          <p:attrName>style.visibility</p:attrName>
                                        </p:attrNameLst>
                                      </p:cBhvr>
                                      <p:to>
                                        <p:strVal val="visible"/>
                                      </p:to>
                                    </p:set>
                                    <p:animEffect transition="in" filter="wipe(left)">
                                      <p:cBhvr>
                                        <p:cTn id="7" dur="500"/>
                                        <p:tgtEl>
                                          <p:spTgt spid="97690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76906"/>
                                        </p:tgtEl>
                                        <p:attrNameLst>
                                          <p:attrName>style.visibility</p:attrName>
                                        </p:attrNameLst>
                                      </p:cBhvr>
                                      <p:to>
                                        <p:strVal val="visible"/>
                                      </p:to>
                                    </p:set>
                                    <p:animEffect transition="in" filter="wipe(left)">
                                      <p:cBhvr>
                                        <p:cTn id="11" dur="500"/>
                                        <p:tgtEl>
                                          <p:spTgt spid="976906"/>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76907"/>
                                        </p:tgtEl>
                                        <p:attrNameLst>
                                          <p:attrName>style.visibility</p:attrName>
                                        </p:attrNameLst>
                                      </p:cBhvr>
                                      <p:to>
                                        <p:strVal val="visible"/>
                                      </p:to>
                                    </p:set>
                                    <p:animEffect transition="in" filter="wipe(down)">
                                      <p:cBhvr>
                                        <p:cTn id="15" dur="1000"/>
                                        <p:tgtEl>
                                          <p:spTgt spid="976907"/>
                                        </p:tgtEl>
                                      </p:cBhvr>
                                    </p:animEffect>
                                  </p:childTnLst>
                                </p:cTn>
                              </p:par>
                            </p:childTnLst>
                          </p:cTn>
                        </p:par>
                        <p:par>
                          <p:cTn id="16" fill="hold" nodeType="afterGroup">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976905"/>
                                        </p:tgtEl>
                                        <p:attrNameLst>
                                          <p:attrName>style.visibility</p:attrName>
                                        </p:attrNameLst>
                                      </p:cBhvr>
                                      <p:to>
                                        <p:strVal val="visible"/>
                                      </p:to>
                                    </p:set>
                                    <p:animEffect transition="in" filter="wipe(down)">
                                      <p:cBhvr>
                                        <p:cTn id="19" dur="1000"/>
                                        <p:tgtEl>
                                          <p:spTgt spid="97690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976908"/>
                                        </p:tgtEl>
                                        <p:attrNameLst>
                                          <p:attrName>style.visibility</p:attrName>
                                        </p:attrNameLst>
                                      </p:cBhvr>
                                      <p:to>
                                        <p:strVal val="visible"/>
                                      </p:to>
                                    </p:set>
                                    <p:animEffect transition="in" filter="wipe(left)">
                                      <p:cBhvr>
                                        <p:cTn id="24" dur="500"/>
                                        <p:tgtEl>
                                          <p:spTgt spid="976908"/>
                                        </p:tgtEl>
                                      </p:cBhvr>
                                    </p:animEffec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976904"/>
                                        </p:tgtEl>
                                        <p:attrNameLst>
                                          <p:attrName>style.visibility</p:attrName>
                                        </p:attrNameLst>
                                      </p:cBhvr>
                                      <p:to>
                                        <p:strVal val="visible"/>
                                      </p:to>
                                    </p:set>
                                    <p:animEffect transition="in" filter="wipe(left)">
                                      <p:cBhvr>
                                        <p:cTn id="28" dur="500"/>
                                        <p:tgtEl>
                                          <p:spTgt spid="9769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976900"/>
                                        </p:tgtEl>
                                        <p:attrNameLst>
                                          <p:attrName>style.visibility</p:attrName>
                                        </p:attrNameLst>
                                      </p:cBhvr>
                                      <p:to>
                                        <p:strVal val="visible"/>
                                      </p:to>
                                    </p:set>
                                    <p:animEffect transition="in" filter="wipe(left)">
                                      <p:cBhvr>
                                        <p:cTn id="33" dur="500"/>
                                        <p:tgtEl>
                                          <p:spTgt spid="976900"/>
                                        </p:tgtEl>
                                      </p:cBhvr>
                                    </p:animEffect>
                                  </p:childTnLst>
                                </p:cTn>
                              </p:par>
                            </p:childTnLst>
                          </p:cTn>
                        </p:par>
                        <p:par>
                          <p:cTn id="34" fill="hold" nodeType="afterGroup">
                            <p:stCondLst>
                              <p:cond delay="500"/>
                            </p:stCondLst>
                            <p:childTnLst>
                              <p:par>
                                <p:cTn id="35" presetID="22" presetClass="entr" presetSubtype="8" fill="hold" nodeType="afterEffect">
                                  <p:stCondLst>
                                    <p:cond delay="0"/>
                                  </p:stCondLst>
                                  <p:childTnLst>
                                    <p:set>
                                      <p:cBhvr>
                                        <p:cTn id="36" dur="1" fill="hold">
                                          <p:stCondLst>
                                            <p:cond delay="0"/>
                                          </p:stCondLst>
                                        </p:cTn>
                                        <p:tgtEl>
                                          <p:spTgt spid="976903"/>
                                        </p:tgtEl>
                                        <p:attrNameLst>
                                          <p:attrName>style.visibility</p:attrName>
                                        </p:attrNameLst>
                                      </p:cBhvr>
                                      <p:to>
                                        <p:strVal val="visible"/>
                                      </p:to>
                                    </p:set>
                                    <p:animEffect transition="in" filter="wipe(left)">
                                      <p:cBhvr>
                                        <p:cTn id="37" dur="500"/>
                                        <p:tgtEl>
                                          <p:spTgt spid="97690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76909"/>
                                        </p:tgtEl>
                                        <p:attrNameLst>
                                          <p:attrName>style.visibility</p:attrName>
                                        </p:attrNameLst>
                                      </p:cBhvr>
                                      <p:to>
                                        <p:strVal val="visible"/>
                                      </p:to>
                                    </p:set>
                                    <p:animEffect transition="in" filter="wipe(left)">
                                      <p:cBhvr>
                                        <p:cTn id="42" dur="500"/>
                                        <p:tgtEl>
                                          <p:spTgt spid="976909"/>
                                        </p:tgtEl>
                                      </p:cBhvr>
                                    </p:animEffect>
                                  </p:childTnLst>
                                </p:cTn>
                              </p:par>
                            </p:childTnLst>
                          </p:cTn>
                        </p:par>
                        <p:par>
                          <p:cTn id="43" fill="hold" nodeType="afterGroup">
                            <p:stCondLst>
                              <p:cond delay="500"/>
                            </p:stCondLst>
                            <p:childTnLst>
                              <p:par>
                                <p:cTn id="44" presetID="22" presetClass="entr" presetSubtype="8" fill="hold" nodeType="afterEffect">
                                  <p:stCondLst>
                                    <p:cond delay="0"/>
                                  </p:stCondLst>
                                  <p:childTnLst>
                                    <p:set>
                                      <p:cBhvr>
                                        <p:cTn id="45" dur="1" fill="hold">
                                          <p:stCondLst>
                                            <p:cond delay="0"/>
                                          </p:stCondLst>
                                        </p:cTn>
                                        <p:tgtEl>
                                          <p:spTgt spid="976910"/>
                                        </p:tgtEl>
                                        <p:attrNameLst>
                                          <p:attrName>style.visibility</p:attrName>
                                        </p:attrNameLst>
                                      </p:cBhvr>
                                      <p:to>
                                        <p:strVal val="visible"/>
                                      </p:to>
                                    </p:set>
                                    <p:animEffect transition="in" filter="wipe(left)">
                                      <p:cBhvr>
                                        <p:cTn id="46" dur="500"/>
                                        <p:tgtEl>
                                          <p:spTgt spid="976910"/>
                                        </p:tgtEl>
                                      </p:cBhvr>
                                    </p:animEffect>
                                  </p:childTnLst>
                                </p:cTn>
                              </p:par>
                            </p:childTnLst>
                          </p:cTn>
                        </p:par>
                        <p:par>
                          <p:cTn id="47" fill="hold" nodeType="afterGroup">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976912"/>
                                        </p:tgtEl>
                                        <p:attrNameLst>
                                          <p:attrName>style.visibility</p:attrName>
                                        </p:attrNameLst>
                                      </p:cBhvr>
                                      <p:to>
                                        <p:strVal val="visible"/>
                                      </p:to>
                                    </p:set>
                                    <p:animEffect transition="in" filter="wipe(left)">
                                      <p:cBhvr>
                                        <p:cTn id="50" dur="500"/>
                                        <p:tgtEl>
                                          <p:spTgt spid="97691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976911"/>
                                        </p:tgtEl>
                                        <p:attrNameLst>
                                          <p:attrName>style.visibility</p:attrName>
                                        </p:attrNameLst>
                                      </p:cBhvr>
                                      <p:to>
                                        <p:strVal val="visible"/>
                                      </p:to>
                                    </p:set>
                                    <p:animEffect transition="in" filter="wipe(left)">
                                      <p:cBhvr>
                                        <p:cTn id="55" dur="500"/>
                                        <p:tgtEl>
                                          <p:spTgt spid="976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901" grpId="0"/>
      <p:bldP spid="976905" grpId="0"/>
      <p:bldP spid="976906" grpId="0"/>
      <p:bldP spid="976907" grpId="0"/>
      <p:bldP spid="976909" grpId="0"/>
      <p:bldP spid="976912"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tângulo 19"/>
          <p:cNvSpPr/>
          <p:nvPr/>
        </p:nvSpPr>
        <p:spPr>
          <a:xfrm>
            <a:off x="395536" y="1573434"/>
            <a:ext cx="8545388" cy="4015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46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19B8E4BD-48B3-4225-AAC2-34BBFE6ECCF3}" type="slidenum">
              <a:rPr lang="pt-PT" sz="1400" b="0" smtClean="0">
                <a:solidFill>
                  <a:schemeClr val="folHlink"/>
                </a:solidFill>
              </a:rPr>
              <a:pPr eaLnBrk="1" hangingPunct="1"/>
              <a:t>76</a:t>
            </a:fld>
            <a:endParaRPr lang="pt-PT" sz="1400" b="0" smtClean="0">
              <a:solidFill>
                <a:schemeClr val="folHlink"/>
              </a:solidFill>
            </a:endParaRPr>
          </a:p>
        </p:txBody>
      </p:sp>
      <p:sp>
        <p:nvSpPr>
          <p:cNvPr id="62467" name="Rectangle 2"/>
          <p:cNvSpPr>
            <a:spLocks noGrp="1" noChangeArrowheads="1"/>
          </p:cNvSpPr>
          <p:nvPr>
            <p:ph type="title"/>
          </p:nvPr>
        </p:nvSpPr>
        <p:spPr>
          <a:xfrm>
            <a:off x="671513" y="215900"/>
            <a:ext cx="7772400" cy="793750"/>
          </a:xfrm>
          <a:noFill/>
        </p:spPr>
        <p:txBody>
          <a:bodyPr/>
          <a:lstStyle/>
          <a:p>
            <a:pPr eaLnBrk="1" hangingPunct="1"/>
            <a:r>
              <a:rPr lang="pt-BR" sz="3600" smtClean="0">
                <a:latin typeface="Arial" charset="0"/>
              </a:rPr>
              <a:t>A Curva de Phillips</a:t>
            </a:r>
          </a:p>
        </p:txBody>
      </p:sp>
      <p:sp>
        <p:nvSpPr>
          <p:cNvPr id="6246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977924" name="Text Box 4"/>
          <p:cNvSpPr txBox="1">
            <a:spLocks noChangeArrowheads="1"/>
          </p:cNvSpPr>
          <p:nvPr/>
        </p:nvSpPr>
        <p:spPr bwMode="auto">
          <a:xfrm>
            <a:off x="1040061" y="5816600"/>
            <a:ext cx="71323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400" b="0" dirty="0">
                <a:latin typeface="Arial" charset="0"/>
              </a:rPr>
              <a:t>Curvas de Phillips originais de curto e longo prazo</a:t>
            </a:r>
          </a:p>
        </p:txBody>
      </p:sp>
      <p:sp>
        <p:nvSpPr>
          <p:cNvPr id="6247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977926" name="Text Box 6"/>
          <p:cNvSpPr txBox="1">
            <a:spLocks noChangeArrowheads="1"/>
          </p:cNvSpPr>
          <p:nvPr/>
        </p:nvSpPr>
        <p:spPr bwMode="auto">
          <a:xfrm>
            <a:off x="5359400" y="1974850"/>
            <a:ext cx="3708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buFontTx/>
              <a:buChar char="•"/>
            </a:pPr>
            <a:r>
              <a:rPr lang="pt-BR" sz="2000" b="0">
                <a:solidFill>
                  <a:srgbClr val="FFFFFF"/>
                </a:solidFill>
                <a:latin typeface="Arial" charset="0"/>
              </a:rPr>
              <a:t>Se a política econômica reduzir a taxa de desemprego para </a:t>
            </a:r>
            <a:r>
              <a:rPr lang="pt-BR" sz="2000" b="0">
                <a:solidFill>
                  <a:srgbClr val="FFFFFF"/>
                </a:solidFill>
                <a:latin typeface="Arial" charset="0"/>
                <a:sym typeface="Symbol" pitchFamily="18" charset="2"/>
              </a:rPr>
              <a:t></a:t>
            </a:r>
            <a:r>
              <a:rPr lang="pt-BR" sz="2000" b="0" baseline="-25000">
                <a:solidFill>
                  <a:srgbClr val="FFFFFF"/>
                </a:solidFill>
                <a:latin typeface="Arial" charset="0"/>
              </a:rPr>
              <a:t>1</a:t>
            </a:r>
            <a:r>
              <a:rPr lang="pt-BR" sz="2000" b="0">
                <a:solidFill>
                  <a:srgbClr val="FFFFFF"/>
                </a:solidFill>
                <a:latin typeface="Arial" charset="0"/>
              </a:rPr>
              <a:t>, ocorrerá a passagem, no curto prazo, para o ponto B (deslocamento ao longo de uma Curva de Phillips de curto prazo). </a:t>
            </a:r>
          </a:p>
        </p:txBody>
      </p:sp>
      <p:sp>
        <p:nvSpPr>
          <p:cNvPr id="977927" name="Line 7"/>
          <p:cNvSpPr>
            <a:spLocks noChangeShapeType="1"/>
          </p:cNvSpPr>
          <p:nvPr/>
        </p:nvSpPr>
        <p:spPr bwMode="auto">
          <a:xfrm flipV="1">
            <a:off x="850900" y="2125663"/>
            <a:ext cx="0" cy="3195637"/>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77928" name="Line 8"/>
          <p:cNvSpPr>
            <a:spLocks noChangeShapeType="1"/>
          </p:cNvSpPr>
          <p:nvPr/>
        </p:nvSpPr>
        <p:spPr bwMode="auto">
          <a:xfrm>
            <a:off x="850900" y="4271963"/>
            <a:ext cx="4451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77929" name="Freeform 9"/>
          <p:cNvSpPr>
            <a:spLocks/>
          </p:cNvSpPr>
          <p:nvPr/>
        </p:nvSpPr>
        <p:spPr bwMode="auto">
          <a:xfrm>
            <a:off x="1454150" y="2432050"/>
            <a:ext cx="2900363" cy="2668588"/>
          </a:xfrm>
          <a:custGeom>
            <a:avLst/>
            <a:gdLst>
              <a:gd name="T0" fmla="*/ 0 w 4054"/>
              <a:gd name="T1" fmla="*/ 0 h 2689"/>
              <a:gd name="T2" fmla="*/ 2147483647 w 4054"/>
              <a:gd name="T3" fmla="*/ 2147483647 h 2689"/>
              <a:gd name="T4" fmla="*/ 2147483647 w 4054"/>
              <a:gd name="T5" fmla="*/ 2147483647 h 2689"/>
              <a:gd name="T6" fmla="*/ 0 60000 65536"/>
              <a:gd name="T7" fmla="*/ 0 60000 65536"/>
              <a:gd name="T8" fmla="*/ 0 60000 65536"/>
            </a:gdLst>
            <a:ahLst/>
            <a:cxnLst>
              <a:cxn ang="T6">
                <a:pos x="T0" y="T1"/>
              </a:cxn>
              <a:cxn ang="T7">
                <a:pos x="T2" y="T3"/>
              </a:cxn>
              <a:cxn ang="T8">
                <a:pos x="T4" y="T5"/>
              </a:cxn>
            </a:cxnLst>
            <a:rect l="0" t="0" r="r" b="b"/>
            <a:pathLst>
              <a:path w="4054" h="2689">
                <a:moveTo>
                  <a:pt x="0" y="0"/>
                </a:moveTo>
                <a:cubicBezTo>
                  <a:pt x="474" y="579"/>
                  <a:pt x="948" y="1158"/>
                  <a:pt x="1624" y="1606"/>
                </a:cubicBezTo>
                <a:cubicBezTo>
                  <a:pt x="2300" y="2054"/>
                  <a:pt x="3177" y="2371"/>
                  <a:pt x="4054" y="2689"/>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977930" name="Text Box 10"/>
          <p:cNvSpPr txBox="1">
            <a:spLocks noChangeArrowheads="1"/>
          </p:cNvSpPr>
          <p:nvPr/>
        </p:nvSpPr>
        <p:spPr bwMode="auto">
          <a:xfrm>
            <a:off x="1892300" y="4291013"/>
            <a:ext cx="4651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000" b="0">
                <a:solidFill>
                  <a:srgbClr val="99FF66"/>
                </a:solidFill>
                <a:latin typeface="Symbol" pitchFamily="18" charset="2"/>
              </a:rPr>
              <a:t>m</a:t>
            </a:r>
            <a:r>
              <a:rPr lang="pt-BR" sz="2000" b="0" baseline="-25000">
                <a:solidFill>
                  <a:srgbClr val="99FF66"/>
                </a:solidFill>
                <a:latin typeface="Arial" charset="0"/>
              </a:rPr>
              <a:t>1</a:t>
            </a:r>
            <a:endParaRPr lang="pt-BR" sz="2000" b="0">
              <a:solidFill>
                <a:srgbClr val="99FF66"/>
              </a:solidFill>
              <a:latin typeface="Arial" charset="0"/>
            </a:endParaRPr>
          </a:p>
        </p:txBody>
      </p:sp>
      <p:sp>
        <p:nvSpPr>
          <p:cNvPr id="977931" name="Line 11"/>
          <p:cNvSpPr>
            <a:spLocks noChangeShapeType="1"/>
          </p:cNvSpPr>
          <p:nvPr/>
        </p:nvSpPr>
        <p:spPr bwMode="auto">
          <a:xfrm flipV="1">
            <a:off x="2660650" y="4059238"/>
            <a:ext cx="0" cy="2016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77932" name="Line 12"/>
          <p:cNvSpPr>
            <a:spLocks noChangeShapeType="1"/>
          </p:cNvSpPr>
          <p:nvPr/>
        </p:nvSpPr>
        <p:spPr bwMode="auto">
          <a:xfrm flipV="1">
            <a:off x="2151063" y="3498850"/>
            <a:ext cx="0" cy="7683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77933" name="Text Box 13"/>
          <p:cNvSpPr txBox="1">
            <a:spLocks noChangeArrowheads="1"/>
          </p:cNvSpPr>
          <p:nvPr/>
        </p:nvSpPr>
        <p:spPr bwMode="auto">
          <a:xfrm>
            <a:off x="4929188" y="4233863"/>
            <a:ext cx="3746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FFFFFF"/>
                </a:solidFill>
                <a:latin typeface="Symbol" pitchFamily="18" charset="2"/>
              </a:rPr>
              <a:t>m</a:t>
            </a:r>
          </a:p>
        </p:txBody>
      </p:sp>
      <p:sp>
        <p:nvSpPr>
          <p:cNvPr id="977934" name="Text Box 14"/>
          <p:cNvSpPr txBox="1">
            <a:spLocks noChangeArrowheads="1"/>
          </p:cNvSpPr>
          <p:nvPr/>
        </p:nvSpPr>
        <p:spPr bwMode="auto">
          <a:xfrm>
            <a:off x="419100" y="2124075"/>
            <a:ext cx="433388"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000" b="0">
                <a:solidFill>
                  <a:srgbClr val="FFFFFF"/>
                </a:solidFill>
                <a:latin typeface="Arial" charset="0"/>
                <a:sym typeface="Symbol" pitchFamily="18" charset="2"/>
              </a:rPr>
              <a:t></a:t>
            </a:r>
            <a:r>
              <a:rPr lang="pt-BR" sz="2000" b="0">
                <a:solidFill>
                  <a:srgbClr val="FFFFFF"/>
                </a:solidFill>
                <a:latin typeface="Arial" charset="0"/>
              </a:rPr>
              <a:t> W</a:t>
            </a:r>
          </a:p>
        </p:txBody>
      </p:sp>
      <p:sp>
        <p:nvSpPr>
          <p:cNvPr id="977935" name="Text Box 15"/>
          <p:cNvSpPr txBox="1">
            <a:spLocks noChangeArrowheads="1"/>
          </p:cNvSpPr>
          <p:nvPr/>
        </p:nvSpPr>
        <p:spPr bwMode="auto">
          <a:xfrm>
            <a:off x="4305300" y="4995863"/>
            <a:ext cx="23415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99FF66"/>
                </a:solidFill>
                <a:latin typeface="Arial" charset="0"/>
              </a:rPr>
              <a:t>curva de curto prazo</a:t>
            </a:r>
          </a:p>
        </p:txBody>
      </p:sp>
      <p:sp>
        <p:nvSpPr>
          <p:cNvPr id="977936" name="Text Box 16"/>
          <p:cNvSpPr txBox="1">
            <a:spLocks noChangeArrowheads="1"/>
          </p:cNvSpPr>
          <p:nvPr/>
        </p:nvSpPr>
        <p:spPr bwMode="auto">
          <a:xfrm>
            <a:off x="2471738" y="3768725"/>
            <a:ext cx="6207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99FF66"/>
                </a:solidFill>
                <a:latin typeface="Arial" charset="0"/>
              </a:rPr>
              <a:t>A</a:t>
            </a:r>
          </a:p>
        </p:txBody>
      </p:sp>
      <p:sp>
        <p:nvSpPr>
          <p:cNvPr id="977937" name="Text Box 17"/>
          <p:cNvSpPr txBox="1">
            <a:spLocks noChangeArrowheads="1"/>
          </p:cNvSpPr>
          <p:nvPr/>
        </p:nvSpPr>
        <p:spPr bwMode="auto">
          <a:xfrm>
            <a:off x="1922463" y="3259138"/>
            <a:ext cx="631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CCFFFF"/>
                </a:solidFill>
                <a:latin typeface="Arial" charset="0"/>
              </a:rPr>
              <a:t>B</a:t>
            </a:r>
          </a:p>
        </p:txBody>
      </p:sp>
      <p:sp>
        <p:nvSpPr>
          <p:cNvPr id="977938" name="Text Box 18"/>
          <p:cNvSpPr txBox="1">
            <a:spLocks noChangeArrowheads="1"/>
          </p:cNvSpPr>
          <p:nvPr/>
        </p:nvSpPr>
        <p:spPr bwMode="auto">
          <a:xfrm>
            <a:off x="2393950" y="4278313"/>
            <a:ext cx="5032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000" b="0">
                <a:solidFill>
                  <a:srgbClr val="99FF66"/>
                </a:solidFill>
                <a:latin typeface="Symbol" pitchFamily="18" charset="2"/>
              </a:rPr>
              <a:t>m</a:t>
            </a:r>
            <a:r>
              <a:rPr lang="pt-BR" sz="2000" b="0" baseline="-25000">
                <a:solidFill>
                  <a:srgbClr val="99FF66"/>
                </a:solidFill>
                <a:latin typeface="Arial" charset="0"/>
              </a:rPr>
              <a:t>0</a:t>
            </a:r>
            <a:endParaRPr lang="pt-BR" sz="2000" b="0">
              <a:solidFill>
                <a:srgbClr val="99FF66"/>
              </a:solidFill>
              <a:latin typeface="Arial" charset="0"/>
            </a:endParaRPr>
          </a:p>
        </p:txBody>
      </p:sp>
    </p:spTree>
    <p:extLst>
      <p:ext uri="{BB962C8B-B14F-4D97-AF65-F5344CB8AC3E}">
        <p14:creationId xmlns:p14="http://schemas.microsoft.com/office/powerpoint/2010/main" val="2635405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77924"/>
                                        </p:tgtEl>
                                        <p:attrNameLst>
                                          <p:attrName>style.visibility</p:attrName>
                                        </p:attrNameLst>
                                      </p:cBhvr>
                                      <p:to>
                                        <p:strVal val="visible"/>
                                      </p:to>
                                    </p:set>
                                    <p:animEffect transition="in" filter="strips(downRight)">
                                      <p:cBhvr>
                                        <p:cTn id="7" dur="500"/>
                                        <p:tgtEl>
                                          <p:spTgt spid="977924"/>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77927"/>
                                        </p:tgtEl>
                                        <p:attrNameLst>
                                          <p:attrName>style.visibility</p:attrName>
                                        </p:attrNameLst>
                                      </p:cBhvr>
                                      <p:to>
                                        <p:strVal val="visible"/>
                                      </p:to>
                                    </p:set>
                                    <p:animEffect transition="in" filter="wipe(down)">
                                      <p:cBhvr>
                                        <p:cTn id="11" dur="1000"/>
                                        <p:tgtEl>
                                          <p:spTgt spid="977927"/>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77934"/>
                                        </p:tgtEl>
                                        <p:attrNameLst>
                                          <p:attrName>style.visibility</p:attrName>
                                        </p:attrNameLst>
                                      </p:cBhvr>
                                      <p:to>
                                        <p:strVal val="visible"/>
                                      </p:to>
                                    </p:set>
                                    <p:animEffect transition="in" filter="wipe(left)">
                                      <p:cBhvr>
                                        <p:cTn id="15" dur="500"/>
                                        <p:tgtEl>
                                          <p:spTgt spid="977934"/>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77928"/>
                                        </p:tgtEl>
                                        <p:attrNameLst>
                                          <p:attrName>style.visibility</p:attrName>
                                        </p:attrNameLst>
                                      </p:cBhvr>
                                      <p:to>
                                        <p:strVal val="visible"/>
                                      </p:to>
                                    </p:set>
                                    <p:animEffect transition="in" filter="wipe(left)">
                                      <p:cBhvr>
                                        <p:cTn id="19" dur="1000"/>
                                        <p:tgtEl>
                                          <p:spTgt spid="977928"/>
                                        </p:tgtEl>
                                      </p:cBhvr>
                                    </p:animEffect>
                                  </p:childTnLst>
                                </p:cTn>
                              </p:par>
                            </p:childTnLst>
                          </p:cTn>
                        </p:par>
                        <p:par>
                          <p:cTn id="20" fill="hold" nodeType="afterGroup">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977933"/>
                                        </p:tgtEl>
                                        <p:attrNameLst>
                                          <p:attrName>style.visibility</p:attrName>
                                        </p:attrNameLst>
                                      </p:cBhvr>
                                      <p:to>
                                        <p:strVal val="visible"/>
                                      </p:to>
                                    </p:set>
                                    <p:animEffect transition="in" filter="wipe(left)">
                                      <p:cBhvr>
                                        <p:cTn id="23" dur="500"/>
                                        <p:tgtEl>
                                          <p:spTgt spid="97793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77929"/>
                                        </p:tgtEl>
                                        <p:attrNameLst>
                                          <p:attrName>style.visibility</p:attrName>
                                        </p:attrNameLst>
                                      </p:cBhvr>
                                      <p:to>
                                        <p:strVal val="visible"/>
                                      </p:to>
                                    </p:set>
                                    <p:animEffect transition="in" filter="wipe(up)">
                                      <p:cBhvr>
                                        <p:cTn id="28" dur="1000"/>
                                        <p:tgtEl>
                                          <p:spTgt spid="977929"/>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977935"/>
                                        </p:tgtEl>
                                        <p:attrNameLst>
                                          <p:attrName>style.visibility</p:attrName>
                                        </p:attrNameLst>
                                      </p:cBhvr>
                                      <p:to>
                                        <p:strVal val="visible"/>
                                      </p:to>
                                    </p:set>
                                    <p:animEffect transition="in" filter="wipe(left)">
                                      <p:cBhvr>
                                        <p:cTn id="32" dur="500"/>
                                        <p:tgtEl>
                                          <p:spTgt spid="9779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77938"/>
                                        </p:tgtEl>
                                        <p:attrNameLst>
                                          <p:attrName>style.visibility</p:attrName>
                                        </p:attrNameLst>
                                      </p:cBhvr>
                                      <p:to>
                                        <p:strVal val="visible"/>
                                      </p:to>
                                    </p:set>
                                    <p:anim calcmode="lin" valueType="num">
                                      <p:cBhvr>
                                        <p:cTn id="37" dur="500" fill="hold"/>
                                        <p:tgtEl>
                                          <p:spTgt spid="977938"/>
                                        </p:tgtEl>
                                        <p:attrNameLst>
                                          <p:attrName>ppt_w</p:attrName>
                                        </p:attrNameLst>
                                      </p:cBhvr>
                                      <p:tavLst>
                                        <p:tav tm="0">
                                          <p:val>
                                            <p:fltVal val="0"/>
                                          </p:val>
                                        </p:tav>
                                        <p:tav tm="100000">
                                          <p:val>
                                            <p:strVal val="#ppt_w"/>
                                          </p:val>
                                        </p:tav>
                                      </p:tavLst>
                                    </p:anim>
                                    <p:anim calcmode="lin" valueType="num">
                                      <p:cBhvr>
                                        <p:cTn id="38" dur="500" fill="hold"/>
                                        <p:tgtEl>
                                          <p:spTgt spid="977938"/>
                                        </p:tgtEl>
                                        <p:attrNameLst>
                                          <p:attrName>ppt_h</p:attrName>
                                        </p:attrNameLst>
                                      </p:cBhvr>
                                      <p:tavLst>
                                        <p:tav tm="0">
                                          <p:val>
                                            <p:fltVal val="0"/>
                                          </p:val>
                                        </p:tav>
                                        <p:tav tm="100000">
                                          <p:val>
                                            <p:strVal val="#ppt_h"/>
                                          </p:val>
                                        </p:tav>
                                      </p:tavLst>
                                    </p:anim>
                                  </p:childTnLst>
                                </p:cTn>
                              </p:par>
                            </p:childTnLst>
                          </p:cTn>
                        </p:par>
                        <p:par>
                          <p:cTn id="39" fill="hold" nodeType="afterGroup">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977931"/>
                                        </p:tgtEl>
                                        <p:attrNameLst>
                                          <p:attrName>style.visibility</p:attrName>
                                        </p:attrNameLst>
                                      </p:cBhvr>
                                      <p:to>
                                        <p:strVal val="visible"/>
                                      </p:to>
                                    </p:set>
                                    <p:animEffect transition="in" filter="wipe(down)">
                                      <p:cBhvr>
                                        <p:cTn id="42" dur="500"/>
                                        <p:tgtEl>
                                          <p:spTgt spid="977931"/>
                                        </p:tgtEl>
                                      </p:cBhvr>
                                    </p:animEffect>
                                  </p:childTnLst>
                                </p:cTn>
                              </p:par>
                            </p:childTnLst>
                          </p:cTn>
                        </p:par>
                        <p:par>
                          <p:cTn id="43" fill="hold" nodeType="afterGroup">
                            <p:stCondLst>
                              <p:cond delay="1000"/>
                            </p:stCondLst>
                            <p:childTnLst>
                              <p:par>
                                <p:cTn id="44" presetID="23" presetClass="entr" presetSubtype="16" fill="hold" grpId="0" nodeType="afterEffect">
                                  <p:stCondLst>
                                    <p:cond delay="0"/>
                                  </p:stCondLst>
                                  <p:childTnLst>
                                    <p:set>
                                      <p:cBhvr>
                                        <p:cTn id="45" dur="1" fill="hold">
                                          <p:stCondLst>
                                            <p:cond delay="0"/>
                                          </p:stCondLst>
                                        </p:cTn>
                                        <p:tgtEl>
                                          <p:spTgt spid="977936"/>
                                        </p:tgtEl>
                                        <p:attrNameLst>
                                          <p:attrName>style.visibility</p:attrName>
                                        </p:attrNameLst>
                                      </p:cBhvr>
                                      <p:to>
                                        <p:strVal val="visible"/>
                                      </p:to>
                                    </p:set>
                                    <p:anim calcmode="lin" valueType="num">
                                      <p:cBhvr>
                                        <p:cTn id="46" dur="500" fill="hold"/>
                                        <p:tgtEl>
                                          <p:spTgt spid="977936"/>
                                        </p:tgtEl>
                                        <p:attrNameLst>
                                          <p:attrName>ppt_w</p:attrName>
                                        </p:attrNameLst>
                                      </p:cBhvr>
                                      <p:tavLst>
                                        <p:tav tm="0">
                                          <p:val>
                                            <p:fltVal val="0"/>
                                          </p:val>
                                        </p:tav>
                                        <p:tav tm="100000">
                                          <p:val>
                                            <p:strVal val="#ppt_w"/>
                                          </p:val>
                                        </p:tav>
                                      </p:tavLst>
                                    </p:anim>
                                    <p:anim calcmode="lin" valueType="num">
                                      <p:cBhvr>
                                        <p:cTn id="47" dur="500" fill="hold"/>
                                        <p:tgtEl>
                                          <p:spTgt spid="977936"/>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977926"/>
                                        </p:tgtEl>
                                        <p:attrNameLst>
                                          <p:attrName>style.visibility</p:attrName>
                                        </p:attrNameLst>
                                      </p:cBhvr>
                                      <p:to>
                                        <p:strVal val="visible"/>
                                      </p:to>
                                    </p:set>
                                    <p:animEffect transition="in" filter="strips(downRight)">
                                      <p:cBhvr>
                                        <p:cTn id="52" dur="500"/>
                                        <p:tgtEl>
                                          <p:spTgt spid="977926"/>
                                        </p:tgtEl>
                                      </p:cBhvr>
                                    </p:animEffect>
                                  </p:childTnLst>
                                </p:cTn>
                              </p:par>
                            </p:childTnLst>
                          </p:cTn>
                        </p:par>
                        <p:par>
                          <p:cTn id="53" fill="hold" nodeType="afterGroup">
                            <p:stCondLst>
                              <p:cond delay="500"/>
                            </p:stCondLst>
                            <p:childTnLst>
                              <p:par>
                                <p:cTn id="54" presetID="2" presetClass="entr" presetSubtype="2" fill="hold" grpId="0" nodeType="afterEffect">
                                  <p:stCondLst>
                                    <p:cond delay="0"/>
                                  </p:stCondLst>
                                  <p:childTnLst>
                                    <p:set>
                                      <p:cBhvr>
                                        <p:cTn id="55" dur="1" fill="hold">
                                          <p:stCondLst>
                                            <p:cond delay="0"/>
                                          </p:stCondLst>
                                        </p:cTn>
                                        <p:tgtEl>
                                          <p:spTgt spid="977930"/>
                                        </p:tgtEl>
                                        <p:attrNameLst>
                                          <p:attrName>style.visibility</p:attrName>
                                        </p:attrNameLst>
                                      </p:cBhvr>
                                      <p:to>
                                        <p:strVal val="visible"/>
                                      </p:to>
                                    </p:set>
                                    <p:anim calcmode="lin" valueType="num">
                                      <p:cBhvr additive="base">
                                        <p:cTn id="56" dur="1000" fill="hold"/>
                                        <p:tgtEl>
                                          <p:spTgt spid="977930"/>
                                        </p:tgtEl>
                                        <p:attrNameLst>
                                          <p:attrName>ppt_x</p:attrName>
                                        </p:attrNameLst>
                                      </p:cBhvr>
                                      <p:tavLst>
                                        <p:tav tm="0">
                                          <p:val>
                                            <p:strVal val="1+#ppt_w/2"/>
                                          </p:val>
                                        </p:tav>
                                        <p:tav tm="100000">
                                          <p:val>
                                            <p:strVal val="#ppt_x"/>
                                          </p:val>
                                        </p:tav>
                                      </p:tavLst>
                                    </p:anim>
                                    <p:anim calcmode="lin" valueType="num">
                                      <p:cBhvr additive="base">
                                        <p:cTn id="57" dur="1000" fill="hold"/>
                                        <p:tgtEl>
                                          <p:spTgt spid="977930"/>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1500"/>
                            </p:stCondLst>
                            <p:childTnLst>
                              <p:par>
                                <p:cTn id="59" presetID="22" presetClass="entr" presetSubtype="4" fill="hold" grpId="0" nodeType="afterEffect">
                                  <p:stCondLst>
                                    <p:cond delay="0"/>
                                  </p:stCondLst>
                                  <p:childTnLst>
                                    <p:set>
                                      <p:cBhvr>
                                        <p:cTn id="60" dur="1" fill="hold">
                                          <p:stCondLst>
                                            <p:cond delay="0"/>
                                          </p:stCondLst>
                                        </p:cTn>
                                        <p:tgtEl>
                                          <p:spTgt spid="977932"/>
                                        </p:tgtEl>
                                        <p:attrNameLst>
                                          <p:attrName>style.visibility</p:attrName>
                                        </p:attrNameLst>
                                      </p:cBhvr>
                                      <p:to>
                                        <p:strVal val="visible"/>
                                      </p:to>
                                    </p:set>
                                    <p:animEffect transition="in" filter="wipe(down)">
                                      <p:cBhvr>
                                        <p:cTn id="61" dur="500"/>
                                        <p:tgtEl>
                                          <p:spTgt spid="977932"/>
                                        </p:tgtEl>
                                      </p:cBhvr>
                                    </p:animEffect>
                                  </p:childTnLst>
                                </p:cTn>
                              </p:par>
                            </p:childTnLst>
                          </p:cTn>
                        </p:par>
                        <p:par>
                          <p:cTn id="62" fill="hold" nodeType="afterGroup">
                            <p:stCondLst>
                              <p:cond delay="2000"/>
                            </p:stCondLst>
                            <p:childTnLst>
                              <p:par>
                                <p:cTn id="63" presetID="23" presetClass="entr" presetSubtype="16" fill="hold" grpId="0" nodeType="afterEffect">
                                  <p:stCondLst>
                                    <p:cond delay="0"/>
                                  </p:stCondLst>
                                  <p:childTnLst>
                                    <p:set>
                                      <p:cBhvr>
                                        <p:cTn id="64" dur="1" fill="hold">
                                          <p:stCondLst>
                                            <p:cond delay="0"/>
                                          </p:stCondLst>
                                        </p:cTn>
                                        <p:tgtEl>
                                          <p:spTgt spid="977937"/>
                                        </p:tgtEl>
                                        <p:attrNameLst>
                                          <p:attrName>style.visibility</p:attrName>
                                        </p:attrNameLst>
                                      </p:cBhvr>
                                      <p:to>
                                        <p:strVal val="visible"/>
                                      </p:to>
                                    </p:set>
                                    <p:anim calcmode="lin" valueType="num">
                                      <p:cBhvr>
                                        <p:cTn id="65" dur="500" fill="hold"/>
                                        <p:tgtEl>
                                          <p:spTgt spid="977937"/>
                                        </p:tgtEl>
                                        <p:attrNameLst>
                                          <p:attrName>ppt_w</p:attrName>
                                        </p:attrNameLst>
                                      </p:cBhvr>
                                      <p:tavLst>
                                        <p:tav tm="0">
                                          <p:val>
                                            <p:fltVal val="0"/>
                                          </p:val>
                                        </p:tav>
                                        <p:tav tm="100000">
                                          <p:val>
                                            <p:strVal val="#ppt_w"/>
                                          </p:val>
                                        </p:tav>
                                      </p:tavLst>
                                    </p:anim>
                                    <p:anim calcmode="lin" valueType="num">
                                      <p:cBhvr>
                                        <p:cTn id="66" dur="500" fill="hold"/>
                                        <p:tgtEl>
                                          <p:spTgt spid="9779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4" grpId="0"/>
      <p:bldP spid="977926" grpId="0"/>
      <p:bldP spid="977927" grpId="0" animBg="1"/>
      <p:bldP spid="977928" grpId="0" animBg="1"/>
      <p:bldP spid="977929" grpId="0" animBg="1"/>
      <p:bldP spid="977930" grpId="0"/>
      <p:bldP spid="977931" grpId="0" animBg="1"/>
      <p:bldP spid="977932" grpId="0" animBg="1"/>
      <p:bldP spid="977933" grpId="0"/>
      <p:bldP spid="977934" grpId="0"/>
      <p:bldP spid="977935" grpId="0"/>
      <p:bldP spid="977936" grpId="0"/>
      <p:bldP spid="977937" grpId="0"/>
      <p:bldP spid="977938"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Retângulo 23"/>
          <p:cNvSpPr/>
          <p:nvPr/>
        </p:nvSpPr>
        <p:spPr>
          <a:xfrm>
            <a:off x="419100" y="1628800"/>
            <a:ext cx="8545388" cy="4015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49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13402D8E-55E9-4ABF-B8A7-235F06D88385}" type="slidenum">
              <a:rPr lang="pt-PT" sz="1400" b="0" smtClean="0">
                <a:solidFill>
                  <a:schemeClr val="folHlink"/>
                </a:solidFill>
              </a:rPr>
              <a:pPr eaLnBrk="1" hangingPunct="1"/>
              <a:t>77</a:t>
            </a:fld>
            <a:endParaRPr lang="pt-PT" sz="1400" b="0" smtClean="0">
              <a:solidFill>
                <a:schemeClr val="folHlink"/>
              </a:solidFill>
            </a:endParaRPr>
          </a:p>
        </p:txBody>
      </p:sp>
      <p:sp>
        <p:nvSpPr>
          <p:cNvPr id="63491" name="Rectangle 2"/>
          <p:cNvSpPr>
            <a:spLocks noGrp="1" noChangeArrowheads="1"/>
          </p:cNvSpPr>
          <p:nvPr>
            <p:ph type="title"/>
          </p:nvPr>
        </p:nvSpPr>
        <p:spPr>
          <a:xfrm>
            <a:off x="671513" y="214313"/>
            <a:ext cx="7772400" cy="795337"/>
          </a:xfrm>
          <a:noFill/>
        </p:spPr>
        <p:txBody>
          <a:bodyPr/>
          <a:lstStyle/>
          <a:p>
            <a:pPr eaLnBrk="1" hangingPunct="1"/>
            <a:r>
              <a:rPr lang="pt-BR" sz="3600" smtClean="0">
                <a:latin typeface="Arial" charset="0"/>
              </a:rPr>
              <a:t>A Curva de Phillips</a:t>
            </a:r>
          </a:p>
        </p:txBody>
      </p:sp>
      <p:sp>
        <p:nvSpPr>
          <p:cNvPr id="63492"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63493" name="Text Box 4"/>
          <p:cNvSpPr txBox="1">
            <a:spLocks noChangeArrowheads="1"/>
          </p:cNvSpPr>
          <p:nvPr/>
        </p:nvSpPr>
        <p:spPr bwMode="auto">
          <a:xfrm>
            <a:off x="755576" y="5816600"/>
            <a:ext cx="7564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400" b="0">
                <a:latin typeface="Arial" charset="0"/>
              </a:rPr>
              <a:t>Curvas de Phillips originais de curto e longo prazo</a:t>
            </a:r>
          </a:p>
        </p:txBody>
      </p:sp>
      <p:sp>
        <p:nvSpPr>
          <p:cNvPr id="6349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978950" name="Text Box 6"/>
          <p:cNvSpPr txBox="1">
            <a:spLocks noChangeArrowheads="1"/>
          </p:cNvSpPr>
          <p:nvPr/>
        </p:nvSpPr>
        <p:spPr bwMode="auto">
          <a:xfrm>
            <a:off x="5359400" y="1974850"/>
            <a:ext cx="3708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buFontTx/>
              <a:buChar char="•"/>
            </a:pPr>
            <a:r>
              <a:rPr lang="pt-BR" sz="2000" b="0">
                <a:solidFill>
                  <a:srgbClr val="FFFFFF"/>
                </a:solidFill>
                <a:latin typeface="Arial" charset="0"/>
              </a:rPr>
              <a:t>Mas, devido à espiral preço-salário, passa-se no longo prazo ao ponto C, com o deslocamento para cima da Curva de Phillips de curto prazo. </a:t>
            </a:r>
          </a:p>
        </p:txBody>
      </p:sp>
      <p:sp>
        <p:nvSpPr>
          <p:cNvPr id="63496" name="Line 7"/>
          <p:cNvSpPr>
            <a:spLocks noChangeShapeType="1"/>
          </p:cNvSpPr>
          <p:nvPr/>
        </p:nvSpPr>
        <p:spPr bwMode="auto">
          <a:xfrm flipV="1">
            <a:off x="850900" y="2125663"/>
            <a:ext cx="0" cy="3195637"/>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63497" name="Line 8"/>
          <p:cNvSpPr>
            <a:spLocks noChangeShapeType="1"/>
          </p:cNvSpPr>
          <p:nvPr/>
        </p:nvSpPr>
        <p:spPr bwMode="auto">
          <a:xfrm>
            <a:off x="850900" y="4271963"/>
            <a:ext cx="4451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78953" name="Freeform 9"/>
          <p:cNvSpPr>
            <a:spLocks/>
          </p:cNvSpPr>
          <p:nvPr/>
        </p:nvSpPr>
        <p:spPr bwMode="auto">
          <a:xfrm>
            <a:off x="1901825" y="2303463"/>
            <a:ext cx="2654300" cy="2543175"/>
          </a:xfrm>
          <a:custGeom>
            <a:avLst/>
            <a:gdLst>
              <a:gd name="T0" fmla="*/ 0 w 4054"/>
              <a:gd name="T1" fmla="*/ 0 h 2689"/>
              <a:gd name="T2" fmla="*/ 2147483647 w 4054"/>
              <a:gd name="T3" fmla="*/ 2147483647 h 2689"/>
              <a:gd name="T4" fmla="*/ 2147483647 w 4054"/>
              <a:gd name="T5" fmla="*/ 2147483647 h 2689"/>
              <a:gd name="T6" fmla="*/ 0 60000 65536"/>
              <a:gd name="T7" fmla="*/ 0 60000 65536"/>
              <a:gd name="T8" fmla="*/ 0 60000 65536"/>
            </a:gdLst>
            <a:ahLst/>
            <a:cxnLst>
              <a:cxn ang="T6">
                <a:pos x="T0" y="T1"/>
              </a:cxn>
              <a:cxn ang="T7">
                <a:pos x="T2" y="T3"/>
              </a:cxn>
              <a:cxn ang="T8">
                <a:pos x="T4" y="T5"/>
              </a:cxn>
            </a:cxnLst>
            <a:rect l="0" t="0" r="r" b="b"/>
            <a:pathLst>
              <a:path w="4054" h="2689">
                <a:moveTo>
                  <a:pt x="0" y="0"/>
                </a:moveTo>
                <a:cubicBezTo>
                  <a:pt x="474" y="579"/>
                  <a:pt x="948" y="1158"/>
                  <a:pt x="1624" y="1606"/>
                </a:cubicBezTo>
                <a:cubicBezTo>
                  <a:pt x="2300" y="2054"/>
                  <a:pt x="3177" y="2371"/>
                  <a:pt x="4054" y="2689"/>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3499" name="Freeform 10"/>
          <p:cNvSpPr>
            <a:spLocks/>
          </p:cNvSpPr>
          <p:nvPr/>
        </p:nvSpPr>
        <p:spPr bwMode="auto">
          <a:xfrm>
            <a:off x="1454150" y="2432050"/>
            <a:ext cx="2900363" cy="2668588"/>
          </a:xfrm>
          <a:custGeom>
            <a:avLst/>
            <a:gdLst>
              <a:gd name="T0" fmla="*/ 0 w 4054"/>
              <a:gd name="T1" fmla="*/ 0 h 2689"/>
              <a:gd name="T2" fmla="*/ 2147483647 w 4054"/>
              <a:gd name="T3" fmla="*/ 2147483647 h 2689"/>
              <a:gd name="T4" fmla="*/ 2147483647 w 4054"/>
              <a:gd name="T5" fmla="*/ 2147483647 h 2689"/>
              <a:gd name="T6" fmla="*/ 0 60000 65536"/>
              <a:gd name="T7" fmla="*/ 0 60000 65536"/>
              <a:gd name="T8" fmla="*/ 0 60000 65536"/>
            </a:gdLst>
            <a:ahLst/>
            <a:cxnLst>
              <a:cxn ang="T6">
                <a:pos x="T0" y="T1"/>
              </a:cxn>
              <a:cxn ang="T7">
                <a:pos x="T2" y="T3"/>
              </a:cxn>
              <a:cxn ang="T8">
                <a:pos x="T4" y="T5"/>
              </a:cxn>
            </a:cxnLst>
            <a:rect l="0" t="0" r="r" b="b"/>
            <a:pathLst>
              <a:path w="4054" h="2689">
                <a:moveTo>
                  <a:pt x="0" y="0"/>
                </a:moveTo>
                <a:cubicBezTo>
                  <a:pt x="474" y="579"/>
                  <a:pt x="948" y="1158"/>
                  <a:pt x="1624" y="1606"/>
                </a:cubicBezTo>
                <a:cubicBezTo>
                  <a:pt x="2300" y="2054"/>
                  <a:pt x="3177" y="2371"/>
                  <a:pt x="4054" y="2689"/>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3500" name="Text Box 11"/>
          <p:cNvSpPr txBox="1">
            <a:spLocks noChangeArrowheads="1"/>
          </p:cNvSpPr>
          <p:nvPr/>
        </p:nvSpPr>
        <p:spPr bwMode="auto">
          <a:xfrm>
            <a:off x="1892300" y="4291013"/>
            <a:ext cx="4651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000" b="0">
                <a:solidFill>
                  <a:srgbClr val="99FF66"/>
                </a:solidFill>
                <a:latin typeface="Symbol" pitchFamily="18" charset="2"/>
              </a:rPr>
              <a:t>m</a:t>
            </a:r>
            <a:r>
              <a:rPr lang="pt-BR" sz="2000" b="0" baseline="-25000">
                <a:solidFill>
                  <a:srgbClr val="99FF66"/>
                </a:solidFill>
                <a:latin typeface="Arial" charset="0"/>
              </a:rPr>
              <a:t>1</a:t>
            </a:r>
            <a:endParaRPr lang="pt-BR" sz="2000" b="0">
              <a:solidFill>
                <a:srgbClr val="99FF66"/>
              </a:solidFill>
              <a:latin typeface="Arial" charset="0"/>
            </a:endParaRPr>
          </a:p>
        </p:txBody>
      </p:sp>
      <p:sp>
        <p:nvSpPr>
          <p:cNvPr id="63501" name="Line 12"/>
          <p:cNvSpPr>
            <a:spLocks noChangeShapeType="1"/>
          </p:cNvSpPr>
          <p:nvPr/>
        </p:nvSpPr>
        <p:spPr bwMode="auto">
          <a:xfrm flipV="1">
            <a:off x="2660650" y="4059238"/>
            <a:ext cx="0" cy="2016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63502" name="Line 13"/>
          <p:cNvSpPr>
            <a:spLocks noChangeShapeType="1"/>
          </p:cNvSpPr>
          <p:nvPr/>
        </p:nvSpPr>
        <p:spPr bwMode="auto">
          <a:xfrm flipH="1" flipV="1">
            <a:off x="2151063" y="3498850"/>
            <a:ext cx="0" cy="7683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63503" name="Text Box 14"/>
          <p:cNvSpPr txBox="1">
            <a:spLocks noChangeArrowheads="1"/>
          </p:cNvSpPr>
          <p:nvPr/>
        </p:nvSpPr>
        <p:spPr bwMode="auto">
          <a:xfrm>
            <a:off x="4929188" y="4233863"/>
            <a:ext cx="3746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FFFFFF"/>
                </a:solidFill>
                <a:latin typeface="Symbol" pitchFamily="18" charset="2"/>
              </a:rPr>
              <a:t>m</a:t>
            </a:r>
          </a:p>
        </p:txBody>
      </p:sp>
      <p:sp>
        <p:nvSpPr>
          <p:cNvPr id="63504" name="Text Box 15"/>
          <p:cNvSpPr txBox="1">
            <a:spLocks noChangeArrowheads="1"/>
          </p:cNvSpPr>
          <p:nvPr/>
        </p:nvSpPr>
        <p:spPr bwMode="auto">
          <a:xfrm>
            <a:off x="419100" y="2124075"/>
            <a:ext cx="433388"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000" b="0">
                <a:solidFill>
                  <a:srgbClr val="FFFFFF"/>
                </a:solidFill>
                <a:latin typeface="Arial" charset="0"/>
                <a:sym typeface="Symbol" pitchFamily="18" charset="2"/>
              </a:rPr>
              <a:t></a:t>
            </a:r>
            <a:r>
              <a:rPr lang="pt-BR" sz="2000" b="0">
                <a:solidFill>
                  <a:srgbClr val="FFFFFF"/>
                </a:solidFill>
                <a:latin typeface="Arial" charset="0"/>
              </a:rPr>
              <a:t> W</a:t>
            </a:r>
          </a:p>
        </p:txBody>
      </p:sp>
      <p:sp>
        <p:nvSpPr>
          <p:cNvPr id="63505" name="Text Box 16"/>
          <p:cNvSpPr txBox="1">
            <a:spLocks noChangeArrowheads="1"/>
          </p:cNvSpPr>
          <p:nvPr/>
        </p:nvSpPr>
        <p:spPr bwMode="auto">
          <a:xfrm>
            <a:off x="4305300" y="4995863"/>
            <a:ext cx="23415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99FF66"/>
                </a:solidFill>
                <a:latin typeface="Arial" charset="0"/>
              </a:rPr>
              <a:t>curva de curto prazo</a:t>
            </a:r>
          </a:p>
        </p:txBody>
      </p:sp>
      <p:sp>
        <p:nvSpPr>
          <p:cNvPr id="978961" name="Text Box 17"/>
          <p:cNvSpPr txBox="1">
            <a:spLocks noChangeArrowheads="1"/>
          </p:cNvSpPr>
          <p:nvPr/>
        </p:nvSpPr>
        <p:spPr bwMode="auto">
          <a:xfrm>
            <a:off x="4473575" y="4598988"/>
            <a:ext cx="247491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r" eaLnBrk="1" hangingPunct="1"/>
            <a:r>
              <a:rPr lang="pt-BR" sz="1800" b="0">
                <a:solidFill>
                  <a:srgbClr val="99FF66"/>
                </a:solidFill>
                <a:latin typeface="Arial" charset="0"/>
              </a:rPr>
              <a:t>curva de curto prazo</a:t>
            </a:r>
          </a:p>
        </p:txBody>
      </p:sp>
      <p:sp>
        <p:nvSpPr>
          <p:cNvPr id="63507" name="Text Box 18"/>
          <p:cNvSpPr txBox="1">
            <a:spLocks noChangeArrowheads="1"/>
          </p:cNvSpPr>
          <p:nvPr/>
        </p:nvSpPr>
        <p:spPr bwMode="auto">
          <a:xfrm>
            <a:off x="2471738" y="3768725"/>
            <a:ext cx="6207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99FF66"/>
                </a:solidFill>
                <a:latin typeface="Arial" charset="0"/>
              </a:rPr>
              <a:t>A</a:t>
            </a:r>
          </a:p>
        </p:txBody>
      </p:sp>
      <p:sp>
        <p:nvSpPr>
          <p:cNvPr id="63508" name="Text Box 19"/>
          <p:cNvSpPr txBox="1">
            <a:spLocks noChangeArrowheads="1"/>
          </p:cNvSpPr>
          <p:nvPr/>
        </p:nvSpPr>
        <p:spPr bwMode="auto">
          <a:xfrm>
            <a:off x="1922463" y="3259138"/>
            <a:ext cx="631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CCFFFF"/>
                </a:solidFill>
                <a:latin typeface="Arial" charset="0"/>
              </a:rPr>
              <a:t>B</a:t>
            </a:r>
          </a:p>
        </p:txBody>
      </p:sp>
      <p:sp>
        <p:nvSpPr>
          <p:cNvPr id="978964" name="Text Box 20"/>
          <p:cNvSpPr txBox="1">
            <a:spLocks noChangeArrowheads="1"/>
          </p:cNvSpPr>
          <p:nvPr/>
        </p:nvSpPr>
        <p:spPr bwMode="auto">
          <a:xfrm>
            <a:off x="2057400" y="2490788"/>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FFFF00"/>
                </a:solidFill>
                <a:latin typeface="Arial" charset="0"/>
              </a:rPr>
              <a:t>C</a:t>
            </a:r>
          </a:p>
        </p:txBody>
      </p:sp>
      <p:sp>
        <p:nvSpPr>
          <p:cNvPr id="63510" name="Text Box 21"/>
          <p:cNvSpPr txBox="1">
            <a:spLocks noChangeArrowheads="1"/>
          </p:cNvSpPr>
          <p:nvPr/>
        </p:nvSpPr>
        <p:spPr bwMode="auto">
          <a:xfrm>
            <a:off x="2393950" y="4278313"/>
            <a:ext cx="5032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000" b="0">
                <a:solidFill>
                  <a:srgbClr val="99FF66"/>
                </a:solidFill>
                <a:latin typeface="Symbol" pitchFamily="18" charset="2"/>
              </a:rPr>
              <a:t>m</a:t>
            </a:r>
            <a:r>
              <a:rPr lang="pt-BR" sz="2000" b="0" baseline="-25000">
                <a:solidFill>
                  <a:srgbClr val="99FF66"/>
                </a:solidFill>
                <a:latin typeface="Arial" charset="0"/>
              </a:rPr>
              <a:t>0</a:t>
            </a:r>
            <a:endParaRPr lang="pt-BR" sz="2000" b="0">
              <a:solidFill>
                <a:srgbClr val="99FF66"/>
              </a:solidFill>
              <a:latin typeface="Arial" charset="0"/>
            </a:endParaRPr>
          </a:p>
        </p:txBody>
      </p:sp>
      <p:sp>
        <p:nvSpPr>
          <p:cNvPr id="978966" name="Line 22"/>
          <p:cNvSpPr>
            <a:spLocks noChangeShapeType="1"/>
          </p:cNvSpPr>
          <p:nvPr/>
        </p:nvSpPr>
        <p:spPr bwMode="auto">
          <a:xfrm flipV="1">
            <a:off x="2151063" y="2736850"/>
            <a:ext cx="0" cy="76200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Tree>
    <p:extLst>
      <p:ext uri="{BB962C8B-B14F-4D97-AF65-F5344CB8AC3E}">
        <p14:creationId xmlns:p14="http://schemas.microsoft.com/office/powerpoint/2010/main" val="2964457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78950"/>
                                        </p:tgtEl>
                                        <p:attrNameLst>
                                          <p:attrName>style.visibility</p:attrName>
                                        </p:attrNameLst>
                                      </p:cBhvr>
                                      <p:to>
                                        <p:strVal val="visible"/>
                                      </p:to>
                                    </p:set>
                                    <p:animEffect transition="in" filter="strips(downRight)">
                                      <p:cBhvr>
                                        <p:cTn id="7" dur="500"/>
                                        <p:tgtEl>
                                          <p:spTgt spid="978950"/>
                                        </p:tgtEl>
                                      </p:cBhvr>
                                    </p:animEffect>
                                  </p:childTnLst>
                                </p:cTn>
                              </p:par>
                            </p:childTnLst>
                          </p:cTn>
                        </p:par>
                        <p:par>
                          <p:cTn id="8" fill="hold" nodeType="afterGroup">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978953"/>
                                        </p:tgtEl>
                                        <p:attrNameLst>
                                          <p:attrName>style.visibility</p:attrName>
                                        </p:attrNameLst>
                                      </p:cBhvr>
                                      <p:to>
                                        <p:strVal val="visible"/>
                                      </p:to>
                                    </p:set>
                                    <p:anim calcmode="lin" valueType="num">
                                      <p:cBhvr additive="base">
                                        <p:cTn id="11" dur="1000" fill="hold"/>
                                        <p:tgtEl>
                                          <p:spTgt spid="978953"/>
                                        </p:tgtEl>
                                        <p:attrNameLst>
                                          <p:attrName>ppt_x</p:attrName>
                                        </p:attrNameLst>
                                      </p:cBhvr>
                                      <p:tavLst>
                                        <p:tav tm="0">
                                          <p:val>
                                            <p:strVal val="0-#ppt_w/2"/>
                                          </p:val>
                                        </p:tav>
                                        <p:tav tm="100000">
                                          <p:val>
                                            <p:strVal val="#ppt_x"/>
                                          </p:val>
                                        </p:tav>
                                      </p:tavLst>
                                    </p:anim>
                                    <p:anim calcmode="lin" valueType="num">
                                      <p:cBhvr additive="base">
                                        <p:cTn id="12" dur="1000" fill="hold"/>
                                        <p:tgtEl>
                                          <p:spTgt spid="978953"/>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978961"/>
                                        </p:tgtEl>
                                        <p:attrNameLst>
                                          <p:attrName>style.visibility</p:attrName>
                                        </p:attrNameLst>
                                      </p:cBhvr>
                                      <p:to>
                                        <p:strVal val="visible"/>
                                      </p:to>
                                    </p:set>
                                    <p:animEffect transition="in" filter="wipe(left)">
                                      <p:cBhvr>
                                        <p:cTn id="16" dur="500"/>
                                        <p:tgtEl>
                                          <p:spTgt spid="978961"/>
                                        </p:tgtEl>
                                      </p:cBhvr>
                                    </p:animEffect>
                                  </p:childTnLst>
                                </p:cTn>
                              </p:par>
                            </p:childTnLst>
                          </p:cTn>
                        </p:par>
                        <p:par>
                          <p:cTn id="17" fill="hold" nodeType="afterGroup">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978966"/>
                                        </p:tgtEl>
                                        <p:attrNameLst>
                                          <p:attrName>style.visibility</p:attrName>
                                        </p:attrNameLst>
                                      </p:cBhvr>
                                      <p:to>
                                        <p:strVal val="visible"/>
                                      </p:to>
                                    </p:set>
                                    <p:animEffect transition="in" filter="wipe(down)">
                                      <p:cBhvr>
                                        <p:cTn id="20" dur="500"/>
                                        <p:tgtEl>
                                          <p:spTgt spid="978966"/>
                                        </p:tgtEl>
                                      </p:cBhvr>
                                    </p:animEffect>
                                  </p:childTnLst>
                                </p:cTn>
                              </p:par>
                            </p:childTnLst>
                          </p:cTn>
                        </p:par>
                        <p:par>
                          <p:cTn id="21" fill="hold" nodeType="afterGroup">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978964"/>
                                        </p:tgtEl>
                                        <p:attrNameLst>
                                          <p:attrName>style.visibility</p:attrName>
                                        </p:attrNameLst>
                                      </p:cBhvr>
                                      <p:to>
                                        <p:strVal val="visible"/>
                                      </p:to>
                                    </p:set>
                                    <p:anim calcmode="lin" valueType="num">
                                      <p:cBhvr>
                                        <p:cTn id="24" dur="500" fill="hold"/>
                                        <p:tgtEl>
                                          <p:spTgt spid="978964"/>
                                        </p:tgtEl>
                                        <p:attrNameLst>
                                          <p:attrName>ppt_w</p:attrName>
                                        </p:attrNameLst>
                                      </p:cBhvr>
                                      <p:tavLst>
                                        <p:tav tm="0">
                                          <p:val>
                                            <p:fltVal val="0"/>
                                          </p:val>
                                        </p:tav>
                                        <p:tav tm="100000">
                                          <p:val>
                                            <p:strVal val="#ppt_w"/>
                                          </p:val>
                                        </p:tav>
                                      </p:tavLst>
                                    </p:anim>
                                    <p:anim calcmode="lin" valueType="num">
                                      <p:cBhvr>
                                        <p:cTn id="25" dur="500" fill="hold"/>
                                        <p:tgtEl>
                                          <p:spTgt spid="9789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50" grpId="0"/>
      <p:bldP spid="978953" grpId="0" animBg="1"/>
      <p:bldP spid="978961" grpId="0"/>
      <p:bldP spid="978964" grpId="0"/>
      <p:bldP spid="978966"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Retângulo 24"/>
          <p:cNvSpPr/>
          <p:nvPr/>
        </p:nvSpPr>
        <p:spPr>
          <a:xfrm>
            <a:off x="467544" y="1772816"/>
            <a:ext cx="8545388" cy="4015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514"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86C8F95D-17BF-46E5-BB41-215965858332}" type="slidenum">
              <a:rPr lang="pt-PT" sz="1400" b="0" smtClean="0">
                <a:solidFill>
                  <a:schemeClr val="folHlink"/>
                </a:solidFill>
              </a:rPr>
              <a:pPr eaLnBrk="1" hangingPunct="1"/>
              <a:t>78</a:t>
            </a:fld>
            <a:endParaRPr lang="pt-PT" sz="1400" b="0" smtClean="0">
              <a:solidFill>
                <a:schemeClr val="folHlink"/>
              </a:solidFill>
            </a:endParaRPr>
          </a:p>
        </p:txBody>
      </p:sp>
      <p:sp>
        <p:nvSpPr>
          <p:cNvPr id="64515" name="Rectangle 2"/>
          <p:cNvSpPr>
            <a:spLocks noGrp="1" noChangeArrowheads="1"/>
          </p:cNvSpPr>
          <p:nvPr>
            <p:ph type="title"/>
          </p:nvPr>
        </p:nvSpPr>
        <p:spPr>
          <a:xfrm>
            <a:off x="671513" y="274638"/>
            <a:ext cx="7772400" cy="677862"/>
          </a:xfrm>
          <a:noFill/>
        </p:spPr>
        <p:txBody>
          <a:bodyPr/>
          <a:lstStyle/>
          <a:p>
            <a:pPr eaLnBrk="1" hangingPunct="1"/>
            <a:r>
              <a:rPr lang="pt-BR" sz="3600" smtClean="0">
                <a:latin typeface="Arial" charset="0"/>
              </a:rPr>
              <a:t>A Curva de Phillips</a:t>
            </a:r>
          </a:p>
        </p:txBody>
      </p:sp>
      <p:sp>
        <p:nvSpPr>
          <p:cNvPr id="6451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64517" name="Text Box 4"/>
          <p:cNvSpPr txBox="1">
            <a:spLocks noChangeArrowheads="1"/>
          </p:cNvSpPr>
          <p:nvPr/>
        </p:nvSpPr>
        <p:spPr bwMode="auto">
          <a:xfrm>
            <a:off x="968053" y="5816600"/>
            <a:ext cx="72763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400" b="0" dirty="0">
                <a:latin typeface="Arial" charset="0"/>
              </a:rPr>
              <a:t>Curvas de Phillips originais de curto e longo prazo</a:t>
            </a:r>
          </a:p>
        </p:txBody>
      </p:sp>
      <p:sp>
        <p:nvSpPr>
          <p:cNvPr id="645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979974" name="Text Box 6"/>
          <p:cNvSpPr txBox="1">
            <a:spLocks noChangeArrowheads="1"/>
          </p:cNvSpPr>
          <p:nvPr/>
        </p:nvSpPr>
        <p:spPr bwMode="auto">
          <a:xfrm>
            <a:off x="5359400" y="1974850"/>
            <a:ext cx="3708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buFontTx/>
              <a:buChar char="•"/>
            </a:pPr>
            <a:r>
              <a:rPr lang="pt-BR" sz="2000" b="0">
                <a:solidFill>
                  <a:srgbClr val="FFFFFF"/>
                </a:solidFill>
                <a:latin typeface="Arial" charset="0"/>
              </a:rPr>
              <a:t>Assim, pode-se unir pontos como A e C e desenhar uma Curva de Phillips de longo prazo, que é mais inclinada que as Curvas de Phillips de curto prazo. </a:t>
            </a:r>
          </a:p>
        </p:txBody>
      </p:sp>
      <p:sp>
        <p:nvSpPr>
          <p:cNvPr id="64520" name="Line 7"/>
          <p:cNvSpPr>
            <a:spLocks noChangeShapeType="1"/>
          </p:cNvSpPr>
          <p:nvPr/>
        </p:nvSpPr>
        <p:spPr bwMode="auto">
          <a:xfrm flipV="1">
            <a:off x="850900" y="2125663"/>
            <a:ext cx="0" cy="3195637"/>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64521" name="Line 8"/>
          <p:cNvSpPr>
            <a:spLocks noChangeShapeType="1"/>
          </p:cNvSpPr>
          <p:nvPr/>
        </p:nvSpPr>
        <p:spPr bwMode="auto">
          <a:xfrm>
            <a:off x="850900" y="4271963"/>
            <a:ext cx="4451350"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79977" name="Freeform 9"/>
          <p:cNvSpPr>
            <a:spLocks/>
          </p:cNvSpPr>
          <p:nvPr/>
        </p:nvSpPr>
        <p:spPr bwMode="auto">
          <a:xfrm>
            <a:off x="2070100" y="2346325"/>
            <a:ext cx="1238250" cy="2843213"/>
          </a:xfrm>
          <a:custGeom>
            <a:avLst/>
            <a:gdLst>
              <a:gd name="T0" fmla="*/ 0 w 1323"/>
              <a:gd name="T1" fmla="*/ 0 h 2780"/>
              <a:gd name="T2" fmla="*/ 2147483647 w 1323"/>
              <a:gd name="T3" fmla="*/ 2147483647 h 2780"/>
              <a:gd name="T4" fmla="*/ 2147483647 w 1323"/>
              <a:gd name="T5" fmla="*/ 2147483647 h 2780"/>
              <a:gd name="T6" fmla="*/ 0 60000 65536"/>
              <a:gd name="T7" fmla="*/ 0 60000 65536"/>
              <a:gd name="T8" fmla="*/ 0 60000 65536"/>
            </a:gdLst>
            <a:ahLst/>
            <a:cxnLst>
              <a:cxn ang="T6">
                <a:pos x="T0" y="T1"/>
              </a:cxn>
              <a:cxn ang="T7">
                <a:pos x="T2" y="T3"/>
              </a:cxn>
              <a:cxn ang="T8">
                <a:pos x="T4" y="T5"/>
              </a:cxn>
            </a:cxnLst>
            <a:rect l="0" t="0" r="r" b="b"/>
            <a:pathLst>
              <a:path w="1323" h="2780">
                <a:moveTo>
                  <a:pt x="0" y="0"/>
                </a:moveTo>
                <a:cubicBezTo>
                  <a:pt x="81" y="380"/>
                  <a:pt x="162" y="761"/>
                  <a:pt x="382" y="1224"/>
                </a:cubicBezTo>
                <a:cubicBezTo>
                  <a:pt x="602" y="1687"/>
                  <a:pt x="962" y="2233"/>
                  <a:pt x="1323" y="2780"/>
                </a:cubicBezTo>
              </a:path>
            </a:pathLst>
          </a:custGeom>
          <a:noFill/>
          <a:ln w="381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4523" name="Freeform 10"/>
          <p:cNvSpPr>
            <a:spLocks/>
          </p:cNvSpPr>
          <p:nvPr/>
        </p:nvSpPr>
        <p:spPr bwMode="auto">
          <a:xfrm>
            <a:off x="1901825" y="2303463"/>
            <a:ext cx="2654300" cy="2543175"/>
          </a:xfrm>
          <a:custGeom>
            <a:avLst/>
            <a:gdLst>
              <a:gd name="T0" fmla="*/ 0 w 4054"/>
              <a:gd name="T1" fmla="*/ 0 h 2689"/>
              <a:gd name="T2" fmla="*/ 2147483647 w 4054"/>
              <a:gd name="T3" fmla="*/ 2147483647 h 2689"/>
              <a:gd name="T4" fmla="*/ 2147483647 w 4054"/>
              <a:gd name="T5" fmla="*/ 2147483647 h 2689"/>
              <a:gd name="T6" fmla="*/ 0 60000 65536"/>
              <a:gd name="T7" fmla="*/ 0 60000 65536"/>
              <a:gd name="T8" fmla="*/ 0 60000 65536"/>
            </a:gdLst>
            <a:ahLst/>
            <a:cxnLst>
              <a:cxn ang="T6">
                <a:pos x="T0" y="T1"/>
              </a:cxn>
              <a:cxn ang="T7">
                <a:pos x="T2" y="T3"/>
              </a:cxn>
              <a:cxn ang="T8">
                <a:pos x="T4" y="T5"/>
              </a:cxn>
            </a:cxnLst>
            <a:rect l="0" t="0" r="r" b="b"/>
            <a:pathLst>
              <a:path w="4054" h="2689">
                <a:moveTo>
                  <a:pt x="0" y="0"/>
                </a:moveTo>
                <a:cubicBezTo>
                  <a:pt x="474" y="579"/>
                  <a:pt x="948" y="1158"/>
                  <a:pt x="1624" y="1606"/>
                </a:cubicBezTo>
                <a:cubicBezTo>
                  <a:pt x="2300" y="2054"/>
                  <a:pt x="3177" y="2371"/>
                  <a:pt x="4054" y="2689"/>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4524" name="Freeform 11"/>
          <p:cNvSpPr>
            <a:spLocks/>
          </p:cNvSpPr>
          <p:nvPr/>
        </p:nvSpPr>
        <p:spPr bwMode="auto">
          <a:xfrm>
            <a:off x="1454150" y="2432050"/>
            <a:ext cx="2900363" cy="2668588"/>
          </a:xfrm>
          <a:custGeom>
            <a:avLst/>
            <a:gdLst>
              <a:gd name="T0" fmla="*/ 0 w 4054"/>
              <a:gd name="T1" fmla="*/ 0 h 2689"/>
              <a:gd name="T2" fmla="*/ 2147483647 w 4054"/>
              <a:gd name="T3" fmla="*/ 2147483647 h 2689"/>
              <a:gd name="T4" fmla="*/ 2147483647 w 4054"/>
              <a:gd name="T5" fmla="*/ 2147483647 h 2689"/>
              <a:gd name="T6" fmla="*/ 0 60000 65536"/>
              <a:gd name="T7" fmla="*/ 0 60000 65536"/>
              <a:gd name="T8" fmla="*/ 0 60000 65536"/>
            </a:gdLst>
            <a:ahLst/>
            <a:cxnLst>
              <a:cxn ang="T6">
                <a:pos x="T0" y="T1"/>
              </a:cxn>
              <a:cxn ang="T7">
                <a:pos x="T2" y="T3"/>
              </a:cxn>
              <a:cxn ang="T8">
                <a:pos x="T4" y="T5"/>
              </a:cxn>
            </a:cxnLst>
            <a:rect l="0" t="0" r="r" b="b"/>
            <a:pathLst>
              <a:path w="4054" h="2689">
                <a:moveTo>
                  <a:pt x="0" y="0"/>
                </a:moveTo>
                <a:cubicBezTo>
                  <a:pt x="474" y="579"/>
                  <a:pt x="948" y="1158"/>
                  <a:pt x="1624" y="1606"/>
                </a:cubicBezTo>
                <a:cubicBezTo>
                  <a:pt x="2300" y="2054"/>
                  <a:pt x="3177" y="2371"/>
                  <a:pt x="4054" y="2689"/>
                </a:cubicBezTo>
              </a:path>
            </a:pathLst>
          </a:custGeom>
          <a:noFill/>
          <a:ln w="38100" cmpd="sng">
            <a:solidFill>
              <a:srgbClr val="99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64525" name="Text Box 12"/>
          <p:cNvSpPr txBox="1">
            <a:spLocks noChangeArrowheads="1"/>
          </p:cNvSpPr>
          <p:nvPr/>
        </p:nvSpPr>
        <p:spPr bwMode="auto">
          <a:xfrm>
            <a:off x="1892300" y="4291013"/>
            <a:ext cx="4651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000" b="0">
                <a:solidFill>
                  <a:srgbClr val="99FF66"/>
                </a:solidFill>
                <a:latin typeface="Symbol" pitchFamily="18" charset="2"/>
              </a:rPr>
              <a:t>m</a:t>
            </a:r>
            <a:r>
              <a:rPr lang="pt-BR" sz="2000" b="0" baseline="-25000">
                <a:solidFill>
                  <a:srgbClr val="99FF66"/>
                </a:solidFill>
                <a:latin typeface="Arial" charset="0"/>
              </a:rPr>
              <a:t>1</a:t>
            </a:r>
            <a:endParaRPr lang="pt-BR" sz="2000" b="0">
              <a:solidFill>
                <a:srgbClr val="99FF66"/>
              </a:solidFill>
              <a:latin typeface="Arial" charset="0"/>
            </a:endParaRPr>
          </a:p>
        </p:txBody>
      </p:sp>
      <p:sp>
        <p:nvSpPr>
          <p:cNvPr id="64526" name="Line 13"/>
          <p:cNvSpPr>
            <a:spLocks noChangeShapeType="1"/>
          </p:cNvSpPr>
          <p:nvPr/>
        </p:nvSpPr>
        <p:spPr bwMode="auto">
          <a:xfrm flipV="1">
            <a:off x="2660650" y="4059238"/>
            <a:ext cx="0" cy="2016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64527" name="Line 14"/>
          <p:cNvSpPr>
            <a:spLocks noChangeShapeType="1"/>
          </p:cNvSpPr>
          <p:nvPr/>
        </p:nvSpPr>
        <p:spPr bwMode="auto">
          <a:xfrm flipV="1">
            <a:off x="2151063" y="2736850"/>
            <a:ext cx="0" cy="15303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64528" name="Text Box 15"/>
          <p:cNvSpPr txBox="1">
            <a:spLocks noChangeArrowheads="1"/>
          </p:cNvSpPr>
          <p:nvPr/>
        </p:nvSpPr>
        <p:spPr bwMode="auto">
          <a:xfrm>
            <a:off x="4929188" y="4233863"/>
            <a:ext cx="3746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2000" b="0">
                <a:solidFill>
                  <a:srgbClr val="FFFFFF"/>
                </a:solidFill>
                <a:latin typeface="Symbol" pitchFamily="18" charset="2"/>
              </a:rPr>
              <a:t>m</a:t>
            </a:r>
          </a:p>
        </p:txBody>
      </p:sp>
      <p:sp>
        <p:nvSpPr>
          <p:cNvPr id="64529" name="Text Box 16"/>
          <p:cNvSpPr txBox="1">
            <a:spLocks noChangeArrowheads="1"/>
          </p:cNvSpPr>
          <p:nvPr/>
        </p:nvSpPr>
        <p:spPr bwMode="auto">
          <a:xfrm>
            <a:off x="419100" y="2124075"/>
            <a:ext cx="433388"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000" b="0">
                <a:solidFill>
                  <a:srgbClr val="FFFFFF"/>
                </a:solidFill>
                <a:latin typeface="Arial" charset="0"/>
                <a:sym typeface="Symbol" pitchFamily="18" charset="2"/>
              </a:rPr>
              <a:t></a:t>
            </a:r>
            <a:r>
              <a:rPr lang="pt-BR" sz="2000" b="0">
                <a:solidFill>
                  <a:srgbClr val="FFFFFF"/>
                </a:solidFill>
                <a:latin typeface="Arial" charset="0"/>
              </a:rPr>
              <a:t> W</a:t>
            </a:r>
          </a:p>
        </p:txBody>
      </p:sp>
      <p:sp>
        <p:nvSpPr>
          <p:cNvPr id="64530" name="Text Box 17"/>
          <p:cNvSpPr txBox="1">
            <a:spLocks noChangeArrowheads="1"/>
          </p:cNvSpPr>
          <p:nvPr/>
        </p:nvSpPr>
        <p:spPr bwMode="auto">
          <a:xfrm>
            <a:off x="4305300" y="4995863"/>
            <a:ext cx="23415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99FF66"/>
                </a:solidFill>
                <a:latin typeface="Arial" charset="0"/>
              </a:rPr>
              <a:t>curva de curto prazo</a:t>
            </a:r>
          </a:p>
        </p:txBody>
      </p:sp>
      <p:sp>
        <p:nvSpPr>
          <p:cNvPr id="64531" name="Text Box 18"/>
          <p:cNvSpPr txBox="1">
            <a:spLocks noChangeArrowheads="1"/>
          </p:cNvSpPr>
          <p:nvPr/>
        </p:nvSpPr>
        <p:spPr bwMode="auto">
          <a:xfrm>
            <a:off x="4473575" y="4598988"/>
            <a:ext cx="247491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r" eaLnBrk="1" hangingPunct="1"/>
            <a:r>
              <a:rPr lang="pt-BR" sz="1800" b="0">
                <a:solidFill>
                  <a:srgbClr val="99FF66"/>
                </a:solidFill>
                <a:latin typeface="Arial" charset="0"/>
              </a:rPr>
              <a:t>curva de curto prazo</a:t>
            </a:r>
          </a:p>
        </p:txBody>
      </p:sp>
      <p:sp>
        <p:nvSpPr>
          <p:cNvPr id="979987" name="Text Box 19"/>
          <p:cNvSpPr txBox="1">
            <a:spLocks noChangeArrowheads="1"/>
          </p:cNvSpPr>
          <p:nvPr/>
        </p:nvSpPr>
        <p:spPr bwMode="auto">
          <a:xfrm>
            <a:off x="2270125" y="5307013"/>
            <a:ext cx="23669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FFFF00"/>
                </a:solidFill>
                <a:latin typeface="Arial" charset="0"/>
              </a:rPr>
              <a:t>curva de longo prazo</a:t>
            </a:r>
          </a:p>
        </p:txBody>
      </p:sp>
      <p:sp>
        <p:nvSpPr>
          <p:cNvPr id="64533" name="Text Box 20"/>
          <p:cNvSpPr txBox="1">
            <a:spLocks noChangeArrowheads="1"/>
          </p:cNvSpPr>
          <p:nvPr/>
        </p:nvSpPr>
        <p:spPr bwMode="auto">
          <a:xfrm>
            <a:off x="2471738" y="3768725"/>
            <a:ext cx="6207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99FF66"/>
                </a:solidFill>
                <a:latin typeface="Arial" charset="0"/>
              </a:rPr>
              <a:t>A</a:t>
            </a:r>
          </a:p>
        </p:txBody>
      </p:sp>
      <p:sp>
        <p:nvSpPr>
          <p:cNvPr id="64534" name="Text Box 21"/>
          <p:cNvSpPr txBox="1">
            <a:spLocks noChangeArrowheads="1"/>
          </p:cNvSpPr>
          <p:nvPr/>
        </p:nvSpPr>
        <p:spPr bwMode="auto">
          <a:xfrm>
            <a:off x="1922463" y="3259138"/>
            <a:ext cx="631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CCFFFF"/>
                </a:solidFill>
                <a:latin typeface="Arial" charset="0"/>
              </a:rPr>
              <a:t>B</a:t>
            </a:r>
          </a:p>
        </p:txBody>
      </p:sp>
      <p:sp>
        <p:nvSpPr>
          <p:cNvPr id="64535" name="Text Box 22"/>
          <p:cNvSpPr txBox="1">
            <a:spLocks noChangeArrowheads="1"/>
          </p:cNvSpPr>
          <p:nvPr/>
        </p:nvSpPr>
        <p:spPr bwMode="auto">
          <a:xfrm>
            <a:off x="2057400" y="2490788"/>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FFFF00"/>
                </a:solidFill>
                <a:latin typeface="Arial" charset="0"/>
              </a:rPr>
              <a:t>C</a:t>
            </a:r>
          </a:p>
        </p:txBody>
      </p:sp>
      <p:sp>
        <p:nvSpPr>
          <p:cNvPr id="64536" name="Text Box 23"/>
          <p:cNvSpPr txBox="1">
            <a:spLocks noChangeArrowheads="1"/>
          </p:cNvSpPr>
          <p:nvPr/>
        </p:nvSpPr>
        <p:spPr bwMode="auto">
          <a:xfrm>
            <a:off x="2393950" y="4278313"/>
            <a:ext cx="5032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000" b="0">
                <a:solidFill>
                  <a:srgbClr val="99FF66"/>
                </a:solidFill>
                <a:latin typeface="Symbol" pitchFamily="18" charset="2"/>
              </a:rPr>
              <a:t>m</a:t>
            </a:r>
            <a:r>
              <a:rPr lang="pt-BR" sz="2000" b="0" baseline="-25000">
                <a:solidFill>
                  <a:srgbClr val="99FF66"/>
                </a:solidFill>
                <a:latin typeface="Arial" charset="0"/>
              </a:rPr>
              <a:t>0</a:t>
            </a:r>
            <a:endParaRPr lang="pt-BR" sz="2000" b="0">
              <a:solidFill>
                <a:srgbClr val="99FF66"/>
              </a:solidFill>
              <a:latin typeface="Arial" charset="0"/>
            </a:endParaRPr>
          </a:p>
        </p:txBody>
      </p:sp>
    </p:spTree>
    <p:extLst>
      <p:ext uri="{BB962C8B-B14F-4D97-AF65-F5344CB8AC3E}">
        <p14:creationId xmlns:p14="http://schemas.microsoft.com/office/powerpoint/2010/main" val="2983665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79974"/>
                                        </p:tgtEl>
                                        <p:attrNameLst>
                                          <p:attrName>style.visibility</p:attrName>
                                        </p:attrNameLst>
                                      </p:cBhvr>
                                      <p:to>
                                        <p:strVal val="visible"/>
                                      </p:to>
                                    </p:set>
                                    <p:animEffect transition="in" filter="strips(downRight)">
                                      <p:cBhvr>
                                        <p:cTn id="7" dur="500"/>
                                        <p:tgtEl>
                                          <p:spTgt spid="9799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79977"/>
                                        </p:tgtEl>
                                        <p:attrNameLst>
                                          <p:attrName>style.visibility</p:attrName>
                                        </p:attrNameLst>
                                      </p:cBhvr>
                                      <p:to>
                                        <p:strVal val="visible"/>
                                      </p:to>
                                    </p:set>
                                    <p:animEffect transition="in" filter="box(out)">
                                      <p:cBhvr>
                                        <p:cTn id="12" dur="1000"/>
                                        <p:tgtEl>
                                          <p:spTgt spid="979977"/>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79987"/>
                                        </p:tgtEl>
                                        <p:attrNameLst>
                                          <p:attrName>style.visibility</p:attrName>
                                        </p:attrNameLst>
                                      </p:cBhvr>
                                      <p:to>
                                        <p:strVal val="visible"/>
                                      </p:to>
                                    </p:set>
                                    <p:animEffect transition="in" filter="wipe(left)">
                                      <p:cBhvr>
                                        <p:cTn id="16" dur="500"/>
                                        <p:tgtEl>
                                          <p:spTgt spid="979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4" grpId="0"/>
      <p:bldP spid="979977" grpId="0" animBg="1"/>
      <p:bldP spid="979987"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35033DA5-A1E7-4F02-A10C-3E1EFBF3142B}" type="slidenum">
              <a:rPr lang="pt-PT" sz="1400" b="0" smtClean="0"/>
              <a:pPr eaLnBrk="1" hangingPunct="1"/>
              <a:t>79</a:t>
            </a:fld>
            <a:endParaRPr lang="pt-PT" sz="1400" b="0" smtClean="0"/>
          </a:p>
        </p:txBody>
      </p:sp>
      <p:sp>
        <p:nvSpPr>
          <p:cNvPr id="65539" name="Rectangle 2"/>
          <p:cNvSpPr>
            <a:spLocks noGrp="1" noChangeArrowheads="1"/>
          </p:cNvSpPr>
          <p:nvPr>
            <p:ph type="title"/>
          </p:nvPr>
        </p:nvSpPr>
        <p:spPr>
          <a:xfrm>
            <a:off x="671513" y="288925"/>
            <a:ext cx="7772400" cy="635000"/>
          </a:xfrm>
          <a:noFill/>
        </p:spPr>
        <p:txBody>
          <a:bodyPr>
            <a:normAutofit fontScale="90000"/>
          </a:bodyPr>
          <a:lstStyle/>
          <a:p>
            <a:pPr eaLnBrk="1" hangingPunct="1"/>
            <a:r>
              <a:rPr lang="pt-BR" sz="3600" smtClean="0">
                <a:latin typeface="Arial" charset="0"/>
              </a:rPr>
              <a:t>A Curva de Phillips</a:t>
            </a:r>
          </a:p>
        </p:txBody>
      </p:sp>
      <p:sp>
        <p:nvSpPr>
          <p:cNvPr id="65540" name="Rectangle 3"/>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980996" name="Object 4"/>
          <p:cNvGraphicFramePr>
            <a:graphicFrameLocks noGrp="1" noChangeAspect="1"/>
          </p:cNvGraphicFramePr>
          <p:nvPr>
            <p:ph idx="1"/>
            <p:extLst>
              <p:ext uri="{D42A27DB-BD31-4B8C-83A1-F6EECF244321}">
                <p14:modId xmlns:p14="http://schemas.microsoft.com/office/powerpoint/2010/main" val="740773601"/>
              </p:ext>
            </p:extLst>
          </p:nvPr>
        </p:nvGraphicFramePr>
        <p:xfrm>
          <a:off x="1028700" y="2708275"/>
          <a:ext cx="2986088" cy="1293813"/>
        </p:xfrm>
        <a:graphic>
          <a:graphicData uri="http://schemas.openxmlformats.org/presentationml/2006/ole">
            <mc:AlternateContent xmlns:mc="http://schemas.openxmlformats.org/markup-compatibility/2006">
              <mc:Choice xmlns:v="urn:schemas-microsoft-com:vml" Requires="v">
                <p:oleObj spid="_x0000_s119882" name="Equação" r:id="rId3" imgW="1523880" imgH="660240" progId="Equation.3">
                  <p:embed/>
                </p:oleObj>
              </mc:Choice>
              <mc:Fallback>
                <p:oleObj name="Equação" r:id="rId3" imgW="1523880" imgH="660240" progId="Equation.3">
                  <p:embed/>
                  <p:pic>
                    <p:nvPicPr>
                      <p:cNvPr id="0" name=""/>
                      <p:cNvPicPr>
                        <a:picLocks noChangeAspect="1" noChangeArrowheads="1"/>
                      </p:cNvPicPr>
                      <p:nvPr/>
                    </p:nvPicPr>
                    <p:blipFill>
                      <a:blip r:embed="rId4"/>
                      <a:srcRect/>
                      <a:stretch>
                        <a:fillRect/>
                      </a:stretch>
                    </p:blipFill>
                    <p:spPr bwMode="auto">
                      <a:xfrm>
                        <a:off x="1028700" y="2708275"/>
                        <a:ext cx="2986088"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0997" name="Object 5"/>
          <p:cNvGraphicFramePr>
            <a:graphicFrameLocks noChangeAspect="1"/>
          </p:cNvGraphicFramePr>
          <p:nvPr>
            <p:extLst>
              <p:ext uri="{D42A27DB-BD31-4B8C-83A1-F6EECF244321}">
                <p14:modId xmlns:p14="http://schemas.microsoft.com/office/powerpoint/2010/main" val="4239439174"/>
              </p:ext>
            </p:extLst>
          </p:nvPr>
        </p:nvGraphicFramePr>
        <p:xfrm>
          <a:off x="5170488" y="2843213"/>
          <a:ext cx="2932112" cy="811212"/>
        </p:xfrm>
        <a:graphic>
          <a:graphicData uri="http://schemas.openxmlformats.org/presentationml/2006/ole">
            <mc:AlternateContent xmlns:mc="http://schemas.openxmlformats.org/markup-compatibility/2006">
              <mc:Choice xmlns:v="urn:schemas-microsoft-com:vml" Requires="v">
                <p:oleObj spid="_x0000_s119883" name="Equação" r:id="rId5" imgW="1231560" imgH="317160" progId="Equation.3">
                  <p:embed/>
                </p:oleObj>
              </mc:Choice>
              <mc:Fallback>
                <p:oleObj name="Equação" r:id="rId5" imgW="1231560" imgH="317160" progId="Equation.3">
                  <p:embed/>
                  <p:pic>
                    <p:nvPicPr>
                      <p:cNvPr id="0" name=""/>
                      <p:cNvPicPr>
                        <a:picLocks noChangeAspect="1" noChangeArrowheads="1"/>
                      </p:cNvPicPr>
                      <p:nvPr/>
                    </p:nvPicPr>
                    <p:blipFill>
                      <a:blip r:embed="rId6"/>
                      <a:srcRect/>
                      <a:stretch>
                        <a:fillRect/>
                      </a:stretch>
                    </p:blipFill>
                    <p:spPr bwMode="auto">
                      <a:xfrm>
                        <a:off x="5170488" y="2843213"/>
                        <a:ext cx="293211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80998" name="Text Box 6"/>
          <p:cNvSpPr txBox="1">
            <a:spLocks noChangeArrowheads="1"/>
          </p:cNvSpPr>
          <p:nvPr/>
        </p:nvSpPr>
        <p:spPr bwMode="auto">
          <a:xfrm>
            <a:off x="419100" y="4210050"/>
            <a:ext cx="81534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lnSpc>
                <a:spcPct val="120000"/>
              </a:lnSpc>
              <a:spcBef>
                <a:spcPct val="50000"/>
              </a:spcBef>
              <a:buFontTx/>
              <a:buChar char="•"/>
            </a:pPr>
            <a:r>
              <a:rPr lang="pt-BR" sz="2400" b="0">
                <a:latin typeface="Arial" charset="0"/>
              </a:rPr>
              <a:t>As expressões acima, válidas para o curto prazo, mostram que cada taxa de desemprego </a:t>
            </a:r>
            <a:r>
              <a:rPr lang="pt-BR" sz="2400" b="0">
                <a:latin typeface="Arial" charset="0"/>
                <a:sym typeface="Symbol" pitchFamily="18" charset="2"/>
              </a:rPr>
              <a:t></a:t>
            </a:r>
            <a:r>
              <a:rPr lang="pt-BR" sz="2400" b="0">
                <a:latin typeface="Arial" charset="0"/>
              </a:rPr>
              <a:t> fornece um valor de                para o curto prazo. </a:t>
            </a:r>
          </a:p>
          <a:p>
            <a:pPr eaLnBrk="1" hangingPunct="1">
              <a:lnSpc>
                <a:spcPct val="120000"/>
              </a:lnSpc>
              <a:spcBef>
                <a:spcPct val="50000"/>
              </a:spcBef>
              <a:buFontTx/>
              <a:buChar char="•"/>
            </a:pPr>
            <a:r>
              <a:rPr lang="pt-BR" sz="2400" b="0">
                <a:latin typeface="Arial" charset="0"/>
              </a:rPr>
              <a:t>Assim, para diminuir a taxa de inflação em certo nível, dado nível de desemprego deverá ser atingido. </a:t>
            </a:r>
          </a:p>
        </p:txBody>
      </p:sp>
      <p:sp>
        <p:nvSpPr>
          <p:cNvPr id="980999" name="Text Box 7"/>
          <p:cNvSpPr txBox="1">
            <a:spLocks noChangeArrowheads="1"/>
          </p:cNvSpPr>
          <p:nvPr/>
        </p:nvSpPr>
        <p:spPr bwMode="auto">
          <a:xfrm>
            <a:off x="635000" y="1377950"/>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sz="2400" b="0">
                <a:latin typeface="Arial" charset="0"/>
              </a:rPr>
              <a:t>A Curva de Phillips permite a intuição de um aspecto significativo na formulação da política econômica. </a:t>
            </a:r>
          </a:p>
        </p:txBody>
      </p:sp>
      <p:graphicFrame>
        <p:nvGraphicFramePr>
          <p:cNvPr id="981000" name="Object 8"/>
          <p:cNvGraphicFramePr>
            <a:graphicFrameLocks noChangeAspect="1"/>
          </p:cNvGraphicFramePr>
          <p:nvPr>
            <p:extLst>
              <p:ext uri="{D42A27DB-BD31-4B8C-83A1-F6EECF244321}">
                <p14:modId xmlns:p14="http://schemas.microsoft.com/office/powerpoint/2010/main" val="64325150"/>
              </p:ext>
            </p:extLst>
          </p:nvPr>
        </p:nvGraphicFramePr>
        <p:xfrm>
          <a:off x="1912938" y="4976813"/>
          <a:ext cx="1244600" cy="679450"/>
        </p:xfrm>
        <a:graphic>
          <a:graphicData uri="http://schemas.openxmlformats.org/presentationml/2006/ole">
            <mc:AlternateContent xmlns:mc="http://schemas.openxmlformats.org/markup-compatibility/2006">
              <mc:Choice xmlns:v="urn:schemas-microsoft-com:vml" Requires="v">
                <p:oleObj spid="_x0000_s119884" name="Equação" r:id="rId7" imgW="507960" imgH="304560" progId="Equation.3">
                  <p:embed/>
                </p:oleObj>
              </mc:Choice>
              <mc:Fallback>
                <p:oleObj name="Equação" r:id="rId7" imgW="507960" imgH="304560" progId="Equation.3">
                  <p:embed/>
                  <p:pic>
                    <p:nvPicPr>
                      <p:cNvPr id="0" name=""/>
                      <p:cNvPicPr>
                        <a:picLocks noChangeAspect="1" noChangeArrowheads="1"/>
                      </p:cNvPicPr>
                      <p:nvPr/>
                    </p:nvPicPr>
                    <p:blipFill>
                      <a:blip r:embed="rId8"/>
                      <a:srcRect/>
                      <a:stretch>
                        <a:fillRect/>
                      </a:stretch>
                    </p:blipFill>
                    <p:spPr bwMode="auto">
                      <a:xfrm>
                        <a:off x="1912938" y="4976813"/>
                        <a:ext cx="1244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65042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0999"/>
                                        </p:tgtEl>
                                        <p:attrNameLst>
                                          <p:attrName>style.visibility</p:attrName>
                                        </p:attrNameLst>
                                      </p:cBhvr>
                                      <p:to>
                                        <p:strVal val="visible"/>
                                      </p:to>
                                    </p:set>
                                    <p:animEffect transition="in" filter="wipe(left)">
                                      <p:cBhvr>
                                        <p:cTn id="7" dur="500"/>
                                        <p:tgtEl>
                                          <p:spTgt spid="98099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80996"/>
                                        </p:tgtEl>
                                        <p:attrNameLst>
                                          <p:attrName>style.visibility</p:attrName>
                                        </p:attrNameLst>
                                      </p:cBhvr>
                                      <p:to>
                                        <p:strVal val="visible"/>
                                      </p:to>
                                    </p:set>
                                    <p:animEffect transition="in" filter="wipe(left)">
                                      <p:cBhvr>
                                        <p:cTn id="11" dur="500"/>
                                        <p:tgtEl>
                                          <p:spTgt spid="98099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80997"/>
                                        </p:tgtEl>
                                        <p:attrNameLst>
                                          <p:attrName>style.visibility</p:attrName>
                                        </p:attrNameLst>
                                      </p:cBhvr>
                                      <p:to>
                                        <p:strVal val="visible"/>
                                      </p:to>
                                    </p:set>
                                    <p:animEffect transition="in" filter="wipe(left)">
                                      <p:cBhvr>
                                        <p:cTn id="15" dur="500"/>
                                        <p:tgtEl>
                                          <p:spTgt spid="9809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980998">
                                            <p:txEl>
                                              <p:pRg st="0" end="0"/>
                                            </p:txEl>
                                          </p:spTgt>
                                        </p:tgtEl>
                                        <p:attrNameLst>
                                          <p:attrName>style.visibility</p:attrName>
                                        </p:attrNameLst>
                                      </p:cBhvr>
                                      <p:to>
                                        <p:strVal val="visible"/>
                                      </p:to>
                                    </p:set>
                                    <p:animEffect transition="in" filter="strips(downRight)">
                                      <p:cBhvr>
                                        <p:cTn id="20" dur="500"/>
                                        <p:tgtEl>
                                          <p:spTgt spid="980998">
                                            <p:txEl>
                                              <p:pRg st="0" end="0"/>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81000"/>
                                        </p:tgtEl>
                                        <p:attrNameLst>
                                          <p:attrName>style.visibility</p:attrName>
                                        </p:attrNameLst>
                                      </p:cBhvr>
                                      <p:to>
                                        <p:strVal val="visible"/>
                                      </p:to>
                                    </p:set>
                                    <p:animEffect transition="in" filter="wipe(left)">
                                      <p:cBhvr>
                                        <p:cTn id="23" dur="500"/>
                                        <p:tgtEl>
                                          <p:spTgt spid="98100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nodeType="clickEffect">
                                  <p:stCondLst>
                                    <p:cond delay="0"/>
                                  </p:stCondLst>
                                  <p:childTnLst>
                                    <p:set>
                                      <p:cBhvr>
                                        <p:cTn id="27" dur="1" fill="hold">
                                          <p:stCondLst>
                                            <p:cond delay="0"/>
                                          </p:stCondLst>
                                        </p:cTn>
                                        <p:tgtEl>
                                          <p:spTgt spid="980998">
                                            <p:txEl>
                                              <p:pRg st="1" end="1"/>
                                            </p:txEl>
                                          </p:spTgt>
                                        </p:tgtEl>
                                        <p:attrNameLst>
                                          <p:attrName>style.visibility</p:attrName>
                                        </p:attrNameLst>
                                      </p:cBhvr>
                                      <p:to>
                                        <p:strVal val="visible"/>
                                      </p:to>
                                    </p:set>
                                    <p:animEffect transition="in" filter="strips(downRight)">
                                      <p:cBhvr>
                                        <p:cTn id="28" dur="500"/>
                                        <p:tgtEl>
                                          <p:spTgt spid="9809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smtClean="0"/>
              <a:t>Teoria monetarista da inflação</a:t>
            </a:r>
            <a:endParaRPr lang="en-US" dirty="0"/>
          </a:p>
        </p:txBody>
      </p:sp>
      <p:sp>
        <p:nvSpPr>
          <p:cNvPr id="3" name="Content Placeholder 2"/>
          <p:cNvSpPr>
            <a:spLocks noGrp="1"/>
          </p:cNvSpPr>
          <p:nvPr>
            <p:ph idx="1"/>
          </p:nvPr>
        </p:nvSpPr>
        <p:spPr>
          <a:xfrm>
            <a:off x="457200" y="2924944"/>
            <a:ext cx="8229600" cy="3201219"/>
          </a:xfrm>
        </p:spPr>
        <p:txBody>
          <a:bodyPr>
            <a:normAutofit fontScale="92500" lnSpcReduction="20000"/>
          </a:bodyPr>
          <a:lstStyle/>
          <a:p>
            <a:pPr algn="ctr">
              <a:buNone/>
            </a:pPr>
            <a:r>
              <a:rPr lang="pt-BR" b="1" dirty="0" smtClean="0"/>
              <a:t>M . V = P . y</a:t>
            </a:r>
          </a:p>
          <a:p>
            <a:pPr>
              <a:buNone/>
            </a:pPr>
            <a:endParaRPr lang="pt-BR" dirty="0" smtClean="0"/>
          </a:p>
          <a:p>
            <a:pPr>
              <a:buNone/>
            </a:pPr>
            <a:r>
              <a:rPr lang="pt-BR" sz="3000" dirty="0" smtClean="0"/>
              <a:t>Onde:</a:t>
            </a:r>
          </a:p>
          <a:p>
            <a:pPr>
              <a:buNone/>
            </a:pPr>
            <a:r>
              <a:rPr lang="pt-BR" sz="3000" dirty="0" smtClean="0"/>
              <a:t>M = estoque de moeda</a:t>
            </a:r>
          </a:p>
          <a:p>
            <a:pPr>
              <a:buNone/>
            </a:pPr>
            <a:r>
              <a:rPr lang="pt-BR" sz="3000" dirty="0" smtClean="0"/>
              <a:t>V = Velocidade de circulaçao da moeda</a:t>
            </a:r>
          </a:p>
          <a:p>
            <a:pPr>
              <a:buNone/>
            </a:pPr>
            <a:r>
              <a:rPr lang="pt-BR" sz="3000" dirty="0" smtClean="0"/>
              <a:t>P = Nível Geral de Preços</a:t>
            </a:r>
          </a:p>
          <a:p>
            <a:pPr>
              <a:buNone/>
            </a:pPr>
            <a:r>
              <a:rPr lang="pt-BR" sz="3000" dirty="0" smtClean="0"/>
              <a:t>y = Renda real</a:t>
            </a:r>
            <a:endParaRPr lang="en-US" sz="3000" dirty="0"/>
          </a:p>
        </p:txBody>
      </p:sp>
      <p:sp>
        <p:nvSpPr>
          <p:cNvPr id="4" name="Content Placeholder 2"/>
          <p:cNvSpPr txBox="1">
            <a:spLocks/>
          </p:cNvSpPr>
          <p:nvPr/>
        </p:nvSpPr>
        <p:spPr>
          <a:xfrm>
            <a:off x="0" y="1556793"/>
            <a:ext cx="9144000" cy="648071"/>
          </a:xfrm>
          <a:prstGeom prst="rect">
            <a:avLst/>
          </a:prstGeom>
          <a:solidFill>
            <a:schemeClr val="accent3">
              <a:lumMod val="60000"/>
              <a:lumOff val="40000"/>
            </a:schemeClr>
          </a:solidFill>
          <a:ln>
            <a:solidFill>
              <a:schemeClr val="tx1"/>
            </a:solidFill>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Déficit governamental</a:t>
            </a:r>
            <a:r>
              <a:rPr kumimoji="0" lang="pt-BR" sz="2800" b="0" i="0" u="none" strike="noStrike" kern="1200" cap="none" spc="0" normalizeH="0" noProof="0" dirty="0" smtClean="0">
                <a:ln>
                  <a:noFill/>
                </a:ln>
                <a:solidFill>
                  <a:schemeClr val="tx1"/>
                </a:solidFill>
                <a:effectLst/>
                <a:uLnTx/>
                <a:uFillTx/>
                <a:latin typeface="+mn-lt"/>
                <a:ea typeface="+mn-ea"/>
                <a:cs typeface="+mn-cs"/>
              </a:rPr>
              <a:t> =&gt; expansão monetária =&gt; inflação</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6638182" y="2895327"/>
            <a:ext cx="526106" cy="461665"/>
          </a:xfrm>
          <a:prstGeom prst="rect">
            <a:avLst/>
          </a:prstGeom>
          <a:noFill/>
        </p:spPr>
        <p:txBody>
          <a:bodyPr wrap="none" rtlCol="0">
            <a:spAutoFit/>
          </a:bodyPr>
          <a:lstStyle/>
          <a:p>
            <a:r>
              <a:rPr lang="pt-BR" sz="2400" dirty="0" smtClean="0"/>
              <a:t>(1)</a:t>
            </a:r>
            <a:endParaRPr lang="en-US" sz="2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Teoria keynesiana-inercialista  da inflação</a:t>
            </a:r>
            <a:endParaRPr lang="en-US" dirty="0"/>
          </a:p>
        </p:txBody>
      </p:sp>
      <p:sp>
        <p:nvSpPr>
          <p:cNvPr id="4" name="Content Placeholder 2"/>
          <p:cNvSpPr txBox="1">
            <a:spLocks/>
          </p:cNvSpPr>
          <p:nvPr/>
        </p:nvSpPr>
        <p:spPr>
          <a:xfrm>
            <a:off x="576064" y="1412777"/>
            <a:ext cx="3419872" cy="936104"/>
          </a:xfrm>
          <a:prstGeom prst="rect">
            <a:avLst/>
          </a:prstGeom>
          <a:solidFill>
            <a:schemeClr val="accent3">
              <a:lumMod val="60000"/>
              <a:lumOff val="40000"/>
            </a:schemeClr>
          </a:solidFill>
          <a:ln>
            <a:solidFill>
              <a:schemeClr val="tx1"/>
            </a:solidFill>
          </a:ln>
        </p:spPr>
        <p:txBody>
          <a:bodyPr vert="horz" lIns="91440" tIns="45720" rIns="91440" bIns="45720" rtlCol="0">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Excesso de demanda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e/ou choque de oferta</a:t>
            </a:r>
          </a:p>
        </p:txBody>
      </p:sp>
      <p:sp>
        <p:nvSpPr>
          <p:cNvPr id="6" name="Right Arrow 5"/>
          <p:cNvSpPr/>
          <p:nvPr/>
        </p:nvSpPr>
        <p:spPr>
          <a:xfrm rot="5400000">
            <a:off x="1822053" y="2636912"/>
            <a:ext cx="864096" cy="288032"/>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576064" y="3284984"/>
            <a:ext cx="3419872" cy="936104"/>
          </a:xfrm>
          <a:prstGeom prst="rect">
            <a:avLst/>
          </a:prstGeom>
          <a:solidFill>
            <a:schemeClr val="accent3">
              <a:lumMod val="60000"/>
              <a:lumOff val="40000"/>
            </a:schemeClr>
          </a:solidFill>
          <a:ln>
            <a:solidFill>
              <a:schemeClr val="tx1"/>
            </a:solidFill>
          </a:ln>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Aumento dos custos de produção</a:t>
            </a:r>
          </a:p>
        </p:txBody>
      </p:sp>
      <p:sp>
        <p:nvSpPr>
          <p:cNvPr id="8" name="Right Arrow 7"/>
          <p:cNvSpPr/>
          <p:nvPr/>
        </p:nvSpPr>
        <p:spPr>
          <a:xfrm rot="5400000">
            <a:off x="1835696" y="4509120"/>
            <a:ext cx="864096" cy="288032"/>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576064" y="5157192"/>
            <a:ext cx="3419872" cy="936104"/>
          </a:xfrm>
          <a:prstGeom prst="rect">
            <a:avLst/>
          </a:prstGeom>
          <a:solidFill>
            <a:schemeClr val="accent3">
              <a:lumMod val="60000"/>
              <a:lumOff val="40000"/>
            </a:schemeClr>
          </a:solidFill>
          <a:ln>
            <a:solidFill>
              <a:schemeClr val="tx1"/>
            </a:solidFill>
          </a:ln>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Definição</a:t>
            </a:r>
            <a:r>
              <a:rPr kumimoji="0" lang="pt-BR" sz="2800" b="0" i="0" u="none" strike="noStrike" kern="1200" cap="none" spc="0" normalizeH="0" noProof="0" dirty="0" smtClean="0">
                <a:ln>
                  <a:noFill/>
                </a:ln>
                <a:solidFill>
                  <a:schemeClr val="tx1"/>
                </a:solidFill>
                <a:effectLst/>
                <a:uLnTx/>
                <a:uFillTx/>
                <a:latin typeface="+mn-lt"/>
                <a:ea typeface="+mn-ea"/>
                <a:cs typeface="+mn-cs"/>
              </a:rPr>
              <a:t> de um novo patamar de inflação</a:t>
            </a:r>
            <a:endParaRPr kumimoji="0" lang="pt-BR"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968552" y="5157192"/>
            <a:ext cx="3419872" cy="936104"/>
          </a:xfrm>
          <a:prstGeom prst="rect">
            <a:avLst/>
          </a:prstGeom>
          <a:solidFill>
            <a:schemeClr val="accent3">
              <a:lumMod val="60000"/>
              <a:lumOff val="40000"/>
            </a:schemeClr>
          </a:solidFill>
          <a:ln>
            <a:solidFill>
              <a:schemeClr val="tx1"/>
            </a:solidFill>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Indexação</a:t>
            </a:r>
          </a:p>
        </p:txBody>
      </p:sp>
      <p:sp>
        <p:nvSpPr>
          <p:cNvPr id="11" name="Content Placeholder 2"/>
          <p:cNvSpPr txBox="1">
            <a:spLocks/>
          </p:cNvSpPr>
          <p:nvPr/>
        </p:nvSpPr>
        <p:spPr>
          <a:xfrm>
            <a:off x="4932040" y="3284984"/>
            <a:ext cx="3419872" cy="936104"/>
          </a:xfrm>
          <a:prstGeom prst="rect">
            <a:avLst/>
          </a:prstGeom>
          <a:solidFill>
            <a:schemeClr val="accent3">
              <a:lumMod val="60000"/>
              <a:lumOff val="40000"/>
            </a:schemeClr>
          </a:solidFill>
          <a:ln>
            <a:solidFill>
              <a:schemeClr val="tx1"/>
            </a:solidFill>
          </a:ln>
        </p:spPr>
        <p:txBody>
          <a:bodyPr vert="horz" lIns="91440" tIns="45720" rIns="91440" bIns="45720" rtlCol="0">
            <a:normAutofit lnSpcReduction="10000"/>
          </a:bodyPr>
          <a:lstStyle/>
          <a:p>
            <a:pPr marL="342900" lvl="0" indent="-342900" algn="ctr">
              <a:spcBef>
                <a:spcPct val="20000"/>
              </a:spcBef>
              <a:defRPr/>
            </a:pPr>
            <a:r>
              <a:rPr lang="pt-BR" sz="2800" dirty="0" smtClean="0"/>
              <a:t>Perpetuação do patamar de inflação</a:t>
            </a:r>
          </a:p>
        </p:txBody>
      </p:sp>
      <p:sp>
        <p:nvSpPr>
          <p:cNvPr id="12" name="Right Arrow 11"/>
          <p:cNvSpPr/>
          <p:nvPr/>
        </p:nvSpPr>
        <p:spPr>
          <a:xfrm>
            <a:off x="4067944" y="5517232"/>
            <a:ext cx="864096" cy="288032"/>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6200000">
            <a:off x="6156176" y="4581128"/>
            <a:ext cx="864096" cy="288032"/>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F2DA0203-B8DD-468A-98A3-C7733D44DEB0}" type="slidenum">
              <a:rPr lang="pt-PT" sz="1400" b="0" smtClean="0"/>
              <a:pPr eaLnBrk="1" hangingPunct="1"/>
              <a:t>81</a:t>
            </a:fld>
            <a:endParaRPr lang="pt-PT" sz="1400" b="0" smtClean="0"/>
          </a:p>
        </p:txBody>
      </p:sp>
      <p:sp>
        <p:nvSpPr>
          <p:cNvPr id="86019" name="Rectangle 2"/>
          <p:cNvSpPr>
            <a:spLocks noGrp="1" noChangeArrowheads="1"/>
          </p:cNvSpPr>
          <p:nvPr>
            <p:ph type="title"/>
          </p:nvPr>
        </p:nvSpPr>
        <p:spPr>
          <a:xfrm>
            <a:off x="0" y="465138"/>
            <a:ext cx="9144000" cy="819150"/>
          </a:xfrm>
          <a:noFill/>
        </p:spPr>
        <p:txBody>
          <a:bodyPr/>
          <a:lstStyle/>
          <a:p>
            <a:pPr eaLnBrk="1" hangingPunct="1"/>
            <a:r>
              <a:rPr lang="pt-BR" sz="3600" smtClean="0">
                <a:latin typeface="Arial" charset="0"/>
              </a:rPr>
              <a:t>Teoria keynesiana da inflação</a:t>
            </a:r>
          </a:p>
        </p:txBody>
      </p:sp>
      <p:sp>
        <p:nvSpPr>
          <p:cNvPr id="998403" name="Text Box 3"/>
          <p:cNvSpPr txBox="1">
            <a:spLocks noChangeArrowheads="1"/>
          </p:cNvSpPr>
          <p:nvPr/>
        </p:nvSpPr>
        <p:spPr bwMode="auto">
          <a:xfrm>
            <a:off x="400050" y="2298700"/>
            <a:ext cx="1693863" cy="1847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b="0">
                <a:latin typeface="Arial" charset="0"/>
              </a:rPr>
              <a:t>Inflação do mês atual </a:t>
            </a:r>
          </a:p>
        </p:txBody>
      </p:sp>
      <p:sp>
        <p:nvSpPr>
          <p:cNvPr id="998404" name="Text Box 4"/>
          <p:cNvSpPr txBox="1">
            <a:spLocks noChangeArrowheads="1"/>
          </p:cNvSpPr>
          <p:nvPr/>
        </p:nvSpPr>
        <p:spPr bwMode="auto">
          <a:xfrm>
            <a:off x="342900" y="1390650"/>
            <a:ext cx="8420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b="0">
                <a:latin typeface="Arial" charset="0"/>
              </a:rPr>
              <a:t>Em uma economia perfeitamente indexada:</a:t>
            </a:r>
          </a:p>
        </p:txBody>
      </p:sp>
      <p:sp>
        <p:nvSpPr>
          <p:cNvPr id="998405" name="Text Box 5"/>
          <p:cNvSpPr txBox="1">
            <a:spLocks noChangeArrowheads="1"/>
          </p:cNvSpPr>
          <p:nvPr/>
        </p:nvSpPr>
        <p:spPr bwMode="auto">
          <a:xfrm>
            <a:off x="2628900" y="2286000"/>
            <a:ext cx="1693863" cy="186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b="0" dirty="0">
                <a:latin typeface="Arial" charset="0"/>
              </a:rPr>
              <a:t>Inflação do mês passado</a:t>
            </a:r>
          </a:p>
        </p:txBody>
      </p:sp>
      <p:sp>
        <p:nvSpPr>
          <p:cNvPr id="998406" name="Text Box 6"/>
          <p:cNvSpPr txBox="1">
            <a:spLocks noChangeArrowheads="1"/>
          </p:cNvSpPr>
          <p:nvPr/>
        </p:nvSpPr>
        <p:spPr bwMode="auto">
          <a:xfrm>
            <a:off x="4845050" y="2292350"/>
            <a:ext cx="1693863" cy="185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b="0" dirty="0">
                <a:latin typeface="Arial" charset="0"/>
              </a:rPr>
              <a:t>Efeitos do nível de atividade</a:t>
            </a:r>
          </a:p>
        </p:txBody>
      </p:sp>
      <p:sp>
        <p:nvSpPr>
          <p:cNvPr id="998407" name="Text Box 7"/>
          <p:cNvSpPr txBox="1">
            <a:spLocks noChangeArrowheads="1"/>
          </p:cNvSpPr>
          <p:nvPr/>
        </p:nvSpPr>
        <p:spPr bwMode="auto">
          <a:xfrm>
            <a:off x="7080250" y="2298700"/>
            <a:ext cx="1712913" cy="1847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b="0" dirty="0">
                <a:latin typeface="Arial" charset="0"/>
              </a:rPr>
              <a:t>Efeitos dos choques de oferta </a:t>
            </a:r>
          </a:p>
        </p:txBody>
      </p:sp>
      <p:sp>
        <p:nvSpPr>
          <p:cNvPr id="998408" name="Text Box 8"/>
          <p:cNvSpPr txBox="1">
            <a:spLocks noChangeArrowheads="1"/>
          </p:cNvSpPr>
          <p:nvPr/>
        </p:nvSpPr>
        <p:spPr bwMode="auto">
          <a:xfrm>
            <a:off x="2076450" y="291465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3600" b="0">
                <a:latin typeface="Arial" charset="0"/>
              </a:rPr>
              <a:t>=</a:t>
            </a:r>
          </a:p>
        </p:txBody>
      </p:sp>
      <p:sp>
        <p:nvSpPr>
          <p:cNvPr id="998409" name="Text Box 9"/>
          <p:cNvSpPr txBox="1">
            <a:spLocks noChangeArrowheads="1"/>
          </p:cNvSpPr>
          <p:nvPr/>
        </p:nvSpPr>
        <p:spPr bwMode="auto">
          <a:xfrm>
            <a:off x="4322763" y="2925763"/>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3600" b="0">
                <a:latin typeface="Arial" charset="0"/>
              </a:rPr>
              <a:t>+</a:t>
            </a:r>
          </a:p>
        </p:txBody>
      </p:sp>
      <p:sp>
        <p:nvSpPr>
          <p:cNvPr id="998410" name="Text Box 10"/>
          <p:cNvSpPr txBox="1">
            <a:spLocks noChangeArrowheads="1"/>
          </p:cNvSpPr>
          <p:nvPr/>
        </p:nvSpPr>
        <p:spPr bwMode="auto">
          <a:xfrm>
            <a:off x="6538913" y="2932113"/>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3600" b="0">
                <a:latin typeface="Arial" charset="0"/>
              </a:rPr>
              <a:t>+</a:t>
            </a:r>
          </a:p>
        </p:txBody>
      </p:sp>
      <p:sp>
        <p:nvSpPr>
          <p:cNvPr id="998411" name="Text Box 11"/>
          <p:cNvSpPr txBox="1">
            <a:spLocks noChangeArrowheads="1"/>
          </p:cNvSpPr>
          <p:nvPr/>
        </p:nvSpPr>
        <p:spPr bwMode="auto">
          <a:xfrm>
            <a:off x="381000" y="4692650"/>
            <a:ext cx="84201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b="0">
                <a:latin typeface="Arial" charset="0"/>
              </a:rPr>
              <a:t>Nessa interpretação keynesiana-inercialista, a inflação pode comportar-se como uma escada: </a:t>
            </a:r>
          </a:p>
        </p:txBody>
      </p:sp>
    </p:spTree>
    <p:extLst>
      <p:ext uri="{BB962C8B-B14F-4D97-AF65-F5344CB8AC3E}">
        <p14:creationId xmlns:p14="http://schemas.microsoft.com/office/powerpoint/2010/main" val="2394717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98404"/>
                                        </p:tgtEl>
                                        <p:attrNameLst>
                                          <p:attrName>style.visibility</p:attrName>
                                        </p:attrNameLst>
                                      </p:cBhvr>
                                      <p:to>
                                        <p:strVal val="visible"/>
                                      </p:to>
                                    </p:set>
                                    <p:animEffect transition="in" filter="strips(downRight)">
                                      <p:cBhvr>
                                        <p:cTn id="7" dur="500"/>
                                        <p:tgtEl>
                                          <p:spTgt spid="998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98403"/>
                                        </p:tgtEl>
                                        <p:attrNameLst>
                                          <p:attrName>style.visibility</p:attrName>
                                        </p:attrNameLst>
                                      </p:cBhvr>
                                      <p:to>
                                        <p:strVal val="visible"/>
                                      </p:to>
                                    </p:set>
                                    <p:animEffect transition="in" filter="strips(downRight)">
                                      <p:cBhvr>
                                        <p:cTn id="12" dur="500"/>
                                        <p:tgtEl>
                                          <p:spTgt spid="998403"/>
                                        </p:tgtEl>
                                      </p:cBhvr>
                                    </p:animEffect>
                                  </p:childTnLst>
                                </p:cTn>
                              </p:par>
                            </p:childTnLst>
                          </p:cTn>
                        </p:par>
                        <p:par>
                          <p:cTn id="13" fill="hold" nodeType="afterGroup">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998408"/>
                                        </p:tgtEl>
                                        <p:attrNameLst>
                                          <p:attrName>style.visibility</p:attrName>
                                        </p:attrNameLst>
                                      </p:cBhvr>
                                      <p:to>
                                        <p:strVal val="visible"/>
                                      </p:to>
                                    </p:set>
                                    <p:animEffect transition="in" filter="strips(downRight)">
                                      <p:cBhvr>
                                        <p:cTn id="16" dur="500"/>
                                        <p:tgtEl>
                                          <p:spTgt spid="9984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998405"/>
                                        </p:tgtEl>
                                        <p:attrNameLst>
                                          <p:attrName>style.visibility</p:attrName>
                                        </p:attrNameLst>
                                      </p:cBhvr>
                                      <p:to>
                                        <p:strVal val="visible"/>
                                      </p:to>
                                    </p:set>
                                    <p:animEffect transition="in" filter="strips(downRight)">
                                      <p:cBhvr>
                                        <p:cTn id="21" dur="500"/>
                                        <p:tgtEl>
                                          <p:spTgt spid="998405"/>
                                        </p:tgtEl>
                                      </p:cBhvr>
                                    </p:animEffect>
                                  </p:childTnLst>
                                </p:cTn>
                              </p:par>
                            </p:childTnLst>
                          </p:cTn>
                        </p:par>
                        <p:par>
                          <p:cTn id="22" fill="hold" nodeType="afterGroup">
                            <p:stCondLst>
                              <p:cond delay="500"/>
                            </p:stCondLst>
                            <p:childTnLst>
                              <p:par>
                                <p:cTn id="23" presetID="18" presetClass="entr" presetSubtype="6" fill="hold" grpId="0" nodeType="afterEffect">
                                  <p:stCondLst>
                                    <p:cond delay="0"/>
                                  </p:stCondLst>
                                  <p:childTnLst>
                                    <p:set>
                                      <p:cBhvr>
                                        <p:cTn id="24" dur="1" fill="hold">
                                          <p:stCondLst>
                                            <p:cond delay="0"/>
                                          </p:stCondLst>
                                        </p:cTn>
                                        <p:tgtEl>
                                          <p:spTgt spid="998409"/>
                                        </p:tgtEl>
                                        <p:attrNameLst>
                                          <p:attrName>style.visibility</p:attrName>
                                        </p:attrNameLst>
                                      </p:cBhvr>
                                      <p:to>
                                        <p:strVal val="visible"/>
                                      </p:to>
                                    </p:set>
                                    <p:animEffect transition="in" filter="strips(downRight)">
                                      <p:cBhvr>
                                        <p:cTn id="25" dur="500"/>
                                        <p:tgtEl>
                                          <p:spTgt spid="99840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998406"/>
                                        </p:tgtEl>
                                        <p:attrNameLst>
                                          <p:attrName>style.visibility</p:attrName>
                                        </p:attrNameLst>
                                      </p:cBhvr>
                                      <p:to>
                                        <p:strVal val="visible"/>
                                      </p:to>
                                    </p:set>
                                    <p:animEffect transition="in" filter="strips(downRight)">
                                      <p:cBhvr>
                                        <p:cTn id="30" dur="500"/>
                                        <p:tgtEl>
                                          <p:spTgt spid="998406"/>
                                        </p:tgtEl>
                                      </p:cBhvr>
                                    </p:animEffect>
                                  </p:childTnLst>
                                </p:cTn>
                              </p:par>
                            </p:childTnLst>
                          </p:cTn>
                        </p:par>
                        <p:par>
                          <p:cTn id="31" fill="hold" nodeType="afterGroup">
                            <p:stCondLst>
                              <p:cond delay="500"/>
                            </p:stCondLst>
                            <p:childTnLst>
                              <p:par>
                                <p:cTn id="32" presetID="18" presetClass="entr" presetSubtype="6" fill="hold" grpId="0" nodeType="afterEffect">
                                  <p:stCondLst>
                                    <p:cond delay="0"/>
                                  </p:stCondLst>
                                  <p:childTnLst>
                                    <p:set>
                                      <p:cBhvr>
                                        <p:cTn id="33" dur="1" fill="hold">
                                          <p:stCondLst>
                                            <p:cond delay="0"/>
                                          </p:stCondLst>
                                        </p:cTn>
                                        <p:tgtEl>
                                          <p:spTgt spid="998410"/>
                                        </p:tgtEl>
                                        <p:attrNameLst>
                                          <p:attrName>style.visibility</p:attrName>
                                        </p:attrNameLst>
                                      </p:cBhvr>
                                      <p:to>
                                        <p:strVal val="visible"/>
                                      </p:to>
                                    </p:set>
                                    <p:animEffect transition="in" filter="strips(downRight)">
                                      <p:cBhvr>
                                        <p:cTn id="34" dur="500"/>
                                        <p:tgtEl>
                                          <p:spTgt spid="9984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998407"/>
                                        </p:tgtEl>
                                        <p:attrNameLst>
                                          <p:attrName>style.visibility</p:attrName>
                                        </p:attrNameLst>
                                      </p:cBhvr>
                                      <p:to>
                                        <p:strVal val="visible"/>
                                      </p:to>
                                    </p:set>
                                    <p:animEffect transition="in" filter="strips(downRight)">
                                      <p:cBhvr>
                                        <p:cTn id="39" dur="500"/>
                                        <p:tgtEl>
                                          <p:spTgt spid="99840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998411"/>
                                        </p:tgtEl>
                                        <p:attrNameLst>
                                          <p:attrName>style.visibility</p:attrName>
                                        </p:attrNameLst>
                                      </p:cBhvr>
                                      <p:to>
                                        <p:strVal val="visible"/>
                                      </p:to>
                                    </p:set>
                                    <p:animEffect transition="in" filter="strips(downRight)">
                                      <p:cBhvr>
                                        <p:cTn id="44" dur="500"/>
                                        <p:tgtEl>
                                          <p:spTgt spid="998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3" grpId="0" animBg="1"/>
      <p:bldP spid="998404" grpId="0"/>
      <p:bldP spid="998405" grpId="0" animBg="1"/>
      <p:bldP spid="998406" grpId="0" animBg="1"/>
      <p:bldP spid="998407" grpId="0" animBg="1"/>
      <p:bldP spid="998408" grpId="0"/>
      <p:bldP spid="998409" grpId="0"/>
      <p:bldP spid="998410" grpId="0"/>
      <p:bldP spid="9984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smtClean="0"/>
              <a:t>Teoria keynesiana-inercialista  da inflação</a:t>
            </a:r>
            <a:endParaRPr lang="en-US" dirty="0"/>
          </a:p>
        </p:txBody>
      </p:sp>
      <p:sp>
        <p:nvSpPr>
          <p:cNvPr id="3" name="Content Placeholder 2"/>
          <p:cNvSpPr>
            <a:spLocks noGrp="1"/>
          </p:cNvSpPr>
          <p:nvPr>
            <p:ph idx="1"/>
          </p:nvPr>
        </p:nvSpPr>
        <p:spPr>
          <a:xfrm>
            <a:off x="467544" y="1556792"/>
            <a:ext cx="8229600" cy="2232248"/>
          </a:xfrm>
        </p:spPr>
        <p:txBody>
          <a:bodyPr>
            <a:normAutofit fontScale="92500" lnSpcReduction="20000"/>
          </a:bodyPr>
          <a:lstStyle/>
          <a:p>
            <a:r>
              <a:rPr lang="pt-BR" dirty="0" smtClean="0"/>
              <a:t>Numa economia perfeitamente indexada:</a:t>
            </a:r>
          </a:p>
          <a:p>
            <a:endParaRPr lang="pt-BR" dirty="0" smtClean="0"/>
          </a:p>
          <a:p>
            <a:r>
              <a:rPr lang="pt-BR" dirty="0" smtClean="0"/>
              <a:t>tx de inflação mensal atual =  inflação no mês anterior + efeitos do nivel de atividade + efeitos dos choques de oferta</a:t>
            </a:r>
            <a:endParaRPr lang="en-US" dirty="0" smtClean="0"/>
          </a:p>
          <a:p>
            <a:endParaRPr lang="en-US" dirty="0"/>
          </a:p>
        </p:txBody>
      </p:sp>
      <p:cxnSp>
        <p:nvCxnSpPr>
          <p:cNvPr id="5" name="Elbow Connector 4"/>
          <p:cNvCxnSpPr/>
          <p:nvPr/>
        </p:nvCxnSpPr>
        <p:spPr>
          <a:xfrm flipV="1">
            <a:off x="2771800" y="5301208"/>
            <a:ext cx="2088232" cy="7920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flipV="1">
            <a:off x="3851920" y="4509120"/>
            <a:ext cx="2088232" cy="7920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flipV="1">
            <a:off x="5004048" y="3717032"/>
            <a:ext cx="2088232" cy="7920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A7AF734A-DFE1-4F26-B3D0-859BC2CA4CBD}" type="slidenum">
              <a:rPr lang="pt-PT" sz="1400" b="0" smtClean="0">
                <a:solidFill>
                  <a:schemeClr val="folHlink"/>
                </a:solidFill>
              </a:rPr>
              <a:pPr eaLnBrk="1" hangingPunct="1"/>
              <a:t>83</a:t>
            </a:fld>
            <a:endParaRPr lang="pt-PT" sz="1400" b="0" smtClean="0">
              <a:solidFill>
                <a:schemeClr val="folHlink"/>
              </a:solidFill>
            </a:endParaRPr>
          </a:p>
        </p:txBody>
      </p:sp>
      <p:sp>
        <p:nvSpPr>
          <p:cNvPr id="87043" name="Rectangle 2"/>
          <p:cNvSpPr>
            <a:spLocks noGrp="1" noChangeArrowheads="1"/>
          </p:cNvSpPr>
          <p:nvPr>
            <p:ph type="title"/>
          </p:nvPr>
        </p:nvSpPr>
        <p:spPr>
          <a:xfrm>
            <a:off x="0" y="465138"/>
            <a:ext cx="9144000" cy="819150"/>
          </a:xfrm>
          <a:noFill/>
        </p:spPr>
        <p:txBody>
          <a:bodyPr/>
          <a:lstStyle/>
          <a:p>
            <a:pPr eaLnBrk="1" hangingPunct="1"/>
            <a:r>
              <a:rPr lang="pt-BR" sz="3600" smtClean="0">
                <a:latin typeface="Arial" charset="0"/>
              </a:rPr>
              <a:t>Teoria keynesiana da inflação</a:t>
            </a:r>
          </a:p>
        </p:txBody>
      </p:sp>
      <p:sp>
        <p:nvSpPr>
          <p:cNvPr id="999427" name="Text Box 3"/>
          <p:cNvSpPr txBox="1">
            <a:spLocks noChangeArrowheads="1"/>
          </p:cNvSpPr>
          <p:nvPr/>
        </p:nvSpPr>
        <p:spPr bwMode="auto">
          <a:xfrm>
            <a:off x="342900" y="1390650"/>
            <a:ext cx="842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400" b="0">
                <a:latin typeface="Arial" charset="0"/>
              </a:rPr>
              <a:t>Evolução da taxa mensal média da inflação no Brasil (em %) </a:t>
            </a:r>
          </a:p>
        </p:txBody>
      </p:sp>
      <p:pic>
        <p:nvPicPr>
          <p:cNvPr id="9994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50" y="1889125"/>
            <a:ext cx="7394575" cy="48783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251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9427"/>
                                        </p:tgtEl>
                                        <p:attrNameLst>
                                          <p:attrName>style.visibility</p:attrName>
                                        </p:attrNameLst>
                                      </p:cBhvr>
                                      <p:to>
                                        <p:strVal val="visible"/>
                                      </p:to>
                                    </p:set>
                                    <p:animEffect transition="in" filter="wipe(left)">
                                      <p:cBhvr>
                                        <p:cTn id="7" dur="500"/>
                                        <p:tgtEl>
                                          <p:spTgt spid="9994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99428"/>
                                        </p:tgtEl>
                                        <p:attrNameLst>
                                          <p:attrName>style.visibility</p:attrName>
                                        </p:attrNameLst>
                                      </p:cBhvr>
                                      <p:to>
                                        <p:strVal val="visible"/>
                                      </p:to>
                                    </p:set>
                                    <p:animEffect transition="in" filter="dissolve">
                                      <p:cBhvr>
                                        <p:cTn id="12" dur="500"/>
                                        <p:tgtEl>
                                          <p:spTgt spid="999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2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Estruturalistas</a:t>
            </a:r>
            <a:endParaRPr lang="en-US" b="1" dirty="0"/>
          </a:p>
        </p:txBody>
      </p:sp>
      <p:sp>
        <p:nvSpPr>
          <p:cNvPr id="3" name="Content Placeholder 2"/>
          <p:cNvSpPr>
            <a:spLocks noGrp="1"/>
          </p:cNvSpPr>
          <p:nvPr>
            <p:ph idx="1"/>
          </p:nvPr>
        </p:nvSpPr>
        <p:spPr/>
        <p:txBody>
          <a:bodyPr>
            <a:normAutofit lnSpcReduction="10000"/>
          </a:bodyPr>
          <a:lstStyle/>
          <a:p>
            <a:r>
              <a:rPr lang="pt-BR" dirty="0" smtClean="0"/>
              <a:t>a emissão monetária é uma decorrência da inflação, não sua sua causa. </a:t>
            </a:r>
          </a:p>
          <a:p>
            <a:r>
              <a:rPr lang="pt-BR" dirty="0" smtClean="0"/>
              <a:t>não é o aumento da quantidade de moeda que explica a inflação, mas é o crescimento da inflação que induz o aumento da oferta de moeda</a:t>
            </a:r>
          </a:p>
          <a:p>
            <a:r>
              <a:rPr lang="pt-BR" dirty="0" smtClean="0"/>
              <a:t>neste caso, a política monetária seria neutra, e a inflação poderia ser combatida sem a necessidade de contrair a demanda. </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Estruturalistas</a:t>
            </a:r>
            <a:endParaRPr lang="en-US" dirty="0"/>
          </a:p>
        </p:txBody>
      </p:sp>
      <p:sp>
        <p:nvSpPr>
          <p:cNvPr id="3" name="Content Placeholder 2"/>
          <p:cNvSpPr>
            <a:spLocks noGrp="1"/>
          </p:cNvSpPr>
          <p:nvPr>
            <p:ph idx="1"/>
          </p:nvPr>
        </p:nvSpPr>
        <p:spPr/>
        <p:txBody>
          <a:bodyPr>
            <a:normAutofit lnSpcReduction="10000"/>
          </a:bodyPr>
          <a:lstStyle/>
          <a:p>
            <a:r>
              <a:rPr lang="pt-BR" dirty="0" smtClean="0"/>
              <a:t>decompõem o processo inflacionário em “choques” (</a:t>
            </a:r>
            <a:r>
              <a:rPr lang="en-US" dirty="0" err="1" smtClean="0"/>
              <a:t>fatores</a:t>
            </a:r>
            <a:r>
              <a:rPr lang="en-US" dirty="0" smtClean="0"/>
              <a:t> </a:t>
            </a:r>
            <a:r>
              <a:rPr lang="pt-BR" dirty="0" smtClean="0"/>
              <a:t>estruturais) e “tendência” (meios de propagação da inflação), com destaque para o segundo elemento. </a:t>
            </a:r>
          </a:p>
          <a:p>
            <a:r>
              <a:rPr lang="pt-BR" dirty="0" smtClean="0"/>
              <a:t>A partir de determinado momento, a inflação assume um comportamento inercial, no qual a inflação passada passa a determinar a inflação atual, que determinará a inflação futura, e assim por diante.</a:t>
            </a:r>
            <a:endParaRPr lang="en-US" dirty="0" smtClean="0"/>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5EBBFA3A-E67E-4FC2-AF7A-945FA65AED7A}" type="slidenum">
              <a:rPr lang="pt-PT" sz="1400" b="0" smtClean="0"/>
              <a:pPr eaLnBrk="1" hangingPunct="1"/>
              <a:t>86</a:t>
            </a:fld>
            <a:endParaRPr lang="pt-PT" sz="1400" b="0" smtClean="0"/>
          </a:p>
        </p:txBody>
      </p:sp>
      <p:sp>
        <p:nvSpPr>
          <p:cNvPr id="88067"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1000451" name="Text Box 3"/>
          <p:cNvSpPr txBox="1">
            <a:spLocks noChangeArrowheads="1"/>
          </p:cNvSpPr>
          <p:nvPr/>
        </p:nvSpPr>
        <p:spPr bwMode="auto">
          <a:xfrm>
            <a:off x="342900" y="1771650"/>
            <a:ext cx="8420100"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buFontTx/>
              <a:buChar char="•"/>
            </a:pPr>
            <a:r>
              <a:rPr lang="pt-BR" b="0">
                <a:latin typeface="Arial" charset="0"/>
              </a:rPr>
              <a:t>DORNBUSCH &amp; FISCHER desenvolveram um modelo em que o produto ofertado e o produto demandado são colocados em função da taxa de inflação e não do nível de preço (P</a:t>
            </a:r>
            <a:r>
              <a:rPr lang="pt-BR" b="0" baseline="-25000">
                <a:latin typeface="Arial" charset="0"/>
              </a:rPr>
              <a:t>t</a:t>
            </a:r>
            <a:r>
              <a:rPr lang="pt-BR" b="0">
                <a:latin typeface="Arial" charset="0"/>
              </a:rPr>
              <a:t>).</a:t>
            </a:r>
          </a:p>
          <a:p>
            <a:pPr eaLnBrk="1" hangingPunct="1">
              <a:spcAft>
                <a:spcPct val="20000"/>
              </a:spcAft>
              <a:buFontTx/>
              <a:buChar char="•"/>
            </a:pPr>
            <a:r>
              <a:rPr lang="pt-BR" b="0">
                <a:latin typeface="Arial" charset="0"/>
              </a:rPr>
              <a:t>Segundo DORNBUSCH &amp; FISCHER, o produto demandado é determinado pela política fiscal, pelo valor dos saldos monetários reais e pela taxa de inflação esperada. Adiciona-se a essa argumentação os efeitos das transações externas, que são afetadas pela taxa de câmbio real. </a:t>
            </a:r>
          </a:p>
        </p:txBody>
      </p:sp>
    </p:spTree>
    <p:extLst>
      <p:ext uri="{BB962C8B-B14F-4D97-AF65-F5344CB8AC3E}">
        <p14:creationId xmlns:p14="http://schemas.microsoft.com/office/powerpoint/2010/main" val="2236366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animEffect transition="in" filter="strips(downRight)">
                                      <p:cBhvr>
                                        <p:cTn id="7" dur="500"/>
                                        <p:tgtEl>
                                          <p:spTgt spid="1000451">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000451">
                                            <p:txEl>
                                              <p:pRg st="1" end="1"/>
                                            </p:txEl>
                                          </p:spTgt>
                                        </p:tgtEl>
                                        <p:attrNameLst>
                                          <p:attrName>style.visibility</p:attrName>
                                        </p:attrNameLst>
                                      </p:cBhvr>
                                      <p:to>
                                        <p:strVal val="visible"/>
                                      </p:to>
                                    </p:set>
                                    <p:animEffect transition="in" filter="strips(downRight)">
                                      <p:cBhvr>
                                        <p:cTn id="10" dur="500"/>
                                        <p:tgtEl>
                                          <p:spTgt spid="10004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8B4DB2F8-BF56-4D09-B5C2-5CC1F0AAA930}" type="slidenum">
              <a:rPr lang="pt-PT" sz="1400" b="0" smtClean="0"/>
              <a:pPr eaLnBrk="1" hangingPunct="1"/>
              <a:t>87</a:t>
            </a:fld>
            <a:endParaRPr lang="pt-PT" sz="1400" b="0" smtClean="0"/>
          </a:p>
        </p:txBody>
      </p:sp>
      <p:sp>
        <p:nvSpPr>
          <p:cNvPr id="89091"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1001475" name="Text Box 3"/>
          <p:cNvSpPr txBox="1">
            <a:spLocks noChangeArrowheads="1"/>
          </p:cNvSpPr>
          <p:nvPr/>
        </p:nvSpPr>
        <p:spPr bwMode="auto">
          <a:xfrm>
            <a:off x="342900" y="1771650"/>
            <a:ext cx="84201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buFontTx/>
              <a:buChar char="•"/>
            </a:pPr>
            <a:r>
              <a:rPr lang="pt-BR" b="0">
                <a:latin typeface="Arial" charset="0"/>
              </a:rPr>
              <a:t>Expressão do produto demandado em função da taxa de inflação: </a:t>
            </a:r>
          </a:p>
        </p:txBody>
      </p:sp>
      <p:graphicFrame>
        <p:nvGraphicFramePr>
          <p:cNvPr id="1001476" name="Object 4"/>
          <p:cNvGraphicFramePr>
            <a:graphicFrameLocks noChangeAspect="1"/>
          </p:cNvGraphicFramePr>
          <p:nvPr>
            <p:extLst>
              <p:ext uri="{D42A27DB-BD31-4B8C-83A1-F6EECF244321}">
                <p14:modId xmlns:p14="http://schemas.microsoft.com/office/powerpoint/2010/main" val="4094063321"/>
              </p:ext>
            </p:extLst>
          </p:nvPr>
        </p:nvGraphicFramePr>
        <p:xfrm>
          <a:off x="1582738" y="2557463"/>
          <a:ext cx="5992812" cy="1141412"/>
        </p:xfrm>
        <a:graphic>
          <a:graphicData uri="http://schemas.openxmlformats.org/presentationml/2006/ole">
            <mc:AlternateContent xmlns:mc="http://schemas.openxmlformats.org/markup-compatibility/2006">
              <mc:Choice xmlns:v="urn:schemas-microsoft-com:vml" Requires="v">
                <p:oleObj spid="_x0000_s127026" name="Equação" r:id="rId3" imgW="2438280" imgH="444240" progId="Equation.3">
                  <p:embed/>
                </p:oleObj>
              </mc:Choice>
              <mc:Fallback>
                <p:oleObj name="Equação" r:id="rId3" imgW="2438280" imgH="444240" progId="Equation.3">
                  <p:embed/>
                  <p:pic>
                    <p:nvPicPr>
                      <p:cNvPr id="0" name=""/>
                      <p:cNvPicPr>
                        <a:picLocks noChangeAspect="1" noChangeArrowheads="1"/>
                      </p:cNvPicPr>
                      <p:nvPr/>
                    </p:nvPicPr>
                    <p:blipFill>
                      <a:blip r:embed="rId4"/>
                      <a:srcRect/>
                      <a:stretch>
                        <a:fillRect/>
                      </a:stretch>
                    </p:blipFill>
                    <p:spPr bwMode="auto">
                      <a:xfrm>
                        <a:off x="1582738" y="2557463"/>
                        <a:ext cx="5992812"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1477" name="Text Box 5"/>
          <p:cNvSpPr txBox="1">
            <a:spLocks noChangeArrowheads="1"/>
          </p:cNvSpPr>
          <p:nvPr/>
        </p:nvSpPr>
        <p:spPr bwMode="auto">
          <a:xfrm>
            <a:off x="171450" y="3740150"/>
            <a:ext cx="8801100" cy="28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pPr>
            <a:r>
              <a:rPr lang="pt-BR" sz="2400" b="0">
                <a:latin typeface="Symbol" pitchFamily="18" charset="2"/>
              </a:rPr>
              <a:t>s</a:t>
            </a:r>
            <a:r>
              <a:rPr lang="pt-BR" sz="2400" b="0">
                <a:latin typeface="Arial" charset="0"/>
              </a:rPr>
              <a:t>, </a:t>
            </a:r>
            <a:r>
              <a:rPr lang="pt-BR" sz="2400" b="0">
                <a:latin typeface="Symbol" pitchFamily="18" charset="2"/>
              </a:rPr>
              <a:t>f</a:t>
            </a:r>
            <a:r>
              <a:rPr lang="pt-BR" sz="2400" b="0">
                <a:latin typeface="Arial" charset="0"/>
              </a:rPr>
              <a:t>, </a:t>
            </a:r>
            <a:r>
              <a:rPr lang="pt-BR" sz="2400" b="0">
                <a:latin typeface="Symbol" pitchFamily="18" charset="2"/>
              </a:rPr>
              <a:t>y</a:t>
            </a:r>
            <a:r>
              <a:rPr lang="pt-BR" sz="2400" b="0">
                <a:latin typeface="Arial" charset="0"/>
              </a:rPr>
              <a:t> e </a:t>
            </a:r>
            <a:r>
              <a:rPr lang="pt-BR" sz="2400" b="0">
                <a:latin typeface="Symbol" pitchFamily="18" charset="2"/>
              </a:rPr>
              <a:t>r</a:t>
            </a:r>
            <a:r>
              <a:rPr lang="pt-BR" sz="2400" b="0">
                <a:latin typeface="Arial" charset="0"/>
              </a:rPr>
              <a:t> são coeficientes (parâmetros) com valores positivos.</a:t>
            </a:r>
          </a:p>
          <a:p>
            <a:pPr eaLnBrk="1" hangingPunct="1">
              <a:spcAft>
                <a:spcPct val="20000"/>
              </a:spcAft>
            </a:pPr>
            <a:r>
              <a:rPr lang="pt-BR" sz="2400" b="0">
                <a:latin typeface="Arial" charset="0"/>
              </a:rPr>
              <a:t>f</a:t>
            </a:r>
            <a:r>
              <a:rPr lang="pt-BR" sz="2400" b="0" baseline="-25000">
                <a:latin typeface="Arial" charset="0"/>
              </a:rPr>
              <a:t>t</a:t>
            </a:r>
            <a:r>
              <a:rPr lang="pt-BR" sz="2400" b="0">
                <a:latin typeface="Arial" charset="0"/>
              </a:rPr>
              <a:t> é uma variável que mede a variação na política fiscal.</a:t>
            </a:r>
          </a:p>
          <a:p>
            <a:pPr eaLnBrk="1" hangingPunct="1">
              <a:spcAft>
                <a:spcPct val="20000"/>
              </a:spcAft>
            </a:pPr>
            <a:r>
              <a:rPr lang="pt-BR" sz="2400" b="0">
                <a:latin typeface="Arial" charset="0"/>
              </a:rPr>
              <a:t>          é a variação nos saldos monetários reais. Esta variação é medida pela diferença entre a taxa de crescimento da quantidade de moeda e a taxa de inflação .</a:t>
            </a:r>
          </a:p>
          <a:p>
            <a:pPr eaLnBrk="1" hangingPunct="1">
              <a:spcAft>
                <a:spcPct val="20000"/>
              </a:spcAft>
            </a:pPr>
            <a:r>
              <a:rPr lang="pt-BR" sz="2400" b="0">
                <a:latin typeface="Arial" charset="0"/>
              </a:rPr>
              <a:t>Z</a:t>
            </a:r>
            <a:r>
              <a:rPr lang="pt-BR" sz="2400" b="0" baseline="-25000">
                <a:latin typeface="Arial" charset="0"/>
              </a:rPr>
              <a:t>t</a:t>
            </a:r>
            <a:r>
              <a:rPr lang="pt-BR" sz="2400" b="0">
                <a:latin typeface="Arial" charset="0"/>
              </a:rPr>
              <a:t> é a variável que mede a variação na taxa de câmbio real.    (</a:t>
            </a:r>
            <a:r>
              <a:rPr lang="pt-BR" sz="2400" b="0">
                <a:latin typeface="Arial" charset="0"/>
                <a:sym typeface="Symbol" pitchFamily="18" charset="2"/>
              </a:rPr>
              <a:t> </a:t>
            </a:r>
            <a:r>
              <a:rPr lang="pt-BR" sz="2400" b="0">
                <a:latin typeface="Arial" charset="0"/>
              </a:rPr>
              <a:t>taxa de câmbio real </a:t>
            </a:r>
            <a:r>
              <a:rPr lang="pt-BR" sz="2400" b="0">
                <a:latin typeface="Arial" charset="0"/>
                <a:sym typeface="Symbol" pitchFamily="18" charset="2"/>
              </a:rPr>
              <a:t></a:t>
            </a:r>
            <a:r>
              <a:rPr lang="pt-BR" sz="2400" b="0">
                <a:latin typeface="Arial" charset="0"/>
              </a:rPr>
              <a:t> </a:t>
            </a:r>
            <a:r>
              <a:rPr lang="pt-BR" sz="2400" b="0">
                <a:latin typeface="Arial" charset="0"/>
                <a:sym typeface="Symbol" pitchFamily="18" charset="2"/>
              </a:rPr>
              <a:t> </a:t>
            </a:r>
            <a:r>
              <a:rPr lang="pt-BR" sz="2400" b="0">
                <a:latin typeface="Arial" charset="0"/>
              </a:rPr>
              <a:t>exportações líquidas </a:t>
            </a:r>
            <a:r>
              <a:rPr lang="pt-BR" sz="2400" b="0">
                <a:latin typeface="Arial" charset="0"/>
                <a:sym typeface="Symbol" pitchFamily="18" charset="2"/>
              </a:rPr>
              <a:t> </a:t>
            </a:r>
            <a:r>
              <a:rPr lang="pt-BR" sz="2400" b="0">
                <a:latin typeface="Arial" charset="0"/>
              </a:rPr>
              <a:t>PIB)</a:t>
            </a:r>
          </a:p>
        </p:txBody>
      </p:sp>
      <p:graphicFrame>
        <p:nvGraphicFramePr>
          <p:cNvPr id="1001478" name="Object 6"/>
          <p:cNvGraphicFramePr>
            <a:graphicFrameLocks noChangeAspect="1"/>
          </p:cNvGraphicFramePr>
          <p:nvPr>
            <p:extLst>
              <p:ext uri="{D42A27DB-BD31-4B8C-83A1-F6EECF244321}">
                <p14:modId xmlns:p14="http://schemas.microsoft.com/office/powerpoint/2010/main" val="2384455718"/>
              </p:ext>
            </p:extLst>
          </p:nvPr>
        </p:nvGraphicFramePr>
        <p:xfrm>
          <a:off x="158750" y="4557713"/>
          <a:ext cx="979488" cy="657225"/>
        </p:xfrm>
        <a:graphic>
          <a:graphicData uri="http://schemas.openxmlformats.org/presentationml/2006/ole">
            <mc:AlternateContent xmlns:mc="http://schemas.openxmlformats.org/markup-compatibility/2006">
              <mc:Choice xmlns:v="urn:schemas-microsoft-com:vml" Requires="v">
                <p:oleObj spid="_x0000_s127027" name="Equação" r:id="rId5" imgW="660240" imgH="431640" progId="Equation.3">
                  <p:embed/>
                </p:oleObj>
              </mc:Choice>
              <mc:Fallback>
                <p:oleObj name="Equação" r:id="rId5" imgW="660240" imgH="431640" progId="Equation.3">
                  <p:embed/>
                  <p:pic>
                    <p:nvPicPr>
                      <p:cNvPr id="0" name=""/>
                      <p:cNvPicPr>
                        <a:picLocks noChangeAspect="1" noChangeArrowheads="1"/>
                      </p:cNvPicPr>
                      <p:nvPr/>
                    </p:nvPicPr>
                    <p:blipFill>
                      <a:blip r:embed="rId6"/>
                      <a:srcRect/>
                      <a:stretch>
                        <a:fillRect/>
                      </a:stretch>
                    </p:blipFill>
                    <p:spPr bwMode="auto">
                      <a:xfrm>
                        <a:off x="158750" y="4557713"/>
                        <a:ext cx="9794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67476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1475"/>
                                        </p:tgtEl>
                                        <p:attrNameLst>
                                          <p:attrName>style.visibility</p:attrName>
                                        </p:attrNameLst>
                                      </p:cBhvr>
                                      <p:to>
                                        <p:strVal val="visible"/>
                                      </p:to>
                                    </p:set>
                                    <p:animEffect transition="in" filter="wipe(left)">
                                      <p:cBhvr>
                                        <p:cTn id="7" dur="500"/>
                                        <p:tgtEl>
                                          <p:spTgt spid="1001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01476"/>
                                        </p:tgtEl>
                                        <p:attrNameLst>
                                          <p:attrName>style.visibility</p:attrName>
                                        </p:attrNameLst>
                                      </p:cBhvr>
                                      <p:to>
                                        <p:strVal val="visible"/>
                                      </p:to>
                                    </p:set>
                                    <p:animEffect transition="in" filter="wipe(left)">
                                      <p:cBhvr>
                                        <p:cTn id="12" dur="1000"/>
                                        <p:tgtEl>
                                          <p:spTgt spid="1001476"/>
                                        </p:tgtEl>
                                      </p:cBhvr>
                                    </p:animEffect>
                                  </p:childTnLst>
                                </p:cTn>
                              </p:par>
                            </p:childTnLst>
                          </p:cTn>
                        </p:par>
                        <p:par>
                          <p:cTn id="13" fill="hold" nodeType="afterGroup">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001477"/>
                                        </p:tgtEl>
                                        <p:attrNameLst>
                                          <p:attrName>style.visibility</p:attrName>
                                        </p:attrNameLst>
                                      </p:cBhvr>
                                      <p:to>
                                        <p:strVal val="visible"/>
                                      </p:to>
                                    </p:set>
                                    <p:animEffect transition="in" filter="strips(downRight)">
                                      <p:cBhvr>
                                        <p:cTn id="16" dur="500"/>
                                        <p:tgtEl>
                                          <p:spTgt spid="1001477"/>
                                        </p:tgtEl>
                                      </p:cBhvr>
                                    </p:animEffect>
                                  </p:childTnLst>
                                </p:cTn>
                              </p:par>
                              <p:par>
                                <p:cTn id="17" presetID="22" presetClass="entr" presetSubtype="8" fill="hold" nodeType="withEffect">
                                  <p:stCondLst>
                                    <p:cond delay="0"/>
                                  </p:stCondLst>
                                  <p:childTnLst>
                                    <p:set>
                                      <p:cBhvr>
                                        <p:cTn id="18" dur="1" fill="hold">
                                          <p:stCondLst>
                                            <p:cond delay="0"/>
                                          </p:stCondLst>
                                        </p:cTn>
                                        <p:tgtEl>
                                          <p:spTgt spid="1001478"/>
                                        </p:tgtEl>
                                        <p:attrNameLst>
                                          <p:attrName>style.visibility</p:attrName>
                                        </p:attrNameLst>
                                      </p:cBhvr>
                                      <p:to>
                                        <p:strVal val="visible"/>
                                      </p:to>
                                    </p:set>
                                    <p:animEffect transition="in" filter="wipe(left)">
                                      <p:cBhvr>
                                        <p:cTn id="19" dur="500"/>
                                        <p:tgtEl>
                                          <p:spTgt spid="1001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5" grpId="0"/>
      <p:bldP spid="1001477" grpId="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B3258763-BCB0-425E-A7E2-D9C83252CEDD}" type="slidenum">
              <a:rPr lang="pt-PT" sz="1400" b="0" smtClean="0"/>
              <a:pPr eaLnBrk="1" hangingPunct="1"/>
              <a:t>88</a:t>
            </a:fld>
            <a:endParaRPr lang="pt-PT" sz="1400" b="0" smtClean="0"/>
          </a:p>
        </p:txBody>
      </p:sp>
      <p:sp>
        <p:nvSpPr>
          <p:cNvPr id="90115"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90116" name="Text Box 3"/>
          <p:cNvSpPr txBox="1">
            <a:spLocks noChangeArrowheads="1"/>
          </p:cNvSpPr>
          <p:nvPr/>
        </p:nvSpPr>
        <p:spPr bwMode="auto">
          <a:xfrm>
            <a:off x="342900" y="1771650"/>
            <a:ext cx="84201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buFontTx/>
              <a:buChar char="•"/>
            </a:pPr>
            <a:r>
              <a:rPr lang="pt-BR" b="0">
                <a:latin typeface="Arial" charset="0"/>
              </a:rPr>
              <a:t>Expressão do produto demandado em função da taxa de inflação: </a:t>
            </a:r>
          </a:p>
        </p:txBody>
      </p:sp>
      <p:graphicFrame>
        <p:nvGraphicFramePr>
          <p:cNvPr id="90117" name="Object 4"/>
          <p:cNvGraphicFramePr>
            <a:graphicFrameLocks noChangeAspect="1"/>
          </p:cNvGraphicFramePr>
          <p:nvPr>
            <p:extLst>
              <p:ext uri="{D42A27DB-BD31-4B8C-83A1-F6EECF244321}">
                <p14:modId xmlns:p14="http://schemas.microsoft.com/office/powerpoint/2010/main" val="1091219724"/>
              </p:ext>
            </p:extLst>
          </p:nvPr>
        </p:nvGraphicFramePr>
        <p:xfrm>
          <a:off x="1582738" y="2557463"/>
          <a:ext cx="5992812" cy="1141412"/>
        </p:xfrm>
        <a:graphic>
          <a:graphicData uri="http://schemas.openxmlformats.org/presentationml/2006/ole">
            <mc:AlternateContent xmlns:mc="http://schemas.openxmlformats.org/markup-compatibility/2006">
              <mc:Choice xmlns:v="urn:schemas-microsoft-com:vml" Requires="v">
                <p:oleObj spid="_x0000_s128050" name="Equação" r:id="rId3" imgW="2438280" imgH="444240" progId="Equation.3">
                  <p:embed/>
                </p:oleObj>
              </mc:Choice>
              <mc:Fallback>
                <p:oleObj name="Equação" r:id="rId3" imgW="2438280" imgH="444240" progId="Equation.3">
                  <p:embed/>
                  <p:pic>
                    <p:nvPicPr>
                      <p:cNvPr id="0" name=""/>
                      <p:cNvPicPr>
                        <a:picLocks noChangeAspect="1" noChangeArrowheads="1"/>
                      </p:cNvPicPr>
                      <p:nvPr/>
                    </p:nvPicPr>
                    <p:blipFill>
                      <a:blip r:embed="rId4"/>
                      <a:srcRect/>
                      <a:stretch>
                        <a:fillRect/>
                      </a:stretch>
                    </p:blipFill>
                    <p:spPr bwMode="auto">
                      <a:xfrm>
                        <a:off x="1582738" y="2557463"/>
                        <a:ext cx="5992812"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2501" name="Text Box 5"/>
          <p:cNvSpPr txBox="1">
            <a:spLocks noChangeArrowheads="1"/>
          </p:cNvSpPr>
          <p:nvPr/>
        </p:nvSpPr>
        <p:spPr bwMode="auto">
          <a:xfrm>
            <a:off x="723900" y="39116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pPr>
            <a:r>
              <a:rPr lang="pt-BR" b="0">
                <a:latin typeface="Arial" charset="0"/>
              </a:rPr>
              <a:t>Sendo </a:t>
            </a:r>
            <a:r>
              <a:rPr lang="pt-BR" b="0">
                <a:latin typeface="Symbol" pitchFamily="18" charset="2"/>
              </a:rPr>
              <a:t>D</a:t>
            </a:r>
            <a:r>
              <a:rPr lang="pt-BR" b="0">
                <a:latin typeface="Arial" charset="0"/>
              </a:rPr>
              <a:t>y = y</a:t>
            </a:r>
            <a:r>
              <a:rPr lang="pt-BR" b="0" baseline="-25000">
                <a:latin typeface="Arial" charset="0"/>
              </a:rPr>
              <a:t>t</a:t>
            </a:r>
            <a:r>
              <a:rPr lang="pt-BR" b="0">
                <a:latin typeface="Arial" charset="0"/>
              </a:rPr>
              <a:t> – y</a:t>
            </a:r>
            <a:r>
              <a:rPr lang="pt-BR" b="0" baseline="-25000">
                <a:latin typeface="Arial" charset="0"/>
              </a:rPr>
              <a:t>t–1</a:t>
            </a:r>
            <a:r>
              <a:rPr lang="pt-BR" b="0">
                <a:latin typeface="Arial" charset="0"/>
              </a:rPr>
              <a:t>, tem-se:</a:t>
            </a:r>
          </a:p>
        </p:txBody>
      </p:sp>
      <p:graphicFrame>
        <p:nvGraphicFramePr>
          <p:cNvPr id="1002502" name="Object 6"/>
          <p:cNvGraphicFramePr>
            <a:graphicFrameLocks noChangeAspect="1"/>
          </p:cNvGraphicFramePr>
          <p:nvPr>
            <p:extLst>
              <p:ext uri="{D42A27DB-BD31-4B8C-83A1-F6EECF244321}">
                <p14:modId xmlns:p14="http://schemas.microsoft.com/office/powerpoint/2010/main" val="3536185652"/>
              </p:ext>
            </p:extLst>
          </p:nvPr>
        </p:nvGraphicFramePr>
        <p:xfrm>
          <a:off x="1258888" y="4659313"/>
          <a:ext cx="6653212" cy="1141412"/>
        </p:xfrm>
        <a:graphic>
          <a:graphicData uri="http://schemas.openxmlformats.org/presentationml/2006/ole">
            <mc:AlternateContent xmlns:mc="http://schemas.openxmlformats.org/markup-compatibility/2006">
              <mc:Choice xmlns:v="urn:schemas-microsoft-com:vml" Requires="v">
                <p:oleObj spid="_x0000_s128051" name="Equação" r:id="rId5" imgW="2717640" imgH="444240" progId="Equation.3">
                  <p:embed/>
                </p:oleObj>
              </mc:Choice>
              <mc:Fallback>
                <p:oleObj name="Equação" r:id="rId5" imgW="2717640" imgH="444240" progId="Equation.3">
                  <p:embed/>
                  <p:pic>
                    <p:nvPicPr>
                      <p:cNvPr id="0" name=""/>
                      <p:cNvPicPr>
                        <a:picLocks noChangeAspect="1" noChangeArrowheads="1"/>
                      </p:cNvPicPr>
                      <p:nvPr/>
                    </p:nvPicPr>
                    <p:blipFill>
                      <a:blip r:embed="rId6"/>
                      <a:srcRect/>
                      <a:stretch>
                        <a:fillRect/>
                      </a:stretch>
                    </p:blipFill>
                    <p:spPr bwMode="auto">
                      <a:xfrm>
                        <a:off x="1258888" y="4659313"/>
                        <a:ext cx="6653212"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5682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2501"/>
                                        </p:tgtEl>
                                        <p:attrNameLst>
                                          <p:attrName>style.visibility</p:attrName>
                                        </p:attrNameLst>
                                      </p:cBhvr>
                                      <p:to>
                                        <p:strVal val="visible"/>
                                      </p:to>
                                    </p:set>
                                    <p:animEffect transition="in" filter="wipe(left)">
                                      <p:cBhvr>
                                        <p:cTn id="7" dur="500"/>
                                        <p:tgtEl>
                                          <p:spTgt spid="1002501"/>
                                        </p:tgtEl>
                                      </p:cBhvr>
                                    </p:animEffect>
                                  </p:childTnLst>
                                </p:cTn>
                              </p:par>
                              <p:par>
                                <p:cTn id="8" presetID="22" presetClass="entr" presetSubtype="4" fill="hold" nodeType="withEffect">
                                  <p:stCondLst>
                                    <p:cond delay="0"/>
                                  </p:stCondLst>
                                  <p:childTnLst>
                                    <p:set>
                                      <p:cBhvr>
                                        <p:cTn id="9" dur="1" fill="hold">
                                          <p:stCondLst>
                                            <p:cond delay="0"/>
                                          </p:stCondLst>
                                        </p:cTn>
                                        <p:tgtEl>
                                          <p:spTgt spid="1002502"/>
                                        </p:tgtEl>
                                        <p:attrNameLst>
                                          <p:attrName>style.visibility</p:attrName>
                                        </p:attrNameLst>
                                      </p:cBhvr>
                                      <p:to>
                                        <p:strVal val="visible"/>
                                      </p:to>
                                    </p:set>
                                    <p:animEffect transition="in" filter="wipe(down)">
                                      <p:cBhvr>
                                        <p:cTn id="10" dur="500"/>
                                        <p:tgtEl>
                                          <p:spTgt spid="1002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01" grpId="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D084D114-2543-4E32-8B72-97E1891BB876}" type="slidenum">
              <a:rPr lang="pt-PT" sz="1400" b="0" smtClean="0"/>
              <a:pPr eaLnBrk="1" hangingPunct="1"/>
              <a:t>89</a:t>
            </a:fld>
            <a:endParaRPr lang="pt-PT" sz="1400" b="0" smtClean="0"/>
          </a:p>
        </p:txBody>
      </p:sp>
      <p:sp>
        <p:nvSpPr>
          <p:cNvPr id="91139"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1003523" name="Text Box 3"/>
          <p:cNvSpPr txBox="1">
            <a:spLocks noChangeArrowheads="1"/>
          </p:cNvSpPr>
          <p:nvPr/>
        </p:nvSpPr>
        <p:spPr bwMode="auto">
          <a:xfrm>
            <a:off x="474663" y="318135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pPr>
            <a:r>
              <a:rPr lang="pt-BR" b="0">
                <a:latin typeface="Arial" charset="0"/>
              </a:rPr>
              <a:t>Considere que no curto prazo tem-se                 : </a:t>
            </a:r>
          </a:p>
        </p:txBody>
      </p:sp>
      <p:graphicFrame>
        <p:nvGraphicFramePr>
          <p:cNvPr id="1003524" name="Object 4"/>
          <p:cNvGraphicFramePr>
            <a:graphicFrameLocks noChangeAspect="1"/>
          </p:cNvGraphicFramePr>
          <p:nvPr>
            <p:extLst>
              <p:ext uri="{D42A27DB-BD31-4B8C-83A1-F6EECF244321}">
                <p14:modId xmlns:p14="http://schemas.microsoft.com/office/powerpoint/2010/main" val="2213738683"/>
              </p:ext>
            </p:extLst>
          </p:nvPr>
        </p:nvGraphicFramePr>
        <p:xfrm>
          <a:off x="1262063" y="1782763"/>
          <a:ext cx="6653212" cy="1141412"/>
        </p:xfrm>
        <a:graphic>
          <a:graphicData uri="http://schemas.openxmlformats.org/presentationml/2006/ole">
            <mc:AlternateContent xmlns:mc="http://schemas.openxmlformats.org/markup-compatibility/2006">
              <mc:Choice xmlns:v="urn:schemas-microsoft-com:vml" Requires="v">
                <p:oleObj spid="_x0000_s129122" name="Equação" r:id="rId3" imgW="2717640" imgH="444240" progId="Equation.3">
                  <p:embed/>
                </p:oleObj>
              </mc:Choice>
              <mc:Fallback>
                <p:oleObj name="Equação" r:id="rId3" imgW="2717640" imgH="444240" progId="Equation.3">
                  <p:embed/>
                  <p:pic>
                    <p:nvPicPr>
                      <p:cNvPr id="0" name=""/>
                      <p:cNvPicPr>
                        <a:picLocks noChangeAspect="1" noChangeArrowheads="1"/>
                      </p:cNvPicPr>
                      <p:nvPr/>
                    </p:nvPicPr>
                    <p:blipFill>
                      <a:blip r:embed="rId4"/>
                      <a:srcRect/>
                      <a:stretch>
                        <a:fillRect/>
                      </a:stretch>
                    </p:blipFill>
                    <p:spPr bwMode="auto">
                      <a:xfrm>
                        <a:off x="1262063" y="1782763"/>
                        <a:ext cx="6653212"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03525" name="Object 5"/>
          <p:cNvGraphicFramePr>
            <a:graphicFrameLocks noChangeAspect="1"/>
          </p:cNvGraphicFramePr>
          <p:nvPr>
            <p:extLst>
              <p:ext uri="{D42A27DB-BD31-4B8C-83A1-F6EECF244321}">
                <p14:modId xmlns:p14="http://schemas.microsoft.com/office/powerpoint/2010/main" val="1342798228"/>
              </p:ext>
            </p:extLst>
          </p:nvPr>
        </p:nvGraphicFramePr>
        <p:xfrm>
          <a:off x="6572250" y="2909888"/>
          <a:ext cx="1468438" cy="795337"/>
        </p:xfrm>
        <a:graphic>
          <a:graphicData uri="http://schemas.openxmlformats.org/presentationml/2006/ole">
            <mc:AlternateContent xmlns:mc="http://schemas.openxmlformats.org/markup-compatibility/2006">
              <mc:Choice xmlns:v="urn:schemas-microsoft-com:vml" Requires="v">
                <p:oleObj spid="_x0000_s129123" name="Equação" r:id="rId5" imgW="583920" imgH="304560" progId="Equation.3">
                  <p:embed/>
                </p:oleObj>
              </mc:Choice>
              <mc:Fallback>
                <p:oleObj name="Equação" r:id="rId5" imgW="583920" imgH="304560" progId="Equation.3">
                  <p:embed/>
                  <p:pic>
                    <p:nvPicPr>
                      <p:cNvPr id="0" name=""/>
                      <p:cNvPicPr>
                        <a:picLocks noChangeAspect="1" noChangeArrowheads="1"/>
                      </p:cNvPicPr>
                      <p:nvPr/>
                    </p:nvPicPr>
                    <p:blipFill>
                      <a:blip r:embed="rId6"/>
                      <a:srcRect/>
                      <a:stretch>
                        <a:fillRect/>
                      </a:stretch>
                    </p:blipFill>
                    <p:spPr bwMode="auto">
                      <a:xfrm>
                        <a:off x="6572250" y="2909888"/>
                        <a:ext cx="14684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03526" name="Object 6"/>
          <p:cNvGraphicFramePr>
            <a:graphicFrameLocks noChangeAspect="1"/>
          </p:cNvGraphicFramePr>
          <p:nvPr>
            <p:extLst>
              <p:ext uri="{D42A27DB-BD31-4B8C-83A1-F6EECF244321}">
                <p14:modId xmlns:p14="http://schemas.microsoft.com/office/powerpoint/2010/main" val="757314123"/>
              </p:ext>
            </p:extLst>
          </p:nvPr>
        </p:nvGraphicFramePr>
        <p:xfrm>
          <a:off x="1130300" y="3714750"/>
          <a:ext cx="6916738" cy="1125538"/>
        </p:xfrm>
        <a:graphic>
          <a:graphicData uri="http://schemas.openxmlformats.org/presentationml/2006/ole">
            <mc:AlternateContent xmlns:mc="http://schemas.openxmlformats.org/markup-compatibility/2006">
              <mc:Choice xmlns:v="urn:schemas-microsoft-com:vml" Requires="v">
                <p:oleObj spid="_x0000_s129124" name="Equação" r:id="rId7" imgW="2869920" imgH="444240" progId="Equation.3">
                  <p:embed/>
                </p:oleObj>
              </mc:Choice>
              <mc:Fallback>
                <p:oleObj name="Equação" r:id="rId7" imgW="2869920" imgH="444240" progId="Equation.3">
                  <p:embed/>
                  <p:pic>
                    <p:nvPicPr>
                      <p:cNvPr id="0" name=""/>
                      <p:cNvPicPr>
                        <a:picLocks noChangeAspect="1" noChangeArrowheads="1"/>
                      </p:cNvPicPr>
                      <p:nvPr/>
                    </p:nvPicPr>
                    <p:blipFill>
                      <a:blip r:embed="rId8"/>
                      <a:srcRect/>
                      <a:stretch>
                        <a:fillRect/>
                      </a:stretch>
                    </p:blipFill>
                    <p:spPr bwMode="auto">
                      <a:xfrm>
                        <a:off x="1130300" y="3714750"/>
                        <a:ext cx="6916738"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03527" name="Object 7"/>
          <p:cNvGraphicFramePr>
            <a:graphicFrameLocks noChangeAspect="1"/>
          </p:cNvGraphicFramePr>
          <p:nvPr>
            <p:extLst>
              <p:ext uri="{D42A27DB-BD31-4B8C-83A1-F6EECF244321}">
                <p14:modId xmlns:p14="http://schemas.microsoft.com/office/powerpoint/2010/main" val="1301155359"/>
              </p:ext>
            </p:extLst>
          </p:nvPr>
        </p:nvGraphicFramePr>
        <p:xfrm>
          <a:off x="1036638" y="4940300"/>
          <a:ext cx="7077075" cy="1073150"/>
        </p:xfrm>
        <a:graphic>
          <a:graphicData uri="http://schemas.openxmlformats.org/presentationml/2006/ole">
            <mc:AlternateContent xmlns:mc="http://schemas.openxmlformats.org/markup-compatibility/2006">
              <mc:Choice xmlns:v="urn:schemas-microsoft-com:vml" Requires="v">
                <p:oleObj spid="_x0000_s129125" name="Equação" r:id="rId9" imgW="2908080" imgH="419040" progId="Equation.3">
                  <p:embed/>
                </p:oleObj>
              </mc:Choice>
              <mc:Fallback>
                <p:oleObj name="Equação" r:id="rId9" imgW="2908080" imgH="419040" progId="Equation.3">
                  <p:embed/>
                  <p:pic>
                    <p:nvPicPr>
                      <p:cNvPr id="0" name=""/>
                      <p:cNvPicPr>
                        <a:picLocks noChangeAspect="1" noChangeArrowheads="1"/>
                      </p:cNvPicPr>
                      <p:nvPr/>
                    </p:nvPicPr>
                    <p:blipFill>
                      <a:blip r:embed="rId10"/>
                      <a:srcRect/>
                      <a:stretch>
                        <a:fillRect/>
                      </a:stretch>
                    </p:blipFill>
                    <p:spPr bwMode="auto">
                      <a:xfrm>
                        <a:off x="1036638" y="4940300"/>
                        <a:ext cx="70770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528" name="Text Box 8"/>
          <p:cNvSpPr txBox="1">
            <a:spLocks noChangeArrowheads="1"/>
          </p:cNvSpPr>
          <p:nvPr/>
        </p:nvSpPr>
        <p:spPr bwMode="auto">
          <a:xfrm>
            <a:off x="1600200" y="6134100"/>
            <a:ext cx="5295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b="0">
                <a:latin typeface="Arial" charset="0"/>
              </a:rPr>
              <a:t>Curva de demanda agregada</a:t>
            </a:r>
          </a:p>
        </p:txBody>
      </p:sp>
      <p:sp>
        <p:nvSpPr>
          <p:cNvPr id="1003529" name="Freeform 9"/>
          <p:cNvSpPr>
            <a:spLocks/>
          </p:cNvSpPr>
          <p:nvPr/>
        </p:nvSpPr>
        <p:spPr bwMode="auto">
          <a:xfrm>
            <a:off x="361950" y="5562600"/>
            <a:ext cx="1162050" cy="723900"/>
          </a:xfrm>
          <a:custGeom>
            <a:avLst/>
            <a:gdLst>
              <a:gd name="T0" fmla="*/ 2147483647 w 732"/>
              <a:gd name="T1" fmla="*/ 0 h 456"/>
              <a:gd name="T2" fmla="*/ 2147483647 w 732"/>
              <a:gd name="T3" fmla="*/ 2147483647 h 456"/>
              <a:gd name="T4" fmla="*/ 2147483647 w 732"/>
              <a:gd name="T5" fmla="*/ 2147483647 h 456"/>
              <a:gd name="T6" fmla="*/ 0 60000 65536"/>
              <a:gd name="T7" fmla="*/ 0 60000 65536"/>
              <a:gd name="T8" fmla="*/ 0 60000 65536"/>
            </a:gdLst>
            <a:ahLst/>
            <a:cxnLst>
              <a:cxn ang="T6">
                <a:pos x="T0" y="T1"/>
              </a:cxn>
              <a:cxn ang="T7">
                <a:pos x="T2" y="T3"/>
              </a:cxn>
              <a:cxn ang="T8">
                <a:pos x="T4" y="T5"/>
              </a:cxn>
            </a:cxnLst>
            <a:rect l="0" t="0" r="r" b="b"/>
            <a:pathLst>
              <a:path w="732" h="456">
                <a:moveTo>
                  <a:pt x="300" y="0"/>
                </a:moveTo>
                <a:cubicBezTo>
                  <a:pt x="150" y="88"/>
                  <a:pt x="0" y="176"/>
                  <a:pt x="72" y="252"/>
                </a:cubicBezTo>
                <a:cubicBezTo>
                  <a:pt x="144" y="328"/>
                  <a:pt x="438" y="392"/>
                  <a:pt x="732" y="456"/>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1913181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03524"/>
                                        </p:tgtEl>
                                        <p:attrNameLst>
                                          <p:attrName>style.visibility</p:attrName>
                                        </p:attrNameLst>
                                      </p:cBhvr>
                                      <p:to>
                                        <p:strVal val="visible"/>
                                      </p:to>
                                    </p:set>
                                    <p:animEffect transition="in" filter="wipe(left)">
                                      <p:cBhvr>
                                        <p:cTn id="7" dur="500"/>
                                        <p:tgtEl>
                                          <p:spTgt spid="10035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03523">
                                            <p:txEl>
                                              <p:pRg st="0" end="0"/>
                                            </p:txEl>
                                          </p:spTgt>
                                        </p:tgtEl>
                                        <p:attrNameLst>
                                          <p:attrName>style.visibility</p:attrName>
                                        </p:attrNameLst>
                                      </p:cBhvr>
                                      <p:to>
                                        <p:strVal val="visible"/>
                                      </p:to>
                                    </p:set>
                                    <p:animEffect transition="in" filter="wipe(left)">
                                      <p:cBhvr>
                                        <p:cTn id="12" dur="500"/>
                                        <p:tgtEl>
                                          <p:spTgt spid="1003523">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003525"/>
                                        </p:tgtEl>
                                        <p:attrNameLst>
                                          <p:attrName>style.visibility</p:attrName>
                                        </p:attrNameLst>
                                      </p:cBhvr>
                                      <p:to>
                                        <p:strVal val="visible"/>
                                      </p:to>
                                    </p:set>
                                    <p:animEffect transition="in" filter="wipe(left)">
                                      <p:cBhvr>
                                        <p:cTn id="15" dur="500"/>
                                        <p:tgtEl>
                                          <p:spTgt spid="10035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1003526"/>
                                        </p:tgtEl>
                                        <p:attrNameLst>
                                          <p:attrName>style.visibility</p:attrName>
                                        </p:attrNameLst>
                                      </p:cBhvr>
                                      <p:to>
                                        <p:strVal val="visible"/>
                                      </p:to>
                                    </p:set>
                                    <p:animEffect transition="in" filter="strips(downRight)">
                                      <p:cBhvr>
                                        <p:cTn id="20" dur="500"/>
                                        <p:tgtEl>
                                          <p:spTgt spid="10035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1003527"/>
                                        </p:tgtEl>
                                        <p:attrNameLst>
                                          <p:attrName>style.visibility</p:attrName>
                                        </p:attrNameLst>
                                      </p:cBhvr>
                                      <p:to>
                                        <p:strVal val="visible"/>
                                      </p:to>
                                    </p:set>
                                    <p:animEffect transition="in" filter="strips(downRight)">
                                      <p:cBhvr>
                                        <p:cTn id="25" dur="500"/>
                                        <p:tgtEl>
                                          <p:spTgt spid="1003527"/>
                                        </p:tgtEl>
                                      </p:cBhvr>
                                    </p:animEffect>
                                  </p:childTnLst>
                                </p:cTn>
                              </p:par>
                            </p:childTnLst>
                          </p:cTn>
                        </p:par>
                        <p:par>
                          <p:cTn id="26" fill="hold" nodeType="afterGroup">
                            <p:stCondLst>
                              <p:cond delay="500"/>
                            </p:stCondLst>
                            <p:childTnLst>
                              <p:par>
                                <p:cTn id="27" presetID="18" presetClass="entr" presetSubtype="6" fill="hold" grpId="0" nodeType="afterEffect">
                                  <p:stCondLst>
                                    <p:cond delay="0"/>
                                  </p:stCondLst>
                                  <p:childTnLst>
                                    <p:set>
                                      <p:cBhvr>
                                        <p:cTn id="28" dur="1" fill="hold">
                                          <p:stCondLst>
                                            <p:cond delay="0"/>
                                          </p:stCondLst>
                                        </p:cTn>
                                        <p:tgtEl>
                                          <p:spTgt spid="1003529"/>
                                        </p:tgtEl>
                                        <p:attrNameLst>
                                          <p:attrName>style.visibility</p:attrName>
                                        </p:attrNameLst>
                                      </p:cBhvr>
                                      <p:to>
                                        <p:strVal val="visible"/>
                                      </p:to>
                                    </p:set>
                                    <p:animEffect transition="in" filter="strips(downRight)">
                                      <p:cBhvr>
                                        <p:cTn id="29" dur="500"/>
                                        <p:tgtEl>
                                          <p:spTgt spid="1003529"/>
                                        </p:tgtEl>
                                      </p:cBhvr>
                                    </p:animEffect>
                                  </p:childTnLst>
                                </p:cTn>
                              </p:par>
                            </p:childTnLst>
                          </p:cTn>
                        </p:par>
                        <p:par>
                          <p:cTn id="30" fill="hold" nodeType="afterGroup">
                            <p:stCondLst>
                              <p:cond delay="1000"/>
                            </p:stCondLst>
                            <p:childTnLst>
                              <p:par>
                                <p:cTn id="31" presetID="18" presetClass="entr" presetSubtype="6" fill="hold" grpId="0" nodeType="afterEffect">
                                  <p:stCondLst>
                                    <p:cond delay="0"/>
                                  </p:stCondLst>
                                  <p:childTnLst>
                                    <p:set>
                                      <p:cBhvr>
                                        <p:cTn id="32" dur="1" fill="hold">
                                          <p:stCondLst>
                                            <p:cond delay="0"/>
                                          </p:stCondLst>
                                        </p:cTn>
                                        <p:tgtEl>
                                          <p:spTgt spid="1003528"/>
                                        </p:tgtEl>
                                        <p:attrNameLst>
                                          <p:attrName>style.visibility</p:attrName>
                                        </p:attrNameLst>
                                      </p:cBhvr>
                                      <p:to>
                                        <p:strVal val="visible"/>
                                      </p:to>
                                    </p:set>
                                    <p:animEffect transition="in" filter="strips(downRight)">
                                      <p:cBhvr>
                                        <p:cTn id="33" dur="500"/>
                                        <p:tgtEl>
                                          <p:spTgt spid="1003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8" grpId="0"/>
      <p:bldP spid="10035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t>Teoria monetarista da inflação</a:t>
            </a:r>
            <a:endParaRPr lang="en-US" dirty="0"/>
          </a:p>
        </p:txBody>
      </p:sp>
      <p:sp>
        <p:nvSpPr>
          <p:cNvPr id="4" name="Content Placeholder 2"/>
          <p:cNvSpPr txBox="1">
            <a:spLocks/>
          </p:cNvSpPr>
          <p:nvPr/>
        </p:nvSpPr>
        <p:spPr>
          <a:xfrm>
            <a:off x="0" y="1556793"/>
            <a:ext cx="9144000" cy="648071"/>
          </a:xfrm>
          <a:prstGeom prst="rect">
            <a:avLst/>
          </a:prstGeom>
          <a:solidFill>
            <a:schemeClr val="accent3">
              <a:lumMod val="60000"/>
              <a:lumOff val="40000"/>
            </a:schemeClr>
          </a:solidFill>
          <a:ln>
            <a:solidFill>
              <a:schemeClr val="tx1"/>
            </a:solidFill>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Déficit governamental</a:t>
            </a:r>
            <a:r>
              <a:rPr kumimoji="0" lang="pt-BR" sz="2800" b="0" i="0" u="none" strike="noStrike" kern="1200" cap="none" spc="0" normalizeH="0" noProof="0" dirty="0" smtClean="0">
                <a:ln>
                  <a:noFill/>
                </a:ln>
                <a:solidFill>
                  <a:schemeClr val="tx1"/>
                </a:solidFill>
                <a:effectLst/>
                <a:uLnTx/>
                <a:uFillTx/>
                <a:latin typeface="+mn-lt"/>
                <a:ea typeface="+mn-ea"/>
                <a:cs typeface="+mn-cs"/>
              </a:rPr>
              <a:t> =&gt; expansão monetária =&gt; inflação</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 name="Content Placeholder 4"/>
          <p:cNvGraphicFramePr>
            <a:graphicFrameLocks noGrp="1" noChangeAspect="1"/>
          </p:cNvGraphicFramePr>
          <p:nvPr>
            <p:ph idx="1"/>
          </p:nvPr>
        </p:nvGraphicFramePr>
        <p:xfrm>
          <a:off x="3059832" y="2657348"/>
          <a:ext cx="2016224" cy="892823"/>
        </p:xfrm>
        <a:graphic>
          <a:graphicData uri="http://schemas.openxmlformats.org/presentationml/2006/ole">
            <mc:AlternateContent xmlns:mc="http://schemas.openxmlformats.org/markup-compatibility/2006">
              <mc:Choice xmlns:v="urn:schemas-microsoft-com:vml" Requires="v">
                <p:oleObj spid="_x0000_s87123" name="Equation" r:id="rId4" imgW="888840" imgH="393480" progId="Equation.3">
                  <p:embed/>
                </p:oleObj>
              </mc:Choice>
              <mc:Fallback>
                <p:oleObj name="Equation" r:id="rId4" imgW="888840" imgH="393480" progId="Equation.3">
                  <p:embed/>
                  <p:pic>
                    <p:nvPicPr>
                      <p:cNvPr id="0" name="Content Placeholder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2657348"/>
                        <a:ext cx="2016224" cy="892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3" name="Content Placeholder 4"/>
          <p:cNvGraphicFramePr>
            <a:graphicFrameLocks noChangeAspect="1"/>
          </p:cNvGraphicFramePr>
          <p:nvPr/>
        </p:nvGraphicFramePr>
        <p:xfrm>
          <a:off x="3317875" y="3716338"/>
          <a:ext cx="1500188" cy="892175"/>
        </p:xfrm>
        <a:graphic>
          <a:graphicData uri="http://schemas.openxmlformats.org/presentationml/2006/ole">
            <mc:AlternateContent xmlns:mc="http://schemas.openxmlformats.org/markup-compatibility/2006">
              <mc:Choice xmlns:v="urn:schemas-microsoft-com:vml" Requires="v">
                <p:oleObj spid="_x0000_s87124" name="Equation" r:id="rId6" imgW="660240" imgH="393480" progId="Equation.3">
                  <p:embed/>
                </p:oleObj>
              </mc:Choice>
              <mc:Fallback>
                <p:oleObj name="Equation" r:id="rId6" imgW="660240" imgH="393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7875" y="3716338"/>
                        <a:ext cx="1500188"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4" name="Content Placeholder 4"/>
          <p:cNvGraphicFramePr>
            <a:graphicFrameLocks noChangeAspect="1"/>
          </p:cNvGraphicFramePr>
          <p:nvPr/>
        </p:nvGraphicFramePr>
        <p:xfrm>
          <a:off x="3592513" y="5013325"/>
          <a:ext cx="1009650" cy="603250"/>
        </p:xfrm>
        <a:graphic>
          <a:graphicData uri="http://schemas.openxmlformats.org/presentationml/2006/ole">
            <mc:AlternateContent xmlns:mc="http://schemas.openxmlformats.org/markup-compatibility/2006">
              <mc:Choice xmlns:v="urn:schemas-microsoft-com:vml" Requires="v">
                <p:oleObj spid="_x0000_s87125" name="Equation" r:id="rId8" imgW="444240" imgH="266400" progId="Equation.3">
                  <p:embed/>
                </p:oleObj>
              </mc:Choice>
              <mc:Fallback>
                <p:oleObj name="Equation" r:id="rId8" imgW="444240" imgH="266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2513" y="5013325"/>
                        <a:ext cx="100965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7452320" y="2996952"/>
            <a:ext cx="526106" cy="461665"/>
          </a:xfrm>
          <a:prstGeom prst="rect">
            <a:avLst/>
          </a:prstGeom>
          <a:noFill/>
        </p:spPr>
        <p:txBody>
          <a:bodyPr wrap="none" rtlCol="0">
            <a:spAutoFit/>
          </a:bodyPr>
          <a:lstStyle/>
          <a:p>
            <a:r>
              <a:rPr lang="pt-BR" sz="2400" dirty="0" smtClean="0"/>
              <a:t>(2)</a:t>
            </a:r>
            <a:endParaRPr lang="en-US" sz="2400" dirty="0"/>
          </a:p>
        </p:txBody>
      </p:sp>
      <p:sp>
        <p:nvSpPr>
          <p:cNvPr id="9" name="TextBox 8"/>
          <p:cNvSpPr txBox="1"/>
          <p:nvPr/>
        </p:nvSpPr>
        <p:spPr>
          <a:xfrm>
            <a:off x="7380312" y="4077072"/>
            <a:ext cx="526106" cy="461665"/>
          </a:xfrm>
          <a:prstGeom prst="rect">
            <a:avLst/>
          </a:prstGeom>
          <a:noFill/>
        </p:spPr>
        <p:txBody>
          <a:bodyPr wrap="none" rtlCol="0">
            <a:spAutoFit/>
          </a:bodyPr>
          <a:lstStyle/>
          <a:p>
            <a:r>
              <a:rPr lang="pt-BR" sz="2400" dirty="0" smtClean="0"/>
              <a:t>(3)</a:t>
            </a:r>
            <a:endParaRPr lang="en-US" sz="2400" dirty="0"/>
          </a:p>
        </p:txBody>
      </p:sp>
      <p:sp>
        <p:nvSpPr>
          <p:cNvPr id="10" name="TextBox 9"/>
          <p:cNvSpPr txBox="1"/>
          <p:nvPr/>
        </p:nvSpPr>
        <p:spPr>
          <a:xfrm>
            <a:off x="7452320" y="5085184"/>
            <a:ext cx="526106" cy="461665"/>
          </a:xfrm>
          <a:prstGeom prst="rect">
            <a:avLst/>
          </a:prstGeom>
          <a:noFill/>
        </p:spPr>
        <p:txBody>
          <a:bodyPr wrap="none" rtlCol="0">
            <a:spAutoFit/>
          </a:bodyPr>
          <a:lstStyle/>
          <a:p>
            <a:r>
              <a:rPr lang="pt-BR" sz="2400" dirty="0" smtClean="0"/>
              <a:t>(4)</a:t>
            </a:r>
            <a:endParaRPr lang="en-US" sz="2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A6375289-30BA-4132-A14D-5DD055DCB77A}" type="slidenum">
              <a:rPr lang="pt-PT" sz="1400" b="0" smtClean="0"/>
              <a:pPr eaLnBrk="1" hangingPunct="1"/>
              <a:t>90</a:t>
            </a:fld>
            <a:endParaRPr lang="pt-PT" sz="1400" b="0" smtClean="0"/>
          </a:p>
        </p:txBody>
      </p:sp>
      <p:sp>
        <p:nvSpPr>
          <p:cNvPr id="92163"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1004547" name="Text Box 3"/>
          <p:cNvSpPr txBox="1">
            <a:spLocks noChangeArrowheads="1"/>
          </p:cNvSpPr>
          <p:nvPr/>
        </p:nvSpPr>
        <p:spPr bwMode="auto">
          <a:xfrm>
            <a:off x="455613" y="19050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buFontTx/>
              <a:buChar char="•"/>
            </a:pPr>
            <a:r>
              <a:rPr lang="pt-BR" b="0">
                <a:latin typeface="Arial" charset="0"/>
              </a:rPr>
              <a:t>A equação do produto ofertado em função da taxa de inflação é : </a:t>
            </a:r>
          </a:p>
        </p:txBody>
      </p:sp>
      <p:graphicFrame>
        <p:nvGraphicFramePr>
          <p:cNvPr id="1004548" name="Object 4"/>
          <p:cNvGraphicFramePr>
            <a:graphicFrameLocks noChangeAspect="1"/>
          </p:cNvGraphicFramePr>
          <p:nvPr>
            <p:extLst>
              <p:ext uri="{D42A27DB-BD31-4B8C-83A1-F6EECF244321}">
                <p14:modId xmlns:p14="http://schemas.microsoft.com/office/powerpoint/2010/main" val="2173031142"/>
              </p:ext>
            </p:extLst>
          </p:nvPr>
        </p:nvGraphicFramePr>
        <p:xfrm>
          <a:off x="2079625" y="2843213"/>
          <a:ext cx="4938713" cy="1516062"/>
        </p:xfrm>
        <a:graphic>
          <a:graphicData uri="http://schemas.openxmlformats.org/presentationml/2006/ole">
            <mc:AlternateContent xmlns:mc="http://schemas.openxmlformats.org/markup-compatibility/2006">
              <mc:Choice xmlns:v="urn:schemas-microsoft-com:vml" Requires="v">
                <p:oleObj spid="_x0000_s130122" name="Equação" r:id="rId3" imgW="2247840" imgH="660240" progId="Equation.3">
                  <p:embed/>
                </p:oleObj>
              </mc:Choice>
              <mc:Fallback>
                <p:oleObj name="Equação" r:id="rId3" imgW="2247840" imgH="660240" progId="Equation.3">
                  <p:embed/>
                  <p:pic>
                    <p:nvPicPr>
                      <p:cNvPr id="0" name=""/>
                      <p:cNvPicPr>
                        <a:picLocks noChangeAspect="1" noChangeArrowheads="1"/>
                      </p:cNvPicPr>
                      <p:nvPr/>
                    </p:nvPicPr>
                    <p:blipFill>
                      <a:blip r:embed="rId4"/>
                      <a:srcRect/>
                      <a:stretch>
                        <a:fillRect/>
                      </a:stretch>
                    </p:blipFill>
                    <p:spPr bwMode="auto">
                      <a:xfrm>
                        <a:off x="2079625" y="2843213"/>
                        <a:ext cx="4938713"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4549" name="Text Box 5"/>
          <p:cNvSpPr txBox="1">
            <a:spLocks noChangeArrowheads="1"/>
          </p:cNvSpPr>
          <p:nvPr/>
        </p:nvSpPr>
        <p:spPr bwMode="auto">
          <a:xfrm>
            <a:off x="798513" y="46863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pPr>
            <a:r>
              <a:rPr lang="pt-BR" b="0">
                <a:latin typeface="Arial" charset="0"/>
              </a:rPr>
              <a:t>Considerando que </a:t>
            </a:r>
            <a:r>
              <a:rPr lang="pt-BR" b="0">
                <a:latin typeface="Arial" charset="0"/>
                <a:sym typeface="Symbol" pitchFamily="18" charset="2"/>
              </a:rPr>
              <a:t></a:t>
            </a:r>
            <a:r>
              <a:rPr lang="pt-BR" b="0">
                <a:latin typeface="Arial" charset="0"/>
              </a:rPr>
              <a:t> = 1 e             : </a:t>
            </a:r>
          </a:p>
        </p:txBody>
      </p:sp>
      <p:graphicFrame>
        <p:nvGraphicFramePr>
          <p:cNvPr id="1004550" name="Object 6"/>
          <p:cNvGraphicFramePr>
            <a:graphicFrameLocks noChangeAspect="1"/>
          </p:cNvGraphicFramePr>
          <p:nvPr>
            <p:extLst>
              <p:ext uri="{D42A27DB-BD31-4B8C-83A1-F6EECF244321}">
                <p14:modId xmlns:p14="http://schemas.microsoft.com/office/powerpoint/2010/main" val="4264982802"/>
              </p:ext>
            </p:extLst>
          </p:nvPr>
        </p:nvGraphicFramePr>
        <p:xfrm>
          <a:off x="2549525" y="5589588"/>
          <a:ext cx="4025900" cy="1147762"/>
        </p:xfrm>
        <a:graphic>
          <a:graphicData uri="http://schemas.openxmlformats.org/presentationml/2006/ole">
            <mc:AlternateContent xmlns:mc="http://schemas.openxmlformats.org/markup-compatibility/2006">
              <mc:Choice xmlns:v="urn:schemas-microsoft-com:vml" Requires="v">
                <p:oleObj spid="_x0000_s130123" name="Equação" r:id="rId5" imgW="1612800" imgH="431640" progId="Equation.3">
                  <p:embed/>
                </p:oleObj>
              </mc:Choice>
              <mc:Fallback>
                <p:oleObj name="Equação" r:id="rId5" imgW="1612800" imgH="431640" progId="Equation.3">
                  <p:embed/>
                  <p:pic>
                    <p:nvPicPr>
                      <p:cNvPr id="0" name=""/>
                      <p:cNvPicPr>
                        <a:picLocks noChangeAspect="1" noChangeArrowheads="1"/>
                      </p:cNvPicPr>
                      <p:nvPr/>
                    </p:nvPicPr>
                    <p:blipFill>
                      <a:blip r:embed="rId6"/>
                      <a:srcRect/>
                      <a:stretch>
                        <a:fillRect/>
                      </a:stretch>
                    </p:blipFill>
                    <p:spPr bwMode="auto">
                      <a:xfrm>
                        <a:off x="2549525" y="5589588"/>
                        <a:ext cx="40259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04551" name="Object 7"/>
          <p:cNvGraphicFramePr>
            <a:graphicFrameLocks noChangeAspect="1"/>
          </p:cNvGraphicFramePr>
          <p:nvPr>
            <p:extLst>
              <p:ext uri="{D42A27DB-BD31-4B8C-83A1-F6EECF244321}">
                <p14:modId xmlns:p14="http://schemas.microsoft.com/office/powerpoint/2010/main" val="2605965022"/>
              </p:ext>
            </p:extLst>
          </p:nvPr>
        </p:nvGraphicFramePr>
        <p:xfrm>
          <a:off x="5164138" y="4402138"/>
          <a:ext cx="1141412" cy="1147762"/>
        </p:xfrm>
        <a:graphic>
          <a:graphicData uri="http://schemas.openxmlformats.org/presentationml/2006/ole">
            <mc:AlternateContent xmlns:mc="http://schemas.openxmlformats.org/markup-compatibility/2006">
              <mc:Choice xmlns:v="urn:schemas-microsoft-com:vml" Requires="v">
                <p:oleObj spid="_x0000_s130124" name="Equação" r:id="rId7" imgW="622080" imgH="622080" progId="Equation.3">
                  <p:embed/>
                </p:oleObj>
              </mc:Choice>
              <mc:Fallback>
                <p:oleObj name="Equação" r:id="rId7" imgW="622080" imgH="622080" progId="Equation.3">
                  <p:embed/>
                  <p:pic>
                    <p:nvPicPr>
                      <p:cNvPr id="0" name=""/>
                      <p:cNvPicPr>
                        <a:picLocks noChangeAspect="1" noChangeArrowheads="1"/>
                      </p:cNvPicPr>
                      <p:nvPr/>
                    </p:nvPicPr>
                    <p:blipFill>
                      <a:blip r:embed="rId8"/>
                      <a:srcRect/>
                      <a:stretch>
                        <a:fillRect/>
                      </a:stretch>
                    </p:blipFill>
                    <p:spPr bwMode="auto">
                      <a:xfrm>
                        <a:off x="5164138" y="4402138"/>
                        <a:ext cx="114141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877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04547"/>
                                        </p:tgtEl>
                                        <p:attrNameLst>
                                          <p:attrName>style.visibility</p:attrName>
                                        </p:attrNameLst>
                                      </p:cBhvr>
                                      <p:to>
                                        <p:strVal val="visible"/>
                                      </p:to>
                                    </p:set>
                                    <p:animEffect transition="in" filter="strips(downRight)">
                                      <p:cBhvr>
                                        <p:cTn id="7" dur="500"/>
                                        <p:tgtEl>
                                          <p:spTgt spid="1004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004548"/>
                                        </p:tgtEl>
                                        <p:attrNameLst>
                                          <p:attrName>style.visibility</p:attrName>
                                        </p:attrNameLst>
                                      </p:cBhvr>
                                      <p:to>
                                        <p:strVal val="visible"/>
                                      </p:to>
                                    </p:set>
                                    <p:animEffect transition="in" filter="strips(downRight)">
                                      <p:cBhvr>
                                        <p:cTn id="12" dur="500"/>
                                        <p:tgtEl>
                                          <p:spTgt spid="10045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04549"/>
                                        </p:tgtEl>
                                        <p:attrNameLst>
                                          <p:attrName>style.visibility</p:attrName>
                                        </p:attrNameLst>
                                      </p:cBhvr>
                                      <p:to>
                                        <p:strVal val="visible"/>
                                      </p:to>
                                    </p:set>
                                    <p:animEffect transition="in" filter="strips(downRight)">
                                      <p:cBhvr>
                                        <p:cTn id="17" dur="500"/>
                                        <p:tgtEl>
                                          <p:spTgt spid="1004549"/>
                                        </p:tgtEl>
                                      </p:cBhvr>
                                    </p:animEffect>
                                  </p:childTnLst>
                                </p:cTn>
                              </p:par>
                              <p:par>
                                <p:cTn id="18" presetID="18" presetClass="entr" presetSubtype="6" fill="hold" nodeType="withEffect">
                                  <p:stCondLst>
                                    <p:cond delay="0"/>
                                  </p:stCondLst>
                                  <p:childTnLst>
                                    <p:set>
                                      <p:cBhvr>
                                        <p:cTn id="19" dur="1" fill="hold">
                                          <p:stCondLst>
                                            <p:cond delay="0"/>
                                          </p:stCondLst>
                                        </p:cTn>
                                        <p:tgtEl>
                                          <p:spTgt spid="1004551"/>
                                        </p:tgtEl>
                                        <p:attrNameLst>
                                          <p:attrName>style.visibility</p:attrName>
                                        </p:attrNameLst>
                                      </p:cBhvr>
                                      <p:to>
                                        <p:strVal val="visible"/>
                                      </p:to>
                                    </p:set>
                                    <p:animEffect transition="in" filter="strips(downRight)">
                                      <p:cBhvr>
                                        <p:cTn id="20" dur="500"/>
                                        <p:tgtEl>
                                          <p:spTgt spid="10045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1004550"/>
                                        </p:tgtEl>
                                        <p:attrNameLst>
                                          <p:attrName>style.visibility</p:attrName>
                                        </p:attrNameLst>
                                      </p:cBhvr>
                                      <p:to>
                                        <p:strVal val="visible"/>
                                      </p:to>
                                    </p:set>
                                    <p:animEffect transition="in" filter="strips(downRight)">
                                      <p:cBhvr>
                                        <p:cTn id="25" dur="500"/>
                                        <p:tgtEl>
                                          <p:spTgt spid="1004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7" grpId="0"/>
      <p:bldP spid="1004549" grpId="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7DBE736F-AF2B-4A74-B824-1B95FB30E4E2}" type="slidenum">
              <a:rPr lang="pt-PT" sz="1400" b="0" smtClean="0"/>
              <a:pPr eaLnBrk="1" hangingPunct="1"/>
              <a:t>91</a:t>
            </a:fld>
            <a:endParaRPr lang="pt-PT" sz="1400" b="0" smtClean="0"/>
          </a:p>
        </p:txBody>
      </p:sp>
      <p:sp>
        <p:nvSpPr>
          <p:cNvPr id="93187"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1005571" name="Text Box 3"/>
          <p:cNvSpPr txBox="1">
            <a:spLocks noChangeArrowheads="1"/>
          </p:cNvSpPr>
          <p:nvPr/>
        </p:nvSpPr>
        <p:spPr bwMode="auto">
          <a:xfrm>
            <a:off x="341313" y="3409950"/>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buFontTx/>
              <a:buChar char="•"/>
            </a:pPr>
            <a:r>
              <a:rPr lang="pt-BR" b="0">
                <a:latin typeface="Arial" charset="0"/>
              </a:rPr>
              <a:t>Sabe-se que                   , e, de outro lado, a Lei de Okun estabelece uma relação entre a taxa de desemprego e o hiato do produto, então: </a:t>
            </a:r>
          </a:p>
        </p:txBody>
      </p:sp>
      <p:graphicFrame>
        <p:nvGraphicFramePr>
          <p:cNvPr id="1005572" name="Object 4"/>
          <p:cNvGraphicFramePr>
            <a:graphicFrameLocks noChangeAspect="1"/>
          </p:cNvGraphicFramePr>
          <p:nvPr>
            <p:extLst>
              <p:ext uri="{D42A27DB-BD31-4B8C-83A1-F6EECF244321}">
                <p14:modId xmlns:p14="http://schemas.microsoft.com/office/powerpoint/2010/main" val="3017315448"/>
              </p:ext>
            </p:extLst>
          </p:nvPr>
        </p:nvGraphicFramePr>
        <p:xfrm>
          <a:off x="2549525" y="1760538"/>
          <a:ext cx="4025900" cy="1147762"/>
        </p:xfrm>
        <a:graphic>
          <a:graphicData uri="http://schemas.openxmlformats.org/presentationml/2006/ole">
            <mc:AlternateContent xmlns:mc="http://schemas.openxmlformats.org/markup-compatibility/2006">
              <mc:Choice xmlns:v="urn:schemas-microsoft-com:vml" Requires="v">
                <p:oleObj spid="_x0000_s131146" name="Equação" r:id="rId3" imgW="1612800" imgH="431640" progId="Equation.3">
                  <p:embed/>
                </p:oleObj>
              </mc:Choice>
              <mc:Fallback>
                <p:oleObj name="Equação" r:id="rId3" imgW="1612800" imgH="431640" progId="Equation.3">
                  <p:embed/>
                  <p:pic>
                    <p:nvPicPr>
                      <p:cNvPr id="0" name=""/>
                      <p:cNvPicPr>
                        <a:picLocks noChangeAspect="1" noChangeArrowheads="1"/>
                      </p:cNvPicPr>
                      <p:nvPr/>
                    </p:nvPicPr>
                    <p:blipFill>
                      <a:blip r:embed="rId4"/>
                      <a:srcRect/>
                      <a:stretch>
                        <a:fillRect/>
                      </a:stretch>
                    </p:blipFill>
                    <p:spPr bwMode="auto">
                      <a:xfrm>
                        <a:off x="2549525" y="1760538"/>
                        <a:ext cx="40259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05573" name="Object 5"/>
          <p:cNvGraphicFramePr>
            <a:graphicFrameLocks noChangeAspect="1"/>
          </p:cNvGraphicFramePr>
          <p:nvPr>
            <p:extLst>
              <p:ext uri="{D42A27DB-BD31-4B8C-83A1-F6EECF244321}">
                <p14:modId xmlns:p14="http://schemas.microsoft.com/office/powerpoint/2010/main" val="4115764371"/>
              </p:ext>
            </p:extLst>
          </p:nvPr>
        </p:nvGraphicFramePr>
        <p:xfrm>
          <a:off x="1955800" y="4953000"/>
          <a:ext cx="5262563" cy="969963"/>
        </p:xfrm>
        <a:graphic>
          <a:graphicData uri="http://schemas.openxmlformats.org/presentationml/2006/ole">
            <mc:AlternateContent xmlns:mc="http://schemas.openxmlformats.org/markup-compatibility/2006">
              <mc:Choice xmlns:v="urn:schemas-microsoft-com:vml" Requires="v">
                <p:oleObj spid="_x0000_s131147" name="Equação" r:id="rId5" imgW="1904760" imgH="317160" progId="Equation.3">
                  <p:embed/>
                </p:oleObj>
              </mc:Choice>
              <mc:Fallback>
                <p:oleObj name="Equação" r:id="rId5" imgW="1904760" imgH="317160" progId="Equation.3">
                  <p:embed/>
                  <p:pic>
                    <p:nvPicPr>
                      <p:cNvPr id="0" name=""/>
                      <p:cNvPicPr>
                        <a:picLocks noChangeAspect="1" noChangeArrowheads="1"/>
                      </p:cNvPicPr>
                      <p:nvPr/>
                    </p:nvPicPr>
                    <p:blipFill>
                      <a:blip r:embed="rId6"/>
                      <a:srcRect/>
                      <a:stretch>
                        <a:fillRect/>
                      </a:stretch>
                    </p:blipFill>
                    <p:spPr bwMode="auto">
                      <a:xfrm>
                        <a:off x="1955800" y="4953000"/>
                        <a:ext cx="526256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05574" name="Object 6"/>
          <p:cNvGraphicFramePr>
            <a:graphicFrameLocks noChangeAspect="1"/>
          </p:cNvGraphicFramePr>
          <p:nvPr>
            <p:extLst>
              <p:ext uri="{D42A27DB-BD31-4B8C-83A1-F6EECF244321}">
                <p14:modId xmlns:p14="http://schemas.microsoft.com/office/powerpoint/2010/main" val="295930484"/>
              </p:ext>
            </p:extLst>
          </p:nvPr>
        </p:nvGraphicFramePr>
        <p:xfrm>
          <a:off x="2890838" y="3170238"/>
          <a:ext cx="1941512" cy="812800"/>
        </p:xfrm>
        <a:graphic>
          <a:graphicData uri="http://schemas.openxmlformats.org/presentationml/2006/ole">
            <mc:AlternateContent xmlns:mc="http://schemas.openxmlformats.org/markup-compatibility/2006">
              <mc:Choice xmlns:v="urn:schemas-microsoft-com:vml" Requires="v">
                <p:oleObj spid="_x0000_s131148" name="Equação" r:id="rId7" imgW="761760" imgH="304560" progId="Equation.3">
                  <p:embed/>
                </p:oleObj>
              </mc:Choice>
              <mc:Fallback>
                <p:oleObj name="Equação" r:id="rId7" imgW="761760" imgH="304560" progId="Equation.3">
                  <p:embed/>
                  <p:pic>
                    <p:nvPicPr>
                      <p:cNvPr id="0" name=""/>
                      <p:cNvPicPr>
                        <a:picLocks noChangeAspect="1" noChangeArrowheads="1"/>
                      </p:cNvPicPr>
                      <p:nvPr/>
                    </p:nvPicPr>
                    <p:blipFill>
                      <a:blip r:embed="rId8"/>
                      <a:srcRect/>
                      <a:stretch>
                        <a:fillRect/>
                      </a:stretch>
                    </p:blipFill>
                    <p:spPr bwMode="auto">
                      <a:xfrm>
                        <a:off x="2890838" y="3170238"/>
                        <a:ext cx="19415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5575" name="Text Box 7"/>
          <p:cNvSpPr txBox="1">
            <a:spLocks noChangeArrowheads="1"/>
          </p:cNvSpPr>
          <p:nvPr/>
        </p:nvSpPr>
        <p:spPr bwMode="auto">
          <a:xfrm>
            <a:off x="2114550" y="6115050"/>
            <a:ext cx="6915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pt-BR" b="0">
                <a:latin typeface="Arial" charset="0"/>
              </a:rPr>
              <a:t>Curva de oferta agregada no curto prazo</a:t>
            </a:r>
          </a:p>
        </p:txBody>
      </p:sp>
      <p:sp>
        <p:nvSpPr>
          <p:cNvPr id="1005576" name="Freeform 8"/>
          <p:cNvSpPr>
            <a:spLocks/>
          </p:cNvSpPr>
          <p:nvPr/>
        </p:nvSpPr>
        <p:spPr bwMode="auto">
          <a:xfrm>
            <a:off x="1314450" y="5600700"/>
            <a:ext cx="838200" cy="762000"/>
          </a:xfrm>
          <a:custGeom>
            <a:avLst/>
            <a:gdLst>
              <a:gd name="T0" fmla="*/ 2147483647 w 732"/>
              <a:gd name="T1" fmla="*/ 0 h 456"/>
              <a:gd name="T2" fmla="*/ 2147483647 w 732"/>
              <a:gd name="T3" fmla="*/ 2147483647 h 456"/>
              <a:gd name="T4" fmla="*/ 2147483647 w 732"/>
              <a:gd name="T5" fmla="*/ 2147483647 h 456"/>
              <a:gd name="T6" fmla="*/ 0 60000 65536"/>
              <a:gd name="T7" fmla="*/ 0 60000 65536"/>
              <a:gd name="T8" fmla="*/ 0 60000 65536"/>
            </a:gdLst>
            <a:ahLst/>
            <a:cxnLst>
              <a:cxn ang="T6">
                <a:pos x="T0" y="T1"/>
              </a:cxn>
              <a:cxn ang="T7">
                <a:pos x="T2" y="T3"/>
              </a:cxn>
              <a:cxn ang="T8">
                <a:pos x="T4" y="T5"/>
              </a:cxn>
            </a:cxnLst>
            <a:rect l="0" t="0" r="r" b="b"/>
            <a:pathLst>
              <a:path w="732" h="456">
                <a:moveTo>
                  <a:pt x="300" y="0"/>
                </a:moveTo>
                <a:cubicBezTo>
                  <a:pt x="150" y="88"/>
                  <a:pt x="0" y="176"/>
                  <a:pt x="72" y="252"/>
                </a:cubicBezTo>
                <a:cubicBezTo>
                  <a:pt x="144" y="328"/>
                  <a:pt x="438" y="392"/>
                  <a:pt x="732" y="456"/>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3139281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005572"/>
                                        </p:tgtEl>
                                        <p:attrNameLst>
                                          <p:attrName>style.visibility</p:attrName>
                                        </p:attrNameLst>
                                      </p:cBhvr>
                                      <p:to>
                                        <p:strVal val="visible"/>
                                      </p:to>
                                    </p:set>
                                    <p:animEffect transition="in" filter="strips(downRight)">
                                      <p:cBhvr>
                                        <p:cTn id="7" dur="500"/>
                                        <p:tgtEl>
                                          <p:spTgt spid="1005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05571"/>
                                        </p:tgtEl>
                                        <p:attrNameLst>
                                          <p:attrName>style.visibility</p:attrName>
                                        </p:attrNameLst>
                                      </p:cBhvr>
                                      <p:to>
                                        <p:strVal val="visible"/>
                                      </p:to>
                                    </p:set>
                                    <p:animEffect transition="in" filter="strips(downRight)">
                                      <p:cBhvr>
                                        <p:cTn id="12" dur="500"/>
                                        <p:tgtEl>
                                          <p:spTgt spid="1005571"/>
                                        </p:tgtEl>
                                      </p:cBhvr>
                                    </p:animEffect>
                                  </p:childTnLst>
                                </p:cTn>
                              </p:par>
                              <p:par>
                                <p:cTn id="13" presetID="18" presetClass="entr" presetSubtype="6" fill="hold" nodeType="withEffect">
                                  <p:stCondLst>
                                    <p:cond delay="0"/>
                                  </p:stCondLst>
                                  <p:childTnLst>
                                    <p:set>
                                      <p:cBhvr>
                                        <p:cTn id="14" dur="1" fill="hold">
                                          <p:stCondLst>
                                            <p:cond delay="0"/>
                                          </p:stCondLst>
                                        </p:cTn>
                                        <p:tgtEl>
                                          <p:spTgt spid="1005574"/>
                                        </p:tgtEl>
                                        <p:attrNameLst>
                                          <p:attrName>style.visibility</p:attrName>
                                        </p:attrNameLst>
                                      </p:cBhvr>
                                      <p:to>
                                        <p:strVal val="visible"/>
                                      </p:to>
                                    </p:set>
                                    <p:animEffect transition="in" filter="strips(downRight)">
                                      <p:cBhvr>
                                        <p:cTn id="15" dur="500"/>
                                        <p:tgtEl>
                                          <p:spTgt spid="10055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1005573"/>
                                        </p:tgtEl>
                                        <p:attrNameLst>
                                          <p:attrName>style.visibility</p:attrName>
                                        </p:attrNameLst>
                                      </p:cBhvr>
                                      <p:to>
                                        <p:strVal val="visible"/>
                                      </p:to>
                                    </p:set>
                                    <p:animEffect transition="in" filter="strips(downRight)">
                                      <p:cBhvr>
                                        <p:cTn id="20" dur="500"/>
                                        <p:tgtEl>
                                          <p:spTgt spid="1005573"/>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005576"/>
                                        </p:tgtEl>
                                        <p:attrNameLst>
                                          <p:attrName>style.visibility</p:attrName>
                                        </p:attrNameLst>
                                      </p:cBhvr>
                                      <p:to>
                                        <p:strVal val="visible"/>
                                      </p:to>
                                    </p:set>
                                    <p:animEffect transition="in" filter="wipe(up)">
                                      <p:cBhvr>
                                        <p:cTn id="24" dur="1000"/>
                                        <p:tgtEl>
                                          <p:spTgt spid="1005576"/>
                                        </p:tgtEl>
                                      </p:cBhvr>
                                    </p:animEffect>
                                  </p:childTnLst>
                                </p:cTn>
                              </p:par>
                            </p:childTnLst>
                          </p:cTn>
                        </p:par>
                        <p:par>
                          <p:cTn id="25" fill="hold" nodeType="afterGroup">
                            <p:stCondLst>
                              <p:cond delay="1500"/>
                            </p:stCondLst>
                            <p:childTnLst>
                              <p:par>
                                <p:cTn id="26" presetID="18" presetClass="entr" presetSubtype="6" fill="hold" grpId="0" nodeType="afterEffect">
                                  <p:stCondLst>
                                    <p:cond delay="0"/>
                                  </p:stCondLst>
                                  <p:childTnLst>
                                    <p:set>
                                      <p:cBhvr>
                                        <p:cTn id="27" dur="1" fill="hold">
                                          <p:stCondLst>
                                            <p:cond delay="0"/>
                                          </p:stCondLst>
                                        </p:cTn>
                                        <p:tgtEl>
                                          <p:spTgt spid="1005575"/>
                                        </p:tgtEl>
                                        <p:attrNameLst>
                                          <p:attrName>style.visibility</p:attrName>
                                        </p:attrNameLst>
                                      </p:cBhvr>
                                      <p:to>
                                        <p:strVal val="visible"/>
                                      </p:to>
                                    </p:set>
                                    <p:animEffect transition="in" filter="strips(downRight)">
                                      <p:cBhvr>
                                        <p:cTn id="28" dur="500"/>
                                        <p:tgtEl>
                                          <p:spTgt spid="1005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1" grpId="0"/>
      <p:bldP spid="1005575" grpId="0"/>
      <p:bldP spid="1005576"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tângulo 17"/>
          <p:cNvSpPr/>
          <p:nvPr/>
        </p:nvSpPr>
        <p:spPr>
          <a:xfrm>
            <a:off x="491108" y="1789458"/>
            <a:ext cx="8545388" cy="4015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421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8E8837F4-808E-481E-A978-E40AC27261E2}" type="slidenum">
              <a:rPr lang="pt-PT" sz="1400" b="0" smtClean="0">
                <a:solidFill>
                  <a:schemeClr val="folHlink"/>
                </a:solidFill>
              </a:rPr>
              <a:pPr eaLnBrk="1" hangingPunct="1"/>
              <a:t>92</a:t>
            </a:fld>
            <a:endParaRPr lang="pt-PT" sz="1400" b="0" smtClean="0">
              <a:solidFill>
                <a:schemeClr val="folHlink"/>
              </a:solidFill>
            </a:endParaRPr>
          </a:p>
        </p:txBody>
      </p:sp>
      <p:sp>
        <p:nvSpPr>
          <p:cNvPr id="94211"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1006595" name="Text Box 3"/>
          <p:cNvSpPr txBox="1">
            <a:spLocks noChangeArrowheads="1"/>
          </p:cNvSpPr>
          <p:nvPr/>
        </p:nvSpPr>
        <p:spPr bwMode="auto">
          <a:xfrm>
            <a:off x="6113463" y="2914650"/>
            <a:ext cx="2971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buFontTx/>
              <a:buChar char="•"/>
            </a:pPr>
            <a:r>
              <a:rPr lang="pt-BR" sz="2400" b="0">
                <a:solidFill>
                  <a:srgbClr val="FFFFFF"/>
                </a:solidFill>
                <a:latin typeface="Arial" charset="0"/>
              </a:rPr>
              <a:t>O aumento do produto ofertado (y</a:t>
            </a:r>
            <a:r>
              <a:rPr lang="pt-BR" sz="2400" b="0" baseline="-25000">
                <a:solidFill>
                  <a:srgbClr val="FFFFFF"/>
                </a:solidFill>
                <a:latin typeface="Arial" charset="0"/>
              </a:rPr>
              <a:t>t</a:t>
            </a:r>
            <a:r>
              <a:rPr lang="pt-BR" sz="2400" b="0">
                <a:solidFill>
                  <a:srgbClr val="FFFFFF"/>
                </a:solidFill>
                <a:latin typeface="Arial" charset="0"/>
              </a:rPr>
              <a:t>) está associado a um aumento da taxa de inflação. </a:t>
            </a:r>
          </a:p>
        </p:txBody>
      </p:sp>
      <p:sp>
        <p:nvSpPr>
          <p:cNvPr id="1006596" name="Line 4"/>
          <p:cNvSpPr>
            <a:spLocks noChangeShapeType="1"/>
          </p:cNvSpPr>
          <p:nvPr/>
        </p:nvSpPr>
        <p:spPr bwMode="auto">
          <a:xfrm flipV="1">
            <a:off x="1363663" y="2322513"/>
            <a:ext cx="0" cy="29400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06597" name="Line 5"/>
          <p:cNvSpPr>
            <a:spLocks noChangeShapeType="1"/>
          </p:cNvSpPr>
          <p:nvPr/>
        </p:nvSpPr>
        <p:spPr bwMode="auto">
          <a:xfrm>
            <a:off x="1363663" y="5262563"/>
            <a:ext cx="504983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06598" name="Line 6"/>
          <p:cNvSpPr>
            <a:spLocks noChangeShapeType="1"/>
          </p:cNvSpPr>
          <p:nvPr/>
        </p:nvSpPr>
        <p:spPr bwMode="auto">
          <a:xfrm flipV="1">
            <a:off x="1936750" y="2940050"/>
            <a:ext cx="3314700" cy="2051050"/>
          </a:xfrm>
          <a:prstGeom prst="line">
            <a:avLst/>
          </a:prstGeom>
          <a:noFill/>
          <a:ln w="38100">
            <a:solidFill>
              <a:srgbClr val="99FF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06599" name="Line 7"/>
          <p:cNvSpPr>
            <a:spLocks noChangeShapeType="1"/>
          </p:cNvSpPr>
          <p:nvPr/>
        </p:nvSpPr>
        <p:spPr bwMode="auto">
          <a:xfrm>
            <a:off x="1954213" y="2909888"/>
            <a:ext cx="3487737" cy="2009775"/>
          </a:xfrm>
          <a:prstGeom prst="line">
            <a:avLst/>
          </a:prstGeom>
          <a:noFill/>
          <a:ln w="38100">
            <a:solidFill>
              <a:srgbClr val="99FF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06600" name="Line 8"/>
          <p:cNvSpPr>
            <a:spLocks noChangeShapeType="1"/>
          </p:cNvSpPr>
          <p:nvPr/>
        </p:nvSpPr>
        <p:spPr bwMode="auto">
          <a:xfrm>
            <a:off x="1363663" y="3916363"/>
            <a:ext cx="2309812"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6601" name="Line 9"/>
          <p:cNvSpPr>
            <a:spLocks noChangeShapeType="1"/>
          </p:cNvSpPr>
          <p:nvPr/>
        </p:nvSpPr>
        <p:spPr bwMode="auto">
          <a:xfrm>
            <a:off x="3673475" y="3914775"/>
            <a:ext cx="0" cy="1347788"/>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6602" name="Text Box 10"/>
          <p:cNvSpPr txBox="1">
            <a:spLocks noChangeArrowheads="1"/>
          </p:cNvSpPr>
          <p:nvPr/>
        </p:nvSpPr>
        <p:spPr bwMode="auto">
          <a:xfrm>
            <a:off x="809625" y="2238375"/>
            <a:ext cx="50323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lnSpc>
                <a:spcPct val="70000"/>
              </a:lnSpc>
            </a:pPr>
            <a:r>
              <a:rPr lang="pt-BR" sz="2000" b="0">
                <a:solidFill>
                  <a:srgbClr val="FFFFFF"/>
                </a:solidFill>
                <a:latin typeface="Arial" charset="0"/>
                <a:sym typeface="Symbol" pitchFamily="18" charset="2"/>
              </a:rPr>
              <a:t></a:t>
            </a:r>
            <a:r>
              <a:rPr lang="pt-BR" sz="2400" b="0">
                <a:solidFill>
                  <a:srgbClr val="FFFFFF"/>
                </a:solidFill>
                <a:latin typeface="Arial" charset="0"/>
              </a:rPr>
              <a:t> P</a:t>
            </a:r>
          </a:p>
        </p:txBody>
      </p:sp>
      <p:sp>
        <p:nvSpPr>
          <p:cNvPr id="1006603" name="Text Box 11"/>
          <p:cNvSpPr txBox="1">
            <a:spLocks noChangeArrowheads="1"/>
          </p:cNvSpPr>
          <p:nvPr/>
        </p:nvSpPr>
        <p:spPr bwMode="auto">
          <a:xfrm>
            <a:off x="742950" y="3575050"/>
            <a:ext cx="563563"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lnSpc>
                <a:spcPct val="70000"/>
              </a:lnSpc>
            </a:pPr>
            <a:r>
              <a:rPr lang="pt-BR" sz="2000" b="0">
                <a:solidFill>
                  <a:srgbClr val="FFFF00"/>
                </a:solidFill>
                <a:latin typeface="Arial" charset="0"/>
                <a:sym typeface="Symbol" pitchFamily="18" charset="2"/>
              </a:rPr>
              <a:t></a:t>
            </a:r>
            <a:r>
              <a:rPr lang="pt-BR" sz="2400" b="0">
                <a:solidFill>
                  <a:srgbClr val="FFFF00"/>
                </a:solidFill>
                <a:latin typeface="Arial" charset="0"/>
              </a:rPr>
              <a:t> P</a:t>
            </a:r>
            <a:r>
              <a:rPr lang="pt-BR" sz="2400" b="0" baseline="-25000">
                <a:solidFill>
                  <a:srgbClr val="FFFF00"/>
                </a:solidFill>
                <a:latin typeface="Arial" charset="0"/>
              </a:rPr>
              <a:t>0</a:t>
            </a:r>
            <a:endParaRPr lang="pt-BR" sz="2400" b="0">
              <a:solidFill>
                <a:srgbClr val="FFFF00"/>
              </a:solidFill>
              <a:latin typeface="Arial" charset="0"/>
            </a:endParaRPr>
          </a:p>
        </p:txBody>
      </p:sp>
      <p:sp>
        <p:nvSpPr>
          <p:cNvPr id="1006604" name="Text Box 12"/>
          <p:cNvSpPr txBox="1">
            <a:spLocks noChangeArrowheads="1"/>
          </p:cNvSpPr>
          <p:nvPr/>
        </p:nvSpPr>
        <p:spPr bwMode="auto">
          <a:xfrm>
            <a:off x="3387725" y="5226050"/>
            <a:ext cx="63658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400" b="0">
                <a:solidFill>
                  <a:srgbClr val="FFFF00"/>
                </a:solidFill>
                <a:latin typeface="Arial" charset="0"/>
              </a:rPr>
              <a:t>y</a:t>
            </a:r>
            <a:r>
              <a:rPr lang="pt-BR" sz="2400" b="0" baseline="-25000">
                <a:solidFill>
                  <a:srgbClr val="FFFF00"/>
                </a:solidFill>
                <a:latin typeface="Arial" charset="0"/>
              </a:rPr>
              <a:t>0</a:t>
            </a:r>
            <a:endParaRPr lang="pt-BR" sz="2400" b="0">
              <a:solidFill>
                <a:srgbClr val="FFFF00"/>
              </a:solidFill>
              <a:latin typeface="Arial" charset="0"/>
            </a:endParaRPr>
          </a:p>
        </p:txBody>
      </p:sp>
      <p:sp>
        <p:nvSpPr>
          <p:cNvPr id="1006605" name="Text Box 13"/>
          <p:cNvSpPr txBox="1">
            <a:spLocks noChangeArrowheads="1"/>
          </p:cNvSpPr>
          <p:nvPr/>
        </p:nvSpPr>
        <p:spPr bwMode="auto">
          <a:xfrm>
            <a:off x="5762625" y="5202238"/>
            <a:ext cx="63658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400" b="0">
                <a:solidFill>
                  <a:srgbClr val="FFFFFF"/>
                </a:solidFill>
                <a:latin typeface="Arial" charset="0"/>
              </a:rPr>
              <a:t>y</a:t>
            </a:r>
          </a:p>
        </p:txBody>
      </p:sp>
      <p:sp>
        <p:nvSpPr>
          <p:cNvPr id="1006606" name="Text Box 14"/>
          <p:cNvSpPr txBox="1">
            <a:spLocks noChangeArrowheads="1"/>
          </p:cNvSpPr>
          <p:nvPr/>
        </p:nvSpPr>
        <p:spPr bwMode="auto">
          <a:xfrm>
            <a:off x="5111750" y="2676525"/>
            <a:ext cx="12906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400" b="0">
                <a:solidFill>
                  <a:srgbClr val="99FF66"/>
                </a:solidFill>
                <a:latin typeface="Arial" charset="0"/>
              </a:rPr>
              <a:t>OACP</a:t>
            </a:r>
          </a:p>
        </p:txBody>
      </p:sp>
      <p:sp>
        <p:nvSpPr>
          <p:cNvPr id="1006607" name="Text Box 15"/>
          <p:cNvSpPr txBox="1">
            <a:spLocks noChangeArrowheads="1"/>
          </p:cNvSpPr>
          <p:nvPr/>
        </p:nvSpPr>
        <p:spPr bwMode="auto">
          <a:xfrm>
            <a:off x="5253038" y="4672013"/>
            <a:ext cx="12430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2400" b="0">
                <a:solidFill>
                  <a:srgbClr val="99FF66"/>
                </a:solidFill>
                <a:latin typeface="Arial" charset="0"/>
              </a:rPr>
              <a:t>DAD</a:t>
            </a:r>
          </a:p>
        </p:txBody>
      </p:sp>
      <p:sp>
        <p:nvSpPr>
          <p:cNvPr id="1006608" name="Text Box 16"/>
          <p:cNvSpPr txBox="1">
            <a:spLocks noChangeArrowheads="1"/>
          </p:cNvSpPr>
          <p:nvPr/>
        </p:nvSpPr>
        <p:spPr bwMode="auto">
          <a:xfrm>
            <a:off x="251520" y="5886450"/>
            <a:ext cx="86890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400" b="0" dirty="0">
                <a:latin typeface="Arial" charset="0"/>
              </a:rPr>
              <a:t>Determinação da taxa de inflação e do produto no curto prazo. </a:t>
            </a:r>
          </a:p>
        </p:txBody>
      </p:sp>
    </p:spTree>
    <p:extLst>
      <p:ext uri="{BB962C8B-B14F-4D97-AF65-F5344CB8AC3E}">
        <p14:creationId xmlns:p14="http://schemas.microsoft.com/office/powerpoint/2010/main" val="2465954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6608"/>
                                        </p:tgtEl>
                                        <p:attrNameLst>
                                          <p:attrName>style.visibility</p:attrName>
                                        </p:attrNameLst>
                                      </p:cBhvr>
                                      <p:to>
                                        <p:strVal val="visible"/>
                                      </p:to>
                                    </p:set>
                                    <p:animEffect transition="in" filter="wipe(left)">
                                      <p:cBhvr>
                                        <p:cTn id="7" dur="500"/>
                                        <p:tgtEl>
                                          <p:spTgt spid="10066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06596"/>
                                        </p:tgtEl>
                                        <p:attrNameLst>
                                          <p:attrName>style.visibility</p:attrName>
                                        </p:attrNameLst>
                                      </p:cBhvr>
                                      <p:to>
                                        <p:strVal val="visible"/>
                                      </p:to>
                                    </p:set>
                                    <p:animEffect transition="in" filter="wipe(down)">
                                      <p:cBhvr>
                                        <p:cTn id="12" dur="1000"/>
                                        <p:tgtEl>
                                          <p:spTgt spid="1006596"/>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006602"/>
                                        </p:tgtEl>
                                        <p:attrNameLst>
                                          <p:attrName>style.visibility</p:attrName>
                                        </p:attrNameLst>
                                      </p:cBhvr>
                                      <p:to>
                                        <p:strVal val="visible"/>
                                      </p:to>
                                    </p:set>
                                    <p:animEffect transition="in" filter="wipe(left)">
                                      <p:cBhvr>
                                        <p:cTn id="16" dur="500"/>
                                        <p:tgtEl>
                                          <p:spTgt spid="1006602"/>
                                        </p:tgtEl>
                                      </p:cBhvr>
                                    </p:animEffect>
                                  </p:childTnLst>
                                </p:cTn>
                              </p:par>
                            </p:childTnLst>
                          </p:cTn>
                        </p:par>
                        <p:par>
                          <p:cTn id="17" fill="hold" nodeType="afterGroup">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006597"/>
                                        </p:tgtEl>
                                        <p:attrNameLst>
                                          <p:attrName>style.visibility</p:attrName>
                                        </p:attrNameLst>
                                      </p:cBhvr>
                                      <p:to>
                                        <p:strVal val="visible"/>
                                      </p:to>
                                    </p:set>
                                    <p:animEffect transition="in" filter="wipe(left)">
                                      <p:cBhvr>
                                        <p:cTn id="20" dur="1000"/>
                                        <p:tgtEl>
                                          <p:spTgt spid="1006597"/>
                                        </p:tgtEl>
                                      </p:cBhvr>
                                    </p:animEffect>
                                  </p:childTnLst>
                                </p:cTn>
                              </p:par>
                            </p:childTnLst>
                          </p:cTn>
                        </p:par>
                        <p:par>
                          <p:cTn id="21" fill="hold" nodeType="afterGroup">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006605"/>
                                        </p:tgtEl>
                                        <p:attrNameLst>
                                          <p:attrName>style.visibility</p:attrName>
                                        </p:attrNameLst>
                                      </p:cBhvr>
                                      <p:to>
                                        <p:strVal val="visible"/>
                                      </p:to>
                                    </p:set>
                                    <p:animEffect transition="in" filter="wipe(left)">
                                      <p:cBhvr>
                                        <p:cTn id="24" dur="500"/>
                                        <p:tgtEl>
                                          <p:spTgt spid="1006605"/>
                                        </p:tgtEl>
                                      </p:cBhvr>
                                    </p:animEffect>
                                  </p:childTnLst>
                                </p:cTn>
                              </p:par>
                            </p:childTnLst>
                          </p:cTn>
                        </p:par>
                        <p:par>
                          <p:cTn id="25" fill="hold" nodeType="afterGroup">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006598"/>
                                        </p:tgtEl>
                                        <p:attrNameLst>
                                          <p:attrName>style.visibility</p:attrName>
                                        </p:attrNameLst>
                                      </p:cBhvr>
                                      <p:to>
                                        <p:strVal val="visible"/>
                                      </p:to>
                                    </p:set>
                                    <p:animEffect transition="in" filter="wipe(left)">
                                      <p:cBhvr>
                                        <p:cTn id="28" dur="1000"/>
                                        <p:tgtEl>
                                          <p:spTgt spid="1006598"/>
                                        </p:tgtEl>
                                      </p:cBhvr>
                                    </p:animEffect>
                                  </p:childTnLst>
                                </p:cTn>
                              </p:par>
                            </p:childTnLst>
                          </p:cTn>
                        </p:par>
                        <p:par>
                          <p:cTn id="29" fill="hold" nodeType="afterGroup">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006606"/>
                                        </p:tgtEl>
                                        <p:attrNameLst>
                                          <p:attrName>style.visibility</p:attrName>
                                        </p:attrNameLst>
                                      </p:cBhvr>
                                      <p:to>
                                        <p:strVal val="visible"/>
                                      </p:to>
                                    </p:set>
                                    <p:animEffect transition="in" filter="wipe(left)">
                                      <p:cBhvr>
                                        <p:cTn id="32" dur="500"/>
                                        <p:tgtEl>
                                          <p:spTgt spid="1006606"/>
                                        </p:tgtEl>
                                      </p:cBhvr>
                                    </p:animEffect>
                                  </p:childTnLst>
                                </p:cTn>
                              </p:par>
                            </p:childTnLst>
                          </p:cTn>
                        </p:par>
                        <p:par>
                          <p:cTn id="33" fill="hold" nodeType="afterGroup">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06599"/>
                                        </p:tgtEl>
                                        <p:attrNameLst>
                                          <p:attrName>style.visibility</p:attrName>
                                        </p:attrNameLst>
                                      </p:cBhvr>
                                      <p:to>
                                        <p:strVal val="visible"/>
                                      </p:to>
                                    </p:set>
                                    <p:animEffect transition="in" filter="wipe(left)">
                                      <p:cBhvr>
                                        <p:cTn id="36" dur="1000"/>
                                        <p:tgtEl>
                                          <p:spTgt spid="1006599"/>
                                        </p:tgtEl>
                                      </p:cBhvr>
                                    </p:animEffect>
                                  </p:childTnLst>
                                </p:cTn>
                              </p:par>
                            </p:childTnLst>
                          </p:cTn>
                        </p:par>
                        <p:par>
                          <p:cTn id="37" fill="hold" nodeType="afterGroup">
                            <p:stCondLst>
                              <p:cond delay="5500"/>
                            </p:stCondLst>
                            <p:childTnLst>
                              <p:par>
                                <p:cTn id="38" presetID="22" presetClass="entr" presetSubtype="8" fill="hold" grpId="0" nodeType="afterEffect">
                                  <p:stCondLst>
                                    <p:cond delay="0"/>
                                  </p:stCondLst>
                                  <p:childTnLst>
                                    <p:set>
                                      <p:cBhvr>
                                        <p:cTn id="39" dur="1" fill="hold">
                                          <p:stCondLst>
                                            <p:cond delay="0"/>
                                          </p:stCondLst>
                                        </p:cTn>
                                        <p:tgtEl>
                                          <p:spTgt spid="1006607"/>
                                        </p:tgtEl>
                                        <p:attrNameLst>
                                          <p:attrName>style.visibility</p:attrName>
                                        </p:attrNameLst>
                                      </p:cBhvr>
                                      <p:to>
                                        <p:strVal val="visible"/>
                                      </p:to>
                                    </p:set>
                                    <p:animEffect transition="in" filter="wipe(left)">
                                      <p:cBhvr>
                                        <p:cTn id="40" dur="500"/>
                                        <p:tgtEl>
                                          <p:spTgt spid="1006607"/>
                                        </p:tgtEl>
                                      </p:cBhvr>
                                    </p:animEffect>
                                  </p:childTnLst>
                                </p:cTn>
                              </p:par>
                            </p:childTnLst>
                          </p:cTn>
                        </p:par>
                        <p:par>
                          <p:cTn id="41" fill="hold" nodeType="afterGroup">
                            <p:stCondLst>
                              <p:cond delay="6000"/>
                            </p:stCondLst>
                            <p:childTnLst>
                              <p:par>
                                <p:cTn id="42" presetID="22" presetClass="entr" presetSubtype="2" fill="hold" grpId="0" nodeType="afterEffect">
                                  <p:stCondLst>
                                    <p:cond delay="0"/>
                                  </p:stCondLst>
                                  <p:childTnLst>
                                    <p:set>
                                      <p:cBhvr>
                                        <p:cTn id="43" dur="1" fill="hold">
                                          <p:stCondLst>
                                            <p:cond delay="0"/>
                                          </p:stCondLst>
                                        </p:cTn>
                                        <p:tgtEl>
                                          <p:spTgt spid="1006600"/>
                                        </p:tgtEl>
                                        <p:attrNameLst>
                                          <p:attrName>style.visibility</p:attrName>
                                        </p:attrNameLst>
                                      </p:cBhvr>
                                      <p:to>
                                        <p:strVal val="visible"/>
                                      </p:to>
                                    </p:set>
                                    <p:animEffect transition="in" filter="wipe(right)">
                                      <p:cBhvr>
                                        <p:cTn id="44" dur="500"/>
                                        <p:tgtEl>
                                          <p:spTgt spid="1006600"/>
                                        </p:tgtEl>
                                      </p:cBhvr>
                                    </p:animEffect>
                                  </p:childTnLst>
                                </p:cTn>
                              </p:par>
                            </p:childTnLst>
                          </p:cTn>
                        </p:par>
                        <p:par>
                          <p:cTn id="45" fill="hold" nodeType="afterGroup">
                            <p:stCondLst>
                              <p:cond delay="6500"/>
                            </p:stCondLst>
                            <p:childTnLst>
                              <p:par>
                                <p:cTn id="46" presetID="22" presetClass="entr" presetSubtype="8" fill="hold" grpId="0" nodeType="afterEffect">
                                  <p:stCondLst>
                                    <p:cond delay="0"/>
                                  </p:stCondLst>
                                  <p:childTnLst>
                                    <p:set>
                                      <p:cBhvr>
                                        <p:cTn id="47" dur="1" fill="hold">
                                          <p:stCondLst>
                                            <p:cond delay="0"/>
                                          </p:stCondLst>
                                        </p:cTn>
                                        <p:tgtEl>
                                          <p:spTgt spid="1006603"/>
                                        </p:tgtEl>
                                        <p:attrNameLst>
                                          <p:attrName>style.visibility</p:attrName>
                                        </p:attrNameLst>
                                      </p:cBhvr>
                                      <p:to>
                                        <p:strVal val="visible"/>
                                      </p:to>
                                    </p:set>
                                    <p:animEffect transition="in" filter="wipe(left)">
                                      <p:cBhvr>
                                        <p:cTn id="48" dur="500"/>
                                        <p:tgtEl>
                                          <p:spTgt spid="1006603"/>
                                        </p:tgtEl>
                                      </p:cBhvr>
                                    </p:animEffect>
                                  </p:childTnLst>
                                </p:cTn>
                              </p:par>
                            </p:childTnLst>
                          </p:cTn>
                        </p:par>
                        <p:par>
                          <p:cTn id="49" fill="hold" nodeType="afterGroup">
                            <p:stCondLst>
                              <p:cond delay="7000"/>
                            </p:stCondLst>
                            <p:childTnLst>
                              <p:par>
                                <p:cTn id="50" presetID="22" presetClass="entr" presetSubtype="1" fill="hold" grpId="0" nodeType="afterEffect">
                                  <p:stCondLst>
                                    <p:cond delay="0"/>
                                  </p:stCondLst>
                                  <p:childTnLst>
                                    <p:set>
                                      <p:cBhvr>
                                        <p:cTn id="51" dur="1" fill="hold">
                                          <p:stCondLst>
                                            <p:cond delay="0"/>
                                          </p:stCondLst>
                                        </p:cTn>
                                        <p:tgtEl>
                                          <p:spTgt spid="1006601"/>
                                        </p:tgtEl>
                                        <p:attrNameLst>
                                          <p:attrName>style.visibility</p:attrName>
                                        </p:attrNameLst>
                                      </p:cBhvr>
                                      <p:to>
                                        <p:strVal val="visible"/>
                                      </p:to>
                                    </p:set>
                                    <p:animEffect transition="in" filter="wipe(up)">
                                      <p:cBhvr>
                                        <p:cTn id="52" dur="500"/>
                                        <p:tgtEl>
                                          <p:spTgt spid="1006601"/>
                                        </p:tgtEl>
                                      </p:cBhvr>
                                    </p:animEffect>
                                  </p:childTnLst>
                                </p:cTn>
                              </p:par>
                            </p:childTnLst>
                          </p:cTn>
                        </p:par>
                        <p:par>
                          <p:cTn id="53" fill="hold" nodeType="afterGroup">
                            <p:stCondLst>
                              <p:cond delay="7500"/>
                            </p:stCondLst>
                            <p:childTnLst>
                              <p:par>
                                <p:cTn id="54" presetID="22" presetClass="entr" presetSubtype="8" fill="hold" grpId="0" nodeType="afterEffect">
                                  <p:stCondLst>
                                    <p:cond delay="0"/>
                                  </p:stCondLst>
                                  <p:childTnLst>
                                    <p:set>
                                      <p:cBhvr>
                                        <p:cTn id="55" dur="1" fill="hold">
                                          <p:stCondLst>
                                            <p:cond delay="0"/>
                                          </p:stCondLst>
                                        </p:cTn>
                                        <p:tgtEl>
                                          <p:spTgt spid="1006604"/>
                                        </p:tgtEl>
                                        <p:attrNameLst>
                                          <p:attrName>style.visibility</p:attrName>
                                        </p:attrNameLst>
                                      </p:cBhvr>
                                      <p:to>
                                        <p:strVal val="visible"/>
                                      </p:to>
                                    </p:set>
                                    <p:animEffect transition="in" filter="wipe(left)">
                                      <p:cBhvr>
                                        <p:cTn id="56" dur="500"/>
                                        <p:tgtEl>
                                          <p:spTgt spid="1006604"/>
                                        </p:tgtEl>
                                      </p:cBhvr>
                                    </p:animEffect>
                                  </p:childTnLst>
                                </p:cTn>
                              </p:par>
                            </p:childTnLst>
                          </p:cTn>
                        </p:par>
                        <p:par>
                          <p:cTn id="57" fill="hold" nodeType="afterGroup">
                            <p:stCondLst>
                              <p:cond delay="8000"/>
                            </p:stCondLst>
                            <p:childTnLst>
                              <p:par>
                                <p:cTn id="58" presetID="18" presetClass="entr" presetSubtype="6" fill="hold" grpId="0" nodeType="afterEffect">
                                  <p:stCondLst>
                                    <p:cond delay="0"/>
                                  </p:stCondLst>
                                  <p:childTnLst>
                                    <p:set>
                                      <p:cBhvr>
                                        <p:cTn id="59" dur="1" fill="hold">
                                          <p:stCondLst>
                                            <p:cond delay="0"/>
                                          </p:stCondLst>
                                        </p:cTn>
                                        <p:tgtEl>
                                          <p:spTgt spid="1006595"/>
                                        </p:tgtEl>
                                        <p:attrNameLst>
                                          <p:attrName>style.visibility</p:attrName>
                                        </p:attrNameLst>
                                      </p:cBhvr>
                                      <p:to>
                                        <p:strVal val="visible"/>
                                      </p:to>
                                    </p:set>
                                    <p:animEffect transition="in" filter="strips(downRight)">
                                      <p:cBhvr>
                                        <p:cTn id="60" dur="500"/>
                                        <p:tgtEl>
                                          <p:spTgt spid="1006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595" grpId="0"/>
      <p:bldP spid="1006596" grpId="0" animBg="1"/>
      <p:bldP spid="1006597" grpId="0" animBg="1"/>
      <p:bldP spid="1006598" grpId="0" animBg="1"/>
      <p:bldP spid="1006599" grpId="0" animBg="1"/>
      <p:bldP spid="1006600" grpId="0" animBg="1"/>
      <p:bldP spid="1006601" grpId="0" animBg="1"/>
      <p:bldP spid="1006602" grpId="0"/>
      <p:bldP spid="1006603" grpId="0"/>
      <p:bldP spid="1006604" grpId="0"/>
      <p:bldP spid="1006605" grpId="0"/>
      <p:bldP spid="1006606" grpId="0"/>
      <p:bldP spid="1006607" grpId="0"/>
      <p:bldP spid="1006608" grpId="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61A82E86-299E-42ED-9D25-D18B0525EB62}" type="slidenum">
              <a:rPr lang="pt-PT" sz="1400" b="0" smtClean="0"/>
              <a:pPr eaLnBrk="1" hangingPunct="1"/>
              <a:t>93</a:t>
            </a:fld>
            <a:endParaRPr lang="pt-PT" sz="1400" b="0" smtClean="0"/>
          </a:p>
        </p:txBody>
      </p:sp>
      <p:sp>
        <p:nvSpPr>
          <p:cNvPr id="95235"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1007619" name="Text Box 3"/>
          <p:cNvSpPr txBox="1">
            <a:spLocks noChangeArrowheads="1"/>
          </p:cNvSpPr>
          <p:nvPr/>
        </p:nvSpPr>
        <p:spPr bwMode="auto">
          <a:xfrm>
            <a:off x="203200" y="1685925"/>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buFontTx/>
              <a:buChar char="•"/>
            </a:pPr>
            <a:r>
              <a:rPr lang="pt-BR" sz="2400" b="0">
                <a:latin typeface="Arial" charset="0"/>
              </a:rPr>
              <a:t>Resumo do modelo de curto prazo: </a:t>
            </a:r>
          </a:p>
        </p:txBody>
      </p:sp>
      <p:graphicFrame>
        <p:nvGraphicFramePr>
          <p:cNvPr id="1007620" name="Object 4"/>
          <p:cNvGraphicFramePr>
            <a:graphicFrameLocks noChangeAspect="1"/>
          </p:cNvGraphicFramePr>
          <p:nvPr>
            <p:extLst>
              <p:ext uri="{D42A27DB-BD31-4B8C-83A1-F6EECF244321}">
                <p14:modId xmlns:p14="http://schemas.microsoft.com/office/powerpoint/2010/main" val="1373145271"/>
              </p:ext>
            </p:extLst>
          </p:nvPr>
        </p:nvGraphicFramePr>
        <p:xfrm>
          <a:off x="815975" y="3222625"/>
          <a:ext cx="4141788" cy="763588"/>
        </p:xfrm>
        <a:graphic>
          <a:graphicData uri="http://schemas.openxmlformats.org/presentationml/2006/ole">
            <mc:AlternateContent xmlns:mc="http://schemas.openxmlformats.org/markup-compatibility/2006">
              <mc:Choice xmlns:v="urn:schemas-microsoft-com:vml" Requires="v">
                <p:oleObj spid="_x0000_s132146" name="Equação" r:id="rId3" imgW="1904760" imgH="317160" progId="Equation.3">
                  <p:embed/>
                </p:oleObj>
              </mc:Choice>
              <mc:Fallback>
                <p:oleObj name="Equação" r:id="rId3" imgW="1904760" imgH="317160" progId="Equation.3">
                  <p:embed/>
                  <p:pic>
                    <p:nvPicPr>
                      <p:cNvPr id="0" name=""/>
                      <p:cNvPicPr>
                        <a:picLocks noChangeAspect="1" noChangeArrowheads="1"/>
                      </p:cNvPicPr>
                      <p:nvPr/>
                    </p:nvPicPr>
                    <p:blipFill>
                      <a:blip r:embed="rId4"/>
                      <a:srcRect/>
                      <a:stretch>
                        <a:fillRect/>
                      </a:stretch>
                    </p:blipFill>
                    <p:spPr bwMode="auto">
                      <a:xfrm>
                        <a:off x="815975" y="3222625"/>
                        <a:ext cx="41417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7621" name="Text Box 5"/>
          <p:cNvSpPr txBox="1">
            <a:spLocks noChangeArrowheads="1"/>
          </p:cNvSpPr>
          <p:nvPr/>
        </p:nvSpPr>
        <p:spPr bwMode="auto">
          <a:xfrm>
            <a:off x="6281738" y="3228975"/>
            <a:ext cx="26479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400" b="0">
                <a:latin typeface="Arial" charset="0"/>
              </a:rPr>
              <a:t>Equação de oferta agregada</a:t>
            </a:r>
          </a:p>
        </p:txBody>
      </p:sp>
      <p:graphicFrame>
        <p:nvGraphicFramePr>
          <p:cNvPr id="1007622" name="Object 6"/>
          <p:cNvGraphicFramePr>
            <a:graphicFrameLocks noChangeAspect="1"/>
          </p:cNvGraphicFramePr>
          <p:nvPr>
            <p:extLst>
              <p:ext uri="{D42A27DB-BD31-4B8C-83A1-F6EECF244321}">
                <p14:modId xmlns:p14="http://schemas.microsoft.com/office/powerpoint/2010/main" val="1850576982"/>
              </p:ext>
            </p:extLst>
          </p:nvPr>
        </p:nvGraphicFramePr>
        <p:xfrm>
          <a:off x="15725" y="2266950"/>
          <a:ext cx="6140451" cy="931863"/>
        </p:xfrm>
        <a:graphic>
          <a:graphicData uri="http://schemas.openxmlformats.org/presentationml/2006/ole">
            <mc:AlternateContent xmlns:mc="http://schemas.openxmlformats.org/markup-compatibility/2006">
              <mc:Choice xmlns:v="urn:schemas-microsoft-com:vml" Requires="v">
                <p:oleObj spid="_x0000_s132147" name="Equação" r:id="rId5" imgW="2908080" imgH="419040" progId="Equation.3">
                  <p:embed/>
                </p:oleObj>
              </mc:Choice>
              <mc:Fallback>
                <p:oleObj name="Equação" r:id="rId5" imgW="2908080" imgH="419040" progId="Equation.3">
                  <p:embed/>
                  <p:pic>
                    <p:nvPicPr>
                      <p:cNvPr id="0" name=""/>
                      <p:cNvPicPr>
                        <a:picLocks noChangeAspect="1" noChangeArrowheads="1"/>
                      </p:cNvPicPr>
                      <p:nvPr/>
                    </p:nvPicPr>
                    <p:blipFill>
                      <a:blip r:embed="rId6"/>
                      <a:srcRect/>
                      <a:stretch>
                        <a:fillRect/>
                      </a:stretch>
                    </p:blipFill>
                    <p:spPr bwMode="auto">
                      <a:xfrm>
                        <a:off x="15725" y="2266950"/>
                        <a:ext cx="6140451"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7623" name="Text Box 7"/>
          <p:cNvSpPr txBox="1">
            <a:spLocks noChangeArrowheads="1"/>
          </p:cNvSpPr>
          <p:nvPr/>
        </p:nvSpPr>
        <p:spPr bwMode="auto">
          <a:xfrm>
            <a:off x="6148388" y="2257425"/>
            <a:ext cx="29337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400" b="0">
                <a:latin typeface="Arial" charset="0"/>
              </a:rPr>
              <a:t>Equação de demanda agregada</a:t>
            </a:r>
          </a:p>
        </p:txBody>
      </p:sp>
      <p:sp>
        <p:nvSpPr>
          <p:cNvPr id="1007624" name="Text Box 8"/>
          <p:cNvSpPr txBox="1">
            <a:spLocks noChangeArrowheads="1"/>
          </p:cNvSpPr>
          <p:nvPr/>
        </p:nvSpPr>
        <p:spPr bwMode="auto">
          <a:xfrm>
            <a:off x="166688" y="4200525"/>
            <a:ext cx="88773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buFontTx/>
              <a:buChar char="•"/>
            </a:pPr>
            <a:r>
              <a:rPr lang="pt-BR" sz="2400" b="0">
                <a:latin typeface="Arial" charset="0"/>
              </a:rPr>
              <a:t>No curto prazo, uma política fiscal expansionista (aumento de f</a:t>
            </a:r>
            <a:r>
              <a:rPr lang="pt-BR" sz="2400" b="0" baseline="-25000">
                <a:latin typeface="Arial" charset="0"/>
              </a:rPr>
              <a:t>t</a:t>
            </a:r>
            <a:r>
              <a:rPr lang="pt-BR" sz="2400" b="0">
                <a:latin typeface="Arial" charset="0"/>
              </a:rPr>
              <a:t>) ou o aumento da taxa de crescimento da quantidade de moeda ou o aumento da taxa de câmbio real desloca a curva de demanda agregada para a direita. </a:t>
            </a:r>
          </a:p>
          <a:p>
            <a:pPr eaLnBrk="1" hangingPunct="1">
              <a:spcBef>
                <a:spcPct val="50000"/>
              </a:spcBef>
              <a:buFontTx/>
              <a:buChar char="•"/>
            </a:pPr>
            <a:r>
              <a:rPr lang="pt-BR" sz="2400" b="0">
                <a:latin typeface="Arial" charset="0"/>
              </a:rPr>
              <a:t>Há um aumento do produto de equilíbrio e da taxa de inflação </a:t>
            </a:r>
          </a:p>
        </p:txBody>
      </p:sp>
    </p:spTree>
    <p:extLst>
      <p:ext uri="{BB962C8B-B14F-4D97-AF65-F5344CB8AC3E}">
        <p14:creationId xmlns:p14="http://schemas.microsoft.com/office/powerpoint/2010/main" val="271253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07619"/>
                                        </p:tgtEl>
                                        <p:attrNameLst>
                                          <p:attrName>style.visibility</p:attrName>
                                        </p:attrNameLst>
                                      </p:cBhvr>
                                      <p:to>
                                        <p:strVal val="visible"/>
                                      </p:to>
                                    </p:set>
                                    <p:animEffect transition="in" filter="strips(downRight)">
                                      <p:cBhvr>
                                        <p:cTn id="7" dur="500"/>
                                        <p:tgtEl>
                                          <p:spTgt spid="1007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007622"/>
                                        </p:tgtEl>
                                        <p:attrNameLst>
                                          <p:attrName>style.visibility</p:attrName>
                                        </p:attrNameLst>
                                      </p:cBhvr>
                                      <p:to>
                                        <p:strVal val="visible"/>
                                      </p:to>
                                    </p:set>
                                    <p:animEffect transition="in" filter="strips(downRight)">
                                      <p:cBhvr>
                                        <p:cTn id="12" dur="500"/>
                                        <p:tgtEl>
                                          <p:spTgt spid="1007622"/>
                                        </p:tgtEl>
                                      </p:cBhvr>
                                    </p:animEffect>
                                  </p:childTnLst>
                                </p:cTn>
                              </p:par>
                            </p:childTnLst>
                          </p:cTn>
                        </p:par>
                        <p:par>
                          <p:cTn id="13" fill="hold" nodeType="afterGroup">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1007623"/>
                                        </p:tgtEl>
                                        <p:attrNameLst>
                                          <p:attrName>style.visibility</p:attrName>
                                        </p:attrNameLst>
                                      </p:cBhvr>
                                      <p:to>
                                        <p:strVal val="visible"/>
                                      </p:to>
                                    </p:set>
                                    <p:animEffect transition="in" filter="strips(downRight)">
                                      <p:cBhvr>
                                        <p:cTn id="16" dur="500"/>
                                        <p:tgtEl>
                                          <p:spTgt spid="10076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1007620"/>
                                        </p:tgtEl>
                                        <p:attrNameLst>
                                          <p:attrName>style.visibility</p:attrName>
                                        </p:attrNameLst>
                                      </p:cBhvr>
                                      <p:to>
                                        <p:strVal val="visible"/>
                                      </p:to>
                                    </p:set>
                                    <p:animEffect transition="in" filter="strips(downRight)">
                                      <p:cBhvr>
                                        <p:cTn id="21" dur="500"/>
                                        <p:tgtEl>
                                          <p:spTgt spid="1007620"/>
                                        </p:tgtEl>
                                      </p:cBhvr>
                                    </p:animEffect>
                                  </p:childTnLst>
                                </p:cTn>
                              </p:par>
                            </p:childTnLst>
                          </p:cTn>
                        </p:par>
                        <p:par>
                          <p:cTn id="22" fill="hold" nodeType="afterGroup">
                            <p:stCondLst>
                              <p:cond delay="500"/>
                            </p:stCondLst>
                            <p:childTnLst>
                              <p:par>
                                <p:cTn id="23" presetID="18" presetClass="entr" presetSubtype="6" fill="hold" grpId="0" nodeType="afterEffect">
                                  <p:stCondLst>
                                    <p:cond delay="0"/>
                                  </p:stCondLst>
                                  <p:childTnLst>
                                    <p:set>
                                      <p:cBhvr>
                                        <p:cTn id="24" dur="1" fill="hold">
                                          <p:stCondLst>
                                            <p:cond delay="0"/>
                                          </p:stCondLst>
                                        </p:cTn>
                                        <p:tgtEl>
                                          <p:spTgt spid="1007621"/>
                                        </p:tgtEl>
                                        <p:attrNameLst>
                                          <p:attrName>style.visibility</p:attrName>
                                        </p:attrNameLst>
                                      </p:cBhvr>
                                      <p:to>
                                        <p:strVal val="visible"/>
                                      </p:to>
                                    </p:set>
                                    <p:animEffect transition="in" filter="strips(downRight)">
                                      <p:cBhvr>
                                        <p:cTn id="25" dur="500"/>
                                        <p:tgtEl>
                                          <p:spTgt spid="10076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007624">
                                            <p:txEl>
                                              <p:pRg st="0" end="0"/>
                                            </p:txEl>
                                          </p:spTgt>
                                        </p:tgtEl>
                                        <p:attrNameLst>
                                          <p:attrName>style.visibility</p:attrName>
                                        </p:attrNameLst>
                                      </p:cBhvr>
                                      <p:to>
                                        <p:strVal val="visible"/>
                                      </p:to>
                                    </p:set>
                                    <p:animEffect transition="in" filter="strips(downRight)">
                                      <p:cBhvr>
                                        <p:cTn id="30" dur="500"/>
                                        <p:tgtEl>
                                          <p:spTgt spid="1007624">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007624">
                                            <p:txEl>
                                              <p:pRg st="1" end="1"/>
                                            </p:txEl>
                                          </p:spTgt>
                                        </p:tgtEl>
                                        <p:attrNameLst>
                                          <p:attrName>style.visibility</p:attrName>
                                        </p:attrNameLst>
                                      </p:cBhvr>
                                      <p:to>
                                        <p:strVal val="visible"/>
                                      </p:to>
                                    </p:set>
                                    <p:animEffect transition="in" filter="strips(downRight)">
                                      <p:cBhvr>
                                        <p:cTn id="35" dur="500"/>
                                        <p:tgtEl>
                                          <p:spTgt spid="10076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19" grpId="0"/>
      <p:bldP spid="1007621" grpId="0"/>
      <p:bldP spid="1007623" grpId="0"/>
      <p:bldP spid="1007624" grpId="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DA51AEC7-6E7A-478B-8DD5-EDDEBB383120}" type="slidenum">
              <a:rPr lang="pt-PT" sz="1400" b="0" smtClean="0"/>
              <a:pPr eaLnBrk="1" hangingPunct="1"/>
              <a:t>94</a:t>
            </a:fld>
            <a:endParaRPr lang="pt-PT" sz="1400" b="0" smtClean="0"/>
          </a:p>
        </p:txBody>
      </p:sp>
      <p:sp>
        <p:nvSpPr>
          <p:cNvPr id="96259"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96260" name="Text Box 3"/>
          <p:cNvSpPr txBox="1">
            <a:spLocks noChangeArrowheads="1"/>
          </p:cNvSpPr>
          <p:nvPr/>
        </p:nvSpPr>
        <p:spPr bwMode="auto">
          <a:xfrm>
            <a:off x="203200" y="1685925"/>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buFontTx/>
              <a:buChar char="•"/>
            </a:pPr>
            <a:r>
              <a:rPr lang="pt-BR" sz="2400" b="0">
                <a:latin typeface="Arial" charset="0"/>
              </a:rPr>
              <a:t>Resumo do modelo de curto prazo: </a:t>
            </a:r>
          </a:p>
        </p:txBody>
      </p:sp>
      <p:graphicFrame>
        <p:nvGraphicFramePr>
          <p:cNvPr id="96261" name="Object 4"/>
          <p:cNvGraphicFramePr>
            <a:graphicFrameLocks noChangeAspect="1"/>
          </p:cNvGraphicFramePr>
          <p:nvPr>
            <p:extLst>
              <p:ext uri="{D42A27DB-BD31-4B8C-83A1-F6EECF244321}">
                <p14:modId xmlns:p14="http://schemas.microsoft.com/office/powerpoint/2010/main" val="4004524404"/>
              </p:ext>
            </p:extLst>
          </p:nvPr>
        </p:nvGraphicFramePr>
        <p:xfrm>
          <a:off x="815975" y="3222625"/>
          <a:ext cx="4141788" cy="763588"/>
        </p:xfrm>
        <a:graphic>
          <a:graphicData uri="http://schemas.openxmlformats.org/presentationml/2006/ole">
            <mc:AlternateContent xmlns:mc="http://schemas.openxmlformats.org/markup-compatibility/2006">
              <mc:Choice xmlns:v="urn:schemas-microsoft-com:vml" Requires="v">
                <p:oleObj spid="_x0000_s133170" name="Equação" r:id="rId3" imgW="1904760" imgH="317160" progId="Equation.3">
                  <p:embed/>
                </p:oleObj>
              </mc:Choice>
              <mc:Fallback>
                <p:oleObj name="Equação" r:id="rId3" imgW="1904760" imgH="317160" progId="Equation.3">
                  <p:embed/>
                  <p:pic>
                    <p:nvPicPr>
                      <p:cNvPr id="0" name=""/>
                      <p:cNvPicPr>
                        <a:picLocks noChangeAspect="1" noChangeArrowheads="1"/>
                      </p:cNvPicPr>
                      <p:nvPr/>
                    </p:nvPicPr>
                    <p:blipFill>
                      <a:blip r:embed="rId4"/>
                      <a:srcRect/>
                      <a:stretch>
                        <a:fillRect/>
                      </a:stretch>
                    </p:blipFill>
                    <p:spPr bwMode="auto">
                      <a:xfrm>
                        <a:off x="815975" y="3222625"/>
                        <a:ext cx="41417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262" name="Text Box 5"/>
          <p:cNvSpPr txBox="1">
            <a:spLocks noChangeArrowheads="1"/>
          </p:cNvSpPr>
          <p:nvPr/>
        </p:nvSpPr>
        <p:spPr bwMode="auto">
          <a:xfrm>
            <a:off x="6281738" y="3228975"/>
            <a:ext cx="26479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400" b="0">
                <a:latin typeface="Arial" charset="0"/>
              </a:rPr>
              <a:t>Equação de oferta agregada</a:t>
            </a:r>
          </a:p>
        </p:txBody>
      </p:sp>
      <p:graphicFrame>
        <p:nvGraphicFramePr>
          <p:cNvPr id="96263" name="Object 6"/>
          <p:cNvGraphicFramePr>
            <a:graphicFrameLocks noChangeAspect="1"/>
          </p:cNvGraphicFramePr>
          <p:nvPr>
            <p:extLst>
              <p:ext uri="{D42A27DB-BD31-4B8C-83A1-F6EECF244321}">
                <p14:modId xmlns:p14="http://schemas.microsoft.com/office/powerpoint/2010/main" val="2812873175"/>
              </p:ext>
            </p:extLst>
          </p:nvPr>
        </p:nvGraphicFramePr>
        <p:xfrm>
          <a:off x="15725" y="2266950"/>
          <a:ext cx="6140451" cy="931863"/>
        </p:xfrm>
        <a:graphic>
          <a:graphicData uri="http://schemas.openxmlformats.org/presentationml/2006/ole">
            <mc:AlternateContent xmlns:mc="http://schemas.openxmlformats.org/markup-compatibility/2006">
              <mc:Choice xmlns:v="urn:schemas-microsoft-com:vml" Requires="v">
                <p:oleObj spid="_x0000_s133171" name="Equação" r:id="rId5" imgW="2908080" imgH="419040" progId="Equation.3">
                  <p:embed/>
                </p:oleObj>
              </mc:Choice>
              <mc:Fallback>
                <p:oleObj name="Equação" r:id="rId5" imgW="2908080" imgH="419040" progId="Equation.3">
                  <p:embed/>
                  <p:pic>
                    <p:nvPicPr>
                      <p:cNvPr id="0" name=""/>
                      <p:cNvPicPr>
                        <a:picLocks noChangeAspect="1" noChangeArrowheads="1"/>
                      </p:cNvPicPr>
                      <p:nvPr/>
                    </p:nvPicPr>
                    <p:blipFill>
                      <a:blip r:embed="rId6"/>
                      <a:srcRect/>
                      <a:stretch>
                        <a:fillRect/>
                      </a:stretch>
                    </p:blipFill>
                    <p:spPr bwMode="auto">
                      <a:xfrm>
                        <a:off x="15725" y="2266950"/>
                        <a:ext cx="6140451"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264" name="Text Box 7"/>
          <p:cNvSpPr txBox="1">
            <a:spLocks noChangeArrowheads="1"/>
          </p:cNvSpPr>
          <p:nvPr/>
        </p:nvSpPr>
        <p:spPr bwMode="auto">
          <a:xfrm>
            <a:off x="6148388" y="2257425"/>
            <a:ext cx="29337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400" b="0">
                <a:latin typeface="Arial" charset="0"/>
              </a:rPr>
              <a:t>Equação de demanda agregada</a:t>
            </a:r>
          </a:p>
        </p:txBody>
      </p:sp>
      <p:sp>
        <p:nvSpPr>
          <p:cNvPr id="1008648" name="Text Box 8"/>
          <p:cNvSpPr txBox="1">
            <a:spLocks noChangeArrowheads="1"/>
          </p:cNvSpPr>
          <p:nvPr/>
        </p:nvSpPr>
        <p:spPr bwMode="auto">
          <a:xfrm>
            <a:off x="166688" y="4200525"/>
            <a:ext cx="88773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buFontTx/>
              <a:buChar char="•"/>
            </a:pPr>
            <a:r>
              <a:rPr lang="pt-BR" sz="2400" b="0">
                <a:latin typeface="Arial" charset="0"/>
              </a:rPr>
              <a:t>Um aumento da taxa de crescimento do preço matéria-prima  aumenta o valor de E, deslocando a curva de oferta agregada para a esquerda. </a:t>
            </a:r>
          </a:p>
          <a:p>
            <a:pPr eaLnBrk="1" hangingPunct="1">
              <a:spcBef>
                <a:spcPct val="50000"/>
              </a:spcBef>
              <a:buFontTx/>
              <a:buChar char="•"/>
            </a:pPr>
            <a:r>
              <a:rPr lang="pt-BR" sz="2400" b="0">
                <a:latin typeface="Arial" charset="0"/>
              </a:rPr>
              <a:t>Há um aumento da taxa de inflação e redução do produto de equilíbrio </a:t>
            </a:r>
          </a:p>
        </p:txBody>
      </p:sp>
    </p:spTree>
    <p:extLst>
      <p:ext uri="{BB962C8B-B14F-4D97-AF65-F5344CB8AC3E}">
        <p14:creationId xmlns:p14="http://schemas.microsoft.com/office/powerpoint/2010/main" val="1823183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008648">
                                            <p:txEl>
                                              <p:pRg st="0" end="0"/>
                                            </p:txEl>
                                          </p:spTgt>
                                        </p:tgtEl>
                                        <p:attrNameLst>
                                          <p:attrName>style.visibility</p:attrName>
                                        </p:attrNameLst>
                                      </p:cBhvr>
                                      <p:to>
                                        <p:strVal val="visible"/>
                                      </p:to>
                                    </p:set>
                                    <p:animEffect transition="in" filter="strips(downRight)">
                                      <p:cBhvr>
                                        <p:cTn id="7" dur="500"/>
                                        <p:tgtEl>
                                          <p:spTgt spid="10086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008648">
                                            <p:txEl>
                                              <p:pRg st="1" end="1"/>
                                            </p:txEl>
                                          </p:spTgt>
                                        </p:tgtEl>
                                        <p:attrNameLst>
                                          <p:attrName>style.visibility</p:attrName>
                                        </p:attrNameLst>
                                      </p:cBhvr>
                                      <p:to>
                                        <p:strVal val="visible"/>
                                      </p:to>
                                    </p:set>
                                    <p:animEffect transition="in" filter="strips(downRight)">
                                      <p:cBhvr>
                                        <p:cTn id="12" dur="500"/>
                                        <p:tgtEl>
                                          <p:spTgt spid="10086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 name="Retângulo 49"/>
          <p:cNvSpPr/>
          <p:nvPr/>
        </p:nvSpPr>
        <p:spPr>
          <a:xfrm>
            <a:off x="4702657" y="1412776"/>
            <a:ext cx="4261831" cy="2650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Retângulo 48"/>
          <p:cNvSpPr/>
          <p:nvPr/>
        </p:nvSpPr>
        <p:spPr>
          <a:xfrm>
            <a:off x="206982" y="1412776"/>
            <a:ext cx="4261831" cy="2650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7283"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1009667" name="Line 3"/>
          <p:cNvSpPr>
            <a:spLocks noChangeShapeType="1"/>
          </p:cNvSpPr>
          <p:nvPr/>
        </p:nvSpPr>
        <p:spPr bwMode="auto">
          <a:xfrm flipV="1">
            <a:off x="688975" y="1566763"/>
            <a:ext cx="0" cy="201295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09668" name="Line 4"/>
          <p:cNvSpPr>
            <a:spLocks noChangeShapeType="1"/>
          </p:cNvSpPr>
          <p:nvPr/>
        </p:nvSpPr>
        <p:spPr bwMode="auto">
          <a:xfrm>
            <a:off x="688975" y="3579713"/>
            <a:ext cx="3316288"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09669" name="Line 5"/>
          <p:cNvSpPr>
            <a:spLocks noChangeShapeType="1"/>
          </p:cNvSpPr>
          <p:nvPr/>
        </p:nvSpPr>
        <p:spPr bwMode="auto">
          <a:xfrm flipV="1">
            <a:off x="1065213" y="1989038"/>
            <a:ext cx="2176462" cy="1404938"/>
          </a:xfrm>
          <a:prstGeom prst="line">
            <a:avLst/>
          </a:prstGeom>
          <a:noFill/>
          <a:ln w="38100">
            <a:solidFill>
              <a:srgbClr val="99FF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09670" name="Line 6"/>
          <p:cNvSpPr>
            <a:spLocks noChangeShapeType="1"/>
          </p:cNvSpPr>
          <p:nvPr/>
        </p:nvSpPr>
        <p:spPr bwMode="auto">
          <a:xfrm>
            <a:off x="1285875" y="1801713"/>
            <a:ext cx="2290763" cy="1376363"/>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09671" name="Line 7"/>
          <p:cNvSpPr>
            <a:spLocks noChangeShapeType="1"/>
          </p:cNvSpPr>
          <p:nvPr/>
        </p:nvSpPr>
        <p:spPr bwMode="auto">
          <a:xfrm>
            <a:off x="688975" y="2820888"/>
            <a:ext cx="1255713"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9672" name="Line 8"/>
          <p:cNvSpPr>
            <a:spLocks noChangeShapeType="1"/>
          </p:cNvSpPr>
          <p:nvPr/>
        </p:nvSpPr>
        <p:spPr bwMode="auto">
          <a:xfrm>
            <a:off x="1944688" y="2814538"/>
            <a:ext cx="0" cy="76517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9673" name="Text Box 9"/>
          <p:cNvSpPr txBox="1">
            <a:spLocks noChangeArrowheads="1"/>
          </p:cNvSpPr>
          <p:nvPr/>
        </p:nvSpPr>
        <p:spPr bwMode="auto">
          <a:xfrm>
            <a:off x="238125" y="1509613"/>
            <a:ext cx="419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lnSpc>
                <a:spcPct val="70000"/>
              </a:lnSpc>
            </a:pPr>
            <a:r>
              <a:rPr lang="pt-BR" sz="1800" b="0">
                <a:solidFill>
                  <a:srgbClr val="FFFFFF"/>
                </a:solidFill>
                <a:latin typeface="Arial" charset="0"/>
                <a:sym typeface="Symbol" pitchFamily="18" charset="2"/>
              </a:rPr>
              <a:t></a:t>
            </a:r>
            <a:r>
              <a:rPr lang="pt-BR" sz="1800" b="0">
                <a:solidFill>
                  <a:srgbClr val="FFFFFF"/>
                </a:solidFill>
                <a:latin typeface="Arial" charset="0"/>
              </a:rPr>
              <a:t> P</a:t>
            </a:r>
          </a:p>
        </p:txBody>
      </p:sp>
      <p:sp>
        <p:nvSpPr>
          <p:cNvPr id="1009674" name="Text Box 10"/>
          <p:cNvSpPr txBox="1">
            <a:spLocks noChangeArrowheads="1"/>
          </p:cNvSpPr>
          <p:nvPr/>
        </p:nvSpPr>
        <p:spPr bwMode="auto">
          <a:xfrm>
            <a:off x="280988" y="2568476"/>
            <a:ext cx="47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lnSpc>
                <a:spcPct val="70000"/>
              </a:lnSpc>
            </a:pPr>
            <a:r>
              <a:rPr lang="pt-BR" sz="1800" b="0">
                <a:solidFill>
                  <a:srgbClr val="99FF66"/>
                </a:solidFill>
                <a:latin typeface="Arial" charset="0"/>
                <a:sym typeface="Symbol" pitchFamily="18" charset="2"/>
              </a:rPr>
              <a:t></a:t>
            </a:r>
            <a:r>
              <a:rPr lang="pt-BR" sz="1800" b="0">
                <a:solidFill>
                  <a:srgbClr val="99FF66"/>
                </a:solidFill>
                <a:latin typeface="Arial" charset="0"/>
              </a:rPr>
              <a:t> P</a:t>
            </a:r>
            <a:r>
              <a:rPr lang="pt-BR" sz="1800" b="0" baseline="-25000">
                <a:solidFill>
                  <a:srgbClr val="99FF66"/>
                </a:solidFill>
                <a:latin typeface="Arial" charset="0"/>
              </a:rPr>
              <a:t>0</a:t>
            </a:r>
            <a:endParaRPr lang="pt-BR" sz="1800" b="0">
              <a:solidFill>
                <a:srgbClr val="99FF66"/>
              </a:solidFill>
              <a:latin typeface="Arial" charset="0"/>
            </a:endParaRPr>
          </a:p>
        </p:txBody>
      </p:sp>
      <p:sp>
        <p:nvSpPr>
          <p:cNvPr id="1009675" name="Text Box 11"/>
          <p:cNvSpPr txBox="1">
            <a:spLocks noChangeArrowheads="1"/>
          </p:cNvSpPr>
          <p:nvPr/>
        </p:nvSpPr>
        <p:spPr bwMode="auto">
          <a:xfrm>
            <a:off x="1735138" y="3555901"/>
            <a:ext cx="419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99FF66"/>
                </a:solidFill>
                <a:latin typeface="Arial" charset="0"/>
              </a:rPr>
              <a:t>y</a:t>
            </a:r>
            <a:r>
              <a:rPr lang="pt-BR" sz="1800" b="0" baseline="-25000">
                <a:solidFill>
                  <a:srgbClr val="99FF66"/>
                </a:solidFill>
                <a:latin typeface="Arial" charset="0"/>
              </a:rPr>
              <a:t>0</a:t>
            </a:r>
            <a:endParaRPr lang="pt-BR" sz="1800" b="0">
              <a:solidFill>
                <a:srgbClr val="99FF66"/>
              </a:solidFill>
              <a:latin typeface="Arial" charset="0"/>
            </a:endParaRPr>
          </a:p>
        </p:txBody>
      </p:sp>
      <p:sp>
        <p:nvSpPr>
          <p:cNvPr id="1009676" name="Text Box 12"/>
          <p:cNvSpPr txBox="1">
            <a:spLocks noChangeArrowheads="1"/>
          </p:cNvSpPr>
          <p:nvPr/>
        </p:nvSpPr>
        <p:spPr bwMode="auto">
          <a:xfrm>
            <a:off x="3576638" y="3538438"/>
            <a:ext cx="4191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FFFFFF"/>
                </a:solidFill>
                <a:latin typeface="Arial" charset="0"/>
              </a:rPr>
              <a:t>y</a:t>
            </a:r>
          </a:p>
        </p:txBody>
      </p:sp>
      <p:sp>
        <p:nvSpPr>
          <p:cNvPr id="1009677" name="Text Box 13"/>
          <p:cNvSpPr txBox="1">
            <a:spLocks noChangeArrowheads="1"/>
          </p:cNvSpPr>
          <p:nvPr/>
        </p:nvSpPr>
        <p:spPr bwMode="auto">
          <a:xfrm>
            <a:off x="3187700" y="1809651"/>
            <a:ext cx="8477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99FF66"/>
                </a:solidFill>
                <a:latin typeface="Arial" charset="0"/>
              </a:rPr>
              <a:t>OACP</a:t>
            </a:r>
          </a:p>
        </p:txBody>
      </p:sp>
      <p:sp>
        <p:nvSpPr>
          <p:cNvPr id="1009678" name="Text Box 14"/>
          <p:cNvSpPr txBox="1">
            <a:spLocks noChangeArrowheads="1"/>
          </p:cNvSpPr>
          <p:nvPr/>
        </p:nvSpPr>
        <p:spPr bwMode="auto">
          <a:xfrm>
            <a:off x="3549650" y="2982813"/>
            <a:ext cx="8159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FFFF00"/>
                </a:solidFill>
                <a:latin typeface="Arial" charset="0"/>
              </a:rPr>
              <a:t>DAD</a:t>
            </a:r>
            <a:r>
              <a:rPr lang="pt-BR" sz="1800" b="0" baseline="-25000">
                <a:solidFill>
                  <a:srgbClr val="FFFF00"/>
                </a:solidFill>
                <a:latin typeface="Arial" charset="0"/>
              </a:rPr>
              <a:t>1</a:t>
            </a:r>
            <a:endParaRPr lang="pt-BR" sz="1800" b="0">
              <a:solidFill>
                <a:srgbClr val="FFFF00"/>
              </a:solidFill>
              <a:latin typeface="Arial" charset="0"/>
            </a:endParaRPr>
          </a:p>
        </p:txBody>
      </p:sp>
      <p:sp>
        <p:nvSpPr>
          <p:cNvPr id="1009679" name="Line 15"/>
          <p:cNvSpPr>
            <a:spLocks noChangeShapeType="1"/>
          </p:cNvSpPr>
          <p:nvPr/>
        </p:nvSpPr>
        <p:spPr bwMode="auto">
          <a:xfrm>
            <a:off x="922338" y="2216051"/>
            <a:ext cx="1912937" cy="1141412"/>
          </a:xfrm>
          <a:prstGeom prst="line">
            <a:avLst/>
          </a:prstGeom>
          <a:noFill/>
          <a:ln w="38100">
            <a:solidFill>
              <a:srgbClr val="99FF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09680" name="Text Box 16"/>
          <p:cNvSpPr txBox="1">
            <a:spLocks noChangeArrowheads="1"/>
          </p:cNvSpPr>
          <p:nvPr/>
        </p:nvSpPr>
        <p:spPr bwMode="auto">
          <a:xfrm>
            <a:off x="2681288" y="3190776"/>
            <a:ext cx="8159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99FF66"/>
                </a:solidFill>
                <a:latin typeface="Arial" charset="0"/>
              </a:rPr>
              <a:t>DAD</a:t>
            </a:r>
          </a:p>
        </p:txBody>
      </p:sp>
      <p:sp>
        <p:nvSpPr>
          <p:cNvPr id="1009681" name="Line 17"/>
          <p:cNvSpPr>
            <a:spLocks noChangeShapeType="1"/>
          </p:cNvSpPr>
          <p:nvPr/>
        </p:nvSpPr>
        <p:spPr bwMode="auto">
          <a:xfrm>
            <a:off x="2443163" y="2497038"/>
            <a:ext cx="0" cy="107950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9682" name="Line 18"/>
          <p:cNvSpPr>
            <a:spLocks noChangeShapeType="1"/>
          </p:cNvSpPr>
          <p:nvPr/>
        </p:nvSpPr>
        <p:spPr bwMode="auto">
          <a:xfrm flipH="1">
            <a:off x="687388" y="2497038"/>
            <a:ext cx="175577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9683" name="Text Box 19"/>
          <p:cNvSpPr txBox="1">
            <a:spLocks noChangeArrowheads="1"/>
          </p:cNvSpPr>
          <p:nvPr/>
        </p:nvSpPr>
        <p:spPr bwMode="auto">
          <a:xfrm>
            <a:off x="314325" y="2182713"/>
            <a:ext cx="47148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lnSpc>
                <a:spcPct val="70000"/>
              </a:lnSpc>
            </a:pPr>
            <a:r>
              <a:rPr lang="pt-BR" sz="1800" b="0">
                <a:solidFill>
                  <a:srgbClr val="FFFF00"/>
                </a:solidFill>
                <a:latin typeface="Arial" charset="0"/>
                <a:sym typeface="Symbol" pitchFamily="18" charset="2"/>
              </a:rPr>
              <a:t></a:t>
            </a:r>
            <a:r>
              <a:rPr lang="pt-BR" sz="1800" b="0">
                <a:solidFill>
                  <a:srgbClr val="FFFF00"/>
                </a:solidFill>
                <a:latin typeface="Arial" charset="0"/>
              </a:rPr>
              <a:t> P</a:t>
            </a:r>
            <a:r>
              <a:rPr lang="pt-BR" sz="1800" b="0" baseline="-25000">
                <a:solidFill>
                  <a:srgbClr val="FFFF00"/>
                </a:solidFill>
                <a:latin typeface="Arial" charset="0"/>
              </a:rPr>
              <a:t>1</a:t>
            </a:r>
            <a:endParaRPr lang="pt-BR" sz="1800" b="0">
              <a:solidFill>
                <a:srgbClr val="FFFF00"/>
              </a:solidFill>
              <a:latin typeface="Arial" charset="0"/>
            </a:endParaRPr>
          </a:p>
        </p:txBody>
      </p:sp>
      <p:sp>
        <p:nvSpPr>
          <p:cNvPr id="1009684" name="Text Box 20"/>
          <p:cNvSpPr txBox="1">
            <a:spLocks noChangeArrowheads="1"/>
          </p:cNvSpPr>
          <p:nvPr/>
        </p:nvSpPr>
        <p:spPr bwMode="auto">
          <a:xfrm>
            <a:off x="2249488" y="3589238"/>
            <a:ext cx="41751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FFFF00"/>
                </a:solidFill>
                <a:latin typeface="Arial" charset="0"/>
              </a:rPr>
              <a:t>y</a:t>
            </a:r>
            <a:r>
              <a:rPr lang="pt-BR" sz="1800" b="0" baseline="-25000">
                <a:solidFill>
                  <a:srgbClr val="FFFF00"/>
                </a:solidFill>
                <a:latin typeface="Arial" charset="0"/>
              </a:rPr>
              <a:t>1</a:t>
            </a:r>
            <a:endParaRPr lang="pt-BR" sz="1800" b="0">
              <a:solidFill>
                <a:srgbClr val="FFFF00"/>
              </a:solidFill>
              <a:latin typeface="Arial" charset="0"/>
            </a:endParaRPr>
          </a:p>
        </p:txBody>
      </p:sp>
      <p:sp>
        <p:nvSpPr>
          <p:cNvPr id="1009685" name="Text Box 21"/>
          <p:cNvSpPr txBox="1">
            <a:spLocks noChangeArrowheads="1"/>
          </p:cNvSpPr>
          <p:nvPr/>
        </p:nvSpPr>
        <p:spPr bwMode="auto">
          <a:xfrm>
            <a:off x="1730375" y="2466876"/>
            <a:ext cx="4302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99FF66"/>
                </a:solidFill>
                <a:latin typeface="Arial" charset="0"/>
              </a:rPr>
              <a:t>F</a:t>
            </a:r>
          </a:p>
        </p:txBody>
      </p:sp>
      <p:sp>
        <p:nvSpPr>
          <p:cNvPr id="1009686" name="Text Box 22"/>
          <p:cNvSpPr txBox="1">
            <a:spLocks noChangeArrowheads="1"/>
          </p:cNvSpPr>
          <p:nvPr/>
        </p:nvSpPr>
        <p:spPr bwMode="auto">
          <a:xfrm>
            <a:off x="2217738" y="2152551"/>
            <a:ext cx="4302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FFFF00"/>
                </a:solidFill>
                <a:latin typeface="Arial" charset="0"/>
              </a:rPr>
              <a:t>G</a:t>
            </a:r>
          </a:p>
        </p:txBody>
      </p:sp>
      <p:sp>
        <p:nvSpPr>
          <p:cNvPr id="1009687" name="Line 23"/>
          <p:cNvSpPr>
            <a:spLocks noChangeShapeType="1"/>
          </p:cNvSpPr>
          <p:nvPr/>
        </p:nvSpPr>
        <p:spPr bwMode="auto">
          <a:xfrm flipV="1">
            <a:off x="5318125" y="1565176"/>
            <a:ext cx="0" cy="2014537"/>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09688" name="Line 24"/>
          <p:cNvSpPr>
            <a:spLocks noChangeShapeType="1"/>
          </p:cNvSpPr>
          <p:nvPr/>
        </p:nvSpPr>
        <p:spPr bwMode="auto">
          <a:xfrm>
            <a:off x="5318125" y="3579713"/>
            <a:ext cx="3284538"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09689" name="Line 25"/>
          <p:cNvSpPr>
            <a:spLocks noChangeShapeType="1"/>
          </p:cNvSpPr>
          <p:nvPr/>
        </p:nvSpPr>
        <p:spPr bwMode="auto">
          <a:xfrm flipV="1">
            <a:off x="5567363" y="1869976"/>
            <a:ext cx="2206625" cy="923925"/>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09690" name="Line 26"/>
          <p:cNvSpPr>
            <a:spLocks noChangeShapeType="1"/>
          </p:cNvSpPr>
          <p:nvPr/>
        </p:nvSpPr>
        <p:spPr bwMode="auto">
          <a:xfrm>
            <a:off x="5910263" y="1800126"/>
            <a:ext cx="2266950" cy="1376362"/>
          </a:xfrm>
          <a:prstGeom prst="line">
            <a:avLst/>
          </a:prstGeom>
          <a:noFill/>
          <a:ln w="38100">
            <a:solidFill>
              <a:srgbClr val="99FF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09691" name="Line 27"/>
          <p:cNvSpPr>
            <a:spLocks noChangeShapeType="1"/>
          </p:cNvSpPr>
          <p:nvPr/>
        </p:nvSpPr>
        <p:spPr bwMode="auto">
          <a:xfrm>
            <a:off x="5318125" y="2711351"/>
            <a:ext cx="2071688"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9692" name="Line 28"/>
          <p:cNvSpPr>
            <a:spLocks noChangeShapeType="1"/>
          </p:cNvSpPr>
          <p:nvPr/>
        </p:nvSpPr>
        <p:spPr bwMode="auto">
          <a:xfrm>
            <a:off x="7412038" y="2705001"/>
            <a:ext cx="0" cy="874712"/>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9693" name="Text Box 29"/>
          <p:cNvSpPr txBox="1">
            <a:spLocks noChangeArrowheads="1"/>
          </p:cNvSpPr>
          <p:nvPr/>
        </p:nvSpPr>
        <p:spPr bwMode="auto">
          <a:xfrm>
            <a:off x="4872038" y="1412776"/>
            <a:ext cx="4143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lnSpc>
                <a:spcPct val="70000"/>
              </a:lnSpc>
            </a:pPr>
            <a:r>
              <a:rPr lang="pt-BR" sz="1800" b="0">
                <a:solidFill>
                  <a:srgbClr val="FFFFFF"/>
                </a:solidFill>
                <a:latin typeface="Arial" charset="0"/>
                <a:sym typeface="Symbol" pitchFamily="18" charset="2"/>
              </a:rPr>
              <a:t></a:t>
            </a:r>
            <a:r>
              <a:rPr lang="pt-BR" sz="1800" b="0">
                <a:solidFill>
                  <a:srgbClr val="FFFFFF"/>
                </a:solidFill>
                <a:latin typeface="Arial" charset="0"/>
              </a:rPr>
              <a:t> P</a:t>
            </a:r>
          </a:p>
        </p:txBody>
      </p:sp>
      <p:sp>
        <p:nvSpPr>
          <p:cNvPr id="1009694" name="Text Box 30"/>
          <p:cNvSpPr txBox="1">
            <a:spLocks noChangeArrowheads="1"/>
          </p:cNvSpPr>
          <p:nvPr/>
        </p:nvSpPr>
        <p:spPr bwMode="auto">
          <a:xfrm>
            <a:off x="4914900" y="2424013"/>
            <a:ext cx="4651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lnSpc>
                <a:spcPct val="70000"/>
              </a:lnSpc>
            </a:pPr>
            <a:r>
              <a:rPr lang="pt-BR" sz="1800" b="0">
                <a:solidFill>
                  <a:srgbClr val="99FF66"/>
                </a:solidFill>
                <a:latin typeface="Arial" charset="0"/>
                <a:sym typeface="Symbol" pitchFamily="18" charset="2"/>
              </a:rPr>
              <a:t></a:t>
            </a:r>
            <a:r>
              <a:rPr lang="pt-BR" sz="1800" b="0">
                <a:solidFill>
                  <a:srgbClr val="99FF66"/>
                </a:solidFill>
                <a:latin typeface="Arial" charset="0"/>
              </a:rPr>
              <a:t> P</a:t>
            </a:r>
            <a:r>
              <a:rPr lang="pt-BR" sz="1800" b="0" baseline="-25000">
                <a:solidFill>
                  <a:srgbClr val="99FF66"/>
                </a:solidFill>
                <a:latin typeface="Arial" charset="0"/>
              </a:rPr>
              <a:t>0</a:t>
            </a:r>
            <a:endParaRPr lang="pt-BR" sz="1800" b="0">
              <a:solidFill>
                <a:srgbClr val="99FF66"/>
              </a:solidFill>
              <a:latin typeface="Arial" charset="0"/>
            </a:endParaRPr>
          </a:p>
        </p:txBody>
      </p:sp>
      <p:sp>
        <p:nvSpPr>
          <p:cNvPr id="1009695" name="Text Box 31"/>
          <p:cNvSpPr txBox="1">
            <a:spLocks noChangeArrowheads="1"/>
          </p:cNvSpPr>
          <p:nvPr/>
        </p:nvSpPr>
        <p:spPr bwMode="auto">
          <a:xfrm>
            <a:off x="7234238" y="3544788"/>
            <a:ext cx="4143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99FF66"/>
                </a:solidFill>
                <a:latin typeface="Arial" charset="0"/>
              </a:rPr>
              <a:t>y</a:t>
            </a:r>
            <a:r>
              <a:rPr lang="pt-BR" sz="1800" b="0" baseline="-25000">
                <a:solidFill>
                  <a:srgbClr val="99FF66"/>
                </a:solidFill>
                <a:latin typeface="Arial" charset="0"/>
              </a:rPr>
              <a:t>0</a:t>
            </a:r>
            <a:endParaRPr lang="pt-BR" sz="1800" b="0">
              <a:solidFill>
                <a:srgbClr val="99FF66"/>
              </a:solidFill>
              <a:latin typeface="Arial" charset="0"/>
            </a:endParaRPr>
          </a:p>
        </p:txBody>
      </p:sp>
      <p:sp>
        <p:nvSpPr>
          <p:cNvPr id="1009696" name="Text Box 32"/>
          <p:cNvSpPr txBox="1">
            <a:spLocks noChangeArrowheads="1"/>
          </p:cNvSpPr>
          <p:nvPr/>
        </p:nvSpPr>
        <p:spPr bwMode="auto">
          <a:xfrm>
            <a:off x="8178800" y="3538438"/>
            <a:ext cx="4143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FFFFFF"/>
                </a:solidFill>
                <a:latin typeface="Arial" charset="0"/>
              </a:rPr>
              <a:t>y</a:t>
            </a:r>
          </a:p>
        </p:txBody>
      </p:sp>
      <p:sp>
        <p:nvSpPr>
          <p:cNvPr id="1009697" name="Text Box 33"/>
          <p:cNvSpPr txBox="1">
            <a:spLocks noChangeArrowheads="1"/>
          </p:cNvSpPr>
          <p:nvPr/>
        </p:nvSpPr>
        <p:spPr bwMode="auto">
          <a:xfrm>
            <a:off x="8051800" y="2250976"/>
            <a:ext cx="838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99FF66"/>
                </a:solidFill>
                <a:latin typeface="Arial" charset="0"/>
              </a:rPr>
              <a:t>OACP</a:t>
            </a:r>
          </a:p>
        </p:txBody>
      </p:sp>
      <p:sp>
        <p:nvSpPr>
          <p:cNvPr id="1009698" name="Text Box 34"/>
          <p:cNvSpPr txBox="1">
            <a:spLocks noChangeArrowheads="1"/>
          </p:cNvSpPr>
          <p:nvPr/>
        </p:nvSpPr>
        <p:spPr bwMode="auto">
          <a:xfrm>
            <a:off x="8075613" y="3038376"/>
            <a:ext cx="8080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99FF66"/>
                </a:solidFill>
                <a:latin typeface="Arial" charset="0"/>
              </a:rPr>
              <a:t>DAD</a:t>
            </a:r>
          </a:p>
        </p:txBody>
      </p:sp>
      <p:sp>
        <p:nvSpPr>
          <p:cNvPr id="1009699" name="Text Box 35"/>
          <p:cNvSpPr txBox="1">
            <a:spLocks noChangeArrowheads="1"/>
          </p:cNvSpPr>
          <p:nvPr/>
        </p:nvSpPr>
        <p:spPr bwMode="auto">
          <a:xfrm>
            <a:off x="7189788" y="2346226"/>
            <a:ext cx="4254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99FF66"/>
                </a:solidFill>
                <a:latin typeface="Arial" charset="0"/>
              </a:rPr>
              <a:t>A</a:t>
            </a:r>
          </a:p>
        </p:txBody>
      </p:sp>
      <p:sp>
        <p:nvSpPr>
          <p:cNvPr id="1009700" name="Line 36"/>
          <p:cNvSpPr>
            <a:spLocks noChangeShapeType="1"/>
          </p:cNvSpPr>
          <p:nvPr/>
        </p:nvSpPr>
        <p:spPr bwMode="auto">
          <a:xfrm>
            <a:off x="6735763" y="2319238"/>
            <a:ext cx="0" cy="1266825"/>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9701" name="Line 37"/>
          <p:cNvSpPr>
            <a:spLocks noChangeShapeType="1"/>
          </p:cNvSpPr>
          <p:nvPr/>
        </p:nvSpPr>
        <p:spPr bwMode="auto">
          <a:xfrm flipH="1">
            <a:off x="5318125" y="2308126"/>
            <a:ext cx="141922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9702" name="Text Box 38"/>
          <p:cNvSpPr txBox="1">
            <a:spLocks noChangeArrowheads="1"/>
          </p:cNvSpPr>
          <p:nvPr/>
        </p:nvSpPr>
        <p:spPr bwMode="auto">
          <a:xfrm>
            <a:off x="4937125" y="1995388"/>
            <a:ext cx="4651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lnSpc>
                <a:spcPct val="70000"/>
              </a:lnSpc>
            </a:pPr>
            <a:r>
              <a:rPr lang="pt-BR" sz="1800" b="0">
                <a:solidFill>
                  <a:srgbClr val="FFFF00"/>
                </a:solidFill>
                <a:latin typeface="Arial" charset="0"/>
                <a:sym typeface="Symbol" pitchFamily="18" charset="2"/>
              </a:rPr>
              <a:t></a:t>
            </a:r>
            <a:r>
              <a:rPr lang="pt-BR" sz="1800" b="0">
                <a:solidFill>
                  <a:srgbClr val="FFFF00"/>
                </a:solidFill>
                <a:latin typeface="Arial" charset="0"/>
              </a:rPr>
              <a:t> P</a:t>
            </a:r>
            <a:r>
              <a:rPr lang="pt-BR" sz="1800" b="0" baseline="-25000">
                <a:solidFill>
                  <a:srgbClr val="FFFF00"/>
                </a:solidFill>
                <a:latin typeface="Arial" charset="0"/>
              </a:rPr>
              <a:t>2</a:t>
            </a:r>
            <a:endParaRPr lang="pt-BR" sz="1800" b="0">
              <a:solidFill>
                <a:srgbClr val="FFFF00"/>
              </a:solidFill>
              <a:latin typeface="Arial" charset="0"/>
            </a:endParaRPr>
          </a:p>
        </p:txBody>
      </p:sp>
      <p:sp>
        <p:nvSpPr>
          <p:cNvPr id="1009703" name="Text Box 39"/>
          <p:cNvSpPr txBox="1">
            <a:spLocks noChangeArrowheads="1"/>
          </p:cNvSpPr>
          <p:nvPr/>
        </p:nvSpPr>
        <p:spPr bwMode="auto">
          <a:xfrm>
            <a:off x="6551613" y="3551138"/>
            <a:ext cx="4143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FFFF00"/>
                </a:solidFill>
                <a:latin typeface="Arial" charset="0"/>
              </a:rPr>
              <a:t>y</a:t>
            </a:r>
            <a:r>
              <a:rPr lang="pt-BR" sz="1800" b="0" baseline="-25000">
                <a:solidFill>
                  <a:srgbClr val="FFFF00"/>
                </a:solidFill>
                <a:latin typeface="Arial" charset="0"/>
              </a:rPr>
              <a:t>2</a:t>
            </a:r>
            <a:endParaRPr lang="pt-BR" sz="1800" b="0">
              <a:solidFill>
                <a:srgbClr val="FFFF00"/>
              </a:solidFill>
              <a:latin typeface="Arial" charset="0"/>
            </a:endParaRPr>
          </a:p>
        </p:txBody>
      </p:sp>
      <p:sp>
        <p:nvSpPr>
          <p:cNvPr id="1009704" name="Line 40"/>
          <p:cNvSpPr>
            <a:spLocks noChangeShapeType="1"/>
          </p:cNvSpPr>
          <p:nvPr/>
        </p:nvSpPr>
        <p:spPr bwMode="auto">
          <a:xfrm flipV="1">
            <a:off x="5889625" y="2411313"/>
            <a:ext cx="2206625" cy="923925"/>
          </a:xfrm>
          <a:prstGeom prst="line">
            <a:avLst/>
          </a:prstGeom>
          <a:noFill/>
          <a:ln w="38100">
            <a:solidFill>
              <a:srgbClr val="99FF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09705" name="Text Box 41"/>
          <p:cNvSpPr txBox="1">
            <a:spLocks noChangeArrowheads="1"/>
          </p:cNvSpPr>
          <p:nvPr/>
        </p:nvSpPr>
        <p:spPr bwMode="auto">
          <a:xfrm>
            <a:off x="7689850" y="1555651"/>
            <a:ext cx="990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FFFF00"/>
                </a:solidFill>
                <a:latin typeface="Arial" charset="0"/>
              </a:rPr>
              <a:t>OACP</a:t>
            </a:r>
            <a:r>
              <a:rPr lang="pt-BR" sz="1800" b="0">
                <a:solidFill>
                  <a:srgbClr val="FFFF00"/>
                </a:solidFill>
                <a:latin typeface="Arial" charset="0"/>
                <a:sym typeface="Symbol" pitchFamily="18" charset="2"/>
              </a:rPr>
              <a:t></a:t>
            </a:r>
            <a:endParaRPr lang="pt-BR" sz="1800" b="0">
              <a:solidFill>
                <a:srgbClr val="FFFF00"/>
              </a:solidFill>
              <a:latin typeface="Arial" charset="0"/>
            </a:endParaRPr>
          </a:p>
        </p:txBody>
      </p:sp>
      <p:sp>
        <p:nvSpPr>
          <p:cNvPr id="1009706" name="Text Box 42"/>
          <p:cNvSpPr txBox="1">
            <a:spLocks noChangeArrowheads="1"/>
          </p:cNvSpPr>
          <p:nvPr/>
        </p:nvSpPr>
        <p:spPr bwMode="auto">
          <a:xfrm>
            <a:off x="6556375" y="1944588"/>
            <a:ext cx="4254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FFFF00"/>
                </a:solidFill>
                <a:latin typeface="Arial" charset="0"/>
              </a:rPr>
              <a:t>B</a:t>
            </a:r>
          </a:p>
        </p:txBody>
      </p:sp>
      <p:sp>
        <p:nvSpPr>
          <p:cNvPr id="1009707" name="Line 43"/>
          <p:cNvSpPr>
            <a:spLocks noChangeShapeType="1"/>
          </p:cNvSpPr>
          <p:nvPr/>
        </p:nvSpPr>
        <p:spPr bwMode="auto">
          <a:xfrm flipH="1" flipV="1">
            <a:off x="7566025" y="2098576"/>
            <a:ext cx="236538" cy="306387"/>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09708" name="Line 44"/>
          <p:cNvSpPr>
            <a:spLocks noChangeShapeType="1"/>
          </p:cNvSpPr>
          <p:nvPr/>
        </p:nvSpPr>
        <p:spPr bwMode="auto">
          <a:xfrm flipV="1">
            <a:off x="2589213" y="2847876"/>
            <a:ext cx="258762" cy="211137"/>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09709" name="Text Box 45"/>
          <p:cNvSpPr txBox="1">
            <a:spLocks noChangeArrowheads="1"/>
          </p:cNvSpPr>
          <p:nvPr/>
        </p:nvSpPr>
        <p:spPr bwMode="auto">
          <a:xfrm>
            <a:off x="342900" y="4208363"/>
            <a:ext cx="4076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000" b="0">
                <a:latin typeface="Arial" charset="0"/>
              </a:rPr>
              <a:t>Efeitos de política fiscal e/ou monetária expansionista no curto prazo. </a:t>
            </a:r>
          </a:p>
        </p:txBody>
      </p:sp>
      <p:sp>
        <p:nvSpPr>
          <p:cNvPr id="1009710" name="Text Box 46"/>
          <p:cNvSpPr txBox="1">
            <a:spLocks noChangeArrowheads="1"/>
          </p:cNvSpPr>
          <p:nvPr/>
        </p:nvSpPr>
        <p:spPr bwMode="auto">
          <a:xfrm>
            <a:off x="4959350" y="4195663"/>
            <a:ext cx="4076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000" b="0">
                <a:latin typeface="Arial" charset="0"/>
              </a:rPr>
              <a:t>Efeito, no curto prazo, de uma alta no preço de matérias-primas. </a:t>
            </a:r>
          </a:p>
        </p:txBody>
      </p:sp>
      <p:sp>
        <p:nvSpPr>
          <p:cNvPr id="1009711" name="Text Box 47"/>
          <p:cNvSpPr txBox="1">
            <a:spLocks noChangeArrowheads="1"/>
          </p:cNvSpPr>
          <p:nvPr/>
        </p:nvSpPr>
        <p:spPr bwMode="auto">
          <a:xfrm>
            <a:off x="173484" y="5085184"/>
            <a:ext cx="88630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400" b="0" dirty="0">
                <a:latin typeface="Arial" charset="0"/>
              </a:rPr>
              <a:t>Situações de curto prazo. </a:t>
            </a:r>
          </a:p>
          <a:p>
            <a:pPr eaLnBrk="1" hangingPunct="1">
              <a:spcBef>
                <a:spcPct val="50000"/>
              </a:spcBef>
              <a:buFontTx/>
              <a:buChar char="•"/>
            </a:pPr>
            <a:r>
              <a:rPr lang="pt-BR" sz="2400" b="0" dirty="0">
                <a:latin typeface="Arial" charset="0"/>
              </a:rPr>
              <a:t>O aumento da taxa de inflação forçará, no momento seguinte, o deslocamento da curva de demanda agregada para a direita e da curva de oferta agregada para a esquerda. </a:t>
            </a:r>
          </a:p>
        </p:txBody>
      </p:sp>
    </p:spTree>
    <p:extLst>
      <p:ext uri="{BB962C8B-B14F-4D97-AF65-F5344CB8AC3E}">
        <p14:creationId xmlns:p14="http://schemas.microsoft.com/office/powerpoint/2010/main" val="2878877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9709"/>
                                        </p:tgtEl>
                                        <p:attrNameLst>
                                          <p:attrName>style.visibility</p:attrName>
                                        </p:attrNameLst>
                                      </p:cBhvr>
                                      <p:to>
                                        <p:strVal val="visible"/>
                                      </p:to>
                                    </p:set>
                                    <p:animEffect transition="in" filter="wipe(left)">
                                      <p:cBhvr>
                                        <p:cTn id="7" dur="500"/>
                                        <p:tgtEl>
                                          <p:spTgt spid="10097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09667"/>
                                        </p:tgtEl>
                                        <p:attrNameLst>
                                          <p:attrName>style.visibility</p:attrName>
                                        </p:attrNameLst>
                                      </p:cBhvr>
                                      <p:to>
                                        <p:strVal val="visible"/>
                                      </p:to>
                                    </p:set>
                                    <p:animEffect transition="in" filter="wipe(down)">
                                      <p:cBhvr>
                                        <p:cTn id="12" dur="1000"/>
                                        <p:tgtEl>
                                          <p:spTgt spid="1009667"/>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009673"/>
                                        </p:tgtEl>
                                        <p:attrNameLst>
                                          <p:attrName>style.visibility</p:attrName>
                                        </p:attrNameLst>
                                      </p:cBhvr>
                                      <p:to>
                                        <p:strVal val="visible"/>
                                      </p:to>
                                    </p:set>
                                    <p:animEffect transition="in" filter="wipe(left)">
                                      <p:cBhvr>
                                        <p:cTn id="16" dur="500"/>
                                        <p:tgtEl>
                                          <p:spTgt spid="1009673"/>
                                        </p:tgtEl>
                                      </p:cBhvr>
                                    </p:animEffect>
                                  </p:childTnLst>
                                </p:cTn>
                              </p:par>
                            </p:childTnLst>
                          </p:cTn>
                        </p:par>
                        <p:par>
                          <p:cTn id="17" fill="hold" nodeType="afterGroup">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009668"/>
                                        </p:tgtEl>
                                        <p:attrNameLst>
                                          <p:attrName>style.visibility</p:attrName>
                                        </p:attrNameLst>
                                      </p:cBhvr>
                                      <p:to>
                                        <p:strVal val="visible"/>
                                      </p:to>
                                    </p:set>
                                    <p:animEffect transition="in" filter="wipe(left)">
                                      <p:cBhvr>
                                        <p:cTn id="20" dur="1000"/>
                                        <p:tgtEl>
                                          <p:spTgt spid="1009668"/>
                                        </p:tgtEl>
                                      </p:cBhvr>
                                    </p:animEffect>
                                  </p:childTnLst>
                                </p:cTn>
                              </p:par>
                            </p:childTnLst>
                          </p:cTn>
                        </p:par>
                        <p:par>
                          <p:cTn id="21" fill="hold" nodeType="afterGroup">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009676"/>
                                        </p:tgtEl>
                                        <p:attrNameLst>
                                          <p:attrName>style.visibility</p:attrName>
                                        </p:attrNameLst>
                                      </p:cBhvr>
                                      <p:to>
                                        <p:strVal val="visible"/>
                                      </p:to>
                                    </p:set>
                                    <p:animEffect transition="in" filter="wipe(left)">
                                      <p:cBhvr>
                                        <p:cTn id="24" dur="500"/>
                                        <p:tgtEl>
                                          <p:spTgt spid="1009676"/>
                                        </p:tgtEl>
                                      </p:cBhvr>
                                    </p:animEffect>
                                  </p:childTnLst>
                                </p:cTn>
                              </p:par>
                            </p:childTnLst>
                          </p:cTn>
                        </p:par>
                        <p:par>
                          <p:cTn id="25" fill="hold" nodeType="afterGroup">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009669"/>
                                        </p:tgtEl>
                                        <p:attrNameLst>
                                          <p:attrName>style.visibility</p:attrName>
                                        </p:attrNameLst>
                                      </p:cBhvr>
                                      <p:to>
                                        <p:strVal val="visible"/>
                                      </p:to>
                                    </p:set>
                                    <p:animEffect transition="in" filter="wipe(left)">
                                      <p:cBhvr>
                                        <p:cTn id="28" dur="1000"/>
                                        <p:tgtEl>
                                          <p:spTgt spid="1009669"/>
                                        </p:tgtEl>
                                      </p:cBhvr>
                                    </p:animEffect>
                                  </p:childTnLst>
                                </p:cTn>
                              </p:par>
                            </p:childTnLst>
                          </p:cTn>
                        </p:par>
                        <p:par>
                          <p:cTn id="29" fill="hold" nodeType="afterGroup">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009677"/>
                                        </p:tgtEl>
                                        <p:attrNameLst>
                                          <p:attrName>style.visibility</p:attrName>
                                        </p:attrNameLst>
                                      </p:cBhvr>
                                      <p:to>
                                        <p:strVal val="visible"/>
                                      </p:to>
                                    </p:set>
                                    <p:animEffect transition="in" filter="wipe(left)">
                                      <p:cBhvr>
                                        <p:cTn id="32" dur="500"/>
                                        <p:tgtEl>
                                          <p:spTgt spid="1009677"/>
                                        </p:tgtEl>
                                      </p:cBhvr>
                                    </p:animEffect>
                                  </p:childTnLst>
                                </p:cTn>
                              </p:par>
                            </p:childTnLst>
                          </p:cTn>
                        </p:par>
                        <p:par>
                          <p:cTn id="33" fill="hold" nodeType="afterGroup">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09679"/>
                                        </p:tgtEl>
                                        <p:attrNameLst>
                                          <p:attrName>style.visibility</p:attrName>
                                        </p:attrNameLst>
                                      </p:cBhvr>
                                      <p:to>
                                        <p:strVal val="visible"/>
                                      </p:to>
                                    </p:set>
                                    <p:animEffect transition="in" filter="wipe(left)">
                                      <p:cBhvr>
                                        <p:cTn id="36" dur="1000"/>
                                        <p:tgtEl>
                                          <p:spTgt spid="1009679"/>
                                        </p:tgtEl>
                                      </p:cBhvr>
                                    </p:animEffect>
                                  </p:childTnLst>
                                </p:cTn>
                              </p:par>
                            </p:childTnLst>
                          </p:cTn>
                        </p:par>
                        <p:par>
                          <p:cTn id="37" fill="hold" nodeType="afterGroup">
                            <p:stCondLst>
                              <p:cond delay="5500"/>
                            </p:stCondLst>
                            <p:childTnLst>
                              <p:par>
                                <p:cTn id="38" presetID="22" presetClass="entr" presetSubtype="8" fill="hold" grpId="0" nodeType="afterEffect">
                                  <p:stCondLst>
                                    <p:cond delay="0"/>
                                  </p:stCondLst>
                                  <p:childTnLst>
                                    <p:set>
                                      <p:cBhvr>
                                        <p:cTn id="39" dur="1" fill="hold">
                                          <p:stCondLst>
                                            <p:cond delay="0"/>
                                          </p:stCondLst>
                                        </p:cTn>
                                        <p:tgtEl>
                                          <p:spTgt spid="1009680"/>
                                        </p:tgtEl>
                                        <p:attrNameLst>
                                          <p:attrName>style.visibility</p:attrName>
                                        </p:attrNameLst>
                                      </p:cBhvr>
                                      <p:to>
                                        <p:strVal val="visible"/>
                                      </p:to>
                                    </p:set>
                                    <p:animEffect transition="in" filter="wipe(left)">
                                      <p:cBhvr>
                                        <p:cTn id="40" dur="500"/>
                                        <p:tgtEl>
                                          <p:spTgt spid="1009680"/>
                                        </p:tgtEl>
                                      </p:cBhvr>
                                    </p:animEffect>
                                  </p:childTnLst>
                                </p:cTn>
                              </p:par>
                            </p:childTnLst>
                          </p:cTn>
                        </p:par>
                        <p:par>
                          <p:cTn id="41" fill="hold" nodeType="afterGroup">
                            <p:stCondLst>
                              <p:cond delay="6000"/>
                            </p:stCondLst>
                            <p:childTnLst>
                              <p:par>
                                <p:cTn id="42" presetID="23" presetClass="entr" presetSubtype="16" fill="hold" grpId="0" nodeType="afterEffect">
                                  <p:stCondLst>
                                    <p:cond delay="0"/>
                                  </p:stCondLst>
                                  <p:childTnLst>
                                    <p:set>
                                      <p:cBhvr>
                                        <p:cTn id="43" dur="1" fill="hold">
                                          <p:stCondLst>
                                            <p:cond delay="0"/>
                                          </p:stCondLst>
                                        </p:cTn>
                                        <p:tgtEl>
                                          <p:spTgt spid="1009685"/>
                                        </p:tgtEl>
                                        <p:attrNameLst>
                                          <p:attrName>style.visibility</p:attrName>
                                        </p:attrNameLst>
                                      </p:cBhvr>
                                      <p:to>
                                        <p:strVal val="visible"/>
                                      </p:to>
                                    </p:set>
                                    <p:anim calcmode="lin" valueType="num">
                                      <p:cBhvr>
                                        <p:cTn id="44" dur="500" fill="hold"/>
                                        <p:tgtEl>
                                          <p:spTgt spid="1009685"/>
                                        </p:tgtEl>
                                        <p:attrNameLst>
                                          <p:attrName>ppt_w</p:attrName>
                                        </p:attrNameLst>
                                      </p:cBhvr>
                                      <p:tavLst>
                                        <p:tav tm="0">
                                          <p:val>
                                            <p:fltVal val="0"/>
                                          </p:val>
                                        </p:tav>
                                        <p:tav tm="100000">
                                          <p:val>
                                            <p:strVal val="#ppt_w"/>
                                          </p:val>
                                        </p:tav>
                                      </p:tavLst>
                                    </p:anim>
                                    <p:anim calcmode="lin" valueType="num">
                                      <p:cBhvr>
                                        <p:cTn id="45" dur="500" fill="hold"/>
                                        <p:tgtEl>
                                          <p:spTgt spid="1009685"/>
                                        </p:tgtEl>
                                        <p:attrNameLst>
                                          <p:attrName>ppt_h</p:attrName>
                                        </p:attrNameLst>
                                      </p:cBhvr>
                                      <p:tavLst>
                                        <p:tav tm="0">
                                          <p:val>
                                            <p:fltVal val="0"/>
                                          </p:val>
                                        </p:tav>
                                        <p:tav tm="100000">
                                          <p:val>
                                            <p:strVal val="#ppt_h"/>
                                          </p:val>
                                        </p:tav>
                                      </p:tavLst>
                                    </p:anim>
                                  </p:childTnLst>
                                </p:cTn>
                              </p:par>
                            </p:childTnLst>
                          </p:cTn>
                        </p:par>
                        <p:par>
                          <p:cTn id="46" fill="hold" nodeType="afterGroup">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1009671"/>
                                        </p:tgtEl>
                                        <p:attrNameLst>
                                          <p:attrName>style.visibility</p:attrName>
                                        </p:attrNameLst>
                                      </p:cBhvr>
                                      <p:to>
                                        <p:strVal val="visible"/>
                                      </p:to>
                                    </p:set>
                                    <p:animEffect transition="in" filter="wipe(right)">
                                      <p:cBhvr>
                                        <p:cTn id="49" dur="500"/>
                                        <p:tgtEl>
                                          <p:spTgt spid="1009671"/>
                                        </p:tgtEl>
                                      </p:cBhvr>
                                    </p:animEffect>
                                  </p:childTnLst>
                                </p:cTn>
                              </p:par>
                            </p:childTnLst>
                          </p:cTn>
                        </p:par>
                        <p:par>
                          <p:cTn id="50" fill="hold" nodeType="afterGroup">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1009674"/>
                                        </p:tgtEl>
                                        <p:attrNameLst>
                                          <p:attrName>style.visibility</p:attrName>
                                        </p:attrNameLst>
                                      </p:cBhvr>
                                      <p:to>
                                        <p:strVal val="visible"/>
                                      </p:to>
                                    </p:set>
                                    <p:animEffect transition="in" filter="wipe(left)">
                                      <p:cBhvr>
                                        <p:cTn id="53" dur="500"/>
                                        <p:tgtEl>
                                          <p:spTgt spid="1009674"/>
                                        </p:tgtEl>
                                      </p:cBhvr>
                                    </p:animEffect>
                                  </p:childTnLst>
                                </p:cTn>
                              </p:par>
                            </p:childTnLst>
                          </p:cTn>
                        </p:par>
                        <p:par>
                          <p:cTn id="54" fill="hold" nodeType="afterGroup">
                            <p:stCondLst>
                              <p:cond delay="7500"/>
                            </p:stCondLst>
                            <p:childTnLst>
                              <p:par>
                                <p:cTn id="55" presetID="22" presetClass="entr" presetSubtype="1" fill="hold" grpId="0" nodeType="afterEffect">
                                  <p:stCondLst>
                                    <p:cond delay="0"/>
                                  </p:stCondLst>
                                  <p:childTnLst>
                                    <p:set>
                                      <p:cBhvr>
                                        <p:cTn id="56" dur="1" fill="hold">
                                          <p:stCondLst>
                                            <p:cond delay="0"/>
                                          </p:stCondLst>
                                        </p:cTn>
                                        <p:tgtEl>
                                          <p:spTgt spid="1009672"/>
                                        </p:tgtEl>
                                        <p:attrNameLst>
                                          <p:attrName>style.visibility</p:attrName>
                                        </p:attrNameLst>
                                      </p:cBhvr>
                                      <p:to>
                                        <p:strVal val="visible"/>
                                      </p:to>
                                    </p:set>
                                    <p:animEffect transition="in" filter="wipe(up)">
                                      <p:cBhvr>
                                        <p:cTn id="57" dur="500"/>
                                        <p:tgtEl>
                                          <p:spTgt spid="1009672"/>
                                        </p:tgtEl>
                                      </p:cBhvr>
                                    </p:animEffect>
                                  </p:childTnLst>
                                </p:cTn>
                              </p:par>
                            </p:childTnLst>
                          </p:cTn>
                        </p:par>
                        <p:par>
                          <p:cTn id="58" fill="hold" nodeType="afterGroup">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1009675"/>
                                        </p:tgtEl>
                                        <p:attrNameLst>
                                          <p:attrName>style.visibility</p:attrName>
                                        </p:attrNameLst>
                                      </p:cBhvr>
                                      <p:to>
                                        <p:strVal val="visible"/>
                                      </p:to>
                                    </p:set>
                                    <p:animEffect transition="in" filter="wipe(left)">
                                      <p:cBhvr>
                                        <p:cTn id="61" dur="500"/>
                                        <p:tgtEl>
                                          <p:spTgt spid="100967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12" fill="hold" grpId="0" nodeType="clickEffect">
                                  <p:stCondLst>
                                    <p:cond delay="0"/>
                                  </p:stCondLst>
                                  <p:childTnLst>
                                    <p:set>
                                      <p:cBhvr>
                                        <p:cTn id="65" dur="1" fill="hold">
                                          <p:stCondLst>
                                            <p:cond delay="0"/>
                                          </p:stCondLst>
                                        </p:cTn>
                                        <p:tgtEl>
                                          <p:spTgt spid="1009670"/>
                                        </p:tgtEl>
                                        <p:attrNameLst>
                                          <p:attrName>style.visibility</p:attrName>
                                        </p:attrNameLst>
                                      </p:cBhvr>
                                      <p:to>
                                        <p:strVal val="visible"/>
                                      </p:to>
                                    </p:set>
                                    <p:anim calcmode="lin" valueType="num">
                                      <p:cBhvr additive="base">
                                        <p:cTn id="66" dur="1000" fill="hold"/>
                                        <p:tgtEl>
                                          <p:spTgt spid="1009670"/>
                                        </p:tgtEl>
                                        <p:attrNameLst>
                                          <p:attrName>ppt_x</p:attrName>
                                        </p:attrNameLst>
                                      </p:cBhvr>
                                      <p:tavLst>
                                        <p:tav tm="0">
                                          <p:val>
                                            <p:strVal val="0-#ppt_w/2"/>
                                          </p:val>
                                        </p:tav>
                                        <p:tav tm="100000">
                                          <p:val>
                                            <p:strVal val="#ppt_x"/>
                                          </p:val>
                                        </p:tav>
                                      </p:tavLst>
                                    </p:anim>
                                    <p:anim calcmode="lin" valueType="num">
                                      <p:cBhvr additive="base">
                                        <p:cTn id="67" dur="1000" fill="hold"/>
                                        <p:tgtEl>
                                          <p:spTgt spid="1009670"/>
                                        </p:tgtEl>
                                        <p:attrNameLst>
                                          <p:attrName>ppt_y</p:attrName>
                                        </p:attrNameLst>
                                      </p:cBhvr>
                                      <p:tavLst>
                                        <p:tav tm="0">
                                          <p:val>
                                            <p:strVal val="1+#ppt_h/2"/>
                                          </p:val>
                                        </p:tav>
                                        <p:tav tm="100000">
                                          <p:val>
                                            <p:strVal val="#ppt_y"/>
                                          </p:val>
                                        </p:tav>
                                      </p:tavLst>
                                    </p:anim>
                                  </p:childTnLst>
                                </p:cTn>
                              </p:par>
                              <p:par>
                                <p:cTn id="68" presetID="22" presetClass="entr" presetSubtype="8" fill="hold" grpId="0" nodeType="withEffect">
                                  <p:stCondLst>
                                    <p:cond delay="0"/>
                                  </p:stCondLst>
                                  <p:childTnLst>
                                    <p:set>
                                      <p:cBhvr>
                                        <p:cTn id="69" dur="1" fill="hold">
                                          <p:stCondLst>
                                            <p:cond delay="0"/>
                                          </p:stCondLst>
                                        </p:cTn>
                                        <p:tgtEl>
                                          <p:spTgt spid="1009708"/>
                                        </p:tgtEl>
                                        <p:attrNameLst>
                                          <p:attrName>style.visibility</p:attrName>
                                        </p:attrNameLst>
                                      </p:cBhvr>
                                      <p:to>
                                        <p:strVal val="visible"/>
                                      </p:to>
                                    </p:set>
                                    <p:animEffect transition="in" filter="wipe(left)">
                                      <p:cBhvr>
                                        <p:cTn id="70" dur="1000"/>
                                        <p:tgtEl>
                                          <p:spTgt spid="1009708"/>
                                        </p:tgtEl>
                                      </p:cBhvr>
                                    </p:animEffect>
                                  </p:childTnLst>
                                </p:cTn>
                              </p:par>
                            </p:childTnLst>
                          </p:cTn>
                        </p:par>
                        <p:par>
                          <p:cTn id="71" fill="hold" nodeType="afterGroup">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1009678"/>
                                        </p:tgtEl>
                                        <p:attrNameLst>
                                          <p:attrName>style.visibility</p:attrName>
                                        </p:attrNameLst>
                                      </p:cBhvr>
                                      <p:to>
                                        <p:strVal val="visible"/>
                                      </p:to>
                                    </p:set>
                                    <p:animEffect transition="in" filter="wipe(left)">
                                      <p:cBhvr>
                                        <p:cTn id="74" dur="500"/>
                                        <p:tgtEl>
                                          <p:spTgt spid="100967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009686"/>
                                        </p:tgtEl>
                                        <p:attrNameLst>
                                          <p:attrName>style.visibility</p:attrName>
                                        </p:attrNameLst>
                                      </p:cBhvr>
                                      <p:to>
                                        <p:strVal val="visible"/>
                                      </p:to>
                                    </p:set>
                                    <p:anim calcmode="lin" valueType="num">
                                      <p:cBhvr>
                                        <p:cTn id="79" dur="500" fill="hold"/>
                                        <p:tgtEl>
                                          <p:spTgt spid="1009686"/>
                                        </p:tgtEl>
                                        <p:attrNameLst>
                                          <p:attrName>ppt_w</p:attrName>
                                        </p:attrNameLst>
                                      </p:cBhvr>
                                      <p:tavLst>
                                        <p:tav tm="0">
                                          <p:val>
                                            <p:fltVal val="0"/>
                                          </p:val>
                                        </p:tav>
                                        <p:tav tm="100000">
                                          <p:val>
                                            <p:strVal val="#ppt_w"/>
                                          </p:val>
                                        </p:tav>
                                      </p:tavLst>
                                    </p:anim>
                                    <p:anim calcmode="lin" valueType="num">
                                      <p:cBhvr>
                                        <p:cTn id="80" dur="500" fill="hold"/>
                                        <p:tgtEl>
                                          <p:spTgt spid="1009686"/>
                                        </p:tgtEl>
                                        <p:attrNameLst>
                                          <p:attrName>ppt_h</p:attrName>
                                        </p:attrNameLst>
                                      </p:cBhvr>
                                      <p:tavLst>
                                        <p:tav tm="0">
                                          <p:val>
                                            <p:fltVal val="0"/>
                                          </p:val>
                                        </p:tav>
                                        <p:tav tm="100000">
                                          <p:val>
                                            <p:strVal val="#ppt_h"/>
                                          </p:val>
                                        </p:tav>
                                      </p:tavLst>
                                    </p:anim>
                                  </p:childTnLst>
                                </p:cTn>
                              </p:par>
                            </p:childTnLst>
                          </p:cTn>
                        </p:par>
                        <p:par>
                          <p:cTn id="81" fill="hold" nodeType="afterGroup">
                            <p:stCondLst>
                              <p:cond delay="500"/>
                            </p:stCondLst>
                            <p:childTnLst>
                              <p:par>
                                <p:cTn id="82" presetID="22" presetClass="entr" presetSubtype="2" fill="hold" grpId="0" nodeType="afterEffect">
                                  <p:stCondLst>
                                    <p:cond delay="0"/>
                                  </p:stCondLst>
                                  <p:childTnLst>
                                    <p:set>
                                      <p:cBhvr>
                                        <p:cTn id="83" dur="1" fill="hold">
                                          <p:stCondLst>
                                            <p:cond delay="0"/>
                                          </p:stCondLst>
                                        </p:cTn>
                                        <p:tgtEl>
                                          <p:spTgt spid="1009682"/>
                                        </p:tgtEl>
                                        <p:attrNameLst>
                                          <p:attrName>style.visibility</p:attrName>
                                        </p:attrNameLst>
                                      </p:cBhvr>
                                      <p:to>
                                        <p:strVal val="visible"/>
                                      </p:to>
                                    </p:set>
                                    <p:animEffect transition="in" filter="wipe(right)">
                                      <p:cBhvr>
                                        <p:cTn id="84" dur="500"/>
                                        <p:tgtEl>
                                          <p:spTgt spid="1009682"/>
                                        </p:tgtEl>
                                      </p:cBhvr>
                                    </p:animEffect>
                                  </p:childTnLst>
                                </p:cTn>
                              </p:par>
                            </p:childTnLst>
                          </p:cTn>
                        </p:par>
                        <p:par>
                          <p:cTn id="85" fill="hold" nodeType="afterGroup">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1009683"/>
                                        </p:tgtEl>
                                        <p:attrNameLst>
                                          <p:attrName>style.visibility</p:attrName>
                                        </p:attrNameLst>
                                      </p:cBhvr>
                                      <p:to>
                                        <p:strVal val="visible"/>
                                      </p:to>
                                    </p:set>
                                    <p:animEffect transition="in" filter="wipe(left)">
                                      <p:cBhvr>
                                        <p:cTn id="88" dur="500"/>
                                        <p:tgtEl>
                                          <p:spTgt spid="1009683"/>
                                        </p:tgtEl>
                                      </p:cBhvr>
                                    </p:animEffect>
                                  </p:childTnLst>
                                </p:cTn>
                              </p:par>
                            </p:childTnLst>
                          </p:cTn>
                        </p:par>
                        <p:par>
                          <p:cTn id="89" fill="hold" nodeType="afterGroup">
                            <p:stCondLst>
                              <p:cond delay="1500"/>
                            </p:stCondLst>
                            <p:childTnLst>
                              <p:par>
                                <p:cTn id="90" presetID="22" presetClass="entr" presetSubtype="1" fill="hold" grpId="0" nodeType="afterEffect">
                                  <p:stCondLst>
                                    <p:cond delay="0"/>
                                  </p:stCondLst>
                                  <p:childTnLst>
                                    <p:set>
                                      <p:cBhvr>
                                        <p:cTn id="91" dur="1" fill="hold">
                                          <p:stCondLst>
                                            <p:cond delay="0"/>
                                          </p:stCondLst>
                                        </p:cTn>
                                        <p:tgtEl>
                                          <p:spTgt spid="1009681"/>
                                        </p:tgtEl>
                                        <p:attrNameLst>
                                          <p:attrName>style.visibility</p:attrName>
                                        </p:attrNameLst>
                                      </p:cBhvr>
                                      <p:to>
                                        <p:strVal val="visible"/>
                                      </p:to>
                                    </p:set>
                                    <p:animEffect transition="in" filter="wipe(up)">
                                      <p:cBhvr>
                                        <p:cTn id="92" dur="500"/>
                                        <p:tgtEl>
                                          <p:spTgt spid="1009681"/>
                                        </p:tgtEl>
                                      </p:cBhvr>
                                    </p:animEffect>
                                  </p:childTnLst>
                                </p:cTn>
                              </p:par>
                            </p:childTnLst>
                          </p:cTn>
                        </p:par>
                        <p:par>
                          <p:cTn id="93" fill="hold" nodeType="afterGroup">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1009684"/>
                                        </p:tgtEl>
                                        <p:attrNameLst>
                                          <p:attrName>style.visibility</p:attrName>
                                        </p:attrNameLst>
                                      </p:cBhvr>
                                      <p:to>
                                        <p:strVal val="visible"/>
                                      </p:to>
                                    </p:set>
                                    <p:animEffect transition="in" filter="wipe(left)">
                                      <p:cBhvr>
                                        <p:cTn id="96" dur="500"/>
                                        <p:tgtEl>
                                          <p:spTgt spid="100968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009710"/>
                                        </p:tgtEl>
                                        <p:attrNameLst>
                                          <p:attrName>style.visibility</p:attrName>
                                        </p:attrNameLst>
                                      </p:cBhvr>
                                      <p:to>
                                        <p:strVal val="visible"/>
                                      </p:to>
                                    </p:set>
                                    <p:animEffect transition="in" filter="wipe(left)">
                                      <p:cBhvr>
                                        <p:cTn id="101" dur="500"/>
                                        <p:tgtEl>
                                          <p:spTgt spid="1009710"/>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1009687"/>
                                        </p:tgtEl>
                                        <p:attrNameLst>
                                          <p:attrName>style.visibility</p:attrName>
                                        </p:attrNameLst>
                                      </p:cBhvr>
                                      <p:to>
                                        <p:strVal val="visible"/>
                                      </p:to>
                                    </p:set>
                                    <p:animEffect transition="in" filter="wipe(down)">
                                      <p:cBhvr>
                                        <p:cTn id="106" dur="1000"/>
                                        <p:tgtEl>
                                          <p:spTgt spid="1009687"/>
                                        </p:tgtEl>
                                      </p:cBhvr>
                                    </p:animEffect>
                                  </p:childTnLst>
                                </p:cTn>
                              </p:par>
                            </p:childTnLst>
                          </p:cTn>
                        </p:par>
                        <p:par>
                          <p:cTn id="107" fill="hold" nodeType="afterGroup">
                            <p:stCondLst>
                              <p:cond delay="1000"/>
                            </p:stCondLst>
                            <p:childTnLst>
                              <p:par>
                                <p:cTn id="108" presetID="22" presetClass="entr" presetSubtype="8" fill="hold" grpId="0" nodeType="afterEffect">
                                  <p:stCondLst>
                                    <p:cond delay="0"/>
                                  </p:stCondLst>
                                  <p:childTnLst>
                                    <p:set>
                                      <p:cBhvr>
                                        <p:cTn id="109" dur="1" fill="hold">
                                          <p:stCondLst>
                                            <p:cond delay="0"/>
                                          </p:stCondLst>
                                        </p:cTn>
                                        <p:tgtEl>
                                          <p:spTgt spid="1009693"/>
                                        </p:tgtEl>
                                        <p:attrNameLst>
                                          <p:attrName>style.visibility</p:attrName>
                                        </p:attrNameLst>
                                      </p:cBhvr>
                                      <p:to>
                                        <p:strVal val="visible"/>
                                      </p:to>
                                    </p:set>
                                    <p:animEffect transition="in" filter="wipe(left)">
                                      <p:cBhvr>
                                        <p:cTn id="110" dur="500"/>
                                        <p:tgtEl>
                                          <p:spTgt spid="1009693"/>
                                        </p:tgtEl>
                                      </p:cBhvr>
                                    </p:animEffect>
                                  </p:childTnLst>
                                </p:cTn>
                              </p:par>
                            </p:childTnLst>
                          </p:cTn>
                        </p:par>
                        <p:par>
                          <p:cTn id="111" fill="hold" nodeType="afterGroup">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1009688"/>
                                        </p:tgtEl>
                                        <p:attrNameLst>
                                          <p:attrName>style.visibility</p:attrName>
                                        </p:attrNameLst>
                                      </p:cBhvr>
                                      <p:to>
                                        <p:strVal val="visible"/>
                                      </p:to>
                                    </p:set>
                                    <p:animEffect transition="in" filter="wipe(left)">
                                      <p:cBhvr>
                                        <p:cTn id="114" dur="1000"/>
                                        <p:tgtEl>
                                          <p:spTgt spid="1009688"/>
                                        </p:tgtEl>
                                      </p:cBhvr>
                                    </p:animEffect>
                                  </p:childTnLst>
                                </p:cTn>
                              </p:par>
                            </p:childTnLst>
                          </p:cTn>
                        </p:par>
                        <p:par>
                          <p:cTn id="115" fill="hold" nodeType="afterGroup">
                            <p:stCondLst>
                              <p:cond delay="2500"/>
                            </p:stCondLst>
                            <p:childTnLst>
                              <p:par>
                                <p:cTn id="116" presetID="22" presetClass="entr" presetSubtype="8" fill="hold" grpId="0" nodeType="afterEffect">
                                  <p:stCondLst>
                                    <p:cond delay="0"/>
                                  </p:stCondLst>
                                  <p:childTnLst>
                                    <p:set>
                                      <p:cBhvr>
                                        <p:cTn id="117" dur="1" fill="hold">
                                          <p:stCondLst>
                                            <p:cond delay="0"/>
                                          </p:stCondLst>
                                        </p:cTn>
                                        <p:tgtEl>
                                          <p:spTgt spid="1009696"/>
                                        </p:tgtEl>
                                        <p:attrNameLst>
                                          <p:attrName>style.visibility</p:attrName>
                                        </p:attrNameLst>
                                      </p:cBhvr>
                                      <p:to>
                                        <p:strVal val="visible"/>
                                      </p:to>
                                    </p:set>
                                    <p:animEffect transition="in" filter="wipe(left)">
                                      <p:cBhvr>
                                        <p:cTn id="118" dur="500"/>
                                        <p:tgtEl>
                                          <p:spTgt spid="1009696"/>
                                        </p:tgtEl>
                                      </p:cBhvr>
                                    </p:animEffect>
                                  </p:childTnLst>
                                </p:cTn>
                              </p:par>
                            </p:childTnLst>
                          </p:cTn>
                        </p:par>
                        <p:par>
                          <p:cTn id="119" fill="hold" nodeType="afterGroup">
                            <p:stCondLst>
                              <p:cond delay="3000"/>
                            </p:stCondLst>
                            <p:childTnLst>
                              <p:par>
                                <p:cTn id="120" presetID="22" presetClass="entr" presetSubtype="8" fill="hold" grpId="0" nodeType="afterEffect">
                                  <p:stCondLst>
                                    <p:cond delay="0"/>
                                  </p:stCondLst>
                                  <p:childTnLst>
                                    <p:set>
                                      <p:cBhvr>
                                        <p:cTn id="121" dur="1" fill="hold">
                                          <p:stCondLst>
                                            <p:cond delay="0"/>
                                          </p:stCondLst>
                                        </p:cTn>
                                        <p:tgtEl>
                                          <p:spTgt spid="1009704"/>
                                        </p:tgtEl>
                                        <p:attrNameLst>
                                          <p:attrName>style.visibility</p:attrName>
                                        </p:attrNameLst>
                                      </p:cBhvr>
                                      <p:to>
                                        <p:strVal val="visible"/>
                                      </p:to>
                                    </p:set>
                                    <p:animEffect transition="in" filter="wipe(left)">
                                      <p:cBhvr>
                                        <p:cTn id="122" dur="1000"/>
                                        <p:tgtEl>
                                          <p:spTgt spid="1009704"/>
                                        </p:tgtEl>
                                      </p:cBhvr>
                                    </p:animEffect>
                                  </p:childTnLst>
                                </p:cTn>
                              </p:par>
                            </p:childTnLst>
                          </p:cTn>
                        </p:par>
                        <p:par>
                          <p:cTn id="123" fill="hold" nodeType="afterGroup">
                            <p:stCondLst>
                              <p:cond delay="4000"/>
                            </p:stCondLst>
                            <p:childTnLst>
                              <p:par>
                                <p:cTn id="124" presetID="22" presetClass="entr" presetSubtype="8" fill="hold" grpId="0" nodeType="afterEffect">
                                  <p:stCondLst>
                                    <p:cond delay="0"/>
                                  </p:stCondLst>
                                  <p:childTnLst>
                                    <p:set>
                                      <p:cBhvr>
                                        <p:cTn id="125" dur="1" fill="hold">
                                          <p:stCondLst>
                                            <p:cond delay="0"/>
                                          </p:stCondLst>
                                        </p:cTn>
                                        <p:tgtEl>
                                          <p:spTgt spid="1009697"/>
                                        </p:tgtEl>
                                        <p:attrNameLst>
                                          <p:attrName>style.visibility</p:attrName>
                                        </p:attrNameLst>
                                      </p:cBhvr>
                                      <p:to>
                                        <p:strVal val="visible"/>
                                      </p:to>
                                    </p:set>
                                    <p:animEffect transition="in" filter="wipe(left)">
                                      <p:cBhvr>
                                        <p:cTn id="126" dur="500"/>
                                        <p:tgtEl>
                                          <p:spTgt spid="1009697"/>
                                        </p:tgtEl>
                                      </p:cBhvr>
                                    </p:animEffect>
                                  </p:childTnLst>
                                </p:cTn>
                              </p:par>
                            </p:childTnLst>
                          </p:cTn>
                        </p:par>
                        <p:par>
                          <p:cTn id="127" fill="hold" nodeType="afterGroup">
                            <p:stCondLst>
                              <p:cond delay="4500"/>
                            </p:stCondLst>
                            <p:childTnLst>
                              <p:par>
                                <p:cTn id="128" presetID="22" presetClass="entr" presetSubtype="8" fill="hold" grpId="0" nodeType="afterEffect">
                                  <p:stCondLst>
                                    <p:cond delay="0"/>
                                  </p:stCondLst>
                                  <p:childTnLst>
                                    <p:set>
                                      <p:cBhvr>
                                        <p:cTn id="129" dur="1" fill="hold">
                                          <p:stCondLst>
                                            <p:cond delay="0"/>
                                          </p:stCondLst>
                                        </p:cTn>
                                        <p:tgtEl>
                                          <p:spTgt spid="1009690"/>
                                        </p:tgtEl>
                                        <p:attrNameLst>
                                          <p:attrName>style.visibility</p:attrName>
                                        </p:attrNameLst>
                                      </p:cBhvr>
                                      <p:to>
                                        <p:strVal val="visible"/>
                                      </p:to>
                                    </p:set>
                                    <p:animEffect transition="in" filter="wipe(left)">
                                      <p:cBhvr>
                                        <p:cTn id="130" dur="1000"/>
                                        <p:tgtEl>
                                          <p:spTgt spid="1009690"/>
                                        </p:tgtEl>
                                      </p:cBhvr>
                                    </p:animEffect>
                                  </p:childTnLst>
                                </p:cTn>
                              </p:par>
                            </p:childTnLst>
                          </p:cTn>
                        </p:par>
                        <p:par>
                          <p:cTn id="131" fill="hold" nodeType="afterGroup">
                            <p:stCondLst>
                              <p:cond delay="5500"/>
                            </p:stCondLst>
                            <p:childTnLst>
                              <p:par>
                                <p:cTn id="132" presetID="22" presetClass="entr" presetSubtype="8" fill="hold" grpId="0" nodeType="afterEffect">
                                  <p:stCondLst>
                                    <p:cond delay="0"/>
                                  </p:stCondLst>
                                  <p:childTnLst>
                                    <p:set>
                                      <p:cBhvr>
                                        <p:cTn id="133" dur="1" fill="hold">
                                          <p:stCondLst>
                                            <p:cond delay="0"/>
                                          </p:stCondLst>
                                        </p:cTn>
                                        <p:tgtEl>
                                          <p:spTgt spid="1009698"/>
                                        </p:tgtEl>
                                        <p:attrNameLst>
                                          <p:attrName>style.visibility</p:attrName>
                                        </p:attrNameLst>
                                      </p:cBhvr>
                                      <p:to>
                                        <p:strVal val="visible"/>
                                      </p:to>
                                    </p:set>
                                    <p:animEffect transition="in" filter="wipe(left)">
                                      <p:cBhvr>
                                        <p:cTn id="134" dur="500"/>
                                        <p:tgtEl>
                                          <p:spTgt spid="1009698"/>
                                        </p:tgtEl>
                                      </p:cBhvr>
                                    </p:animEffect>
                                  </p:childTnLst>
                                </p:cTn>
                              </p:par>
                            </p:childTnLst>
                          </p:cTn>
                        </p:par>
                        <p:par>
                          <p:cTn id="135" fill="hold" nodeType="afterGroup">
                            <p:stCondLst>
                              <p:cond delay="6000"/>
                            </p:stCondLst>
                            <p:childTnLst>
                              <p:par>
                                <p:cTn id="136" presetID="23" presetClass="entr" presetSubtype="16" fill="hold" grpId="0" nodeType="afterEffect">
                                  <p:stCondLst>
                                    <p:cond delay="0"/>
                                  </p:stCondLst>
                                  <p:childTnLst>
                                    <p:set>
                                      <p:cBhvr>
                                        <p:cTn id="137" dur="1" fill="hold">
                                          <p:stCondLst>
                                            <p:cond delay="0"/>
                                          </p:stCondLst>
                                        </p:cTn>
                                        <p:tgtEl>
                                          <p:spTgt spid="1009699"/>
                                        </p:tgtEl>
                                        <p:attrNameLst>
                                          <p:attrName>style.visibility</p:attrName>
                                        </p:attrNameLst>
                                      </p:cBhvr>
                                      <p:to>
                                        <p:strVal val="visible"/>
                                      </p:to>
                                    </p:set>
                                    <p:anim calcmode="lin" valueType="num">
                                      <p:cBhvr>
                                        <p:cTn id="138" dur="500" fill="hold"/>
                                        <p:tgtEl>
                                          <p:spTgt spid="1009699"/>
                                        </p:tgtEl>
                                        <p:attrNameLst>
                                          <p:attrName>ppt_w</p:attrName>
                                        </p:attrNameLst>
                                      </p:cBhvr>
                                      <p:tavLst>
                                        <p:tav tm="0">
                                          <p:val>
                                            <p:fltVal val="0"/>
                                          </p:val>
                                        </p:tav>
                                        <p:tav tm="100000">
                                          <p:val>
                                            <p:strVal val="#ppt_w"/>
                                          </p:val>
                                        </p:tav>
                                      </p:tavLst>
                                    </p:anim>
                                    <p:anim calcmode="lin" valueType="num">
                                      <p:cBhvr>
                                        <p:cTn id="139" dur="500" fill="hold"/>
                                        <p:tgtEl>
                                          <p:spTgt spid="1009699"/>
                                        </p:tgtEl>
                                        <p:attrNameLst>
                                          <p:attrName>ppt_h</p:attrName>
                                        </p:attrNameLst>
                                      </p:cBhvr>
                                      <p:tavLst>
                                        <p:tav tm="0">
                                          <p:val>
                                            <p:fltVal val="0"/>
                                          </p:val>
                                        </p:tav>
                                        <p:tav tm="100000">
                                          <p:val>
                                            <p:strVal val="#ppt_h"/>
                                          </p:val>
                                        </p:tav>
                                      </p:tavLst>
                                    </p:anim>
                                  </p:childTnLst>
                                </p:cTn>
                              </p:par>
                            </p:childTnLst>
                          </p:cTn>
                        </p:par>
                        <p:par>
                          <p:cTn id="140" fill="hold" nodeType="afterGroup">
                            <p:stCondLst>
                              <p:cond delay="6500"/>
                            </p:stCondLst>
                            <p:childTnLst>
                              <p:par>
                                <p:cTn id="141" presetID="22" presetClass="entr" presetSubtype="2" fill="hold" grpId="0" nodeType="afterEffect">
                                  <p:stCondLst>
                                    <p:cond delay="0"/>
                                  </p:stCondLst>
                                  <p:childTnLst>
                                    <p:set>
                                      <p:cBhvr>
                                        <p:cTn id="142" dur="1" fill="hold">
                                          <p:stCondLst>
                                            <p:cond delay="0"/>
                                          </p:stCondLst>
                                        </p:cTn>
                                        <p:tgtEl>
                                          <p:spTgt spid="1009691"/>
                                        </p:tgtEl>
                                        <p:attrNameLst>
                                          <p:attrName>style.visibility</p:attrName>
                                        </p:attrNameLst>
                                      </p:cBhvr>
                                      <p:to>
                                        <p:strVal val="visible"/>
                                      </p:to>
                                    </p:set>
                                    <p:animEffect transition="in" filter="wipe(right)">
                                      <p:cBhvr>
                                        <p:cTn id="143" dur="500"/>
                                        <p:tgtEl>
                                          <p:spTgt spid="1009691"/>
                                        </p:tgtEl>
                                      </p:cBhvr>
                                    </p:animEffect>
                                  </p:childTnLst>
                                </p:cTn>
                              </p:par>
                            </p:childTnLst>
                          </p:cTn>
                        </p:par>
                        <p:par>
                          <p:cTn id="144" fill="hold" nodeType="afterGroup">
                            <p:stCondLst>
                              <p:cond delay="7000"/>
                            </p:stCondLst>
                            <p:childTnLst>
                              <p:par>
                                <p:cTn id="145" presetID="22" presetClass="entr" presetSubtype="8" fill="hold" grpId="0" nodeType="afterEffect">
                                  <p:stCondLst>
                                    <p:cond delay="0"/>
                                  </p:stCondLst>
                                  <p:childTnLst>
                                    <p:set>
                                      <p:cBhvr>
                                        <p:cTn id="146" dur="1" fill="hold">
                                          <p:stCondLst>
                                            <p:cond delay="0"/>
                                          </p:stCondLst>
                                        </p:cTn>
                                        <p:tgtEl>
                                          <p:spTgt spid="1009694"/>
                                        </p:tgtEl>
                                        <p:attrNameLst>
                                          <p:attrName>style.visibility</p:attrName>
                                        </p:attrNameLst>
                                      </p:cBhvr>
                                      <p:to>
                                        <p:strVal val="visible"/>
                                      </p:to>
                                    </p:set>
                                    <p:animEffect transition="in" filter="wipe(left)">
                                      <p:cBhvr>
                                        <p:cTn id="147" dur="500"/>
                                        <p:tgtEl>
                                          <p:spTgt spid="1009694"/>
                                        </p:tgtEl>
                                      </p:cBhvr>
                                    </p:animEffect>
                                  </p:childTnLst>
                                </p:cTn>
                              </p:par>
                            </p:childTnLst>
                          </p:cTn>
                        </p:par>
                        <p:par>
                          <p:cTn id="148" fill="hold" nodeType="afterGroup">
                            <p:stCondLst>
                              <p:cond delay="7500"/>
                            </p:stCondLst>
                            <p:childTnLst>
                              <p:par>
                                <p:cTn id="149" presetID="22" presetClass="entr" presetSubtype="1" fill="hold" grpId="0" nodeType="afterEffect">
                                  <p:stCondLst>
                                    <p:cond delay="0"/>
                                  </p:stCondLst>
                                  <p:childTnLst>
                                    <p:set>
                                      <p:cBhvr>
                                        <p:cTn id="150" dur="1" fill="hold">
                                          <p:stCondLst>
                                            <p:cond delay="0"/>
                                          </p:stCondLst>
                                        </p:cTn>
                                        <p:tgtEl>
                                          <p:spTgt spid="1009692"/>
                                        </p:tgtEl>
                                        <p:attrNameLst>
                                          <p:attrName>style.visibility</p:attrName>
                                        </p:attrNameLst>
                                      </p:cBhvr>
                                      <p:to>
                                        <p:strVal val="visible"/>
                                      </p:to>
                                    </p:set>
                                    <p:animEffect transition="in" filter="wipe(up)">
                                      <p:cBhvr>
                                        <p:cTn id="151" dur="500"/>
                                        <p:tgtEl>
                                          <p:spTgt spid="1009692"/>
                                        </p:tgtEl>
                                      </p:cBhvr>
                                    </p:animEffect>
                                  </p:childTnLst>
                                </p:cTn>
                              </p:par>
                            </p:childTnLst>
                          </p:cTn>
                        </p:par>
                        <p:par>
                          <p:cTn id="152" fill="hold" nodeType="afterGroup">
                            <p:stCondLst>
                              <p:cond delay="8000"/>
                            </p:stCondLst>
                            <p:childTnLst>
                              <p:par>
                                <p:cTn id="153" presetID="22" presetClass="entr" presetSubtype="8" fill="hold" grpId="0" nodeType="afterEffect">
                                  <p:stCondLst>
                                    <p:cond delay="0"/>
                                  </p:stCondLst>
                                  <p:childTnLst>
                                    <p:set>
                                      <p:cBhvr>
                                        <p:cTn id="154" dur="1" fill="hold">
                                          <p:stCondLst>
                                            <p:cond delay="0"/>
                                          </p:stCondLst>
                                        </p:cTn>
                                        <p:tgtEl>
                                          <p:spTgt spid="1009695"/>
                                        </p:tgtEl>
                                        <p:attrNameLst>
                                          <p:attrName>style.visibility</p:attrName>
                                        </p:attrNameLst>
                                      </p:cBhvr>
                                      <p:to>
                                        <p:strVal val="visible"/>
                                      </p:to>
                                    </p:set>
                                    <p:animEffect transition="in" filter="wipe(left)">
                                      <p:cBhvr>
                                        <p:cTn id="155" dur="500"/>
                                        <p:tgtEl>
                                          <p:spTgt spid="1009695"/>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ntr" presetSubtype="6" fill="hold" grpId="0" nodeType="clickEffect">
                                  <p:stCondLst>
                                    <p:cond delay="0"/>
                                  </p:stCondLst>
                                  <p:childTnLst>
                                    <p:set>
                                      <p:cBhvr>
                                        <p:cTn id="159" dur="1" fill="hold">
                                          <p:stCondLst>
                                            <p:cond delay="0"/>
                                          </p:stCondLst>
                                        </p:cTn>
                                        <p:tgtEl>
                                          <p:spTgt spid="1009689"/>
                                        </p:tgtEl>
                                        <p:attrNameLst>
                                          <p:attrName>style.visibility</p:attrName>
                                        </p:attrNameLst>
                                      </p:cBhvr>
                                      <p:to>
                                        <p:strVal val="visible"/>
                                      </p:to>
                                    </p:set>
                                    <p:anim calcmode="lin" valueType="num">
                                      <p:cBhvr additive="base">
                                        <p:cTn id="160" dur="1000" fill="hold"/>
                                        <p:tgtEl>
                                          <p:spTgt spid="1009689"/>
                                        </p:tgtEl>
                                        <p:attrNameLst>
                                          <p:attrName>ppt_x</p:attrName>
                                        </p:attrNameLst>
                                      </p:cBhvr>
                                      <p:tavLst>
                                        <p:tav tm="0">
                                          <p:val>
                                            <p:strVal val="1+#ppt_w/2"/>
                                          </p:val>
                                        </p:tav>
                                        <p:tav tm="100000">
                                          <p:val>
                                            <p:strVal val="#ppt_x"/>
                                          </p:val>
                                        </p:tav>
                                      </p:tavLst>
                                    </p:anim>
                                    <p:anim calcmode="lin" valueType="num">
                                      <p:cBhvr additive="base">
                                        <p:cTn id="161" dur="1000" fill="hold"/>
                                        <p:tgtEl>
                                          <p:spTgt spid="1009689"/>
                                        </p:tgtEl>
                                        <p:attrNameLst>
                                          <p:attrName>ppt_y</p:attrName>
                                        </p:attrNameLst>
                                      </p:cBhvr>
                                      <p:tavLst>
                                        <p:tav tm="0">
                                          <p:val>
                                            <p:strVal val="1+#ppt_h/2"/>
                                          </p:val>
                                        </p:tav>
                                        <p:tav tm="100000">
                                          <p:val>
                                            <p:strVal val="#ppt_y"/>
                                          </p:val>
                                        </p:tav>
                                      </p:tavLst>
                                    </p:anim>
                                  </p:childTnLst>
                                </p:cTn>
                              </p:par>
                              <p:par>
                                <p:cTn id="162" presetID="22" presetClass="entr" presetSubtype="4" fill="hold" grpId="0" nodeType="withEffect">
                                  <p:stCondLst>
                                    <p:cond delay="0"/>
                                  </p:stCondLst>
                                  <p:childTnLst>
                                    <p:set>
                                      <p:cBhvr>
                                        <p:cTn id="163" dur="1" fill="hold">
                                          <p:stCondLst>
                                            <p:cond delay="0"/>
                                          </p:stCondLst>
                                        </p:cTn>
                                        <p:tgtEl>
                                          <p:spTgt spid="1009707"/>
                                        </p:tgtEl>
                                        <p:attrNameLst>
                                          <p:attrName>style.visibility</p:attrName>
                                        </p:attrNameLst>
                                      </p:cBhvr>
                                      <p:to>
                                        <p:strVal val="visible"/>
                                      </p:to>
                                    </p:set>
                                    <p:animEffect transition="in" filter="wipe(down)">
                                      <p:cBhvr>
                                        <p:cTn id="164" dur="500"/>
                                        <p:tgtEl>
                                          <p:spTgt spid="1009707"/>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3" presetClass="entr" presetSubtype="16" fill="hold" grpId="0" nodeType="clickEffect">
                                  <p:stCondLst>
                                    <p:cond delay="0"/>
                                  </p:stCondLst>
                                  <p:childTnLst>
                                    <p:set>
                                      <p:cBhvr>
                                        <p:cTn id="168" dur="1" fill="hold">
                                          <p:stCondLst>
                                            <p:cond delay="0"/>
                                          </p:stCondLst>
                                        </p:cTn>
                                        <p:tgtEl>
                                          <p:spTgt spid="1009706"/>
                                        </p:tgtEl>
                                        <p:attrNameLst>
                                          <p:attrName>style.visibility</p:attrName>
                                        </p:attrNameLst>
                                      </p:cBhvr>
                                      <p:to>
                                        <p:strVal val="visible"/>
                                      </p:to>
                                    </p:set>
                                    <p:anim calcmode="lin" valueType="num">
                                      <p:cBhvr>
                                        <p:cTn id="169" dur="500" fill="hold"/>
                                        <p:tgtEl>
                                          <p:spTgt spid="1009706"/>
                                        </p:tgtEl>
                                        <p:attrNameLst>
                                          <p:attrName>ppt_w</p:attrName>
                                        </p:attrNameLst>
                                      </p:cBhvr>
                                      <p:tavLst>
                                        <p:tav tm="0">
                                          <p:val>
                                            <p:fltVal val="0"/>
                                          </p:val>
                                        </p:tav>
                                        <p:tav tm="100000">
                                          <p:val>
                                            <p:strVal val="#ppt_w"/>
                                          </p:val>
                                        </p:tav>
                                      </p:tavLst>
                                    </p:anim>
                                    <p:anim calcmode="lin" valueType="num">
                                      <p:cBhvr>
                                        <p:cTn id="170" dur="500" fill="hold"/>
                                        <p:tgtEl>
                                          <p:spTgt spid="1009706"/>
                                        </p:tgtEl>
                                        <p:attrNameLst>
                                          <p:attrName>ppt_h</p:attrName>
                                        </p:attrNameLst>
                                      </p:cBhvr>
                                      <p:tavLst>
                                        <p:tav tm="0">
                                          <p:val>
                                            <p:fltVal val="0"/>
                                          </p:val>
                                        </p:tav>
                                        <p:tav tm="100000">
                                          <p:val>
                                            <p:strVal val="#ppt_h"/>
                                          </p:val>
                                        </p:tav>
                                      </p:tavLst>
                                    </p:anim>
                                  </p:childTnLst>
                                </p:cTn>
                              </p:par>
                            </p:childTnLst>
                          </p:cTn>
                        </p:par>
                        <p:par>
                          <p:cTn id="171" fill="hold" nodeType="afterGroup">
                            <p:stCondLst>
                              <p:cond delay="500"/>
                            </p:stCondLst>
                            <p:childTnLst>
                              <p:par>
                                <p:cTn id="172" presetID="22" presetClass="entr" presetSubtype="8" fill="hold" grpId="0" nodeType="afterEffect">
                                  <p:stCondLst>
                                    <p:cond delay="0"/>
                                  </p:stCondLst>
                                  <p:childTnLst>
                                    <p:set>
                                      <p:cBhvr>
                                        <p:cTn id="173" dur="1" fill="hold">
                                          <p:stCondLst>
                                            <p:cond delay="0"/>
                                          </p:stCondLst>
                                        </p:cTn>
                                        <p:tgtEl>
                                          <p:spTgt spid="1009705"/>
                                        </p:tgtEl>
                                        <p:attrNameLst>
                                          <p:attrName>style.visibility</p:attrName>
                                        </p:attrNameLst>
                                      </p:cBhvr>
                                      <p:to>
                                        <p:strVal val="visible"/>
                                      </p:to>
                                    </p:set>
                                    <p:animEffect transition="in" filter="wipe(left)">
                                      <p:cBhvr>
                                        <p:cTn id="174" dur="500"/>
                                        <p:tgtEl>
                                          <p:spTgt spid="1009705"/>
                                        </p:tgtEl>
                                      </p:cBhvr>
                                    </p:animEffect>
                                  </p:childTnLst>
                                </p:cTn>
                              </p:par>
                            </p:childTnLst>
                          </p:cTn>
                        </p:par>
                        <p:par>
                          <p:cTn id="175" fill="hold" nodeType="afterGroup">
                            <p:stCondLst>
                              <p:cond delay="1000"/>
                            </p:stCondLst>
                            <p:childTnLst>
                              <p:par>
                                <p:cTn id="176" presetID="22" presetClass="entr" presetSubtype="2" fill="hold" grpId="0" nodeType="afterEffect">
                                  <p:stCondLst>
                                    <p:cond delay="0"/>
                                  </p:stCondLst>
                                  <p:childTnLst>
                                    <p:set>
                                      <p:cBhvr>
                                        <p:cTn id="177" dur="1" fill="hold">
                                          <p:stCondLst>
                                            <p:cond delay="0"/>
                                          </p:stCondLst>
                                        </p:cTn>
                                        <p:tgtEl>
                                          <p:spTgt spid="1009701"/>
                                        </p:tgtEl>
                                        <p:attrNameLst>
                                          <p:attrName>style.visibility</p:attrName>
                                        </p:attrNameLst>
                                      </p:cBhvr>
                                      <p:to>
                                        <p:strVal val="visible"/>
                                      </p:to>
                                    </p:set>
                                    <p:animEffect transition="in" filter="wipe(right)">
                                      <p:cBhvr>
                                        <p:cTn id="178" dur="500"/>
                                        <p:tgtEl>
                                          <p:spTgt spid="1009701"/>
                                        </p:tgtEl>
                                      </p:cBhvr>
                                    </p:animEffect>
                                  </p:childTnLst>
                                </p:cTn>
                              </p:par>
                            </p:childTnLst>
                          </p:cTn>
                        </p:par>
                        <p:par>
                          <p:cTn id="179" fill="hold" nodeType="afterGroup">
                            <p:stCondLst>
                              <p:cond delay="1500"/>
                            </p:stCondLst>
                            <p:childTnLst>
                              <p:par>
                                <p:cTn id="180" presetID="22" presetClass="entr" presetSubtype="8" fill="hold" grpId="0" nodeType="afterEffect">
                                  <p:stCondLst>
                                    <p:cond delay="0"/>
                                  </p:stCondLst>
                                  <p:childTnLst>
                                    <p:set>
                                      <p:cBhvr>
                                        <p:cTn id="181" dur="1" fill="hold">
                                          <p:stCondLst>
                                            <p:cond delay="0"/>
                                          </p:stCondLst>
                                        </p:cTn>
                                        <p:tgtEl>
                                          <p:spTgt spid="1009702"/>
                                        </p:tgtEl>
                                        <p:attrNameLst>
                                          <p:attrName>style.visibility</p:attrName>
                                        </p:attrNameLst>
                                      </p:cBhvr>
                                      <p:to>
                                        <p:strVal val="visible"/>
                                      </p:to>
                                    </p:set>
                                    <p:animEffect transition="in" filter="wipe(left)">
                                      <p:cBhvr>
                                        <p:cTn id="182" dur="500"/>
                                        <p:tgtEl>
                                          <p:spTgt spid="1009702"/>
                                        </p:tgtEl>
                                      </p:cBhvr>
                                    </p:animEffect>
                                  </p:childTnLst>
                                </p:cTn>
                              </p:par>
                            </p:childTnLst>
                          </p:cTn>
                        </p:par>
                        <p:par>
                          <p:cTn id="183" fill="hold" nodeType="afterGroup">
                            <p:stCondLst>
                              <p:cond delay="2000"/>
                            </p:stCondLst>
                            <p:childTnLst>
                              <p:par>
                                <p:cTn id="184" presetID="22" presetClass="entr" presetSubtype="1" fill="hold" grpId="0" nodeType="afterEffect">
                                  <p:stCondLst>
                                    <p:cond delay="0"/>
                                  </p:stCondLst>
                                  <p:childTnLst>
                                    <p:set>
                                      <p:cBhvr>
                                        <p:cTn id="185" dur="1" fill="hold">
                                          <p:stCondLst>
                                            <p:cond delay="0"/>
                                          </p:stCondLst>
                                        </p:cTn>
                                        <p:tgtEl>
                                          <p:spTgt spid="1009700"/>
                                        </p:tgtEl>
                                        <p:attrNameLst>
                                          <p:attrName>style.visibility</p:attrName>
                                        </p:attrNameLst>
                                      </p:cBhvr>
                                      <p:to>
                                        <p:strVal val="visible"/>
                                      </p:to>
                                    </p:set>
                                    <p:animEffect transition="in" filter="wipe(up)">
                                      <p:cBhvr>
                                        <p:cTn id="186" dur="500"/>
                                        <p:tgtEl>
                                          <p:spTgt spid="1009700"/>
                                        </p:tgtEl>
                                      </p:cBhvr>
                                    </p:animEffect>
                                  </p:childTnLst>
                                </p:cTn>
                              </p:par>
                            </p:childTnLst>
                          </p:cTn>
                        </p:par>
                        <p:par>
                          <p:cTn id="187" fill="hold" nodeType="afterGroup">
                            <p:stCondLst>
                              <p:cond delay="2500"/>
                            </p:stCondLst>
                            <p:childTnLst>
                              <p:par>
                                <p:cTn id="188" presetID="22" presetClass="entr" presetSubtype="8" fill="hold" grpId="0" nodeType="afterEffect">
                                  <p:stCondLst>
                                    <p:cond delay="0"/>
                                  </p:stCondLst>
                                  <p:childTnLst>
                                    <p:set>
                                      <p:cBhvr>
                                        <p:cTn id="189" dur="1" fill="hold">
                                          <p:stCondLst>
                                            <p:cond delay="0"/>
                                          </p:stCondLst>
                                        </p:cTn>
                                        <p:tgtEl>
                                          <p:spTgt spid="1009703"/>
                                        </p:tgtEl>
                                        <p:attrNameLst>
                                          <p:attrName>style.visibility</p:attrName>
                                        </p:attrNameLst>
                                      </p:cBhvr>
                                      <p:to>
                                        <p:strVal val="visible"/>
                                      </p:to>
                                    </p:set>
                                    <p:animEffect transition="in" filter="wipe(left)">
                                      <p:cBhvr>
                                        <p:cTn id="190" dur="500"/>
                                        <p:tgtEl>
                                          <p:spTgt spid="1009703"/>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8" presetClass="entr" presetSubtype="6" fill="hold" grpId="0" nodeType="clickEffect">
                                  <p:stCondLst>
                                    <p:cond delay="0"/>
                                  </p:stCondLst>
                                  <p:childTnLst>
                                    <p:set>
                                      <p:cBhvr>
                                        <p:cTn id="194" dur="1" fill="hold">
                                          <p:stCondLst>
                                            <p:cond delay="0"/>
                                          </p:stCondLst>
                                        </p:cTn>
                                        <p:tgtEl>
                                          <p:spTgt spid="1009711"/>
                                        </p:tgtEl>
                                        <p:attrNameLst>
                                          <p:attrName>style.visibility</p:attrName>
                                        </p:attrNameLst>
                                      </p:cBhvr>
                                      <p:to>
                                        <p:strVal val="visible"/>
                                      </p:to>
                                    </p:set>
                                    <p:animEffect transition="in" filter="strips(downRight)">
                                      <p:cBhvr>
                                        <p:cTn id="195" dur="500"/>
                                        <p:tgtEl>
                                          <p:spTgt spid="1009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667" grpId="0" animBg="1"/>
      <p:bldP spid="1009668" grpId="0" animBg="1"/>
      <p:bldP spid="1009669" grpId="0" animBg="1"/>
      <p:bldP spid="1009670" grpId="0" animBg="1"/>
      <p:bldP spid="1009671" grpId="0" animBg="1"/>
      <p:bldP spid="1009672" grpId="0" animBg="1"/>
      <p:bldP spid="1009673" grpId="0"/>
      <p:bldP spid="1009674" grpId="0"/>
      <p:bldP spid="1009675" grpId="0"/>
      <p:bldP spid="1009676" grpId="0"/>
      <p:bldP spid="1009677" grpId="0"/>
      <p:bldP spid="1009678" grpId="0"/>
      <p:bldP spid="1009679" grpId="0" animBg="1"/>
      <p:bldP spid="1009680" grpId="0"/>
      <p:bldP spid="1009681" grpId="0" animBg="1"/>
      <p:bldP spid="1009682" grpId="0" animBg="1"/>
      <p:bldP spid="1009683" grpId="0"/>
      <p:bldP spid="1009684" grpId="0"/>
      <p:bldP spid="1009685" grpId="0"/>
      <p:bldP spid="1009686" grpId="0"/>
      <p:bldP spid="1009687" grpId="0" animBg="1"/>
      <p:bldP spid="1009688" grpId="0" animBg="1"/>
      <p:bldP spid="1009689" grpId="0" animBg="1"/>
      <p:bldP spid="1009690" grpId="0" animBg="1"/>
      <p:bldP spid="1009691" grpId="0" animBg="1"/>
      <p:bldP spid="1009692" grpId="0" animBg="1"/>
      <p:bldP spid="1009693" grpId="0"/>
      <p:bldP spid="1009694" grpId="0"/>
      <p:bldP spid="1009695" grpId="0"/>
      <p:bldP spid="1009696" grpId="0"/>
      <p:bldP spid="1009697" grpId="0"/>
      <p:bldP spid="1009698" grpId="0"/>
      <p:bldP spid="1009699" grpId="0"/>
      <p:bldP spid="1009700" grpId="0" animBg="1"/>
      <p:bldP spid="1009701" grpId="0" animBg="1"/>
      <p:bldP spid="1009702" grpId="0"/>
      <p:bldP spid="1009703" grpId="0"/>
      <p:bldP spid="1009704" grpId="0" animBg="1"/>
      <p:bldP spid="1009705" grpId="0"/>
      <p:bldP spid="1009706" grpId="0"/>
      <p:bldP spid="1009707" grpId="0" animBg="1"/>
      <p:bldP spid="1009708" grpId="0" animBg="1"/>
      <p:bldP spid="1009709" grpId="0"/>
      <p:bldP spid="1009710" grpId="0"/>
      <p:bldP spid="1009711" grpId="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 name="Retângulo 53"/>
          <p:cNvSpPr/>
          <p:nvPr/>
        </p:nvSpPr>
        <p:spPr>
          <a:xfrm>
            <a:off x="67667" y="1829046"/>
            <a:ext cx="6391399" cy="4192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8306"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78B728EE-906D-4383-9804-A98BD9C7C8F0}" type="slidenum">
              <a:rPr lang="pt-PT" sz="1400" b="0" smtClean="0">
                <a:solidFill>
                  <a:schemeClr val="folHlink"/>
                </a:solidFill>
              </a:rPr>
              <a:pPr eaLnBrk="1" hangingPunct="1"/>
              <a:t>96</a:t>
            </a:fld>
            <a:endParaRPr lang="pt-PT" sz="1400" b="0" smtClean="0">
              <a:solidFill>
                <a:schemeClr val="folHlink"/>
              </a:solidFill>
            </a:endParaRPr>
          </a:p>
        </p:txBody>
      </p:sp>
      <p:sp>
        <p:nvSpPr>
          <p:cNvPr id="98307"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1010691" name="Text Box 3"/>
          <p:cNvSpPr txBox="1">
            <a:spLocks noChangeArrowheads="1"/>
          </p:cNvSpPr>
          <p:nvPr/>
        </p:nvSpPr>
        <p:spPr bwMode="auto">
          <a:xfrm>
            <a:off x="539552" y="5981700"/>
            <a:ext cx="5676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000" b="0" dirty="0">
                <a:latin typeface="Arial" charset="0"/>
              </a:rPr>
              <a:t>Ajustamento, no longo prazo, a um aumento na taxa de crescimento da quantidade de moeda. </a:t>
            </a:r>
          </a:p>
        </p:txBody>
      </p:sp>
      <p:sp>
        <p:nvSpPr>
          <p:cNvPr id="1010692" name="Text Box 4"/>
          <p:cNvSpPr txBox="1">
            <a:spLocks noChangeArrowheads="1"/>
          </p:cNvSpPr>
          <p:nvPr/>
        </p:nvSpPr>
        <p:spPr bwMode="auto">
          <a:xfrm>
            <a:off x="6498654" y="1196752"/>
            <a:ext cx="260985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200" b="0" dirty="0">
                <a:latin typeface="Arial" charset="0"/>
              </a:rPr>
              <a:t>Política monetária expansionista</a:t>
            </a:r>
          </a:p>
          <a:p>
            <a:pPr eaLnBrk="1" hangingPunct="1">
              <a:spcBef>
                <a:spcPct val="50000"/>
              </a:spcBef>
              <a:buFontTx/>
              <a:buChar char="•"/>
            </a:pPr>
            <a:r>
              <a:rPr lang="pt-BR" sz="2200" b="0" dirty="0">
                <a:latin typeface="Arial" charset="0"/>
              </a:rPr>
              <a:t>Elevação da taxa de inflação desloca as curvas de demanda e oferta agregada.</a:t>
            </a:r>
          </a:p>
          <a:p>
            <a:pPr eaLnBrk="1" hangingPunct="1">
              <a:spcBef>
                <a:spcPct val="50000"/>
              </a:spcBef>
              <a:buFontTx/>
              <a:buChar char="•"/>
            </a:pPr>
            <a:r>
              <a:rPr lang="pt-BR" sz="2200" b="0" dirty="0">
                <a:latin typeface="Arial" charset="0"/>
              </a:rPr>
              <a:t>novo deslocamento das curvas de oferta e demanda agregada, estabelecendo novo ponto de equilíbrio. </a:t>
            </a:r>
          </a:p>
        </p:txBody>
      </p:sp>
      <p:sp>
        <p:nvSpPr>
          <p:cNvPr id="1010693" name="Line 5"/>
          <p:cNvSpPr>
            <a:spLocks noChangeShapeType="1"/>
          </p:cNvSpPr>
          <p:nvPr/>
        </p:nvSpPr>
        <p:spPr bwMode="auto">
          <a:xfrm flipV="1">
            <a:off x="672629" y="2039938"/>
            <a:ext cx="0" cy="3395662"/>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10694" name="Line 6"/>
          <p:cNvSpPr>
            <a:spLocks noChangeShapeType="1"/>
          </p:cNvSpPr>
          <p:nvPr/>
        </p:nvSpPr>
        <p:spPr bwMode="auto">
          <a:xfrm>
            <a:off x="672629" y="5435600"/>
            <a:ext cx="564991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10695" name="Line 7"/>
          <p:cNvSpPr>
            <a:spLocks noChangeShapeType="1"/>
          </p:cNvSpPr>
          <p:nvPr/>
        </p:nvSpPr>
        <p:spPr bwMode="auto">
          <a:xfrm flipV="1">
            <a:off x="1069504" y="3641725"/>
            <a:ext cx="4502150" cy="1330325"/>
          </a:xfrm>
          <a:prstGeom prst="line">
            <a:avLst/>
          </a:prstGeom>
          <a:noFill/>
          <a:ln w="38100">
            <a:solidFill>
              <a:srgbClr val="99FF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0696" name="Line 8"/>
          <p:cNvSpPr>
            <a:spLocks noChangeShapeType="1"/>
          </p:cNvSpPr>
          <p:nvPr/>
        </p:nvSpPr>
        <p:spPr bwMode="auto">
          <a:xfrm flipV="1">
            <a:off x="998066" y="3252788"/>
            <a:ext cx="4503738" cy="1330325"/>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0697" name="Line 9"/>
          <p:cNvSpPr>
            <a:spLocks noChangeShapeType="1"/>
          </p:cNvSpPr>
          <p:nvPr/>
        </p:nvSpPr>
        <p:spPr bwMode="auto">
          <a:xfrm flipV="1">
            <a:off x="956791" y="2246313"/>
            <a:ext cx="2944813" cy="86518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0698" name="Line 10"/>
          <p:cNvSpPr>
            <a:spLocks noChangeShapeType="1"/>
          </p:cNvSpPr>
          <p:nvPr/>
        </p:nvSpPr>
        <p:spPr bwMode="auto">
          <a:xfrm>
            <a:off x="2683991" y="2206625"/>
            <a:ext cx="2944813" cy="1963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0699" name="Line 11"/>
          <p:cNvSpPr>
            <a:spLocks noChangeShapeType="1"/>
          </p:cNvSpPr>
          <p:nvPr/>
        </p:nvSpPr>
        <p:spPr bwMode="auto">
          <a:xfrm>
            <a:off x="2088679" y="2311400"/>
            <a:ext cx="2944812" cy="196215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0700" name="Line 12"/>
          <p:cNvSpPr>
            <a:spLocks noChangeShapeType="1"/>
          </p:cNvSpPr>
          <p:nvPr/>
        </p:nvSpPr>
        <p:spPr bwMode="auto">
          <a:xfrm>
            <a:off x="672629" y="2482850"/>
            <a:ext cx="2430462"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10701" name="Line 13"/>
          <p:cNvSpPr>
            <a:spLocks noChangeShapeType="1"/>
          </p:cNvSpPr>
          <p:nvPr/>
        </p:nvSpPr>
        <p:spPr bwMode="auto">
          <a:xfrm>
            <a:off x="3103091" y="2482850"/>
            <a:ext cx="0" cy="29527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10702" name="Line 14"/>
          <p:cNvSpPr>
            <a:spLocks noChangeShapeType="1"/>
          </p:cNvSpPr>
          <p:nvPr/>
        </p:nvSpPr>
        <p:spPr bwMode="auto">
          <a:xfrm>
            <a:off x="4104804" y="3662363"/>
            <a:ext cx="0" cy="1773237"/>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10703" name="Line 15"/>
          <p:cNvSpPr>
            <a:spLocks noChangeShapeType="1"/>
          </p:cNvSpPr>
          <p:nvPr/>
        </p:nvSpPr>
        <p:spPr bwMode="auto">
          <a:xfrm flipH="1">
            <a:off x="677391" y="3662363"/>
            <a:ext cx="3427413"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10704" name="Line 16"/>
          <p:cNvSpPr>
            <a:spLocks noChangeShapeType="1"/>
          </p:cNvSpPr>
          <p:nvPr/>
        </p:nvSpPr>
        <p:spPr bwMode="auto">
          <a:xfrm flipV="1">
            <a:off x="3585691" y="4222750"/>
            <a:ext cx="0" cy="12128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10705" name="Line 17"/>
          <p:cNvSpPr>
            <a:spLocks noChangeShapeType="1"/>
          </p:cNvSpPr>
          <p:nvPr/>
        </p:nvSpPr>
        <p:spPr bwMode="auto">
          <a:xfrm flipH="1">
            <a:off x="667866" y="4222750"/>
            <a:ext cx="291782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10706" name="Line 18"/>
          <p:cNvSpPr>
            <a:spLocks noChangeShapeType="1"/>
          </p:cNvSpPr>
          <p:nvPr/>
        </p:nvSpPr>
        <p:spPr bwMode="auto">
          <a:xfrm>
            <a:off x="1296516" y="2698750"/>
            <a:ext cx="2944813" cy="1962150"/>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0707" name="Line 19"/>
          <p:cNvSpPr>
            <a:spLocks noChangeShapeType="1"/>
          </p:cNvSpPr>
          <p:nvPr/>
        </p:nvSpPr>
        <p:spPr bwMode="auto">
          <a:xfrm>
            <a:off x="947266" y="3498850"/>
            <a:ext cx="2255838" cy="1511300"/>
          </a:xfrm>
          <a:prstGeom prst="line">
            <a:avLst/>
          </a:prstGeom>
          <a:noFill/>
          <a:ln w="38100">
            <a:solidFill>
              <a:srgbClr val="99FF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0708" name="Line 20"/>
          <p:cNvSpPr>
            <a:spLocks noChangeShapeType="1"/>
          </p:cNvSpPr>
          <p:nvPr/>
        </p:nvSpPr>
        <p:spPr bwMode="auto">
          <a:xfrm>
            <a:off x="2509366" y="4540250"/>
            <a:ext cx="0" cy="8953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10709" name="Line 21"/>
          <p:cNvSpPr>
            <a:spLocks noChangeShapeType="1"/>
          </p:cNvSpPr>
          <p:nvPr/>
        </p:nvSpPr>
        <p:spPr bwMode="auto">
          <a:xfrm flipH="1">
            <a:off x="667866" y="4540250"/>
            <a:ext cx="184150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10710" name="Text Box 22"/>
          <p:cNvSpPr txBox="1">
            <a:spLocks noChangeArrowheads="1"/>
          </p:cNvSpPr>
          <p:nvPr/>
        </p:nvSpPr>
        <p:spPr bwMode="auto">
          <a:xfrm>
            <a:off x="2258541" y="5422900"/>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y</a:t>
            </a:r>
            <a:r>
              <a:rPr lang="pt-BR" sz="1800" b="0" baseline="-25000">
                <a:solidFill>
                  <a:srgbClr val="99FF66"/>
                </a:solidFill>
                <a:latin typeface="Arial" charset="0"/>
              </a:rPr>
              <a:t>0</a:t>
            </a:r>
            <a:endParaRPr lang="pt-BR" sz="1800" b="0">
              <a:solidFill>
                <a:srgbClr val="99FF66"/>
              </a:solidFill>
              <a:latin typeface="Arial" charset="0"/>
            </a:endParaRPr>
          </a:p>
        </p:txBody>
      </p:sp>
      <p:sp>
        <p:nvSpPr>
          <p:cNvPr id="1010711" name="Text Box 23"/>
          <p:cNvSpPr txBox="1">
            <a:spLocks noChangeArrowheads="1"/>
          </p:cNvSpPr>
          <p:nvPr/>
        </p:nvSpPr>
        <p:spPr bwMode="auto">
          <a:xfrm>
            <a:off x="3349154" y="5422900"/>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CCFFFF"/>
                </a:solidFill>
                <a:latin typeface="Arial" charset="0"/>
              </a:rPr>
              <a:t>y</a:t>
            </a:r>
            <a:r>
              <a:rPr lang="pt-BR" sz="1800" b="0" baseline="-25000">
                <a:solidFill>
                  <a:srgbClr val="CCFFFF"/>
                </a:solidFill>
                <a:latin typeface="Arial" charset="0"/>
              </a:rPr>
              <a:t>1</a:t>
            </a:r>
            <a:endParaRPr lang="pt-BR" sz="1800" b="0">
              <a:solidFill>
                <a:srgbClr val="CCFFFF"/>
              </a:solidFill>
              <a:latin typeface="Arial" charset="0"/>
            </a:endParaRPr>
          </a:p>
        </p:txBody>
      </p:sp>
      <p:sp>
        <p:nvSpPr>
          <p:cNvPr id="1010712" name="Text Box 24"/>
          <p:cNvSpPr txBox="1">
            <a:spLocks noChangeArrowheads="1"/>
          </p:cNvSpPr>
          <p:nvPr/>
        </p:nvSpPr>
        <p:spPr bwMode="auto">
          <a:xfrm>
            <a:off x="2853854" y="5422900"/>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FFFF00"/>
                </a:solidFill>
                <a:latin typeface="Arial" charset="0"/>
              </a:rPr>
              <a:t>y</a:t>
            </a:r>
            <a:r>
              <a:rPr lang="pt-BR" sz="1800" b="0" baseline="-25000">
                <a:solidFill>
                  <a:srgbClr val="FFFF00"/>
                </a:solidFill>
                <a:latin typeface="Arial" charset="0"/>
              </a:rPr>
              <a:t>3</a:t>
            </a:r>
            <a:endParaRPr lang="pt-BR" sz="1800" b="0">
              <a:solidFill>
                <a:srgbClr val="FFFF00"/>
              </a:solidFill>
              <a:latin typeface="Arial" charset="0"/>
            </a:endParaRPr>
          </a:p>
        </p:txBody>
      </p:sp>
      <p:sp>
        <p:nvSpPr>
          <p:cNvPr id="1010713" name="Text Box 25"/>
          <p:cNvSpPr txBox="1">
            <a:spLocks noChangeArrowheads="1"/>
          </p:cNvSpPr>
          <p:nvPr/>
        </p:nvSpPr>
        <p:spPr bwMode="auto">
          <a:xfrm>
            <a:off x="3873029" y="5422900"/>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99"/>
                </a:solidFill>
                <a:latin typeface="Arial" charset="0"/>
              </a:rPr>
              <a:t>y</a:t>
            </a:r>
            <a:r>
              <a:rPr lang="pt-BR" sz="1800" b="0" baseline="-25000">
                <a:solidFill>
                  <a:srgbClr val="FFFF99"/>
                </a:solidFill>
                <a:latin typeface="Arial" charset="0"/>
              </a:rPr>
              <a:t>2</a:t>
            </a:r>
            <a:endParaRPr lang="pt-BR" sz="1800" b="0">
              <a:solidFill>
                <a:srgbClr val="FFFF99"/>
              </a:solidFill>
              <a:latin typeface="Arial" charset="0"/>
            </a:endParaRPr>
          </a:p>
        </p:txBody>
      </p:sp>
      <p:sp>
        <p:nvSpPr>
          <p:cNvPr id="1010714" name="Text Box 26"/>
          <p:cNvSpPr txBox="1">
            <a:spLocks noChangeArrowheads="1"/>
          </p:cNvSpPr>
          <p:nvPr/>
        </p:nvSpPr>
        <p:spPr bwMode="auto">
          <a:xfrm>
            <a:off x="5827241" y="5422900"/>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FF"/>
                </a:solidFill>
                <a:latin typeface="Arial" charset="0"/>
              </a:rPr>
              <a:t>y</a:t>
            </a:r>
          </a:p>
        </p:txBody>
      </p:sp>
      <p:sp>
        <p:nvSpPr>
          <p:cNvPr id="1010715" name="Text Box 27"/>
          <p:cNvSpPr txBox="1">
            <a:spLocks noChangeArrowheads="1"/>
          </p:cNvSpPr>
          <p:nvPr/>
        </p:nvSpPr>
        <p:spPr bwMode="auto">
          <a:xfrm>
            <a:off x="2277591" y="4157663"/>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E</a:t>
            </a:r>
            <a:r>
              <a:rPr lang="pt-BR" sz="1800" b="0" baseline="-25000">
                <a:solidFill>
                  <a:srgbClr val="99FF66"/>
                </a:solidFill>
                <a:latin typeface="Arial" charset="0"/>
              </a:rPr>
              <a:t>0</a:t>
            </a:r>
            <a:endParaRPr lang="pt-BR" sz="1800" b="0">
              <a:solidFill>
                <a:srgbClr val="99FF66"/>
              </a:solidFill>
              <a:latin typeface="Arial" charset="0"/>
            </a:endParaRPr>
          </a:p>
        </p:txBody>
      </p:sp>
      <p:sp>
        <p:nvSpPr>
          <p:cNvPr id="1010716" name="Text Box 28"/>
          <p:cNvSpPr txBox="1">
            <a:spLocks noChangeArrowheads="1"/>
          </p:cNvSpPr>
          <p:nvPr/>
        </p:nvSpPr>
        <p:spPr bwMode="auto">
          <a:xfrm>
            <a:off x="3411066" y="3829050"/>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CCFFFF"/>
                </a:solidFill>
                <a:latin typeface="Arial" charset="0"/>
              </a:rPr>
              <a:t>E</a:t>
            </a:r>
            <a:r>
              <a:rPr lang="pt-BR" sz="1800" b="0" baseline="-25000">
                <a:solidFill>
                  <a:srgbClr val="CCFFFF"/>
                </a:solidFill>
                <a:latin typeface="Arial" charset="0"/>
              </a:rPr>
              <a:t>1</a:t>
            </a:r>
            <a:endParaRPr lang="pt-BR" sz="1800" b="0">
              <a:solidFill>
                <a:srgbClr val="CCFFFF"/>
              </a:solidFill>
              <a:latin typeface="Arial" charset="0"/>
            </a:endParaRPr>
          </a:p>
        </p:txBody>
      </p:sp>
      <p:sp>
        <p:nvSpPr>
          <p:cNvPr id="1010717" name="Text Box 29"/>
          <p:cNvSpPr txBox="1">
            <a:spLocks noChangeArrowheads="1"/>
          </p:cNvSpPr>
          <p:nvPr/>
        </p:nvSpPr>
        <p:spPr bwMode="auto">
          <a:xfrm>
            <a:off x="3896841" y="3254375"/>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99"/>
                </a:solidFill>
                <a:latin typeface="Arial" charset="0"/>
              </a:rPr>
              <a:t>E</a:t>
            </a:r>
            <a:r>
              <a:rPr lang="pt-BR" sz="1800" b="0" baseline="-25000">
                <a:solidFill>
                  <a:srgbClr val="FFFF99"/>
                </a:solidFill>
                <a:latin typeface="Arial" charset="0"/>
              </a:rPr>
              <a:t>2</a:t>
            </a:r>
            <a:endParaRPr lang="pt-BR" sz="1800" b="0">
              <a:solidFill>
                <a:srgbClr val="FFFF99"/>
              </a:solidFill>
              <a:latin typeface="Arial" charset="0"/>
            </a:endParaRPr>
          </a:p>
        </p:txBody>
      </p:sp>
      <p:sp>
        <p:nvSpPr>
          <p:cNvPr id="1010718" name="Text Box 30"/>
          <p:cNvSpPr txBox="1">
            <a:spLocks noChangeArrowheads="1"/>
          </p:cNvSpPr>
          <p:nvPr/>
        </p:nvSpPr>
        <p:spPr bwMode="auto">
          <a:xfrm>
            <a:off x="2877666" y="2085975"/>
            <a:ext cx="495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rPr>
              <a:t>E</a:t>
            </a:r>
            <a:r>
              <a:rPr lang="pt-BR" sz="1800" b="0" baseline="-25000">
                <a:solidFill>
                  <a:srgbClr val="FFFF00"/>
                </a:solidFill>
                <a:latin typeface="Arial" charset="0"/>
              </a:rPr>
              <a:t>3</a:t>
            </a:r>
            <a:endParaRPr lang="pt-BR" sz="1800" b="0">
              <a:solidFill>
                <a:srgbClr val="FFFF00"/>
              </a:solidFill>
              <a:latin typeface="Arial" charset="0"/>
            </a:endParaRPr>
          </a:p>
        </p:txBody>
      </p:sp>
      <p:sp>
        <p:nvSpPr>
          <p:cNvPr id="1010719" name="Text Box 31"/>
          <p:cNvSpPr txBox="1">
            <a:spLocks noChangeArrowheads="1"/>
          </p:cNvSpPr>
          <p:nvPr/>
        </p:nvSpPr>
        <p:spPr bwMode="auto">
          <a:xfrm>
            <a:off x="3169766" y="4881563"/>
            <a:ext cx="8921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DAD</a:t>
            </a:r>
            <a:r>
              <a:rPr lang="pt-BR" sz="1800" b="0" baseline="-25000">
                <a:solidFill>
                  <a:srgbClr val="99FF66"/>
                </a:solidFill>
                <a:latin typeface="Arial" charset="0"/>
              </a:rPr>
              <a:t>0</a:t>
            </a:r>
            <a:endParaRPr lang="pt-BR" sz="1800" b="0">
              <a:solidFill>
                <a:srgbClr val="99FF66"/>
              </a:solidFill>
              <a:latin typeface="Arial" charset="0"/>
            </a:endParaRPr>
          </a:p>
        </p:txBody>
      </p:sp>
      <p:sp>
        <p:nvSpPr>
          <p:cNvPr id="1010720" name="Text Box 32"/>
          <p:cNvSpPr txBox="1">
            <a:spLocks noChangeArrowheads="1"/>
          </p:cNvSpPr>
          <p:nvPr/>
        </p:nvSpPr>
        <p:spPr bwMode="auto">
          <a:xfrm>
            <a:off x="4193704" y="4557713"/>
            <a:ext cx="892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CCFFFF"/>
                </a:solidFill>
                <a:latin typeface="Arial" charset="0"/>
              </a:rPr>
              <a:t>DAD</a:t>
            </a:r>
            <a:r>
              <a:rPr lang="pt-BR" sz="1800" b="0" baseline="-25000">
                <a:solidFill>
                  <a:srgbClr val="CCFFFF"/>
                </a:solidFill>
                <a:latin typeface="Arial" charset="0"/>
              </a:rPr>
              <a:t>1</a:t>
            </a:r>
            <a:endParaRPr lang="pt-BR" sz="1800" b="0">
              <a:solidFill>
                <a:srgbClr val="CCFFFF"/>
              </a:solidFill>
              <a:latin typeface="Arial" charset="0"/>
            </a:endParaRPr>
          </a:p>
        </p:txBody>
      </p:sp>
      <p:sp>
        <p:nvSpPr>
          <p:cNvPr id="1010721" name="Text Box 33"/>
          <p:cNvSpPr txBox="1">
            <a:spLocks noChangeArrowheads="1"/>
          </p:cNvSpPr>
          <p:nvPr/>
        </p:nvSpPr>
        <p:spPr bwMode="auto">
          <a:xfrm>
            <a:off x="4987454" y="4214813"/>
            <a:ext cx="892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99"/>
                </a:solidFill>
                <a:latin typeface="Arial" charset="0"/>
              </a:rPr>
              <a:t>DAD</a:t>
            </a:r>
            <a:r>
              <a:rPr lang="pt-BR" sz="1800" b="0" baseline="-25000">
                <a:solidFill>
                  <a:srgbClr val="FFFF99"/>
                </a:solidFill>
                <a:latin typeface="Arial" charset="0"/>
              </a:rPr>
              <a:t>2</a:t>
            </a:r>
            <a:endParaRPr lang="pt-BR" sz="1800" b="0">
              <a:solidFill>
                <a:srgbClr val="FFFF99"/>
              </a:solidFill>
              <a:latin typeface="Arial" charset="0"/>
            </a:endParaRPr>
          </a:p>
        </p:txBody>
      </p:sp>
      <p:sp>
        <p:nvSpPr>
          <p:cNvPr id="1010722" name="Text Box 34"/>
          <p:cNvSpPr txBox="1">
            <a:spLocks noChangeArrowheads="1"/>
          </p:cNvSpPr>
          <p:nvPr/>
        </p:nvSpPr>
        <p:spPr bwMode="auto">
          <a:xfrm>
            <a:off x="5581179" y="3970338"/>
            <a:ext cx="892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rPr>
              <a:t>DAD</a:t>
            </a:r>
            <a:r>
              <a:rPr lang="pt-BR" sz="1800" b="0" baseline="-25000">
                <a:solidFill>
                  <a:srgbClr val="FFFF00"/>
                </a:solidFill>
                <a:latin typeface="Arial" charset="0"/>
              </a:rPr>
              <a:t>3</a:t>
            </a:r>
            <a:endParaRPr lang="pt-BR" sz="1800" b="0">
              <a:solidFill>
                <a:srgbClr val="FFFF00"/>
              </a:solidFill>
              <a:latin typeface="Arial" charset="0"/>
            </a:endParaRPr>
          </a:p>
        </p:txBody>
      </p:sp>
      <p:sp>
        <p:nvSpPr>
          <p:cNvPr id="1010723" name="Text Box 35"/>
          <p:cNvSpPr txBox="1">
            <a:spLocks noChangeArrowheads="1"/>
          </p:cNvSpPr>
          <p:nvPr/>
        </p:nvSpPr>
        <p:spPr bwMode="auto">
          <a:xfrm>
            <a:off x="5539904" y="3467100"/>
            <a:ext cx="9763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OACP</a:t>
            </a:r>
            <a:r>
              <a:rPr lang="pt-BR" sz="1800" b="0" baseline="-25000">
                <a:solidFill>
                  <a:srgbClr val="99FF66"/>
                </a:solidFill>
                <a:latin typeface="Arial" charset="0"/>
              </a:rPr>
              <a:t>0</a:t>
            </a:r>
            <a:endParaRPr lang="pt-BR" sz="1800" b="0">
              <a:solidFill>
                <a:srgbClr val="99FF66"/>
              </a:solidFill>
              <a:latin typeface="Arial" charset="0"/>
            </a:endParaRPr>
          </a:p>
        </p:txBody>
      </p:sp>
      <p:sp>
        <p:nvSpPr>
          <p:cNvPr id="1010724" name="Text Box 36"/>
          <p:cNvSpPr txBox="1">
            <a:spLocks noChangeArrowheads="1"/>
          </p:cNvSpPr>
          <p:nvPr/>
        </p:nvSpPr>
        <p:spPr bwMode="auto">
          <a:xfrm>
            <a:off x="5482754" y="3014663"/>
            <a:ext cx="9763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99"/>
                </a:solidFill>
                <a:latin typeface="Arial" charset="0"/>
              </a:rPr>
              <a:t>OACP</a:t>
            </a:r>
            <a:r>
              <a:rPr lang="pt-BR" sz="1800" b="0" baseline="-25000">
                <a:solidFill>
                  <a:srgbClr val="FFFF99"/>
                </a:solidFill>
                <a:latin typeface="Arial" charset="0"/>
              </a:rPr>
              <a:t>2</a:t>
            </a:r>
            <a:endParaRPr lang="pt-BR" sz="1800" b="0">
              <a:solidFill>
                <a:srgbClr val="FFFF99"/>
              </a:solidFill>
              <a:latin typeface="Arial" charset="0"/>
            </a:endParaRPr>
          </a:p>
        </p:txBody>
      </p:sp>
      <p:sp>
        <p:nvSpPr>
          <p:cNvPr id="1010725" name="Text Box 37"/>
          <p:cNvSpPr txBox="1">
            <a:spLocks noChangeArrowheads="1"/>
          </p:cNvSpPr>
          <p:nvPr/>
        </p:nvSpPr>
        <p:spPr bwMode="auto">
          <a:xfrm>
            <a:off x="3882554" y="2027238"/>
            <a:ext cx="9763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rPr>
              <a:t>OACP</a:t>
            </a:r>
            <a:r>
              <a:rPr lang="pt-BR" sz="1800" b="0" baseline="-25000">
                <a:solidFill>
                  <a:srgbClr val="FFFF00"/>
                </a:solidFill>
                <a:latin typeface="Arial" charset="0"/>
              </a:rPr>
              <a:t>3</a:t>
            </a:r>
            <a:endParaRPr lang="pt-BR" sz="1800" b="0">
              <a:solidFill>
                <a:srgbClr val="FFFF00"/>
              </a:solidFill>
              <a:latin typeface="Arial" charset="0"/>
            </a:endParaRPr>
          </a:p>
        </p:txBody>
      </p:sp>
      <p:grpSp>
        <p:nvGrpSpPr>
          <p:cNvPr id="1010726" name="Group 38"/>
          <p:cNvGrpSpPr>
            <a:grpSpLocks/>
          </p:cNvGrpSpPr>
          <p:nvPr/>
        </p:nvGrpSpPr>
        <p:grpSpPr bwMode="auto">
          <a:xfrm>
            <a:off x="191616" y="4241800"/>
            <a:ext cx="523875" cy="587375"/>
            <a:chOff x="206" y="2672"/>
            <a:chExt cx="330" cy="370"/>
          </a:xfrm>
        </p:grpSpPr>
        <p:sp>
          <p:nvSpPr>
            <p:cNvPr id="98356" name="Text Box 39"/>
            <p:cNvSpPr txBox="1">
              <a:spLocks noChangeArrowheads="1"/>
            </p:cNvSpPr>
            <p:nvPr/>
          </p:nvSpPr>
          <p:spPr bwMode="auto">
            <a:xfrm>
              <a:off x="206" y="2774"/>
              <a:ext cx="33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P</a:t>
              </a:r>
              <a:r>
                <a:rPr lang="pt-BR" sz="1800" b="0" baseline="-25000">
                  <a:solidFill>
                    <a:srgbClr val="99FF66"/>
                  </a:solidFill>
                  <a:latin typeface="Arial" charset="0"/>
                </a:rPr>
                <a:t>0</a:t>
              </a:r>
              <a:endParaRPr lang="pt-BR" sz="1800" b="0">
                <a:solidFill>
                  <a:srgbClr val="99FF66"/>
                </a:solidFill>
                <a:latin typeface="Arial" charset="0"/>
              </a:endParaRPr>
            </a:p>
          </p:txBody>
        </p:sp>
        <p:sp>
          <p:nvSpPr>
            <p:cNvPr id="98357" name="Text Box 40"/>
            <p:cNvSpPr txBox="1">
              <a:spLocks noChangeArrowheads="1"/>
            </p:cNvSpPr>
            <p:nvPr/>
          </p:nvSpPr>
          <p:spPr bwMode="auto">
            <a:xfrm>
              <a:off x="224" y="2672"/>
              <a:ext cx="21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sym typeface="Symbol" pitchFamily="18" charset="2"/>
                </a:rPr>
                <a:t></a:t>
              </a:r>
              <a:endParaRPr lang="pt-BR" sz="1800" b="0">
                <a:solidFill>
                  <a:srgbClr val="99FF66"/>
                </a:solidFill>
                <a:latin typeface="Arial" charset="0"/>
              </a:endParaRPr>
            </a:p>
          </p:txBody>
        </p:sp>
      </p:grpSp>
      <p:grpSp>
        <p:nvGrpSpPr>
          <p:cNvPr id="1010729" name="Group 41"/>
          <p:cNvGrpSpPr>
            <a:grpSpLocks/>
          </p:cNvGrpSpPr>
          <p:nvPr/>
        </p:nvGrpSpPr>
        <p:grpSpPr bwMode="auto">
          <a:xfrm>
            <a:off x="220191" y="3829050"/>
            <a:ext cx="523875" cy="587375"/>
            <a:chOff x="224" y="2412"/>
            <a:chExt cx="330" cy="370"/>
          </a:xfrm>
        </p:grpSpPr>
        <p:sp>
          <p:nvSpPr>
            <p:cNvPr id="98354" name="Text Box 42"/>
            <p:cNvSpPr txBox="1">
              <a:spLocks noChangeArrowheads="1"/>
            </p:cNvSpPr>
            <p:nvPr/>
          </p:nvSpPr>
          <p:spPr bwMode="auto">
            <a:xfrm>
              <a:off x="224" y="2513"/>
              <a:ext cx="33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CCFFFF"/>
                  </a:solidFill>
                  <a:latin typeface="Arial" charset="0"/>
                </a:rPr>
                <a:t>P</a:t>
              </a:r>
              <a:r>
                <a:rPr lang="pt-BR" sz="1800" b="0" baseline="-25000">
                  <a:solidFill>
                    <a:srgbClr val="CCFFFF"/>
                  </a:solidFill>
                  <a:latin typeface="Arial" charset="0"/>
                </a:rPr>
                <a:t>1</a:t>
              </a:r>
              <a:endParaRPr lang="pt-BR" sz="1800" b="0">
                <a:solidFill>
                  <a:srgbClr val="CCFFFF"/>
                </a:solidFill>
                <a:latin typeface="Arial" charset="0"/>
              </a:endParaRPr>
            </a:p>
          </p:txBody>
        </p:sp>
        <p:sp>
          <p:nvSpPr>
            <p:cNvPr id="98355" name="Text Box 43"/>
            <p:cNvSpPr txBox="1">
              <a:spLocks noChangeArrowheads="1"/>
            </p:cNvSpPr>
            <p:nvPr/>
          </p:nvSpPr>
          <p:spPr bwMode="auto">
            <a:xfrm>
              <a:off x="242" y="2412"/>
              <a:ext cx="21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CCFFFF"/>
                  </a:solidFill>
                  <a:latin typeface="Arial" charset="0"/>
                  <a:sym typeface="Symbol" pitchFamily="18" charset="2"/>
                </a:rPr>
                <a:t></a:t>
              </a:r>
              <a:endParaRPr lang="pt-BR" sz="1800" b="0">
                <a:solidFill>
                  <a:srgbClr val="CCFFFF"/>
                </a:solidFill>
                <a:latin typeface="Arial" charset="0"/>
              </a:endParaRPr>
            </a:p>
          </p:txBody>
        </p:sp>
      </p:grpSp>
      <p:grpSp>
        <p:nvGrpSpPr>
          <p:cNvPr id="1010732" name="Group 44"/>
          <p:cNvGrpSpPr>
            <a:grpSpLocks/>
          </p:cNvGrpSpPr>
          <p:nvPr/>
        </p:nvGrpSpPr>
        <p:grpSpPr bwMode="auto">
          <a:xfrm>
            <a:off x="220191" y="3298825"/>
            <a:ext cx="523875" cy="587375"/>
            <a:chOff x="224" y="2078"/>
            <a:chExt cx="330" cy="370"/>
          </a:xfrm>
        </p:grpSpPr>
        <p:sp>
          <p:nvSpPr>
            <p:cNvPr id="98352" name="Text Box 45"/>
            <p:cNvSpPr txBox="1">
              <a:spLocks noChangeArrowheads="1"/>
            </p:cNvSpPr>
            <p:nvPr/>
          </p:nvSpPr>
          <p:spPr bwMode="auto">
            <a:xfrm>
              <a:off x="224" y="2180"/>
              <a:ext cx="33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99"/>
                  </a:solidFill>
                  <a:latin typeface="Arial" charset="0"/>
                </a:rPr>
                <a:t>P</a:t>
              </a:r>
              <a:r>
                <a:rPr lang="pt-BR" sz="1800" b="0" baseline="-25000">
                  <a:solidFill>
                    <a:srgbClr val="FFFF99"/>
                  </a:solidFill>
                  <a:latin typeface="Arial" charset="0"/>
                </a:rPr>
                <a:t>2</a:t>
              </a:r>
              <a:endParaRPr lang="pt-BR" sz="1800" b="0">
                <a:solidFill>
                  <a:srgbClr val="FFFF99"/>
                </a:solidFill>
                <a:latin typeface="Arial" charset="0"/>
              </a:endParaRPr>
            </a:p>
          </p:txBody>
        </p:sp>
        <p:sp>
          <p:nvSpPr>
            <p:cNvPr id="98353" name="Text Box 46"/>
            <p:cNvSpPr txBox="1">
              <a:spLocks noChangeArrowheads="1"/>
            </p:cNvSpPr>
            <p:nvPr/>
          </p:nvSpPr>
          <p:spPr bwMode="auto">
            <a:xfrm>
              <a:off x="242" y="2078"/>
              <a:ext cx="21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99"/>
                  </a:solidFill>
                  <a:latin typeface="Arial" charset="0"/>
                  <a:sym typeface="Symbol" pitchFamily="18" charset="2"/>
                </a:rPr>
                <a:t></a:t>
              </a:r>
              <a:endParaRPr lang="pt-BR" sz="1800" b="0">
                <a:solidFill>
                  <a:srgbClr val="FFFF99"/>
                </a:solidFill>
                <a:latin typeface="Arial" charset="0"/>
              </a:endParaRPr>
            </a:p>
          </p:txBody>
        </p:sp>
      </p:grpSp>
      <p:grpSp>
        <p:nvGrpSpPr>
          <p:cNvPr id="1010735" name="Group 47"/>
          <p:cNvGrpSpPr>
            <a:grpSpLocks/>
          </p:cNvGrpSpPr>
          <p:nvPr/>
        </p:nvGrpSpPr>
        <p:grpSpPr bwMode="auto">
          <a:xfrm>
            <a:off x="234479" y="2181225"/>
            <a:ext cx="523875" cy="568325"/>
            <a:chOff x="233" y="1374"/>
            <a:chExt cx="330" cy="358"/>
          </a:xfrm>
        </p:grpSpPr>
        <p:sp>
          <p:nvSpPr>
            <p:cNvPr id="98350" name="Text Box 48"/>
            <p:cNvSpPr txBox="1">
              <a:spLocks noChangeArrowheads="1"/>
            </p:cNvSpPr>
            <p:nvPr/>
          </p:nvSpPr>
          <p:spPr bwMode="auto">
            <a:xfrm>
              <a:off x="233" y="1464"/>
              <a:ext cx="33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rPr>
                <a:t>P</a:t>
              </a:r>
              <a:r>
                <a:rPr lang="pt-BR" sz="1800" b="0" baseline="-25000">
                  <a:solidFill>
                    <a:srgbClr val="FFFF00"/>
                  </a:solidFill>
                  <a:latin typeface="Arial" charset="0"/>
                </a:rPr>
                <a:t>3</a:t>
              </a:r>
              <a:endParaRPr lang="pt-BR" sz="1800" b="0">
                <a:solidFill>
                  <a:srgbClr val="FFFF00"/>
                </a:solidFill>
                <a:latin typeface="Arial" charset="0"/>
              </a:endParaRPr>
            </a:p>
          </p:txBody>
        </p:sp>
        <p:sp>
          <p:nvSpPr>
            <p:cNvPr id="98351" name="Text Box 49"/>
            <p:cNvSpPr txBox="1">
              <a:spLocks noChangeArrowheads="1"/>
            </p:cNvSpPr>
            <p:nvPr/>
          </p:nvSpPr>
          <p:spPr bwMode="auto">
            <a:xfrm>
              <a:off x="251" y="1374"/>
              <a:ext cx="21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sym typeface="Symbol" pitchFamily="18" charset="2"/>
                </a:rPr>
                <a:t></a:t>
              </a:r>
              <a:endParaRPr lang="pt-BR" sz="1800" b="0">
                <a:solidFill>
                  <a:srgbClr val="FFFF00"/>
                </a:solidFill>
                <a:latin typeface="Arial" charset="0"/>
              </a:endParaRPr>
            </a:p>
          </p:txBody>
        </p:sp>
      </p:grpSp>
      <p:grpSp>
        <p:nvGrpSpPr>
          <p:cNvPr id="1010738" name="Group 50"/>
          <p:cNvGrpSpPr>
            <a:grpSpLocks/>
          </p:cNvGrpSpPr>
          <p:nvPr/>
        </p:nvGrpSpPr>
        <p:grpSpPr bwMode="auto">
          <a:xfrm>
            <a:off x="234479" y="1781175"/>
            <a:ext cx="523875" cy="568325"/>
            <a:chOff x="233" y="1122"/>
            <a:chExt cx="330" cy="358"/>
          </a:xfrm>
        </p:grpSpPr>
        <p:sp>
          <p:nvSpPr>
            <p:cNvPr id="98348" name="Text Box 51"/>
            <p:cNvSpPr txBox="1">
              <a:spLocks noChangeArrowheads="1"/>
            </p:cNvSpPr>
            <p:nvPr/>
          </p:nvSpPr>
          <p:spPr bwMode="auto">
            <a:xfrm>
              <a:off x="233" y="1211"/>
              <a:ext cx="33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FF"/>
                  </a:solidFill>
                  <a:latin typeface="Arial" charset="0"/>
                </a:rPr>
                <a:t>P</a:t>
              </a:r>
            </a:p>
          </p:txBody>
        </p:sp>
        <p:sp>
          <p:nvSpPr>
            <p:cNvPr id="98349" name="Text Box 52"/>
            <p:cNvSpPr txBox="1">
              <a:spLocks noChangeArrowheads="1"/>
            </p:cNvSpPr>
            <p:nvPr/>
          </p:nvSpPr>
          <p:spPr bwMode="auto">
            <a:xfrm>
              <a:off x="251" y="1122"/>
              <a:ext cx="21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FF"/>
                  </a:solidFill>
                  <a:latin typeface="Arial" charset="0"/>
                  <a:sym typeface="Symbol" pitchFamily="18" charset="2"/>
                </a:rPr>
                <a:t></a:t>
              </a:r>
              <a:endParaRPr lang="pt-BR" sz="1800" b="0">
                <a:solidFill>
                  <a:srgbClr val="FFFFFF"/>
                </a:solidFill>
                <a:latin typeface="Arial" charset="0"/>
              </a:endParaRPr>
            </a:p>
          </p:txBody>
        </p:sp>
      </p:grpSp>
    </p:spTree>
    <p:extLst>
      <p:ext uri="{BB962C8B-B14F-4D97-AF65-F5344CB8AC3E}">
        <p14:creationId xmlns:p14="http://schemas.microsoft.com/office/powerpoint/2010/main" val="2091619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0691"/>
                                        </p:tgtEl>
                                        <p:attrNameLst>
                                          <p:attrName>style.visibility</p:attrName>
                                        </p:attrNameLst>
                                      </p:cBhvr>
                                      <p:to>
                                        <p:strVal val="visible"/>
                                      </p:to>
                                    </p:set>
                                    <p:animEffect transition="in" filter="wipe(left)">
                                      <p:cBhvr>
                                        <p:cTn id="7" dur="500"/>
                                        <p:tgtEl>
                                          <p:spTgt spid="1010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10693"/>
                                        </p:tgtEl>
                                        <p:attrNameLst>
                                          <p:attrName>style.visibility</p:attrName>
                                        </p:attrNameLst>
                                      </p:cBhvr>
                                      <p:to>
                                        <p:strVal val="visible"/>
                                      </p:to>
                                    </p:set>
                                    <p:animEffect transition="in" filter="wipe(down)">
                                      <p:cBhvr>
                                        <p:cTn id="12" dur="1000"/>
                                        <p:tgtEl>
                                          <p:spTgt spid="1010693"/>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010738"/>
                                        </p:tgtEl>
                                        <p:attrNameLst>
                                          <p:attrName>style.visibility</p:attrName>
                                        </p:attrNameLst>
                                      </p:cBhvr>
                                      <p:to>
                                        <p:strVal val="visible"/>
                                      </p:to>
                                    </p:set>
                                    <p:anim calcmode="lin" valueType="num">
                                      <p:cBhvr>
                                        <p:cTn id="16" dur="500" fill="hold"/>
                                        <p:tgtEl>
                                          <p:spTgt spid="1010738"/>
                                        </p:tgtEl>
                                        <p:attrNameLst>
                                          <p:attrName>ppt_w</p:attrName>
                                        </p:attrNameLst>
                                      </p:cBhvr>
                                      <p:tavLst>
                                        <p:tav tm="0">
                                          <p:val>
                                            <p:fltVal val="0"/>
                                          </p:val>
                                        </p:tav>
                                        <p:tav tm="100000">
                                          <p:val>
                                            <p:strVal val="#ppt_w"/>
                                          </p:val>
                                        </p:tav>
                                      </p:tavLst>
                                    </p:anim>
                                    <p:anim calcmode="lin" valueType="num">
                                      <p:cBhvr>
                                        <p:cTn id="17" dur="500" fill="hold"/>
                                        <p:tgtEl>
                                          <p:spTgt spid="1010738"/>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10694"/>
                                        </p:tgtEl>
                                        <p:attrNameLst>
                                          <p:attrName>style.visibility</p:attrName>
                                        </p:attrNameLst>
                                      </p:cBhvr>
                                      <p:to>
                                        <p:strVal val="visible"/>
                                      </p:to>
                                    </p:set>
                                    <p:animEffect transition="in" filter="wipe(left)">
                                      <p:cBhvr>
                                        <p:cTn id="21" dur="1000"/>
                                        <p:tgtEl>
                                          <p:spTgt spid="1010694"/>
                                        </p:tgtEl>
                                      </p:cBhvr>
                                    </p:animEffec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010714"/>
                                        </p:tgtEl>
                                        <p:attrNameLst>
                                          <p:attrName>style.visibility</p:attrName>
                                        </p:attrNameLst>
                                      </p:cBhvr>
                                      <p:to>
                                        <p:strVal val="visible"/>
                                      </p:to>
                                    </p:set>
                                    <p:animEffect transition="in" filter="wipe(left)">
                                      <p:cBhvr>
                                        <p:cTn id="25" dur="500"/>
                                        <p:tgtEl>
                                          <p:spTgt spid="1010714"/>
                                        </p:tgtEl>
                                      </p:cBhvr>
                                    </p:animEffect>
                                  </p:childTnLst>
                                </p:cTn>
                              </p:par>
                            </p:childTnLst>
                          </p:cTn>
                        </p:par>
                        <p:par>
                          <p:cTn id="26" fill="hold" nodeType="afterGroup">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1010695"/>
                                        </p:tgtEl>
                                        <p:attrNameLst>
                                          <p:attrName>style.visibility</p:attrName>
                                        </p:attrNameLst>
                                      </p:cBhvr>
                                      <p:to>
                                        <p:strVal val="visible"/>
                                      </p:to>
                                    </p:set>
                                    <p:animEffect transition="in" filter="wipe(down)">
                                      <p:cBhvr>
                                        <p:cTn id="29" dur="1000"/>
                                        <p:tgtEl>
                                          <p:spTgt spid="1010695"/>
                                        </p:tgtEl>
                                      </p:cBhvr>
                                    </p:animEffect>
                                  </p:childTnLst>
                                </p:cTn>
                              </p:par>
                            </p:childTnLst>
                          </p:cTn>
                        </p:par>
                        <p:par>
                          <p:cTn id="30" fill="hold" nodeType="afterGroup">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010723"/>
                                        </p:tgtEl>
                                        <p:attrNameLst>
                                          <p:attrName>style.visibility</p:attrName>
                                        </p:attrNameLst>
                                      </p:cBhvr>
                                      <p:to>
                                        <p:strVal val="visible"/>
                                      </p:to>
                                    </p:set>
                                    <p:animEffect transition="in" filter="wipe(left)">
                                      <p:cBhvr>
                                        <p:cTn id="33" dur="500"/>
                                        <p:tgtEl>
                                          <p:spTgt spid="1010723"/>
                                        </p:tgtEl>
                                      </p:cBhvr>
                                    </p:animEffect>
                                  </p:childTnLst>
                                </p:cTn>
                              </p:par>
                            </p:childTnLst>
                          </p:cTn>
                        </p:par>
                        <p:par>
                          <p:cTn id="34" fill="hold" nodeType="afterGroup">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010707"/>
                                        </p:tgtEl>
                                        <p:attrNameLst>
                                          <p:attrName>style.visibility</p:attrName>
                                        </p:attrNameLst>
                                      </p:cBhvr>
                                      <p:to>
                                        <p:strVal val="visible"/>
                                      </p:to>
                                    </p:set>
                                    <p:animEffect transition="in" filter="wipe(left)">
                                      <p:cBhvr>
                                        <p:cTn id="37" dur="1000"/>
                                        <p:tgtEl>
                                          <p:spTgt spid="1010707"/>
                                        </p:tgtEl>
                                      </p:cBhvr>
                                    </p:animEffect>
                                  </p:childTnLst>
                                </p:cTn>
                              </p:par>
                            </p:childTnLst>
                          </p:cTn>
                        </p:par>
                        <p:par>
                          <p:cTn id="38" fill="hold" nodeType="afterGroup">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1010719"/>
                                        </p:tgtEl>
                                        <p:attrNameLst>
                                          <p:attrName>style.visibility</p:attrName>
                                        </p:attrNameLst>
                                      </p:cBhvr>
                                      <p:to>
                                        <p:strVal val="visible"/>
                                      </p:to>
                                    </p:set>
                                    <p:animEffect transition="in" filter="wipe(left)">
                                      <p:cBhvr>
                                        <p:cTn id="41" dur="500"/>
                                        <p:tgtEl>
                                          <p:spTgt spid="1010719"/>
                                        </p:tgtEl>
                                      </p:cBhvr>
                                    </p:animEffect>
                                  </p:childTnLst>
                                </p:cTn>
                              </p:par>
                            </p:childTnLst>
                          </p:cTn>
                        </p:par>
                        <p:par>
                          <p:cTn id="42" fill="hold" nodeType="afterGroup">
                            <p:stCondLst>
                              <p:cond delay="6000"/>
                            </p:stCondLst>
                            <p:childTnLst>
                              <p:par>
                                <p:cTn id="43" presetID="23" presetClass="entr" presetSubtype="16" fill="hold" grpId="0" nodeType="afterEffect">
                                  <p:stCondLst>
                                    <p:cond delay="0"/>
                                  </p:stCondLst>
                                  <p:childTnLst>
                                    <p:set>
                                      <p:cBhvr>
                                        <p:cTn id="44" dur="1" fill="hold">
                                          <p:stCondLst>
                                            <p:cond delay="0"/>
                                          </p:stCondLst>
                                        </p:cTn>
                                        <p:tgtEl>
                                          <p:spTgt spid="1010715"/>
                                        </p:tgtEl>
                                        <p:attrNameLst>
                                          <p:attrName>style.visibility</p:attrName>
                                        </p:attrNameLst>
                                      </p:cBhvr>
                                      <p:to>
                                        <p:strVal val="visible"/>
                                      </p:to>
                                    </p:set>
                                    <p:anim calcmode="lin" valueType="num">
                                      <p:cBhvr>
                                        <p:cTn id="45" dur="500" fill="hold"/>
                                        <p:tgtEl>
                                          <p:spTgt spid="1010715"/>
                                        </p:tgtEl>
                                        <p:attrNameLst>
                                          <p:attrName>ppt_w</p:attrName>
                                        </p:attrNameLst>
                                      </p:cBhvr>
                                      <p:tavLst>
                                        <p:tav tm="0">
                                          <p:val>
                                            <p:fltVal val="0"/>
                                          </p:val>
                                        </p:tav>
                                        <p:tav tm="100000">
                                          <p:val>
                                            <p:strVal val="#ppt_w"/>
                                          </p:val>
                                        </p:tav>
                                      </p:tavLst>
                                    </p:anim>
                                    <p:anim calcmode="lin" valueType="num">
                                      <p:cBhvr>
                                        <p:cTn id="46" dur="500" fill="hold"/>
                                        <p:tgtEl>
                                          <p:spTgt spid="1010715"/>
                                        </p:tgtEl>
                                        <p:attrNameLst>
                                          <p:attrName>ppt_h</p:attrName>
                                        </p:attrNameLst>
                                      </p:cBhvr>
                                      <p:tavLst>
                                        <p:tav tm="0">
                                          <p:val>
                                            <p:fltVal val="0"/>
                                          </p:val>
                                        </p:tav>
                                        <p:tav tm="100000">
                                          <p:val>
                                            <p:strVal val="#ppt_h"/>
                                          </p:val>
                                        </p:tav>
                                      </p:tavLst>
                                    </p:anim>
                                  </p:childTnLst>
                                </p:cTn>
                              </p:par>
                            </p:childTnLst>
                          </p:cTn>
                        </p:par>
                        <p:par>
                          <p:cTn id="47" fill="hold" nodeType="afterGroup">
                            <p:stCondLst>
                              <p:cond delay="6500"/>
                            </p:stCondLst>
                            <p:childTnLst>
                              <p:par>
                                <p:cTn id="48" presetID="22" presetClass="entr" presetSubtype="2" fill="hold" grpId="0" nodeType="afterEffect">
                                  <p:stCondLst>
                                    <p:cond delay="0"/>
                                  </p:stCondLst>
                                  <p:childTnLst>
                                    <p:set>
                                      <p:cBhvr>
                                        <p:cTn id="49" dur="1" fill="hold">
                                          <p:stCondLst>
                                            <p:cond delay="0"/>
                                          </p:stCondLst>
                                        </p:cTn>
                                        <p:tgtEl>
                                          <p:spTgt spid="1010709"/>
                                        </p:tgtEl>
                                        <p:attrNameLst>
                                          <p:attrName>style.visibility</p:attrName>
                                        </p:attrNameLst>
                                      </p:cBhvr>
                                      <p:to>
                                        <p:strVal val="visible"/>
                                      </p:to>
                                    </p:set>
                                    <p:animEffect transition="in" filter="wipe(right)">
                                      <p:cBhvr>
                                        <p:cTn id="50" dur="500"/>
                                        <p:tgtEl>
                                          <p:spTgt spid="1010709"/>
                                        </p:tgtEl>
                                      </p:cBhvr>
                                    </p:animEffect>
                                  </p:childTnLst>
                                </p:cTn>
                              </p:par>
                            </p:childTnLst>
                          </p:cTn>
                        </p:par>
                        <p:par>
                          <p:cTn id="51" fill="hold" nodeType="afterGroup">
                            <p:stCondLst>
                              <p:cond delay="7000"/>
                            </p:stCondLst>
                            <p:childTnLst>
                              <p:par>
                                <p:cTn id="52" presetID="23" presetClass="entr" presetSubtype="16" fill="hold" nodeType="afterEffect">
                                  <p:stCondLst>
                                    <p:cond delay="0"/>
                                  </p:stCondLst>
                                  <p:childTnLst>
                                    <p:set>
                                      <p:cBhvr>
                                        <p:cTn id="53" dur="1" fill="hold">
                                          <p:stCondLst>
                                            <p:cond delay="0"/>
                                          </p:stCondLst>
                                        </p:cTn>
                                        <p:tgtEl>
                                          <p:spTgt spid="1010726"/>
                                        </p:tgtEl>
                                        <p:attrNameLst>
                                          <p:attrName>style.visibility</p:attrName>
                                        </p:attrNameLst>
                                      </p:cBhvr>
                                      <p:to>
                                        <p:strVal val="visible"/>
                                      </p:to>
                                    </p:set>
                                    <p:anim calcmode="lin" valueType="num">
                                      <p:cBhvr>
                                        <p:cTn id="54" dur="500" fill="hold"/>
                                        <p:tgtEl>
                                          <p:spTgt spid="1010726"/>
                                        </p:tgtEl>
                                        <p:attrNameLst>
                                          <p:attrName>ppt_w</p:attrName>
                                        </p:attrNameLst>
                                      </p:cBhvr>
                                      <p:tavLst>
                                        <p:tav tm="0">
                                          <p:val>
                                            <p:fltVal val="0"/>
                                          </p:val>
                                        </p:tav>
                                        <p:tav tm="100000">
                                          <p:val>
                                            <p:strVal val="#ppt_w"/>
                                          </p:val>
                                        </p:tav>
                                      </p:tavLst>
                                    </p:anim>
                                    <p:anim calcmode="lin" valueType="num">
                                      <p:cBhvr>
                                        <p:cTn id="55" dur="500" fill="hold"/>
                                        <p:tgtEl>
                                          <p:spTgt spid="1010726"/>
                                        </p:tgtEl>
                                        <p:attrNameLst>
                                          <p:attrName>ppt_h</p:attrName>
                                        </p:attrNameLst>
                                      </p:cBhvr>
                                      <p:tavLst>
                                        <p:tav tm="0">
                                          <p:val>
                                            <p:fltVal val="0"/>
                                          </p:val>
                                        </p:tav>
                                        <p:tav tm="100000">
                                          <p:val>
                                            <p:strVal val="#ppt_h"/>
                                          </p:val>
                                        </p:tav>
                                      </p:tavLst>
                                    </p:anim>
                                  </p:childTnLst>
                                </p:cTn>
                              </p:par>
                            </p:childTnLst>
                          </p:cTn>
                        </p:par>
                        <p:par>
                          <p:cTn id="56" fill="hold" nodeType="afterGroup">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1010708"/>
                                        </p:tgtEl>
                                        <p:attrNameLst>
                                          <p:attrName>style.visibility</p:attrName>
                                        </p:attrNameLst>
                                      </p:cBhvr>
                                      <p:to>
                                        <p:strVal val="visible"/>
                                      </p:to>
                                    </p:set>
                                    <p:animEffect transition="in" filter="wipe(up)">
                                      <p:cBhvr>
                                        <p:cTn id="59" dur="500"/>
                                        <p:tgtEl>
                                          <p:spTgt spid="1010708"/>
                                        </p:tgtEl>
                                      </p:cBhvr>
                                    </p:animEffect>
                                  </p:childTnLst>
                                </p:cTn>
                              </p:par>
                            </p:childTnLst>
                          </p:cTn>
                        </p:par>
                        <p:par>
                          <p:cTn id="60" fill="hold" nodeType="afterGroup">
                            <p:stCondLst>
                              <p:cond delay="8000"/>
                            </p:stCondLst>
                            <p:childTnLst>
                              <p:par>
                                <p:cTn id="61" presetID="23" presetClass="entr" presetSubtype="16" fill="hold" nodeType="afterEffect">
                                  <p:stCondLst>
                                    <p:cond delay="0"/>
                                  </p:stCondLst>
                                  <p:childTnLst>
                                    <p:set>
                                      <p:cBhvr>
                                        <p:cTn id="62" dur="1" fill="hold">
                                          <p:stCondLst>
                                            <p:cond delay="0"/>
                                          </p:stCondLst>
                                        </p:cTn>
                                        <p:tgtEl>
                                          <p:spTgt spid="1010710">
                                            <p:txEl>
                                              <p:pRg st="0" end="0"/>
                                            </p:txEl>
                                          </p:spTgt>
                                        </p:tgtEl>
                                        <p:attrNameLst>
                                          <p:attrName>style.visibility</p:attrName>
                                        </p:attrNameLst>
                                      </p:cBhvr>
                                      <p:to>
                                        <p:strVal val="visible"/>
                                      </p:to>
                                    </p:set>
                                    <p:anim calcmode="lin" valueType="num">
                                      <p:cBhvr>
                                        <p:cTn id="63" dur="500" fill="hold"/>
                                        <p:tgtEl>
                                          <p:spTgt spid="1010710">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10107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nodeType="clickEffect">
                                  <p:stCondLst>
                                    <p:cond delay="0"/>
                                  </p:stCondLst>
                                  <p:childTnLst>
                                    <p:set>
                                      <p:cBhvr>
                                        <p:cTn id="68" dur="1" fill="hold">
                                          <p:stCondLst>
                                            <p:cond delay="0"/>
                                          </p:stCondLst>
                                        </p:cTn>
                                        <p:tgtEl>
                                          <p:spTgt spid="1010692">
                                            <p:txEl>
                                              <p:pRg st="0" end="0"/>
                                            </p:txEl>
                                          </p:spTgt>
                                        </p:tgtEl>
                                        <p:attrNameLst>
                                          <p:attrName>style.visibility</p:attrName>
                                        </p:attrNameLst>
                                      </p:cBhvr>
                                      <p:to>
                                        <p:strVal val="visible"/>
                                      </p:to>
                                    </p:set>
                                    <p:anim calcmode="lin" valueType="num">
                                      <p:cBhvr>
                                        <p:cTn id="69" dur="500" fill="hold"/>
                                        <p:tgtEl>
                                          <p:spTgt spid="1010692">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101069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12" fill="hold" grpId="0" nodeType="clickEffect">
                                  <p:stCondLst>
                                    <p:cond delay="0"/>
                                  </p:stCondLst>
                                  <p:childTnLst>
                                    <p:set>
                                      <p:cBhvr>
                                        <p:cTn id="74" dur="1" fill="hold">
                                          <p:stCondLst>
                                            <p:cond delay="0"/>
                                          </p:stCondLst>
                                        </p:cTn>
                                        <p:tgtEl>
                                          <p:spTgt spid="1010706"/>
                                        </p:tgtEl>
                                        <p:attrNameLst>
                                          <p:attrName>style.visibility</p:attrName>
                                        </p:attrNameLst>
                                      </p:cBhvr>
                                      <p:to>
                                        <p:strVal val="visible"/>
                                      </p:to>
                                    </p:set>
                                    <p:anim calcmode="lin" valueType="num">
                                      <p:cBhvr additive="base">
                                        <p:cTn id="75" dur="1000" fill="hold"/>
                                        <p:tgtEl>
                                          <p:spTgt spid="1010706"/>
                                        </p:tgtEl>
                                        <p:attrNameLst>
                                          <p:attrName>ppt_x</p:attrName>
                                        </p:attrNameLst>
                                      </p:cBhvr>
                                      <p:tavLst>
                                        <p:tav tm="0">
                                          <p:val>
                                            <p:strVal val="0-#ppt_w/2"/>
                                          </p:val>
                                        </p:tav>
                                        <p:tav tm="100000">
                                          <p:val>
                                            <p:strVal val="#ppt_x"/>
                                          </p:val>
                                        </p:tav>
                                      </p:tavLst>
                                    </p:anim>
                                    <p:anim calcmode="lin" valueType="num">
                                      <p:cBhvr additive="base">
                                        <p:cTn id="76" dur="1000" fill="hold"/>
                                        <p:tgtEl>
                                          <p:spTgt spid="1010706"/>
                                        </p:tgtEl>
                                        <p:attrNameLst>
                                          <p:attrName>ppt_y</p:attrName>
                                        </p:attrNameLst>
                                      </p:cBhvr>
                                      <p:tavLst>
                                        <p:tav tm="0">
                                          <p:val>
                                            <p:strVal val="1+#ppt_h/2"/>
                                          </p:val>
                                        </p:tav>
                                        <p:tav tm="100000">
                                          <p:val>
                                            <p:strVal val="#ppt_y"/>
                                          </p:val>
                                        </p:tav>
                                      </p:tavLst>
                                    </p:anim>
                                  </p:childTnLst>
                                </p:cTn>
                              </p:par>
                            </p:childTnLst>
                          </p:cTn>
                        </p:par>
                        <p:par>
                          <p:cTn id="77" fill="hold" nodeType="afterGroup">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1010720"/>
                                        </p:tgtEl>
                                        <p:attrNameLst>
                                          <p:attrName>style.visibility</p:attrName>
                                        </p:attrNameLst>
                                      </p:cBhvr>
                                      <p:to>
                                        <p:strVal val="visible"/>
                                      </p:to>
                                    </p:set>
                                    <p:animEffect transition="in" filter="wipe(left)">
                                      <p:cBhvr>
                                        <p:cTn id="80" dur="500"/>
                                        <p:tgtEl>
                                          <p:spTgt spid="1010720"/>
                                        </p:tgtEl>
                                      </p:cBhvr>
                                    </p:animEffect>
                                  </p:childTnLst>
                                </p:cTn>
                              </p:par>
                            </p:childTnLst>
                          </p:cTn>
                        </p:par>
                        <p:par>
                          <p:cTn id="81" fill="hold" nodeType="afterGroup">
                            <p:stCondLst>
                              <p:cond delay="1500"/>
                            </p:stCondLst>
                            <p:childTnLst>
                              <p:par>
                                <p:cTn id="82" presetID="23" presetClass="entr" presetSubtype="16" fill="hold" grpId="0" nodeType="afterEffect">
                                  <p:stCondLst>
                                    <p:cond delay="0"/>
                                  </p:stCondLst>
                                  <p:childTnLst>
                                    <p:set>
                                      <p:cBhvr>
                                        <p:cTn id="83" dur="1" fill="hold">
                                          <p:stCondLst>
                                            <p:cond delay="0"/>
                                          </p:stCondLst>
                                        </p:cTn>
                                        <p:tgtEl>
                                          <p:spTgt spid="1010716"/>
                                        </p:tgtEl>
                                        <p:attrNameLst>
                                          <p:attrName>style.visibility</p:attrName>
                                        </p:attrNameLst>
                                      </p:cBhvr>
                                      <p:to>
                                        <p:strVal val="visible"/>
                                      </p:to>
                                    </p:set>
                                    <p:anim calcmode="lin" valueType="num">
                                      <p:cBhvr>
                                        <p:cTn id="84" dur="500" fill="hold"/>
                                        <p:tgtEl>
                                          <p:spTgt spid="1010716"/>
                                        </p:tgtEl>
                                        <p:attrNameLst>
                                          <p:attrName>ppt_w</p:attrName>
                                        </p:attrNameLst>
                                      </p:cBhvr>
                                      <p:tavLst>
                                        <p:tav tm="0">
                                          <p:val>
                                            <p:fltVal val="0"/>
                                          </p:val>
                                        </p:tav>
                                        <p:tav tm="100000">
                                          <p:val>
                                            <p:strVal val="#ppt_w"/>
                                          </p:val>
                                        </p:tav>
                                      </p:tavLst>
                                    </p:anim>
                                    <p:anim calcmode="lin" valueType="num">
                                      <p:cBhvr>
                                        <p:cTn id="85" dur="500" fill="hold"/>
                                        <p:tgtEl>
                                          <p:spTgt spid="1010716"/>
                                        </p:tgtEl>
                                        <p:attrNameLst>
                                          <p:attrName>ppt_h</p:attrName>
                                        </p:attrNameLst>
                                      </p:cBhvr>
                                      <p:tavLst>
                                        <p:tav tm="0">
                                          <p:val>
                                            <p:fltVal val="0"/>
                                          </p:val>
                                        </p:tav>
                                        <p:tav tm="100000">
                                          <p:val>
                                            <p:strVal val="#ppt_h"/>
                                          </p:val>
                                        </p:tav>
                                      </p:tavLst>
                                    </p:anim>
                                  </p:childTnLst>
                                </p:cTn>
                              </p:par>
                            </p:childTnLst>
                          </p:cTn>
                        </p:par>
                        <p:par>
                          <p:cTn id="86" fill="hold" nodeType="afterGroup">
                            <p:stCondLst>
                              <p:cond delay="2000"/>
                            </p:stCondLst>
                            <p:childTnLst>
                              <p:par>
                                <p:cTn id="87" presetID="22" presetClass="entr" presetSubtype="2" fill="hold" grpId="0" nodeType="afterEffect">
                                  <p:stCondLst>
                                    <p:cond delay="0"/>
                                  </p:stCondLst>
                                  <p:childTnLst>
                                    <p:set>
                                      <p:cBhvr>
                                        <p:cTn id="88" dur="1" fill="hold">
                                          <p:stCondLst>
                                            <p:cond delay="0"/>
                                          </p:stCondLst>
                                        </p:cTn>
                                        <p:tgtEl>
                                          <p:spTgt spid="1010705"/>
                                        </p:tgtEl>
                                        <p:attrNameLst>
                                          <p:attrName>style.visibility</p:attrName>
                                        </p:attrNameLst>
                                      </p:cBhvr>
                                      <p:to>
                                        <p:strVal val="visible"/>
                                      </p:to>
                                    </p:set>
                                    <p:animEffect transition="in" filter="wipe(right)">
                                      <p:cBhvr>
                                        <p:cTn id="89" dur="500"/>
                                        <p:tgtEl>
                                          <p:spTgt spid="1010705"/>
                                        </p:tgtEl>
                                      </p:cBhvr>
                                    </p:animEffect>
                                  </p:childTnLst>
                                </p:cTn>
                              </p:par>
                            </p:childTnLst>
                          </p:cTn>
                        </p:par>
                        <p:par>
                          <p:cTn id="90" fill="hold" nodeType="afterGroup">
                            <p:stCondLst>
                              <p:cond delay="2500"/>
                            </p:stCondLst>
                            <p:childTnLst>
                              <p:par>
                                <p:cTn id="91" presetID="2" presetClass="entr" presetSubtype="4" fill="hold" nodeType="afterEffect">
                                  <p:stCondLst>
                                    <p:cond delay="0"/>
                                  </p:stCondLst>
                                  <p:childTnLst>
                                    <p:set>
                                      <p:cBhvr>
                                        <p:cTn id="92" dur="1" fill="hold">
                                          <p:stCondLst>
                                            <p:cond delay="0"/>
                                          </p:stCondLst>
                                        </p:cTn>
                                        <p:tgtEl>
                                          <p:spTgt spid="1010729"/>
                                        </p:tgtEl>
                                        <p:attrNameLst>
                                          <p:attrName>style.visibility</p:attrName>
                                        </p:attrNameLst>
                                      </p:cBhvr>
                                      <p:to>
                                        <p:strVal val="visible"/>
                                      </p:to>
                                    </p:set>
                                    <p:anim calcmode="lin" valueType="num">
                                      <p:cBhvr additive="base">
                                        <p:cTn id="93" dur="1000" fill="hold"/>
                                        <p:tgtEl>
                                          <p:spTgt spid="1010729"/>
                                        </p:tgtEl>
                                        <p:attrNameLst>
                                          <p:attrName>ppt_x</p:attrName>
                                        </p:attrNameLst>
                                      </p:cBhvr>
                                      <p:tavLst>
                                        <p:tav tm="0">
                                          <p:val>
                                            <p:strVal val="#ppt_x"/>
                                          </p:val>
                                        </p:tav>
                                        <p:tav tm="100000">
                                          <p:val>
                                            <p:strVal val="#ppt_x"/>
                                          </p:val>
                                        </p:tav>
                                      </p:tavLst>
                                    </p:anim>
                                    <p:anim calcmode="lin" valueType="num">
                                      <p:cBhvr additive="base">
                                        <p:cTn id="94" dur="1000" fill="hold"/>
                                        <p:tgtEl>
                                          <p:spTgt spid="1010729"/>
                                        </p:tgtEl>
                                        <p:attrNameLst>
                                          <p:attrName>ppt_y</p:attrName>
                                        </p:attrNameLst>
                                      </p:cBhvr>
                                      <p:tavLst>
                                        <p:tav tm="0">
                                          <p:val>
                                            <p:strVal val="1+#ppt_h/2"/>
                                          </p:val>
                                        </p:tav>
                                        <p:tav tm="100000">
                                          <p:val>
                                            <p:strVal val="#ppt_y"/>
                                          </p:val>
                                        </p:tav>
                                      </p:tavLst>
                                    </p:anim>
                                  </p:childTnLst>
                                </p:cTn>
                              </p:par>
                            </p:childTnLst>
                          </p:cTn>
                        </p:par>
                        <p:par>
                          <p:cTn id="95" fill="hold" nodeType="afterGroup">
                            <p:stCondLst>
                              <p:cond delay="3500"/>
                            </p:stCondLst>
                            <p:childTnLst>
                              <p:par>
                                <p:cTn id="96" presetID="22" presetClass="entr" presetSubtype="1" fill="hold" grpId="0" nodeType="afterEffect">
                                  <p:stCondLst>
                                    <p:cond delay="0"/>
                                  </p:stCondLst>
                                  <p:childTnLst>
                                    <p:set>
                                      <p:cBhvr>
                                        <p:cTn id="97" dur="1" fill="hold">
                                          <p:stCondLst>
                                            <p:cond delay="0"/>
                                          </p:stCondLst>
                                        </p:cTn>
                                        <p:tgtEl>
                                          <p:spTgt spid="1010704"/>
                                        </p:tgtEl>
                                        <p:attrNameLst>
                                          <p:attrName>style.visibility</p:attrName>
                                        </p:attrNameLst>
                                      </p:cBhvr>
                                      <p:to>
                                        <p:strVal val="visible"/>
                                      </p:to>
                                    </p:set>
                                    <p:animEffect transition="in" filter="wipe(up)">
                                      <p:cBhvr>
                                        <p:cTn id="98" dur="500"/>
                                        <p:tgtEl>
                                          <p:spTgt spid="1010704"/>
                                        </p:tgtEl>
                                      </p:cBhvr>
                                    </p:animEffect>
                                  </p:childTnLst>
                                </p:cTn>
                              </p:par>
                            </p:childTnLst>
                          </p:cTn>
                        </p:par>
                        <p:par>
                          <p:cTn id="99" fill="hold" nodeType="afterGroup">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1010711"/>
                                        </p:tgtEl>
                                        <p:attrNameLst>
                                          <p:attrName>style.visibility</p:attrName>
                                        </p:attrNameLst>
                                      </p:cBhvr>
                                      <p:to>
                                        <p:strVal val="visible"/>
                                      </p:to>
                                    </p:set>
                                    <p:anim calcmode="lin" valueType="num">
                                      <p:cBhvr additive="base">
                                        <p:cTn id="102" dur="1000" fill="hold"/>
                                        <p:tgtEl>
                                          <p:spTgt spid="1010711"/>
                                        </p:tgtEl>
                                        <p:attrNameLst>
                                          <p:attrName>ppt_x</p:attrName>
                                        </p:attrNameLst>
                                      </p:cBhvr>
                                      <p:tavLst>
                                        <p:tav tm="0">
                                          <p:val>
                                            <p:strVal val="0-#ppt_w/2"/>
                                          </p:val>
                                        </p:tav>
                                        <p:tav tm="100000">
                                          <p:val>
                                            <p:strVal val="#ppt_x"/>
                                          </p:val>
                                        </p:tav>
                                      </p:tavLst>
                                    </p:anim>
                                    <p:anim calcmode="lin" valueType="num">
                                      <p:cBhvr additive="base">
                                        <p:cTn id="103" dur="1000" fill="hold"/>
                                        <p:tgtEl>
                                          <p:spTgt spid="1010711"/>
                                        </p:tgtEl>
                                        <p:attrNameLst>
                                          <p:attrName>ppt_y</p:attrName>
                                        </p:attrNameLst>
                                      </p:cBhvr>
                                      <p:tavLst>
                                        <p:tav tm="0">
                                          <p:val>
                                            <p:strVal val="#ppt_y"/>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8" presetClass="entr" presetSubtype="6" fill="hold" nodeType="clickEffect">
                                  <p:stCondLst>
                                    <p:cond delay="0"/>
                                  </p:stCondLst>
                                  <p:childTnLst>
                                    <p:set>
                                      <p:cBhvr>
                                        <p:cTn id="107" dur="1" fill="hold">
                                          <p:stCondLst>
                                            <p:cond delay="0"/>
                                          </p:stCondLst>
                                        </p:cTn>
                                        <p:tgtEl>
                                          <p:spTgt spid="1010692">
                                            <p:txEl>
                                              <p:pRg st="1" end="1"/>
                                            </p:txEl>
                                          </p:spTgt>
                                        </p:tgtEl>
                                        <p:attrNameLst>
                                          <p:attrName>style.visibility</p:attrName>
                                        </p:attrNameLst>
                                      </p:cBhvr>
                                      <p:to>
                                        <p:strVal val="visible"/>
                                      </p:to>
                                    </p:set>
                                    <p:animEffect transition="in" filter="strips(downRight)">
                                      <p:cBhvr>
                                        <p:cTn id="108" dur="500"/>
                                        <p:tgtEl>
                                          <p:spTgt spid="1010692">
                                            <p:txEl>
                                              <p:pRg st="1" end="1"/>
                                            </p:txEl>
                                          </p:spTgt>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12" fill="hold" grpId="0" nodeType="clickEffect">
                                  <p:stCondLst>
                                    <p:cond delay="0"/>
                                  </p:stCondLst>
                                  <p:childTnLst>
                                    <p:set>
                                      <p:cBhvr>
                                        <p:cTn id="112" dur="1" fill="hold">
                                          <p:stCondLst>
                                            <p:cond delay="0"/>
                                          </p:stCondLst>
                                        </p:cTn>
                                        <p:tgtEl>
                                          <p:spTgt spid="1010699"/>
                                        </p:tgtEl>
                                        <p:attrNameLst>
                                          <p:attrName>style.visibility</p:attrName>
                                        </p:attrNameLst>
                                      </p:cBhvr>
                                      <p:to>
                                        <p:strVal val="visible"/>
                                      </p:to>
                                    </p:set>
                                    <p:anim calcmode="lin" valueType="num">
                                      <p:cBhvr additive="base">
                                        <p:cTn id="113" dur="1000" fill="hold"/>
                                        <p:tgtEl>
                                          <p:spTgt spid="1010699"/>
                                        </p:tgtEl>
                                        <p:attrNameLst>
                                          <p:attrName>ppt_x</p:attrName>
                                        </p:attrNameLst>
                                      </p:cBhvr>
                                      <p:tavLst>
                                        <p:tav tm="0">
                                          <p:val>
                                            <p:strVal val="0-#ppt_w/2"/>
                                          </p:val>
                                        </p:tav>
                                        <p:tav tm="100000">
                                          <p:val>
                                            <p:strVal val="#ppt_x"/>
                                          </p:val>
                                        </p:tav>
                                      </p:tavLst>
                                    </p:anim>
                                    <p:anim calcmode="lin" valueType="num">
                                      <p:cBhvr additive="base">
                                        <p:cTn id="114" dur="1000" fill="hold"/>
                                        <p:tgtEl>
                                          <p:spTgt spid="1010699"/>
                                        </p:tgtEl>
                                        <p:attrNameLst>
                                          <p:attrName>ppt_y</p:attrName>
                                        </p:attrNameLst>
                                      </p:cBhvr>
                                      <p:tavLst>
                                        <p:tav tm="0">
                                          <p:val>
                                            <p:strVal val="1+#ppt_h/2"/>
                                          </p:val>
                                        </p:tav>
                                        <p:tav tm="100000">
                                          <p:val>
                                            <p:strVal val="#ppt_y"/>
                                          </p:val>
                                        </p:tav>
                                      </p:tavLst>
                                    </p:anim>
                                  </p:childTnLst>
                                </p:cTn>
                              </p:par>
                            </p:childTnLst>
                          </p:cTn>
                        </p:par>
                        <p:par>
                          <p:cTn id="115" fill="hold" nodeType="afterGroup">
                            <p:stCondLst>
                              <p:cond delay="1000"/>
                            </p:stCondLst>
                            <p:childTnLst>
                              <p:par>
                                <p:cTn id="116" presetID="22" presetClass="entr" presetSubtype="8" fill="hold" grpId="0" nodeType="afterEffect">
                                  <p:stCondLst>
                                    <p:cond delay="0"/>
                                  </p:stCondLst>
                                  <p:childTnLst>
                                    <p:set>
                                      <p:cBhvr>
                                        <p:cTn id="117" dur="1" fill="hold">
                                          <p:stCondLst>
                                            <p:cond delay="0"/>
                                          </p:stCondLst>
                                        </p:cTn>
                                        <p:tgtEl>
                                          <p:spTgt spid="1010721"/>
                                        </p:tgtEl>
                                        <p:attrNameLst>
                                          <p:attrName>style.visibility</p:attrName>
                                        </p:attrNameLst>
                                      </p:cBhvr>
                                      <p:to>
                                        <p:strVal val="visible"/>
                                      </p:to>
                                    </p:set>
                                    <p:animEffect transition="in" filter="wipe(left)">
                                      <p:cBhvr>
                                        <p:cTn id="118" dur="500"/>
                                        <p:tgtEl>
                                          <p:spTgt spid="1010721"/>
                                        </p:tgtEl>
                                      </p:cBhvr>
                                    </p:animEffect>
                                  </p:childTnLst>
                                </p:cTn>
                              </p:par>
                            </p:childTnLst>
                          </p:cTn>
                        </p:par>
                        <p:par>
                          <p:cTn id="119" fill="hold" nodeType="afterGroup">
                            <p:stCondLst>
                              <p:cond delay="1500"/>
                            </p:stCondLst>
                            <p:childTnLst>
                              <p:par>
                                <p:cTn id="120" presetID="2" presetClass="entr" presetSubtype="6" fill="hold" grpId="0" nodeType="afterEffect">
                                  <p:stCondLst>
                                    <p:cond delay="0"/>
                                  </p:stCondLst>
                                  <p:childTnLst>
                                    <p:set>
                                      <p:cBhvr>
                                        <p:cTn id="121" dur="1" fill="hold">
                                          <p:stCondLst>
                                            <p:cond delay="0"/>
                                          </p:stCondLst>
                                        </p:cTn>
                                        <p:tgtEl>
                                          <p:spTgt spid="1010696"/>
                                        </p:tgtEl>
                                        <p:attrNameLst>
                                          <p:attrName>style.visibility</p:attrName>
                                        </p:attrNameLst>
                                      </p:cBhvr>
                                      <p:to>
                                        <p:strVal val="visible"/>
                                      </p:to>
                                    </p:set>
                                    <p:anim calcmode="lin" valueType="num">
                                      <p:cBhvr additive="base">
                                        <p:cTn id="122" dur="1000" fill="hold"/>
                                        <p:tgtEl>
                                          <p:spTgt spid="1010696"/>
                                        </p:tgtEl>
                                        <p:attrNameLst>
                                          <p:attrName>ppt_x</p:attrName>
                                        </p:attrNameLst>
                                      </p:cBhvr>
                                      <p:tavLst>
                                        <p:tav tm="0">
                                          <p:val>
                                            <p:strVal val="1+#ppt_w/2"/>
                                          </p:val>
                                        </p:tav>
                                        <p:tav tm="100000">
                                          <p:val>
                                            <p:strVal val="#ppt_x"/>
                                          </p:val>
                                        </p:tav>
                                      </p:tavLst>
                                    </p:anim>
                                    <p:anim calcmode="lin" valueType="num">
                                      <p:cBhvr additive="base">
                                        <p:cTn id="123" dur="1000" fill="hold"/>
                                        <p:tgtEl>
                                          <p:spTgt spid="1010696"/>
                                        </p:tgtEl>
                                        <p:attrNameLst>
                                          <p:attrName>ppt_y</p:attrName>
                                        </p:attrNameLst>
                                      </p:cBhvr>
                                      <p:tavLst>
                                        <p:tav tm="0">
                                          <p:val>
                                            <p:strVal val="1+#ppt_h/2"/>
                                          </p:val>
                                        </p:tav>
                                        <p:tav tm="100000">
                                          <p:val>
                                            <p:strVal val="#ppt_y"/>
                                          </p:val>
                                        </p:tav>
                                      </p:tavLst>
                                    </p:anim>
                                  </p:childTnLst>
                                </p:cTn>
                              </p:par>
                            </p:childTnLst>
                          </p:cTn>
                        </p:par>
                        <p:par>
                          <p:cTn id="124" fill="hold" nodeType="afterGroup">
                            <p:stCondLst>
                              <p:cond delay="2500"/>
                            </p:stCondLst>
                            <p:childTnLst>
                              <p:par>
                                <p:cTn id="125" presetID="22" presetClass="entr" presetSubtype="8" fill="hold" grpId="0" nodeType="afterEffect">
                                  <p:stCondLst>
                                    <p:cond delay="0"/>
                                  </p:stCondLst>
                                  <p:childTnLst>
                                    <p:set>
                                      <p:cBhvr>
                                        <p:cTn id="126" dur="1" fill="hold">
                                          <p:stCondLst>
                                            <p:cond delay="0"/>
                                          </p:stCondLst>
                                        </p:cTn>
                                        <p:tgtEl>
                                          <p:spTgt spid="1010724"/>
                                        </p:tgtEl>
                                        <p:attrNameLst>
                                          <p:attrName>style.visibility</p:attrName>
                                        </p:attrNameLst>
                                      </p:cBhvr>
                                      <p:to>
                                        <p:strVal val="visible"/>
                                      </p:to>
                                    </p:set>
                                    <p:animEffect transition="in" filter="wipe(left)">
                                      <p:cBhvr>
                                        <p:cTn id="127" dur="500"/>
                                        <p:tgtEl>
                                          <p:spTgt spid="1010724"/>
                                        </p:tgtEl>
                                      </p:cBhvr>
                                    </p:animEffect>
                                  </p:childTnLst>
                                </p:cTn>
                              </p:par>
                            </p:childTnLst>
                          </p:cTn>
                        </p:par>
                        <p:par>
                          <p:cTn id="128" fill="hold" nodeType="afterGroup">
                            <p:stCondLst>
                              <p:cond delay="3000"/>
                            </p:stCondLst>
                            <p:childTnLst>
                              <p:par>
                                <p:cTn id="129" presetID="23" presetClass="entr" presetSubtype="16" fill="hold" grpId="0" nodeType="afterEffect">
                                  <p:stCondLst>
                                    <p:cond delay="0"/>
                                  </p:stCondLst>
                                  <p:childTnLst>
                                    <p:set>
                                      <p:cBhvr>
                                        <p:cTn id="130" dur="1" fill="hold">
                                          <p:stCondLst>
                                            <p:cond delay="0"/>
                                          </p:stCondLst>
                                        </p:cTn>
                                        <p:tgtEl>
                                          <p:spTgt spid="1010717"/>
                                        </p:tgtEl>
                                        <p:attrNameLst>
                                          <p:attrName>style.visibility</p:attrName>
                                        </p:attrNameLst>
                                      </p:cBhvr>
                                      <p:to>
                                        <p:strVal val="visible"/>
                                      </p:to>
                                    </p:set>
                                    <p:anim calcmode="lin" valueType="num">
                                      <p:cBhvr>
                                        <p:cTn id="131" dur="500" fill="hold"/>
                                        <p:tgtEl>
                                          <p:spTgt spid="1010717"/>
                                        </p:tgtEl>
                                        <p:attrNameLst>
                                          <p:attrName>ppt_w</p:attrName>
                                        </p:attrNameLst>
                                      </p:cBhvr>
                                      <p:tavLst>
                                        <p:tav tm="0">
                                          <p:val>
                                            <p:fltVal val="0"/>
                                          </p:val>
                                        </p:tav>
                                        <p:tav tm="100000">
                                          <p:val>
                                            <p:strVal val="#ppt_w"/>
                                          </p:val>
                                        </p:tav>
                                      </p:tavLst>
                                    </p:anim>
                                    <p:anim calcmode="lin" valueType="num">
                                      <p:cBhvr>
                                        <p:cTn id="132" dur="500" fill="hold"/>
                                        <p:tgtEl>
                                          <p:spTgt spid="1010717"/>
                                        </p:tgtEl>
                                        <p:attrNameLst>
                                          <p:attrName>ppt_h</p:attrName>
                                        </p:attrNameLst>
                                      </p:cBhvr>
                                      <p:tavLst>
                                        <p:tav tm="0">
                                          <p:val>
                                            <p:fltVal val="0"/>
                                          </p:val>
                                        </p:tav>
                                        <p:tav tm="100000">
                                          <p:val>
                                            <p:strVal val="#ppt_h"/>
                                          </p:val>
                                        </p:tav>
                                      </p:tavLst>
                                    </p:anim>
                                  </p:childTnLst>
                                </p:cTn>
                              </p:par>
                            </p:childTnLst>
                          </p:cTn>
                        </p:par>
                        <p:par>
                          <p:cTn id="133" fill="hold" nodeType="afterGroup">
                            <p:stCondLst>
                              <p:cond delay="3500"/>
                            </p:stCondLst>
                            <p:childTnLst>
                              <p:par>
                                <p:cTn id="134" presetID="22" presetClass="entr" presetSubtype="2" fill="hold" grpId="0" nodeType="afterEffect">
                                  <p:stCondLst>
                                    <p:cond delay="0"/>
                                  </p:stCondLst>
                                  <p:childTnLst>
                                    <p:set>
                                      <p:cBhvr>
                                        <p:cTn id="135" dur="1" fill="hold">
                                          <p:stCondLst>
                                            <p:cond delay="0"/>
                                          </p:stCondLst>
                                        </p:cTn>
                                        <p:tgtEl>
                                          <p:spTgt spid="1010703"/>
                                        </p:tgtEl>
                                        <p:attrNameLst>
                                          <p:attrName>style.visibility</p:attrName>
                                        </p:attrNameLst>
                                      </p:cBhvr>
                                      <p:to>
                                        <p:strVal val="visible"/>
                                      </p:to>
                                    </p:set>
                                    <p:animEffect transition="in" filter="wipe(right)">
                                      <p:cBhvr>
                                        <p:cTn id="136" dur="500"/>
                                        <p:tgtEl>
                                          <p:spTgt spid="1010703"/>
                                        </p:tgtEl>
                                      </p:cBhvr>
                                    </p:animEffect>
                                  </p:childTnLst>
                                </p:cTn>
                              </p:par>
                            </p:childTnLst>
                          </p:cTn>
                        </p:par>
                        <p:par>
                          <p:cTn id="137" fill="hold" nodeType="afterGroup">
                            <p:stCondLst>
                              <p:cond delay="4000"/>
                            </p:stCondLst>
                            <p:childTnLst>
                              <p:par>
                                <p:cTn id="138" presetID="2" presetClass="entr" presetSubtype="4" fill="hold" nodeType="afterEffect">
                                  <p:stCondLst>
                                    <p:cond delay="0"/>
                                  </p:stCondLst>
                                  <p:childTnLst>
                                    <p:set>
                                      <p:cBhvr>
                                        <p:cTn id="139" dur="1" fill="hold">
                                          <p:stCondLst>
                                            <p:cond delay="0"/>
                                          </p:stCondLst>
                                        </p:cTn>
                                        <p:tgtEl>
                                          <p:spTgt spid="1010732"/>
                                        </p:tgtEl>
                                        <p:attrNameLst>
                                          <p:attrName>style.visibility</p:attrName>
                                        </p:attrNameLst>
                                      </p:cBhvr>
                                      <p:to>
                                        <p:strVal val="visible"/>
                                      </p:to>
                                    </p:set>
                                    <p:anim calcmode="lin" valueType="num">
                                      <p:cBhvr additive="base">
                                        <p:cTn id="140" dur="1000" fill="hold"/>
                                        <p:tgtEl>
                                          <p:spTgt spid="1010732"/>
                                        </p:tgtEl>
                                        <p:attrNameLst>
                                          <p:attrName>ppt_x</p:attrName>
                                        </p:attrNameLst>
                                      </p:cBhvr>
                                      <p:tavLst>
                                        <p:tav tm="0">
                                          <p:val>
                                            <p:strVal val="#ppt_x"/>
                                          </p:val>
                                        </p:tav>
                                        <p:tav tm="100000">
                                          <p:val>
                                            <p:strVal val="#ppt_x"/>
                                          </p:val>
                                        </p:tav>
                                      </p:tavLst>
                                    </p:anim>
                                    <p:anim calcmode="lin" valueType="num">
                                      <p:cBhvr additive="base">
                                        <p:cTn id="141" dur="1000" fill="hold"/>
                                        <p:tgtEl>
                                          <p:spTgt spid="1010732"/>
                                        </p:tgtEl>
                                        <p:attrNameLst>
                                          <p:attrName>ppt_y</p:attrName>
                                        </p:attrNameLst>
                                      </p:cBhvr>
                                      <p:tavLst>
                                        <p:tav tm="0">
                                          <p:val>
                                            <p:strVal val="1+#ppt_h/2"/>
                                          </p:val>
                                        </p:tav>
                                        <p:tav tm="100000">
                                          <p:val>
                                            <p:strVal val="#ppt_y"/>
                                          </p:val>
                                        </p:tav>
                                      </p:tavLst>
                                    </p:anim>
                                  </p:childTnLst>
                                </p:cTn>
                              </p:par>
                            </p:childTnLst>
                          </p:cTn>
                        </p:par>
                        <p:par>
                          <p:cTn id="142" fill="hold" nodeType="afterGroup">
                            <p:stCondLst>
                              <p:cond delay="5000"/>
                            </p:stCondLst>
                            <p:childTnLst>
                              <p:par>
                                <p:cTn id="143" presetID="22" presetClass="entr" presetSubtype="1" fill="hold" grpId="0" nodeType="afterEffect">
                                  <p:stCondLst>
                                    <p:cond delay="0"/>
                                  </p:stCondLst>
                                  <p:childTnLst>
                                    <p:set>
                                      <p:cBhvr>
                                        <p:cTn id="144" dur="1" fill="hold">
                                          <p:stCondLst>
                                            <p:cond delay="0"/>
                                          </p:stCondLst>
                                        </p:cTn>
                                        <p:tgtEl>
                                          <p:spTgt spid="1010702"/>
                                        </p:tgtEl>
                                        <p:attrNameLst>
                                          <p:attrName>style.visibility</p:attrName>
                                        </p:attrNameLst>
                                      </p:cBhvr>
                                      <p:to>
                                        <p:strVal val="visible"/>
                                      </p:to>
                                    </p:set>
                                    <p:animEffect transition="in" filter="wipe(up)">
                                      <p:cBhvr>
                                        <p:cTn id="145" dur="500"/>
                                        <p:tgtEl>
                                          <p:spTgt spid="1010702"/>
                                        </p:tgtEl>
                                      </p:cBhvr>
                                    </p:animEffect>
                                  </p:childTnLst>
                                </p:cTn>
                              </p:par>
                            </p:childTnLst>
                          </p:cTn>
                        </p:par>
                        <p:par>
                          <p:cTn id="146" fill="hold" nodeType="afterGroup">
                            <p:stCondLst>
                              <p:cond delay="5500"/>
                            </p:stCondLst>
                            <p:childTnLst>
                              <p:par>
                                <p:cTn id="147" presetID="2" presetClass="entr" presetSubtype="8" fill="hold" grpId="0" nodeType="afterEffect">
                                  <p:stCondLst>
                                    <p:cond delay="0"/>
                                  </p:stCondLst>
                                  <p:childTnLst>
                                    <p:set>
                                      <p:cBhvr>
                                        <p:cTn id="148" dur="1" fill="hold">
                                          <p:stCondLst>
                                            <p:cond delay="0"/>
                                          </p:stCondLst>
                                        </p:cTn>
                                        <p:tgtEl>
                                          <p:spTgt spid="1010713"/>
                                        </p:tgtEl>
                                        <p:attrNameLst>
                                          <p:attrName>style.visibility</p:attrName>
                                        </p:attrNameLst>
                                      </p:cBhvr>
                                      <p:to>
                                        <p:strVal val="visible"/>
                                      </p:to>
                                    </p:set>
                                    <p:anim calcmode="lin" valueType="num">
                                      <p:cBhvr additive="base">
                                        <p:cTn id="149" dur="1000" fill="hold"/>
                                        <p:tgtEl>
                                          <p:spTgt spid="1010713"/>
                                        </p:tgtEl>
                                        <p:attrNameLst>
                                          <p:attrName>ppt_x</p:attrName>
                                        </p:attrNameLst>
                                      </p:cBhvr>
                                      <p:tavLst>
                                        <p:tav tm="0">
                                          <p:val>
                                            <p:strVal val="0-#ppt_w/2"/>
                                          </p:val>
                                        </p:tav>
                                        <p:tav tm="100000">
                                          <p:val>
                                            <p:strVal val="#ppt_x"/>
                                          </p:val>
                                        </p:tav>
                                      </p:tavLst>
                                    </p:anim>
                                    <p:anim calcmode="lin" valueType="num">
                                      <p:cBhvr additive="base">
                                        <p:cTn id="150" dur="1000" fill="hold"/>
                                        <p:tgtEl>
                                          <p:spTgt spid="1010713"/>
                                        </p:tgtEl>
                                        <p:attrNameLst>
                                          <p:attrName>ppt_y</p:attrName>
                                        </p:attrNameLst>
                                      </p:cBhvr>
                                      <p:tavLst>
                                        <p:tav tm="0">
                                          <p:val>
                                            <p:strVal val="#ppt_y"/>
                                          </p:val>
                                        </p:tav>
                                        <p:tav tm="100000">
                                          <p:val>
                                            <p:strVal val="#ppt_y"/>
                                          </p:val>
                                        </p:tav>
                                      </p:tavLst>
                                    </p:anim>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8" presetClass="entr" presetSubtype="6" fill="hold" nodeType="clickEffect">
                                  <p:stCondLst>
                                    <p:cond delay="0"/>
                                  </p:stCondLst>
                                  <p:childTnLst>
                                    <p:set>
                                      <p:cBhvr>
                                        <p:cTn id="154" dur="1" fill="hold">
                                          <p:stCondLst>
                                            <p:cond delay="0"/>
                                          </p:stCondLst>
                                        </p:cTn>
                                        <p:tgtEl>
                                          <p:spTgt spid="1010692">
                                            <p:txEl>
                                              <p:pRg st="2" end="2"/>
                                            </p:txEl>
                                          </p:spTgt>
                                        </p:tgtEl>
                                        <p:attrNameLst>
                                          <p:attrName>style.visibility</p:attrName>
                                        </p:attrNameLst>
                                      </p:cBhvr>
                                      <p:to>
                                        <p:strVal val="visible"/>
                                      </p:to>
                                    </p:set>
                                    <p:animEffect transition="in" filter="strips(downRight)">
                                      <p:cBhvr>
                                        <p:cTn id="155" dur="500"/>
                                        <p:tgtEl>
                                          <p:spTgt spid="1010692">
                                            <p:txEl>
                                              <p:pRg st="2" end="2"/>
                                            </p:txEl>
                                          </p:spTgt>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ntr" presetSubtype="12" fill="hold" grpId="0" nodeType="clickEffect">
                                  <p:stCondLst>
                                    <p:cond delay="0"/>
                                  </p:stCondLst>
                                  <p:childTnLst>
                                    <p:set>
                                      <p:cBhvr>
                                        <p:cTn id="159" dur="1" fill="hold">
                                          <p:stCondLst>
                                            <p:cond delay="0"/>
                                          </p:stCondLst>
                                        </p:cTn>
                                        <p:tgtEl>
                                          <p:spTgt spid="1010698"/>
                                        </p:tgtEl>
                                        <p:attrNameLst>
                                          <p:attrName>style.visibility</p:attrName>
                                        </p:attrNameLst>
                                      </p:cBhvr>
                                      <p:to>
                                        <p:strVal val="visible"/>
                                      </p:to>
                                    </p:set>
                                    <p:anim calcmode="lin" valueType="num">
                                      <p:cBhvr additive="base">
                                        <p:cTn id="160" dur="1000" fill="hold"/>
                                        <p:tgtEl>
                                          <p:spTgt spid="1010698"/>
                                        </p:tgtEl>
                                        <p:attrNameLst>
                                          <p:attrName>ppt_x</p:attrName>
                                        </p:attrNameLst>
                                      </p:cBhvr>
                                      <p:tavLst>
                                        <p:tav tm="0">
                                          <p:val>
                                            <p:strVal val="0-#ppt_w/2"/>
                                          </p:val>
                                        </p:tav>
                                        <p:tav tm="100000">
                                          <p:val>
                                            <p:strVal val="#ppt_x"/>
                                          </p:val>
                                        </p:tav>
                                      </p:tavLst>
                                    </p:anim>
                                    <p:anim calcmode="lin" valueType="num">
                                      <p:cBhvr additive="base">
                                        <p:cTn id="161" dur="1000" fill="hold"/>
                                        <p:tgtEl>
                                          <p:spTgt spid="1010698"/>
                                        </p:tgtEl>
                                        <p:attrNameLst>
                                          <p:attrName>ppt_y</p:attrName>
                                        </p:attrNameLst>
                                      </p:cBhvr>
                                      <p:tavLst>
                                        <p:tav tm="0">
                                          <p:val>
                                            <p:strVal val="1+#ppt_h/2"/>
                                          </p:val>
                                        </p:tav>
                                        <p:tav tm="100000">
                                          <p:val>
                                            <p:strVal val="#ppt_y"/>
                                          </p:val>
                                        </p:tav>
                                      </p:tavLst>
                                    </p:anim>
                                  </p:childTnLst>
                                </p:cTn>
                              </p:par>
                            </p:childTnLst>
                          </p:cTn>
                        </p:par>
                        <p:par>
                          <p:cTn id="162" fill="hold" nodeType="afterGroup">
                            <p:stCondLst>
                              <p:cond delay="1000"/>
                            </p:stCondLst>
                            <p:childTnLst>
                              <p:par>
                                <p:cTn id="163" presetID="22" presetClass="entr" presetSubtype="8" fill="hold" grpId="0" nodeType="afterEffect">
                                  <p:stCondLst>
                                    <p:cond delay="0"/>
                                  </p:stCondLst>
                                  <p:childTnLst>
                                    <p:set>
                                      <p:cBhvr>
                                        <p:cTn id="164" dur="1" fill="hold">
                                          <p:stCondLst>
                                            <p:cond delay="0"/>
                                          </p:stCondLst>
                                        </p:cTn>
                                        <p:tgtEl>
                                          <p:spTgt spid="1010722"/>
                                        </p:tgtEl>
                                        <p:attrNameLst>
                                          <p:attrName>style.visibility</p:attrName>
                                        </p:attrNameLst>
                                      </p:cBhvr>
                                      <p:to>
                                        <p:strVal val="visible"/>
                                      </p:to>
                                    </p:set>
                                    <p:animEffect transition="in" filter="wipe(left)">
                                      <p:cBhvr>
                                        <p:cTn id="165" dur="500"/>
                                        <p:tgtEl>
                                          <p:spTgt spid="1010722"/>
                                        </p:tgtEl>
                                      </p:cBhvr>
                                    </p:animEffect>
                                  </p:childTnLst>
                                </p:cTn>
                              </p:par>
                            </p:childTnLst>
                          </p:cTn>
                        </p:par>
                        <p:par>
                          <p:cTn id="166" fill="hold" nodeType="afterGroup">
                            <p:stCondLst>
                              <p:cond delay="1500"/>
                            </p:stCondLst>
                            <p:childTnLst>
                              <p:par>
                                <p:cTn id="167" presetID="2" presetClass="entr" presetSubtype="6" fill="hold" grpId="0" nodeType="afterEffect">
                                  <p:stCondLst>
                                    <p:cond delay="0"/>
                                  </p:stCondLst>
                                  <p:childTnLst>
                                    <p:set>
                                      <p:cBhvr>
                                        <p:cTn id="168" dur="1" fill="hold">
                                          <p:stCondLst>
                                            <p:cond delay="0"/>
                                          </p:stCondLst>
                                        </p:cTn>
                                        <p:tgtEl>
                                          <p:spTgt spid="1010697"/>
                                        </p:tgtEl>
                                        <p:attrNameLst>
                                          <p:attrName>style.visibility</p:attrName>
                                        </p:attrNameLst>
                                      </p:cBhvr>
                                      <p:to>
                                        <p:strVal val="visible"/>
                                      </p:to>
                                    </p:set>
                                    <p:anim calcmode="lin" valueType="num">
                                      <p:cBhvr additive="base">
                                        <p:cTn id="169" dur="1000" fill="hold"/>
                                        <p:tgtEl>
                                          <p:spTgt spid="1010697"/>
                                        </p:tgtEl>
                                        <p:attrNameLst>
                                          <p:attrName>ppt_x</p:attrName>
                                        </p:attrNameLst>
                                      </p:cBhvr>
                                      <p:tavLst>
                                        <p:tav tm="0">
                                          <p:val>
                                            <p:strVal val="1+#ppt_w/2"/>
                                          </p:val>
                                        </p:tav>
                                        <p:tav tm="100000">
                                          <p:val>
                                            <p:strVal val="#ppt_x"/>
                                          </p:val>
                                        </p:tav>
                                      </p:tavLst>
                                    </p:anim>
                                    <p:anim calcmode="lin" valueType="num">
                                      <p:cBhvr additive="base">
                                        <p:cTn id="170" dur="1000" fill="hold"/>
                                        <p:tgtEl>
                                          <p:spTgt spid="1010697"/>
                                        </p:tgtEl>
                                        <p:attrNameLst>
                                          <p:attrName>ppt_y</p:attrName>
                                        </p:attrNameLst>
                                      </p:cBhvr>
                                      <p:tavLst>
                                        <p:tav tm="0">
                                          <p:val>
                                            <p:strVal val="1+#ppt_h/2"/>
                                          </p:val>
                                        </p:tav>
                                        <p:tav tm="100000">
                                          <p:val>
                                            <p:strVal val="#ppt_y"/>
                                          </p:val>
                                        </p:tav>
                                      </p:tavLst>
                                    </p:anim>
                                  </p:childTnLst>
                                </p:cTn>
                              </p:par>
                            </p:childTnLst>
                          </p:cTn>
                        </p:par>
                        <p:par>
                          <p:cTn id="171" fill="hold" nodeType="afterGroup">
                            <p:stCondLst>
                              <p:cond delay="2500"/>
                            </p:stCondLst>
                            <p:childTnLst>
                              <p:par>
                                <p:cTn id="172" presetID="22" presetClass="entr" presetSubtype="8" fill="hold" grpId="0" nodeType="afterEffect">
                                  <p:stCondLst>
                                    <p:cond delay="0"/>
                                  </p:stCondLst>
                                  <p:childTnLst>
                                    <p:set>
                                      <p:cBhvr>
                                        <p:cTn id="173" dur="1" fill="hold">
                                          <p:stCondLst>
                                            <p:cond delay="0"/>
                                          </p:stCondLst>
                                        </p:cTn>
                                        <p:tgtEl>
                                          <p:spTgt spid="1010725"/>
                                        </p:tgtEl>
                                        <p:attrNameLst>
                                          <p:attrName>style.visibility</p:attrName>
                                        </p:attrNameLst>
                                      </p:cBhvr>
                                      <p:to>
                                        <p:strVal val="visible"/>
                                      </p:to>
                                    </p:set>
                                    <p:animEffect transition="in" filter="wipe(left)">
                                      <p:cBhvr>
                                        <p:cTn id="174" dur="500"/>
                                        <p:tgtEl>
                                          <p:spTgt spid="1010725"/>
                                        </p:tgtEl>
                                      </p:cBhvr>
                                    </p:animEffect>
                                  </p:childTnLst>
                                </p:cTn>
                              </p:par>
                            </p:childTnLst>
                          </p:cTn>
                        </p:par>
                        <p:par>
                          <p:cTn id="175" fill="hold" nodeType="afterGroup">
                            <p:stCondLst>
                              <p:cond delay="3000"/>
                            </p:stCondLst>
                            <p:childTnLst>
                              <p:par>
                                <p:cTn id="176" presetID="23" presetClass="entr" presetSubtype="16" fill="hold" grpId="0" nodeType="afterEffect">
                                  <p:stCondLst>
                                    <p:cond delay="0"/>
                                  </p:stCondLst>
                                  <p:childTnLst>
                                    <p:set>
                                      <p:cBhvr>
                                        <p:cTn id="177" dur="1" fill="hold">
                                          <p:stCondLst>
                                            <p:cond delay="0"/>
                                          </p:stCondLst>
                                        </p:cTn>
                                        <p:tgtEl>
                                          <p:spTgt spid="1010718"/>
                                        </p:tgtEl>
                                        <p:attrNameLst>
                                          <p:attrName>style.visibility</p:attrName>
                                        </p:attrNameLst>
                                      </p:cBhvr>
                                      <p:to>
                                        <p:strVal val="visible"/>
                                      </p:to>
                                    </p:set>
                                    <p:anim calcmode="lin" valueType="num">
                                      <p:cBhvr>
                                        <p:cTn id="178" dur="500" fill="hold"/>
                                        <p:tgtEl>
                                          <p:spTgt spid="1010718"/>
                                        </p:tgtEl>
                                        <p:attrNameLst>
                                          <p:attrName>ppt_w</p:attrName>
                                        </p:attrNameLst>
                                      </p:cBhvr>
                                      <p:tavLst>
                                        <p:tav tm="0">
                                          <p:val>
                                            <p:fltVal val="0"/>
                                          </p:val>
                                        </p:tav>
                                        <p:tav tm="100000">
                                          <p:val>
                                            <p:strVal val="#ppt_w"/>
                                          </p:val>
                                        </p:tav>
                                      </p:tavLst>
                                    </p:anim>
                                    <p:anim calcmode="lin" valueType="num">
                                      <p:cBhvr>
                                        <p:cTn id="179" dur="500" fill="hold"/>
                                        <p:tgtEl>
                                          <p:spTgt spid="1010718"/>
                                        </p:tgtEl>
                                        <p:attrNameLst>
                                          <p:attrName>ppt_h</p:attrName>
                                        </p:attrNameLst>
                                      </p:cBhvr>
                                      <p:tavLst>
                                        <p:tav tm="0">
                                          <p:val>
                                            <p:fltVal val="0"/>
                                          </p:val>
                                        </p:tav>
                                        <p:tav tm="100000">
                                          <p:val>
                                            <p:strVal val="#ppt_h"/>
                                          </p:val>
                                        </p:tav>
                                      </p:tavLst>
                                    </p:anim>
                                  </p:childTnLst>
                                </p:cTn>
                              </p:par>
                            </p:childTnLst>
                          </p:cTn>
                        </p:par>
                        <p:par>
                          <p:cTn id="180" fill="hold" nodeType="afterGroup">
                            <p:stCondLst>
                              <p:cond delay="3500"/>
                            </p:stCondLst>
                            <p:childTnLst>
                              <p:par>
                                <p:cTn id="181" presetID="22" presetClass="entr" presetSubtype="2" fill="hold" grpId="0" nodeType="afterEffect">
                                  <p:stCondLst>
                                    <p:cond delay="0"/>
                                  </p:stCondLst>
                                  <p:childTnLst>
                                    <p:set>
                                      <p:cBhvr>
                                        <p:cTn id="182" dur="1" fill="hold">
                                          <p:stCondLst>
                                            <p:cond delay="0"/>
                                          </p:stCondLst>
                                        </p:cTn>
                                        <p:tgtEl>
                                          <p:spTgt spid="1010700"/>
                                        </p:tgtEl>
                                        <p:attrNameLst>
                                          <p:attrName>style.visibility</p:attrName>
                                        </p:attrNameLst>
                                      </p:cBhvr>
                                      <p:to>
                                        <p:strVal val="visible"/>
                                      </p:to>
                                    </p:set>
                                    <p:animEffect transition="in" filter="wipe(right)">
                                      <p:cBhvr>
                                        <p:cTn id="183" dur="500"/>
                                        <p:tgtEl>
                                          <p:spTgt spid="1010700"/>
                                        </p:tgtEl>
                                      </p:cBhvr>
                                    </p:animEffect>
                                  </p:childTnLst>
                                </p:cTn>
                              </p:par>
                            </p:childTnLst>
                          </p:cTn>
                        </p:par>
                        <p:par>
                          <p:cTn id="184" fill="hold" nodeType="afterGroup">
                            <p:stCondLst>
                              <p:cond delay="4000"/>
                            </p:stCondLst>
                            <p:childTnLst>
                              <p:par>
                                <p:cTn id="185" presetID="2" presetClass="entr" presetSubtype="4" fill="hold" nodeType="afterEffect">
                                  <p:stCondLst>
                                    <p:cond delay="0"/>
                                  </p:stCondLst>
                                  <p:childTnLst>
                                    <p:set>
                                      <p:cBhvr>
                                        <p:cTn id="186" dur="1" fill="hold">
                                          <p:stCondLst>
                                            <p:cond delay="0"/>
                                          </p:stCondLst>
                                        </p:cTn>
                                        <p:tgtEl>
                                          <p:spTgt spid="1010735"/>
                                        </p:tgtEl>
                                        <p:attrNameLst>
                                          <p:attrName>style.visibility</p:attrName>
                                        </p:attrNameLst>
                                      </p:cBhvr>
                                      <p:to>
                                        <p:strVal val="visible"/>
                                      </p:to>
                                    </p:set>
                                    <p:anim calcmode="lin" valueType="num">
                                      <p:cBhvr additive="base">
                                        <p:cTn id="187" dur="1000" fill="hold"/>
                                        <p:tgtEl>
                                          <p:spTgt spid="1010735"/>
                                        </p:tgtEl>
                                        <p:attrNameLst>
                                          <p:attrName>ppt_x</p:attrName>
                                        </p:attrNameLst>
                                      </p:cBhvr>
                                      <p:tavLst>
                                        <p:tav tm="0">
                                          <p:val>
                                            <p:strVal val="#ppt_x"/>
                                          </p:val>
                                        </p:tav>
                                        <p:tav tm="100000">
                                          <p:val>
                                            <p:strVal val="#ppt_x"/>
                                          </p:val>
                                        </p:tav>
                                      </p:tavLst>
                                    </p:anim>
                                    <p:anim calcmode="lin" valueType="num">
                                      <p:cBhvr additive="base">
                                        <p:cTn id="188" dur="1000" fill="hold"/>
                                        <p:tgtEl>
                                          <p:spTgt spid="1010735"/>
                                        </p:tgtEl>
                                        <p:attrNameLst>
                                          <p:attrName>ppt_y</p:attrName>
                                        </p:attrNameLst>
                                      </p:cBhvr>
                                      <p:tavLst>
                                        <p:tav tm="0">
                                          <p:val>
                                            <p:strVal val="1+#ppt_h/2"/>
                                          </p:val>
                                        </p:tav>
                                        <p:tav tm="100000">
                                          <p:val>
                                            <p:strVal val="#ppt_y"/>
                                          </p:val>
                                        </p:tav>
                                      </p:tavLst>
                                    </p:anim>
                                  </p:childTnLst>
                                </p:cTn>
                              </p:par>
                            </p:childTnLst>
                          </p:cTn>
                        </p:par>
                        <p:par>
                          <p:cTn id="189" fill="hold" nodeType="afterGroup">
                            <p:stCondLst>
                              <p:cond delay="5000"/>
                            </p:stCondLst>
                            <p:childTnLst>
                              <p:par>
                                <p:cTn id="190" presetID="22" presetClass="entr" presetSubtype="1" fill="hold" grpId="0" nodeType="afterEffect">
                                  <p:stCondLst>
                                    <p:cond delay="0"/>
                                  </p:stCondLst>
                                  <p:childTnLst>
                                    <p:set>
                                      <p:cBhvr>
                                        <p:cTn id="191" dur="1" fill="hold">
                                          <p:stCondLst>
                                            <p:cond delay="0"/>
                                          </p:stCondLst>
                                        </p:cTn>
                                        <p:tgtEl>
                                          <p:spTgt spid="1010701"/>
                                        </p:tgtEl>
                                        <p:attrNameLst>
                                          <p:attrName>style.visibility</p:attrName>
                                        </p:attrNameLst>
                                      </p:cBhvr>
                                      <p:to>
                                        <p:strVal val="visible"/>
                                      </p:to>
                                    </p:set>
                                    <p:animEffect transition="in" filter="wipe(up)">
                                      <p:cBhvr>
                                        <p:cTn id="192" dur="500"/>
                                        <p:tgtEl>
                                          <p:spTgt spid="1010701"/>
                                        </p:tgtEl>
                                      </p:cBhvr>
                                    </p:animEffect>
                                  </p:childTnLst>
                                </p:cTn>
                              </p:par>
                            </p:childTnLst>
                          </p:cTn>
                        </p:par>
                        <p:par>
                          <p:cTn id="193" fill="hold" nodeType="afterGroup">
                            <p:stCondLst>
                              <p:cond delay="5500"/>
                            </p:stCondLst>
                            <p:childTnLst>
                              <p:par>
                                <p:cTn id="194" presetID="2" presetClass="entr" presetSubtype="2" fill="hold" grpId="0" nodeType="afterEffect">
                                  <p:stCondLst>
                                    <p:cond delay="0"/>
                                  </p:stCondLst>
                                  <p:childTnLst>
                                    <p:set>
                                      <p:cBhvr>
                                        <p:cTn id="195" dur="1" fill="hold">
                                          <p:stCondLst>
                                            <p:cond delay="0"/>
                                          </p:stCondLst>
                                        </p:cTn>
                                        <p:tgtEl>
                                          <p:spTgt spid="1010712"/>
                                        </p:tgtEl>
                                        <p:attrNameLst>
                                          <p:attrName>style.visibility</p:attrName>
                                        </p:attrNameLst>
                                      </p:cBhvr>
                                      <p:to>
                                        <p:strVal val="visible"/>
                                      </p:to>
                                    </p:set>
                                    <p:anim calcmode="lin" valueType="num">
                                      <p:cBhvr additive="base">
                                        <p:cTn id="196" dur="1000" fill="hold"/>
                                        <p:tgtEl>
                                          <p:spTgt spid="1010712"/>
                                        </p:tgtEl>
                                        <p:attrNameLst>
                                          <p:attrName>ppt_x</p:attrName>
                                        </p:attrNameLst>
                                      </p:cBhvr>
                                      <p:tavLst>
                                        <p:tav tm="0">
                                          <p:val>
                                            <p:strVal val="1+#ppt_w/2"/>
                                          </p:val>
                                        </p:tav>
                                        <p:tav tm="100000">
                                          <p:val>
                                            <p:strVal val="#ppt_x"/>
                                          </p:val>
                                        </p:tav>
                                      </p:tavLst>
                                    </p:anim>
                                    <p:anim calcmode="lin" valueType="num">
                                      <p:cBhvr additive="base">
                                        <p:cTn id="197" dur="1000" fill="hold"/>
                                        <p:tgtEl>
                                          <p:spTgt spid="10107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1" grpId="0"/>
      <p:bldP spid="1010693" grpId="0" animBg="1"/>
      <p:bldP spid="1010694" grpId="0" animBg="1"/>
      <p:bldP spid="1010695" grpId="0" animBg="1"/>
      <p:bldP spid="1010696" grpId="0" animBg="1"/>
      <p:bldP spid="1010697" grpId="0" animBg="1"/>
      <p:bldP spid="1010698" grpId="0" animBg="1"/>
      <p:bldP spid="1010699" grpId="0" animBg="1"/>
      <p:bldP spid="1010700" grpId="0" animBg="1"/>
      <p:bldP spid="1010701" grpId="0" animBg="1"/>
      <p:bldP spid="1010702" grpId="0" animBg="1"/>
      <p:bldP spid="1010703" grpId="0" animBg="1"/>
      <p:bldP spid="1010704" grpId="0" animBg="1"/>
      <p:bldP spid="1010705" grpId="0" animBg="1"/>
      <p:bldP spid="1010706" grpId="0" animBg="1"/>
      <p:bldP spid="1010707" grpId="0" animBg="1"/>
      <p:bldP spid="1010708" grpId="0" animBg="1"/>
      <p:bldP spid="1010709" grpId="0" animBg="1"/>
      <p:bldP spid="1010711" grpId="0"/>
      <p:bldP spid="1010712" grpId="0"/>
      <p:bldP spid="1010713" grpId="0"/>
      <p:bldP spid="1010714" grpId="0"/>
      <p:bldP spid="1010715" grpId="0"/>
      <p:bldP spid="1010716" grpId="0"/>
      <p:bldP spid="1010717" grpId="0"/>
      <p:bldP spid="1010718" grpId="0"/>
      <p:bldP spid="1010719" grpId="0"/>
      <p:bldP spid="1010720" grpId="0"/>
      <p:bldP spid="1010721" grpId="0"/>
      <p:bldP spid="1010722" grpId="0"/>
      <p:bldP spid="1010723" grpId="0"/>
      <p:bldP spid="1010724" grpId="0"/>
      <p:bldP spid="1010725" grpId="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 name="Retângulo 53"/>
          <p:cNvSpPr/>
          <p:nvPr/>
        </p:nvSpPr>
        <p:spPr>
          <a:xfrm>
            <a:off x="323528" y="1789458"/>
            <a:ext cx="6241132" cy="4015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9330"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6CD8F916-34C5-413C-8874-1855C45CA71D}" type="slidenum">
              <a:rPr lang="pt-PT" sz="1400" b="0" smtClean="0">
                <a:solidFill>
                  <a:schemeClr val="folHlink"/>
                </a:solidFill>
              </a:rPr>
              <a:pPr eaLnBrk="1" hangingPunct="1"/>
              <a:t>97</a:t>
            </a:fld>
            <a:endParaRPr lang="pt-PT" sz="1400" b="0" smtClean="0">
              <a:solidFill>
                <a:schemeClr val="folHlink"/>
              </a:solidFill>
            </a:endParaRPr>
          </a:p>
        </p:txBody>
      </p:sp>
      <p:sp>
        <p:nvSpPr>
          <p:cNvPr id="99331"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99332" name="Text Box 3"/>
          <p:cNvSpPr txBox="1">
            <a:spLocks noChangeArrowheads="1"/>
          </p:cNvSpPr>
          <p:nvPr/>
        </p:nvSpPr>
        <p:spPr bwMode="auto">
          <a:xfrm>
            <a:off x="628650" y="5981700"/>
            <a:ext cx="5676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000" b="0" dirty="0">
                <a:latin typeface="Arial" charset="0"/>
              </a:rPr>
              <a:t>Ajustamento, no longo prazo, a um aumento na taxa de crescimento da quantidade de moeda. </a:t>
            </a:r>
          </a:p>
        </p:txBody>
      </p:sp>
      <p:sp>
        <p:nvSpPr>
          <p:cNvPr id="1011716" name="Text Box 4"/>
          <p:cNvSpPr txBox="1">
            <a:spLocks noChangeArrowheads="1"/>
          </p:cNvSpPr>
          <p:nvPr/>
        </p:nvSpPr>
        <p:spPr bwMode="auto">
          <a:xfrm>
            <a:off x="6426200" y="1797050"/>
            <a:ext cx="2609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2200" b="0">
                <a:latin typeface="Arial" charset="0"/>
              </a:rPr>
              <a:t>E este processo continua sucessivamente, até termos atingido o equilíbrio de longo prazo. </a:t>
            </a:r>
          </a:p>
        </p:txBody>
      </p:sp>
      <p:sp>
        <p:nvSpPr>
          <p:cNvPr id="99334" name="Line 5"/>
          <p:cNvSpPr>
            <a:spLocks noChangeShapeType="1"/>
          </p:cNvSpPr>
          <p:nvPr/>
        </p:nvSpPr>
        <p:spPr bwMode="auto">
          <a:xfrm flipV="1">
            <a:off x="808038" y="2039938"/>
            <a:ext cx="0" cy="3395662"/>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9335" name="Line 6"/>
          <p:cNvSpPr>
            <a:spLocks noChangeShapeType="1"/>
          </p:cNvSpPr>
          <p:nvPr/>
        </p:nvSpPr>
        <p:spPr bwMode="auto">
          <a:xfrm>
            <a:off x="808038" y="5435600"/>
            <a:ext cx="564991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99336" name="Line 7"/>
          <p:cNvSpPr>
            <a:spLocks noChangeShapeType="1"/>
          </p:cNvSpPr>
          <p:nvPr/>
        </p:nvSpPr>
        <p:spPr bwMode="auto">
          <a:xfrm flipV="1">
            <a:off x="1204913" y="3641725"/>
            <a:ext cx="4502150" cy="1330325"/>
          </a:xfrm>
          <a:prstGeom prst="line">
            <a:avLst/>
          </a:prstGeom>
          <a:noFill/>
          <a:ln w="38100">
            <a:solidFill>
              <a:srgbClr val="99FF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9337" name="Line 8"/>
          <p:cNvSpPr>
            <a:spLocks noChangeShapeType="1"/>
          </p:cNvSpPr>
          <p:nvPr/>
        </p:nvSpPr>
        <p:spPr bwMode="auto">
          <a:xfrm flipV="1">
            <a:off x="1133475" y="3252788"/>
            <a:ext cx="4503738" cy="1330325"/>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9338" name="Line 9"/>
          <p:cNvSpPr>
            <a:spLocks noChangeShapeType="1"/>
          </p:cNvSpPr>
          <p:nvPr/>
        </p:nvSpPr>
        <p:spPr bwMode="auto">
          <a:xfrm flipV="1">
            <a:off x="1092200" y="2246313"/>
            <a:ext cx="2944813" cy="86518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9339" name="Line 10"/>
          <p:cNvSpPr>
            <a:spLocks noChangeShapeType="1"/>
          </p:cNvSpPr>
          <p:nvPr/>
        </p:nvSpPr>
        <p:spPr bwMode="auto">
          <a:xfrm>
            <a:off x="2819400" y="2206625"/>
            <a:ext cx="2944813" cy="19637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9340" name="Line 11"/>
          <p:cNvSpPr>
            <a:spLocks noChangeShapeType="1"/>
          </p:cNvSpPr>
          <p:nvPr/>
        </p:nvSpPr>
        <p:spPr bwMode="auto">
          <a:xfrm>
            <a:off x="2233613" y="2311400"/>
            <a:ext cx="2944812" cy="1962150"/>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9341" name="Line 12"/>
          <p:cNvSpPr>
            <a:spLocks noChangeShapeType="1"/>
          </p:cNvSpPr>
          <p:nvPr/>
        </p:nvSpPr>
        <p:spPr bwMode="auto">
          <a:xfrm>
            <a:off x="808038" y="2482850"/>
            <a:ext cx="2430462"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9342" name="Line 13"/>
          <p:cNvSpPr>
            <a:spLocks noChangeShapeType="1"/>
          </p:cNvSpPr>
          <p:nvPr/>
        </p:nvSpPr>
        <p:spPr bwMode="auto">
          <a:xfrm>
            <a:off x="3238500" y="2482850"/>
            <a:ext cx="0" cy="29527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9343" name="Line 14"/>
          <p:cNvSpPr>
            <a:spLocks noChangeShapeType="1"/>
          </p:cNvSpPr>
          <p:nvPr/>
        </p:nvSpPr>
        <p:spPr bwMode="auto">
          <a:xfrm>
            <a:off x="4240213" y="3662363"/>
            <a:ext cx="0" cy="1773237"/>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9344" name="Line 15"/>
          <p:cNvSpPr>
            <a:spLocks noChangeShapeType="1"/>
          </p:cNvSpPr>
          <p:nvPr/>
        </p:nvSpPr>
        <p:spPr bwMode="auto">
          <a:xfrm flipH="1">
            <a:off x="812800" y="3662363"/>
            <a:ext cx="3427413"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9345" name="Line 16"/>
          <p:cNvSpPr>
            <a:spLocks noChangeShapeType="1"/>
          </p:cNvSpPr>
          <p:nvPr/>
        </p:nvSpPr>
        <p:spPr bwMode="auto">
          <a:xfrm flipV="1">
            <a:off x="3721100" y="4222750"/>
            <a:ext cx="0" cy="12128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9346" name="Line 17"/>
          <p:cNvSpPr>
            <a:spLocks noChangeShapeType="1"/>
          </p:cNvSpPr>
          <p:nvPr/>
        </p:nvSpPr>
        <p:spPr bwMode="auto">
          <a:xfrm flipH="1">
            <a:off x="803275" y="4222750"/>
            <a:ext cx="2917825"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9347" name="Line 18"/>
          <p:cNvSpPr>
            <a:spLocks noChangeShapeType="1"/>
          </p:cNvSpPr>
          <p:nvPr/>
        </p:nvSpPr>
        <p:spPr bwMode="auto">
          <a:xfrm>
            <a:off x="1431925" y="2698750"/>
            <a:ext cx="2944813" cy="1962150"/>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9348" name="Line 19"/>
          <p:cNvSpPr>
            <a:spLocks noChangeShapeType="1"/>
          </p:cNvSpPr>
          <p:nvPr/>
        </p:nvSpPr>
        <p:spPr bwMode="auto">
          <a:xfrm>
            <a:off x="1082675" y="3498850"/>
            <a:ext cx="2255838" cy="1511300"/>
          </a:xfrm>
          <a:prstGeom prst="line">
            <a:avLst/>
          </a:prstGeom>
          <a:noFill/>
          <a:ln w="38100">
            <a:solidFill>
              <a:srgbClr val="99FF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9349" name="Line 20"/>
          <p:cNvSpPr>
            <a:spLocks noChangeShapeType="1"/>
          </p:cNvSpPr>
          <p:nvPr/>
        </p:nvSpPr>
        <p:spPr bwMode="auto">
          <a:xfrm>
            <a:off x="2644775" y="4540250"/>
            <a:ext cx="0" cy="89535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9350" name="Line 21"/>
          <p:cNvSpPr>
            <a:spLocks noChangeShapeType="1"/>
          </p:cNvSpPr>
          <p:nvPr/>
        </p:nvSpPr>
        <p:spPr bwMode="auto">
          <a:xfrm flipH="1">
            <a:off x="803275" y="4540250"/>
            <a:ext cx="184150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9351" name="Text Box 22"/>
          <p:cNvSpPr txBox="1">
            <a:spLocks noChangeArrowheads="1"/>
          </p:cNvSpPr>
          <p:nvPr/>
        </p:nvSpPr>
        <p:spPr bwMode="auto">
          <a:xfrm>
            <a:off x="2393950" y="5422900"/>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y</a:t>
            </a:r>
            <a:r>
              <a:rPr lang="pt-BR" sz="1800" b="0" baseline="-25000">
                <a:solidFill>
                  <a:srgbClr val="99FF66"/>
                </a:solidFill>
                <a:latin typeface="Arial" charset="0"/>
              </a:rPr>
              <a:t>0</a:t>
            </a:r>
            <a:endParaRPr lang="pt-BR" sz="1800" b="0">
              <a:solidFill>
                <a:srgbClr val="99FF66"/>
              </a:solidFill>
              <a:latin typeface="Arial" charset="0"/>
            </a:endParaRPr>
          </a:p>
        </p:txBody>
      </p:sp>
      <p:sp>
        <p:nvSpPr>
          <p:cNvPr id="99352" name="Text Box 23"/>
          <p:cNvSpPr txBox="1">
            <a:spLocks noChangeArrowheads="1"/>
          </p:cNvSpPr>
          <p:nvPr/>
        </p:nvSpPr>
        <p:spPr bwMode="auto">
          <a:xfrm>
            <a:off x="3484563" y="5422900"/>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CCFFFF"/>
                </a:solidFill>
                <a:latin typeface="Arial" charset="0"/>
              </a:rPr>
              <a:t>y</a:t>
            </a:r>
            <a:r>
              <a:rPr lang="pt-BR" sz="1800" b="0" baseline="-25000">
                <a:solidFill>
                  <a:srgbClr val="CCFFFF"/>
                </a:solidFill>
                <a:latin typeface="Arial" charset="0"/>
              </a:rPr>
              <a:t>1</a:t>
            </a:r>
            <a:endParaRPr lang="pt-BR" sz="1800" b="0">
              <a:solidFill>
                <a:srgbClr val="CCFFFF"/>
              </a:solidFill>
              <a:latin typeface="Arial" charset="0"/>
            </a:endParaRPr>
          </a:p>
        </p:txBody>
      </p:sp>
      <p:sp>
        <p:nvSpPr>
          <p:cNvPr id="99353" name="Text Box 24"/>
          <p:cNvSpPr txBox="1">
            <a:spLocks noChangeArrowheads="1"/>
          </p:cNvSpPr>
          <p:nvPr/>
        </p:nvSpPr>
        <p:spPr bwMode="auto">
          <a:xfrm>
            <a:off x="2989263" y="5422900"/>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800" b="0">
                <a:solidFill>
                  <a:srgbClr val="FFFF00"/>
                </a:solidFill>
                <a:latin typeface="Arial" charset="0"/>
              </a:rPr>
              <a:t>y</a:t>
            </a:r>
            <a:r>
              <a:rPr lang="pt-BR" sz="1800" b="0" baseline="-25000">
                <a:solidFill>
                  <a:srgbClr val="FFFF00"/>
                </a:solidFill>
                <a:latin typeface="Arial" charset="0"/>
              </a:rPr>
              <a:t>3</a:t>
            </a:r>
            <a:endParaRPr lang="pt-BR" sz="1800" b="0">
              <a:solidFill>
                <a:srgbClr val="FFFF00"/>
              </a:solidFill>
              <a:latin typeface="Arial" charset="0"/>
            </a:endParaRPr>
          </a:p>
        </p:txBody>
      </p:sp>
      <p:sp>
        <p:nvSpPr>
          <p:cNvPr id="99354" name="Text Box 25"/>
          <p:cNvSpPr txBox="1">
            <a:spLocks noChangeArrowheads="1"/>
          </p:cNvSpPr>
          <p:nvPr/>
        </p:nvSpPr>
        <p:spPr bwMode="auto">
          <a:xfrm>
            <a:off x="4008438" y="5422900"/>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99"/>
                </a:solidFill>
                <a:latin typeface="Arial" charset="0"/>
              </a:rPr>
              <a:t>y</a:t>
            </a:r>
            <a:r>
              <a:rPr lang="pt-BR" sz="1800" b="0" baseline="-25000">
                <a:solidFill>
                  <a:srgbClr val="FFFF99"/>
                </a:solidFill>
                <a:latin typeface="Arial" charset="0"/>
              </a:rPr>
              <a:t>2</a:t>
            </a:r>
            <a:endParaRPr lang="pt-BR" sz="1800" b="0">
              <a:solidFill>
                <a:srgbClr val="FFFF99"/>
              </a:solidFill>
              <a:latin typeface="Arial" charset="0"/>
            </a:endParaRPr>
          </a:p>
        </p:txBody>
      </p:sp>
      <p:sp>
        <p:nvSpPr>
          <p:cNvPr id="99355" name="Text Box 26"/>
          <p:cNvSpPr txBox="1">
            <a:spLocks noChangeArrowheads="1"/>
          </p:cNvSpPr>
          <p:nvPr/>
        </p:nvSpPr>
        <p:spPr bwMode="auto">
          <a:xfrm>
            <a:off x="5962650" y="5422900"/>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FF"/>
                </a:solidFill>
                <a:latin typeface="Arial" charset="0"/>
              </a:rPr>
              <a:t>y</a:t>
            </a:r>
          </a:p>
        </p:txBody>
      </p:sp>
      <p:sp>
        <p:nvSpPr>
          <p:cNvPr id="99356" name="Text Box 27"/>
          <p:cNvSpPr txBox="1">
            <a:spLocks noChangeArrowheads="1"/>
          </p:cNvSpPr>
          <p:nvPr/>
        </p:nvSpPr>
        <p:spPr bwMode="auto">
          <a:xfrm>
            <a:off x="2413000" y="4157663"/>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E</a:t>
            </a:r>
            <a:r>
              <a:rPr lang="pt-BR" sz="1800" b="0" baseline="-25000">
                <a:solidFill>
                  <a:srgbClr val="99FF66"/>
                </a:solidFill>
                <a:latin typeface="Arial" charset="0"/>
              </a:rPr>
              <a:t>0</a:t>
            </a:r>
            <a:endParaRPr lang="pt-BR" sz="1800" b="0">
              <a:solidFill>
                <a:srgbClr val="99FF66"/>
              </a:solidFill>
              <a:latin typeface="Arial" charset="0"/>
            </a:endParaRPr>
          </a:p>
        </p:txBody>
      </p:sp>
      <p:sp>
        <p:nvSpPr>
          <p:cNvPr id="99357" name="Text Box 28"/>
          <p:cNvSpPr txBox="1">
            <a:spLocks noChangeArrowheads="1"/>
          </p:cNvSpPr>
          <p:nvPr/>
        </p:nvSpPr>
        <p:spPr bwMode="auto">
          <a:xfrm>
            <a:off x="3546475" y="3829050"/>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CCFFFF"/>
                </a:solidFill>
                <a:latin typeface="Arial" charset="0"/>
              </a:rPr>
              <a:t>E</a:t>
            </a:r>
            <a:r>
              <a:rPr lang="pt-BR" sz="1800" b="0" baseline="-25000">
                <a:solidFill>
                  <a:srgbClr val="CCFFFF"/>
                </a:solidFill>
                <a:latin typeface="Arial" charset="0"/>
              </a:rPr>
              <a:t>1</a:t>
            </a:r>
            <a:endParaRPr lang="pt-BR" sz="1800" b="0">
              <a:solidFill>
                <a:srgbClr val="CCFFFF"/>
              </a:solidFill>
              <a:latin typeface="Arial" charset="0"/>
            </a:endParaRPr>
          </a:p>
        </p:txBody>
      </p:sp>
      <p:sp>
        <p:nvSpPr>
          <p:cNvPr id="99358" name="Text Box 29"/>
          <p:cNvSpPr txBox="1">
            <a:spLocks noChangeArrowheads="1"/>
          </p:cNvSpPr>
          <p:nvPr/>
        </p:nvSpPr>
        <p:spPr bwMode="auto">
          <a:xfrm>
            <a:off x="4032250" y="3254375"/>
            <a:ext cx="4953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99"/>
                </a:solidFill>
                <a:latin typeface="Arial" charset="0"/>
              </a:rPr>
              <a:t>E</a:t>
            </a:r>
            <a:r>
              <a:rPr lang="pt-BR" sz="1800" b="0" baseline="-25000">
                <a:solidFill>
                  <a:srgbClr val="FFFF99"/>
                </a:solidFill>
                <a:latin typeface="Arial" charset="0"/>
              </a:rPr>
              <a:t>2</a:t>
            </a:r>
            <a:endParaRPr lang="pt-BR" sz="1800" b="0">
              <a:solidFill>
                <a:srgbClr val="FFFF99"/>
              </a:solidFill>
              <a:latin typeface="Arial" charset="0"/>
            </a:endParaRPr>
          </a:p>
        </p:txBody>
      </p:sp>
      <p:sp>
        <p:nvSpPr>
          <p:cNvPr id="99359" name="Text Box 30"/>
          <p:cNvSpPr txBox="1">
            <a:spLocks noChangeArrowheads="1"/>
          </p:cNvSpPr>
          <p:nvPr/>
        </p:nvSpPr>
        <p:spPr bwMode="auto">
          <a:xfrm>
            <a:off x="3013075" y="2085975"/>
            <a:ext cx="495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rPr>
              <a:t>E</a:t>
            </a:r>
            <a:r>
              <a:rPr lang="pt-BR" sz="1800" b="0" baseline="-25000">
                <a:solidFill>
                  <a:srgbClr val="FFFF00"/>
                </a:solidFill>
                <a:latin typeface="Arial" charset="0"/>
              </a:rPr>
              <a:t>3</a:t>
            </a:r>
            <a:endParaRPr lang="pt-BR" sz="1800" b="0">
              <a:solidFill>
                <a:srgbClr val="FFFF00"/>
              </a:solidFill>
              <a:latin typeface="Arial" charset="0"/>
            </a:endParaRPr>
          </a:p>
        </p:txBody>
      </p:sp>
      <p:sp>
        <p:nvSpPr>
          <p:cNvPr id="99360" name="Text Box 31"/>
          <p:cNvSpPr txBox="1">
            <a:spLocks noChangeArrowheads="1"/>
          </p:cNvSpPr>
          <p:nvPr/>
        </p:nvSpPr>
        <p:spPr bwMode="auto">
          <a:xfrm>
            <a:off x="3305175" y="4881563"/>
            <a:ext cx="8921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DAD</a:t>
            </a:r>
            <a:r>
              <a:rPr lang="pt-BR" sz="1800" b="0" baseline="-25000">
                <a:solidFill>
                  <a:srgbClr val="99FF66"/>
                </a:solidFill>
                <a:latin typeface="Arial" charset="0"/>
              </a:rPr>
              <a:t>0</a:t>
            </a:r>
            <a:endParaRPr lang="pt-BR" sz="1800" b="0">
              <a:solidFill>
                <a:srgbClr val="99FF66"/>
              </a:solidFill>
              <a:latin typeface="Arial" charset="0"/>
            </a:endParaRPr>
          </a:p>
        </p:txBody>
      </p:sp>
      <p:sp>
        <p:nvSpPr>
          <p:cNvPr id="99361" name="Text Box 32"/>
          <p:cNvSpPr txBox="1">
            <a:spLocks noChangeArrowheads="1"/>
          </p:cNvSpPr>
          <p:nvPr/>
        </p:nvSpPr>
        <p:spPr bwMode="auto">
          <a:xfrm>
            <a:off x="4329113" y="4557713"/>
            <a:ext cx="892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CCFFFF"/>
                </a:solidFill>
                <a:latin typeface="Arial" charset="0"/>
              </a:rPr>
              <a:t>DAD</a:t>
            </a:r>
            <a:r>
              <a:rPr lang="pt-BR" sz="1800" b="0" baseline="-25000">
                <a:solidFill>
                  <a:srgbClr val="CCFFFF"/>
                </a:solidFill>
                <a:latin typeface="Arial" charset="0"/>
              </a:rPr>
              <a:t>1</a:t>
            </a:r>
            <a:endParaRPr lang="pt-BR" sz="1800" b="0">
              <a:solidFill>
                <a:srgbClr val="CCFFFF"/>
              </a:solidFill>
              <a:latin typeface="Arial" charset="0"/>
            </a:endParaRPr>
          </a:p>
        </p:txBody>
      </p:sp>
      <p:sp>
        <p:nvSpPr>
          <p:cNvPr id="99362" name="Text Box 33"/>
          <p:cNvSpPr txBox="1">
            <a:spLocks noChangeArrowheads="1"/>
          </p:cNvSpPr>
          <p:nvPr/>
        </p:nvSpPr>
        <p:spPr bwMode="auto">
          <a:xfrm>
            <a:off x="5122863" y="4214813"/>
            <a:ext cx="892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99"/>
                </a:solidFill>
                <a:latin typeface="Arial" charset="0"/>
              </a:rPr>
              <a:t>DAD</a:t>
            </a:r>
            <a:r>
              <a:rPr lang="pt-BR" sz="1800" b="0" baseline="-25000">
                <a:solidFill>
                  <a:srgbClr val="FFFF99"/>
                </a:solidFill>
                <a:latin typeface="Arial" charset="0"/>
              </a:rPr>
              <a:t>2</a:t>
            </a:r>
            <a:endParaRPr lang="pt-BR" sz="1800" b="0">
              <a:solidFill>
                <a:srgbClr val="FFFF99"/>
              </a:solidFill>
              <a:latin typeface="Arial" charset="0"/>
            </a:endParaRPr>
          </a:p>
        </p:txBody>
      </p:sp>
      <p:sp>
        <p:nvSpPr>
          <p:cNvPr id="99363" name="Text Box 34"/>
          <p:cNvSpPr txBox="1">
            <a:spLocks noChangeArrowheads="1"/>
          </p:cNvSpPr>
          <p:nvPr/>
        </p:nvSpPr>
        <p:spPr bwMode="auto">
          <a:xfrm>
            <a:off x="5716588" y="3970338"/>
            <a:ext cx="892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rPr>
              <a:t>DAD</a:t>
            </a:r>
            <a:r>
              <a:rPr lang="pt-BR" sz="1800" b="0" baseline="-25000">
                <a:solidFill>
                  <a:srgbClr val="FFFF00"/>
                </a:solidFill>
                <a:latin typeface="Arial" charset="0"/>
              </a:rPr>
              <a:t>3</a:t>
            </a:r>
            <a:endParaRPr lang="pt-BR" sz="1800" b="0">
              <a:solidFill>
                <a:srgbClr val="FFFF00"/>
              </a:solidFill>
              <a:latin typeface="Arial" charset="0"/>
            </a:endParaRPr>
          </a:p>
        </p:txBody>
      </p:sp>
      <p:sp>
        <p:nvSpPr>
          <p:cNvPr id="99364" name="Text Box 35"/>
          <p:cNvSpPr txBox="1">
            <a:spLocks noChangeArrowheads="1"/>
          </p:cNvSpPr>
          <p:nvPr/>
        </p:nvSpPr>
        <p:spPr bwMode="auto">
          <a:xfrm>
            <a:off x="5675313" y="3467100"/>
            <a:ext cx="9763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OACP</a:t>
            </a:r>
            <a:r>
              <a:rPr lang="pt-BR" sz="1800" b="0" baseline="-25000">
                <a:solidFill>
                  <a:srgbClr val="99FF66"/>
                </a:solidFill>
                <a:latin typeface="Arial" charset="0"/>
              </a:rPr>
              <a:t>0</a:t>
            </a:r>
            <a:endParaRPr lang="pt-BR" sz="1800" b="0">
              <a:solidFill>
                <a:srgbClr val="99FF66"/>
              </a:solidFill>
              <a:latin typeface="Arial" charset="0"/>
            </a:endParaRPr>
          </a:p>
        </p:txBody>
      </p:sp>
      <p:sp>
        <p:nvSpPr>
          <p:cNvPr id="99365" name="Text Box 36"/>
          <p:cNvSpPr txBox="1">
            <a:spLocks noChangeArrowheads="1"/>
          </p:cNvSpPr>
          <p:nvPr/>
        </p:nvSpPr>
        <p:spPr bwMode="auto">
          <a:xfrm>
            <a:off x="5618163" y="3014663"/>
            <a:ext cx="9763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99"/>
                </a:solidFill>
                <a:latin typeface="Arial" charset="0"/>
              </a:rPr>
              <a:t>OACP</a:t>
            </a:r>
            <a:r>
              <a:rPr lang="pt-BR" sz="1800" b="0" baseline="-25000">
                <a:solidFill>
                  <a:srgbClr val="FFFF99"/>
                </a:solidFill>
                <a:latin typeface="Arial" charset="0"/>
              </a:rPr>
              <a:t>2</a:t>
            </a:r>
            <a:endParaRPr lang="pt-BR" sz="1800" b="0">
              <a:solidFill>
                <a:srgbClr val="FFFF99"/>
              </a:solidFill>
              <a:latin typeface="Arial" charset="0"/>
            </a:endParaRPr>
          </a:p>
        </p:txBody>
      </p:sp>
      <p:sp>
        <p:nvSpPr>
          <p:cNvPr id="99366" name="Text Box 37"/>
          <p:cNvSpPr txBox="1">
            <a:spLocks noChangeArrowheads="1"/>
          </p:cNvSpPr>
          <p:nvPr/>
        </p:nvSpPr>
        <p:spPr bwMode="auto">
          <a:xfrm>
            <a:off x="4017963" y="2027238"/>
            <a:ext cx="9763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rPr>
              <a:t>OACP</a:t>
            </a:r>
            <a:r>
              <a:rPr lang="pt-BR" sz="1800" b="0" baseline="-25000">
                <a:solidFill>
                  <a:srgbClr val="FFFF00"/>
                </a:solidFill>
                <a:latin typeface="Arial" charset="0"/>
              </a:rPr>
              <a:t>3</a:t>
            </a:r>
            <a:endParaRPr lang="pt-BR" sz="1800" b="0">
              <a:solidFill>
                <a:srgbClr val="FFFF00"/>
              </a:solidFill>
              <a:latin typeface="Arial" charset="0"/>
            </a:endParaRPr>
          </a:p>
        </p:txBody>
      </p:sp>
      <p:grpSp>
        <p:nvGrpSpPr>
          <p:cNvPr id="99367" name="Group 38"/>
          <p:cNvGrpSpPr>
            <a:grpSpLocks/>
          </p:cNvGrpSpPr>
          <p:nvPr/>
        </p:nvGrpSpPr>
        <p:grpSpPr bwMode="auto">
          <a:xfrm>
            <a:off x="327025" y="4241800"/>
            <a:ext cx="523875" cy="587375"/>
            <a:chOff x="206" y="2672"/>
            <a:chExt cx="330" cy="370"/>
          </a:xfrm>
        </p:grpSpPr>
        <p:sp>
          <p:nvSpPr>
            <p:cNvPr id="99380" name="Text Box 39"/>
            <p:cNvSpPr txBox="1">
              <a:spLocks noChangeArrowheads="1"/>
            </p:cNvSpPr>
            <p:nvPr/>
          </p:nvSpPr>
          <p:spPr bwMode="auto">
            <a:xfrm>
              <a:off x="206" y="2774"/>
              <a:ext cx="33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rPr>
                <a:t>P</a:t>
              </a:r>
              <a:r>
                <a:rPr lang="pt-BR" sz="1800" b="0" baseline="-25000">
                  <a:solidFill>
                    <a:srgbClr val="99FF66"/>
                  </a:solidFill>
                  <a:latin typeface="Arial" charset="0"/>
                </a:rPr>
                <a:t>0</a:t>
              </a:r>
              <a:endParaRPr lang="pt-BR" sz="1800" b="0">
                <a:solidFill>
                  <a:srgbClr val="99FF66"/>
                </a:solidFill>
                <a:latin typeface="Arial" charset="0"/>
              </a:endParaRPr>
            </a:p>
          </p:txBody>
        </p:sp>
        <p:sp>
          <p:nvSpPr>
            <p:cNvPr id="99381" name="Text Box 40"/>
            <p:cNvSpPr txBox="1">
              <a:spLocks noChangeArrowheads="1"/>
            </p:cNvSpPr>
            <p:nvPr/>
          </p:nvSpPr>
          <p:spPr bwMode="auto">
            <a:xfrm>
              <a:off x="224" y="2672"/>
              <a:ext cx="21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99FF66"/>
                  </a:solidFill>
                  <a:latin typeface="Arial" charset="0"/>
                  <a:sym typeface="Symbol" pitchFamily="18" charset="2"/>
                </a:rPr>
                <a:t></a:t>
              </a:r>
              <a:endParaRPr lang="pt-BR" sz="1800" b="0">
                <a:solidFill>
                  <a:srgbClr val="99FF66"/>
                </a:solidFill>
                <a:latin typeface="Arial" charset="0"/>
              </a:endParaRPr>
            </a:p>
          </p:txBody>
        </p:sp>
      </p:grpSp>
      <p:grpSp>
        <p:nvGrpSpPr>
          <p:cNvPr id="99368" name="Group 41"/>
          <p:cNvGrpSpPr>
            <a:grpSpLocks/>
          </p:cNvGrpSpPr>
          <p:nvPr/>
        </p:nvGrpSpPr>
        <p:grpSpPr bwMode="auto">
          <a:xfrm>
            <a:off x="355600" y="3829050"/>
            <a:ext cx="523875" cy="587375"/>
            <a:chOff x="224" y="2412"/>
            <a:chExt cx="330" cy="370"/>
          </a:xfrm>
        </p:grpSpPr>
        <p:sp>
          <p:nvSpPr>
            <p:cNvPr id="99378" name="Text Box 42"/>
            <p:cNvSpPr txBox="1">
              <a:spLocks noChangeArrowheads="1"/>
            </p:cNvSpPr>
            <p:nvPr/>
          </p:nvSpPr>
          <p:spPr bwMode="auto">
            <a:xfrm>
              <a:off x="224" y="2513"/>
              <a:ext cx="33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CCFFFF"/>
                  </a:solidFill>
                  <a:latin typeface="Arial" charset="0"/>
                </a:rPr>
                <a:t>P</a:t>
              </a:r>
              <a:r>
                <a:rPr lang="pt-BR" sz="1800" b="0" baseline="-25000">
                  <a:solidFill>
                    <a:srgbClr val="CCFFFF"/>
                  </a:solidFill>
                  <a:latin typeface="Arial" charset="0"/>
                </a:rPr>
                <a:t>1</a:t>
              </a:r>
              <a:endParaRPr lang="pt-BR" sz="1800" b="0">
                <a:solidFill>
                  <a:srgbClr val="CCFFFF"/>
                </a:solidFill>
                <a:latin typeface="Arial" charset="0"/>
              </a:endParaRPr>
            </a:p>
          </p:txBody>
        </p:sp>
        <p:sp>
          <p:nvSpPr>
            <p:cNvPr id="99379" name="Text Box 43"/>
            <p:cNvSpPr txBox="1">
              <a:spLocks noChangeArrowheads="1"/>
            </p:cNvSpPr>
            <p:nvPr/>
          </p:nvSpPr>
          <p:spPr bwMode="auto">
            <a:xfrm>
              <a:off x="242" y="2412"/>
              <a:ext cx="21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CCFFFF"/>
                  </a:solidFill>
                  <a:latin typeface="Arial" charset="0"/>
                  <a:sym typeface="Symbol" pitchFamily="18" charset="2"/>
                </a:rPr>
                <a:t></a:t>
              </a:r>
              <a:endParaRPr lang="pt-BR" sz="1800" b="0">
                <a:solidFill>
                  <a:srgbClr val="CCFFFF"/>
                </a:solidFill>
                <a:latin typeface="Arial" charset="0"/>
              </a:endParaRPr>
            </a:p>
          </p:txBody>
        </p:sp>
      </p:grpSp>
      <p:grpSp>
        <p:nvGrpSpPr>
          <p:cNvPr id="99369" name="Group 44"/>
          <p:cNvGrpSpPr>
            <a:grpSpLocks/>
          </p:cNvGrpSpPr>
          <p:nvPr/>
        </p:nvGrpSpPr>
        <p:grpSpPr bwMode="auto">
          <a:xfrm>
            <a:off x="355600" y="3298825"/>
            <a:ext cx="523875" cy="587375"/>
            <a:chOff x="224" y="2078"/>
            <a:chExt cx="330" cy="370"/>
          </a:xfrm>
        </p:grpSpPr>
        <p:sp>
          <p:nvSpPr>
            <p:cNvPr id="99376" name="Text Box 45"/>
            <p:cNvSpPr txBox="1">
              <a:spLocks noChangeArrowheads="1"/>
            </p:cNvSpPr>
            <p:nvPr/>
          </p:nvSpPr>
          <p:spPr bwMode="auto">
            <a:xfrm>
              <a:off x="224" y="2180"/>
              <a:ext cx="33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99"/>
                  </a:solidFill>
                  <a:latin typeface="Arial" charset="0"/>
                </a:rPr>
                <a:t>P</a:t>
              </a:r>
              <a:r>
                <a:rPr lang="pt-BR" sz="1800" b="0" baseline="-25000">
                  <a:solidFill>
                    <a:srgbClr val="FFFF99"/>
                  </a:solidFill>
                  <a:latin typeface="Arial" charset="0"/>
                </a:rPr>
                <a:t>2</a:t>
              </a:r>
              <a:endParaRPr lang="pt-BR" sz="1800" b="0">
                <a:solidFill>
                  <a:srgbClr val="FFFF99"/>
                </a:solidFill>
                <a:latin typeface="Arial" charset="0"/>
              </a:endParaRPr>
            </a:p>
          </p:txBody>
        </p:sp>
        <p:sp>
          <p:nvSpPr>
            <p:cNvPr id="99377" name="Text Box 46"/>
            <p:cNvSpPr txBox="1">
              <a:spLocks noChangeArrowheads="1"/>
            </p:cNvSpPr>
            <p:nvPr/>
          </p:nvSpPr>
          <p:spPr bwMode="auto">
            <a:xfrm>
              <a:off x="242" y="2078"/>
              <a:ext cx="21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99"/>
                  </a:solidFill>
                  <a:latin typeface="Arial" charset="0"/>
                  <a:sym typeface="Symbol" pitchFamily="18" charset="2"/>
                </a:rPr>
                <a:t></a:t>
              </a:r>
              <a:endParaRPr lang="pt-BR" sz="1800" b="0">
                <a:solidFill>
                  <a:srgbClr val="FFFF99"/>
                </a:solidFill>
                <a:latin typeface="Arial" charset="0"/>
              </a:endParaRPr>
            </a:p>
          </p:txBody>
        </p:sp>
      </p:grpSp>
      <p:grpSp>
        <p:nvGrpSpPr>
          <p:cNvPr id="99370" name="Group 47"/>
          <p:cNvGrpSpPr>
            <a:grpSpLocks/>
          </p:cNvGrpSpPr>
          <p:nvPr/>
        </p:nvGrpSpPr>
        <p:grpSpPr bwMode="auto">
          <a:xfrm>
            <a:off x="369888" y="2181225"/>
            <a:ext cx="523875" cy="568325"/>
            <a:chOff x="233" y="1374"/>
            <a:chExt cx="330" cy="358"/>
          </a:xfrm>
        </p:grpSpPr>
        <p:sp>
          <p:nvSpPr>
            <p:cNvPr id="99374" name="Text Box 48"/>
            <p:cNvSpPr txBox="1">
              <a:spLocks noChangeArrowheads="1"/>
            </p:cNvSpPr>
            <p:nvPr/>
          </p:nvSpPr>
          <p:spPr bwMode="auto">
            <a:xfrm>
              <a:off x="233" y="1464"/>
              <a:ext cx="33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rPr>
                <a:t>P</a:t>
              </a:r>
              <a:r>
                <a:rPr lang="pt-BR" sz="1800" b="0" baseline="-25000">
                  <a:solidFill>
                    <a:srgbClr val="FFFF00"/>
                  </a:solidFill>
                  <a:latin typeface="Arial" charset="0"/>
                </a:rPr>
                <a:t>3</a:t>
              </a:r>
              <a:endParaRPr lang="pt-BR" sz="1800" b="0">
                <a:solidFill>
                  <a:srgbClr val="FFFF00"/>
                </a:solidFill>
                <a:latin typeface="Arial" charset="0"/>
              </a:endParaRPr>
            </a:p>
          </p:txBody>
        </p:sp>
        <p:sp>
          <p:nvSpPr>
            <p:cNvPr id="99375" name="Text Box 49"/>
            <p:cNvSpPr txBox="1">
              <a:spLocks noChangeArrowheads="1"/>
            </p:cNvSpPr>
            <p:nvPr/>
          </p:nvSpPr>
          <p:spPr bwMode="auto">
            <a:xfrm>
              <a:off x="251" y="1374"/>
              <a:ext cx="21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00"/>
                  </a:solidFill>
                  <a:latin typeface="Arial" charset="0"/>
                  <a:sym typeface="Symbol" pitchFamily="18" charset="2"/>
                </a:rPr>
                <a:t></a:t>
              </a:r>
              <a:endParaRPr lang="pt-BR" sz="1800" b="0">
                <a:solidFill>
                  <a:srgbClr val="FFFF00"/>
                </a:solidFill>
                <a:latin typeface="Arial" charset="0"/>
              </a:endParaRPr>
            </a:p>
          </p:txBody>
        </p:sp>
      </p:grpSp>
      <p:grpSp>
        <p:nvGrpSpPr>
          <p:cNvPr id="99371" name="Group 50"/>
          <p:cNvGrpSpPr>
            <a:grpSpLocks/>
          </p:cNvGrpSpPr>
          <p:nvPr/>
        </p:nvGrpSpPr>
        <p:grpSpPr bwMode="auto">
          <a:xfrm>
            <a:off x="369888" y="1781175"/>
            <a:ext cx="523875" cy="568325"/>
            <a:chOff x="233" y="1122"/>
            <a:chExt cx="330" cy="358"/>
          </a:xfrm>
        </p:grpSpPr>
        <p:sp>
          <p:nvSpPr>
            <p:cNvPr id="99372" name="Text Box 51"/>
            <p:cNvSpPr txBox="1">
              <a:spLocks noChangeArrowheads="1"/>
            </p:cNvSpPr>
            <p:nvPr/>
          </p:nvSpPr>
          <p:spPr bwMode="auto">
            <a:xfrm>
              <a:off x="233" y="1211"/>
              <a:ext cx="33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FF"/>
                  </a:solidFill>
                  <a:latin typeface="Arial" charset="0"/>
                </a:rPr>
                <a:t>P</a:t>
              </a:r>
            </a:p>
          </p:txBody>
        </p:sp>
        <p:sp>
          <p:nvSpPr>
            <p:cNvPr id="99373" name="Text Box 52"/>
            <p:cNvSpPr txBox="1">
              <a:spLocks noChangeArrowheads="1"/>
            </p:cNvSpPr>
            <p:nvPr/>
          </p:nvSpPr>
          <p:spPr bwMode="auto">
            <a:xfrm>
              <a:off x="251" y="1122"/>
              <a:ext cx="21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800" b="0">
                  <a:solidFill>
                    <a:srgbClr val="FFFFFF"/>
                  </a:solidFill>
                  <a:latin typeface="Arial" charset="0"/>
                  <a:sym typeface="Symbol" pitchFamily="18" charset="2"/>
                </a:rPr>
                <a:t></a:t>
              </a:r>
              <a:endParaRPr lang="pt-BR" sz="1800" b="0">
                <a:solidFill>
                  <a:srgbClr val="FFFFFF"/>
                </a:solidFill>
                <a:latin typeface="Arial" charset="0"/>
              </a:endParaRPr>
            </a:p>
          </p:txBody>
        </p:sp>
      </p:grpSp>
    </p:spTree>
    <p:extLst>
      <p:ext uri="{BB962C8B-B14F-4D97-AF65-F5344CB8AC3E}">
        <p14:creationId xmlns:p14="http://schemas.microsoft.com/office/powerpoint/2010/main" val="2010408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011716">
                                            <p:txEl>
                                              <p:pRg st="0" end="0"/>
                                            </p:txEl>
                                          </p:spTgt>
                                        </p:tgtEl>
                                        <p:attrNameLst>
                                          <p:attrName>style.visibility</p:attrName>
                                        </p:attrNameLst>
                                      </p:cBhvr>
                                      <p:to>
                                        <p:strVal val="visible"/>
                                      </p:to>
                                    </p:set>
                                    <p:animEffect transition="in" filter="strips(downRight)">
                                      <p:cBhvr>
                                        <p:cTn id="7" dur="500"/>
                                        <p:tgtEl>
                                          <p:spTgt spid="10117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 name="Retângulo 54"/>
          <p:cNvSpPr/>
          <p:nvPr/>
        </p:nvSpPr>
        <p:spPr>
          <a:xfrm>
            <a:off x="342379" y="1988840"/>
            <a:ext cx="5093717" cy="3583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0354"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CA6D3C4F-191C-48EE-B59C-446CBE4BB046}" type="slidenum">
              <a:rPr lang="pt-PT" sz="1400" b="0" smtClean="0">
                <a:solidFill>
                  <a:schemeClr val="folHlink"/>
                </a:solidFill>
              </a:rPr>
              <a:pPr eaLnBrk="1" hangingPunct="1"/>
              <a:t>98</a:t>
            </a:fld>
            <a:endParaRPr lang="pt-PT" sz="1400" b="0" smtClean="0">
              <a:solidFill>
                <a:schemeClr val="folHlink"/>
              </a:solidFill>
            </a:endParaRPr>
          </a:p>
        </p:txBody>
      </p:sp>
      <p:sp>
        <p:nvSpPr>
          <p:cNvPr id="100355"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1012739" name="Text Box 3"/>
          <p:cNvSpPr txBox="1">
            <a:spLocks noChangeArrowheads="1"/>
          </p:cNvSpPr>
          <p:nvPr/>
        </p:nvSpPr>
        <p:spPr bwMode="auto">
          <a:xfrm>
            <a:off x="5492750" y="1196752"/>
            <a:ext cx="35433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buFontTx/>
              <a:buChar char="•"/>
            </a:pPr>
            <a:r>
              <a:rPr lang="pt-BR" sz="2200" b="0">
                <a:latin typeface="Arial" charset="0"/>
              </a:rPr>
              <a:t>Caso o nível de produto y</a:t>
            </a:r>
            <a:r>
              <a:rPr lang="pt-BR" sz="2200" b="0" baseline="-25000">
                <a:latin typeface="Arial" charset="0"/>
              </a:rPr>
              <a:t>0</a:t>
            </a:r>
            <a:r>
              <a:rPr lang="pt-BR" sz="2200" b="0">
                <a:latin typeface="Arial" charset="0"/>
              </a:rPr>
              <a:t> fosse o de pleno emprego, a partir de algum momento o deslocamento da curva de oferta agregada para a esquerda seria em maior intensidade do que o deslocamento da curva de demanda agregada para a direita e a tendência seria a economia se equilibrar, no longo prazo, no nível y</a:t>
            </a:r>
            <a:r>
              <a:rPr lang="pt-BR" sz="2200" b="0" baseline="-25000">
                <a:latin typeface="Arial" charset="0"/>
              </a:rPr>
              <a:t>0</a:t>
            </a:r>
            <a:r>
              <a:rPr lang="pt-BR" sz="2200" b="0">
                <a:latin typeface="Arial" charset="0"/>
              </a:rPr>
              <a:t> de produto e uma taxa de inflação fixa. </a:t>
            </a:r>
          </a:p>
        </p:txBody>
      </p:sp>
      <p:grpSp>
        <p:nvGrpSpPr>
          <p:cNvPr id="100357" name="Group 4"/>
          <p:cNvGrpSpPr>
            <a:grpSpLocks/>
          </p:cNvGrpSpPr>
          <p:nvPr/>
        </p:nvGrpSpPr>
        <p:grpSpPr bwMode="auto">
          <a:xfrm>
            <a:off x="322312" y="2085975"/>
            <a:ext cx="5257800" cy="4498140"/>
            <a:chOff x="206" y="1122"/>
            <a:chExt cx="3984" cy="3387"/>
          </a:xfrm>
        </p:grpSpPr>
        <p:sp>
          <p:nvSpPr>
            <p:cNvPr id="100358" name="Text Box 5"/>
            <p:cNvSpPr txBox="1">
              <a:spLocks noChangeArrowheads="1"/>
            </p:cNvSpPr>
            <p:nvPr/>
          </p:nvSpPr>
          <p:spPr bwMode="auto">
            <a:xfrm>
              <a:off x="349" y="3814"/>
              <a:ext cx="3576" cy="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pt-BR" sz="1800" b="0" dirty="0">
                  <a:latin typeface="Arial" charset="0"/>
                </a:rPr>
                <a:t>Ajustamento, no longo prazo, a um aumento na taxa de crescimento da quantidade de moeda. </a:t>
              </a:r>
            </a:p>
          </p:txBody>
        </p:sp>
        <p:sp>
          <p:nvSpPr>
            <p:cNvPr id="100359" name="Line 6"/>
            <p:cNvSpPr>
              <a:spLocks noChangeShapeType="1"/>
            </p:cNvSpPr>
            <p:nvPr/>
          </p:nvSpPr>
          <p:spPr bwMode="auto">
            <a:xfrm flipV="1">
              <a:off x="509" y="1285"/>
              <a:ext cx="0" cy="2139"/>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0360" name="Line 7"/>
            <p:cNvSpPr>
              <a:spLocks noChangeShapeType="1"/>
            </p:cNvSpPr>
            <p:nvPr/>
          </p:nvSpPr>
          <p:spPr bwMode="auto">
            <a:xfrm>
              <a:off x="509" y="3424"/>
              <a:ext cx="3559"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00361" name="Line 8"/>
            <p:cNvSpPr>
              <a:spLocks noChangeShapeType="1"/>
            </p:cNvSpPr>
            <p:nvPr/>
          </p:nvSpPr>
          <p:spPr bwMode="auto">
            <a:xfrm flipV="1">
              <a:off x="759" y="2294"/>
              <a:ext cx="2836" cy="838"/>
            </a:xfrm>
            <a:prstGeom prst="line">
              <a:avLst/>
            </a:prstGeom>
            <a:noFill/>
            <a:ln w="38100">
              <a:solidFill>
                <a:srgbClr val="99FF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0362" name="Line 9"/>
            <p:cNvSpPr>
              <a:spLocks noChangeShapeType="1"/>
            </p:cNvSpPr>
            <p:nvPr/>
          </p:nvSpPr>
          <p:spPr bwMode="auto">
            <a:xfrm flipV="1">
              <a:off x="714" y="2049"/>
              <a:ext cx="2837" cy="838"/>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0363" name="Line 10"/>
            <p:cNvSpPr>
              <a:spLocks noChangeShapeType="1"/>
            </p:cNvSpPr>
            <p:nvPr/>
          </p:nvSpPr>
          <p:spPr bwMode="auto">
            <a:xfrm flipV="1">
              <a:off x="688" y="1415"/>
              <a:ext cx="1855" cy="545"/>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0364" name="Line 11"/>
            <p:cNvSpPr>
              <a:spLocks noChangeShapeType="1"/>
            </p:cNvSpPr>
            <p:nvPr/>
          </p:nvSpPr>
          <p:spPr bwMode="auto">
            <a:xfrm>
              <a:off x="1776" y="1390"/>
              <a:ext cx="1855" cy="123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0365" name="Line 12"/>
            <p:cNvSpPr>
              <a:spLocks noChangeShapeType="1"/>
            </p:cNvSpPr>
            <p:nvPr/>
          </p:nvSpPr>
          <p:spPr bwMode="auto">
            <a:xfrm>
              <a:off x="1401" y="1456"/>
              <a:ext cx="1855" cy="1236"/>
            </a:xfrm>
            <a:prstGeom prst="line">
              <a:avLst/>
            </a:prstGeom>
            <a:noFill/>
            <a:ln w="38100">
              <a:solidFill>
                <a:srgbClr val="FFFF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0366" name="Line 13"/>
            <p:cNvSpPr>
              <a:spLocks noChangeShapeType="1"/>
            </p:cNvSpPr>
            <p:nvPr/>
          </p:nvSpPr>
          <p:spPr bwMode="auto">
            <a:xfrm>
              <a:off x="509" y="1564"/>
              <a:ext cx="1531"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367" name="Line 14"/>
            <p:cNvSpPr>
              <a:spLocks noChangeShapeType="1"/>
            </p:cNvSpPr>
            <p:nvPr/>
          </p:nvSpPr>
          <p:spPr bwMode="auto">
            <a:xfrm>
              <a:off x="2040" y="1564"/>
              <a:ext cx="0" cy="186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368" name="Line 15"/>
            <p:cNvSpPr>
              <a:spLocks noChangeShapeType="1"/>
            </p:cNvSpPr>
            <p:nvPr/>
          </p:nvSpPr>
          <p:spPr bwMode="auto">
            <a:xfrm>
              <a:off x="2671" y="2307"/>
              <a:ext cx="0" cy="1117"/>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369" name="Line 16"/>
            <p:cNvSpPr>
              <a:spLocks noChangeShapeType="1"/>
            </p:cNvSpPr>
            <p:nvPr/>
          </p:nvSpPr>
          <p:spPr bwMode="auto">
            <a:xfrm flipH="1">
              <a:off x="512" y="2307"/>
              <a:ext cx="2159"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370" name="Line 17"/>
            <p:cNvSpPr>
              <a:spLocks noChangeShapeType="1"/>
            </p:cNvSpPr>
            <p:nvPr/>
          </p:nvSpPr>
          <p:spPr bwMode="auto">
            <a:xfrm flipV="1">
              <a:off x="2344" y="2660"/>
              <a:ext cx="0" cy="764"/>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371" name="Line 18"/>
            <p:cNvSpPr>
              <a:spLocks noChangeShapeType="1"/>
            </p:cNvSpPr>
            <p:nvPr/>
          </p:nvSpPr>
          <p:spPr bwMode="auto">
            <a:xfrm flipH="1">
              <a:off x="506" y="2660"/>
              <a:ext cx="1838"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372" name="Line 19"/>
            <p:cNvSpPr>
              <a:spLocks noChangeShapeType="1"/>
            </p:cNvSpPr>
            <p:nvPr/>
          </p:nvSpPr>
          <p:spPr bwMode="auto">
            <a:xfrm>
              <a:off x="902" y="1700"/>
              <a:ext cx="1855" cy="1236"/>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0373" name="Line 20"/>
            <p:cNvSpPr>
              <a:spLocks noChangeShapeType="1"/>
            </p:cNvSpPr>
            <p:nvPr/>
          </p:nvSpPr>
          <p:spPr bwMode="auto">
            <a:xfrm>
              <a:off x="682" y="2204"/>
              <a:ext cx="1421" cy="952"/>
            </a:xfrm>
            <a:prstGeom prst="line">
              <a:avLst/>
            </a:prstGeom>
            <a:noFill/>
            <a:ln w="38100">
              <a:solidFill>
                <a:srgbClr val="99FF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0374" name="Line 21"/>
            <p:cNvSpPr>
              <a:spLocks noChangeShapeType="1"/>
            </p:cNvSpPr>
            <p:nvPr/>
          </p:nvSpPr>
          <p:spPr bwMode="auto">
            <a:xfrm>
              <a:off x="1666" y="2860"/>
              <a:ext cx="0" cy="564"/>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375" name="Line 22"/>
            <p:cNvSpPr>
              <a:spLocks noChangeShapeType="1"/>
            </p:cNvSpPr>
            <p:nvPr/>
          </p:nvSpPr>
          <p:spPr bwMode="auto">
            <a:xfrm flipH="1">
              <a:off x="506" y="2860"/>
              <a:ext cx="1160" cy="0"/>
            </a:xfrm>
            <a:prstGeom prst="line">
              <a:avLst/>
            </a:prstGeom>
            <a:noFill/>
            <a:ln w="952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00376" name="Text Box 23"/>
            <p:cNvSpPr txBox="1">
              <a:spLocks noChangeArrowheads="1"/>
            </p:cNvSpPr>
            <p:nvPr/>
          </p:nvSpPr>
          <p:spPr bwMode="auto">
            <a:xfrm>
              <a:off x="1508" y="3416"/>
              <a:ext cx="31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99FF66"/>
                  </a:solidFill>
                  <a:latin typeface="Arial" charset="0"/>
                </a:rPr>
                <a:t>y</a:t>
              </a:r>
              <a:r>
                <a:rPr lang="pt-BR" sz="1400" b="0" baseline="-25000">
                  <a:solidFill>
                    <a:srgbClr val="99FF66"/>
                  </a:solidFill>
                  <a:latin typeface="Arial" charset="0"/>
                </a:rPr>
                <a:t>0</a:t>
              </a:r>
              <a:endParaRPr lang="pt-BR" sz="1400" b="0">
                <a:solidFill>
                  <a:srgbClr val="99FF66"/>
                </a:solidFill>
                <a:latin typeface="Arial" charset="0"/>
              </a:endParaRPr>
            </a:p>
          </p:txBody>
        </p:sp>
        <p:sp>
          <p:nvSpPr>
            <p:cNvPr id="100377" name="Text Box 24"/>
            <p:cNvSpPr txBox="1">
              <a:spLocks noChangeArrowheads="1"/>
            </p:cNvSpPr>
            <p:nvPr/>
          </p:nvSpPr>
          <p:spPr bwMode="auto">
            <a:xfrm>
              <a:off x="2195" y="3416"/>
              <a:ext cx="31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400" b="0">
                  <a:solidFill>
                    <a:srgbClr val="CCFFFF"/>
                  </a:solidFill>
                  <a:latin typeface="Arial" charset="0"/>
                </a:rPr>
                <a:t>y</a:t>
              </a:r>
              <a:r>
                <a:rPr lang="pt-BR" sz="1400" b="0" baseline="-25000">
                  <a:solidFill>
                    <a:srgbClr val="CCFFFF"/>
                  </a:solidFill>
                  <a:latin typeface="Arial" charset="0"/>
                </a:rPr>
                <a:t>1</a:t>
              </a:r>
              <a:endParaRPr lang="pt-BR" sz="1400" b="0">
                <a:solidFill>
                  <a:srgbClr val="CCFFFF"/>
                </a:solidFill>
                <a:latin typeface="Arial" charset="0"/>
              </a:endParaRPr>
            </a:p>
          </p:txBody>
        </p:sp>
        <p:sp>
          <p:nvSpPr>
            <p:cNvPr id="100378" name="Text Box 25"/>
            <p:cNvSpPr txBox="1">
              <a:spLocks noChangeArrowheads="1"/>
            </p:cNvSpPr>
            <p:nvPr/>
          </p:nvSpPr>
          <p:spPr bwMode="auto">
            <a:xfrm>
              <a:off x="1883" y="3416"/>
              <a:ext cx="31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pt-BR" sz="1400" b="0">
                  <a:solidFill>
                    <a:srgbClr val="FFFF00"/>
                  </a:solidFill>
                  <a:latin typeface="Arial" charset="0"/>
                </a:rPr>
                <a:t>y</a:t>
              </a:r>
              <a:r>
                <a:rPr lang="pt-BR" sz="1400" b="0" baseline="-25000">
                  <a:solidFill>
                    <a:srgbClr val="FFFF00"/>
                  </a:solidFill>
                  <a:latin typeface="Arial" charset="0"/>
                </a:rPr>
                <a:t>3</a:t>
              </a:r>
              <a:endParaRPr lang="pt-BR" sz="1400" b="0">
                <a:solidFill>
                  <a:srgbClr val="FFFF00"/>
                </a:solidFill>
                <a:latin typeface="Arial" charset="0"/>
              </a:endParaRPr>
            </a:p>
          </p:txBody>
        </p:sp>
        <p:sp>
          <p:nvSpPr>
            <p:cNvPr id="100379" name="Text Box 26"/>
            <p:cNvSpPr txBox="1">
              <a:spLocks noChangeArrowheads="1"/>
            </p:cNvSpPr>
            <p:nvPr/>
          </p:nvSpPr>
          <p:spPr bwMode="auto">
            <a:xfrm>
              <a:off x="2525" y="3416"/>
              <a:ext cx="31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FFFF99"/>
                  </a:solidFill>
                  <a:latin typeface="Arial" charset="0"/>
                </a:rPr>
                <a:t>y</a:t>
              </a:r>
              <a:r>
                <a:rPr lang="pt-BR" sz="1400" b="0" baseline="-25000">
                  <a:solidFill>
                    <a:srgbClr val="FFFF99"/>
                  </a:solidFill>
                  <a:latin typeface="Arial" charset="0"/>
                </a:rPr>
                <a:t>2</a:t>
              </a:r>
              <a:endParaRPr lang="pt-BR" sz="1400" b="0">
                <a:solidFill>
                  <a:srgbClr val="FFFF99"/>
                </a:solidFill>
                <a:latin typeface="Arial" charset="0"/>
              </a:endParaRPr>
            </a:p>
          </p:txBody>
        </p:sp>
        <p:sp>
          <p:nvSpPr>
            <p:cNvPr id="100380" name="Text Box 27"/>
            <p:cNvSpPr txBox="1">
              <a:spLocks noChangeArrowheads="1"/>
            </p:cNvSpPr>
            <p:nvPr/>
          </p:nvSpPr>
          <p:spPr bwMode="auto">
            <a:xfrm>
              <a:off x="3756" y="3416"/>
              <a:ext cx="31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FFFFFF"/>
                  </a:solidFill>
                  <a:latin typeface="Arial" charset="0"/>
                </a:rPr>
                <a:t>y</a:t>
              </a:r>
            </a:p>
          </p:txBody>
        </p:sp>
        <p:sp>
          <p:nvSpPr>
            <p:cNvPr id="100381" name="Text Box 28"/>
            <p:cNvSpPr txBox="1">
              <a:spLocks noChangeArrowheads="1"/>
            </p:cNvSpPr>
            <p:nvPr/>
          </p:nvSpPr>
          <p:spPr bwMode="auto">
            <a:xfrm>
              <a:off x="1520" y="2619"/>
              <a:ext cx="31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99FF66"/>
                  </a:solidFill>
                  <a:latin typeface="Arial" charset="0"/>
                </a:rPr>
                <a:t>E</a:t>
              </a:r>
              <a:r>
                <a:rPr lang="pt-BR" sz="1400" b="0" baseline="-25000">
                  <a:solidFill>
                    <a:srgbClr val="99FF66"/>
                  </a:solidFill>
                  <a:latin typeface="Arial" charset="0"/>
                </a:rPr>
                <a:t>0</a:t>
              </a:r>
              <a:endParaRPr lang="pt-BR" sz="1400" b="0">
                <a:solidFill>
                  <a:srgbClr val="99FF66"/>
                </a:solidFill>
                <a:latin typeface="Arial" charset="0"/>
              </a:endParaRPr>
            </a:p>
          </p:txBody>
        </p:sp>
        <p:sp>
          <p:nvSpPr>
            <p:cNvPr id="100382" name="Text Box 29"/>
            <p:cNvSpPr txBox="1">
              <a:spLocks noChangeArrowheads="1"/>
            </p:cNvSpPr>
            <p:nvPr/>
          </p:nvSpPr>
          <p:spPr bwMode="auto">
            <a:xfrm>
              <a:off x="2234" y="2412"/>
              <a:ext cx="31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CCFFFF"/>
                  </a:solidFill>
                  <a:latin typeface="Arial" charset="0"/>
                </a:rPr>
                <a:t>E</a:t>
              </a:r>
              <a:r>
                <a:rPr lang="pt-BR" sz="1400" b="0" baseline="-25000">
                  <a:solidFill>
                    <a:srgbClr val="CCFFFF"/>
                  </a:solidFill>
                  <a:latin typeface="Arial" charset="0"/>
                </a:rPr>
                <a:t>1</a:t>
              </a:r>
              <a:endParaRPr lang="pt-BR" sz="1400" b="0">
                <a:solidFill>
                  <a:srgbClr val="CCFFFF"/>
                </a:solidFill>
                <a:latin typeface="Arial" charset="0"/>
              </a:endParaRPr>
            </a:p>
          </p:txBody>
        </p:sp>
        <p:sp>
          <p:nvSpPr>
            <p:cNvPr id="100383" name="Text Box 30"/>
            <p:cNvSpPr txBox="1">
              <a:spLocks noChangeArrowheads="1"/>
            </p:cNvSpPr>
            <p:nvPr/>
          </p:nvSpPr>
          <p:spPr bwMode="auto">
            <a:xfrm>
              <a:off x="2540" y="2050"/>
              <a:ext cx="31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FFFF99"/>
                  </a:solidFill>
                  <a:latin typeface="Arial" charset="0"/>
                </a:rPr>
                <a:t>E</a:t>
              </a:r>
              <a:r>
                <a:rPr lang="pt-BR" sz="1400" b="0" baseline="-25000">
                  <a:solidFill>
                    <a:srgbClr val="FFFF99"/>
                  </a:solidFill>
                  <a:latin typeface="Arial" charset="0"/>
                </a:rPr>
                <a:t>2</a:t>
              </a:r>
              <a:endParaRPr lang="pt-BR" sz="1400" b="0">
                <a:solidFill>
                  <a:srgbClr val="FFFF99"/>
                </a:solidFill>
                <a:latin typeface="Arial" charset="0"/>
              </a:endParaRPr>
            </a:p>
          </p:txBody>
        </p:sp>
        <p:sp>
          <p:nvSpPr>
            <p:cNvPr id="100384" name="Text Box 31"/>
            <p:cNvSpPr txBox="1">
              <a:spLocks noChangeArrowheads="1"/>
            </p:cNvSpPr>
            <p:nvPr/>
          </p:nvSpPr>
          <p:spPr bwMode="auto">
            <a:xfrm>
              <a:off x="1898" y="1314"/>
              <a:ext cx="31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FFFF00"/>
                  </a:solidFill>
                  <a:latin typeface="Arial" charset="0"/>
                </a:rPr>
                <a:t>E</a:t>
              </a:r>
              <a:r>
                <a:rPr lang="pt-BR" sz="1400" b="0" baseline="-25000">
                  <a:solidFill>
                    <a:srgbClr val="FFFF00"/>
                  </a:solidFill>
                  <a:latin typeface="Arial" charset="0"/>
                </a:rPr>
                <a:t>3</a:t>
              </a:r>
              <a:endParaRPr lang="pt-BR" sz="1400" b="0">
                <a:solidFill>
                  <a:srgbClr val="FFFF00"/>
                </a:solidFill>
                <a:latin typeface="Arial" charset="0"/>
              </a:endParaRPr>
            </a:p>
          </p:txBody>
        </p:sp>
        <p:sp>
          <p:nvSpPr>
            <p:cNvPr id="100385" name="Text Box 32"/>
            <p:cNvSpPr txBox="1">
              <a:spLocks noChangeArrowheads="1"/>
            </p:cNvSpPr>
            <p:nvPr/>
          </p:nvSpPr>
          <p:spPr bwMode="auto">
            <a:xfrm>
              <a:off x="2082" y="3075"/>
              <a:ext cx="56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99FF66"/>
                  </a:solidFill>
                  <a:latin typeface="Arial" charset="0"/>
                </a:rPr>
                <a:t>DAD</a:t>
              </a:r>
              <a:r>
                <a:rPr lang="pt-BR" sz="1400" b="0" baseline="-25000">
                  <a:solidFill>
                    <a:srgbClr val="99FF66"/>
                  </a:solidFill>
                  <a:latin typeface="Arial" charset="0"/>
                </a:rPr>
                <a:t>0</a:t>
              </a:r>
              <a:endParaRPr lang="pt-BR" sz="1400" b="0">
                <a:solidFill>
                  <a:srgbClr val="99FF66"/>
                </a:solidFill>
                <a:latin typeface="Arial" charset="0"/>
              </a:endParaRPr>
            </a:p>
          </p:txBody>
        </p:sp>
        <p:sp>
          <p:nvSpPr>
            <p:cNvPr id="100386" name="Text Box 33"/>
            <p:cNvSpPr txBox="1">
              <a:spLocks noChangeArrowheads="1"/>
            </p:cNvSpPr>
            <p:nvPr/>
          </p:nvSpPr>
          <p:spPr bwMode="auto">
            <a:xfrm>
              <a:off x="2727" y="2871"/>
              <a:ext cx="56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CCFFFF"/>
                  </a:solidFill>
                  <a:latin typeface="Arial" charset="0"/>
                </a:rPr>
                <a:t>DAD</a:t>
              </a:r>
              <a:r>
                <a:rPr lang="pt-BR" sz="1400" b="0" baseline="-25000">
                  <a:solidFill>
                    <a:srgbClr val="CCFFFF"/>
                  </a:solidFill>
                  <a:latin typeface="Arial" charset="0"/>
                </a:rPr>
                <a:t>1</a:t>
              </a:r>
              <a:endParaRPr lang="pt-BR" sz="1400" b="0">
                <a:solidFill>
                  <a:srgbClr val="CCFFFF"/>
                </a:solidFill>
                <a:latin typeface="Arial" charset="0"/>
              </a:endParaRPr>
            </a:p>
          </p:txBody>
        </p:sp>
        <p:sp>
          <p:nvSpPr>
            <p:cNvPr id="100387" name="Text Box 34"/>
            <p:cNvSpPr txBox="1">
              <a:spLocks noChangeArrowheads="1"/>
            </p:cNvSpPr>
            <p:nvPr/>
          </p:nvSpPr>
          <p:spPr bwMode="auto">
            <a:xfrm>
              <a:off x="3227" y="2655"/>
              <a:ext cx="56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FFFF99"/>
                  </a:solidFill>
                  <a:latin typeface="Arial" charset="0"/>
                </a:rPr>
                <a:t>DAD</a:t>
              </a:r>
              <a:r>
                <a:rPr lang="pt-BR" sz="1400" b="0" baseline="-25000">
                  <a:solidFill>
                    <a:srgbClr val="FFFF99"/>
                  </a:solidFill>
                  <a:latin typeface="Arial" charset="0"/>
                </a:rPr>
                <a:t>2</a:t>
              </a:r>
              <a:endParaRPr lang="pt-BR" sz="1400" b="0">
                <a:solidFill>
                  <a:srgbClr val="FFFF99"/>
                </a:solidFill>
                <a:latin typeface="Arial" charset="0"/>
              </a:endParaRPr>
            </a:p>
          </p:txBody>
        </p:sp>
        <p:sp>
          <p:nvSpPr>
            <p:cNvPr id="100388" name="Text Box 35"/>
            <p:cNvSpPr txBox="1">
              <a:spLocks noChangeArrowheads="1"/>
            </p:cNvSpPr>
            <p:nvPr/>
          </p:nvSpPr>
          <p:spPr bwMode="auto">
            <a:xfrm>
              <a:off x="3601" y="2501"/>
              <a:ext cx="56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FFFF00"/>
                  </a:solidFill>
                  <a:latin typeface="Arial" charset="0"/>
                </a:rPr>
                <a:t>DAD</a:t>
              </a:r>
              <a:r>
                <a:rPr lang="pt-BR" sz="1400" b="0" baseline="-25000">
                  <a:solidFill>
                    <a:srgbClr val="FFFF00"/>
                  </a:solidFill>
                  <a:latin typeface="Arial" charset="0"/>
                </a:rPr>
                <a:t>3</a:t>
              </a:r>
              <a:endParaRPr lang="pt-BR" sz="1400" b="0">
                <a:solidFill>
                  <a:srgbClr val="FFFF00"/>
                </a:solidFill>
                <a:latin typeface="Arial" charset="0"/>
              </a:endParaRPr>
            </a:p>
          </p:txBody>
        </p:sp>
        <p:sp>
          <p:nvSpPr>
            <p:cNvPr id="100389" name="Text Box 36"/>
            <p:cNvSpPr txBox="1">
              <a:spLocks noChangeArrowheads="1"/>
            </p:cNvSpPr>
            <p:nvPr/>
          </p:nvSpPr>
          <p:spPr bwMode="auto">
            <a:xfrm>
              <a:off x="3575" y="2184"/>
              <a:ext cx="61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99FF66"/>
                  </a:solidFill>
                  <a:latin typeface="Arial" charset="0"/>
                </a:rPr>
                <a:t>OACP</a:t>
              </a:r>
              <a:r>
                <a:rPr lang="pt-BR" sz="1400" b="0" baseline="-25000">
                  <a:solidFill>
                    <a:srgbClr val="99FF66"/>
                  </a:solidFill>
                  <a:latin typeface="Arial" charset="0"/>
                </a:rPr>
                <a:t>0</a:t>
              </a:r>
              <a:endParaRPr lang="pt-BR" sz="1400" b="0">
                <a:solidFill>
                  <a:srgbClr val="99FF66"/>
                </a:solidFill>
                <a:latin typeface="Arial" charset="0"/>
              </a:endParaRPr>
            </a:p>
          </p:txBody>
        </p:sp>
        <p:sp>
          <p:nvSpPr>
            <p:cNvPr id="100390" name="Text Box 37"/>
            <p:cNvSpPr txBox="1">
              <a:spLocks noChangeArrowheads="1"/>
            </p:cNvSpPr>
            <p:nvPr/>
          </p:nvSpPr>
          <p:spPr bwMode="auto">
            <a:xfrm>
              <a:off x="3539" y="1899"/>
              <a:ext cx="61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FFFF99"/>
                  </a:solidFill>
                  <a:latin typeface="Arial" charset="0"/>
                </a:rPr>
                <a:t>OACP</a:t>
              </a:r>
              <a:r>
                <a:rPr lang="pt-BR" sz="1400" b="0" baseline="-25000">
                  <a:solidFill>
                    <a:srgbClr val="FFFF99"/>
                  </a:solidFill>
                  <a:latin typeface="Arial" charset="0"/>
                </a:rPr>
                <a:t>2</a:t>
              </a:r>
              <a:endParaRPr lang="pt-BR" sz="1400" b="0">
                <a:solidFill>
                  <a:srgbClr val="FFFF99"/>
                </a:solidFill>
                <a:latin typeface="Arial" charset="0"/>
              </a:endParaRPr>
            </a:p>
          </p:txBody>
        </p:sp>
        <p:sp>
          <p:nvSpPr>
            <p:cNvPr id="100391" name="Text Box 38"/>
            <p:cNvSpPr txBox="1">
              <a:spLocks noChangeArrowheads="1"/>
            </p:cNvSpPr>
            <p:nvPr/>
          </p:nvSpPr>
          <p:spPr bwMode="auto">
            <a:xfrm>
              <a:off x="2531" y="1277"/>
              <a:ext cx="61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FFFF00"/>
                  </a:solidFill>
                  <a:latin typeface="Arial" charset="0"/>
                </a:rPr>
                <a:t>OACP</a:t>
              </a:r>
              <a:r>
                <a:rPr lang="pt-BR" sz="1400" b="0" baseline="-25000">
                  <a:solidFill>
                    <a:srgbClr val="FFFF00"/>
                  </a:solidFill>
                  <a:latin typeface="Arial" charset="0"/>
                </a:rPr>
                <a:t>3</a:t>
              </a:r>
              <a:endParaRPr lang="pt-BR" sz="1400" b="0">
                <a:solidFill>
                  <a:srgbClr val="FFFF00"/>
                </a:solidFill>
                <a:latin typeface="Arial" charset="0"/>
              </a:endParaRPr>
            </a:p>
          </p:txBody>
        </p:sp>
        <p:grpSp>
          <p:nvGrpSpPr>
            <p:cNvPr id="100392" name="Group 39"/>
            <p:cNvGrpSpPr>
              <a:grpSpLocks/>
            </p:cNvGrpSpPr>
            <p:nvPr/>
          </p:nvGrpSpPr>
          <p:grpSpPr bwMode="auto">
            <a:xfrm>
              <a:off x="206" y="2672"/>
              <a:ext cx="330" cy="370"/>
              <a:chOff x="206" y="2672"/>
              <a:chExt cx="330" cy="370"/>
            </a:xfrm>
          </p:grpSpPr>
          <p:sp>
            <p:nvSpPr>
              <p:cNvPr id="100405" name="Text Box 40"/>
              <p:cNvSpPr txBox="1">
                <a:spLocks noChangeArrowheads="1"/>
              </p:cNvSpPr>
              <p:nvPr/>
            </p:nvSpPr>
            <p:spPr bwMode="auto">
              <a:xfrm>
                <a:off x="206" y="2774"/>
                <a:ext cx="33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99FF66"/>
                    </a:solidFill>
                    <a:latin typeface="Arial" charset="0"/>
                  </a:rPr>
                  <a:t>P</a:t>
                </a:r>
                <a:r>
                  <a:rPr lang="pt-BR" sz="1400" b="0" baseline="-25000">
                    <a:solidFill>
                      <a:srgbClr val="99FF66"/>
                    </a:solidFill>
                    <a:latin typeface="Arial" charset="0"/>
                  </a:rPr>
                  <a:t>0</a:t>
                </a:r>
                <a:endParaRPr lang="pt-BR" sz="1400" b="0">
                  <a:solidFill>
                    <a:srgbClr val="99FF66"/>
                  </a:solidFill>
                  <a:latin typeface="Arial" charset="0"/>
                </a:endParaRPr>
              </a:p>
            </p:txBody>
          </p:sp>
          <p:sp>
            <p:nvSpPr>
              <p:cNvPr id="100406" name="Text Box 41"/>
              <p:cNvSpPr txBox="1">
                <a:spLocks noChangeArrowheads="1"/>
              </p:cNvSpPr>
              <p:nvPr/>
            </p:nvSpPr>
            <p:spPr bwMode="auto">
              <a:xfrm>
                <a:off x="224" y="2672"/>
                <a:ext cx="21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99FF66"/>
                    </a:solidFill>
                    <a:latin typeface="Arial" charset="0"/>
                    <a:sym typeface="Symbol" pitchFamily="18" charset="2"/>
                  </a:rPr>
                  <a:t></a:t>
                </a:r>
                <a:endParaRPr lang="pt-BR" sz="1400" b="0">
                  <a:solidFill>
                    <a:srgbClr val="99FF66"/>
                  </a:solidFill>
                  <a:latin typeface="Arial" charset="0"/>
                </a:endParaRPr>
              </a:p>
            </p:txBody>
          </p:sp>
        </p:grpSp>
        <p:grpSp>
          <p:nvGrpSpPr>
            <p:cNvPr id="100393" name="Group 42"/>
            <p:cNvGrpSpPr>
              <a:grpSpLocks/>
            </p:cNvGrpSpPr>
            <p:nvPr/>
          </p:nvGrpSpPr>
          <p:grpSpPr bwMode="auto">
            <a:xfrm>
              <a:off x="224" y="2412"/>
              <a:ext cx="330" cy="370"/>
              <a:chOff x="224" y="2412"/>
              <a:chExt cx="330" cy="370"/>
            </a:xfrm>
          </p:grpSpPr>
          <p:sp>
            <p:nvSpPr>
              <p:cNvPr id="100403" name="Text Box 43"/>
              <p:cNvSpPr txBox="1">
                <a:spLocks noChangeArrowheads="1"/>
              </p:cNvSpPr>
              <p:nvPr/>
            </p:nvSpPr>
            <p:spPr bwMode="auto">
              <a:xfrm>
                <a:off x="224" y="2513"/>
                <a:ext cx="33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CCFFFF"/>
                    </a:solidFill>
                    <a:latin typeface="Arial" charset="0"/>
                  </a:rPr>
                  <a:t>P</a:t>
                </a:r>
                <a:r>
                  <a:rPr lang="pt-BR" sz="1400" b="0" baseline="-25000">
                    <a:solidFill>
                      <a:srgbClr val="CCFFFF"/>
                    </a:solidFill>
                    <a:latin typeface="Arial" charset="0"/>
                  </a:rPr>
                  <a:t>1</a:t>
                </a:r>
                <a:endParaRPr lang="pt-BR" sz="1400" b="0">
                  <a:solidFill>
                    <a:srgbClr val="CCFFFF"/>
                  </a:solidFill>
                  <a:latin typeface="Arial" charset="0"/>
                </a:endParaRPr>
              </a:p>
            </p:txBody>
          </p:sp>
          <p:sp>
            <p:nvSpPr>
              <p:cNvPr id="100404" name="Text Box 44"/>
              <p:cNvSpPr txBox="1">
                <a:spLocks noChangeArrowheads="1"/>
              </p:cNvSpPr>
              <p:nvPr/>
            </p:nvSpPr>
            <p:spPr bwMode="auto">
              <a:xfrm>
                <a:off x="242" y="2412"/>
                <a:ext cx="21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CCFFFF"/>
                    </a:solidFill>
                    <a:latin typeface="Arial" charset="0"/>
                    <a:sym typeface="Symbol" pitchFamily="18" charset="2"/>
                  </a:rPr>
                  <a:t></a:t>
                </a:r>
                <a:endParaRPr lang="pt-BR" sz="1400" b="0">
                  <a:solidFill>
                    <a:srgbClr val="CCFFFF"/>
                  </a:solidFill>
                  <a:latin typeface="Arial" charset="0"/>
                </a:endParaRPr>
              </a:p>
            </p:txBody>
          </p:sp>
        </p:grpSp>
        <p:grpSp>
          <p:nvGrpSpPr>
            <p:cNvPr id="100394" name="Group 45"/>
            <p:cNvGrpSpPr>
              <a:grpSpLocks/>
            </p:cNvGrpSpPr>
            <p:nvPr/>
          </p:nvGrpSpPr>
          <p:grpSpPr bwMode="auto">
            <a:xfrm>
              <a:off x="224" y="2078"/>
              <a:ext cx="330" cy="370"/>
              <a:chOff x="224" y="2078"/>
              <a:chExt cx="330" cy="370"/>
            </a:xfrm>
          </p:grpSpPr>
          <p:sp>
            <p:nvSpPr>
              <p:cNvPr id="100401" name="Text Box 46"/>
              <p:cNvSpPr txBox="1">
                <a:spLocks noChangeArrowheads="1"/>
              </p:cNvSpPr>
              <p:nvPr/>
            </p:nvSpPr>
            <p:spPr bwMode="auto">
              <a:xfrm>
                <a:off x="224" y="2180"/>
                <a:ext cx="33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FFFF99"/>
                    </a:solidFill>
                    <a:latin typeface="Arial" charset="0"/>
                  </a:rPr>
                  <a:t>P</a:t>
                </a:r>
                <a:r>
                  <a:rPr lang="pt-BR" sz="1400" b="0" baseline="-25000">
                    <a:solidFill>
                      <a:srgbClr val="FFFF99"/>
                    </a:solidFill>
                    <a:latin typeface="Arial" charset="0"/>
                  </a:rPr>
                  <a:t>2</a:t>
                </a:r>
                <a:endParaRPr lang="pt-BR" sz="1400" b="0">
                  <a:solidFill>
                    <a:srgbClr val="FFFF99"/>
                  </a:solidFill>
                  <a:latin typeface="Arial" charset="0"/>
                </a:endParaRPr>
              </a:p>
            </p:txBody>
          </p:sp>
          <p:sp>
            <p:nvSpPr>
              <p:cNvPr id="100402" name="Text Box 47"/>
              <p:cNvSpPr txBox="1">
                <a:spLocks noChangeArrowheads="1"/>
              </p:cNvSpPr>
              <p:nvPr/>
            </p:nvSpPr>
            <p:spPr bwMode="auto">
              <a:xfrm>
                <a:off x="242" y="2078"/>
                <a:ext cx="21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FFFF99"/>
                    </a:solidFill>
                    <a:latin typeface="Arial" charset="0"/>
                    <a:sym typeface="Symbol" pitchFamily="18" charset="2"/>
                  </a:rPr>
                  <a:t></a:t>
                </a:r>
                <a:endParaRPr lang="pt-BR" sz="1400" b="0">
                  <a:solidFill>
                    <a:srgbClr val="FFFF99"/>
                  </a:solidFill>
                  <a:latin typeface="Arial" charset="0"/>
                </a:endParaRPr>
              </a:p>
            </p:txBody>
          </p:sp>
        </p:grpSp>
        <p:grpSp>
          <p:nvGrpSpPr>
            <p:cNvPr id="100395" name="Group 48"/>
            <p:cNvGrpSpPr>
              <a:grpSpLocks/>
            </p:cNvGrpSpPr>
            <p:nvPr/>
          </p:nvGrpSpPr>
          <p:grpSpPr bwMode="auto">
            <a:xfrm>
              <a:off x="233" y="1374"/>
              <a:ext cx="330" cy="358"/>
              <a:chOff x="233" y="1374"/>
              <a:chExt cx="330" cy="358"/>
            </a:xfrm>
          </p:grpSpPr>
          <p:sp>
            <p:nvSpPr>
              <p:cNvPr id="100399" name="Text Box 49"/>
              <p:cNvSpPr txBox="1">
                <a:spLocks noChangeArrowheads="1"/>
              </p:cNvSpPr>
              <p:nvPr/>
            </p:nvSpPr>
            <p:spPr bwMode="auto">
              <a:xfrm>
                <a:off x="233" y="1464"/>
                <a:ext cx="33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FFFF00"/>
                    </a:solidFill>
                    <a:latin typeface="Arial" charset="0"/>
                  </a:rPr>
                  <a:t>P</a:t>
                </a:r>
                <a:r>
                  <a:rPr lang="pt-BR" sz="1400" b="0" baseline="-25000">
                    <a:solidFill>
                      <a:srgbClr val="FFFF00"/>
                    </a:solidFill>
                    <a:latin typeface="Arial" charset="0"/>
                  </a:rPr>
                  <a:t>3</a:t>
                </a:r>
                <a:endParaRPr lang="pt-BR" sz="1400" b="0">
                  <a:solidFill>
                    <a:srgbClr val="FFFF00"/>
                  </a:solidFill>
                  <a:latin typeface="Arial" charset="0"/>
                </a:endParaRPr>
              </a:p>
            </p:txBody>
          </p:sp>
          <p:sp>
            <p:nvSpPr>
              <p:cNvPr id="100400" name="Text Box 50"/>
              <p:cNvSpPr txBox="1">
                <a:spLocks noChangeArrowheads="1"/>
              </p:cNvSpPr>
              <p:nvPr/>
            </p:nvSpPr>
            <p:spPr bwMode="auto">
              <a:xfrm>
                <a:off x="251" y="1374"/>
                <a:ext cx="21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FFFF00"/>
                    </a:solidFill>
                    <a:latin typeface="Arial" charset="0"/>
                    <a:sym typeface="Symbol" pitchFamily="18" charset="2"/>
                  </a:rPr>
                  <a:t></a:t>
                </a:r>
                <a:endParaRPr lang="pt-BR" sz="1400" b="0">
                  <a:solidFill>
                    <a:srgbClr val="FFFF00"/>
                  </a:solidFill>
                  <a:latin typeface="Arial" charset="0"/>
                </a:endParaRPr>
              </a:p>
            </p:txBody>
          </p:sp>
        </p:grpSp>
        <p:grpSp>
          <p:nvGrpSpPr>
            <p:cNvPr id="100396" name="Group 51"/>
            <p:cNvGrpSpPr>
              <a:grpSpLocks/>
            </p:cNvGrpSpPr>
            <p:nvPr/>
          </p:nvGrpSpPr>
          <p:grpSpPr bwMode="auto">
            <a:xfrm>
              <a:off x="233" y="1122"/>
              <a:ext cx="330" cy="358"/>
              <a:chOff x="233" y="1122"/>
              <a:chExt cx="330" cy="358"/>
            </a:xfrm>
          </p:grpSpPr>
          <p:sp>
            <p:nvSpPr>
              <p:cNvPr id="100397" name="Text Box 52"/>
              <p:cNvSpPr txBox="1">
                <a:spLocks noChangeArrowheads="1"/>
              </p:cNvSpPr>
              <p:nvPr/>
            </p:nvSpPr>
            <p:spPr bwMode="auto">
              <a:xfrm>
                <a:off x="233" y="1211"/>
                <a:ext cx="33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FFFFFF"/>
                    </a:solidFill>
                    <a:latin typeface="Arial" charset="0"/>
                  </a:rPr>
                  <a:t>P</a:t>
                </a:r>
              </a:p>
            </p:txBody>
          </p:sp>
          <p:sp>
            <p:nvSpPr>
              <p:cNvPr id="100398" name="Text Box 53"/>
              <p:cNvSpPr txBox="1">
                <a:spLocks noChangeArrowheads="1"/>
              </p:cNvSpPr>
              <p:nvPr/>
            </p:nvSpPr>
            <p:spPr bwMode="auto">
              <a:xfrm>
                <a:off x="251" y="1122"/>
                <a:ext cx="21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pt-BR" sz="1400" b="0">
                    <a:solidFill>
                      <a:srgbClr val="FFFFFF"/>
                    </a:solidFill>
                    <a:latin typeface="Arial" charset="0"/>
                    <a:sym typeface="Symbol" pitchFamily="18" charset="2"/>
                  </a:rPr>
                  <a:t></a:t>
                </a:r>
                <a:endParaRPr lang="pt-BR" sz="1400" b="0">
                  <a:solidFill>
                    <a:srgbClr val="FFFFFF"/>
                  </a:solidFill>
                  <a:latin typeface="Arial" charset="0"/>
                </a:endParaRPr>
              </a:p>
            </p:txBody>
          </p:sp>
        </p:grpSp>
      </p:grpSp>
    </p:spTree>
    <p:extLst>
      <p:ext uri="{BB962C8B-B14F-4D97-AF65-F5344CB8AC3E}">
        <p14:creationId xmlns:p14="http://schemas.microsoft.com/office/powerpoint/2010/main" val="3772873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012739">
                                            <p:txEl>
                                              <p:pRg st="0" end="0"/>
                                            </p:txEl>
                                          </p:spTgt>
                                        </p:tgtEl>
                                        <p:attrNameLst>
                                          <p:attrName>style.visibility</p:attrName>
                                        </p:attrNameLst>
                                      </p:cBhvr>
                                      <p:to>
                                        <p:strVal val="visible"/>
                                      </p:to>
                                    </p:set>
                                    <p:animEffect transition="in" filter="strips(downRight)">
                                      <p:cBhvr>
                                        <p:cTn id="7" dur="500"/>
                                        <p:tgtEl>
                                          <p:spTgt spid="10127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Espaço Reservado para Número de Slide 5"/>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FEBE98CF-08A4-4F22-ACFE-ABC2288032AE}" type="slidenum">
              <a:rPr lang="pt-PT" sz="1400" b="0" smtClean="0">
                <a:solidFill>
                  <a:schemeClr val="folHlink"/>
                </a:solidFill>
              </a:rPr>
              <a:pPr eaLnBrk="1" hangingPunct="1"/>
              <a:t>99</a:t>
            </a:fld>
            <a:endParaRPr lang="pt-PT" sz="1400" b="0" smtClean="0">
              <a:solidFill>
                <a:schemeClr val="folHlink"/>
              </a:solidFill>
            </a:endParaRPr>
          </a:p>
        </p:txBody>
      </p:sp>
      <p:sp>
        <p:nvSpPr>
          <p:cNvPr id="101379" name="Rectangle 2"/>
          <p:cNvSpPr>
            <a:spLocks noGrp="1" noChangeArrowheads="1"/>
          </p:cNvSpPr>
          <p:nvPr>
            <p:ph type="title"/>
          </p:nvPr>
        </p:nvSpPr>
        <p:spPr>
          <a:xfrm>
            <a:off x="0" y="465138"/>
            <a:ext cx="9144000" cy="819150"/>
          </a:xfrm>
          <a:noFill/>
        </p:spPr>
        <p:txBody>
          <a:bodyPr>
            <a:normAutofit fontScale="90000"/>
          </a:bodyPr>
          <a:lstStyle/>
          <a:p>
            <a:pPr eaLnBrk="1" hangingPunct="1"/>
            <a:r>
              <a:rPr lang="pt-BR" sz="3200" smtClean="0">
                <a:latin typeface="Arial" charset="0"/>
              </a:rPr>
              <a:t>Modelo de determinação da taxa de inflação e do nível de produto de equilíbrio </a:t>
            </a:r>
          </a:p>
        </p:txBody>
      </p:sp>
      <p:sp>
        <p:nvSpPr>
          <p:cNvPr id="1013763" name="Text Box 3"/>
          <p:cNvSpPr txBox="1">
            <a:spLocks noChangeArrowheads="1"/>
          </p:cNvSpPr>
          <p:nvPr/>
        </p:nvSpPr>
        <p:spPr bwMode="auto">
          <a:xfrm>
            <a:off x="322263" y="1943100"/>
            <a:ext cx="847725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Aft>
                <a:spcPct val="20000"/>
              </a:spcAft>
              <a:buFontTx/>
              <a:buChar char="•"/>
            </a:pPr>
            <a:r>
              <a:rPr lang="pt-BR" b="0">
                <a:latin typeface="Arial" charset="0"/>
              </a:rPr>
              <a:t>O equilíbrio de longo prazo é um estado estacionário em que o produto e a taxa de inflação são estáveis. </a:t>
            </a:r>
          </a:p>
        </p:txBody>
      </p:sp>
    </p:spTree>
    <p:extLst>
      <p:ext uri="{BB962C8B-B14F-4D97-AF65-F5344CB8AC3E}">
        <p14:creationId xmlns:p14="http://schemas.microsoft.com/office/powerpoint/2010/main" val="1399256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13763"/>
                                        </p:tgtEl>
                                        <p:attrNameLst>
                                          <p:attrName>style.visibility</p:attrName>
                                        </p:attrNameLst>
                                      </p:cBhvr>
                                      <p:to>
                                        <p:strVal val="visible"/>
                                      </p:to>
                                    </p:set>
                                    <p:animEffect transition="in" filter="strips(downRight)">
                                      <p:cBhvr>
                                        <p:cTn id="7" dur="500"/>
                                        <p:tgtEl>
                                          <p:spTgt spid="1013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28883</TotalTime>
  <Words>5874</Words>
  <Application>Microsoft Office PowerPoint</Application>
  <PresentationFormat>Apresentação na tela (4:3)</PresentationFormat>
  <Paragraphs>1379</Paragraphs>
  <Slides>105</Slides>
  <Notes>13</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2</vt:i4>
      </vt:variant>
      <vt:variant>
        <vt:lpstr>Títulos de slides</vt:lpstr>
      </vt:variant>
      <vt:variant>
        <vt:i4>105</vt:i4>
      </vt:variant>
    </vt:vector>
  </HeadingPairs>
  <TitlesOfParts>
    <vt:vector size="113" baseType="lpstr">
      <vt:lpstr>Arial</vt:lpstr>
      <vt:lpstr>Calibri</vt:lpstr>
      <vt:lpstr>Symbol</vt:lpstr>
      <vt:lpstr>Times New Roman</vt:lpstr>
      <vt:lpstr>Wingdings</vt:lpstr>
      <vt:lpstr>Office Theme</vt:lpstr>
      <vt:lpstr>Equation</vt:lpstr>
      <vt:lpstr>Equação</vt:lpstr>
      <vt:lpstr>Teorias sobre a inflação</vt:lpstr>
      <vt:lpstr>Curva de Phillips</vt:lpstr>
      <vt:lpstr>Objetivos da aula</vt:lpstr>
      <vt:lpstr>Teorias sobre a inflação</vt:lpstr>
      <vt:lpstr>Apresentação do PowerPoint</vt:lpstr>
      <vt:lpstr>Apresentação do PowerPoint</vt:lpstr>
      <vt:lpstr>Gastos do governo</vt:lpstr>
      <vt:lpstr>Teoria monetarista da inflação</vt:lpstr>
      <vt:lpstr>Teoria monetarista da inflação</vt:lpstr>
      <vt:lpstr>Teoria monetarista da inflação</vt:lpstr>
      <vt:lpstr>Teoria monetarista da inflação</vt:lpstr>
      <vt:lpstr>Teoria monetarista da inflação</vt:lpstr>
      <vt:lpstr>Teoria monetarista da inflação</vt:lpstr>
      <vt:lpstr>Teoria monetarista da inflação</vt:lpstr>
      <vt:lpstr>Teoria monetarista da inflação</vt:lpstr>
      <vt:lpstr>Teoria monetarista da inflação</vt:lpstr>
      <vt:lpstr>Teoria monetarista da inflação</vt:lpstr>
      <vt:lpstr>Teoria monetarista da inflação</vt:lpstr>
      <vt:lpstr>Teoria monetarista da inflação</vt:lpstr>
      <vt:lpstr>Teoria keynesiana da inflação</vt:lpstr>
      <vt:lpstr>Teoria da inflação de demanda</vt:lpstr>
      <vt:lpstr>Teoria da inflação de demanda</vt:lpstr>
      <vt:lpstr>Teoria da inflação de demanda</vt:lpstr>
      <vt:lpstr>Teoria da inflação de demanda</vt:lpstr>
      <vt:lpstr>Teoria da inflação de demanda</vt:lpstr>
      <vt:lpstr>Teoria da inflação de demanda</vt:lpstr>
      <vt:lpstr>Teoria da inflação de custos</vt:lpstr>
      <vt:lpstr>Teoria da inflação de custos</vt:lpstr>
      <vt:lpstr>Inflação de custos causada por pressões de salários </vt:lpstr>
      <vt:lpstr>Inflação de custos causada por pressões de salários </vt:lpstr>
      <vt:lpstr>Inflação de custos causada por pressões de salários </vt:lpstr>
      <vt:lpstr>Inflação de custos causada por pressões de salários </vt:lpstr>
      <vt:lpstr>Inflação de custos causada por pressões de salários </vt:lpstr>
      <vt:lpstr>Inflação de custos causada por pressões de salários </vt:lpstr>
      <vt:lpstr>Inflação de custos causada por choques de oferta</vt:lpstr>
      <vt:lpstr>Inflação de custos causada por choques de oferta</vt:lpstr>
      <vt:lpstr>Inflação de custos causada por choques de oferta</vt:lpstr>
      <vt:lpstr>Inflação de custos causada por choques de oferta</vt:lpstr>
      <vt:lpstr>Inflação de custos causada por choques de oferta</vt:lpstr>
      <vt:lpstr>Inflação de custos causada por choques de oferta</vt:lpstr>
      <vt:lpstr>Inflação de custos causada por choques de oferta</vt:lpstr>
      <vt:lpstr>Inflação de custos causada por choques de oferta</vt:lpstr>
      <vt:lpstr>Inflação de custos causada por choques de oferta</vt:lpstr>
      <vt:lpstr>Inflação de custos causada por choques de oferta</vt:lpstr>
      <vt:lpstr>Inflação de custos causada por choques de oferta</vt:lpstr>
      <vt:lpstr>Inflação de custos causada por choques de oferta</vt:lpstr>
      <vt:lpstr>Inflação de custos causada por choques de oferta</vt:lpstr>
      <vt:lpstr>Inflação de custos causada por choques de oferta</vt:lpstr>
      <vt:lpstr>Inflação de custos causada por choques de oferta</vt:lpstr>
      <vt:lpstr>A natureza auto-eliminadora da inflação do modelo geral da Síntese Neoclássica</vt:lpstr>
      <vt:lpstr>A natureza auto-eliminadora da inflação do modelo geral da Síntese Neoclássica</vt:lpstr>
      <vt:lpstr>A natureza auto-eliminadora da inflação do modelo geral da Síntese Neoclássica</vt:lpstr>
      <vt:lpstr>A natureza auto-eliminadora da inflação do modelo geral da Síntese Neoclássica</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A Curva de Phillips</vt:lpstr>
      <vt:lpstr>Teoria keynesiana-inercialista  da inflação</vt:lpstr>
      <vt:lpstr>Teoria keynesiana da inflação</vt:lpstr>
      <vt:lpstr>Teoria keynesiana-inercialista  da inflação</vt:lpstr>
      <vt:lpstr>Teoria keynesiana da inflação</vt:lpstr>
      <vt:lpstr>Estruturalistas</vt:lpstr>
      <vt:lpstr>Estruturalistas</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Modelo de determinação da taxa de inflação e do nível de produto de equilíbrio </vt:lpstr>
      <vt:lpstr>Referências Bibliográficas</vt:lpstr>
      <vt:lpstr>Referências Bibliográficas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Nivel geral de preços e taxa de inflação</dc:title>
  <dc:creator>Daniela</dc:creator>
  <cp:lastModifiedBy>USP</cp:lastModifiedBy>
  <cp:revision>119</cp:revision>
  <cp:lastPrinted>2015-09-02T14:26:19Z</cp:lastPrinted>
  <dcterms:created xsi:type="dcterms:W3CDTF">2011-08-02T01:04:11Z</dcterms:created>
  <dcterms:modified xsi:type="dcterms:W3CDTF">2018-09-17T01:42:34Z</dcterms:modified>
</cp:coreProperties>
</file>