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30" r:id="rId3"/>
    <p:sldId id="259" r:id="rId4"/>
    <p:sldId id="311" r:id="rId5"/>
    <p:sldId id="313" r:id="rId6"/>
    <p:sldId id="314" r:id="rId7"/>
    <p:sldId id="315" r:id="rId8"/>
    <p:sldId id="316" r:id="rId9"/>
    <p:sldId id="317" r:id="rId10"/>
    <p:sldId id="318" r:id="rId11"/>
    <p:sldId id="319" r:id="rId12"/>
    <p:sldId id="320" r:id="rId13"/>
    <p:sldId id="321" r:id="rId14"/>
    <p:sldId id="322" r:id="rId15"/>
    <p:sldId id="323" r:id="rId16"/>
    <p:sldId id="324" r:id="rId17"/>
    <p:sldId id="326" r:id="rId18"/>
    <p:sldId id="325" r:id="rId19"/>
    <p:sldId id="327" r:id="rId20"/>
    <p:sldId id="329" r:id="rId21"/>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3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Estilo Claro 2 - Ênfase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Estilo Claro 2 - Ênfase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65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75E9CD-5BEF-4B7B-A832-907CE999182F}"/>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08585785-5B09-481F-B54E-1FC526FF06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DFC8D92B-B2AE-4DFD-AC9C-38EA48F4393D}"/>
              </a:ext>
            </a:extLst>
          </p:cNvPr>
          <p:cNvSpPr>
            <a:spLocks noGrp="1"/>
          </p:cNvSpPr>
          <p:nvPr>
            <p:ph type="dt" sz="half" idx="10"/>
          </p:nvPr>
        </p:nvSpPr>
        <p:spPr/>
        <p:txBody>
          <a:bodyPr/>
          <a:lstStyle/>
          <a:p>
            <a:fld id="{B82D279B-21D0-407B-AAD2-D8D447B63EF8}" type="datetimeFigureOut">
              <a:rPr lang="pt-BR" smtClean="0"/>
              <a:t>27/02/2018</a:t>
            </a:fld>
            <a:endParaRPr lang="pt-BR"/>
          </a:p>
        </p:txBody>
      </p:sp>
      <p:sp>
        <p:nvSpPr>
          <p:cNvPr id="5" name="Espaço Reservado para Rodapé 4">
            <a:extLst>
              <a:ext uri="{FF2B5EF4-FFF2-40B4-BE49-F238E27FC236}">
                <a16:creationId xmlns:a16="http://schemas.microsoft.com/office/drawing/2014/main" id="{4B164E79-E632-446F-9361-6FB9E468814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05218C9-6EB2-4626-A2B2-ED191606A977}"/>
              </a:ext>
            </a:extLst>
          </p:cNvPr>
          <p:cNvSpPr>
            <a:spLocks noGrp="1"/>
          </p:cNvSpPr>
          <p:nvPr>
            <p:ph type="sldNum" sz="quarter" idx="12"/>
          </p:nvPr>
        </p:nvSpPr>
        <p:spPr/>
        <p:txBody>
          <a:bodyPr/>
          <a:lstStyle/>
          <a:p>
            <a:fld id="{49E0FA8D-581A-43A0-A314-72498ADC8C2E}" type="slidenum">
              <a:rPr lang="pt-BR" smtClean="0"/>
              <a:t>‹nº›</a:t>
            </a:fld>
            <a:endParaRPr lang="pt-BR"/>
          </a:p>
        </p:txBody>
      </p:sp>
    </p:spTree>
    <p:extLst>
      <p:ext uri="{BB962C8B-B14F-4D97-AF65-F5344CB8AC3E}">
        <p14:creationId xmlns:p14="http://schemas.microsoft.com/office/powerpoint/2010/main" val="3204985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BA9319A4-834D-46A8-91C2-F14069B2B24D}"/>
              </a:ext>
            </a:extLst>
          </p:cNvPr>
          <p:cNvSpPr>
            <a:spLocks noGrp="1"/>
          </p:cNvSpPr>
          <p:nvPr>
            <p:ph type="dt" sz="half" idx="10"/>
          </p:nvPr>
        </p:nvSpPr>
        <p:spPr/>
        <p:txBody>
          <a:bodyPr/>
          <a:lstStyle/>
          <a:p>
            <a:fld id="{B82D279B-21D0-407B-AAD2-D8D447B63EF8}" type="datetimeFigureOut">
              <a:rPr lang="pt-BR" smtClean="0"/>
              <a:t>27/02/2018</a:t>
            </a:fld>
            <a:endParaRPr lang="pt-BR"/>
          </a:p>
        </p:txBody>
      </p:sp>
      <p:sp>
        <p:nvSpPr>
          <p:cNvPr id="3" name="Espaço Reservado para Rodapé 2">
            <a:extLst>
              <a:ext uri="{FF2B5EF4-FFF2-40B4-BE49-F238E27FC236}">
                <a16:creationId xmlns:a16="http://schemas.microsoft.com/office/drawing/2014/main" id="{A19F0958-9F2E-4453-A77F-D3A9E040B1ED}"/>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14BED3BA-BA96-44AD-8594-9B1553053016}"/>
              </a:ext>
            </a:extLst>
          </p:cNvPr>
          <p:cNvSpPr>
            <a:spLocks noGrp="1"/>
          </p:cNvSpPr>
          <p:nvPr>
            <p:ph type="sldNum" sz="quarter" idx="12"/>
          </p:nvPr>
        </p:nvSpPr>
        <p:spPr/>
        <p:txBody>
          <a:bodyPr/>
          <a:lstStyle/>
          <a:p>
            <a:fld id="{49E0FA8D-581A-43A0-A314-72498ADC8C2E}" type="slidenum">
              <a:rPr lang="pt-BR" smtClean="0"/>
              <a:t>‹nº›</a:t>
            </a:fld>
            <a:endParaRPr lang="pt-BR"/>
          </a:p>
        </p:txBody>
      </p:sp>
    </p:spTree>
    <p:extLst>
      <p:ext uri="{BB962C8B-B14F-4D97-AF65-F5344CB8AC3E}">
        <p14:creationId xmlns:p14="http://schemas.microsoft.com/office/powerpoint/2010/main" val="737141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7999"/>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609600" y="0"/>
            <a:ext cx="0" cy="6858000"/>
          </a:xfrm>
          <a:custGeom>
            <a:avLst/>
            <a:gdLst/>
            <a:ahLst/>
            <a:cxnLst/>
            <a:rect l="l" t="t" r="r" b="b"/>
            <a:pathLst>
              <a:path h="6858000">
                <a:moveTo>
                  <a:pt x="0" y="0"/>
                </a:moveTo>
                <a:lnTo>
                  <a:pt x="1" y="6858000"/>
                </a:lnTo>
              </a:path>
            </a:pathLst>
          </a:custGeom>
          <a:ln w="6350">
            <a:solidFill>
              <a:srgbClr val="D9D9D9"/>
            </a:solidFill>
          </a:ln>
        </p:spPr>
        <p:txBody>
          <a:bodyPr wrap="square" lIns="0" tIns="0" rIns="0" bIns="0" rtlCol="0"/>
          <a:lstStyle/>
          <a:p>
            <a:endParaRPr/>
          </a:p>
        </p:txBody>
      </p:sp>
      <p:sp>
        <p:nvSpPr>
          <p:cNvPr id="18" name="bk object 18"/>
          <p:cNvSpPr/>
          <p:nvPr/>
        </p:nvSpPr>
        <p:spPr>
          <a:xfrm>
            <a:off x="1828800" y="0"/>
            <a:ext cx="0" cy="6858000"/>
          </a:xfrm>
          <a:custGeom>
            <a:avLst/>
            <a:gdLst/>
            <a:ahLst/>
            <a:cxnLst/>
            <a:rect l="l" t="t" r="r" b="b"/>
            <a:pathLst>
              <a:path h="6858000">
                <a:moveTo>
                  <a:pt x="0" y="0"/>
                </a:moveTo>
                <a:lnTo>
                  <a:pt x="1" y="6858000"/>
                </a:lnTo>
              </a:path>
            </a:pathLst>
          </a:custGeom>
          <a:ln w="6350">
            <a:solidFill>
              <a:srgbClr val="D9D9D9"/>
            </a:solidFill>
          </a:ln>
        </p:spPr>
        <p:txBody>
          <a:bodyPr wrap="square" lIns="0" tIns="0" rIns="0" bIns="0" rtlCol="0"/>
          <a:lstStyle/>
          <a:p>
            <a:endParaRPr/>
          </a:p>
        </p:txBody>
      </p:sp>
      <p:sp>
        <p:nvSpPr>
          <p:cNvPr id="19" name="bk object 19"/>
          <p:cNvSpPr/>
          <p:nvPr/>
        </p:nvSpPr>
        <p:spPr>
          <a:xfrm>
            <a:off x="3048000" y="0"/>
            <a:ext cx="0" cy="6858000"/>
          </a:xfrm>
          <a:custGeom>
            <a:avLst/>
            <a:gdLst/>
            <a:ahLst/>
            <a:cxnLst/>
            <a:rect l="l" t="t" r="r" b="b"/>
            <a:pathLst>
              <a:path h="6858000">
                <a:moveTo>
                  <a:pt x="0" y="0"/>
                </a:moveTo>
                <a:lnTo>
                  <a:pt x="1" y="6858000"/>
                </a:lnTo>
              </a:path>
            </a:pathLst>
          </a:custGeom>
          <a:ln w="6350">
            <a:solidFill>
              <a:srgbClr val="D9D9D9"/>
            </a:solidFill>
          </a:ln>
        </p:spPr>
        <p:txBody>
          <a:bodyPr wrap="square" lIns="0" tIns="0" rIns="0" bIns="0" rtlCol="0"/>
          <a:lstStyle/>
          <a:p>
            <a:endParaRPr/>
          </a:p>
        </p:txBody>
      </p:sp>
      <p:sp>
        <p:nvSpPr>
          <p:cNvPr id="20" name="bk object 20"/>
          <p:cNvSpPr/>
          <p:nvPr/>
        </p:nvSpPr>
        <p:spPr>
          <a:xfrm>
            <a:off x="4267200" y="0"/>
            <a:ext cx="0" cy="6858000"/>
          </a:xfrm>
          <a:custGeom>
            <a:avLst/>
            <a:gdLst/>
            <a:ahLst/>
            <a:cxnLst/>
            <a:rect l="l" t="t" r="r" b="b"/>
            <a:pathLst>
              <a:path h="6858000">
                <a:moveTo>
                  <a:pt x="0" y="0"/>
                </a:moveTo>
                <a:lnTo>
                  <a:pt x="1" y="6858000"/>
                </a:lnTo>
              </a:path>
            </a:pathLst>
          </a:custGeom>
          <a:ln w="6350">
            <a:solidFill>
              <a:srgbClr val="D9D9D9"/>
            </a:solidFill>
          </a:ln>
        </p:spPr>
        <p:txBody>
          <a:bodyPr wrap="square" lIns="0" tIns="0" rIns="0" bIns="0" rtlCol="0"/>
          <a:lstStyle/>
          <a:p>
            <a:endParaRPr/>
          </a:p>
        </p:txBody>
      </p:sp>
      <p:sp>
        <p:nvSpPr>
          <p:cNvPr id="21" name="bk object 21"/>
          <p:cNvSpPr/>
          <p:nvPr/>
        </p:nvSpPr>
        <p:spPr>
          <a:xfrm>
            <a:off x="5486400" y="0"/>
            <a:ext cx="0" cy="6858000"/>
          </a:xfrm>
          <a:custGeom>
            <a:avLst/>
            <a:gdLst/>
            <a:ahLst/>
            <a:cxnLst/>
            <a:rect l="l" t="t" r="r" b="b"/>
            <a:pathLst>
              <a:path h="6858000">
                <a:moveTo>
                  <a:pt x="0" y="0"/>
                </a:moveTo>
                <a:lnTo>
                  <a:pt x="1" y="6858000"/>
                </a:lnTo>
              </a:path>
            </a:pathLst>
          </a:custGeom>
          <a:ln w="6350">
            <a:solidFill>
              <a:srgbClr val="D9D9D9"/>
            </a:solidFill>
          </a:ln>
        </p:spPr>
        <p:txBody>
          <a:bodyPr wrap="square" lIns="0" tIns="0" rIns="0" bIns="0" rtlCol="0"/>
          <a:lstStyle/>
          <a:p>
            <a:endParaRPr/>
          </a:p>
        </p:txBody>
      </p:sp>
      <p:sp>
        <p:nvSpPr>
          <p:cNvPr id="22" name="bk object 22"/>
          <p:cNvSpPr/>
          <p:nvPr/>
        </p:nvSpPr>
        <p:spPr>
          <a:xfrm>
            <a:off x="6705600" y="0"/>
            <a:ext cx="0" cy="6858000"/>
          </a:xfrm>
          <a:custGeom>
            <a:avLst/>
            <a:gdLst/>
            <a:ahLst/>
            <a:cxnLst/>
            <a:rect l="l" t="t" r="r" b="b"/>
            <a:pathLst>
              <a:path h="6858000">
                <a:moveTo>
                  <a:pt x="0" y="0"/>
                </a:moveTo>
                <a:lnTo>
                  <a:pt x="1" y="6858000"/>
                </a:lnTo>
              </a:path>
            </a:pathLst>
          </a:custGeom>
          <a:ln w="6350">
            <a:solidFill>
              <a:srgbClr val="D9D9D9"/>
            </a:solidFill>
          </a:ln>
        </p:spPr>
        <p:txBody>
          <a:bodyPr wrap="square" lIns="0" tIns="0" rIns="0" bIns="0" rtlCol="0"/>
          <a:lstStyle/>
          <a:p>
            <a:endParaRPr/>
          </a:p>
        </p:txBody>
      </p:sp>
      <p:sp>
        <p:nvSpPr>
          <p:cNvPr id="23" name="bk object 23"/>
          <p:cNvSpPr/>
          <p:nvPr/>
        </p:nvSpPr>
        <p:spPr>
          <a:xfrm>
            <a:off x="7924800" y="0"/>
            <a:ext cx="0" cy="6858000"/>
          </a:xfrm>
          <a:custGeom>
            <a:avLst/>
            <a:gdLst/>
            <a:ahLst/>
            <a:cxnLst/>
            <a:rect l="l" t="t" r="r" b="b"/>
            <a:pathLst>
              <a:path h="6858000">
                <a:moveTo>
                  <a:pt x="0" y="0"/>
                </a:moveTo>
                <a:lnTo>
                  <a:pt x="1" y="6858000"/>
                </a:lnTo>
              </a:path>
            </a:pathLst>
          </a:custGeom>
          <a:ln w="6350">
            <a:solidFill>
              <a:srgbClr val="D9D9D9"/>
            </a:solidFill>
          </a:ln>
        </p:spPr>
        <p:txBody>
          <a:bodyPr wrap="square" lIns="0" tIns="0" rIns="0" bIns="0" rtlCol="0"/>
          <a:lstStyle/>
          <a:p>
            <a:endParaRPr/>
          </a:p>
        </p:txBody>
      </p:sp>
      <p:sp>
        <p:nvSpPr>
          <p:cNvPr id="24" name="bk object 24"/>
          <p:cNvSpPr/>
          <p:nvPr/>
        </p:nvSpPr>
        <p:spPr>
          <a:xfrm>
            <a:off x="9144000" y="0"/>
            <a:ext cx="0" cy="6858000"/>
          </a:xfrm>
          <a:custGeom>
            <a:avLst/>
            <a:gdLst/>
            <a:ahLst/>
            <a:cxnLst/>
            <a:rect l="l" t="t" r="r" b="b"/>
            <a:pathLst>
              <a:path h="6858000">
                <a:moveTo>
                  <a:pt x="0" y="0"/>
                </a:moveTo>
                <a:lnTo>
                  <a:pt x="1" y="6858000"/>
                </a:lnTo>
              </a:path>
            </a:pathLst>
          </a:custGeom>
          <a:ln w="6350">
            <a:solidFill>
              <a:srgbClr val="D9D9D9"/>
            </a:solidFill>
          </a:ln>
        </p:spPr>
        <p:txBody>
          <a:bodyPr wrap="square" lIns="0" tIns="0" rIns="0" bIns="0" rtlCol="0"/>
          <a:lstStyle/>
          <a:p>
            <a:endParaRPr/>
          </a:p>
        </p:txBody>
      </p:sp>
      <p:sp>
        <p:nvSpPr>
          <p:cNvPr id="25" name="bk object 25"/>
          <p:cNvSpPr/>
          <p:nvPr/>
        </p:nvSpPr>
        <p:spPr>
          <a:xfrm>
            <a:off x="10363200" y="0"/>
            <a:ext cx="0" cy="6858000"/>
          </a:xfrm>
          <a:custGeom>
            <a:avLst/>
            <a:gdLst/>
            <a:ahLst/>
            <a:cxnLst/>
            <a:rect l="l" t="t" r="r" b="b"/>
            <a:pathLst>
              <a:path h="6858000">
                <a:moveTo>
                  <a:pt x="0" y="0"/>
                </a:moveTo>
                <a:lnTo>
                  <a:pt x="1" y="6858000"/>
                </a:lnTo>
              </a:path>
            </a:pathLst>
          </a:custGeom>
          <a:ln w="6350">
            <a:solidFill>
              <a:srgbClr val="D9D9D9"/>
            </a:solidFill>
          </a:ln>
        </p:spPr>
        <p:txBody>
          <a:bodyPr wrap="square" lIns="0" tIns="0" rIns="0" bIns="0" rtlCol="0"/>
          <a:lstStyle/>
          <a:p>
            <a:endParaRPr/>
          </a:p>
        </p:txBody>
      </p:sp>
      <p:sp>
        <p:nvSpPr>
          <p:cNvPr id="26" name="bk object 26"/>
          <p:cNvSpPr/>
          <p:nvPr/>
        </p:nvSpPr>
        <p:spPr>
          <a:xfrm>
            <a:off x="11582400" y="0"/>
            <a:ext cx="0" cy="6858000"/>
          </a:xfrm>
          <a:custGeom>
            <a:avLst/>
            <a:gdLst/>
            <a:ahLst/>
            <a:cxnLst/>
            <a:rect l="l" t="t" r="r" b="b"/>
            <a:pathLst>
              <a:path h="6858000">
                <a:moveTo>
                  <a:pt x="0" y="0"/>
                </a:moveTo>
                <a:lnTo>
                  <a:pt x="1" y="6858000"/>
                </a:lnTo>
              </a:path>
            </a:pathLst>
          </a:custGeom>
          <a:ln w="6350">
            <a:solidFill>
              <a:srgbClr val="D9D9D9"/>
            </a:solidFill>
          </a:ln>
        </p:spPr>
        <p:txBody>
          <a:bodyPr wrap="square" lIns="0" tIns="0" rIns="0" bIns="0" rtlCol="0"/>
          <a:lstStyle/>
          <a:p>
            <a:endParaRPr/>
          </a:p>
        </p:txBody>
      </p:sp>
      <p:sp>
        <p:nvSpPr>
          <p:cNvPr id="27" name="bk object 27"/>
          <p:cNvSpPr/>
          <p:nvPr/>
        </p:nvSpPr>
        <p:spPr>
          <a:xfrm>
            <a:off x="3175" y="385762"/>
            <a:ext cx="12188825" cy="0"/>
          </a:xfrm>
          <a:custGeom>
            <a:avLst/>
            <a:gdLst/>
            <a:ahLst/>
            <a:cxnLst/>
            <a:rect l="l" t="t" r="r" b="b"/>
            <a:pathLst>
              <a:path w="12188825">
                <a:moveTo>
                  <a:pt x="0" y="0"/>
                </a:moveTo>
                <a:lnTo>
                  <a:pt x="12188825" y="1"/>
                </a:lnTo>
              </a:path>
            </a:pathLst>
          </a:custGeom>
          <a:ln w="6350">
            <a:solidFill>
              <a:srgbClr val="D9D9D9"/>
            </a:solidFill>
          </a:ln>
        </p:spPr>
        <p:txBody>
          <a:bodyPr wrap="square" lIns="0" tIns="0" rIns="0" bIns="0" rtlCol="0"/>
          <a:lstStyle/>
          <a:p>
            <a:endParaRPr/>
          </a:p>
        </p:txBody>
      </p:sp>
      <p:sp>
        <p:nvSpPr>
          <p:cNvPr id="28" name="bk object 28"/>
          <p:cNvSpPr/>
          <p:nvPr/>
        </p:nvSpPr>
        <p:spPr>
          <a:xfrm>
            <a:off x="3175" y="1611312"/>
            <a:ext cx="12188825" cy="0"/>
          </a:xfrm>
          <a:custGeom>
            <a:avLst/>
            <a:gdLst/>
            <a:ahLst/>
            <a:cxnLst/>
            <a:rect l="l" t="t" r="r" b="b"/>
            <a:pathLst>
              <a:path w="12188825">
                <a:moveTo>
                  <a:pt x="0" y="0"/>
                </a:moveTo>
                <a:lnTo>
                  <a:pt x="12188825" y="1"/>
                </a:lnTo>
              </a:path>
            </a:pathLst>
          </a:custGeom>
          <a:ln w="6350">
            <a:solidFill>
              <a:srgbClr val="D9D9D9"/>
            </a:solidFill>
          </a:ln>
        </p:spPr>
        <p:txBody>
          <a:bodyPr wrap="square" lIns="0" tIns="0" rIns="0" bIns="0" rtlCol="0"/>
          <a:lstStyle/>
          <a:p>
            <a:endParaRPr/>
          </a:p>
        </p:txBody>
      </p:sp>
      <p:sp>
        <p:nvSpPr>
          <p:cNvPr id="29" name="bk object 29"/>
          <p:cNvSpPr/>
          <p:nvPr/>
        </p:nvSpPr>
        <p:spPr>
          <a:xfrm>
            <a:off x="3175" y="2835275"/>
            <a:ext cx="12188825" cy="0"/>
          </a:xfrm>
          <a:custGeom>
            <a:avLst/>
            <a:gdLst/>
            <a:ahLst/>
            <a:cxnLst/>
            <a:rect l="l" t="t" r="r" b="b"/>
            <a:pathLst>
              <a:path w="12188825">
                <a:moveTo>
                  <a:pt x="0" y="0"/>
                </a:moveTo>
                <a:lnTo>
                  <a:pt x="12188825" y="1"/>
                </a:lnTo>
              </a:path>
            </a:pathLst>
          </a:custGeom>
          <a:ln w="6350">
            <a:solidFill>
              <a:srgbClr val="D9D9D9"/>
            </a:solidFill>
          </a:ln>
        </p:spPr>
        <p:txBody>
          <a:bodyPr wrap="square" lIns="0" tIns="0" rIns="0" bIns="0" rtlCol="0"/>
          <a:lstStyle/>
          <a:p>
            <a:endParaRPr/>
          </a:p>
        </p:txBody>
      </p:sp>
      <p:sp>
        <p:nvSpPr>
          <p:cNvPr id="30" name="bk object 30"/>
          <p:cNvSpPr/>
          <p:nvPr/>
        </p:nvSpPr>
        <p:spPr>
          <a:xfrm>
            <a:off x="3175" y="4060825"/>
            <a:ext cx="12188825" cy="0"/>
          </a:xfrm>
          <a:custGeom>
            <a:avLst/>
            <a:gdLst/>
            <a:ahLst/>
            <a:cxnLst/>
            <a:rect l="l" t="t" r="r" b="b"/>
            <a:pathLst>
              <a:path w="12188825">
                <a:moveTo>
                  <a:pt x="0" y="0"/>
                </a:moveTo>
                <a:lnTo>
                  <a:pt x="12188825" y="1"/>
                </a:lnTo>
              </a:path>
            </a:pathLst>
          </a:custGeom>
          <a:ln w="6350">
            <a:solidFill>
              <a:srgbClr val="D9D9D9"/>
            </a:solidFill>
          </a:ln>
        </p:spPr>
        <p:txBody>
          <a:bodyPr wrap="square" lIns="0" tIns="0" rIns="0" bIns="0" rtlCol="0"/>
          <a:lstStyle/>
          <a:p>
            <a:endParaRPr/>
          </a:p>
        </p:txBody>
      </p:sp>
      <p:sp>
        <p:nvSpPr>
          <p:cNvPr id="31" name="bk object 31"/>
          <p:cNvSpPr/>
          <p:nvPr/>
        </p:nvSpPr>
        <p:spPr>
          <a:xfrm>
            <a:off x="3175" y="5284787"/>
            <a:ext cx="12188825" cy="0"/>
          </a:xfrm>
          <a:custGeom>
            <a:avLst/>
            <a:gdLst/>
            <a:ahLst/>
            <a:cxnLst/>
            <a:rect l="l" t="t" r="r" b="b"/>
            <a:pathLst>
              <a:path w="12188825">
                <a:moveTo>
                  <a:pt x="0" y="0"/>
                </a:moveTo>
                <a:lnTo>
                  <a:pt x="12188825" y="1"/>
                </a:lnTo>
              </a:path>
            </a:pathLst>
          </a:custGeom>
          <a:ln w="6350">
            <a:solidFill>
              <a:srgbClr val="D9D9D9"/>
            </a:solidFill>
          </a:ln>
        </p:spPr>
        <p:txBody>
          <a:bodyPr wrap="square" lIns="0" tIns="0" rIns="0" bIns="0" rtlCol="0"/>
          <a:lstStyle/>
          <a:p>
            <a:endParaRPr/>
          </a:p>
        </p:txBody>
      </p:sp>
      <p:sp>
        <p:nvSpPr>
          <p:cNvPr id="32" name="bk object 32"/>
          <p:cNvSpPr/>
          <p:nvPr/>
        </p:nvSpPr>
        <p:spPr>
          <a:xfrm>
            <a:off x="3175" y="6510338"/>
            <a:ext cx="12188825" cy="0"/>
          </a:xfrm>
          <a:custGeom>
            <a:avLst/>
            <a:gdLst/>
            <a:ahLst/>
            <a:cxnLst/>
            <a:rect l="l" t="t" r="r" b="b"/>
            <a:pathLst>
              <a:path w="12188825">
                <a:moveTo>
                  <a:pt x="0" y="0"/>
                </a:moveTo>
                <a:lnTo>
                  <a:pt x="12188825" y="1"/>
                </a:lnTo>
              </a:path>
            </a:pathLst>
          </a:custGeom>
          <a:ln w="6350">
            <a:solidFill>
              <a:srgbClr val="D9D9D9"/>
            </a:solidFill>
          </a:ln>
        </p:spPr>
        <p:txBody>
          <a:bodyPr wrap="square" lIns="0" tIns="0" rIns="0" bIns="0" rtlCol="0"/>
          <a:lstStyle/>
          <a:p>
            <a:endParaRPr/>
          </a:p>
        </p:txBody>
      </p:sp>
      <p:sp>
        <p:nvSpPr>
          <p:cNvPr id="33" name="bk object 33"/>
          <p:cNvSpPr/>
          <p:nvPr/>
        </p:nvSpPr>
        <p:spPr>
          <a:xfrm>
            <a:off x="225425" y="0"/>
            <a:ext cx="6816725" cy="6858000"/>
          </a:xfrm>
          <a:custGeom>
            <a:avLst/>
            <a:gdLst/>
            <a:ahLst/>
            <a:cxnLst/>
            <a:rect l="l" t="t" r="r" b="b"/>
            <a:pathLst>
              <a:path w="6816725" h="6858000">
                <a:moveTo>
                  <a:pt x="0" y="0"/>
                </a:moveTo>
                <a:lnTo>
                  <a:pt x="6816725" y="6858000"/>
                </a:lnTo>
              </a:path>
            </a:pathLst>
          </a:custGeom>
          <a:ln w="6350">
            <a:solidFill>
              <a:srgbClr val="D9D9D9"/>
            </a:solidFill>
          </a:ln>
        </p:spPr>
        <p:txBody>
          <a:bodyPr wrap="square" lIns="0" tIns="0" rIns="0" bIns="0" rtlCol="0"/>
          <a:lstStyle/>
          <a:p>
            <a:endParaRPr/>
          </a:p>
        </p:txBody>
      </p:sp>
      <p:sp>
        <p:nvSpPr>
          <p:cNvPr id="34" name="bk object 34"/>
          <p:cNvSpPr/>
          <p:nvPr/>
        </p:nvSpPr>
        <p:spPr>
          <a:xfrm>
            <a:off x="1449387" y="0"/>
            <a:ext cx="6815455" cy="6858000"/>
          </a:xfrm>
          <a:custGeom>
            <a:avLst/>
            <a:gdLst/>
            <a:ahLst/>
            <a:cxnLst/>
            <a:rect l="l" t="t" r="r" b="b"/>
            <a:pathLst>
              <a:path w="6815455" h="6858000">
                <a:moveTo>
                  <a:pt x="0" y="0"/>
                </a:moveTo>
                <a:lnTo>
                  <a:pt x="6815137" y="6858000"/>
                </a:lnTo>
              </a:path>
            </a:pathLst>
          </a:custGeom>
          <a:ln w="6350">
            <a:solidFill>
              <a:srgbClr val="D9D9D9"/>
            </a:solidFill>
          </a:ln>
        </p:spPr>
        <p:txBody>
          <a:bodyPr wrap="square" lIns="0" tIns="0" rIns="0" bIns="0" rtlCol="0"/>
          <a:lstStyle/>
          <a:p>
            <a:endParaRPr/>
          </a:p>
        </p:txBody>
      </p:sp>
      <p:sp>
        <p:nvSpPr>
          <p:cNvPr id="35" name="bk object 35"/>
          <p:cNvSpPr/>
          <p:nvPr/>
        </p:nvSpPr>
        <p:spPr>
          <a:xfrm>
            <a:off x="2665412" y="0"/>
            <a:ext cx="6816725" cy="6858000"/>
          </a:xfrm>
          <a:custGeom>
            <a:avLst/>
            <a:gdLst/>
            <a:ahLst/>
            <a:cxnLst/>
            <a:rect l="l" t="t" r="r" b="b"/>
            <a:pathLst>
              <a:path w="6816725" h="6858000">
                <a:moveTo>
                  <a:pt x="0" y="0"/>
                </a:moveTo>
                <a:lnTo>
                  <a:pt x="6816725" y="6858000"/>
                </a:lnTo>
              </a:path>
            </a:pathLst>
          </a:custGeom>
          <a:ln w="6350">
            <a:solidFill>
              <a:srgbClr val="D9D9D9"/>
            </a:solidFill>
          </a:ln>
        </p:spPr>
        <p:txBody>
          <a:bodyPr wrap="square" lIns="0" tIns="0" rIns="0" bIns="0" rtlCol="0"/>
          <a:lstStyle/>
          <a:p>
            <a:endParaRPr/>
          </a:p>
        </p:txBody>
      </p:sp>
      <p:sp>
        <p:nvSpPr>
          <p:cNvPr id="36" name="bk object 36"/>
          <p:cNvSpPr/>
          <p:nvPr/>
        </p:nvSpPr>
        <p:spPr>
          <a:xfrm>
            <a:off x="3884612" y="0"/>
            <a:ext cx="6816725" cy="6858000"/>
          </a:xfrm>
          <a:custGeom>
            <a:avLst/>
            <a:gdLst/>
            <a:ahLst/>
            <a:cxnLst/>
            <a:rect l="l" t="t" r="r" b="b"/>
            <a:pathLst>
              <a:path w="6816725" h="6858000">
                <a:moveTo>
                  <a:pt x="0" y="0"/>
                </a:moveTo>
                <a:lnTo>
                  <a:pt x="6816725" y="6858000"/>
                </a:lnTo>
              </a:path>
            </a:pathLst>
          </a:custGeom>
          <a:ln w="6350">
            <a:solidFill>
              <a:srgbClr val="D9D9D9"/>
            </a:solidFill>
          </a:ln>
        </p:spPr>
        <p:txBody>
          <a:bodyPr wrap="square" lIns="0" tIns="0" rIns="0" bIns="0" rtlCol="0"/>
          <a:lstStyle/>
          <a:p>
            <a:endParaRPr/>
          </a:p>
        </p:txBody>
      </p:sp>
      <p:sp>
        <p:nvSpPr>
          <p:cNvPr id="37" name="bk object 37"/>
          <p:cNvSpPr/>
          <p:nvPr/>
        </p:nvSpPr>
        <p:spPr>
          <a:xfrm>
            <a:off x="5106987" y="0"/>
            <a:ext cx="6815455" cy="6858000"/>
          </a:xfrm>
          <a:custGeom>
            <a:avLst/>
            <a:gdLst/>
            <a:ahLst/>
            <a:cxnLst/>
            <a:rect l="l" t="t" r="r" b="b"/>
            <a:pathLst>
              <a:path w="6815455" h="6858000">
                <a:moveTo>
                  <a:pt x="0" y="0"/>
                </a:moveTo>
                <a:lnTo>
                  <a:pt x="6815137" y="6858000"/>
                </a:lnTo>
              </a:path>
            </a:pathLst>
          </a:custGeom>
          <a:ln w="6350">
            <a:solidFill>
              <a:srgbClr val="D9D9D9"/>
            </a:solidFill>
          </a:ln>
        </p:spPr>
        <p:txBody>
          <a:bodyPr wrap="square" lIns="0" tIns="0" rIns="0" bIns="0" rtlCol="0"/>
          <a:lstStyle/>
          <a:p>
            <a:endParaRPr/>
          </a:p>
        </p:txBody>
      </p:sp>
      <p:sp>
        <p:nvSpPr>
          <p:cNvPr id="38" name="bk object 38"/>
          <p:cNvSpPr/>
          <p:nvPr/>
        </p:nvSpPr>
        <p:spPr>
          <a:xfrm>
            <a:off x="6327775" y="0"/>
            <a:ext cx="5864225" cy="5899150"/>
          </a:xfrm>
          <a:custGeom>
            <a:avLst/>
            <a:gdLst/>
            <a:ahLst/>
            <a:cxnLst/>
            <a:rect l="l" t="t" r="r" b="b"/>
            <a:pathLst>
              <a:path w="5864225" h="5899150">
                <a:moveTo>
                  <a:pt x="0" y="0"/>
                </a:moveTo>
                <a:lnTo>
                  <a:pt x="5864225" y="5899150"/>
                </a:lnTo>
              </a:path>
            </a:pathLst>
          </a:custGeom>
          <a:ln w="6350">
            <a:solidFill>
              <a:srgbClr val="D9D9D9"/>
            </a:solidFill>
          </a:ln>
        </p:spPr>
        <p:txBody>
          <a:bodyPr wrap="square" lIns="0" tIns="0" rIns="0" bIns="0" rtlCol="0"/>
          <a:lstStyle/>
          <a:p>
            <a:endParaRPr/>
          </a:p>
        </p:txBody>
      </p:sp>
      <p:sp>
        <p:nvSpPr>
          <p:cNvPr id="39" name="bk object 39"/>
          <p:cNvSpPr/>
          <p:nvPr/>
        </p:nvSpPr>
        <p:spPr>
          <a:xfrm>
            <a:off x="7548562" y="0"/>
            <a:ext cx="4643755" cy="4672330"/>
          </a:xfrm>
          <a:custGeom>
            <a:avLst/>
            <a:gdLst/>
            <a:ahLst/>
            <a:cxnLst/>
            <a:rect l="l" t="t" r="r" b="b"/>
            <a:pathLst>
              <a:path w="4643755" h="4672330">
                <a:moveTo>
                  <a:pt x="0" y="0"/>
                </a:moveTo>
                <a:lnTo>
                  <a:pt x="4643437" y="4672013"/>
                </a:lnTo>
              </a:path>
            </a:pathLst>
          </a:custGeom>
          <a:ln w="6350">
            <a:solidFill>
              <a:srgbClr val="D9D9D9"/>
            </a:solidFill>
          </a:ln>
        </p:spPr>
        <p:txBody>
          <a:bodyPr wrap="square" lIns="0" tIns="0" rIns="0" bIns="0" rtlCol="0"/>
          <a:lstStyle/>
          <a:p>
            <a:endParaRPr/>
          </a:p>
        </p:txBody>
      </p:sp>
      <p:sp>
        <p:nvSpPr>
          <p:cNvPr id="40" name="bk object 40"/>
          <p:cNvSpPr/>
          <p:nvPr/>
        </p:nvSpPr>
        <p:spPr>
          <a:xfrm>
            <a:off x="8772525" y="0"/>
            <a:ext cx="3419475" cy="3457575"/>
          </a:xfrm>
          <a:custGeom>
            <a:avLst/>
            <a:gdLst/>
            <a:ahLst/>
            <a:cxnLst/>
            <a:rect l="l" t="t" r="r" b="b"/>
            <a:pathLst>
              <a:path w="3419475" h="3457575">
                <a:moveTo>
                  <a:pt x="0" y="0"/>
                </a:moveTo>
                <a:lnTo>
                  <a:pt x="3419475" y="3457575"/>
                </a:lnTo>
              </a:path>
            </a:pathLst>
          </a:custGeom>
          <a:ln w="6350">
            <a:solidFill>
              <a:srgbClr val="D9D9D9"/>
            </a:solidFill>
          </a:ln>
        </p:spPr>
        <p:txBody>
          <a:bodyPr wrap="square" lIns="0" tIns="0" rIns="0" bIns="0" rtlCol="0"/>
          <a:lstStyle/>
          <a:p>
            <a:endParaRPr/>
          </a:p>
        </p:txBody>
      </p:sp>
      <p:sp>
        <p:nvSpPr>
          <p:cNvPr id="41" name="bk object 41"/>
          <p:cNvSpPr/>
          <p:nvPr/>
        </p:nvSpPr>
        <p:spPr>
          <a:xfrm>
            <a:off x="9982200" y="0"/>
            <a:ext cx="2209800" cy="2227580"/>
          </a:xfrm>
          <a:custGeom>
            <a:avLst/>
            <a:gdLst/>
            <a:ahLst/>
            <a:cxnLst/>
            <a:rect l="l" t="t" r="r" b="b"/>
            <a:pathLst>
              <a:path w="2209800" h="2227580">
                <a:moveTo>
                  <a:pt x="0" y="0"/>
                </a:moveTo>
                <a:lnTo>
                  <a:pt x="2209800" y="2227263"/>
                </a:lnTo>
              </a:path>
            </a:pathLst>
          </a:custGeom>
          <a:ln w="6350">
            <a:solidFill>
              <a:srgbClr val="D9D9D9"/>
            </a:solidFill>
          </a:ln>
        </p:spPr>
        <p:txBody>
          <a:bodyPr wrap="square" lIns="0" tIns="0" rIns="0" bIns="0" rtlCol="0"/>
          <a:lstStyle/>
          <a:p>
            <a:endParaRPr/>
          </a:p>
        </p:txBody>
      </p:sp>
      <p:sp>
        <p:nvSpPr>
          <p:cNvPr id="42" name="bk object 42"/>
          <p:cNvSpPr/>
          <p:nvPr/>
        </p:nvSpPr>
        <p:spPr>
          <a:xfrm>
            <a:off x="11198225" y="0"/>
            <a:ext cx="993775" cy="1003300"/>
          </a:xfrm>
          <a:custGeom>
            <a:avLst/>
            <a:gdLst/>
            <a:ahLst/>
            <a:cxnLst/>
            <a:rect l="l" t="t" r="r" b="b"/>
            <a:pathLst>
              <a:path w="993775" h="1003300">
                <a:moveTo>
                  <a:pt x="0" y="0"/>
                </a:moveTo>
                <a:lnTo>
                  <a:pt x="993775" y="1003300"/>
                </a:lnTo>
              </a:path>
            </a:pathLst>
          </a:custGeom>
          <a:ln w="6350">
            <a:solidFill>
              <a:srgbClr val="D9D9D9"/>
            </a:solidFill>
          </a:ln>
        </p:spPr>
        <p:txBody>
          <a:bodyPr wrap="square" lIns="0" tIns="0" rIns="0" bIns="0" rtlCol="0"/>
          <a:lstStyle/>
          <a:p>
            <a:endParaRPr/>
          </a:p>
        </p:txBody>
      </p:sp>
      <p:sp>
        <p:nvSpPr>
          <p:cNvPr id="43" name="bk object 43"/>
          <p:cNvSpPr/>
          <p:nvPr/>
        </p:nvSpPr>
        <p:spPr>
          <a:xfrm>
            <a:off x="0" y="1012824"/>
            <a:ext cx="5829300" cy="5845175"/>
          </a:xfrm>
          <a:custGeom>
            <a:avLst/>
            <a:gdLst/>
            <a:ahLst/>
            <a:cxnLst/>
            <a:rect l="l" t="t" r="r" b="b"/>
            <a:pathLst>
              <a:path w="5829300" h="5845175">
                <a:moveTo>
                  <a:pt x="5829300" y="5845175"/>
                </a:moveTo>
                <a:lnTo>
                  <a:pt x="0" y="0"/>
                </a:lnTo>
              </a:path>
            </a:pathLst>
          </a:custGeom>
          <a:ln w="6350">
            <a:solidFill>
              <a:srgbClr val="D9D9D9"/>
            </a:solidFill>
          </a:ln>
        </p:spPr>
        <p:txBody>
          <a:bodyPr wrap="square" lIns="0" tIns="0" rIns="0" bIns="0" rtlCol="0"/>
          <a:lstStyle/>
          <a:p>
            <a:endParaRPr/>
          </a:p>
        </p:txBody>
      </p:sp>
      <p:sp>
        <p:nvSpPr>
          <p:cNvPr id="44" name="bk object 44"/>
          <p:cNvSpPr/>
          <p:nvPr/>
        </p:nvSpPr>
        <p:spPr>
          <a:xfrm>
            <a:off x="0" y="2227262"/>
            <a:ext cx="4615180" cy="4631055"/>
          </a:xfrm>
          <a:custGeom>
            <a:avLst/>
            <a:gdLst/>
            <a:ahLst/>
            <a:cxnLst/>
            <a:rect l="l" t="t" r="r" b="b"/>
            <a:pathLst>
              <a:path w="4615180" h="4631055">
                <a:moveTo>
                  <a:pt x="4614863" y="4630737"/>
                </a:moveTo>
                <a:lnTo>
                  <a:pt x="0" y="0"/>
                </a:lnTo>
              </a:path>
            </a:pathLst>
          </a:custGeom>
          <a:ln w="6350">
            <a:solidFill>
              <a:srgbClr val="D9D9D9"/>
            </a:solidFill>
          </a:ln>
        </p:spPr>
        <p:txBody>
          <a:bodyPr wrap="square" lIns="0" tIns="0" rIns="0" bIns="0" rtlCol="0"/>
          <a:lstStyle/>
          <a:p>
            <a:endParaRPr/>
          </a:p>
        </p:txBody>
      </p:sp>
      <p:sp>
        <p:nvSpPr>
          <p:cNvPr id="45" name="bk object 45"/>
          <p:cNvSpPr/>
          <p:nvPr/>
        </p:nvSpPr>
        <p:spPr>
          <a:xfrm>
            <a:off x="0" y="3432175"/>
            <a:ext cx="3399154" cy="3425825"/>
          </a:xfrm>
          <a:custGeom>
            <a:avLst/>
            <a:gdLst/>
            <a:ahLst/>
            <a:cxnLst/>
            <a:rect l="l" t="t" r="r" b="b"/>
            <a:pathLst>
              <a:path w="3399154" h="3425825">
                <a:moveTo>
                  <a:pt x="3398838" y="3425825"/>
                </a:moveTo>
                <a:lnTo>
                  <a:pt x="0" y="0"/>
                </a:lnTo>
              </a:path>
            </a:pathLst>
          </a:custGeom>
          <a:ln w="6350">
            <a:solidFill>
              <a:srgbClr val="D9D9D9"/>
            </a:solidFill>
          </a:ln>
        </p:spPr>
        <p:txBody>
          <a:bodyPr wrap="square" lIns="0" tIns="0" rIns="0" bIns="0" rtlCol="0"/>
          <a:lstStyle/>
          <a:p>
            <a:endParaRPr/>
          </a:p>
        </p:txBody>
      </p:sp>
      <p:sp>
        <p:nvSpPr>
          <p:cNvPr id="46" name="bk object 46"/>
          <p:cNvSpPr/>
          <p:nvPr/>
        </p:nvSpPr>
        <p:spPr>
          <a:xfrm>
            <a:off x="0" y="4651375"/>
            <a:ext cx="2197100" cy="2206625"/>
          </a:xfrm>
          <a:custGeom>
            <a:avLst/>
            <a:gdLst/>
            <a:ahLst/>
            <a:cxnLst/>
            <a:rect l="l" t="t" r="r" b="b"/>
            <a:pathLst>
              <a:path w="2197100" h="2206625">
                <a:moveTo>
                  <a:pt x="2197100" y="2206625"/>
                </a:moveTo>
                <a:lnTo>
                  <a:pt x="0" y="0"/>
                </a:lnTo>
              </a:path>
            </a:pathLst>
          </a:custGeom>
          <a:ln w="6350">
            <a:solidFill>
              <a:srgbClr val="D9D9D9"/>
            </a:solidFill>
          </a:ln>
        </p:spPr>
        <p:txBody>
          <a:bodyPr wrap="square" lIns="0" tIns="0" rIns="0" bIns="0" rtlCol="0"/>
          <a:lstStyle/>
          <a:p>
            <a:endParaRPr/>
          </a:p>
        </p:txBody>
      </p:sp>
      <p:sp>
        <p:nvSpPr>
          <p:cNvPr id="47" name="bk object 47"/>
          <p:cNvSpPr/>
          <p:nvPr/>
        </p:nvSpPr>
        <p:spPr>
          <a:xfrm>
            <a:off x="0" y="5864225"/>
            <a:ext cx="987425" cy="993775"/>
          </a:xfrm>
          <a:custGeom>
            <a:avLst/>
            <a:gdLst/>
            <a:ahLst/>
            <a:cxnLst/>
            <a:rect l="l" t="t" r="r" b="b"/>
            <a:pathLst>
              <a:path w="987425" h="993775">
                <a:moveTo>
                  <a:pt x="987425" y="993775"/>
                </a:moveTo>
                <a:lnTo>
                  <a:pt x="0" y="0"/>
                </a:lnTo>
              </a:path>
            </a:pathLst>
          </a:custGeom>
          <a:ln w="6350">
            <a:solidFill>
              <a:srgbClr val="D9D9D9"/>
            </a:solidFill>
          </a:ln>
        </p:spPr>
        <p:txBody>
          <a:bodyPr wrap="square" lIns="0" tIns="0" rIns="0" bIns="0" rtlCol="0"/>
          <a:lstStyle/>
          <a:p>
            <a:endParaRPr/>
          </a:p>
        </p:txBody>
      </p:sp>
      <p:sp>
        <p:nvSpPr>
          <p:cNvPr id="48" name="bk object 48"/>
          <p:cNvSpPr/>
          <p:nvPr/>
        </p:nvSpPr>
        <p:spPr>
          <a:xfrm>
            <a:off x="5149850" y="0"/>
            <a:ext cx="6816725" cy="6858000"/>
          </a:xfrm>
          <a:custGeom>
            <a:avLst/>
            <a:gdLst/>
            <a:ahLst/>
            <a:cxnLst/>
            <a:rect l="l" t="t" r="r" b="b"/>
            <a:pathLst>
              <a:path w="6816725" h="6858000">
                <a:moveTo>
                  <a:pt x="6816725" y="0"/>
                </a:moveTo>
                <a:lnTo>
                  <a:pt x="0" y="6858000"/>
                </a:lnTo>
              </a:path>
            </a:pathLst>
          </a:custGeom>
          <a:ln w="6350">
            <a:solidFill>
              <a:srgbClr val="D9D9D9"/>
            </a:solidFill>
          </a:ln>
        </p:spPr>
        <p:txBody>
          <a:bodyPr wrap="square" lIns="0" tIns="0" rIns="0" bIns="0" rtlCol="0"/>
          <a:lstStyle/>
          <a:p>
            <a:endParaRPr/>
          </a:p>
        </p:txBody>
      </p:sp>
      <p:sp>
        <p:nvSpPr>
          <p:cNvPr id="49" name="bk object 49"/>
          <p:cNvSpPr/>
          <p:nvPr/>
        </p:nvSpPr>
        <p:spPr>
          <a:xfrm>
            <a:off x="3927474" y="0"/>
            <a:ext cx="6815455" cy="6858000"/>
          </a:xfrm>
          <a:custGeom>
            <a:avLst/>
            <a:gdLst/>
            <a:ahLst/>
            <a:cxnLst/>
            <a:rect l="l" t="t" r="r" b="b"/>
            <a:pathLst>
              <a:path w="6815455" h="6858000">
                <a:moveTo>
                  <a:pt x="6815138" y="0"/>
                </a:moveTo>
                <a:lnTo>
                  <a:pt x="0" y="6858000"/>
                </a:lnTo>
              </a:path>
            </a:pathLst>
          </a:custGeom>
          <a:ln w="6350">
            <a:solidFill>
              <a:srgbClr val="D9D9D9"/>
            </a:solidFill>
          </a:ln>
        </p:spPr>
        <p:txBody>
          <a:bodyPr wrap="square" lIns="0" tIns="0" rIns="0" bIns="0" rtlCol="0"/>
          <a:lstStyle/>
          <a:p>
            <a:endParaRPr/>
          </a:p>
        </p:txBody>
      </p:sp>
      <p:sp>
        <p:nvSpPr>
          <p:cNvPr id="50" name="bk object 50"/>
          <p:cNvSpPr/>
          <p:nvPr/>
        </p:nvSpPr>
        <p:spPr>
          <a:xfrm>
            <a:off x="2709863" y="0"/>
            <a:ext cx="6816725" cy="6858000"/>
          </a:xfrm>
          <a:custGeom>
            <a:avLst/>
            <a:gdLst/>
            <a:ahLst/>
            <a:cxnLst/>
            <a:rect l="l" t="t" r="r" b="b"/>
            <a:pathLst>
              <a:path w="6816725" h="6858000">
                <a:moveTo>
                  <a:pt x="6816725" y="0"/>
                </a:moveTo>
                <a:lnTo>
                  <a:pt x="0" y="6858000"/>
                </a:lnTo>
              </a:path>
            </a:pathLst>
          </a:custGeom>
          <a:ln w="6350">
            <a:solidFill>
              <a:srgbClr val="D9D9D9"/>
            </a:solidFill>
          </a:ln>
        </p:spPr>
        <p:txBody>
          <a:bodyPr wrap="square" lIns="0" tIns="0" rIns="0" bIns="0" rtlCol="0"/>
          <a:lstStyle/>
          <a:p>
            <a:endParaRPr/>
          </a:p>
        </p:txBody>
      </p:sp>
      <p:sp>
        <p:nvSpPr>
          <p:cNvPr id="51" name="bk object 51"/>
          <p:cNvSpPr/>
          <p:nvPr/>
        </p:nvSpPr>
        <p:spPr>
          <a:xfrm>
            <a:off x="1490662" y="0"/>
            <a:ext cx="6816725" cy="6858000"/>
          </a:xfrm>
          <a:custGeom>
            <a:avLst/>
            <a:gdLst/>
            <a:ahLst/>
            <a:cxnLst/>
            <a:rect l="l" t="t" r="r" b="b"/>
            <a:pathLst>
              <a:path w="6816725" h="6858000">
                <a:moveTo>
                  <a:pt x="6816725" y="0"/>
                </a:moveTo>
                <a:lnTo>
                  <a:pt x="0" y="6858000"/>
                </a:lnTo>
              </a:path>
            </a:pathLst>
          </a:custGeom>
          <a:ln w="6350">
            <a:solidFill>
              <a:srgbClr val="D9D9D9"/>
            </a:solidFill>
          </a:ln>
        </p:spPr>
        <p:txBody>
          <a:bodyPr wrap="square" lIns="0" tIns="0" rIns="0" bIns="0" rtlCol="0"/>
          <a:lstStyle/>
          <a:p>
            <a:endParaRPr/>
          </a:p>
        </p:txBody>
      </p:sp>
      <p:sp>
        <p:nvSpPr>
          <p:cNvPr id="52" name="bk object 52"/>
          <p:cNvSpPr/>
          <p:nvPr/>
        </p:nvSpPr>
        <p:spPr>
          <a:xfrm>
            <a:off x="269874" y="0"/>
            <a:ext cx="6815455" cy="6858000"/>
          </a:xfrm>
          <a:custGeom>
            <a:avLst/>
            <a:gdLst/>
            <a:ahLst/>
            <a:cxnLst/>
            <a:rect l="l" t="t" r="r" b="b"/>
            <a:pathLst>
              <a:path w="6815455" h="6858000">
                <a:moveTo>
                  <a:pt x="6815138" y="0"/>
                </a:moveTo>
                <a:lnTo>
                  <a:pt x="0" y="6858000"/>
                </a:lnTo>
              </a:path>
            </a:pathLst>
          </a:custGeom>
          <a:ln w="6350">
            <a:solidFill>
              <a:srgbClr val="D9D9D9"/>
            </a:solidFill>
          </a:ln>
        </p:spPr>
        <p:txBody>
          <a:bodyPr wrap="square" lIns="0" tIns="0" rIns="0" bIns="0" rtlCol="0"/>
          <a:lstStyle/>
          <a:p>
            <a:endParaRPr/>
          </a:p>
        </p:txBody>
      </p:sp>
      <p:sp>
        <p:nvSpPr>
          <p:cNvPr id="53" name="bk object 53"/>
          <p:cNvSpPr/>
          <p:nvPr/>
        </p:nvSpPr>
        <p:spPr>
          <a:xfrm>
            <a:off x="0" y="0"/>
            <a:ext cx="5864225" cy="5899150"/>
          </a:xfrm>
          <a:custGeom>
            <a:avLst/>
            <a:gdLst/>
            <a:ahLst/>
            <a:cxnLst/>
            <a:rect l="l" t="t" r="r" b="b"/>
            <a:pathLst>
              <a:path w="5864225" h="5899150">
                <a:moveTo>
                  <a:pt x="5864225" y="0"/>
                </a:moveTo>
                <a:lnTo>
                  <a:pt x="0" y="5899150"/>
                </a:lnTo>
              </a:path>
            </a:pathLst>
          </a:custGeom>
          <a:ln w="6350">
            <a:solidFill>
              <a:srgbClr val="D9D9D9"/>
            </a:solidFill>
          </a:ln>
        </p:spPr>
        <p:txBody>
          <a:bodyPr wrap="square" lIns="0" tIns="0" rIns="0" bIns="0" rtlCol="0"/>
          <a:lstStyle/>
          <a:p>
            <a:endParaRPr/>
          </a:p>
        </p:txBody>
      </p:sp>
      <p:sp>
        <p:nvSpPr>
          <p:cNvPr id="54" name="bk object 54"/>
          <p:cNvSpPr/>
          <p:nvPr/>
        </p:nvSpPr>
        <p:spPr>
          <a:xfrm>
            <a:off x="0" y="0"/>
            <a:ext cx="4643755" cy="4672330"/>
          </a:xfrm>
          <a:custGeom>
            <a:avLst/>
            <a:gdLst/>
            <a:ahLst/>
            <a:cxnLst/>
            <a:rect l="l" t="t" r="r" b="b"/>
            <a:pathLst>
              <a:path w="4643755" h="4672330">
                <a:moveTo>
                  <a:pt x="4643438" y="0"/>
                </a:moveTo>
                <a:lnTo>
                  <a:pt x="0" y="4672013"/>
                </a:lnTo>
              </a:path>
            </a:pathLst>
          </a:custGeom>
          <a:ln w="6350">
            <a:solidFill>
              <a:srgbClr val="D9D9D9"/>
            </a:solidFill>
          </a:ln>
        </p:spPr>
        <p:txBody>
          <a:bodyPr wrap="square" lIns="0" tIns="0" rIns="0" bIns="0" rtlCol="0"/>
          <a:lstStyle/>
          <a:p>
            <a:endParaRPr/>
          </a:p>
        </p:txBody>
      </p:sp>
      <p:sp>
        <p:nvSpPr>
          <p:cNvPr id="55" name="bk object 55"/>
          <p:cNvSpPr/>
          <p:nvPr/>
        </p:nvSpPr>
        <p:spPr>
          <a:xfrm>
            <a:off x="0" y="0"/>
            <a:ext cx="3419475" cy="3457575"/>
          </a:xfrm>
          <a:custGeom>
            <a:avLst/>
            <a:gdLst/>
            <a:ahLst/>
            <a:cxnLst/>
            <a:rect l="l" t="t" r="r" b="b"/>
            <a:pathLst>
              <a:path w="3419475" h="3457575">
                <a:moveTo>
                  <a:pt x="3419475" y="0"/>
                </a:moveTo>
                <a:lnTo>
                  <a:pt x="0" y="3457575"/>
                </a:lnTo>
              </a:path>
            </a:pathLst>
          </a:custGeom>
          <a:ln w="6350">
            <a:solidFill>
              <a:srgbClr val="D9D9D9"/>
            </a:solidFill>
          </a:ln>
        </p:spPr>
        <p:txBody>
          <a:bodyPr wrap="square" lIns="0" tIns="0" rIns="0" bIns="0" rtlCol="0"/>
          <a:lstStyle/>
          <a:p>
            <a:endParaRPr/>
          </a:p>
        </p:txBody>
      </p:sp>
      <p:sp>
        <p:nvSpPr>
          <p:cNvPr id="56" name="bk object 56"/>
          <p:cNvSpPr/>
          <p:nvPr/>
        </p:nvSpPr>
        <p:spPr>
          <a:xfrm>
            <a:off x="0" y="0"/>
            <a:ext cx="2209800" cy="2227580"/>
          </a:xfrm>
          <a:custGeom>
            <a:avLst/>
            <a:gdLst/>
            <a:ahLst/>
            <a:cxnLst/>
            <a:rect l="l" t="t" r="r" b="b"/>
            <a:pathLst>
              <a:path w="2209800" h="2227580">
                <a:moveTo>
                  <a:pt x="2209800" y="0"/>
                </a:moveTo>
                <a:lnTo>
                  <a:pt x="0" y="2227263"/>
                </a:lnTo>
              </a:path>
            </a:pathLst>
          </a:custGeom>
          <a:ln w="6350">
            <a:solidFill>
              <a:srgbClr val="D9D9D9"/>
            </a:solidFill>
          </a:ln>
        </p:spPr>
        <p:txBody>
          <a:bodyPr wrap="square" lIns="0" tIns="0" rIns="0" bIns="0" rtlCol="0"/>
          <a:lstStyle/>
          <a:p>
            <a:endParaRPr/>
          </a:p>
        </p:txBody>
      </p:sp>
      <p:sp>
        <p:nvSpPr>
          <p:cNvPr id="57" name="bk object 57"/>
          <p:cNvSpPr/>
          <p:nvPr/>
        </p:nvSpPr>
        <p:spPr>
          <a:xfrm>
            <a:off x="0" y="0"/>
            <a:ext cx="993775" cy="1003300"/>
          </a:xfrm>
          <a:custGeom>
            <a:avLst/>
            <a:gdLst/>
            <a:ahLst/>
            <a:cxnLst/>
            <a:rect l="l" t="t" r="r" b="b"/>
            <a:pathLst>
              <a:path w="993775" h="1003300">
                <a:moveTo>
                  <a:pt x="993775" y="0"/>
                </a:moveTo>
                <a:lnTo>
                  <a:pt x="0" y="1003300"/>
                </a:lnTo>
              </a:path>
            </a:pathLst>
          </a:custGeom>
          <a:ln w="6350">
            <a:solidFill>
              <a:srgbClr val="D9D9D9"/>
            </a:solidFill>
          </a:ln>
        </p:spPr>
        <p:txBody>
          <a:bodyPr wrap="square" lIns="0" tIns="0" rIns="0" bIns="0" rtlCol="0"/>
          <a:lstStyle/>
          <a:p>
            <a:endParaRPr/>
          </a:p>
        </p:txBody>
      </p:sp>
      <p:sp>
        <p:nvSpPr>
          <p:cNvPr id="58" name="bk object 58"/>
          <p:cNvSpPr/>
          <p:nvPr/>
        </p:nvSpPr>
        <p:spPr>
          <a:xfrm>
            <a:off x="6362700" y="1012824"/>
            <a:ext cx="5829300" cy="5845175"/>
          </a:xfrm>
          <a:custGeom>
            <a:avLst/>
            <a:gdLst/>
            <a:ahLst/>
            <a:cxnLst/>
            <a:rect l="l" t="t" r="r" b="b"/>
            <a:pathLst>
              <a:path w="5829300" h="5845175">
                <a:moveTo>
                  <a:pt x="0" y="5845175"/>
                </a:moveTo>
                <a:lnTo>
                  <a:pt x="5829300" y="0"/>
                </a:lnTo>
              </a:path>
            </a:pathLst>
          </a:custGeom>
          <a:ln w="6350">
            <a:solidFill>
              <a:srgbClr val="D9D9D9"/>
            </a:solidFill>
          </a:ln>
        </p:spPr>
        <p:txBody>
          <a:bodyPr wrap="square" lIns="0" tIns="0" rIns="0" bIns="0" rtlCol="0"/>
          <a:lstStyle/>
          <a:p>
            <a:endParaRPr/>
          </a:p>
        </p:txBody>
      </p:sp>
      <p:sp>
        <p:nvSpPr>
          <p:cNvPr id="59" name="bk object 59"/>
          <p:cNvSpPr/>
          <p:nvPr/>
        </p:nvSpPr>
        <p:spPr>
          <a:xfrm>
            <a:off x="7577137" y="2227262"/>
            <a:ext cx="4615180" cy="4631055"/>
          </a:xfrm>
          <a:custGeom>
            <a:avLst/>
            <a:gdLst/>
            <a:ahLst/>
            <a:cxnLst/>
            <a:rect l="l" t="t" r="r" b="b"/>
            <a:pathLst>
              <a:path w="4615180" h="4631055">
                <a:moveTo>
                  <a:pt x="0" y="4630737"/>
                </a:moveTo>
                <a:lnTo>
                  <a:pt x="4614862" y="0"/>
                </a:lnTo>
              </a:path>
            </a:pathLst>
          </a:custGeom>
          <a:ln w="6350">
            <a:solidFill>
              <a:srgbClr val="D9D9D9"/>
            </a:solidFill>
          </a:ln>
        </p:spPr>
        <p:txBody>
          <a:bodyPr wrap="square" lIns="0" tIns="0" rIns="0" bIns="0" rtlCol="0"/>
          <a:lstStyle/>
          <a:p>
            <a:endParaRPr/>
          </a:p>
        </p:txBody>
      </p:sp>
      <p:sp>
        <p:nvSpPr>
          <p:cNvPr id="60" name="bk object 60"/>
          <p:cNvSpPr/>
          <p:nvPr/>
        </p:nvSpPr>
        <p:spPr>
          <a:xfrm>
            <a:off x="8793162" y="3432175"/>
            <a:ext cx="3399154" cy="3425825"/>
          </a:xfrm>
          <a:custGeom>
            <a:avLst/>
            <a:gdLst/>
            <a:ahLst/>
            <a:cxnLst/>
            <a:rect l="l" t="t" r="r" b="b"/>
            <a:pathLst>
              <a:path w="3399154" h="3425825">
                <a:moveTo>
                  <a:pt x="0" y="3425825"/>
                </a:moveTo>
                <a:lnTo>
                  <a:pt x="3398837" y="0"/>
                </a:lnTo>
              </a:path>
            </a:pathLst>
          </a:custGeom>
          <a:ln w="6350">
            <a:solidFill>
              <a:srgbClr val="D9D9D9"/>
            </a:solidFill>
          </a:ln>
        </p:spPr>
        <p:txBody>
          <a:bodyPr wrap="square" lIns="0" tIns="0" rIns="0" bIns="0" rtlCol="0"/>
          <a:lstStyle/>
          <a:p>
            <a:endParaRPr/>
          </a:p>
        </p:txBody>
      </p:sp>
      <p:sp>
        <p:nvSpPr>
          <p:cNvPr id="61" name="bk object 61"/>
          <p:cNvSpPr/>
          <p:nvPr/>
        </p:nvSpPr>
        <p:spPr>
          <a:xfrm>
            <a:off x="9994900" y="4651375"/>
            <a:ext cx="2197100" cy="2206625"/>
          </a:xfrm>
          <a:custGeom>
            <a:avLst/>
            <a:gdLst/>
            <a:ahLst/>
            <a:cxnLst/>
            <a:rect l="l" t="t" r="r" b="b"/>
            <a:pathLst>
              <a:path w="2197100" h="2206625">
                <a:moveTo>
                  <a:pt x="0" y="2206625"/>
                </a:moveTo>
                <a:lnTo>
                  <a:pt x="2197100" y="0"/>
                </a:lnTo>
              </a:path>
            </a:pathLst>
          </a:custGeom>
          <a:ln w="6350">
            <a:solidFill>
              <a:srgbClr val="D9D9D9"/>
            </a:solidFill>
          </a:ln>
        </p:spPr>
        <p:txBody>
          <a:bodyPr wrap="square" lIns="0" tIns="0" rIns="0" bIns="0" rtlCol="0"/>
          <a:lstStyle/>
          <a:p>
            <a:endParaRPr/>
          </a:p>
        </p:txBody>
      </p:sp>
      <p:sp>
        <p:nvSpPr>
          <p:cNvPr id="62" name="bk object 62"/>
          <p:cNvSpPr/>
          <p:nvPr/>
        </p:nvSpPr>
        <p:spPr>
          <a:xfrm>
            <a:off x="11204575" y="5864225"/>
            <a:ext cx="987425" cy="993775"/>
          </a:xfrm>
          <a:custGeom>
            <a:avLst/>
            <a:gdLst/>
            <a:ahLst/>
            <a:cxnLst/>
            <a:rect l="l" t="t" r="r" b="b"/>
            <a:pathLst>
              <a:path w="987425" h="993775">
                <a:moveTo>
                  <a:pt x="0" y="993775"/>
                </a:moveTo>
                <a:lnTo>
                  <a:pt x="987425" y="0"/>
                </a:lnTo>
              </a:path>
            </a:pathLst>
          </a:custGeom>
          <a:ln w="6350">
            <a:solidFill>
              <a:srgbClr val="D9D9D9"/>
            </a:solidFill>
          </a:ln>
        </p:spPr>
        <p:txBody>
          <a:bodyPr wrap="square" lIns="0" tIns="0" rIns="0" bIns="0" rtlCol="0"/>
          <a:lstStyle/>
          <a:p>
            <a:endParaRPr/>
          </a:p>
        </p:txBody>
      </p:sp>
      <p:sp>
        <p:nvSpPr>
          <p:cNvPr id="63" name="bk object 63"/>
          <p:cNvSpPr/>
          <p:nvPr/>
        </p:nvSpPr>
        <p:spPr>
          <a:xfrm>
            <a:off x="609600" y="6172200"/>
            <a:ext cx="10972800" cy="0"/>
          </a:xfrm>
          <a:custGeom>
            <a:avLst/>
            <a:gdLst/>
            <a:ahLst/>
            <a:cxnLst/>
            <a:rect l="l" t="t" r="r" b="b"/>
            <a:pathLst>
              <a:path w="10972800">
                <a:moveTo>
                  <a:pt x="0" y="0"/>
                </a:moveTo>
                <a:lnTo>
                  <a:pt x="10972800" y="1"/>
                </a:lnTo>
              </a:path>
            </a:pathLst>
          </a:custGeom>
          <a:ln w="12700">
            <a:solidFill>
              <a:srgbClr val="D15A3E"/>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5400" b="0" i="0">
                <a:solidFill>
                  <a:srgbClr val="2D2E2D"/>
                </a:solidFill>
                <a:latin typeface="Verdana"/>
                <a:cs typeface="Verdana"/>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2/27/2018</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2213594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hyperlink" Target="https://pt.wikipedia.org/wiki/Faculdade_de_Direito_da_Universidade_de_S%C3%A3o_Paulo" TargetMode="Externa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alphaModFix amt="7000"/>
            <a:lum/>
            <a:extLst>
              <a:ext uri="{837473B0-CC2E-450A-ABE3-18F120FF3D39}">
                <a1611:picAttrSrcUrl xmlns:a1611="http://schemas.microsoft.com/office/drawing/2016/11/main" r:id="rId6"/>
              </a:ext>
            </a:extLst>
          </a:blip>
          <a:srcRect/>
          <a:stretch>
            <a:fillRect t="-39000" b="-39000"/>
          </a:stretch>
        </a:blip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FF928702-F6F8-45F2-8996-7109E79896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5E58DB64-8BC9-4552-8C03-4794C45544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78D37B3-F19E-4362-8ED8-5E8EBFCC23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2D279B-21D0-407B-AAD2-D8D447B63EF8}" type="datetimeFigureOut">
              <a:rPr lang="pt-BR" smtClean="0"/>
              <a:t>27/02/2018</a:t>
            </a:fld>
            <a:endParaRPr lang="pt-BR"/>
          </a:p>
        </p:txBody>
      </p:sp>
      <p:sp>
        <p:nvSpPr>
          <p:cNvPr id="5" name="Espaço Reservado para Rodapé 4">
            <a:extLst>
              <a:ext uri="{FF2B5EF4-FFF2-40B4-BE49-F238E27FC236}">
                <a16:creationId xmlns:a16="http://schemas.microsoft.com/office/drawing/2014/main" id="{E2F140C4-7419-41AF-BD09-DDF1D8EDC5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2FF3BB07-B8B4-46A1-8336-F6E98FF8D4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E0FA8D-581A-43A0-A314-72498ADC8C2E}" type="slidenum">
              <a:rPr lang="pt-BR" smtClean="0"/>
              <a:t>‹nº›</a:t>
            </a:fld>
            <a:endParaRPr lang="pt-BR"/>
          </a:p>
        </p:txBody>
      </p:sp>
    </p:spTree>
    <p:extLst>
      <p:ext uri="{BB962C8B-B14F-4D97-AF65-F5344CB8AC3E}">
        <p14:creationId xmlns:p14="http://schemas.microsoft.com/office/powerpoint/2010/main" val="393265183"/>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4">
            <a:extLst>
              <a:ext uri="{FF2B5EF4-FFF2-40B4-BE49-F238E27FC236}">
                <a16:creationId xmlns:a16="http://schemas.microsoft.com/office/drawing/2014/main" id="{CBCFB7D4-D8BF-47E7-9226-2D288CB8BA66}"/>
              </a:ext>
            </a:extLst>
          </p:cNvPr>
          <p:cNvSpPr txBox="1">
            <a:spLocks/>
          </p:cNvSpPr>
          <p:nvPr/>
        </p:nvSpPr>
        <p:spPr>
          <a:xfrm>
            <a:off x="2210180" y="1467053"/>
            <a:ext cx="8380095" cy="848994"/>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pt-BR" sz="5400" spc="5" dirty="0">
                <a:latin typeface="Segoe UI Semibold" panose="020B0702040204020203" pitchFamily="34" charset="0"/>
                <a:cs typeface="Segoe UI Semibold" panose="020B0702040204020203" pitchFamily="34" charset="0"/>
              </a:rPr>
              <a:t>Direito </a:t>
            </a:r>
            <a:r>
              <a:rPr lang="pt-BR" sz="5400" spc="-15" dirty="0">
                <a:latin typeface="Segoe UI Semibold" panose="020B0702040204020203" pitchFamily="34" charset="0"/>
                <a:cs typeface="Segoe UI Semibold" panose="020B0702040204020203" pitchFamily="34" charset="0"/>
              </a:rPr>
              <a:t>Administrativo</a:t>
            </a:r>
            <a:r>
              <a:rPr lang="pt-BR" sz="5400" spc="-55" dirty="0">
                <a:latin typeface="Segoe UI Semibold" panose="020B0702040204020203" pitchFamily="34" charset="0"/>
                <a:cs typeface="Segoe UI Semibold" panose="020B0702040204020203" pitchFamily="34" charset="0"/>
              </a:rPr>
              <a:t> </a:t>
            </a:r>
            <a:r>
              <a:rPr lang="pt-BR" sz="5400" spc="5" dirty="0">
                <a:latin typeface="Segoe UI Semibold" panose="020B0702040204020203" pitchFamily="34" charset="0"/>
                <a:cs typeface="Segoe UI Semibold" panose="020B0702040204020203" pitchFamily="34" charset="0"/>
              </a:rPr>
              <a:t>I:</a:t>
            </a:r>
            <a:endParaRPr lang="pt-BR" sz="5400" dirty="0">
              <a:latin typeface="Segoe UI Semibold" panose="020B0702040204020203" pitchFamily="34" charset="0"/>
              <a:cs typeface="Segoe UI Semibold" panose="020B0702040204020203" pitchFamily="34" charset="0"/>
            </a:endParaRPr>
          </a:p>
        </p:txBody>
      </p:sp>
      <p:sp>
        <p:nvSpPr>
          <p:cNvPr id="3" name="object 55">
            <a:extLst>
              <a:ext uri="{FF2B5EF4-FFF2-40B4-BE49-F238E27FC236}">
                <a16:creationId xmlns:a16="http://schemas.microsoft.com/office/drawing/2014/main" id="{6A064B24-A06A-4E3F-B3EE-F47A4664BE71}"/>
              </a:ext>
            </a:extLst>
          </p:cNvPr>
          <p:cNvSpPr txBox="1"/>
          <p:nvPr/>
        </p:nvSpPr>
        <p:spPr>
          <a:xfrm>
            <a:off x="699248" y="2726258"/>
            <a:ext cx="11255188" cy="812402"/>
          </a:xfrm>
          <a:prstGeom prst="rect">
            <a:avLst/>
          </a:prstGeom>
        </p:spPr>
        <p:txBody>
          <a:bodyPr vert="horz" wrap="square" lIns="0" tIns="12065" rIns="0" bIns="0" rtlCol="0">
            <a:spAutoFit/>
          </a:bodyPr>
          <a:lstStyle/>
          <a:p>
            <a:pPr marL="12700" algn="ctr">
              <a:lnSpc>
                <a:spcPct val="100000"/>
              </a:lnSpc>
              <a:spcBef>
                <a:spcPts val="95"/>
              </a:spcBef>
            </a:pPr>
            <a:r>
              <a:rPr lang="pt-BR" sz="5200" spc="-30" dirty="0">
                <a:latin typeface="Segoe UI Semibold" panose="020B0702040204020203" pitchFamily="34" charset="0"/>
                <a:cs typeface="Segoe UI Semibold" panose="020B0702040204020203" pitchFamily="34" charset="0"/>
              </a:rPr>
              <a:t>Tema: Atos Administrativos</a:t>
            </a:r>
            <a:endParaRPr lang="pt-BR" sz="5200" dirty="0">
              <a:latin typeface="Segoe UI Semibold" panose="020B0702040204020203" pitchFamily="34" charset="0"/>
              <a:cs typeface="Segoe UI Semibold" panose="020B0702040204020203" pitchFamily="34" charset="0"/>
            </a:endParaRPr>
          </a:p>
        </p:txBody>
      </p:sp>
      <p:sp>
        <p:nvSpPr>
          <p:cNvPr id="4" name="object 56">
            <a:extLst>
              <a:ext uri="{FF2B5EF4-FFF2-40B4-BE49-F238E27FC236}">
                <a16:creationId xmlns:a16="http://schemas.microsoft.com/office/drawing/2014/main" id="{624CC5CD-2659-4381-9BDE-5FD41128A98C}"/>
              </a:ext>
            </a:extLst>
          </p:cNvPr>
          <p:cNvSpPr txBox="1"/>
          <p:nvPr/>
        </p:nvSpPr>
        <p:spPr>
          <a:xfrm>
            <a:off x="2204745" y="4526712"/>
            <a:ext cx="9348470" cy="1499770"/>
          </a:xfrm>
          <a:prstGeom prst="rect">
            <a:avLst/>
          </a:prstGeom>
        </p:spPr>
        <p:txBody>
          <a:bodyPr vert="horz" wrap="square" lIns="0" tIns="12065" rIns="0" bIns="0" rtlCol="0">
            <a:spAutoFit/>
          </a:bodyPr>
          <a:lstStyle/>
          <a:p>
            <a:pPr marL="1900555">
              <a:lnSpc>
                <a:spcPct val="100000"/>
              </a:lnSpc>
              <a:spcBef>
                <a:spcPts val="95"/>
              </a:spcBef>
            </a:pPr>
            <a:r>
              <a:rPr sz="2800" b="1" spc="-10" dirty="0">
                <a:latin typeface="Segoe UI" panose="020B0502040204020203" pitchFamily="34" charset="0"/>
                <a:cs typeface="Segoe UI" panose="020B0502040204020203" pitchFamily="34" charset="0"/>
              </a:rPr>
              <a:t>P</a:t>
            </a:r>
            <a:r>
              <a:rPr sz="2250" b="1" spc="-10" dirty="0">
                <a:latin typeface="Segoe UI" panose="020B0502040204020203" pitchFamily="34" charset="0"/>
                <a:cs typeface="Segoe UI" panose="020B0502040204020203" pitchFamily="34" charset="0"/>
              </a:rPr>
              <a:t>ROF</a:t>
            </a:r>
            <a:r>
              <a:rPr sz="2800" b="1" spc="-10" dirty="0">
                <a:latin typeface="Segoe UI" panose="020B0502040204020203" pitchFamily="34" charset="0"/>
                <a:cs typeface="Segoe UI" panose="020B0502040204020203" pitchFamily="34" charset="0"/>
              </a:rPr>
              <a:t>. D</a:t>
            </a:r>
            <a:r>
              <a:rPr sz="2250" b="1" spc="-10" dirty="0">
                <a:latin typeface="Segoe UI" panose="020B0502040204020203" pitchFamily="34" charset="0"/>
                <a:cs typeface="Segoe UI" panose="020B0502040204020203" pitchFamily="34" charset="0"/>
              </a:rPr>
              <a:t>R</a:t>
            </a:r>
            <a:r>
              <a:rPr sz="2800" b="1" spc="-10" dirty="0">
                <a:latin typeface="Segoe UI" panose="020B0502040204020203" pitchFamily="34" charset="0"/>
                <a:cs typeface="Segoe UI" panose="020B0502040204020203" pitchFamily="34" charset="0"/>
              </a:rPr>
              <a:t>. </a:t>
            </a:r>
            <a:r>
              <a:rPr sz="2800" b="1" spc="-5" dirty="0">
                <a:latin typeface="Segoe UI" panose="020B0502040204020203" pitchFamily="34" charset="0"/>
                <a:cs typeface="Segoe UI" panose="020B0502040204020203" pitchFamily="34" charset="0"/>
              </a:rPr>
              <a:t>G</a:t>
            </a:r>
            <a:r>
              <a:rPr sz="2250" b="1" spc="-5" dirty="0">
                <a:latin typeface="Segoe UI" panose="020B0502040204020203" pitchFamily="34" charset="0"/>
                <a:cs typeface="Segoe UI" panose="020B0502040204020203" pitchFamily="34" charset="0"/>
              </a:rPr>
              <a:t>USTAVO </a:t>
            </a:r>
            <a:r>
              <a:rPr sz="2800" b="1" spc="-10" dirty="0">
                <a:latin typeface="Segoe UI" panose="020B0502040204020203" pitchFamily="34" charset="0"/>
                <a:cs typeface="Segoe UI" panose="020B0502040204020203" pitchFamily="34" charset="0"/>
              </a:rPr>
              <a:t>J</a:t>
            </a:r>
            <a:r>
              <a:rPr sz="2250" b="1" spc="-10" dirty="0">
                <a:latin typeface="Segoe UI" panose="020B0502040204020203" pitchFamily="34" charset="0"/>
                <a:cs typeface="Segoe UI" panose="020B0502040204020203" pitchFamily="34" charset="0"/>
              </a:rPr>
              <a:t>USTINO DE</a:t>
            </a:r>
            <a:r>
              <a:rPr sz="2250" b="1" spc="560" dirty="0">
                <a:latin typeface="Segoe UI" panose="020B0502040204020203" pitchFamily="34" charset="0"/>
                <a:cs typeface="Segoe UI" panose="020B0502040204020203" pitchFamily="34" charset="0"/>
              </a:rPr>
              <a:t> </a:t>
            </a:r>
            <a:r>
              <a:rPr sz="2800" b="1" spc="-10" dirty="0">
                <a:latin typeface="Segoe UI" panose="020B0502040204020203" pitchFamily="34" charset="0"/>
                <a:cs typeface="Segoe UI" panose="020B0502040204020203" pitchFamily="34" charset="0"/>
              </a:rPr>
              <a:t>O</a:t>
            </a:r>
            <a:r>
              <a:rPr sz="2250" b="1" spc="-10" dirty="0">
                <a:latin typeface="Segoe UI" panose="020B0502040204020203" pitchFamily="34" charset="0"/>
                <a:cs typeface="Segoe UI" panose="020B0502040204020203" pitchFamily="34" charset="0"/>
              </a:rPr>
              <a:t>LIVEIRA</a:t>
            </a:r>
            <a:endParaRPr sz="2250" dirty="0">
              <a:latin typeface="Segoe UI" panose="020B0502040204020203" pitchFamily="34" charset="0"/>
              <a:cs typeface="Segoe UI" panose="020B0502040204020203" pitchFamily="34" charset="0"/>
            </a:endParaRPr>
          </a:p>
          <a:p>
            <a:pPr>
              <a:lnSpc>
                <a:spcPct val="100000"/>
              </a:lnSpc>
              <a:spcBef>
                <a:spcPts val="5"/>
              </a:spcBef>
            </a:pPr>
            <a:endParaRPr sz="4950" dirty="0">
              <a:latin typeface="Segoe UI" panose="020B0502040204020203" pitchFamily="34" charset="0"/>
              <a:cs typeface="Segoe UI" panose="020B0502040204020203" pitchFamily="34" charset="0"/>
            </a:endParaRPr>
          </a:p>
          <a:p>
            <a:pPr marL="12700">
              <a:lnSpc>
                <a:spcPts val="2295"/>
              </a:lnSpc>
            </a:pPr>
            <a:r>
              <a:rPr sz="2000" dirty="0">
                <a:latin typeface="Segoe UI" panose="020B0502040204020203" pitchFamily="34" charset="0"/>
                <a:cs typeface="Segoe UI" panose="020B0502040204020203" pitchFamily="34" charset="0"/>
              </a:rPr>
              <a:t>Faculdade de Direito da Universidade de </a:t>
            </a:r>
            <a:r>
              <a:rPr sz="2000" spc="-5" dirty="0">
                <a:latin typeface="Segoe UI" panose="020B0502040204020203" pitchFamily="34" charset="0"/>
                <a:cs typeface="Segoe UI" panose="020B0502040204020203" pitchFamily="34" charset="0"/>
              </a:rPr>
              <a:t>São </a:t>
            </a:r>
            <a:r>
              <a:rPr sz="2000" dirty="0">
                <a:latin typeface="Segoe UI" panose="020B0502040204020203" pitchFamily="34" charset="0"/>
                <a:cs typeface="Segoe UI" panose="020B0502040204020203" pitchFamily="34" charset="0"/>
              </a:rPr>
              <a:t>Paulo</a:t>
            </a:r>
            <a:r>
              <a:rPr sz="2000" spc="-110" dirty="0">
                <a:latin typeface="Segoe UI" panose="020B0502040204020203" pitchFamily="34" charset="0"/>
                <a:cs typeface="Segoe UI" panose="020B0502040204020203" pitchFamily="34" charset="0"/>
              </a:rPr>
              <a:t> </a:t>
            </a:r>
            <a:r>
              <a:rPr sz="2000" dirty="0">
                <a:latin typeface="Segoe UI" panose="020B0502040204020203" pitchFamily="34" charset="0"/>
                <a:cs typeface="Segoe UI" panose="020B0502040204020203" pitchFamily="34" charset="0"/>
              </a:rPr>
              <a:t>(USP)</a:t>
            </a:r>
            <a:endParaRPr sz="18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05433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2" y="196947"/>
            <a:ext cx="10747716" cy="1169551"/>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03: Atributos do Ato Administrativo</a:t>
            </a:r>
          </a:p>
          <a:p>
            <a:pPr algn="just"/>
            <a:endParaRPr lang="pt-BR" sz="1500" i="1" dirty="0">
              <a:latin typeface="Segoe UI Semibold" panose="020B0702040204020203" pitchFamily="34" charset="0"/>
              <a:cs typeface="Segoe UI Semibold" panose="020B0702040204020203" pitchFamily="34" charset="0"/>
            </a:endParaRPr>
          </a:p>
          <a:p>
            <a:pPr algn="just"/>
            <a:r>
              <a:rPr lang="pt-BR" sz="2500" i="1" dirty="0">
                <a:latin typeface="Segoe UI Semibold" panose="020B0702040204020203" pitchFamily="34" charset="0"/>
                <a:cs typeface="Segoe UI Semibold" panose="020B0702040204020203" pitchFamily="34" charset="0"/>
              </a:rPr>
              <a:t>A Eficácia do Ato Administrativo Por Meio de Seus Atributos</a:t>
            </a:r>
          </a:p>
        </p:txBody>
      </p:sp>
      <p:sp>
        <p:nvSpPr>
          <p:cNvPr id="7" name="object 64"/>
          <p:cNvSpPr/>
          <p:nvPr/>
        </p:nvSpPr>
        <p:spPr>
          <a:xfrm>
            <a:off x="722142" y="1813418"/>
            <a:ext cx="2594961" cy="723364"/>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endParaRPr lang="pt-BR" sz="600" dirty="0">
              <a:latin typeface="Segoe UI Semibold" panose="020B0702040204020203" pitchFamily="34" charset="0"/>
              <a:cs typeface="Segoe UI Semibold" panose="020B0702040204020203" pitchFamily="34" charset="0"/>
            </a:endParaRPr>
          </a:p>
          <a:p>
            <a:pPr algn="ctr"/>
            <a:endParaRPr lang="pt-BR" sz="500" dirty="0">
              <a:latin typeface="Segoe UI Semibold" panose="020B0702040204020203" pitchFamily="34" charset="0"/>
              <a:cs typeface="Segoe UI Semibold" panose="020B0702040204020203" pitchFamily="34" charset="0"/>
            </a:endParaRPr>
          </a:p>
          <a:p>
            <a:pPr algn="ctr"/>
            <a:r>
              <a:rPr lang="pt-BR" dirty="0">
                <a:latin typeface="Segoe UI Semibold" panose="020B0702040204020203" pitchFamily="34" charset="0"/>
                <a:cs typeface="Segoe UI Semibold" panose="020B0702040204020203" pitchFamily="34" charset="0"/>
              </a:rPr>
              <a:t>AUTOEXECUTORIEDADE</a:t>
            </a:r>
            <a:endParaRPr lang="pt-BR" dirty="0"/>
          </a:p>
        </p:txBody>
      </p:sp>
      <p:sp>
        <p:nvSpPr>
          <p:cNvPr id="8" name="Retângulo 7"/>
          <p:cNvSpPr/>
          <p:nvPr/>
        </p:nvSpPr>
        <p:spPr>
          <a:xfrm>
            <a:off x="3788232" y="1548006"/>
            <a:ext cx="10048952" cy="1254189"/>
          </a:xfrm>
          <a:prstGeom prst="rect">
            <a:avLst/>
          </a:prstGeom>
        </p:spPr>
        <p:txBody>
          <a:bodyPr wrap="square">
            <a:spAutoFit/>
          </a:bodyPr>
          <a:lstStyle/>
          <a:p>
            <a:pPr marL="299085" indent="-286385" algn="just">
              <a:lnSpc>
                <a:spcPct val="100000"/>
              </a:lnSpc>
              <a:spcBef>
                <a:spcPts val="600"/>
              </a:spcBef>
              <a:buClr>
                <a:srgbClr val="CE5A3D"/>
              </a:buClr>
              <a:buFont typeface="Wingdings"/>
              <a:buChar char=""/>
              <a:tabLst>
                <a:tab pos="299720" algn="l"/>
              </a:tabLst>
            </a:pPr>
            <a:r>
              <a:rPr lang="pt-BR" sz="1700" b="1" spc="-5" dirty="0">
                <a:latin typeface="Segoe UI" panose="020B0502040204020203" pitchFamily="34" charset="0"/>
                <a:ea typeface="Segoe UI" panose="020B0502040204020203" pitchFamily="34" charset="0"/>
                <a:cs typeface="Segoe UI" panose="020B0502040204020203" pitchFamily="34" charset="0"/>
              </a:rPr>
              <a:t>Garantia de realização do interesse público</a:t>
            </a:r>
          </a:p>
          <a:p>
            <a:pPr marL="756285" lvl="1" indent="-286385" algn="just">
              <a:spcBef>
                <a:spcPts val="300"/>
              </a:spcBef>
              <a:buClr>
                <a:srgbClr val="CE5A3D"/>
              </a:buClr>
              <a:buFont typeface="Arial" panose="020B0604020202020204" pitchFamily="34" charset="0"/>
              <a:buChar char="•"/>
              <a:tabLst>
                <a:tab pos="299720" algn="l"/>
              </a:tabLst>
            </a:pPr>
            <a:r>
              <a:rPr lang="pt-BR" sz="1700" spc="-5" dirty="0">
                <a:latin typeface="Segoe UI" panose="020B0502040204020203" pitchFamily="34" charset="0"/>
                <a:ea typeface="Segoe UI" panose="020B0502040204020203" pitchFamily="34" charset="0"/>
                <a:cs typeface="Segoe UI" panose="020B0502040204020203" pitchFamily="34" charset="0"/>
              </a:rPr>
              <a:t>Grau máximo de eficácia do ato administrativo</a:t>
            </a:r>
          </a:p>
          <a:p>
            <a:pPr marL="756285" lvl="1" indent="-286385" algn="just">
              <a:spcBef>
                <a:spcPts val="300"/>
              </a:spcBef>
              <a:buClr>
                <a:srgbClr val="CE5A3D"/>
              </a:buClr>
              <a:buFont typeface="Arial" panose="020B0604020202020204" pitchFamily="34" charset="0"/>
              <a:buChar char="•"/>
              <a:tabLst>
                <a:tab pos="299720" algn="l"/>
              </a:tabLst>
            </a:pPr>
            <a:r>
              <a:rPr lang="pt-BR" sz="1700" spc="-5" dirty="0">
                <a:latin typeface="Segoe UI" panose="020B0502040204020203" pitchFamily="34" charset="0"/>
                <a:ea typeface="Segoe UI" panose="020B0502040204020203" pitchFamily="34" charset="0"/>
                <a:cs typeface="Segoe UI" panose="020B0502040204020203" pitchFamily="34" charset="0"/>
              </a:rPr>
              <a:t>Permite o uso de meios coercitivos: devido processo administrativo</a:t>
            </a:r>
          </a:p>
          <a:p>
            <a:pPr marL="756285" lvl="1" indent="-286385" algn="just">
              <a:spcBef>
                <a:spcPts val="300"/>
              </a:spcBef>
              <a:buClr>
                <a:srgbClr val="CE5A3D"/>
              </a:buClr>
              <a:buFont typeface="Arial" panose="020B0604020202020204" pitchFamily="34" charset="0"/>
              <a:buChar char="•"/>
              <a:tabLst>
                <a:tab pos="299720" algn="l"/>
              </a:tabLst>
            </a:pPr>
            <a:r>
              <a:rPr lang="pt-BR" sz="1700" spc="-5" dirty="0">
                <a:latin typeface="Segoe UI" panose="020B0502040204020203" pitchFamily="34" charset="0"/>
                <a:ea typeface="Segoe UI" panose="020B0502040204020203" pitchFamily="34" charset="0"/>
                <a:cs typeface="Segoe UI" panose="020B0502040204020203" pitchFamily="34" charset="0"/>
              </a:rPr>
              <a:t>Sujeição ao princípio da legalidade e proporcionalidade</a:t>
            </a:r>
          </a:p>
        </p:txBody>
      </p:sp>
      <p:sp>
        <p:nvSpPr>
          <p:cNvPr id="9" name="Retângulo 8">
            <a:extLst>
              <a:ext uri="{FF2B5EF4-FFF2-40B4-BE49-F238E27FC236}">
                <a16:creationId xmlns:a16="http://schemas.microsoft.com/office/drawing/2014/main" id="{11362902-5D3D-46E9-AA6D-BC34E32CDD4D}"/>
              </a:ext>
            </a:extLst>
          </p:cNvPr>
          <p:cNvSpPr/>
          <p:nvPr/>
        </p:nvSpPr>
        <p:spPr>
          <a:xfrm>
            <a:off x="541895" y="2887433"/>
            <a:ext cx="10927963" cy="7233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1600" spc="-5" dirty="0">
                <a:solidFill>
                  <a:schemeClr val="tx1"/>
                </a:solidFill>
                <a:latin typeface="Segoe UI" panose="020B0502040204020203" pitchFamily="34" charset="0"/>
                <a:cs typeface="Segoe UI" panose="020B0502040204020203" pitchFamily="34" charset="0"/>
              </a:rPr>
              <a:t>A possibilidade de a Administração Pública obter a satisfação de um direito ou dirimir um litígio sem a intervenção do  poder judiciário, produzindo os atos materiais necessários a obter o bem da vida buscado.” (JUSTEN FILHO, 2014, p. 413)</a:t>
            </a:r>
          </a:p>
        </p:txBody>
      </p:sp>
      <p:sp>
        <p:nvSpPr>
          <p:cNvPr id="10" name="object 64"/>
          <p:cNvSpPr/>
          <p:nvPr/>
        </p:nvSpPr>
        <p:spPr>
          <a:xfrm>
            <a:off x="722142" y="4474252"/>
            <a:ext cx="2594961" cy="723364"/>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endParaRPr lang="pt-BR" sz="500" dirty="0">
              <a:latin typeface="Segoe UI Semibold" panose="020B0702040204020203" pitchFamily="34" charset="0"/>
              <a:cs typeface="Segoe UI Semibold" panose="020B0702040204020203" pitchFamily="34" charset="0"/>
            </a:endParaRPr>
          </a:p>
          <a:p>
            <a:pPr algn="ctr"/>
            <a:r>
              <a:rPr lang="pt-BR" dirty="0">
                <a:latin typeface="Segoe UI Semibold" panose="020B0702040204020203" pitchFamily="34" charset="0"/>
                <a:cs typeface="Segoe UI Semibold" panose="020B0702040204020203" pitchFamily="34" charset="0"/>
              </a:rPr>
              <a:t>EXIGIBILIDADE OU IMPERATIVIDADE</a:t>
            </a:r>
            <a:endParaRPr lang="pt-BR" dirty="0"/>
          </a:p>
        </p:txBody>
      </p:sp>
      <p:sp>
        <p:nvSpPr>
          <p:cNvPr id="12" name="Retângulo 11"/>
          <p:cNvSpPr/>
          <p:nvPr/>
        </p:nvSpPr>
        <p:spPr>
          <a:xfrm>
            <a:off x="3788232" y="3927993"/>
            <a:ext cx="8179650" cy="1815882"/>
          </a:xfrm>
          <a:prstGeom prst="rect">
            <a:avLst/>
          </a:prstGeom>
        </p:spPr>
        <p:txBody>
          <a:bodyPr wrap="square">
            <a:spAutoFit/>
          </a:bodyPr>
          <a:lstStyle/>
          <a:p>
            <a:pPr marL="299085" indent="-286385" algn="just">
              <a:lnSpc>
                <a:spcPct val="100000"/>
              </a:lnSpc>
              <a:spcBef>
                <a:spcPts val="600"/>
              </a:spcBef>
              <a:buClr>
                <a:srgbClr val="CE5A3D"/>
              </a:buClr>
              <a:buFont typeface="Wingdings"/>
              <a:buChar char=""/>
              <a:tabLst>
                <a:tab pos="299720" algn="l"/>
              </a:tabLst>
            </a:pPr>
            <a:r>
              <a:rPr lang="pt-BR" sz="1700" b="1" spc="-5" dirty="0">
                <a:latin typeface="Segoe UI" panose="020B0502040204020203" pitchFamily="34" charset="0"/>
                <a:ea typeface="Segoe UI" panose="020B0502040204020203" pitchFamily="34" charset="0"/>
                <a:cs typeface="Segoe UI" panose="020B0502040204020203" pitchFamily="34" charset="0"/>
              </a:rPr>
              <a:t>Prerrogativa de impor conduta independente  de prévia concordância</a:t>
            </a:r>
          </a:p>
          <a:p>
            <a:pPr marL="756285" lvl="1" indent="-286385" algn="just">
              <a:spcBef>
                <a:spcPts val="300"/>
              </a:spcBef>
              <a:buClr>
                <a:srgbClr val="CE5A3D"/>
              </a:buClr>
              <a:buFont typeface="Arial" panose="020B0604020202020204" pitchFamily="34" charset="0"/>
              <a:buChar char="•"/>
              <a:tabLst>
                <a:tab pos="299720" algn="l"/>
              </a:tabLst>
            </a:pPr>
            <a:r>
              <a:rPr lang="pt-BR" sz="1700" spc="-5" dirty="0">
                <a:latin typeface="Segoe UI" panose="020B0502040204020203" pitchFamily="34" charset="0"/>
                <a:ea typeface="Segoe UI" panose="020B0502040204020203" pitchFamily="34" charset="0"/>
                <a:cs typeface="Segoe UI" panose="020B0502040204020203" pitchFamily="34" charset="0"/>
              </a:rPr>
              <a:t>Poder </a:t>
            </a:r>
            <a:r>
              <a:rPr lang="pt-BR" sz="1700" spc="-5" dirty="0" err="1">
                <a:latin typeface="Segoe UI" panose="020B0502040204020203" pitchFamily="34" charset="0"/>
                <a:ea typeface="Segoe UI" panose="020B0502040204020203" pitchFamily="34" charset="0"/>
                <a:cs typeface="Segoe UI" panose="020B0502040204020203" pitchFamily="34" charset="0"/>
              </a:rPr>
              <a:t>extroverso</a:t>
            </a:r>
            <a:r>
              <a:rPr lang="pt-BR" sz="1700" spc="-5" dirty="0">
                <a:latin typeface="Segoe UI" panose="020B0502040204020203" pitchFamily="34" charset="0"/>
                <a:ea typeface="Segoe UI" panose="020B0502040204020203" pitchFamily="34" charset="0"/>
                <a:cs typeface="Segoe UI" panose="020B0502040204020203" pitchFamily="34" charset="0"/>
              </a:rPr>
              <a:t>: Inevitabilidade ou coercibilidade da decisão administrativa</a:t>
            </a:r>
          </a:p>
          <a:p>
            <a:pPr marL="756285" lvl="1" indent="-286385" algn="just">
              <a:spcBef>
                <a:spcPts val="300"/>
              </a:spcBef>
              <a:buClr>
                <a:srgbClr val="CE5A3D"/>
              </a:buClr>
              <a:buFont typeface="Arial" panose="020B0604020202020204" pitchFamily="34" charset="0"/>
              <a:buChar char="•"/>
              <a:tabLst>
                <a:tab pos="299720" algn="l"/>
              </a:tabLst>
            </a:pPr>
            <a:r>
              <a:rPr lang="pt-BR" sz="1700" spc="-5" dirty="0">
                <a:latin typeface="Segoe UI" panose="020B0502040204020203" pitchFamily="34" charset="0"/>
                <a:ea typeface="Segoe UI" panose="020B0502040204020203" pitchFamily="34" charset="0"/>
                <a:cs typeface="Segoe UI" panose="020B0502040204020203" pitchFamily="34" charset="0"/>
              </a:rPr>
              <a:t>Força obrigatória em relação aos seus destinatários</a:t>
            </a:r>
          </a:p>
          <a:p>
            <a:pPr marL="756285" lvl="1" indent="-286385" algn="just">
              <a:spcBef>
                <a:spcPts val="300"/>
              </a:spcBef>
              <a:buClr>
                <a:srgbClr val="CE5A3D"/>
              </a:buClr>
              <a:buFont typeface="Arial" panose="020B0604020202020204" pitchFamily="34" charset="0"/>
              <a:buChar char="•"/>
              <a:tabLst>
                <a:tab pos="299720" algn="l"/>
              </a:tabLst>
            </a:pPr>
            <a:r>
              <a:rPr lang="pt-BR" sz="1700" spc="-5" dirty="0">
                <a:latin typeface="Segoe UI" panose="020B0502040204020203" pitchFamily="34" charset="0"/>
                <a:ea typeface="Segoe UI" panose="020B0502040204020203" pitchFamily="34" charset="0"/>
                <a:cs typeface="Segoe UI" panose="020B0502040204020203" pitchFamily="34" charset="0"/>
              </a:rPr>
              <a:t>Enquanto não retirado do mundo jurídico, subsiste produzindo efeitos</a:t>
            </a:r>
          </a:p>
          <a:p>
            <a:pPr marL="756285" lvl="1" indent="-286385" algn="just">
              <a:spcBef>
                <a:spcPts val="300"/>
              </a:spcBef>
              <a:buClr>
                <a:srgbClr val="CE5A3D"/>
              </a:buClr>
              <a:buFont typeface="Arial" panose="020B0604020202020204" pitchFamily="34" charset="0"/>
              <a:buChar char="•"/>
              <a:tabLst>
                <a:tab pos="299720" algn="l"/>
              </a:tabLst>
            </a:pPr>
            <a:r>
              <a:rPr lang="pt-BR" sz="1700" spc="-5" dirty="0">
                <a:latin typeface="Segoe UI" panose="020B0502040204020203" pitchFamily="34" charset="0"/>
                <a:ea typeface="Segoe UI" panose="020B0502040204020203" pitchFamily="34" charset="0"/>
                <a:cs typeface="Segoe UI" panose="020B0502040204020203" pitchFamily="34" charset="0"/>
              </a:rPr>
              <a:t>Não é atributo presente em atos negociais nem meramente enunciativos (certidões, pareceres)</a:t>
            </a:r>
          </a:p>
        </p:txBody>
      </p:sp>
      <p:sp>
        <p:nvSpPr>
          <p:cNvPr id="11" name="Retângulo 10">
            <a:extLst>
              <a:ext uri="{FF2B5EF4-FFF2-40B4-BE49-F238E27FC236}">
                <a16:creationId xmlns:a16="http://schemas.microsoft.com/office/drawing/2014/main" id="{8AD32D82-80A4-4C09-9230-DB8BD35C61E8}"/>
              </a:ext>
            </a:extLst>
          </p:cNvPr>
          <p:cNvSpPr/>
          <p:nvPr/>
        </p:nvSpPr>
        <p:spPr>
          <a:xfrm>
            <a:off x="632018" y="5743875"/>
            <a:ext cx="10927963" cy="8634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1600" dirty="0">
                <a:solidFill>
                  <a:schemeClr val="tx1"/>
                </a:solidFill>
                <a:latin typeface="Segoe UI" panose="020B0502040204020203" pitchFamily="34" charset="0"/>
                <a:cs typeface="Segoe UI" panose="020B0502040204020203" pitchFamily="34" charset="0"/>
              </a:rPr>
              <a:t>Em termos práticos, significa que a Administração Pública pode promover a instauração de uma relação jurídica e estabelecer que os direitos e deveres dela derivados deverão ser cumpridos concretamente. A exigibilidade depende, como é evidente, de autorização legislativa. (JUSTEN FILHO, 2014 p.412)</a:t>
            </a:r>
          </a:p>
        </p:txBody>
      </p:sp>
    </p:spTree>
    <p:extLst>
      <p:ext uri="{BB962C8B-B14F-4D97-AF65-F5344CB8AC3E}">
        <p14:creationId xmlns:p14="http://schemas.microsoft.com/office/powerpoint/2010/main" val="1330964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2" y="196947"/>
            <a:ext cx="10747716" cy="784830"/>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04: Atos Administrativos Vinculados e Discricionários</a:t>
            </a:r>
          </a:p>
          <a:p>
            <a:pPr algn="just"/>
            <a:endParaRPr lang="pt-BR" sz="1500" i="1" dirty="0">
              <a:latin typeface="Segoe UI Semibold" panose="020B0702040204020203" pitchFamily="34" charset="0"/>
              <a:cs typeface="Segoe UI Semibold" panose="020B0702040204020203" pitchFamily="34" charset="0"/>
            </a:endParaRPr>
          </a:p>
        </p:txBody>
      </p:sp>
      <p:sp>
        <p:nvSpPr>
          <p:cNvPr id="12" name="Retângulo 11"/>
          <p:cNvSpPr/>
          <p:nvPr/>
        </p:nvSpPr>
        <p:spPr>
          <a:xfrm>
            <a:off x="856773" y="981777"/>
            <a:ext cx="8179650" cy="954107"/>
          </a:xfrm>
          <a:prstGeom prst="rect">
            <a:avLst/>
          </a:prstGeom>
        </p:spPr>
        <p:txBody>
          <a:bodyPr wrap="square">
            <a:spAutoFit/>
          </a:bodyPr>
          <a:lstStyle/>
          <a:p>
            <a:pPr marL="299085" indent="-286385" algn="just">
              <a:lnSpc>
                <a:spcPct val="100000"/>
              </a:lnSpc>
              <a:spcBef>
                <a:spcPts val="600"/>
              </a:spcBef>
              <a:buClr>
                <a:srgbClr val="CE5A3D"/>
              </a:buClr>
              <a:buFont typeface="Wingdings"/>
              <a:buChar char=""/>
              <a:tabLst>
                <a:tab pos="299720" algn="l"/>
              </a:tabLst>
            </a:pPr>
            <a:r>
              <a:rPr lang="pt-BR" sz="1700" b="1" spc="-5" dirty="0">
                <a:latin typeface="Segoe UI" panose="020B0502040204020203" pitchFamily="34" charset="0"/>
                <a:ea typeface="Segoe UI" panose="020B0502040204020203" pitchFamily="34" charset="0"/>
                <a:cs typeface="Segoe UI" panose="020B0502040204020203" pitchFamily="34" charset="0"/>
              </a:rPr>
              <a:t>CARACTERIZAÇÃO E DISTINÇÃO</a:t>
            </a:r>
          </a:p>
          <a:p>
            <a:pPr marL="756285" lvl="1" indent="-286385" algn="just">
              <a:spcBef>
                <a:spcPts val="300"/>
              </a:spcBef>
              <a:buClr>
                <a:srgbClr val="CE5A3D"/>
              </a:buClr>
              <a:buFont typeface="Arial" panose="020B0604020202020204" pitchFamily="34" charset="0"/>
              <a:buChar char="•"/>
              <a:tabLst>
                <a:tab pos="299720" algn="l"/>
              </a:tabLst>
            </a:pPr>
            <a:r>
              <a:rPr lang="pt-BR" sz="1700" spc="-5" dirty="0">
                <a:latin typeface="Segoe UI" panose="020B0502040204020203" pitchFamily="34" charset="0"/>
                <a:ea typeface="Segoe UI" panose="020B0502040204020203" pitchFamily="34" charset="0"/>
                <a:cs typeface="Segoe UI" panose="020B0502040204020203" pitchFamily="34" charset="0"/>
              </a:rPr>
              <a:t>A edição de atos administrativo é sujeita a juridicidade</a:t>
            </a:r>
          </a:p>
          <a:p>
            <a:pPr marL="756285" lvl="1" indent="-286385" algn="just">
              <a:spcBef>
                <a:spcPts val="300"/>
              </a:spcBef>
              <a:buClr>
                <a:srgbClr val="CE5A3D"/>
              </a:buClr>
              <a:buFont typeface="Arial" panose="020B0604020202020204" pitchFamily="34" charset="0"/>
              <a:buChar char="•"/>
              <a:tabLst>
                <a:tab pos="299720" algn="l"/>
              </a:tabLst>
            </a:pPr>
            <a:r>
              <a:rPr lang="pt-BR" sz="1700" spc="-5" dirty="0">
                <a:latin typeface="Segoe UI" panose="020B0502040204020203" pitchFamily="34" charset="0"/>
                <a:ea typeface="Segoe UI" panose="020B0502040204020203" pitchFamily="34" charset="0"/>
                <a:cs typeface="Segoe UI" panose="020B0502040204020203" pitchFamily="34" charset="0"/>
              </a:rPr>
              <a:t>A liberdade de decisão do agente varia de intensidade conforme a lei</a:t>
            </a:r>
          </a:p>
        </p:txBody>
      </p:sp>
      <p:sp>
        <p:nvSpPr>
          <p:cNvPr id="11" name="object 64"/>
          <p:cNvSpPr/>
          <p:nvPr/>
        </p:nvSpPr>
        <p:spPr>
          <a:xfrm>
            <a:off x="1103701" y="2541939"/>
            <a:ext cx="2419988" cy="639343"/>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endParaRPr lang="pt-BR" sz="300" dirty="0">
              <a:latin typeface="Segoe UI Semibold" panose="020B0702040204020203" pitchFamily="34" charset="0"/>
              <a:cs typeface="Segoe UI Semibold" panose="020B0702040204020203" pitchFamily="34" charset="0"/>
            </a:endParaRPr>
          </a:p>
          <a:p>
            <a:pPr algn="ctr"/>
            <a:r>
              <a:rPr lang="pt-BR" dirty="0">
                <a:latin typeface="Segoe UI Semibold" panose="020B0702040204020203" pitchFamily="34" charset="0"/>
                <a:cs typeface="Segoe UI Semibold" panose="020B0702040204020203" pitchFamily="34" charset="0"/>
              </a:rPr>
              <a:t>Competência Vinculada</a:t>
            </a:r>
            <a:endParaRPr lang="pt-BR" dirty="0"/>
          </a:p>
        </p:txBody>
      </p:sp>
      <p:sp>
        <p:nvSpPr>
          <p:cNvPr id="13" name="object 64"/>
          <p:cNvSpPr/>
          <p:nvPr/>
        </p:nvSpPr>
        <p:spPr>
          <a:xfrm>
            <a:off x="1103701" y="4853618"/>
            <a:ext cx="2419988" cy="639343"/>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endParaRPr lang="pt-BR" sz="300" dirty="0">
              <a:latin typeface="Segoe UI Semibold" panose="020B0702040204020203" pitchFamily="34" charset="0"/>
              <a:cs typeface="Segoe UI Semibold" panose="020B0702040204020203" pitchFamily="34" charset="0"/>
            </a:endParaRPr>
          </a:p>
          <a:p>
            <a:pPr algn="ctr"/>
            <a:r>
              <a:rPr lang="pt-BR" dirty="0">
                <a:latin typeface="Segoe UI Semibold" panose="020B0702040204020203" pitchFamily="34" charset="0"/>
                <a:cs typeface="Segoe UI Semibold" panose="020B0702040204020203" pitchFamily="34" charset="0"/>
              </a:rPr>
              <a:t>Competência Discricionária</a:t>
            </a:r>
            <a:endParaRPr lang="pt-BR" dirty="0"/>
          </a:p>
        </p:txBody>
      </p:sp>
      <p:sp>
        <p:nvSpPr>
          <p:cNvPr id="3" name="Retângulo 2">
            <a:extLst>
              <a:ext uri="{FF2B5EF4-FFF2-40B4-BE49-F238E27FC236}">
                <a16:creationId xmlns:a16="http://schemas.microsoft.com/office/drawing/2014/main" id="{18349FC4-AACF-4DCD-BACA-445C32CEC502}"/>
              </a:ext>
            </a:extLst>
          </p:cNvPr>
          <p:cNvSpPr/>
          <p:nvPr/>
        </p:nvSpPr>
        <p:spPr>
          <a:xfrm>
            <a:off x="3963057" y="2469293"/>
            <a:ext cx="6584012" cy="877163"/>
          </a:xfrm>
          <a:prstGeom prst="rect">
            <a:avLst/>
          </a:prstGeom>
        </p:spPr>
        <p:txBody>
          <a:bodyPr wrap="square">
            <a:spAutoFit/>
          </a:bodyPr>
          <a:lstStyle/>
          <a:p>
            <a:pPr marL="299085" lvl="0" indent="-286385" algn="just">
              <a:spcBef>
                <a:spcPts val="600"/>
              </a:spcBef>
              <a:buClr>
                <a:srgbClr val="CE5A3D"/>
              </a:buClr>
              <a:buFont typeface="Wingdings"/>
              <a:buChar char=""/>
              <a:tabLst>
                <a:tab pos="299720" algn="l"/>
              </a:tabLst>
            </a:pPr>
            <a:r>
              <a:rPr lang="pt-BR" sz="1700" dirty="0">
                <a:latin typeface="Segoe UI" panose="020B0502040204020203" pitchFamily="34" charset="0"/>
                <a:ea typeface="Segoe UI" panose="020B0502040204020203" pitchFamily="34" charset="0"/>
                <a:cs typeface="Segoe UI" panose="020B0502040204020203" pitchFamily="34" charset="0"/>
              </a:rPr>
              <a:t>A lei descreve, na norma de competência, todos os elementos a que se sujeita o agente para editar o ato administrativo. </a:t>
            </a:r>
            <a:r>
              <a:rPr lang="pt-BR" sz="1700" b="1" dirty="0">
                <a:latin typeface="Segoe UI" panose="020B0502040204020203" pitchFamily="34" charset="0"/>
                <a:ea typeface="Segoe UI" panose="020B0502040204020203" pitchFamily="34" charset="0"/>
                <a:cs typeface="Segoe UI" panose="020B0502040204020203" pitchFamily="34" charset="0"/>
              </a:rPr>
              <a:t>Exemplo</a:t>
            </a:r>
            <a:r>
              <a:rPr lang="pt-BR" sz="1700" dirty="0">
                <a:latin typeface="Segoe UI" panose="020B0502040204020203" pitchFamily="34" charset="0"/>
                <a:ea typeface="Segoe UI" panose="020B0502040204020203" pitchFamily="34" charset="0"/>
                <a:cs typeface="Segoe UI" panose="020B0502040204020203" pitchFamily="34" charset="0"/>
              </a:rPr>
              <a:t>:</a:t>
            </a:r>
            <a:r>
              <a:rPr lang="pt-BR" sz="1700" b="1" dirty="0">
                <a:latin typeface="Segoe UI" panose="020B0502040204020203" pitchFamily="34" charset="0"/>
                <a:ea typeface="Segoe UI" panose="020B0502040204020203" pitchFamily="34" charset="0"/>
                <a:cs typeface="Segoe UI" panose="020B0502040204020203" pitchFamily="34" charset="0"/>
              </a:rPr>
              <a:t> </a:t>
            </a:r>
            <a:r>
              <a:rPr lang="pt-BR" sz="1700" dirty="0">
                <a:latin typeface="Segoe UI" panose="020B0502040204020203" pitchFamily="34" charset="0"/>
                <a:ea typeface="Segoe UI" panose="020B0502040204020203" pitchFamily="34" charset="0"/>
                <a:cs typeface="Segoe UI" panose="020B0502040204020203" pitchFamily="34" charset="0"/>
              </a:rPr>
              <a:t>Licenças </a:t>
            </a:r>
          </a:p>
        </p:txBody>
      </p:sp>
      <p:sp>
        <p:nvSpPr>
          <p:cNvPr id="5" name="Retângulo 4">
            <a:extLst>
              <a:ext uri="{FF2B5EF4-FFF2-40B4-BE49-F238E27FC236}">
                <a16:creationId xmlns:a16="http://schemas.microsoft.com/office/drawing/2014/main" id="{AE1C2757-F84A-4E61-B095-31E1C997ADC8}"/>
              </a:ext>
            </a:extLst>
          </p:cNvPr>
          <p:cNvSpPr/>
          <p:nvPr/>
        </p:nvSpPr>
        <p:spPr>
          <a:xfrm>
            <a:off x="3963057" y="3983397"/>
            <a:ext cx="6745047" cy="2677656"/>
          </a:xfrm>
          <a:prstGeom prst="rect">
            <a:avLst/>
          </a:prstGeom>
        </p:spPr>
        <p:txBody>
          <a:bodyPr wrap="square">
            <a:spAutoFit/>
          </a:bodyPr>
          <a:lstStyle/>
          <a:p>
            <a:pPr marL="299085" lvl="0" indent="-286385" algn="just">
              <a:spcBef>
                <a:spcPts val="600"/>
              </a:spcBef>
              <a:buClr>
                <a:srgbClr val="CE5A3D"/>
              </a:buClr>
              <a:buFont typeface="Wingdings"/>
              <a:buChar char=""/>
              <a:tabLst>
                <a:tab pos="299720" algn="l"/>
              </a:tabLst>
            </a:pPr>
            <a:r>
              <a:rPr lang="pt-BR" sz="1700" dirty="0">
                <a:latin typeface="Segoe UI" panose="020B0502040204020203" pitchFamily="34" charset="0"/>
                <a:ea typeface="Segoe UI" panose="020B0502040204020203" pitchFamily="34" charset="0"/>
                <a:cs typeface="Segoe UI" panose="020B0502040204020203" pitchFamily="34" charset="0"/>
              </a:rPr>
              <a:t>A lei autoriza, na norma de competência, que o agente faça escolhas conforme conveniência e oportunidade para realizar o interesse público concreto. </a:t>
            </a:r>
            <a:r>
              <a:rPr lang="pt-BR" sz="1700" b="1" dirty="0">
                <a:latin typeface="Segoe UI" panose="020B0502040204020203" pitchFamily="34" charset="0"/>
                <a:ea typeface="Segoe UI" panose="020B0502040204020203" pitchFamily="34" charset="0"/>
                <a:cs typeface="Segoe UI" panose="020B0502040204020203" pitchFamily="34" charset="0"/>
              </a:rPr>
              <a:t>Exemplo: </a:t>
            </a:r>
            <a:r>
              <a:rPr lang="pt-BR" sz="1700" dirty="0">
                <a:latin typeface="Segoe UI" panose="020B0502040204020203" pitchFamily="34" charset="0"/>
                <a:ea typeface="Segoe UI" panose="020B0502040204020203" pitchFamily="34" charset="0"/>
                <a:cs typeface="Segoe UI" panose="020B0502040204020203" pitchFamily="34" charset="0"/>
              </a:rPr>
              <a:t>Autorização de Uso de Bem Público</a:t>
            </a:r>
          </a:p>
          <a:p>
            <a:pPr marL="299085" lvl="0" indent="-286385" algn="just">
              <a:spcBef>
                <a:spcPts val="600"/>
              </a:spcBef>
              <a:buClr>
                <a:srgbClr val="CE5A3D"/>
              </a:buClr>
              <a:buFont typeface="Wingdings"/>
              <a:buChar char=""/>
              <a:tabLst>
                <a:tab pos="299720" algn="l"/>
              </a:tabLst>
            </a:pPr>
            <a:endParaRPr lang="pt-BR" sz="1700" dirty="0">
              <a:latin typeface="Segoe UI" panose="020B0502040204020203" pitchFamily="34" charset="0"/>
              <a:ea typeface="Segoe UI" panose="020B0502040204020203" pitchFamily="34" charset="0"/>
              <a:cs typeface="Segoe UI" panose="020B0502040204020203" pitchFamily="34" charset="0"/>
            </a:endParaRPr>
          </a:p>
          <a:p>
            <a:pPr marL="299085" lvl="0" indent="-286385" algn="just">
              <a:spcBef>
                <a:spcPts val="600"/>
              </a:spcBef>
              <a:buClr>
                <a:srgbClr val="CE5A3D"/>
              </a:buClr>
              <a:buFont typeface="Wingdings"/>
              <a:buChar char=""/>
              <a:tabLst>
                <a:tab pos="299720" algn="l"/>
              </a:tabLst>
            </a:pPr>
            <a:r>
              <a:rPr lang="pt-BR" sz="1700" b="1" spc="-5" dirty="0">
                <a:latin typeface="Segoe UI" panose="020B0502040204020203" pitchFamily="34" charset="0"/>
                <a:ea typeface="Segoe UI" panose="020B0502040204020203" pitchFamily="34" charset="0"/>
                <a:cs typeface="Segoe UI" panose="020B0502040204020203" pitchFamily="34" charset="0"/>
              </a:rPr>
              <a:t>Discricionariedade e conceitos jurídicos indeterminados</a:t>
            </a:r>
          </a:p>
          <a:p>
            <a:pPr marL="756285" lvl="1" indent="-286385" algn="just">
              <a:buClr>
                <a:srgbClr val="CE5A3D"/>
              </a:buClr>
              <a:buFont typeface="Arial" panose="020B0604020202020204" pitchFamily="34" charset="0"/>
              <a:buChar char="•"/>
              <a:tabLst>
                <a:tab pos="299720" algn="l"/>
              </a:tabLst>
            </a:pPr>
            <a:r>
              <a:rPr lang="pt-BR" sz="1700" i="1" dirty="0">
                <a:latin typeface="Segoe UI" panose="020B0502040204020203" pitchFamily="34" charset="0"/>
                <a:ea typeface="Segoe UI" panose="020B0502040204020203" pitchFamily="34" charset="0"/>
                <a:cs typeface="Segoe UI" panose="020B0502040204020203" pitchFamily="34" charset="0"/>
              </a:rPr>
              <a:t>Conceitos jurídicos abertos são incertezas linguísticas que admitem sua concreção interpretativa  no momento da decisão do ato administrativo</a:t>
            </a:r>
          </a:p>
        </p:txBody>
      </p:sp>
      <p:cxnSp>
        <p:nvCxnSpPr>
          <p:cNvPr id="18" name="Conector reto 17">
            <a:extLst>
              <a:ext uri="{FF2B5EF4-FFF2-40B4-BE49-F238E27FC236}">
                <a16:creationId xmlns:a16="http://schemas.microsoft.com/office/drawing/2014/main" id="{6CEB98B5-9B2B-46DA-B767-EACA3919BA87}"/>
              </a:ext>
            </a:extLst>
          </p:cNvPr>
          <p:cNvCxnSpPr>
            <a:cxnSpLocks/>
          </p:cNvCxnSpPr>
          <p:nvPr/>
        </p:nvCxnSpPr>
        <p:spPr>
          <a:xfrm>
            <a:off x="0" y="3756497"/>
            <a:ext cx="12192000" cy="3084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73706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2" y="196947"/>
            <a:ext cx="10747716" cy="784830"/>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04: Atos Administrativos Vinculados e Discricionários</a:t>
            </a:r>
          </a:p>
          <a:p>
            <a:pPr algn="just"/>
            <a:endParaRPr lang="pt-BR" sz="1500" i="1" dirty="0">
              <a:latin typeface="Segoe UI Semibold" panose="020B0702040204020203" pitchFamily="34" charset="0"/>
              <a:cs typeface="Segoe UI Semibold" panose="020B0702040204020203" pitchFamily="34" charset="0"/>
            </a:endParaRPr>
          </a:p>
        </p:txBody>
      </p:sp>
      <p:sp>
        <p:nvSpPr>
          <p:cNvPr id="12" name="Retângulo 11"/>
          <p:cNvSpPr/>
          <p:nvPr/>
        </p:nvSpPr>
        <p:spPr>
          <a:xfrm>
            <a:off x="870220" y="1499488"/>
            <a:ext cx="9443674" cy="2516073"/>
          </a:xfrm>
          <a:prstGeom prst="rect">
            <a:avLst/>
          </a:prstGeom>
        </p:spPr>
        <p:txBody>
          <a:bodyPr wrap="square">
            <a:spAutoFit/>
          </a:bodyPr>
          <a:lstStyle/>
          <a:p>
            <a:pPr marL="299085" indent="-286385" algn="just">
              <a:lnSpc>
                <a:spcPct val="100000"/>
              </a:lnSpc>
              <a:spcBef>
                <a:spcPts val="600"/>
              </a:spcBef>
              <a:buClr>
                <a:srgbClr val="CE5A3D"/>
              </a:buClr>
              <a:buFont typeface="Wingdings"/>
              <a:buChar char=""/>
              <a:tabLst>
                <a:tab pos="299720" algn="l"/>
              </a:tabLst>
            </a:pPr>
            <a:r>
              <a:rPr lang="pt-BR" sz="2000" b="1" spc="-5" dirty="0">
                <a:latin typeface="Segoe UI" panose="020B0502040204020203" pitchFamily="34" charset="0"/>
                <a:ea typeface="Segoe UI" panose="020B0502040204020203" pitchFamily="34" charset="0"/>
                <a:cs typeface="Segoe UI" panose="020B0502040204020203" pitchFamily="34" charset="0"/>
              </a:rPr>
              <a:t>LEGALIDADE E MÉRITO DO ATO ADMINISTRATIVO</a:t>
            </a:r>
          </a:p>
          <a:p>
            <a:pPr marL="12700" algn="just">
              <a:lnSpc>
                <a:spcPct val="100000"/>
              </a:lnSpc>
              <a:spcBef>
                <a:spcPts val="600"/>
              </a:spcBef>
              <a:buClr>
                <a:srgbClr val="CE5A3D"/>
              </a:buClr>
              <a:tabLst>
                <a:tab pos="299720" algn="l"/>
              </a:tabLst>
            </a:pPr>
            <a:endParaRPr lang="pt-BR" sz="2000" b="1" spc="-5" dirty="0">
              <a:latin typeface="Segoe UI" panose="020B0502040204020203" pitchFamily="34" charset="0"/>
              <a:ea typeface="Segoe UI" panose="020B0502040204020203" pitchFamily="34" charset="0"/>
              <a:cs typeface="Segoe UI" panose="020B0502040204020203" pitchFamily="34" charset="0"/>
            </a:endParaRPr>
          </a:p>
          <a:p>
            <a:pPr marL="756285" lvl="1" indent="-286385" algn="just">
              <a:spcBef>
                <a:spcPts val="300"/>
              </a:spcBef>
              <a:buClr>
                <a:srgbClr val="CE5A3D"/>
              </a:buClr>
              <a:buFont typeface="Arial" panose="020B0604020202020204" pitchFamily="34" charset="0"/>
              <a:buChar char="•"/>
              <a:tabLst>
                <a:tab pos="299720" algn="l"/>
              </a:tabLst>
            </a:pPr>
            <a:r>
              <a:rPr lang="pt-BR" sz="2000" spc="-5" dirty="0">
                <a:latin typeface="Segoe UI" panose="020B0502040204020203" pitchFamily="34" charset="0"/>
                <a:ea typeface="Segoe UI" panose="020B0502040204020203" pitchFamily="34" charset="0"/>
                <a:cs typeface="Segoe UI" panose="020B0502040204020203" pitchFamily="34" charset="0"/>
              </a:rPr>
              <a:t>A relevância da distinção: controle jurisdicional dos atos administrativos</a:t>
            </a:r>
          </a:p>
          <a:p>
            <a:pPr marL="756285" lvl="1" indent="-286385" algn="just">
              <a:spcBef>
                <a:spcPts val="300"/>
              </a:spcBef>
              <a:buClr>
                <a:srgbClr val="CE5A3D"/>
              </a:buClr>
              <a:buFont typeface="Arial" panose="020B0604020202020204" pitchFamily="34" charset="0"/>
              <a:buChar char="•"/>
              <a:tabLst>
                <a:tab pos="299720" algn="l"/>
              </a:tabLst>
            </a:pPr>
            <a:r>
              <a:rPr lang="pt-BR" sz="2000" b="1" spc="-5" dirty="0">
                <a:latin typeface="Segoe UI" panose="020B0502040204020203" pitchFamily="34" charset="0"/>
                <a:ea typeface="Segoe UI" panose="020B0502040204020203" pitchFamily="34" charset="0"/>
                <a:cs typeface="Segoe UI" panose="020B0502040204020203" pitchFamily="34" charset="0"/>
              </a:rPr>
              <a:t>Atenuação:</a:t>
            </a:r>
          </a:p>
          <a:p>
            <a:pPr marL="1213485" lvl="2" indent="-286385" algn="just">
              <a:spcBef>
                <a:spcPts val="300"/>
              </a:spcBef>
              <a:buClr>
                <a:srgbClr val="CE5A3D"/>
              </a:buClr>
              <a:buFont typeface="Courier New" panose="02070309020205020404" pitchFamily="49" charset="0"/>
              <a:buChar char="o"/>
              <a:tabLst>
                <a:tab pos="299720" algn="l"/>
              </a:tabLst>
            </a:pPr>
            <a:r>
              <a:rPr lang="pt-BR" sz="2000" spc="-5" dirty="0">
                <a:latin typeface="Segoe UI" panose="020B0502040204020203" pitchFamily="34" charset="0"/>
                <a:ea typeface="Segoe UI" panose="020B0502040204020203" pitchFamily="34" charset="0"/>
                <a:cs typeface="Segoe UI" panose="020B0502040204020203" pitchFamily="34" charset="0"/>
              </a:rPr>
              <a:t>Ampliação da legalidade: juridicidade</a:t>
            </a:r>
          </a:p>
          <a:p>
            <a:pPr marL="1213485" lvl="2" indent="-286385" algn="just">
              <a:spcBef>
                <a:spcPts val="300"/>
              </a:spcBef>
              <a:buClr>
                <a:srgbClr val="CE5A3D"/>
              </a:buClr>
              <a:buFont typeface="Courier New" panose="02070309020205020404" pitchFamily="49" charset="0"/>
              <a:buChar char="o"/>
              <a:tabLst>
                <a:tab pos="299720" algn="l"/>
              </a:tabLst>
            </a:pPr>
            <a:r>
              <a:rPr lang="pt-BR" sz="2000" spc="-5" dirty="0">
                <a:latin typeface="Segoe UI" panose="020B0502040204020203" pitchFamily="34" charset="0"/>
                <a:ea typeface="Segoe UI" panose="020B0502040204020203" pitchFamily="34" charset="0"/>
                <a:cs typeface="Segoe UI" panose="020B0502040204020203" pitchFamily="34" charset="0"/>
              </a:rPr>
              <a:t>Teoria do desvio de poder ou desvio de finalidade</a:t>
            </a:r>
          </a:p>
          <a:p>
            <a:pPr marL="1213485" lvl="2" indent="-286385" algn="just">
              <a:spcBef>
                <a:spcPts val="300"/>
              </a:spcBef>
              <a:buClr>
                <a:srgbClr val="CE5A3D"/>
              </a:buClr>
              <a:buFont typeface="Courier New" panose="02070309020205020404" pitchFamily="49" charset="0"/>
              <a:buChar char="o"/>
              <a:tabLst>
                <a:tab pos="299720" algn="l"/>
              </a:tabLst>
            </a:pPr>
            <a:r>
              <a:rPr lang="pt-BR" sz="2000" spc="-5" dirty="0">
                <a:latin typeface="Segoe UI" panose="020B0502040204020203" pitchFamily="34" charset="0"/>
                <a:ea typeface="Segoe UI" panose="020B0502040204020203" pitchFamily="34" charset="0"/>
                <a:cs typeface="Segoe UI" panose="020B0502040204020203" pitchFamily="34" charset="0"/>
              </a:rPr>
              <a:t>Teoria dos motivos determinantes</a:t>
            </a:r>
          </a:p>
        </p:txBody>
      </p:sp>
      <p:sp>
        <p:nvSpPr>
          <p:cNvPr id="10" name="Retângulo 9">
            <a:extLst>
              <a:ext uri="{FF2B5EF4-FFF2-40B4-BE49-F238E27FC236}">
                <a16:creationId xmlns:a16="http://schemas.microsoft.com/office/drawing/2014/main" id="{11362902-5D3D-46E9-AA6D-BC34E32CDD4D}"/>
              </a:ext>
            </a:extLst>
          </p:cNvPr>
          <p:cNvSpPr/>
          <p:nvPr/>
        </p:nvSpPr>
        <p:spPr>
          <a:xfrm>
            <a:off x="722142" y="4210108"/>
            <a:ext cx="10536123" cy="17200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pc="-5" dirty="0">
                <a:solidFill>
                  <a:schemeClr val="tx1"/>
                </a:solidFill>
                <a:latin typeface="Segoe UI" panose="020B0502040204020203" pitchFamily="34" charset="0"/>
                <a:cs typeface="Segoe UI" panose="020B0502040204020203" pitchFamily="34" charset="0"/>
              </a:rPr>
              <a:t>”A legalidade do ato administrativo diz respeito, em síntese, a sua conformação às normas do  ordenamento. A margem livre sobre a qual incide a escolha inerente à discricionariedade  corresponde ao aspecto de mérito do ato administrativo. Tal aspecto expressa o juízo de  conveniência e oportunidade da escolha, no atendimento do interesse público...” (MEDAUAR,  2015, p. 184)</a:t>
            </a:r>
          </a:p>
        </p:txBody>
      </p:sp>
    </p:spTree>
    <p:extLst>
      <p:ext uri="{BB962C8B-B14F-4D97-AF65-F5344CB8AC3E}">
        <p14:creationId xmlns:p14="http://schemas.microsoft.com/office/powerpoint/2010/main" val="2732130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2" y="196947"/>
            <a:ext cx="10747716" cy="1092607"/>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05: Controle dos Atos Administrativos</a:t>
            </a:r>
          </a:p>
          <a:p>
            <a:pPr algn="just"/>
            <a:endParaRPr lang="pt-BR" sz="1000" i="1" dirty="0">
              <a:latin typeface="Segoe UI Semibold" panose="020B0702040204020203" pitchFamily="34" charset="0"/>
              <a:cs typeface="Segoe UI Semibold" panose="020B0702040204020203" pitchFamily="34" charset="0"/>
            </a:endParaRPr>
          </a:p>
          <a:p>
            <a:pPr algn="just"/>
            <a:r>
              <a:rPr lang="pt-BR" sz="2500" i="1" dirty="0">
                <a:latin typeface="Segoe UI Semibold" panose="020B0702040204020203" pitchFamily="34" charset="0"/>
                <a:cs typeface="Segoe UI Semibold" panose="020B0702040204020203" pitchFamily="34" charset="0"/>
              </a:rPr>
              <a:t>Vícios dos Atos Administrativos</a:t>
            </a:r>
          </a:p>
        </p:txBody>
      </p:sp>
      <p:graphicFrame>
        <p:nvGraphicFramePr>
          <p:cNvPr id="2" name="Tabela 1"/>
          <p:cNvGraphicFramePr>
            <a:graphicFrameLocks noGrp="1"/>
          </p:cNvGraphicFramePr>
          <p:nvPr>
            <p:extLst>
              <p:ext uri="{D42A27DB-BD31-4B8C-83A1-F6EECF244321}">
                <p14:modId xmlns:p14="http://schemas.microsoft.com/office/powerpoint/2010/main" val="661998147"/>
              </p:ext>
            </p:extLst>
          </p:nvPr>
        </p:nvGraphicFramePr>
        <p:xfrm>
          <a:off x="212911" y="1324793"/>
          <a:ext cx="11766177" cy="5429414"/>
        </p:xfrm>
        <a:graphic>
          <a:graphicData uri="http://schemas.openxmlformats.org/drawingml/2006/table">
            <a:tbl>
              <a:tblPr firstRow="1" bandRow="1">
                <a:tableStyleId>{72833802-FEF1-4C79-8D5D-14CF1EAF98D9}</a:tableStyleId>
              </a:tblPr>
              <a:tblGrid>
                <a:gridCol w="2043953">
                  <a:extLst>
                    <a:ext uri="{9D8B030D-6E8A-4147-A177-3AD203B41FA5}">
                      <a16:colId xmlns:a16="http://schemas.microsoft.com/office/drawing/2014/main" val="20000"/>
                    </a:ext>
                  </a:extLst>
                </a:gridCol>
                <a:gridCol w="5555877">
                  <a:extLst>
                    <a:ext uri="{9D8B030D-6E8A-4147-A177-3AD203B41FA5}">
                      <a16:colId xmlns:a16="http://schemas.microsoft.com/office/drawing/2014/main" val="20001"/>
                    </a:ext>
                  </a:extLst>
                </a:gridCol>
                <a:gridCol w="4166347">
                  <a:extLst>
                    <a:ext uri="{9D8B030D-6E8A-4147-A177-3AD203B41FA5}">
                      <a16:colId xmlns:a16="http://schemas.microsoft.com/office/drawing/2014/main" val="20002"/>
                    </a:ext>
                  </a:extLst>
                </a:gridCol>
              </a:tblGrid>
              <a:tr h="506837">
                <a:tc>
                  <a:txBody>
                    <a:bodyPr/>
                    <a:lstStyle/>
                    <a:p>
                      <a:pPr algn="ctr"/>
                      <a:r>
                        <a:rPr lang="pt-BR" sz="1400" i="1" dirty="0">
                          <a:solidFill>
                            <a:schemeClr val="tx1"/>
                          </a:solidFill>
                          <a:latin typeface="Segoe UI" panose="020B0502040204020203" pitchFamily="34" charset="0"/>
                          <a:ea typeface="Segoe UI" panose="020B0502040204020203" pitchFamily="34" charset="0"/>
                          <a:cs typeface="Segoe UI" panose="020B0502040204020203" pitchFamily="34" charset="0"/>
                        </a:rPr>
                        <a:t>Lei 4.717/65 – Art. 2º, parágrafo único: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a:endParaRPr lang="pt-BR" sz="6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EXPLANAÇÃO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a:endParaRPr lang="pt-BR" sz="6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CONSIDERAÇÕES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10000"/>
                  </a:ext>
                </a:extLst>
              </a:tr>
              <a:tr h="11329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t-BR" sz="15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pt-BR" sz="10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pt-BR" sz="1500" b="1" dirty="0">
                          <a:solidFill>
                            <a:schemeClr val="tx1"/>
                          </a:solidFill>
                          <a:latin typeface="Segoe UI" panose="020B0502040204020203" pitchFamily="34" charset="0"/>
                          <a:ea typeface="Segoe UI" panose="020B0502040204020203" pitchFamily="34" charset="0"/>
                          <a:cs typeface="Segoe UI" panose="020B0502040204020203" pitchFamily="34" charset="0"/>
                        </a:rPr>
                        <a:t>INCOMPETÊNCIA</a:t>
                      </a:r>
                    </a:p>
                    <a:p>
                      <a:pPr marL="0" marR="0" indent="0" algn="ctr" defTabSz="914400" rtl="0" eaLnBrk="1" fontAlgn="auto" latinLnBrk="0" hangingPunct="1">
                        <a:lnSpc>
                          <a:spcPct val="100000"/>
                        </a:lnSpc>
                        <a:spcBef>
                          <a:spcPts val="0"/>
                        </a:spcBef>
                        <a:spcAft>
                          <a:spcPts val="0"/>
                        </a:spcAft>
                        <a:buClrTx/>
                        <a:buSzTx/>
                        <a:buFontTx/>
                        <a:buNone/>
                        <a:tabLst/>
                        <a:defRPr/>
                      </a:pPr>
                      <a:r>
                        <a:rPr lang="pt-BR" sz="1400" b="1" i="1" spc="-5" dirty="0">
                          <a:solidFill>
                            <a:schemeClr val="tx1"/>
                          </a:solidFill>
                          <a:latin typeface="Segoe UI" panose="020B0502040204020203" pitchFamily="34" charset="0"/>
                          <a:ea typeface="Segoe UI" panose="020B0502040204020203" pitchFamily="34" charset="0"/>
                          <a:cs typeface="Segoe UI" panose="020B0502040204020203" pitchFamily="34" charset="0"/>
                        </a:rPr>
                        <a:t>Art. </a:t>
                      </a:r>
                      <a:r>
                        <a:rPr lang="pt-BR" sz="1400" b="1" i="1" spc="0" dirty="0">
                          <a:solidFill>
                            <a:schemeClr val="tx1"/>
                          </a:solidFill>
                          <a:latin typeface="Segoe UI" panose="020B0502040204020203" pitchFamily="34" charset="0"/>
                          <a:ea typeface="Segoe UI" panose="020B0502040204020203" pitchFamily="34" charset="0"/>
                          <a:cs typeface="Segoe UI" panose="020B0502040204020203" pitchFamily="34" charset="0"/>
                        </a:rPr>
                        <a:t>2º,§ú,</a:t>
                      </a:r>
                      <a:r>
                        <a:rPr lang="pt-BR" sz="1400" b="1" i="1" spc="-7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400" b="1" i="1" spc="-5" dirty="0">
                          <a:solidFill>
                            <a:schemeClr val="tx1"/>
                          </a:solidFill>
                          <a:latin typeface="Segoe UI" panose="020B0502040204020203" pitchFamily="34" charset="0"/>
                          <a:ea typeface="Segoe UI" panose="020B0502040204020203" pitchFamily="34" charset="0"/>
                          <a:cs typeface="Segoe UI" panose="020B0502040204020203" pitchFamily="34" charset="0"/>
                        </a:rPr>
                        <a:t>“a”</a:t>
                      </a:r>
                      <a:endParaRPr lang="pt-BR" sz="1400" i="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pt-BR" sz="15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t-BR" sz="1400" dirty="0">
                          <a:solidFill>
                            <a:srgbClr val="2D2E2D"/>
                          </a:solidFill>
                          <a:latin typeface="Segoe UI" panose="020B0502040204020203" pitchFamily="34" charset="0"/>
                          <a:ea typeface="Segoe UI" panose="020B0502040204020203" pitchFamily="34" charset="0"/>
                          <a:cs typeface="Segoe UI" panose="020B0502040204020203" pitchFamily="34" charset="0"/>
                        </a:rPr>
                        <a:t>O </a:t>
                      </a:r>
                      <a:r>
                        <a:rPr lang="pt-BR" sz="1400" spc="-5" dirty="0">
                          <a:solidFill>
                            <a:srgbClr val="2D2E2D"/>
                          </a:solidFill>
                          <a:latin typeface="Segoe UI" panose="020B0502040204020203" pitchFamily="34" charset="0"/>
                          <a:ea typeface="Segoe UI" panose="020B0502040204020203" pitchFamily="34" charset="0"/>
                          <a:cs typeface="Segoe UI" panose="020B0502040204020203" pitchFamily="34" charset="0"/>
                        </a:rPr>
                        <a:t>ato não </a:t>
                      </a:r>
                      <a:r>
                        <a:rPr lang="pt-BR" sz="1400" dirty="0">
                          <a:solidFill>
                            <a:srgbClr val="2D2E2D"/>
                          </a:solidFill>
                          <a:latin typeface="Segoe UI" panose="020B0502040204020203" pitchFamily="34" charset="0"/>
                          <a:ea typeface="Segoe UI" panose="020B0502040204020203" pitchFamily="34" charset="0"/>
                          <a:cs typeface="Segoe UI" panose="020B0502040204020203" pitchFamily="34" charset="0"/>
                        </a:rPr>
                        <a:t>se </a:t>
                      </a:r>
                      <a:r>
                        <a:rPr lang="pt-BR" sz="1400" spc="-10" dirty="0">
                          <a:solidFill>
                            <a:srgbClr val="2D2E2D"/>
                          </a:solidFill>
                          <a:latin typeface="Segoe UI" panose="020B0502040204020203" pitchFamily="34" charset="0"/>
                          <a:ea typeface="Segoe UI" panose="020B0502040204020203" pitchFamily="34" charset="0"/>
                          <a:cs typeface="Segoe UI" panose="020B0502040204020203" pitchFamily="34" charset="0"/>
                        </a:rPr>
                        <a:t>incluir </a:t>
                      </a:r>
                      <a:r>
                        <a:rPr lang="pt-BR" sz="1400" spc="-5" dirty="0">
                          <a:solidFill>
                            <a:srgbClr val="2D2E2D"/>
                          </a:solidFill>
                          <a:latin typeface="Segoe UI" panose="020B0502040204020203" pitchFamily="34" charset="0"/>
                          <a:ea typeface="Segoe UI" panose="020B0502040204020203" pitchFamily="34" charset="0"/>
                          <a:cs typeface="Segoe UI" panose="020B0502040204020203" pitchFamily="34" charset="0"/>
                        </a:rPr>
                        <a:t>nas atribuições </a:t>
                      </a:r>
                      <a:r>
                        <a:rPr lang="pt-BR" sz="1400" spc="-10" dirty="0">
                          <a:solidFill>
                            <a:srgbClr val="2D2E2D"/>
                          </a:solidFill>
                          <a:latin typeface="Segoe UI" panose="020B0502040204020203" pitchFamily="34" charset="0"/>
                          <a:ea typeface="Segoe UI" panose="020B0502040204020203" pitchFamily="34" charset="0"/>
                          <a:cs typeface="Segoe UI" panose="020B0502040204020203" pitchFamily="34" charset="0"/>
                        </a:rPr>
                        <a:t>legais </a:t>
                      </a:r>
                      <a:r>
                        <a:rPr lang="pt-BR" sz="1400" spc="-5" dirty="0">
                          <a:solidFill>
                            <a:srgbClr val="2D2E2D"/>
                          </a:solidFill>
                          <a:latin typeface="Segoe UI" panose="020B0502040204020203" pitchFamily="34" charset="0"/>
                          <a:ea typeface="Segoe UI" panose="020B0502040204020203" pitchFamily="34" charset="0"/>
                          <a:cs typeface="Segoe UI" panose="020B0502040204020203" pitchFamily="34" charset="0"/>
                        </a:rPr>
                        <a:t>do agente que </a:t>
                      </a:r>
                      <a:r>
                        <a:rPr lang="pt-BR" sz="1400" dirty="0">
                          <a:solidFill>
                            <a:srgbClr val="2D2E2D"/>
                          </a:solidFill>
                          <a:latin typeface="Segoe UI" panose="020B0502040204020203" pitchFamily="34" charset="0"/>
                          <a:ea typeface="Segoe UI" panose="020B0502040204020203" pitchFamily="34" charset="0"/>
                          <a:cs typeface="Segoe UI" panose="020B0502040204020203" pitchFamily="34" charset="0"/>
                        </a:rPr>
                        <a:t>o</a:t>
                      </a:r>
                      <a:r>
                        <a:rPr lang="pt-BR" sz="1400" spc="125" dirty="0">
                          <a:solidFill>
                            <a:srgbClr val="2D2E2D"/>
                          </a:solidFill>
                          <a:latin typeface="Segoe UI" panose="020B0502040204020203" pitchFamily="34" charset="0"/>
                          <a:ea typeface="Segoe UI" panose="020B0502040204020203" pitchFamily="34" charset="0"/>
                          <a:cs typeface="Segoe UI" panose="020B0502040204020203" pitchFamily="34" charset="0"/>
                        </a:rPr>
                        <a:t> </a:t>
                      </a:r>
                      <a:r>
                        <a:rPr lang="pt-BR" sz="1400" spc="-5" dirty="0">
                          <a:solidFill>
                            <a:srgbClr val="2D2E2D"/>
                          </a:solidFill>
                          <a:latin typeface="Segoe UI" panose="020B0502040204020203" pitchFamily="34" charset="0"/>
                          <a:ea typeface="Segoe UI" panose="020B0502040204020203" pitchFamily="34" charset="0"/>
                          <a:cs typeface="Segoe UI" panose="020B0502040204020203" pitchFamily="34" charset="0"/>
                        </a:rPr>
                        <a:t>praticou</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sz="1400" b="1" spc="-5" dirty="0">
                          <a:solidFill>
                            <a:srgbClr val="2D2E2D"/>
                          </a:solidFill>
                          <a:latin typeface="Segoe UI" panose="020B0502040204020203" pitchFamily="34" charset="0"/>
                          <a:ea typeface="Segoe UI" panose="020B0502040204020203" pitchFamily="34" charset="0"/>
                          <a:cs typeface="Segoe UI" panose="020B0502040204020203" pitchFamily="34" charset="0"/>
                        </a:rPr>
                        <a:t>Função de fato</a:t>
                      </a:r>
                      <a:r>
                        <a:rPr lang="pt-BR" sz="1400" spc="-5" dirty="0">
                          <a:solidFill>
                            <a:srgbClr val="2D2E2D"/>
                          </a:solidFill>
                          <a:latin typeface="Segoe UI" panose="020B0502040204020203" pitchFamily="34" charset="0"/>
                          <a:ea typeface="Segoe UI" panose="020B0502040204020203" pitchFamily="34" charset="0"/>
                          <a:cs typeface="Segoe UI" panose="020B0502040204020203" pitchFamily="34" charset="0"/>
                        </a:rPr>
                        <a:t>: agente irregularmente</a:t>
                      </a:r>
                      <a:r>
                        <a:rPr lang="pt-BR" sz="1400" spc="5" dirty="0">
                          <a:solidFill>
                            <a:srgbClr val="2D2E2D"/>
                          </a:solidFill>
                          <a:latin typeface="Segoe UI" panose="020B0502040204020203" pitchFamily="34" charset="0"/>
                          <a:ea typeface="Segoe UI" panose="020B0502040204020203" pitchFamily="34" charset="0"/>
                          <a:cs typeface="Segoe UI" panose="020B0502040204020203" pitchFamily="34" charset="0"/>
                        </a:rPr>
                        <a:t> </a:t>
                      </a:r>
                      <a:r>
                        <a:rPr lang="pt-BR" sz="1400" spc="-5" dirty="0">
                          <a:solidFill>
                            <a:srgbClr val="2D2E2D"/>
                          </a:solidFill>
                          <a:latin typeface="Segoe UI" panose="020B0502040204020203" pitchFamily="34" charset="0"/>
                          <a:ea typeface="Segoe UI" panose="020B0502040204020203" pitchFamily="34" charset="0"/>
                          <a:cs typeface="Segoe UI" panose="020B0502040204020203" pitchFamily="34" charset="0"/>
                        </a:rPr>
                        <a:t>investido</a:t>
                      </a:r>
                      <a:endParaRPr lang="pt-BR" sz="1400" dirty="0">
                        <a:latin typeface="Segoe UI" panose="020B0502040204020203" pitchFamily="34" charset="0"/>
                        <a:ea typeface="Segoe UI" panose="020B0502040204020203" pitchFamily="34" charset="0"/>
                        <a:cs typeface="Segoe UI" panose="020B0502040204020203" pitchFamily="34" charset="0"/>
                      </a:endParaRP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sz="1400" b="1" spc="-5" dirty="0">
                          <a:solidFill>
                            <a:srgbClr val="2D2E2D"/>
                          </a:solidFill>
                          <a:latin typeface="Segoe UI" panose="020B0502040204020203" pitchFamily="34" charset="0"/>
                          <a:ea typeface="Segoe UI" panose="020B0502040204020203" pitchFamily="34" charset="0"/>
                          <a:cs typeface="Segoe UI" panose="020B0502040204020203" pitchFamily="34" charset="0"/>
                        </a:rPr>
                        <a:t>Usurpação de função</a:t>
                      </a:r>
                      <a:r>
                        <a:rPr lang="pt-BR" sz="1400" spc="-5" dirty="0">
                          <a:solidFill>
                            <a:srgbClr val="2D2E2D"/>
                          </a:solidFill>
                          <a:latin typeface="Segoe UI" panose="020B0502040204020203" pitchFamily="34" charset="0"/>
                          <a:ea typeface="Segoe UI" panose="020B0502040204020203" pitchFamily="34" charset="0"/>
                          <a:cs typeface="Segoe UI" panose="020B0502040204020203" pitchFamily="34" charset="0"/>
                        </a:rPr>
                        <a:t>: Não há investidura (ato</a:t>
                      </a:r>
                      <a:r>
                        <a:rPr lang="pt-BR" sz="1400" spc="5" dirty="0">
                          <a:solidFill>
                            <a:srgbClr val="2D2E2D"/>
                          </a:solidFill>
                          <a:latin typeface="Segoe UI" panose="020B0502040204020203" pitchFamily="34" charset="0"/>
                          <a:ea typeface="Segoe UI" panose="020B0502040204020203" pitchFamily="34" charset="0"/>
                          <a:cs typeface="Segoe UI" panose="020B0502040204020203" pitchFamily="34" charset="0"/>
                        </a:rPr>
                        <a:t> </a:t>
                      </a:r>
                      <a:r>
                        <a:rPr lang="pt-BR" sz="1400" spc="-5" dirty="0">
                          <a:solidFill>
                            <a:srgbClr val="2D2E2D"/>
                          </a:solidFill>
                          <a:latin typeface="Segoe UI" panose="020B0502040204020203" pitchFamily="34" charset="0"/>
                          <a:ea typeface="Segoe UI" panose="020B0502040204020203" pitchFamily="34" charset="0"/>
                          <a:cs typeface="Segoe UI" panose="020B0502040204020203" pitchFamily="34" charset="0"/>
                        </a:rPr>
                        <a:t>doloso)</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sz="1400" b="1" spc="-5" dirty="0">
                          <a:solidFill>
                            <a:srgbClr val="2D2E2D"/>
                          </a:solidFill>
                          <a:latin typeface="Segoe UI" panose="020B0502040204020203" pitchFamily="34" charset="0"/>
                          <a:ea typeface="Segoe UI" panose="020B0502040204020203" pitchFamily="34" charset="0"/>
                          <a:cs typeface="Segoe UI" panose="020B0502040204020203" pitchFamily="34" charset="0"/>
                        </a:rPr>
                        <a:t>Excess</a:t>
                      </a:r>
                      <a:r>
                        <a:rPr lang="pt-BR" sz="1400" b="1" dirty="0">
                          <a:solidFill>
                            <a:srgbClr val="2D2E2D"/>
                          </a:solidFill>
                          <a:latin typeface="Segoe UI" panose="020B0502040204020203" pitchFamily="34" charset="0"/>
                          <a:ea typeface="Segoe UI" panose="020B0502040204020203" pitchFamily="34" charset="0"/>
                          <a:cs typeface="Segoe UI" panose="020B0502040204020203" pitchFamily="34" charset="0"/>
                        </a:rPr>
                        <a:t>o </a:t>
                      </a:r>
                      <a:r>
                        <a:rPr lang="pt-BR" sz="1400" b="1" spc="-5" dirty="0">
                          <a:solidFill>
                            <a:srgbClr val="2D2E2D"/>
                          </a:solidFill>
                          <a:latin typeface="Segoe UI" panose="020B0502040204020203" pitchFamily="34" charset="0"/>
                          <a:ea typeface="Segoe UI" panose="020B0502040204020203" pitchFamily="34" charset="0"/>
                          <a:cs typeface="Segoe UI" panose="020B0502040204020203" pitchFamily="34" charset="0"/>
                        </a:rPr>
                        <a:t>d</a:t>
                      </a:r>
                      <a:r>
                        <a:rPr lang="pt-BR" sz="1400" b="1" dirty="0">
                          <a:solidFill>
                            <a:srgbClr val="2D2E2D"/>
                          </a:solidFill>
                          <a:latin typeface="Segoe UI" panose="020B0502040204020203" pitchFamily="34" charset="0"/>
                          <a:ea typeface="Segoe UI" panose="020B0502040204020203" pitchFamily="34" charset="0"/>
                          <a:cs typeface="Segoe UI" panose="020B0502040204020203" pitchFamily="34" charset="0"/>
                        </a:rPr>
                        <a:t>e </a:t>
                      </a:r>
                      <a:r>
                        <a:rPr lang="pt-BR" sz="1400" b="1" spc="-5" dirty="0">
                          <a:solidFill>
                            <a:srgbClr val="2D2E2D"/>
                          </a:solidFill>
                          <a:latin typeface="Segoe UI" panose="020B0502040204020203" pitchFamily="34" charset="0"/>
                          <a:ea typeface="Segoe UI" panose="020B0502040204020203" pitchFamily="34" charset="0"/>
                          <a:cs typeface="Segoe UI" panose="020B0502040204020203" pitchFamily="34" charset="0"/>
                        </a:rPr>
                        <a:t>pode</a:t>
                      </a:r>
                      <a:r>
                        <a:rPr lang="pt-BR" sz="1400" b="1" dirty="0">
                          <a:solidFill>
                            <a:srgbClr val="2D2E2D"/>
                          </a:solidFill>
                          <a:latin typeface="Segoe UI" panose="020B0502040204020203" pitchFamily="34" charset="0"/>
                          <a:ea typeface="Segoe UI" panose="020B0502040204020203" pitchFamily="34" charset="0"/>
                          <a:cs typeface="Segoe UI" panose="020B0502040204020203" pitchFamily="34" charset="0"/>
                        </a:rPr>
                        <a:t>r</a:t>
                      </a:r>
                      <a:r>
                        <a:rPr lang="pt-BR" sz="1400" dirty="0">
                          <a:solidFill>
                            <a:srgbClr val="2D2E2D"/>
                          </a:solidFill>
                          <a:latin typeface="Segoe UI" panose="020B0502040204020203" pitchFamily="34" charset="0"/>
                          <a:ea typeface="Segoe UI" panose="020B0502040204020203" pitchFamily="34" charset="0"/>
                          <a:cs typeface="Segoe UI" panose="020B0502040204020203" pitchFamily="34" charset="0"/>
                        </a:rPr>
                        <a:t>: o </a:t>
                      </a:r>
                      <a:r>
                        <a:rPr lang="pt-BR" sz="1400" spc="-5" dirty="0">
                          <a:solidFill>
                            <a:srgbClr val="2D2E2D"/>
                          </a:solidFill>
                          <a:latin typeface="Segoe UI" panose="020B0502040204020203" pitchFamily="34" charset="0"/>
                          <a:ea typeface="Segoe UI" panose="020B0502040204020203" pitchFamily="34" charset="0"/>
                          <a:cs typeface="Segoe UI" panose="020B0502040204020203" pitchFamily="34" charset="0"/>
                        </a:rPr>
                        <a:t>agen</a:t>
                      </a:r>
                      <a:r>
                        <a:rPr lang="pt-BR" sz="1400" spc="0" dirty="0">
                          <a:solidFill>
                            <a:srgbClr val="2D2E2D"/>
                          </a:solidFill>
                          <a:latin typeface="Segoe UI" panose="020B0502040204020203" pitchFamily="34" charset="0"/>
                          <a:ea typeface="Segoe UI" panose="020B0502040204020203" pitchFamily="34" charset="0"/>
                          <a:cs typeface="Segoe UI" panose="020B0502040204020203" pitchFamily="34" charset="0"/>
                        </a:rPr>
                        <a:t>t</a:t>
                      </a:r>
                      <a:r>
                        <a:rPr lang="pt-BR" sz="1400" dirty="0">
                          <a:solidFill>
                            <a:srgbClr val="2D2E2D"/>
                          </a:solidFill>
                          <a:latin typeface="Segoe UI" panose="020B0502040204020203" pitchFamily="34" charset="0"/>
                          <a:ea typeface="Segoe UI" panose="020B0502040204020203" pitchFamily="34" charset="0"/>
                          <a:cs typeface="Segoe UI" panose="020B0502040204020203" pitchFamily="34" charset="0"/>
                        </a:rPr>
                        <a:t>e </a:t>
                      </a:r>
                      <a:r>
                        <a:rPr lang="pt-BR" sz="1400" spc="-5" dirty="0">
                          <a:solidFill>
                            <a:srgbClr val="2D2E2D"/>
                          </a:solidFill>
                          <a:latin typeface="Segoe UI" panose="020B0502040204020203" pitchFamily="34" charset="0"/>
                          <a:ea typeface="Segoe UI" panose="020B0502040204020203" pitchFamily="34" charset="0"/>
                          <a:cs typeface="Segoe UI" panose="020B0502040204020203" pitchFamily="34" charset="0"/>
                        </a:rPr>
                        <a:t>e</a:t>
                      </a:r>
                      <a:r>
                        <a:rPr lang="pt-BR" sz="1400" dirty="0">
                          <a:solidFill>
                            <a:srgbClr val="2D2E2D"/>
                          </a:solidFill>
                          <a:latin typeface="Segoe UI" panose="020B0502040204020203" pitchFamily="34" charset="0"/>
                          <a:ea typeface="Segoe UI" panose="020B0502040204020203" pitchFamily="34" charset="0"/>
                          <a:cs typeface="Segoe UI" panose="020B0502040204020203" pitchFamily="34" charset="0"/>
                        </a:rPr>
                        <a:t>xc</a:t>
                      </a:r>
                      <a:r>
                        <a:rPr lang="pt-BR" sz="1400" spc="-5" dirty="0">
                          <a:solidFill>
                            <a:srgbClr val="2D2E2D"/>
                          </a:solidFill>
                          <a:latin typeface="Segoe UI" panose="020B0502040204020203" pitchFamily="34" charset="0"/>
                          <a:ea typeface="Segoe UI" panose="020B0502040204020203" pitchFamily="34" charset="0"/>
                          <a:cs typeface="Segoe UI" panose="020B0502040204020203" pitchFamily="34" charset="0"/>
                        </a:rPr>
                        <a:t>ed</a:t>
                      </a:r>
                      <a:r>
                        <a:rPr lang="pt-BR" sz="1400" dirty="0">
                          <a:solidFill>
                            <a:srgbClr val="2D2E2D"/>
                          </a:solidFill>
                          <a:latin typeface="Segoe UI" panose="020B0502040204020203" pitchFamily="34" charset="0"/>
                          <a:ea typeface="Segoe UI" panose="020B0502040204020203" pitchFamily="34" charset="0"/>
                          <a:cs typeface="Segoe UI" panose="020B0502040204020203" pitchFamily="34" charset="0"/>
                        </a:rPr>
                        <a:t>e a c</a:t>
                      </a:r>
                      <a:r>
                        <a:rPr lang="pt-BR" sz="1400" spc="-5" dirty="0">
                          <a:solidFill>
                            <a:srgbClr val="2D2E2D"/>
                          </a:solidFill>
                          <a:latin typeface="Segoe UI" panose="020B0502040204020203" pitchFamily="34" charset="0"/>
                          <a:ea typeface="Segoe UI" panose="020B0502040204020203" pitchFamily="34" charset="0"/>
                          <a:cs typeface="Segoe UI" panose="020B0502040204020203" pitchFamily="34" charset="0"/>
                        </a:rPr>
                        <a:t>o</a:t>
                      </a:r>
                      <a:r>
                        <a:rPr lang="pt-BR" sz="1400" dirty="0">
                          <a:solidFill>
                            <a:srgbClr val="2D2E2D"/>
                          </a:solidFill>
                          <a:latin typeface="Segoe UI" panose="020B0502040204020203" pitchFamily="34" charset="0"/>
                          <a:ea typeface="Segoe UI" panose="020B0502040204020203" pitchFamily="34" charset="0"/>
                          <a:cs typeface="Segoe UI" panose="020B0502040204020203" pitchFamily="34" charset="0"/>
                        </a:rPr>
                        <a:t>m</a:t>
                      </a:r>
                      <a:r>
                        <a:rPr lang="pt-BR" sz="1400" spc="-5" dirty="0">
                          <a:solidFill>
                            <a:srgbClr val="2D2E2D"/>
                          </a:solidFill>
                          <a:latin typeface="Segoe UI" panose="020B0502040204020203" pitchFamily="34" charset="0"/>
                          <a:ea typeface="Segoe UI" panose="020B0502040204020203" pitchFamily="34" charset="0"/>
                          <a:cs typeface="Segoe UI" panose="020B0502040204020203" pitchFamily="34" charset="0"/>
                        </a:rPr>
                        <a:t>pe</a:t>
                      </a:r>
                      <a:r>
                        <a:rPr lang="pt-BR" sz="1400" spc="0" dirty="0">
                          <a:solidFill>
                            <a:srgbClr val="2D2E2D"/>
                          </a:solidFill>
                          <a:latin typeface="Segoe UI" panose="020B0502040204020203" pitchFamily="34" charset="0"/>
                          <a:ea typeface="Segoe UI" panose="020B0502040204020203" pitchFamily="34" charset="0"/>
                          <a:cs typeface="Segoe UI" panose="020B0502040204020203" pitchFamily="34" charset="0"/>
                        </a:rPr>
                        <a:t>t</a:t>
                      </a:r>
                      <a:r>
                        <a:rPr lang="pt-BR" sz="1400" spc="-5" dirty="0">
                          <a:solidFill>
                            <a:srgbClr val="2D2E2D"/>
                          </a:solidFill>
                          <a:latin typeface="Segoe UI" panose="020B0502040204020203" pitchFamily="34" charset="0"/>
                          <a:ea typeface="Segoe UI" panose="020B0502040204020203" pitchFamily="34" charset="0"/>
                          <a:cs typeface="Segoe UI" panose="020B0502040204020203" pitchFamily="34" charset="0"/>
                        </a:rPr>
                        <a:t>ên</a:t>
                      </a:r>
                      <a:r>
                        <a:rPr lang="pt-BR" sz="1400" dirty="0">
                          <a:solidFill>
                            <a:srgbClr val="2D2E2D"/>
                          </a:solidFill>
                          <a:latin typeface="Segoe UI" panose="020B0502040204020203" pitchFamily="34" charset="0"/>
                          <a:ea typeface="Segoe UI" panose="020B0502040204020203" pitchFamily="34" charset="0"/>
                          <a:cs typeface="Segoe UI" panose="020B0502040204020203" pitchFamily="34" charset="0"/>
                        </a:rPr>
                        <a:t>c</a:t>
                      </a:r>
                      <a:r>
                        <a:rPr lang="pt-BR" sz="1400" spc="-10" dirty="0">
                          <a:solidFill>
                            <a:srgbClr val="2D2E2D"/>
                          </a:solidFill>
                          <a:latin typeface="Segoe UI" panose="020B0502040204020203" pitchFamily="34" charset="0"/>
                          <a:ea typeface="Segoe UI" panose="020B0502040204020203" pitchFamily="34" charset="0"/>
                          <a:cs typeface="Segoe UI" panose="020B0502040204020203" pitchFamily="34" charset="0"/>
                        </a:rPr>
                        <a:t>i</a:t>
                      </a:r>
                      <a:r>
                        <a:rPr lang="pt-BR" sz="1400" spc="-5" dirty="0">
                          <a:solidFill>
                            <a:srgbClr val="2D2E2D"/>
                          </a:solidFill>
                          <a:latin typeface="Segoe UI" panose="020B0502040204020203" pitchFamily="34" charset="0"/>
                          <a:ea typeface="Segoe UI" panose="020B0502040204020203" pitchFamily="34" charset="0"/>
                          <a:cs typeface="Segoe UI" panose="020B0502040204020203" pitchFamily="34" charset="0"/>
                        </a:rPr>
                        <a:t>a  discricionário).</a:t>
                      </a:r>
                      <a:endParaRPr lang="pt-BR" sz="1400" dirty="0">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sz="14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Função  de  fato</a:t>
                      </a:r>
                      <a:r>
                        <a:rPr lang="pt-BR" sz="1400" spc="-5" dirty="0">
                          <a:solidFill>
                            <a:schemeClr val="tx1"/>
                          </a:solidFill>
                          <a:latin typeface="Segoe UI" panose="020B0502040204020203" pitchFamily="34" charset="0"/>
                          <a:ea typeface="Segoe UI" panose="020B0502040204020203" pitchFamily="34" charset="0"/>
                          <a:cs typeface="Segoe UI" panose="020B0502040204020203" pitchFamily="34" charset="0"/>
                        </a:rPr>
                        <a:t>:</a:t>
                      </a:r>
                      <a:r>
                        <a:rPr lang="pt-BR" sz="1400" spc="30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400" dirty="0">
                          <a:solidFill>
                            <a:schemeClr val="tx1"/>
                          </a:solidFill>
                          <a:latin typeface="Segoe UI" panose="020B0502040204020203" pitchFamily="34" charset="0"/>
                          <a:ea typeface="Segoe UI" panose="020B0502040204020203" pitchFamily="34" charset="0"/>
                          <a:cs typeface="Segoe UI" panose="020B0502040204020203" pitchFamily="34" charset="0"/>
                        </a:rPr>
                        <a:t>o</a:t>
                      </a:r>
                      <a:r>
                        <a:rPr lang="pt-BR" sz="1400" spc="38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400" spc="-5" dirty="0">
                          <a:solidFill>
                            <a:schemeClr val="tx1"/>
                          </a:solidFill>
                          <a:latin typeface="Segoe UI" panose="020B0502040204020203" pitchFamily="34" charset="0"/>
                          <a:ea typeface="Segoe UI" panose="020B0502040204020203" pitchFamily="34" charset="0"/>
                          <a:cs typeface="Segoe UI" panose="020B0502040204020203" pitchFamily="34" charset="0"/>
                        </a:rPr>
                        <a:t>ato válido </a:t>
                      </a:r>
                      <a:r>
                        <a:rPr lang="pt-BR" sz="1400" dirty="0">
                          <a:solidFill>
                            <a:schemeClr val="tx1"/>
                          </a:solidFill>
                          <a:latin typeface="Segoe UI" panose="020B0502040204020203" pitchFamily="34" charset="0"/>
                          <a:ea typeface="Segoe UI" panose="020B0502040204020203" pitchFamily="34" charset="0"/>
                          <a:cs typeface="Segoe UI" panose="020B0502040204020203" pitchFamily="34" charset="0"/>
                        </a:rPr>
                        <a:t>se </a:t>
                      </a:r>
                      <a:r>
                        <a:rPr lang="pt-BR" sz="1400" spc="-5" dirty="0">
                          <a:solidFill>
                            <a:schemeClr val="tx1"/>
                          </a:solidFill>
                          <a:latin typeface="Segoe UI" panose="020B0502040204020203" pitchFamily="34" charset="0"/>
                          <a:ea typeface="Segoe UI" panose="020B0502040204020203" pitchFamily="34" charset="0"/>
                          <a:cs typeface="Segoe UI" panose="020B0502040204020203" pitchFamily="34" charset="0"/>
                        </a:rPr>
                        <a:t>há boa-fé</a:t>
                      </a:r>
                      <a:r>
                        <a:rPr lang="pt-BR" sz="1400" spc="125"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400" spc="-5" dirty="0">
                          <a:solidFill>
                            <a:schemeClr val="tx1"/>
                          </a:solidFill>
                          <a:latin typeface="Segoe UI" panose="020B0502040204020203" pitchFamily="34" charset="0"/>
                          <a:ea typeface="Segoe UI" panose="020B0502040204020203" pitchFamily="34" charset="0"/>
                          <a:cs typeface="Segoe UI" panose="020B0502040204020203" pitchFamily="34" charset="0"/>
                        </a:rPr>
                        <a:t>do </a:t>
                      </a:r>
                      <a:r>
                        <a:rPr lang="pt-BR" sz="1400" spc="-15" dirty="0">
                          <a:solidFill>
                            <a:schemeClr val="tx1"/>
                          </a:solidFill>
                          <a:latin typeface="Segoe UI" panose="020B0502040204020203" pitchFamily="34" charset="0"/>
                          <a:ea typeface="Segoe UI" panose="020B0502040204020203" pitchFamily="34" charset="0"/>
                          <a:cs typeface="Segoe UI" panose="020B0502040204020203" pitchFamily="34" charset="0"/>
                        </a:rPr>
                        <a:t>particular.</a:t>
                      </a:r>
                      <a:endParaRPr lang="pt-BR" sz="1400" spc="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sz="14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Usurpação de função</a:t>
                      </a:r>
                      <a:r>
                        <a:rPr lang="pt-BR" sz="1400" spc="-5" dirty="0">
                          <a:solidFill>
                            <a:schemeClr val="tx1"/>
                          </a:solidFill>
                          <a:latin typeface="Segoe UI" panose="020B0502040204020203" pitchFamily="34" charset="0"/>
                          <a:ea typeface="Segoe UI" panose="020B0502040204020203" pitchFamily="34" charset="0"/>
                          <a:cs typeface="Segoe UI" panose="020B0502040204020203" pitchFamily="34" charset="0"/>
                        </a:rPr>
                        <a:t>: ato</a:t>
                      </a:r>
                      <a:r>
                        <a:rPr lang="pt-BR" sz="1400" spc="1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400" spc="-5" dirty="0">
                          <a:solidFill>
                            <a:schemeClr val="tx1"/>
                          </a:solidFill>
                          <a:latin typeface="Segoe UI" panose="020B0502040204020203" pitchFamily="34" charset="0"/>
                          <a:ea typeface="Segoe UI" panose="020B0502040204020203" pitchFamily="34" charset="0"/>
                          <a:cs typeface="Segoe UI" panose="020B0502040204020203" pitchFamily="34" charset="0"/>
                        </a:rPr>
                        <a:t>inexistente</a:t>
                      </a:r>
                      <a:endParaRPr lang="pt-BR" sz="1400" spc="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sz="14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Impedimento </a:t>
                      </a:r>
                      <a:r>
                        <a:rPr lang="pt-BR" sz="1400" b="1" dirty="0">
                          <a:solidFill>
                            <a:schemeClr val="tx1"/>
                          </a:solidFill>
                          <a:latin typeface="Segoe UI" panose="020B0502040204020203" pitchFamily="34" charset="0"/>
                          <a:ea typeface="Segoe UI" panose="020B0502040204020203" pitchFamily="34" charset="0"/>
                          <a:cs typeface="Segoe UI" panose="020B0502040204020203" pitchFamily="34" charset="0"/>
                        </a:rPr>
                        <a:t>e </a:t>
                      </a:r>
                      <a:r>
                        <a:rPr lang="pt-BR" sz="14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Suspeição: </a:t>
                      </a:r>
                      <a:r>
                        <a:rPr lang="pt-BR" sz="1400" spc="-5" dirty="0">
                          <a:solidFill>
                            <a:schemeClr val="tx1"/>
                          </a:solidFill>
                          <a:latin typeface="Segoe UI" panose="020B0502040204020203" pitchFamily="34" charset="0"/>
                          <a:ea typeface="Segoe UI" panose="020B0502040204020203" pitchFamily="34" charset="0"/>
                          <a:cs typeface="Segoe UI" panose="020B0502040204020203" pitchFamily="34" charset="0"/>
                        </a:rPr>
                        <a:t>art. 18 </a:t>
                      </a:r>
                      <a:r>
                        <a:rPr lang="pt-BR" sz="1400" dirty="0">
                          <a:solidFill>
                            <a:schemeClr val="tx1"/>
                          </a:solidFill>
                          <a:latin typeface="Segoe UI" panose="020B0502040204020203" pitchFamily="34" charset="0"/>
                          <a:ea typeface="Segoe UI" panose="020B0502040204020203" pitchFamily="34" charset="0"/>
                          <a:cs typeface="Segoe UI" panose="020B0502040204020203" pitchFamily="34" charset="0"/>
                        </a:rPr>
                        <a:t>e </a:t>
                      </a:r>
                      <a:r>
                        <a:rPr lang="pt-BR" sz="1400" spc="-5" dirty="0">
                          <a:solidFill>
                            <a:schemeClr val="tx1"/>
                          </a:solidFill>
                          <a:latin typeface="Segoe UI" panose="020B0502040204020203" pitchFamily="34" charset="0"/>
                          <a:ea typeface="Segoe UI" panose="020B0502040204020203" pitchFamily="34" charset="0"/>
                          <a:cs typeface="Segoe UI" panose="020B0502040204020203" pitchFamily="34" charset="0"/>
                        </a:rPr>
                        <a:t>20 Lei</a:t>
                      </a:r>
                      <a:r>
                        <a:rPr lang="pt-BR" sz="1400" spc="-105"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400" spc="-5" dirty="0">
                          <a:solidFill>
                            <a:schemeClr val="tx1"/>
                          </a:solidFill>
                          <a:latin typeface="Segoe UI" panose="020B0502040204020203" pitchFamily="34" charset="0"/>
                          <a:ea typeface="Segoe UI" panose="020B0502040204020203" pitchFamily="34" charset="0"/>
                          <a:cs typeface="Segoe UI" panose="020B0502040204020203" pitchFamily="34" charset="0"/>
                        </a:rPr>
                        <a:t>nº 9.874/1999</a:t>
                      </a:r>
                      <a:endParaRPr lang="pt-BR" sz="14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924232">
                <a:tc>
                  <a:txBody>
                    <a:bodyPr/>
                    <a:lstStyle/>
                    <a:p>
                      <a:pPr algn="ctr"/>
                      <a:endParaRPr lang="pt-BR" sz="1500" b="1" spc="-5"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a:r>
                        <a:rPr lang="pt-BR" sz="15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VÍCIO DE FORMA</a:t>
                      </a:r>
                    </a:p>
                    <a:p>
                      <a:pPr algn="ctr"/>
                      <a:r>
                        <a:rPr lang="pt-BR" sz="1500" b="1" i="1" spc="-5" dirty="0">
                          <a:solidFill>
                            <a:schemeClr val="tx1"/>
                          </a:solidFill>
                          <a:latin typeface="Segoe UI" panose="020B0502040204020203" pitchFamily="34" charset="0"/>
                          <a:ea typeface="Segoe UI" panose="020B0502040204020203" pitchFamily="34" charset="0"/>
                          <a:cs typeface="Segoe UI" panose="020B0502040204020203" pitchFamily="34" charset="0"/>
                        </a:rPr>
                        <a:t> Art. 2º,§ú,“b”</a:t>
                      </a:r>
                      <a:endParaRPr lang="pt-BR" sz="1500" i="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just"/>
                      <a:endParaRPr lang="pt-BR" sz="14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just"/>
                      <a:r>
                        <a:rPr lang="pt-BR" sz="1400" dirty="0">
                          <a:solidFill>
                            <a:schemeClr val="tx1"/>
                          </a:solidFill>
                          <a:latin typeface="Segoe UI" panose="020B0502040204020203" pitchFamily="34" charset="0"/>
                          <a:ea typeface="Segoe UI" panose="020B0502040204020203" pitchFamily="34" charset="0"/>
                          <a:cs typeface="Segoe UI" panose="020B0502040204020203" pitchFamily="34" charset="0"/>
                        </a:rPr>
                        <a:t>Omissão ou observância incompleta ou irregular de formalidades</a:t>
                      </a:r>
                      <a:r>
                        <a:rPr lang="pt-BR" sz="14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400" dirty="0">
                          <a:solidFill>
                            <a:schemeClr val="tx1"/>
                          </a:solidFill>
                          <a:latin typeface="Segoe UI" panose="020B0502040204020203" pitchFamily="34" charset="0"/>
                          <a:ea typeface="Segoe UI" panose="020B0502040204020203" pitchFamily="34" charset="0"/>
                          <a:cs typeface="Segoe UI" panose="020B0502040204020203" pitchFamily="34" charset="0"/>
                        </a:rPr>
                        <a:t>indispensáveis à existência ou seriedade do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just">
                        <a:buFont typeface="Arial" panose="020B0604020202020204" pitchFamily="34" charset="0"/>
                        <a:buChar char="•"/>
                      </a:pPr>
                      <a:r>
                        <a:rPr lang="pt-BR" sz="1400" dirty="0">
                          <a:solidFill>
                            <a:schemeClr val="tx1"/>
                          </a:solidFill>
                          <a:latin typeface="Segoe UI" panose="020B0502040204020203" pitchFamily="34" charset="0"/>
                          <a:ea typeface="Segoe UI" panose="020B0502040204020203" pitchFamily="34" charset="0"/>
                          <a:cs typeface="Segoe UI" panose="020B0502040204020203" pitchFamily="34" charset="0"/>
                        </a:rPr>
                        <a:t>Aspectos materiais do ato</a:t>
                      </a:r>
                    </a:p>
                    <a:p>
                      <a:pPr marL="285750" indent="-285750" algn="just">
                        <a:buFont typeface="Arial" panose="020B0604020202020204" pitchFamily="34" charset="0"/>
                        <a:buChar char="•"/>
                      </a:pPr>
                      <a:r>
                        <a:rPr lang="pt-BR" sz="1400" dirty="0">
                          <a:solidFill>
                            <a:schemeClr val="tx1"/>
                          </a:solidFill>
                          <a:latin typeface="Segoe UI" panose="020B0502040204020203" pitchFamily="34" charset="0"/>
                          <a:ea typeface="Segoe UI" panose="020B0502040204020203" pitchFamily="34" charset="0"/>
                          <a:cs typeface="Segoe UI" panose="020B0502040204020203" pitchFamily="34" charset="0"/>
                        </a:rPr>
                        <a:t>Fases preparatórias das decisões</a:t>
                      </a:r>
                    </a:p>
                    <a:p>
                      <a:pPr marL="285750" indent="-285750" algn="just">
                        <a:buFont typeface="Arial" panose="020B0604020202020204" pitchFamily="34" charset="0"/>
                        <a:buChar char="•"/>
                      </a:pPr>
                      <a:r>
                        <a:rPr lang="pt-BR" sz="1400" dirty="0">
                          <a:solidFill>
                            <a:schemeClr val="tx1"/>
                          </a:solidFill>
                          <a:latin typeface="Segoe UI" panose="020B0502040204020203" pitchFamily="34" charset="0"/>
                          <a:ea typeface="Segoe UI" panose="020B0502040204020203" pitchFamily="34" charset="0"/>
                          <a:cs typeface="Segoe UI" panose="020B0502040204020203" pitchFamily="34" charset="0"/>
                        </a:rPr>
                        <a:t>Modos de divulgação: publicidade, notificações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60255">
                <a:tc>
                  <a:txBody>
                    <a:bodyPr/>
                    <a:lstStyle/>
                    <a:p>
                      <a:pPr algn="ctr"/>
                      <a:r>
                        <a:rPr lang="pt-BR" sz="15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VÍCIOS DE </a:t>
                      </a:r>
                      <a:r>
                        <a:rPr lang="pt-BR" sz="1500" b="1" spc="-10" dirty="0">
                          <a:solidFill>
                            <a:schemeClr val="tx1"/>
                          </a:solidFill>
                          <a:latin typeface="Segoe UI" panose="020B0502040204020203" pitchFamily="34" charset="0"/>
                          <a:ea typeface="Segoe UI" panose="020B0502040204020203" pitchFamily="34" charset="0"/>
                          <a:cs typeface="Segoe UI" panose="020B0502040204020203" pitchFamily="34" charset="0"/>
                        </a:rPr>
                        <a:t>OBJETO </a:t>
                      </a:r>
                      <a:r>
                        <a:rPr lang="pt-BR" sz="1500" b="1" dirty="0">
                          <a:solidFill>
                            <a:schemeClr val="tx1"/>
                          </a:solidFill>
                          <a:latin typeface="Segoe UI" panose="020B0502040204020203" pitchFamily="34" charset="0"/>
                          <a:ea typeface="Segoe UI" panose="020B0502040204020203" pitchFamily="34" charset="0"/>
                          <a:cs typeface="Segoe UI" panose="020B0502040204020203" pitchFamily="34" charset="0"/>
                        </a:rPr>
                        <a:t>OU </a:t>
                      </a:r>
                      <a:r>
                        <a:rPr lang="pt-BR" sz="15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DE </a:t>
                      </a:r>
                      <a:r>
                        <a:rPr lang="pt-BR" sz="1500" b="1" spc="-10" dirty="0">
                          <a:solidFill>
                            <a:schemeClr val="tx1"/>
                          </a:solidFill>
                          <a:latin typeface="Segoe UI" panose="020B0502040204020203" pitchFamily="34" charset="0"/>
                          <a:ea typeface="Segoe UI" panose="020B0502040204020203" pitchFamily="34" charset="0"/>
                          <a:cs typeface="Segoe UI" panose="020B0502040204020203" pitchFamily="34" charset="0"/>
                        </a:rPr>
                        <a:t>CONTEÚDO </a:t>
                      </a:r>
                    </a:p>
                    <a:p>
                      <a:pPr algn="ctr"/>
                      <a:r>
                        <a:rPr lang="pt-BR" sz="1500" b="1" i="1" dirty="0">
                          <a:solidFill>
                            <a:schemeClr val="tx1"/>
                          </a:solidFill>
                          <a:latin typeface="Segoe UI" panose="020B0502040204020203" pitchFamily="34" charset="0"/>
                          <a:ea typeface="Segoe UI" panose="020B0502040204020203" pitchFamily="34" charset="0"/>
                          <a:cs typeface="Segoe UI" panose="020B0502040204020203" pitchFamily="34" charset="0"/>
                        </a:rPr>
                        <a:t>Art. 2º,§ú,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algn="ctr"/>
                      <a:endParaRPr lang="pt-BR" sz="500" dirty="0">
                        <a:solidFill>
                          <a:srgbClr val="2D2E2D"/>
                        </a:solidFill>
                        <a:latin typeface="Segoe UI" panose="020B0502040204020203" pitchFamily="34" charset="0"/>
                        <a:ea typeface="Segoe UI" panose="020B0502040204020203" pitchFamily="34" charset="0"/>
                        <a:cs typeface="Segoe UI" panose="020B0502040204020203" pitchFamily="34" charset="0"/>
                      </a:endParaRPr>
                    </a:p>
                    <a:p>
                      <a:pPr algn="just"/>
                      <a:r>
                        <a:rPr lang="pt-BR" sz="1400" dirty="0">
                          <a:solidFill>
                            <a:srgbClr val="2D2E2D"/>
                          </a:solidFill>
                          <a:latin typeface="Segoe UI" panose="020B0502040204020203" pitchFamily="34" charset="0"/>
                          <a:ea typeface="Segoe UI" panose="020B0502040204020203" pitchFamily="34" charset="0"/>
                          <a:cs typeface="Segoe UI" panose="020B0502040204020203" pitchFamily="34" charset="0"/>
                        </a:rPr>
                        <a:t>O </a:t>
                      </a:r>
                      <a:r>
                        <a:rPr lang="pt-BR" sz="1400" spc="-5" dirty="0">
                          <a:solidFill>
                            <a:srgbClr val="2D2E2D"/>
                          </a:solidFill>
                          <a:latin typeface="Segoe UI" panose="020B0502040204020203" pitchFamily="34" charset="0"/>
                          <a:ea typeface="Segoe UI" panose="020B0502040204020203" pitchFamily="34" charset="0"/>
                          <a:cs typeface="Segoe UI" panose="020B0502040204020203" pitchFamily="34" charset="0"/>
                        </a:rPr>
                        <a:t>resultado imediato viola </a:t>
                      </a:r>
                      <a:r>
                        <a:rPr lang="pt-BR" sz="1400" dirty="0">
                          <a:solidFill>
                            <a:srgbClr val="2D2E2D"/>
                          </a:solidFill>
                          <a:latin typeface="Segoe UI" panose="020B0502040204020203" pitchFamily="34" charset="0"/>
                          <a:ea typeface="Segoe UI" panose="020B0502040204020203" pitchFamily="34" charset="0"/>
                          <a:cs typeface="Segoe UI" panose="020B0502040204020203" pitchFamily="34" charset="0"/>
                        </a:rPr>
                        <a:t>a </a:t>
                      </a:r>
                      <a:r>
                        <a:rPr lang="pt-BR" sz="1400" spc="-10" dirty="0">
                          <a:solidFill>
                            <a:srgbClr val="2D2E2D"/>
                          </a:solidFill>
                          <a:latin typeface="Segoe UI" panose="020B0502040204020203" pitchFamily="34" charset="0"/>
                          <a:ea typeface="Segoe UI" panose="020B0502040204020203" pitchFamily="34" charset="0"/>
                          <a:cs typeface="Segoe UI" panose="020B0502040204020203" pitchFamily="34" charset="0"/>
                        </a:rPr>
                        <a:t>lei, </a:t>
                      </a:r>
                      <a:r>
                        <a:rPr lang="pt-BR" sz="1400" spc="-5" dirty="0">
                          <a:solidFill>
                            <a:srgbClr val="2D2E2D"/>
                          </a:solidFill>
                          <a:latin typeface="Segoe UI" panose="020B0502040204020203" pitchFamily="34" charset="0"/>
                          <a:ea typeface="Segoe UI" panose="020B0502040204020203" pitchFamily="34" charset="0"/>
                          <a:cs typeface="Segoe UI" panose="020B0502040204020203" pitchFamily="34" charset="0"/>
                        </a:rPr>
                        <a:t>regulamento ou outro ato</a:t>
                      </a:r>
                      <a:r>
                        <a:rPr lang="pt-BR" sz="1400" spc="75" dirty="0">
                          <a:solidFill>
                            <a:srgbClr val="2D2E2D"/>
                          </a:solidFill>
                          <a:latin typeface="Segoe UI" panose="020B0502040204020203" pitchFamily="34" charset="0"/>
                          <a:ea typeface="Segoe UI" panose="020B0502040204020203" pitchFamily="34" charset="0"/>
                          <a:cs typeface="Segoe UI" panose="020B0502040204020203" pitchFamily="34" charset="0"/>
                        </a:rPr>
                        <a:t> </a:t>
                      </a:r>
                      <a:r>
                        <a:rPr lang="pt-BR" sz="1400" spc="-5" dirty="0">
                          <a:solidFill>
                            <a:srgbClr val="2D2E2D"/>
                          </a:solidFill>
                          <a:latin typeface="Segoe UI" panose="020B0502040204020203" pitchFamily="34" charset="0"/>
                          <a:ea typeface="Segoe UI" panose="020B0502040204020203" pitchFamily="34" charset="0"/>
                          <a:cs typeface="Segoe UI" panose="020B0502040204020203" pitchFamily="34" charset="0"/>
                        </a:rPr>
                        <a:t>normativo</a:t>
                      </a:r>
                      <a:endParaRPr lang="pt-BR" sz="14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948854">
                <a:tc>
                  <a:txBody>
                    <a:bodyPr/>
                    <a:lstStyle/>
                    <a:p>
                      <a:pPr algn="ctr"/>
                      <a:endParaRPr lang="pt-BR" sz="600" b="1" spc="-5"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a:r>
                        <a:rPr lang="pt-BR" sz="15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INEXISTÊNCIA DE MOTIVO </a:t>
                      </a:r>
                    </a:p>
                    <a:p>
                      <a:pPr algn="ctr"/>
                      <a:r>
                        <a:rPr lang="pt-BR" sz="1500" b="1" dirty="0">
                          <a:solidFill>
                            <a:schemeClr val="tx1"/>
                          </a:solidFill>
                          <a:latin typeface="Segoe UI" panose="020B0502040204020203" pitchFamily="34" charset="0"/>
                          <a:ea typeface="Segoe UI" panose="020B0502040204020203" pitchFamily="34" charset="0"/>
                          <a:cs typeface="Segoe UI" panose="020B0502040204020203" pitchFamily="34" charset="0"/>
                        </a:rPr>
                        <a:t>Art. 2º,§ú, “d”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pt-BR" sz="1000" spc="0" dirty="0">
                        <a:solidFill>
                          <a:srgbClr val="2D2E2D"/>
                        </a:solidFill>
                        <a:latin typeface="Segoe UI" panose="020B0502040204020203" pitchFamily="34" charset="0"/>
                        <a:ea typeface="Segoe UI" panose="020B0502040204020203" pitchFamily="34" charset="0"/>
                        <a:cs typeface="Segoe UI" panose="020B0502040204020203"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t-BR" sz="1400" spc="0" dirty="0">
                          <a:solidFill>
                            <a:srgbClr val="2D2E2D"/>
                          </a:solidFill>
                          <a:latin typeface="Segoe UI" panose="020B0502040204020203" pitchFamily="34" charset="0"/>
                          <a:ea typeface="Segoe UI" panose="020B0502040204020203" pitchFamily="34" charset="0"/>
                          <a:cs typeface="Segoe UI" panose="020B0502040204020203" pitchFamily="34" charset="0"/>
                        </a:rPr>
                        <a:t>M</a:t>
                      </a:r>
                      <a:r>
                        <a:rPr lang="pt-BR" sz="1400" spc="-5" dirty="0">
                          <a:solidFill>
                            <a:srgbClr val="2D2E2D"/>
                          </a:solidFill>
                          <a:latin typeface="Segoe UI" panose="020B0502040204020203" pitchFamily="34" charset="0"/>
                          <a:ea typeface="Segoe UI" panose="020B0502040204020203" pitchFamily="34" charset="0"/>
                          <a:cs typeface="Segoe UI" panose="020B0502040204020203" pitchFamily="34" charset="0"/>
                        </a:rPr>
                        <a:t>a</a:t>
                      </a:r>
                      <a:r>
                        <a:rPr lang="pt-BR" sz="1400" dirty="0">
                          <a:solidFill>
                            <a:srgbClr val="2D2E2D"/>
                          </a:solidFill>
                          <a:latin typeface="Segoe UI" panose="020B0502040204020203" pitchFamily="34" charset="0"/>
                          <a:ea typeface="Segoe UI" panose="020B0502040204020203" pitchFamily="34" charset="0"/>
                          <a:cs typeface="Segoe UI" panose="020B0502040204020203" pitchFamily="34" charset="0"/>
                        </a:rPr>
                        <a:t>t</a:t>
                      </a:r>
                      <a:r>
                        <a:rPr lang="pt-BR" sz="1400" spc="-5" dirty="0">
                          <a:solidFill>
                            <a:srgbClr val="2D2E2D"/>
                          </a:solidFill>
                          <a:latin typeface="Segoe UI" panose="020B0502040204020203" pitchFamily="34" charset="0"/>
                          <a:ea typeface="Segoe UI" panose="020B0502040204020203" pitchFamily="34" charset="0"/>
                          <a:cs typeface="Segoe UI" panose="020B0502040204020203" pitchFamily="34" charset="0"/>
                        </a:rPr>
                        <a:t>é</a:t>
                      </a:r>
                      <a:r>
                        <a:rPr lang="pt-BR" sz="1400" dirty="0">
                          <a:solidFill>
                            <a:srgbClr val="2D2E2D"/>
                          </a:solidFill>
                          <a:latin typeface="Segoe UI" panose="020B0502040204020203" pitchFamily="34" charset="0"/>
                          <a:ea typeface="Segoe UI" panose="020B0502040204020203" pitchFamily="34" charset="0"/>
                          <a:cs typeface="Segoe UI" panose="020B0502040204020203" pitchFamily="34" charset="0"/>
                        </a:rPr>
                        <a:t>r</a:t>
                      </a:r>
                      <a:r>
                        <a:rPr lang="pt-BR" sz="1400" spc="-5" dirty="0">
                          <a:solidFill>
                            <a:srgbClr val="2D2E2D"/>
                          </a:solidFill>
                          <a:latin typeface="Segoe UI" panose="020B0502040204020203" pitchFamily="34" charset="0"/>
                          <a:ea typeface="Segoe UI" panose="020B0502040204020203" pitchFamily="34" charset="0"/>
                          <a:cs typeface="Segoe UI" panose="020B0502040204020203" pitchFamily="34" charset="0"/>
                        </a:rPr>
                        <a:t>i</a:t>
                      </a:r>
                      <a:r>
                        <a:rPr lang="pt-BR" sz="1400" dirty="0">
                          <a:solidFill>
                            <a:srgbClr val="2D2E2D"/>
                          </a:solidFill>
                          <a:latin typeface="Segoe UI" panose="020B0502040204020203" pitchFamily="34" charset="0"/>
                          <a:ea typeface="Segoe UI" panose="020B0502040204020203" pitchFamily="34" charset="0"/>
                          <a:cs typeface="Segoe UI" panose="020B0502040204020203" pitchFamily="34" charset="0"/>
                        </a:rPr>
                        <a:t>a </a:t>
                      </a:r>
                      <a:r>
                        <a:rPr lang="pt-BR" sz="1400" spc="-5" dirty="0">
                          <a:solidFill>
                            <a:srgbClr val="2D2E2D"/>
                          </a:solidFill>
                          <a:latin typeface="Segoe UI" panose="020B0502040204020203" pitchFamily="34" charset="0"/>
                          <a:ea typeface="Segoe UI" panose="020B0502040204020203" pitchFamily="34" charset="0"/>
                          <a:cs typeface="Segoe UI" panose="020B0502040204020203" pitchFamily="34" charset="0"/>
                        </a:rPr>
                        <a:t>d</a:t>
                      </a:r>
                      <a:r>
                        <a:rPr lang="pt-BR" sz="1400" dirty="0">
                          <a:solidFill>
                            <a:srgbClr val="2D2E2D"/>
                          </a:solidFill>
                          <a:latin typeface="Segoe UI" panose="020B0502040204020203" pitchFamily="34" charset="0"/>
                          <a:ea typeface="Segoe UI" panose="020B0502040204020203" pitchFamily="34" charset="0"/>
                          <a:cs typeface="Segoe UI" panose="020B0502040204020203" pitchFamily="34" charset="0"/>
                        </a:rPr>
                        <a:t>e </a:t>
                      </a:r>
                      <a:r>
                        <a:rPr lang="pt-BR" sz="1400" spc="0" dirty="0">
                          <a:solidFill>
                            <a:srgbClr val="2D2E2D"/>
                          </a:solidFill>
                          <a:latin typeface="Segoe UI" panose="020B0502040204020203" pitchFamily="34" charset="0"/>
                          <a:ea typeface="Segoe UI" panose="020B0502040204020203" pitchFamily="34" charset="0"/>
                          <a:cs typeface="Segoe UI" panose="020B0502040204020203" pitchFamily="34" charset="0"/>
                        </a:rPr>
                        <a:t>f</a:t>
                      </a:r>
                      <a:r>
                        <a:rPr lang="pt-BR" sz="1400" spc="-5" dirty="0">
                          <a:solidFill>
                            <a:srgbClr val="2D2E2D"/>
                          </a:solidFill>
                          <a:latin typeface="Segoe UI" panose="020B0502040204020203" pitchFamily="34" charset="0"/>
                          <a:ea typeface="Segoe UI" panose="020B0502040204020203" pitchFamily="34" charset="0"/>
                          <a:cs typeface="Segoe UI" panose="020B0502040204020203" pitchFamily="34" charset="0"/>
                        </a:rPr>
                        <a:t>a</a:t>
                      </a:r>
                      <a:r>
                        <a:rPr lang="pt-BR" sz="1400" spc="0" dirty="0">
                          <a:solidFill>
                            <a:srgbClr val="2D2E2D"/>
                          </a:solidFill>
                          <a:latin typeface="Segoe UI" panose="020B0502040204020203" pitchFamily="34" charset="0"/>
                          <a:ea typeface="Segoe UI" panose="020B0502040204020203" pitchFamily="34" charset="0"/>
                          <a:cs typeface="Segoe UI" panose="020B0502040204020203" pitchFamily="34" charset="0"/>
                        </a:rPr>
                        <a:t>t</a:t>
                      </a:r>
                      <a:r>
                        <a:rPr lang="pt-BR" sz="1400" dirty="0">
                          <a:solidFill>
                            <a:srgbClr val="2D2E2D"/>
                          </a:solidFill>
                          <a:latin typeface="Segoe UI" panose="020B0502040204020203" pitchFamily="34" charset="0"/>
                          <a:ea typeface="Segoe UI" panose="020B0502040204020203" pitchFamily="34" charset="0"/>
                          <a:cs typeface="Segoe UI" panose="020B0502040204020203" pitchFamily="34" charset="0"/>
                        </a:rPr>
                        <a:t>o </a:t>
                      </a:r>
                      <a:r>
                        <a:rPr lang="pt-BR" sz="1400" spc="-5" dirty="0">
                          <a:solidFill>
                            <a:srgbClr val="2D2E2D"/>
                          </a:solidFill>
                          <a:latin typeface="Segoe UI" panose="020B0502040204020203" pitchFamily="34" charset="0"/>
                          <a:ea typeface="Segoe UI" panose="020B0502040204020203" pitchFamily="34" charset="0"/>
                          <a:cs typeface="Segoe UI" panose="020B0502040204020203" pitchFamily="34" charset="0"/>
                        </a:rPr>
                        <a:t>o</a:t>
                      </a:r>
                      <a:r>
                        <a:rPr lang="pt-BR" sz="1400" dirty="0">
                          <a:solidFill>
                            <a:srgbClr val="2D2E2D"/>
                          </a:solidFill>
                          <a:latin typeface="Segoe UI" panose="020B0502040204020203" pitchFamily="34" charset="0"/>
                          <a:ea typeface="Segoe UI" panose="020B0502040204020203" pitchFamily="34" charset="0"/>
                          <a:cs typeface="Segoe UI" panose="020B0502040204020203" pitchFamily="34" charset="0"/>
                        </a:rPr>
                        <a:t>u </a:t>
                      </a:r>
                      <a:r>
                        <a:rPr lang="pt-BR" sz="1400" spc="-5" dirty="0">
                          <a:solidFill>
                            <a:srgbClr val="2D2E2D"/>
                          </a:solidFill>
                          <a:latin typeface="Segoe UI" panose="020B0502040204020203" pitchFamily="34" charset="0"/>
                          <a:ea typeface="Segoe UI" panose="020B0502040204020203" pitchFamily="34" charset="0"/>
                          <a:cs typeface="Segoe UI" panose="020B0502040204020203" pitchFamily="34" charset="0"/>
                        </a:rPr>
                        <a:t>d</a:t>
                      </a:r>
                      <a:r>
                        <a:rPr lang="pt-BR" sz="1400" dirty="0">
                          <a:solidFill>
                            <a:srgbClr val="2D2E2D"/>
                          </a:solidFill>
                          <a:latin typeface="Segoe UI" panose="020B0502040204020203" pitchFamily="34" charset="0"/>
                          <a:ea typeface="Segoe UI" panose="020B0502040204020203" pitchFamily="34" charset="0"/>
                          <a:cs typeface="Segoe UI" panose="020B0502040204020203" pitchFamily="34" charset="0"/>
                        </a:rPr>
                        <a:t>e </a:t>
                      </a:r>
                      <a:r>
                        <a:rPr lang="pt-BR" sz="1400" spc="-5" dirty="0">
                          <a:solidFill>
                            <a:srgbClr val="2D2E2D"/>
                          </a:solidFill>
                          <a:latin typeface="Segoe UI" panose="020B0502040204020203" pitchFamily="34" charset="0"/>
                          <a:ea typeface="Segoe UI" panose="020B0502040204020203" pitchFamily="34" charset="0"/>
                          <a:cs typeface="Segoe UI" panose="020B0502040204020203" pitchFamily="34" charset="0"/>
                        </a:rPr>
                        <a:t>d</a:t>
                      </a:r>
                      <a:r>
                        <a:rPr lang="pt-BR" sz="1400" spc="-10" dirty="0">
                          <a:solidFill>
                            <a:srgbClr val="2D2E2D"/>
                          </a:solidFill>
                          <a:latin typeface="Segoe UI" panose="020B0502040204020203" pitchFamily="34" charset="0"/>
                          <a:ea typeface="Segoe UI" panose="020B0502040204020203" pitchFamily="34" charset="0"/>
                          <a:cs typeface="Segoe UI" panose="020B0502040204020203" pitchFamily="34" charset="0"/>
                        </a:rPr>
                        <a:t>i</a:t>
                      </a:r>
                      <a:r>
                        <a:rPr lang="pt-BR" sz="1400" dirty="0">
                          <a:solidFill>
                            <a:srgbClr val="2D2E2D"/>
                          </a:solidFill>
                          <a:latin typeface="Segoe UI" panose="020B0502040204020203" pitchFamily="34" charset="0"/>
                          <a:ea typeface="Segoe UI" panose="020B0502040204020203" pitchFamily="34" charset="0"/>
                          <a:cs typeface="Segoe UI" panose="020B0502040204020203" pitchFamily="34" charset="0"/>
                        </a:rPr>
                        <a:t>r</a:t>
                      </a:r>
                      <a:r>
                        <a:rPr lang="pt-BR" sz="1400" spc="-5" dirty="0">
                          <a:solidFill>
                            <a:srgbClr val="2D2E2D"/>
                          </a:solidFill>
                          <a:latin typeface="Segoe UI" panose="020B0502040204020203" pitchFamily="34" charset="0"/>
                          <a:ea typeface="Segoe UI" panose="020B0502040204020203" pitchFamily="34" charset="0"/>
                          <a:cs typeface="Segoe UI" panose="020B0502040204020203" pitchFamily="34" charset="0"/>
                        </a:rPr>
                        <a:t>e</a:t>
                      </a:r>
                      <a:r>
                        <a:rPr lang="pt-BR" sz="1400" spc="-10" dirty="0">
                          <a:solidFill>
                            <a:srgbClr val="2D2E2D"/>
                          </a:solidFill>
                          <a:latin typeface="Segoe UI" panose="020B0502040204020203" pitchFamily="34" charset="0"/>
                          <a:ea typeface="Segoe UI" panose="020B0502040204020203" pitchFamily="34" charset="0"/>
                          <a:cs typeface="Segoe UI" panose="020B0502040204020203" pitchFamily="34" charset="0"/>
                        </a:rPr>
                        <a:t>i</a:t>
                      </a:r>
                      <a:r>
                        <a:rPr lang="pt-BR" sz="1400" spc="0" dirty="0">
                          <a:solidFill>
                            <a:srgbClr val="2D2E2D"/>
                          </a:solidFill>
                          <a:latin typeface="Segoe UI" panose="020B0502040204020203" pitchFamily="34" charset="0"/>
                          <a:ea typeface="Segoe UI" panose="020B0502040204020203" pitchFamily="34" charset="0"/>
                          <a:cs typeface="Segoe UI" panose="020B0502040204020203" pitchFamily="34" charset="0"/>
                        </a:rPr>
                        <a:t>t</a:t>
                      </a:r>
                      <a:r>
                        <a:rPr lang="pt-BR" sz="1400" spc="-5" dirty="0">
                          <a:solidFill>
                            <a:srgbClr val="2D2E2D"/>
                          </a:solidFill>
                          <a:latin typeface="Segoe UI" panose="020B0502040204020203" pitchFamily="34" charset="0"/>
                          <a:ea typeface="Segoe UI" panose="020B0502040204020203" pitchFamily="34" charset="0"/>
                          <a:cs typeface="Segoe UI" panose="020B0502040204020203" pitchFamily="34" charset="0"/>
                        </a:rPr>
                        <a:t>o</a:t>
                      </a:r>
                      <a:r>
                        <a:rPr lang="pt-BR" sz="1400" dirty="0">
                          <a:solidFill>
                            <a:srgbClr val="2D2E2D"/>
                          </a:solidFill>
                          <a:latin typeface="Segoe UI" panose="020B0502040204020203" pitchFamily="34" charset="0"/>
                          <a:ea typeface="Segoe UI" panose="020B0502040204020203" pitchFamily="34" charset="0"/>
                          <a:cs typeface="Segoe UI" panose="020B0502040204020203" pitchFamily="34" charset="0"/>
                        </a:rPr>
                        <a:t>, </a:t>
                      </a:r>
                      <a:r>
                        <a:rPr lang="pt-BR" sz="1400" spc="-5" dirty="0">
                          <a:solidFill>
                            <a:srgbClr val="2D2E2D"/>
                          </a:solidFill>
                          <a:latin typeface="Segoe UI" panose="020B0502040204020203" pitchFamily="34" charset="0"/>
                          <a:ea typeface="Segoe UI" panose="020B0502040204020203" pitchFamily="34" charset="0"/>
                          <a:cs typeface="Segoe UI" panose="020B0502040204020203" pitchFamily="34" charset="0"/>
                        </a:rPr>
                        <a:t>e</a:t>
                      </a:r>
                      <a:r>
                        <a:rPr lang="pt-BR" sz="1400" dirty="0">
                          <a:solidFill>
                            <a:srgbClr val="2D2E2D"/>
                          </a:solidFill>
                          <a:latin typeface="Segoe UI" panose="020B0502040204020203" pitchFamily="34" charset="0"/>
                          <a:ea typeface="Segoe UI" panose="020B0502040204020203" pitchFamily="34" charset="0"/>
                          <a:cs typeface="Segoe UI" panose="020B0502040204020203" pitchFamily="34" charset="0"/>
                        </a:rPr>
                        <a:t>m </a:t>
                      </a:r>
                      <a:r>
                        <a:rPr lang="pt-BR" sz="1400" spc="-5" dirty="0">
                          <a:solidFill>
                            <a:srgbClr val="2D2E2D"/>
                          </a:solidFill>
                          <a:latin typeface="Segoe UI" panose="020B0502040204020203" pitchFamily="34" charset="0"/>
                          <a:ea typeface="Segoe UI" panose="020B0502040204020203" pitchFamily="34" charset="0"/>
                          <a:cs typeface="Segoe UI" panose="020B0502040204020203" pitchFamily="34" charset="0"/>
                        </a:rPr>
                        <a:t>qu</a:t>
                      </a:r>
                      <a:r>
                        <a:rPr lang="pt-BR" sz="1400" dirty="0">
                          <a:solidFill>
                            <a:srgbClr val="2D2E2D"/>
                          </a:solidFill>
                          <a:latin typeface="Segoe UI" panose="020B0502040204020203" pitchFamily="34" charset="0"/>
                          <a:ea typeface="Segoe UI" panose="020B0502040204020203" pitchFamily="34" charset="0"/>
                          <a:cs typeface="Segoe UI" panose="020B0502040204020203" pitchFamily="34" charset="0"/>
                        </a:rPr>
                        <a:t>e se </a:t>
                      </a:r>
                      <a:r>
                        <a:rPr lang="pt-BR" sz="1400" spc="0" dirty="0">
                          <a:solidFill>
                            <a:srgbClr val="2D2E2D"/>
                          </a:solidFill>
                          <a:latin typeface="Segoe UI" panose="020B0502040204020203" pitchFamily="34" charset="0"/>
                          <a:ea typeface="Segoe UI" panose="020B0502040204020203" pitchFamily="34" charset="0"/>
                          <a:cs typeface="Segoe UI" panose="020B0502040204020203" pitchFamily="34" charset="0"/>
                        </a:rPr>
                        <a:t>f</a:t>
                      </a:r>
                      <a:r>
                        <a:rPr lang="pt-BR" sz="1400" spc="-5" dirty="0">
                          <a:solidFill>
                            <a:srgbClr val="2D2E2D"/>
                          </a:solidFill>
                          <a:latin typeface="Segoe UI" panose="020B0502040204020203" pitchFamily="34" charset="0"/>
                          <a:ea typeface="Segoe UI" panose="020B0502040204020203" pitchFamily="34" charset="0"/>
                          <a:cs typeface="Segoe UI" panose="020B0502040204020203" pitchFamily="34" charset="0"/>
                        </a:rPr>
                        <a:t>unda</a:t>
                      </a:r>
                      <a:r>
                        <a:rPr lang="pt-BR" sz="1400" spc="0" dirty="0">
                          <a:solidFill>
                            <a:srgbClr val="2D2E2D"/>
                          </a:solidFill>
                          <a:latin typeface="Segoe UI" panose="020B0502040204020203" pitchFamily="34" charset="0"/>
                          <a:ea typeface="Segoe UI" panose="020B0502040204020203" pitchFamily="34" charset="0"/>
                          <a:cs typeface="Segoe UI" panose="020B0502040204020203" pitchFamily="34" charset="0"/>
                        </a:rPr>
                        <a:t>m</a:t>
                      </a:r>
                      <a:r>
                        <a:rPr lang="pt-BR" sz="1400" spc="-5" dirty="0">
                          <a:solidFill>
                            <a:srgbClr val="2D2E2D"/>
                          </a:solidFill>
                          <a:latin typeface="Segoe UI" panose="020B0502040204020203" pitchFamily="34" charset="0"/>
                          <a:ea typeface="Segoe UI" panose="020B0502040204020203" pitchFamily="34" charset="0"/>
                          <a:cs typeface="Segoe UI" panose="020B0502040204020203" pitchFamily="34" charset="0"/>
                        </a:rPr>
                        <a:t>en</a:t>
                      </a:r>
                      <a:r>
                        <a:rPr lang="pt-BR" sz="1400" spc="0" dirty="0">
                          <a:solidFill>
                            <a:srgbClr val="2D2E2D"/>
                          </a:solidFill>
                          <a:latin typeface="Segoe UI" panose="020B0502040204020203" pitchFamily="34" charset="0"/>
                          <a:ea typeface="Segoe UI" panose="020B0502040204020203" pitchFamily="34" charset="0"/>
                          <a:cs typeface="Segoe UI" panose="020B0502040204020203" pitchFamily="34" charset="0"/>
                        </a:rPr>
                        <a:t>t</a:t>
                      </a:r>
                      <a:r>
                        <a:rPr lang="pt-BR" sz="1400" dirty="0">
                          <a:solidFill>
                            <a:srgbClr val="2D2E2D"/>
                          </a:solidFill>
                          <a:latin typeface="Segoe UI" panose="020B0502040204020203" pitchFamily="34" charset="0"/>
                          <a:ea typeface="Segoe UI" panose="020B0502040204020203" pitchFamily="34" charset="0"/>
                          <a:cs typeface="Segoe UI" panose="020B0502040204020203" pitchFamily="34" charset="0"/>
                        </a:rPr>
                        <a:t>a o</a:t>
                      </a:r>
                      <a:r>
                        <a:rPr lang="pt-BR" sz="1400" baseline="0" dirty="0">
                          <a:solidFill>
                            <a:srgbClr val="2D2E2D"/>
                          </a:solidFill>
                          <a:latin typeface="Segoe UI" panose="020B0502040204020203" pitchFamily="34" charset="0"/>
                          <a:ea typeface="Segoe UI" panose="020B0502040204020203" pitchFamily="34" charset="0"/>
                          <a:cs typeface="Segoe UI" panose="020B0502040204020203" pitchFamily="34" charset="0"/>
                        </a:rPr>
                        <a:t> </a:t>
                      </a:r>
                      <a:r>
                        <a:rPr lang="pt-BR" sz="1400" spc="-5" dirty="0">
                          <a:solidFill>
                            <a:srgbClr val="2D2E2D"/>
                          </a:solidFill>
                          <a:latin typeface="Segoe UI" panose="020B0502040204020203" pitchFamily="34" charset="0"/>
                          <a:ea typeface="Segoe UI" panose="020B0502040204020203" pitchFamily="34" charset="0"/>
                          <a:cs typeface="Segoe UI" panose="020B0502040204020203" pitchFamily="34" charset="0"/>
                        </a:rPr>
                        <a:t>a</a:t>
                      </a:r>
                      <a:r>
                        <a:rPr lang="pt-BR" sz="1400" spc="0" dirty="0">
                          <a:solidFill>
                            <a:srgbClr val="2D2E2D"/>
                          </a:solidFill>
                          <a:latin typeface="Segoe UI" panose="020B0502040204020203" pitchFamily="34" charset="0"/>
                          <a:ea typeface="Segoe UI" panose="020B0502040204020203" pitchFamily="34" charset="0"/>
                          <a:cs typeface="Segoe UI" panose="020B0502040204020203" pitchFamily="34" charset="0"/>
                        </a:rPr>
                        <a:t>t</a:t>
                      </a:r>
                      <a:r>
                        <a:rPr lang="pt-BR" sz="1400" spc="-5" dirty="0">
                          <a:solidFill>
                            <a:srgbClr val="2D2E2D"/>
                          </a:solidFill>
                          <a:latin typeface="Segoe UI" panose="020B0502040204020203" pitchFamily="34" charset="0"/>
                          <a:ea typeface="Segoe UI" panose="020B0502040204020203" pitchFamily="34" charset="0"/>
                          <a:cs typeface="Segoe UI" panose="020B0502040204020203" pitchFamily="34" charset="0"/>
                        </a:rPr>
                        <a:t>o</a:t>
                      </a:r>
                      <a:r>
                        <a:rPr lang="pt-BR" sz="1400" dirty="0">
                          <a:solidFill>
                            <a:srgbClr val="2D2E2D"/>
                          </a:solidFill>
                          <a:latin typeface="Segoe UI" panose="020B0502040204020203" pitchFamily="34" charset="0"/>
                          <a:ea typeface="Segoe UI" panose="020B0502040204020203" pitchFamily="34" charset="0"/>
                          <a:cs typeface="Segoe UI" panose="020B0502040204020203" pitchFamily="34" charset="0"/>
                        </a:rPr>
                        <a:t>, é</a:t>
                      </a:r>
                      <a:r>
                        <a:rPr lang="pt-BR" sz="1400" baseline="0" dirty="0">
                          <a:solidFill>
                            <a:srgbClr val="2D2E2D"/>
                          </a:solidFill>
                          <a:latin typeface="Segoe UI" panose="020B0502040204020203" pitchFamily="34" charset="0"/>
                          <a:ea typeface="Segoe UI" panose="020B0502040204020203" pitchFamily="34" charset="0"/>
                          <a:cs typeface="Segoe UI" panose="020B0502040204020203" pitchFamily="34" charset="0"/>
                        </a:rPr>
                        <a:t> </a:t>
                      </a:r>
                      <a:r>
                        <a:rPr lang="pt-BR" sz="1400" spc="-5" dirty="0">
                          <a:solidFill>
                            <a:srgbClr val="2D2E2D"/>
                          </a:solidFill>
                          <a:latin typeface="Segoe UI" panose="020B0502040204020203" pitchFamily="34" charset="0"/>
                          <a:ea typeface="Segoe UI" panose="020B0502040204020203" pitchFamily="34" charset="0"/>
                          <a:cs typeface="Segoe UI" panose="020B0502040204020203" pitchFamily="34" charset="0"/>
                        </a:rPr>
                        <a:t>materialmente</a:t>
                      </a:r>
                      <a:r>
                        <a:rPr lang="pt-BR" sz="1400" spc="275" dirty="0">
                          <a:solidFill>
                            <a:srgbClr val="2D2E2D"/>
                          </a:solidFill>
                          <a:latin typeface="Segoe UI" panose="020B0502040204020203" pitchFamily="34" charset="0"/>
                          <a:ea typeface="Segoe UI" panose="020B0502040204020203" pitchFamily="34" charset="0"/>
                          <a:cs typeface="Segoe UI" panose="020B0502040204020203" pitchFamily="34" charset="0"/>
                        </a:rPr>
                        <a:t> </a:t>
                      </a:r>
                      <a:r>
                        <a:rPr lang="pt-BR" sz="1400" spc="-5" dirty="0">
                          <a:solidFill>
                            <a:srgbClr val="2D2E2D"/>
                          </a:solidFill>
                          <a:latin typeface="Segoe UI" panose="020B0502040204020203" pitchFamily="34" charset="0"/>
                          <a:ea typeface="Segoe UI" panose="020B0502040204020203" pitchFamily="34" charset="0"/>
                          <a:cs typeface="Segoe UI" panose="020B0502040204020203" pitchFamily="34" charset="0"/>
                        </a:rPr>
                        <a:t>inexistente</a:t>
                      </a:r>
                      <a:r>
                        <a:rPr lang="pt-BR" sz="1400" spc="275" dirty="0">
                          <a:solidFill>
                            <a:srgbClr val="2D2E2D"/>
                          </a:solidFill>
                          <a:latin typeface="Segoe UI" panose="020B0502040204020203" pitchFamily="34" charset="0"/>
                          <a:ea typeface="Segoe UI" panose="020B0502040204020203" pitchFamily="34" charset="0"/>
                          <a:cs typeface="Segoe UI" panose="020B0502040204020203" pitchFamily="34" charset="0"/>
                        </a:rPr>
                        <a:t> </a:t>
                      </a:r>
                      <a:r>
                        <a:rPr lang="pt-BR" sz="1400" spc="-5" dirty="0">
                          <a:solidFill>
                            <a:srgbClr val="2D2E2D"/>
                          </a:solidFill>
                          <a:latin typeface="Segoe UI" panose="020B0502040204020203" pitchFamily="34" charset="0"/>
                          <a:ea typeface="Segoe UI" panose="020B0502040204020203" pitchFamily="34" charset="0"/>
                          <a:cs typeface="Segoe UI" panose="020B0502040204020203" pitchFamily="34" charset="0"/>
                        </a:rPr>
                        <a:t>ou</a:t>
                      </a:r>
                      <a:r>
                        <a:rPr lang="pt-BR" sz="1400" spc="275" dirty="0">
                          <a:solidFill>
                            <a:srgbClr val="2D2E2D"/>
                          </a:solidFill>
                          <a:latin typeface="Segoe UI" panose="020B0502040204020203" pitchFamily="34" charset="0"/>
                          <a:ea typeface="Segoe UI" panose="020B0502040204020203" pitchFamily="34" charset="0"/>
                          <a:cs typeface="Segoe UI" panose="020B0502040204020203" pitchFamily="34" charset="0"/>
                        </a:rPr>
                        <a:t> </a:t>
                      </a:r>
                      <a:r>
                        <a:rPr lang="pt-BR" sz="1400" spc="-5" dirty="0">
                          <a:solidFill>
                            <a:srgbClr val="2D2E2D"/>
                          </a:solidFill>
                          <a:latin typeface="Segoe UI" panose="020B0502040204020203" pitchFamily="34" charset="0"/>
                          <a:ea typeface="Segoe UI" panose="020B0502040204020203" pitchFamily="34" charset="0"/>
                          <a:cs typeface="Segoe UI" panose="020B0502040204020203" pitchFamily="34" charset="0"/>
                        </a:rPr>
                        <a:t>juridicamente inadequada</a:t>
                      </a:r>
                      <a:r>
                        <a:rPr lang="pt-BR" sz="1400" spc="275" dirty="0">
                          <a:solidFill>
                            <a:srgbClr val="2D2E2D"/>
                          </a:solidFill>
                          <a:latin typeface="Segoe UI" panose="020B0502040204020203" pitchFamily="34" charset="0"/>
                          <a:ea typeface="Segoe UI" panose="020B0502040204020203" pitchFamily="34" charset="0"/>
                          <a:cs typeface="Segoe UI" panose="020B0502040204020203" pitchFamily="34" charset="0"/>
                        </a:rPr>
                        <a:t> </a:t>
                      </a:r>
                      <a:r>
                        <a:rPr lang="pt-BR" sz="1400" spc="-5" dirty="0">
                          <a:solidFill>
                            <a:srgbClr val="2D2E2D"/>
                          </a:solidFill>
                          <a:latin typeface="Segoe UI" panose="020B0502040204020203" pitchFamily="34" charset="0"/>
                          <a:ea typeface="Segoe UI" panose="020B0502040204020203" pitchFamily="34" charset="0"/>
                          <a:cs typeface="Segoe UI" panose="020B0502040204020203" pitchFamily="34" charset="0"/>
                        </a:rPr>
                        <a:t>ao</a:t>
                      </a:r>
                      <a:r>
                        <a:rPr lang="pt-BR" sz="1400" spc="275" dirty="0">
                          <a:solidFill>
                            <a:srgbClr val="2D2E2D"/>
                          </a:solidFill>
                          <a:latin typeface="Segoe UI" panose="020B0502040204020203" pitchFamily="34" charset="0"/>
                          <a:ea typeface="Segoe UI" panose="020B0502040204020203" pitchFamily="34" charset="0"/>
                          <a:cs typeface="Segoe UI" panose="020B0502040204020203" pitchFamily="34" charset="0"/>
                        </a:rPr>
                        <a:t> </a:t>
                      </a:r>
                      <a:r>
                        <a:rPr lang="pt-BR" sz="1400" spc="-5" dirty="0">
                          <a:solidFill>
                            <a:srgbClr val="2D2E2D"/>
                          </a:solidFill>
                          <a:latin typeface="Segoe UI" panose="020B0502040204020203" pitchFamily="34" charset="0"/>
                          <a:ea typeface="Segoe UI" panose="020B0502040204020203" pitchFamily="34" charset="0"/>
                          <a:cs typeface="Segoe UI" panose="020B0502040204020203" pitchFamily="34" charset="0"/>
                        </a:rPr>
                        <a:t>resultado obtido</a:t>
                      </a:r>
                      <a:endParaRPr lang="pt-BR" sz="1400" dirty="0">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sz="1400" spc="-5" dirty="0">
                          <a:solidFill>
                            <a:schemeClr val="tx1"/>
                          </a:solidFill>
                          <a:latin typeface="Segoe UI" panose="020B0502040204020203" pitchFamily="34" charset="0"/>
                          <a:ea typeface="Segoe UI" panose="020B0502040204020203" pitchFamily="34" charset="0"/>
                          <a:cs typeface="Segoe UI" panose="020B0502040204020203" pitchFamily="34" charset="0"/>
                        </a:rPr>
                        <a:t>Ausência de fundamento de direito: </a:t>
                      </a:r>
                      <a:r>
                        <a:rPr lang="pt-BR" sz="1400" dirty="0">
                          <a:solidFill>
                            <a:schemeClr val="tx1"/>
                          </a:solidFill>
                          <a:latin typeface="Segoe UI" panose="020B0502040204020203" pitchFamily="34" charset="0"/>
                          <a:ea typeface="Segoe UI" panose="020B0502040204020203" pitchFamily="34" charset="0"/>
                          <a:cs typeface="Segoe UI" panose="020B0502040204020203" pitchFamily="34" charset="0"/>
                        </a:rPr>
                        <a:t>a </a:t>
                      </a:r>
                      <a:r>
                        <a:rPr lang="pt-BR" sz="1400" spc="-5" dirty="0">
                          <a:solidFill>
                            <a:schemeClr val="tx1"/>
                          </a:solidFill>
                          <a:latin typeface="Segoe UI" panose="020B0502040204020203" pitchFamily="34" charset="0"/>
                          <a:ea typeface="Segoe UI" panose="020B0502040204020203" pitchFamily="34" charset="0"/>
                          <a:cs typeface="Segoe UI" panose="020B0502040204020203" pitchFamily="34" charset="0"/>
                        </a:rPr>
                        <a:t>lei</a:t>
                      </a:r>
                      <a:r>
                        <a:rPr lang="pt-BR" sz="1400" spc="5"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400" spc="-5" dirty="0">
                          <a:solidFill>
                            <a:schemeClr val="tx1"/>
                          </a:solidFill>
                          <a:latin typeface="Segoe UI" panose="020B0502040204020203" pitchFamily="34" charset="0"/>
                          <a:ea typeface="Segoe UI" panose="020B0502040204020203" pitchFamily="34" charset="0"/>
                          <a:cs typeface="Segoe UI" panose="020B0502040204020203" pitchFamily="34" charset="0"/>
                        </a:rPr>
                        <a:t>revogada</a:t>
                      </a:r>
                      <a:endParaRPr lang="pt-BR" sz="14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sz="1400" spc="-5" dirty="0">
                          <a:solidFill>
                            <a:schemeClr val="tx1"/>
                          </a:solidFill>
                          <a:latin typeface="Segoe UI" panose="020B0502040204020203" pitchFamily="34" charset="0"/>
                          <a:ea typeface="Segoe UI" panose="020B0502040204020203" pitchFamily="34" charset="0"/>
                          <a:cs typeface="Segoe UI" panose="020B0502040204020203" pitchFamily="34" charset="0"/>
                        </a:rPr>
                        <a:t>Ausência de fato que leva </a:t>
                      </a:r>
                      <a:r>
                        <a:rPr lang="pt-BR" sz="1400" dirty="0">
                          <a:solidFill>
                            <a:schemeClr val="tx1"/>
                          </a:solidFill>
                          <a:latin typeface="Segoe UI" panose="020B0502040204020203" pitchFamily="34" charset="0"/>
                          <a:ea typeface="Segoe UI" panose="020B0502040204020203" pitchFamily="34" charset="0"/>
                          <a:cs typeface="Segoe UI" panose="020B0502040204020203" pitchFamily="34" charset="0"/>
                        </a:rPr>
                        <a:t>a </a:t>
                      </a:r>
                      <a:r>
                        <a:rPr lang="pt-BR" sz="1400" spc="-5" dirty="0">
                          <a:solidFill>
                            <a:schemeClr val="tx1"/>
                          </a:solidFill>
                          <a:latin typeface="Segoe UI" panose="020B0502040204020203" pitchFamily="34" charset="0"/>
                          <a:ea typeface="Segoe UI" panose="020B0502040204020203" pitchFamily="34" charset="0"/>
                          <a:cs typeface="Segoe UI" panose="020B0502040204020203" pitchFamily="34" charset="0"/>
                        </a:rPr>
                        <a:t>edição do</a:t>
                      </a:r>
                      <a:r>
                        <a:rPr lang="pt-BR" sz="1400" spc="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400" spc="-5" dirty="0">
                          <a:solidFill>
                            <a:schemeClr val="tx1"/>
                          </a:solidFill>
                          <a:latin typeface="Segoe UI" panose="020B0502040204020203" pitchFamily="34" charset="0"/>
                          <a:ea typeface="Segoe UI" panose="020B0502040204020203" pitchFamily="34" charset="0"/>
                          <a:cs typeface="Segoe UI" panose="020B0502040204020203" pitchFamily="34" charset="0"/>
                        </a:rPr>
                        <a:t>ato</a:t>
                      </a:r>
                      <a:endParaRPr lang="pt-BR" sz="14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sz="1400" spc="-5" dirty="0">
                          <a:solidFill>
                            <a:schemeClr val="tx1"/>
                          </a:solidFill>
                          <a:latin typeface="Segoe UI" panose="020B0502040204020203" pitchFamily="34" charset="0"/>
                          <a:ea typeface="Segoe UI" panose="020B0502040204020203" pitchFamily="34" charset="0"/>
                          <a:cs typeface="Segoe UI" panose="020B0502040204020203" pitchFamily="34" charset="0"/>
                        </a:rPr>
                        <a:t>Inadequação entre fatos </a:t>
                      </a:r>
                      <a:r>
                        <a:rPr lang="pt-BR" sz="1400" dirty="0">
                          <a:solidFill>
                            <a:schemeClr val="tx1"/>
                          </a:solidFill>
                          <a:latin typeface="Segoe UI" panose="020B0502040204020203" pitchFamily="34" charset="0"/>
                          <a:ea typeface="Segoe UI" panose="020B0502040204020203" pitchFamily="34" charset="0"/>
                          <a:cs typeface="Segoe UI" panose="020B0502040204020203" pitchFamily="34" charset="0"/>
                        </a:rPr>
                        <a:t>e</a:t>
                      </a:r>
                      <a:r>
                        <a:rPr lang="pt-BR" sz="1400" spc="-5" dirty="0">
                          <a:solidFill>
                            <a:schemeClr val="tx1"/>
                          </a:solidFill>
                          <a:latin typeface="Segoe UI" panose="020B0502040204020203" pitchFamily="34" charset="0"/>
                          <a:ea typeface="Segoe UI" panose="020B0502040204020203" pitchFamily="34" charset="0"/>
                          <a:cs typeface="Segoe UI" panose="020B0502040204020203" pitchFamily="34" charset="0"/>
                        </a:rPr>
                        <a:t> direito</a:t>
                      </a:r>
                      <a:endParaRPr lang="pt-BR" sz="14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058394">
                <a:tc>
                  <a:txBody>
                    <a:bodyPr/>
                    <a:lstStyle/>
                    <a:p>
                      <a:pPr algn="ctr"/>
                      <a:endParaRPr lang="pt-BR" sz="600" b="1" spc="-1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a:r>
                        <a:rPr lang="pt-BR" sz="1500" b="1" spc="-10" dirty="0">
                          <a:solidFill>
                            <a:schemeClr val="tx1"/>
                          </a:solidFill>
                          <a:latin typeface="Segoe UI" panose="020B0502040204020203" pitchFamily="34" charset="0"/>
                          <a:ea typeface="Segoe UI" panose="020B0502040204020203" pitchFamily="34" charset="0"/>
                          <a:cs typeface="Segoe UI" panose="020B0502040204020203" pitchFamily="34" charset="0"/>
                        </a:rPr>
                        <a:t>DESVIO </a:t>
                      </a:r>
                      <a:r>
                        <a:rPr lang="pt-BR" sz="15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DE </a:t>
                      </a:r>
                      <a:r>
                        <a:rPr lang="pt-BR" sz="1500" b="1" spc="-10" dirty="0">
                          <a:solidFill>
                            <a:schemeClr val="tx1"/>
                          </a:solidFill>
                          <a:latin typeface="Segoe UI" panose="020B0502040204020203" pitchFamily="34" charset="0"/>
                          <a:ea typeface="Segoe UI" panose="020B0502040204020203" pitchFamily="34" charset="0"/>
                          <a:cs typeface="Segoe UI" panose="020B0502040204020203" pitchFamily="34" charset="0"/>
                        </a:rPr>
                        <a:t>FINALIDADE </a:t>
                      </a:r>
                    </a:p>
                    <a:p>
                      <a:pPr marL="0" marR="0" indent="0" algn="ctr" defTabSz="914400" rtl="0" eaLnBrk="1" fontAlgn="auto" latinLnBrk="0" hangingPunct="1">
                        <a:lnSpc>
                          <a:spcPct val="100000"/>
                        </a:lnSpc>
                        <a:spcBef>
                          <a:spcPts val="0"/>
                        </a:spcBef>
                        <a:spcAft>
                          <a:spcPts val="0"/>
                        </a:spcAft>
                        <a:buClrTx/>
                        <a:buSzTx/>
                        <a:buFontTx/>
                        <a:buNone/>
                        <a:tabLst/>
                        <a:defRPr/>
                      </a:pPr>
                      <a:r>
                        <a:rPr lang="pt-BR" sz="1400" b="1" i="1" spc="-5" dirty="0">
                          <a:solidFill>
                            <a:schemeClr val="tx1"/>
                          </a:solidFill>
                          <a:latin typeface="Segoe UI" panose="020B0502040204020203" pitchFamily="34" charset="0"/>
                          <a:ea typeface="Segoe UI" panose="020B0502040204020203" pitchFamily="34" charset="0"/>
                          <a:cs typeface="Segoe UI" panose="020B0502040204020203" pitchFamily="34" charset="0"/>
                        </a:rPr>
                        <a:t>Art. </a:t>
                      </a:r>
                      <a:r>
                        <a:rPr lang="pt-BR" sz="1400" b="1" i="1" spc="0" dirty="0">
                          <a:solidFill>
                            <a:schemeClr val="tx1"/>
                          </a:solidFill>
                          <a:latin typeface="Segoe UI" panose="020B0502040204020203" pitchFamily="34" charset="0"/>
                          <a:ea typeface="Segoe UI" panose="020B0502040204020203" pitchFamily="34" charset="0"/>
                          <a:cs typeface="Segoe UI" panose="020B0502040204020203" pitchFamily="34" charset="0"/>
                        </a:rPr>
                        <a:t>2º,§ú,</a:t>
                      </a:r>
                      <a:r>
                        <a:rPr lang="pt-BR" sz="1400" b="1" i="1" spc="75"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400" b="1" i="1" spc="-5" dirty="0">
                          <a:solidFill>
                            <a:schemeClr val="tx1"/>
                          </a:solidFill>
                          <a:latin typeface="Segoe UI" panose="020B0502040204020203" pitchFamily="34" charset="0"/>
                          <a:ea typeface="Segoe UI" panose="020B0502040204020203" pitchFamily="34" charset="0"/>
                          <a:cs typeface="Segoe UI" panose="020B0502040204020203" pitchFamily="34" charset="0"/>
                        </a:rPr>
                        <a:t>“e”:</a:t>
                      </a:r>
                      <a:endParaRPr lang="pt-BR" sz="1400" i="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ctr"/>
                      <a:endParaRPr lang="pt-BR" sz="15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pt-BR" sz="1400" spc="-5" dirty="0">
                        <a:solidFill>
                          <a:srgbClr val="2D2E2D"/>
                        </a:solidFill>
                        <a:latin typeface="Segoe UI" panose="020B0502040204020203" pitchFamily="34" charset="0"/>
                        <a:ea typeface="Segoe UI" panose="020B0502040204020203" pitchFamily="34" charset="0"/>
                        <a:cs typeface="Segoe UI" panose="020B0502040204020203"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t-BR" sz="1400" spc="-5" dirty="0">
                          <a:solidFill>
                            <a:srgbClr val="2D2E2D"/>
                          </a:solidFill>
                          <a:latin typeface="Segoe UI" panose="020B0502040204020203" pitchFamily="34" charset="0"/>
                          <a:ea typeface="Segoe UI" panose="020B0502040204020203" pitchFamily="34" charset="0"/>
                          <a:cs typeface="Segoe UI" panose="020B0502040204020203" pitchFamily="34" charset="0"/>
                        </a:rPr>
                        <a:t>Agente pratica </a:t>
                      </a:r>
                      <a:r>
                        <a:rPr lang="pt-BR" sz="1400" dirty="0">
                          <a:solidFill>
                            <a:srgbClr val="2D2E2D"/>
                          </a:solidFill>
                          <a:latin typeface="Segoe UI" panose="020B0502040204020203" pitchFamily="34" charset="0"/>
                          <a:ea typeface="Segoe UI" panose="020B0502040204020203" pitchFamily="34" charset="0"/>
                          <a:cs typeface="Segoe UI" panose="020B0502040204020203" pitchFamily="34" charset="0"/>
                        </a:rPr>
                        <a:t>o </a:t>
                      </a:r>
                      <a:r>
                        <a:rPr lang="pt-BR" sz="1400" spc="-5" dirty="0">
                          <a:solidFill>
                            <a:srgbClr val="2D2E2D"/>
                          </a:solidFill>
                          <a:latin typeface="Segoe UI" panose="020B0502040204020203" pitchFamily="34" charset="0"/>
                          <a:ea typeface="Segoe UI" panose="020B0502040204020203" pitchFamily="34" charset="0"/>
                          <a:cs typeface="Segoe UI" panose="020B0502040204020203" pitchFamily="34" charset="0"/>
                        </a:rPr>
                        <a:t>ato visando </a:t>
                      </a:r>
                      <a:r>
                        <a:rPr lang="pt-BR" sz="1400" dirty="0">
                          <a:solidFill>
                            <a:srgbClr val="2D2E2D"/>
                          </a:solidFill>
                          <a:latin typeface="Segoe UI" panose="020B0502040204020203" pitchFamily="34" charset="0"/>
                          <a:ea typeface="Segoe UI" panose="020B0502040204020203" pitchFamily="34" charset="0"/>
                          <a:cs typeface="Segoe UI" panose="020B0502040204020203" pitchFamily="34" charset="0"/>
                        </a:rPr>
                        <a:t>a </a:t>
                      </a:r>
                      <a:r>
                        <a:rPr lang="pt-BR" sz="1400" spc="-5" dirty="0">
                          <a:solidFill>
                            <a:srgbClr val="2D2E2D"/>
                          </a:solidFill>
                          <a:latin typeface="Segoe UI" panose="020B0502040204020203" pitchFamily="34" charset="0"/>
                          <a:ea typeface="Segoe UI" panose="020B0502040204020203" pitchFamily="34" charset="0"/>
                          <a:cs typeface="Segoe UI" panose="020B0502040204020203" pitchFamily="34" charset="0"/>
                        </a:rPr>
                        <a:t>fim diverso daquele previsto,</a:t>
                      </a:r>
                      <a:r>
                        <a:rPr lang="pt-BR" sz="1400" spc="80" dirty="0">
                          <a:solidFill>
                            <a:srgbClr val="2D2E2D"/>
                          </a:solidFill>
                          <a:latin typeface="Segoe UI" panose="020B0502040204020203" pitchFamily="34" charset="0"/>
                          <a:ea typeface="Segoe UI" panose="020B0502040204020203" pitchFamily="34" charset="0"/>
                          <a:cs typeface="Segoe UI" panose="020B0502040204020203" pitchFamily="34" charset="0"/>
                        </a:rPr>
                        <a:t> </a:t>
                      </a:r>
                      <a:r>
                        <a:rPr lang="pt-BR" sz="1400" spc="-5" dirty="0">
                          <a:solidFill>
                            <a:srgbClr val="2D2E2D"/>
                          </a:solidFill>
                          <a:latin typeface="Segoe UI" panose="020B0502040204020203" pitchFamily="34" charset="0"/>
                          <a:ea typeface="Segoe UI" panose="020B0502040204020203" pitchFamily="34" charset="0"/>
                          <a:cs typeface="Segoe UI" panose="020B0502040204020203" pitchFamily="34" charset="0"/>
                        </a:rPr>
                        <a:t>explícita ou implicitamente, na regra de</a:t>
                      </a:r>
                      <a:r>
                        <a:rPr lang="pt-BR" sz="1400" spc="0" dirty="0">
                          <a:solidFill>
                            <a:srgbClr val="2D2E2D"/>
                          </a:solidFill>
                          <a:latin typeface="Segoe UI" panose="020B0502040204020203" pitchFamily="34" charset="0"/>
                          <a:ea typeface="Segoe UI" panose="020B0502040204020203" pitchFamily="34" charset="0"/>
                          <a:cs typeface="Segoe UI" panose="020B0502040204020203" pitchFamily="34" charset="0"/>
                        </a:rPr>
                        <a:t> </a:t>
                      </a:r>
                      <a:r>
                        <a:rPr lang="pt-BR" sz="1400" spc="-5" dirty="0">
                          <a:solidFill>
                            <a:srgbClr val="2D2E2D"/>
                          </a:solidFill>
                          <a:latin typeface="Segoe UI" panose="020B0502040204020203" pitchFamily="34" charset="0"/>
                          <a:ea typeface="Segoe UI" panose="020B0502040204020203" pitchFamily="34" charset="0"/>
                          <a:cs typeface="Segoe UI" panose="020B0502040204020203" pitchFamily="34" charset="0"/>
                        </a:rPr>
                        <a:t>competência</a:t>
                      </a:r>
                      <a:endParaRPr lang="pt-BR" sz="1400" dirty="0">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just">
                        <a:buFont typeface="Arial" panose="020B0604020202020204" pitchFamily="34" charset="0"/>
                        <a:buChar char="•"/>
                      </a:pPr>
                      <a:r>
                        <a:rPr lang="pt-BR" sz="1400" dirty="0">
                          <a:solidFill>
                            <a:schemeClr val="tx1"/>
                          </a:solidFill>
                          <a:latin typeface="Segoe UI" panose="020B0502040204020203" pitchFamily="34" charset="0"/>
                          <a:ea typeface="Segoe UI" panose="020B0502040204020203" pitchFamily="34" charset="0"/>
                          <a:cs typeface="Segoe UI" panose="020B0502040204020203" pitchFamily="34" charset="0"/>
                        </a:rPr>
                        <a:t>Limite aos atos administrativos discricionários</a:t>
                      </a:r>
                    </a:p>
                    <a:p>
                      <a:pPr marL="285750" indent="-285750" algn="just">
                        <a:buFont typeface="Arial" panose="020B0604020202020204" pitchFamily="34" charset="0"/>
                        <a:buChar char="•"/>
                      </a:pPr>
                      <a:r>
                        <a:rPr lang="pt-BR" sz="1400" dirty="0">
                          <a:solidFill>
                            <a:schemeClr val="tx1"/>
                          </a:solidFill>
                          <a:latin typeface="Segoe UI" panose="020B0502040204020203" pitchFamily="34" charset="0"/>
                          <a:ea typeface="Segoe UI" panose="020B0502040204020203" pitchFamily="34" charset="0"/>
                          <a:cs typeface="Segoe UI" panose="020B0502040204020203" pitchFamily="34" charset="0"/>
                        </a:rPr>
                        <a:t>Vedada a satisfação de interesses pessoais</a:t>
                      </a:r>
                    </a:p>
                    <a:p>
                      <a:pPr marL="285750" indent="-285750" algn="just">
                        <a:buFont typeface="Arial" panose="020B0604020202020204" pitchFamily="34" charset="0"/>
                        <a:buChar char="•"/>
                      </a:pPr>
                      <a:r>
                        <a:rPr lang="pt-BR" sz="1400" dirty="0">
                          <a:solidFill>
                            <a:schemeClr val="tx1"/>
                          </a:solidFill>
                          <a:latin typeface="Segoe UI" panose="020B0502040204020203" pitchFamily="34" charset="0"/>
                          <a:ea typeface="Segoe UI" panose="020B0502040204020203" pitchFamily="34" charset="0"/>
                          <a:cs typeface="Segoe UI" panose="020B0502040204020203" pitchFamily="34" charset="0"/>
                        </a:rPr>
                        <a:t>Dificuldade de prova e elaboração doutrinária:</a:t>
                      </a:r>
                      <a:r>
                        <a:rPr lang="pt-BR" sz="14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400" dirty="0">
                          <a:solidFill>
                            <a:schemeClr val="tx1"/>
                          </a:solidFill>
                          <a:latin typeface="Segoe UI" panose="020B0502040204020203" pitchFamily="34" charset="0"/>
                          <a:ea typeface="Segoe UI" panose="020B0502040204020203" pitchFamily="34" charset="0"/>
                          <a:cs typeface="Segoe UI" panose="020B0502040204020203" pitchFamily="34" charset="0"/>
                        </a:rPr>
                        <a:t>indícios denunciadores do desvio de poder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95085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2" y="196947"/>
            <a:ext cx="10747716" cy="1169551"/>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05: Controle dos Atos Administrativos</a:t>
            </a:r>
          </a:p>
          <a:p>
            <a:pPr algn="just"/>
            <a:endParaRPr lang="pt-BR" sz="1500" i="1" dirty="0">
              <a:latin typeface="Segoe UI Semibold" panose="020B0702040204020203" pitchFamily="34" charset="0"/>
              <a:cs typeface="Segoe UI Semibold" panose="020B0702040204020203" pitchFamily="34" charset="0"/>
            </a:endParaRPr>
          </a:p>
          <a:p>
            <a:pPr algn="just"/>
            <a:r>
              <a:rPr lang="pt-BR" sz="2500" i="1" dirty="0">
                <a:latin typeface="Segoe UI Semibold" panose="020B0702040204020203" pitchFamily="34" charset="0"/>
                <a:cs typeface="Segoe UI Semibold" panose="020B0702040204020203" pitchFamily="34" charset="0"/>
              </a:rPr>
              <a:t>Tipos de Controle</a:t>
            </a:r>
          </a:p>
        </p:txBody>
      </p:sp>
      <p:sp>
        <p:nvSpPr>
          <p:cNvPr id="4" name="object 64"/>
          <p:cNvSpPr/>
          <p:nvPr/>
        </p:nvSpPr>
        <p:spPr>
          <a:xfrm>
            <a:off x="1103696" y="1803610"/>
            <a:ext cx="2316893" cy="639343"/>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endParaRPr lang="pt-BR" sz="300" dirty="0">
              <a:latin typeface="Segoe UI Semibold" panose="020B0702040204020203" pitchFamily="34" charset="0"/>
              <a:cs typeface="Segoe UI Semibold" panose="020B0702040204020203" pitchFamily="34" charset="0"/>
            </a:endParaRPr>
          </a:p>
          <a:p>
            <a:pPr algn="ctr"/>
            <a:r>
              <a:rPr lang="pt-BR" dirty="0">
                <a:latin typeface="Segoe UI Semibold" panose="020B0702040204020203" pitchFamily="34" charset="0"/>
                <a:cs typeface="Segoe UI Semibold" panose="020B0702040204020203" pitchFamily="34" charset="0"/>
              </a:rPr>
              <a:t>CONTROLE </a:t>
            </a:r>
          </a:p>
          <a:p>
            <a:pPr algn="ctr"/>
            <a:r>
              <a:rPr lang="pt-BR" dirty="0">
                <a:latin typeface="Segoe UI Semibold" panose="020B0702040204020203" pitchFamily="34" charset="0"/>
                <a:cs typeface="Segoe UI Semibold" panose="020B0702040204020203" pitchFamily="34" charset="0"/>
              </a:rPr>
              <a:t>INTERNO</a:t>
            </a:r>
            <a:endParaRPr lang="pt-BR" dirty="0"/>
          </a:p>
        </p:txBody>
      </p:sp>
      <p:sp>
        <p:nvSpPr>
          <p:cNvPr id="5" name="object 64"/>
          <p:cNvSpPr/>
          <p:nvPr/>
        </p:nvSpPr>
        <p:spPr>
          <a:xfrm>
            <a:off x="1103695" y="3924584"/>
            <a:ext cx="2316893" cy="639343"/>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endParaRPr lang="pt-BR" sz="300" dirty="0">
              <a:latin typeface="Segoe UI Semibold" panose="020B0702040204020203" pitchFamily="34" charset="0"/>
              <a:cs typeface="Segoe UI Semibold" panose="020B0702040204020203" pitchFamily="34" charset="0"/>
            </a:endParaRPr>
          </a:p>
          <a:p>
            <a:pPr algn="ctr"/>
            <a:r>
              <a:rPr lang="pt-BR" dirty="0">
                <a:latin typeface="Segoe UI Semibold" panose="020B0702040204020203" pitchFamily="34" charset="0"/>
                <a:cs typeface="Segoe UI Semibold" panose="020B0702040204020203" pitchFamily="34" charset="0"/>
              </a:rPr>
              <a:t>CONTROLE </a:t>
            </a:r>
          </a:p>
          <a:p>
            <a:pPr algn="ctr"/>
            <a:r>
              <a:rPr lang="pt-BR" dirty="0">
                <a:latin typeface="Segoe UI Semibold" panose="020B0702040204020203" pitchFamily="34" charset="0"/>
                <a:cs typeface="Segoe UI Semibold" panose="020B0702040204020203" pitchFamily="34" charset="0"/>
              </a:rPr>
              <a:t>EXTERNO</a:t>
            </a:r>
            <a:endParaRPr lang="pt-BR" dirty="0"/>
          </a:p>
        </p:txBody>
      </p:sp>
      <p:sp>
        <p:nvSpPr>
          <p:cNvPr id="7" name="object 64"/>
          <p:cNvSpPr/>
          <p:nvPr/>
        </p:nvSpPr>
        <p:spPr>
          <a:xfrm>
            <a:off x="1103695" y="5833239"/>
            <a:ext cx="2316893" cy="639343"/>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endParaRPr lang="pt-BR" sz="300" dirty="0">
              <a:latin typeface="Segoe UI Semibold" panose="020B0702040204020203" pitchFamily="34" charset="0"/>
              <a:cs typeface="Segoe UI Semibold" panose="020B0702040204020203" pitchFamily="34" charset="0"/>
            </a:endParaRPr>
          </a:p>
          <a:p>
            <a:pPr algn="ctr"/>
            <a:r>
              <a:rPr lang="pt-BR" dirty="0">
                <a:latin typeface="Segoe UI Semibold" panose="020B0702040204020203" pitchFamily="34" charset="0"/>
                <a:cs typeface="Segoe UI Semibold" panose="020B0702040204020203" pitchFamily="34" charset="0"/>
              </a:rPr>
              <a:t>CONTROLE </a:t>
            </a:r>
          </a:p>
          <a:p>
            <a:pPr algn="ctr"/>
            <a:r>
              <a:rPr lang="pt-BR" dirty="0">
                <a:latin typeface="Segoe UI Semibold" panose="020B0702040204020203" pitchFamily="34" charset="0"/>
                <a:cs typeface="Segoe UI Semibold" panose="020B0702040204020203" pitchFamily="34" charset="0"/>
              </a:rPr>
              <a:t>JUDICIAL</a:t>
            </a:r>
            <a:endParaRPr lang="pt-BR" dirty="0"/>
          </a:p>
        </p:txBody>
      </p:sp>
      <p:sp>
        <p:nvSpPr>
          <p:cNvPr id="2" name="Retângulo 1">
            <a:extLst>
              <a:ext uri="{FF2B5EF4-FFF2-40B4-BE49-F238E27FC236}">
                <a16:creationId xmlns:a16="http://schemas.microsoft.com/office/drawing/2014/main" id="{1FDFC1BD-4186-4285-8D42-295151A6F609}"/>
              </a:ext>
            </a:extLst>
          </p:cNvPr>
          <p:cNvSpPr/>
          <p:nvPr/>
        </p:nvSpPr>
        <p:spPr>
          <a:xfrm>
            <a:off x="4253533" y="1261506"/>
            <a:ext cx="6096000" cy="1723549"/>
          </a:xfrm>
          <a:prstGeom prst="rect">
            <a:avLst/>
          </a:prstGeom>
        </p:spPr>
        <p:txBody>
          <a:bodyPr>
            <a:spAutoFit/>
          </a:bodyPr>
          <a:lstStyle/>
          <a:p>
            <a:pPr marL="641350" lvl="2" indent="-285750" algn="just">
              <a:spcBef>
                <a:spcPts val="795"/>
              </a:spcBef>
              <a:buClr>
                <a:srgbClr val="D15A3E"/>
              </a:buClr>
              <a:buFont typeface="Wingdings" panose="05000000000000000000" pitchFamily="2" charset="2"/>
              <a:buChar char="Ø"/>
              <a:tabLst>
                <a:tab pos="498475" algn="l"/>
              </a:tabLst>
            </a:pPr>
            <a:r>
              <a:rPr lang="pt-BR" sz="1600" spc="-5" dirty="0">
                <a:latin typeface="Segoe UI" panose="020B0502040204020203" pitchFamily="34" charset="0"/>
                <a:ea typeface="Segoe UI" panose="020B0502040204020203" pitchFamily="34" charset="0"/>
                <a:cs typeface="Segoe UI" panose="020B0502040204020203" pitchFamily="34" charset="0"/>
              </a:rPr>
              <a:t>Própria Administração Pública como dever-poder de</a:t>
            </a:r>
            <a:r>
              <a:rPr lang="pt-BR" sz="1600" spc="-85" dirty="0">
                <a:latin typeface="Segoe UI" panose="020B0502040204020203" pitchFamily="34" charset="0"/>
                <a:ea typeface="Segoe UI" panose="020B0502040204020203" pitchFamily="34" charset="0"/>
                <a:cs typeface="Segoe UI" panose="020B0502040204020203" pitchFamily="34" charset="0"/>
              </a:rPr>
              <a:t> </a:t>
            </a:r>
            <a:r>
              <a:rPr lang="pt-BR" sz="1600" spc="-5" dirty="0">
                <a:latin typeface="Segoe UI" panose="020B0502040204020203" pitchFamily="34" charset="0"/>
                <a:ea typeface="Segoe UI" panose="020B0502040204020203" pitchFamily="34" charset="0"/>
                <a:cs typeface="Segoe UI" panose="020B0502040204020203" pitchFamily="34" charset="0"/>
              </a:rPr>
              <a:t>autotutela</a:t>
            </a:r>
            <a:endParaRPr lang="pt-BR" sz="1600" dirty="0">
              <a:latin typeface="Segoe UI" panose="020B0502040204020203" pitchFamily="34" charset="0"/>
              <a:ea typeface="Segoe UI" panose="020B0502040204020203" pitchFamily="34" charset="0"/>
              <a:cs typeface="Segoe UI" panose="020B0502040204020203" pitchFamily="34" charset="0"/>
            </a:endParaRPr>
          </a:p>
          <a:p>
            <a:pPr marL="1555750" lvl="3" indent="-285750" algn="just">
              <a:spcBef>
                <a:spcPts val="570"/>
              </a:spcBef>
              <a:buClr>
                <a:srgbClr val="D15A3E"/>
              </a:buClr>
              <a:buFont typeface="Arial" panose="020B0604020202020204" pitchFamily="34" charset="0"/>
              <a:buChar char="•"/>
              <a:tabLst>
                <a:tab pos="1498600" algn="l"/>
              </a:tabLst>
            </a:pPr>
            <a:r>
              <a:rPr lang="pt-BR" sz="1600" b="1" spc="-5" dirty="0">
                <a:latin typeface="Segoe UI" panose="020B0502040204020203" pitchFamily="34" charset="0"/>
                <a:ea typeface="Segoe UI" panose="020B0502040204020203" pitchFamily="34" charset="0"/>
                <a:cs typeface="Segoe UI" panose="020B0502040204020203" pitchFamily="34" charset="0"/>
              </a:rPr>
              <a:t>Abrangência</a:t>
            </a:r>
            <a:r>
              <a:rPr lang="pt-BR" sz="1600" spc="-5" dirty="0">
                <a:latin typeface="Segoe UI" panose="020B0502040204020203" pitchFamily="34" charset="0"/>
                <a:ea typeface="Segoe UI" panose="020B0502040204020203" pitchFamily="34" charset="0"/>
                <a:cs typeface="Segoe UI" panose="020B0502040204020203" pitchFamily="34" charset="0"/>
              </a:rPr>
              <a:t>: Legalidade </a:t>
            </a:r>
            <a:r>
              <a:rPr lang="pt-BR" sz="1600" dirty="0">
                <a:latin typeface="Segoe UI" panose="020B0502040204020203" pitchFamily="34" charset="0"/>
                <a:ea typeface="Segoe UI" panose="020B0502040204020203" pitchFamily="34" charset="0"/>
                <a:cs typeface="Segoe UI" panose="020B0502040204020203" pitchFamily="34" charset="0"/>
              </a:rPr>
              <a:t>e </a:t>
            </a:r>
            <a:r>
              <a:rPr lang="pt-BR" sz="1600" spc="-5" dirty="0">
                <a:latin typeface="Segoe UI" panose="020B0502040204020203" pitchFamily="34" charset="0"/>
                <a:ea typeface="Segoe UI" panose="020B0502040204020203" pitchFamily="34" charset="0"/>
                <a:cs typeface="Segoe UI" panose="020B0502040204020203" pitchFamily="34" charset="0"/>
              </a:rPr>
              <a:t>mérito (conveniência </a:t>
            </a:r>
            <a:r>
              <a:rPr lang="pt-BR" sz="1600" dirty="0">
                <a:latin typeface="Segoe UI" panose="020B0502040204020203" pitchFamily="34" charset="0"/>
                <a:ea typeface="Segoe UI" panose="020B0502040204020203" pitchFamily="34" charset="0"/>
                <a:cs typeface="Segoe UI" panose="020B0502040204020203" pitchFamily="34" charset="0"/>
              </a:rPr>
              <a:t>e</a:t>
            </a:r>
            <a:r>
              <a:rPr lang="pt-BR" sz="1600" spc="-10" dirty="0">
                <a:latin typeface="Segoe UI" panose="020B0502040204020203" pitchFamily="34" charset="0"/>
                <a:ea typeface="Segoe UI" panose="020B0502040204020203" pitchFamily="34" charset="0"/>
                <a:cs typeface="Segoe UI" panose="020B0502040204020203" pitchFamily="34" charset="0"/>
              </a:rPr>
              <a:t> </a:t>
            </a:r>
            <a:r>
              <a:rPr lang="pt-BR" sz="1600" spc="-5" dirty="0">
                <a:latin typeface="Segoe UI" panose="020B0502040204020203" pitchFamily="34" charset="0"/>
                <a:ea typeface="Segoe UI" panose="020B0502040204020203" pitchFamily="34" charset="0"/>
                <a:cs typeface="Segoe UI" panose="020B0502040204020203" pitchFamily="34" charset="0"/>
              </a:rPr>
              <a:t>oportunidade)</a:t>
            </a:r>
            <a:endParaRPr lang="pt-BR" sz="1600" dirty="0">
              <a:latin typeface="Segoe UI" panose="020B0502040204020203" pitchFamily="34" charset="0"/>
              <a:ea typeface="Segoe UI" panose="020B0502040204020203" pitchFamily="34" charset="0"/>
              <a:cs typeface="Segoe UI" panose="020B0502040204020203" pitchFamily="34" charset="0"/>
            </a:endParaRPr>
          </a:p>
          <a:p>
            <a:pPr marL="1555750" lvl="3" indent="-285750" algn="just">
              <a:spcBef>
                <a:spcPts val="605"/>
              </a:spcBef>
              <a:buClr>
                <a:srgbClr val="D15A3E"/>
              </a:buClr>
              <a:buFont typeface="Arial" panose="020B0604020202020204" pitchFamily="34" charset="0"/>
              <a:buChar char="•"/>
              <a:tabLst>
                <a:tab pos="1498600" algn="l"/>
              </a:tabLst>
            </a:pPr>
            <a:r>
              <a:rPr lang="pt-BR" sz="1600" b="1" spc="-5" dirty="0">
                <a:latin typeface="Segoe UI" panose="020B0502040204020203" pitchFamily="34" charset="0"/>
                <a:ea typeface="Segoe UI" panose="020B0502040204020203" pitchFamily="34" charset="0"/>
                <a:cs typeface="Segoe UI" panose="020B0502040204020203" pitchFamily="34" charset="0"/>
              </a:rPr>
              <a:t>Formas: </a:t>
            </a:r>
            <a:r>
              <a:rPr lang="pt-BR" sz="1600" spc="-5" dirty="0">
                <a:latin typeface="Segoe UI" panose="020B0502040204020203" pitchFamily="34" charset="0"/>
                <a:ea typeface="Segoe UI" panose="020B0502040204020203" pitchFamily="34" charset="0"/>
                <a:cs typeface="Segoe UI" panose="020B0502040204020203" pitchFamily="34" charset="0"/>
              </a:rPr>
              <a:t>Fiscalização hierárquica; supervisão </a:t>
            </a:r>
            <a:r>
              <a:rPr lang="pt-BR" sz="1600" spc="-5" dirty="0">
                <a:latin typeface="Arial"/>
                <a:cs typeface="Arial"/>
              </a:rPr>
              <a:t>ministerial; e, recursos</a:t>
            </a:r>
            <a:r>
              <a:rPr lang="pt-BR" sz="1600" spc="125" dirty="0">
                <a:latin typeface="Arial"/>
                <a:cs typeface="Arial"/>
              </a:rPr>
              <a:t> </a:t>
            </a:r>
            <a:r>
              <a:rPr lang="pt-BR" sz="1600" spc="-5" dirty="0">
                <a:latin typeface="Arial"/>
                <a:cs typeface="Arial"/>
              </a:rPr>
              <a:t>administrativos</a:t>
            </a:r>
            <a:endParaRPr lang="pt-BR" sz="1600" dirty="0">
              <a:latin typeface="Arial"/>
              <a:cs typeface="Arial"/>
            </a:endParaRPr>
          </a:p>
        </p:txBody>
      </p:sp>
      <p:sp>
        <p:nvSpPr>
          <p:cNvPr id="3" name="Retângulo 2">
            <a:extLst>
              <a:ext uri="{FF2B5EF4-FFF2-40B4-BE49-F238E27FC236}">
                <a16:creationId xmlns:a16="http://schemas.microsoft.com/office/drawing/2014/main" id="{A26E0C3E-6211-4D43-8514-F80AEEFDF1A8}"/>
              </a:ext>
            </a:extLst>
          </p:cNvPr>
          <p:cNvSpPr/>
          <p:nvPr/>
        </p:nvSpPr>
        <p:spPr>
          <a:xfrm>
            <a:off x="4140991" y="3097789"/>
            <a:ext cx="6096000" cy="2292935"/>
          </a:xfrm>
          <a:prstGeom prst="rect">
            <a:avLst/>
          </a:prstGeom>
        </p:spPr>
        <p:txBody>
          <a:bodyPr>
            <a:spAutoFit/>
          </a:bodyPr>
          <a:lstStyle/>
          <a:p>
            <a:pPr marL="641350" lvl="2" indent="-285750">
              <a:buClr>
                <a:srgbClr val="D15A3E"/>
              </a:buClr>
              <a:buFont typeface="Wingdings" panose="05000000000000000000" pitchFamily="2" charset="2"/>
              <a:buChar char="Ø"/>
              <a:tabLst>
                <a:tab pos="498475" algn="l"/>
              </a:tabLst>
            </a:pPr>
            <a:r>
              <a:rPr lang="pt-BR" sz="1600" spc="-5" dirty="0">
                <a:latin typeface="Segoe UI" panose="020B0502040204020203" pitchFamily="34" charset="0"/>
                <a:ea typeface="Segoe UI" panose="020B0502040204020203" pitchFamily="34" charset="0"/>
                <a:cs typeface="Segoe UI" panose="020B0502040204020203" pitchFamily="34" charset="0"/>
              </a:rPr>
              <a:t>Poderes Legislativo </a:t>
            </a:r>
            <a:r>
              <a:rPr lang="pt-BR" sz="1600" dirty="0">
                <a:latin typeface="Segoe UI" panose="020B0502040204020203" pitchFamily="34" charset="0"/>
                <a:ea typeface="Segoe UI" panose="020B0502040204020203" pitchFamily="34" charset="0"/>
                <a:cs typeface="Segoe UI" panose="020B0502040204020203" pitchFamily="34" charset="0"/>
              </a:rPr>
              <a:t>e </a:t>
            </a:r>
            <a:r>
              <a:rPr lang="pt-BR" sz="1600" spc="-5" dirty="0">
                <a:latin typeface="Segoe UI" panose="020B0502040204020203" pitchFamily="34" charset="0"/>
                <a:ea typeface="Segoe UI" panose="020B0502040204020203" pitchFamily="34" charset="0"/>
                <a:cs typeface="Segoe UI" panose="020B0502040204020203" pitchFamily="34" charset="0"/>
              </a:rPr>
              <a:t>Judiciário sobre </a:t>
            </a:r>
            <a:r>
              <a:rPr lang="pt-BR" sz="1600" dirty="0">
                <a:latin typeface="Segoe UI" panose="020B0502040204020203" pitchFamily="34" charset="0"/>
                <a:ea typeface="Segoe UI" panose="020B0502040204020203" pitchFamily="34" charset="0"/>
                <a:cs typeface="Segoe UI" panose="020B0502040204020203" pitchFamily="34" charset="0"/>
              </a:rPr>
              <a:t>a </a:t>
            </a:r>
            <a:r>
              <a:rPr lang="pt-BR" sz="1600" spc="-5" dirty="0">
                <a:latin typeface="Segoe UI" panose="020B0502040204020203" pitchFamily="34" charset="0"/>
                <a:ea typeface="Segoe UI" panose="020B0502040204020203" pitchFamily="34" charset="0"/>
                <a:cs typeface="Segoe UI" panose="020B0502040204020203" pitchFamily="34" charset="0"/>
              </a:rPr>
              <a:t>Administração</a:t>
            </a:r>
            <a:r>
              <a:rPr lang="pt-BR" sz="1600" spc="-95" dirty="0">
                <a:latin typeface="Segoe UI" panose="020B0502040204020203" pitchFamily="34" charset="0"/>
                <a:ea typeface="Segoe UI" panose="020B0502040204020203" pitchFamily="34" charset="0"/>
                <a:cs typeface="Segoe UI" panose="020B0502040204020203" pitchFamily="34" charset="0"/>
              </a:rPr>
              <a:t> </a:t>
            </a:r>
            <a:r>
              <a:rPr lang="pt-BR" sz="1600" spc="-5" dirty="0">
                <a:latin typeface="Segoe UI" panose="020B0502040204020203" pitchFamily="34" charset="0"/>
                <a:ea typeface="Segoe UI" panose="020B0502040204020203" pitchFamily="34" charset="0"/>
                <a:cs typeface="Segoe UI" panose="020B0502040204020203" pitchFamily="34" charset="0"/>
              </a:rPr>
              <a:t>Pública</a:t>
            </a:r>
            <a:endParaRPr lang="pt-BR" sz="1600" dirty="0">
              <a:latin typeface="Segoe UI" panose="020B0502040204020203" pitchFamily="34" charset="0"/>
              <a:ea typeface="Segoe UI" panose="020B0502040204020203" pitchFamily="34" charset="0"/>
              <a:cs typeface="Segoe UI" panose="020B0502040204020203" pitchFamily="34" charset="0"/>
            </a:endParaRPr>
          </a:p>
          <a:p>
            <a:pPr marL="1555750" lvl="3" indent="-285750">
              <a:spcBef>
                <a:spcPts val="600"/>
              </a:spcBef>
              <a:buClr>
                <a:srgbClr val="D15A3E"/>
              </a:buClr>
              <a:buFont typeface="Arial" panose="020B0604020202020204" pitchFamily="34" charset="0"/>
              <a:buChar char="•"/>
              <a:tabLst>
                <a:tab pos="1498600" algn="l"/>
              </a:tabLst>
            </a:pPr>
            <a:r>
              <a:rPr lang="pt-BR" sz="1600" b="1" spc="-5" dirty="0">
                <a:latin typeface="Segoe UI" panose="020B0502040204020203" pitchFamily="34" charset="0"/>
                <a:ea typeface="Segoe UI" panose="020B0502040204020203" pitchFamily="34" charset="0"/>
                <a:cs typeface="Segoe UI" panose="020B0502040204020203" pitchFamily="34" charset="0"/>
              </a:rPr>
              <a:t>Legislativo: </a:t>
            </a:r>
            <a:r>
              <a:rPr lang="pt-BR" sz="1600" spc="-5" dirty="0">
                <a:latin typeface="Segoe UI" panose="020B0502040204020203" pitchFamily="34" charset="0"/>
                <a:ea typeface="Segoe UI" panose="020B0502040204020203" pitchFamily="34" charset="0"/>
                <a:cs typeface="Segoe UI" panose="020B0502040204020203" pitchFamily="34" charset="0"/>
              </a:rPr>
              <a:t>Controle da legalidade, legitimidade </a:t>
            </a:r>
            <a:r>
              <a:rPr lang="pt-BR" sz="1600" dirty="0">
                <a:latin typeface="Segoe UI" panose="020B0502040204020203" pitchFamily="34" charset="0"/>
                <a:ea typeface="Segoe UI" panose="020B0502040204020203" pitchFamily="34" charset="0"/>
                <a:cs typeface="Segoe UI" panose="020B0502040204020203" pitchFamily="34" charset="0"/>
              </a:rPr>
              <a:t>e </a:t>
            </a:r>
            <a:r>
              <a:rPr lang="pt-BR" sz="1600" spc="-5" dirty="0">
                <a:latin typeface="Segoe UI" panose="020B0502040204020203" pitchFamily="34" charset="0"/>
                <a:ea typeface="Segoe UI" panose="020B0502040204020203" pitchFamily="34" charset="0"/>
                <a:cs typeface="Segoe UI" panose="020B0502040204020203" pitchFamily="34" charset="0"/>
              </a:rPr>
              <a:t>economicidade</a:t>
            </a:r>
            <a:r>
              <a:rPr lang="pt-BR" sz="1600" spc="25" dirty="0">
                <a:latin typeface="Segoe UI" panose="020B0502040204020203" pitchFamily="34" charset="0"/>
                <a:ea typeface="Segoe UI" panose="020B0502040204020203" pitchFamily="34" charset="0"/>
                <a:cs typeface="Segoe UI" panose="020B0502040204020203" pitchFamily="34" charset="0"/>
              </a:rPr>
              <a:t> </a:t>
            </a:r>
            <a:r>
              <a:rPr lang="pt-BR" sz="1600" spc="-5" dirty="0">
                <a:latin typeface="Segoe UI" panose="020B0502040204020203" pitchFamily="34" charset="0"/>
                <a:ea typeface="Segoe UI" panose="020B0502040204020203" pitchFamily="34" charset="0"/>
                <a:cs typeface="Segoe UI" panose="020B0502040204020203" pitchFamily="34" charset="0"/>
              </a:rPr>
              <a:t>(mérito)</a:t>
            </a:r>
            <a:endParaRPr lang="pt-BR" sz="1600" dirty="0">
              <a:latin typeface="Segoe UI" panose="020B0502040204020203" pitchFamily="34" charset="0"/>
              <a:ea typeface="Segoe UI" panose="020B0502040204020203" pitchFamily="34" charset="0"/>
              <a:cs typeface="Segoe UI" panose="020B0502040204020203" pitchFamily="34" charset="0"/>
            </a:endParaRPr>
          </a:p>
          <a:p>
            <a:pPr marL="2012950" lvl="4" indent="-285750">
              <a:spcBef>
                <a:spcPts val="600"/>
              </a:spcBef>
              <a:buClr>
                <a:srgbClr val="D15A3E"/>
              </a:buClr>
              <a:buFont typeface="Courier New" panose="02070309020205020404" pitchFamily="49" charset="0"/>
              <a:buChar char="o"/>
              <a:tabLst>
                <a:tab pos="2012314" algn="l"/>
                <a:tab pos="2012950" algn="l"/>
              </a:tabLst>
            </a:pPr>
            <a:r>
              <a:rPr lang="pt-BR" sz="1600" spc="-5" dirty="0">
                <a:latin typeface="Segoe UI" panose="020B0502040204020203" pitchFamily="34" charset="0"/>
                <a:ea typeface="Segoe UI" panose="020B0502040204020203" pitchFamily="34" charset="0"/>
                <a:cs typeface="Segoe UI" panose="020B0502040204020203" pitchFamily="34" charset="0"/>
              </a:rPr>
              <a:t>Dimensão política </a:t>
            </a:r>
            <a:r>
              <a:rPr lang="pt-BR" sz="1600" spc="-50" dirty="0">
                <a:latin typeface="Segoe UI" panose="020B0502040204020203" pitchFamily="34" charset="0"/>
                <a:ea typeface="Segoe UI" panose="020B0502040204020203" pitchFamily="34" charset="0"/>
                <a:cs typeface="Segoe UI" panose="020B0502040204020203" pitchFamily="34" charset="0"/>
              </a:rPr>
              <a:t>(CF, </a:t>
            </a:r>
            <a:r>
              <a:rPr lang="pt-BR" sz="1600" spc="-5" dirty="0" err="1">
                <a:latin typeface="Segoe UI" panose="020B0502040204020203" pitchFamily="34" charset="0"/>
                <a:ea typeface="Segoe UI" panose="020B0502040204020203" pitchFamily="34" charset="0"/>
                <a:cs typeface="Segoe UI" panose="020B0502040204020203" pitchFamily="34" charset="0"/>
              </a:rPr>
              <a:t>arts</a:t>
            </a:r>
            <a:r>
              <a:rPr lang="pt-BR" sz="1600" spc="-5" dirty="0">
                <a:latin typeface="Segoe UI" panose="020B0502040204020203" pitchFamily="34" charset="0"/>
                <a:ea typeface="Segoe UI" panose="020B0502040204020203" pitchFamily="34" charset="0"/>
                <a:cs typeface="Segoe UI" panose="020B0502040204020203" pitchFamily="34" charset="0"/>
              </a:rPr>
              <a:t>. 49, </a:t>
            </a:r>
            <a:r>
              <a:rPr lang="pt-BR" sz="1600" spc="-35" dirty="0">
                <a:latin typeface="Segoe UI" panose="020B0502040204020203" pitchFamily="34" charset="0"/>
                <a:ea typeface="Segoe UI" panose="020B0502040204020203" pitchFamily="34" charset="0"/>
                <a:cs typeface="Segoe UI" panose="020B0502040204020203" pitchFamily="34" charset="0"/>
              </a:rPr>
              <a:t>V; </a:t>
            </a:r>
            <a:r>
              <a:rPr lang="pt-BR" sz="1600" spc="-5" dirty="0">
                <a:latin typeface="Segoe UI" panose="020B0502040204020203" pitchFamily="34" charset="0"/>
                <a:ea typeface="Segoe UI" panose="020B0502040204020203" pitchFamily="34" charset="0"/>
                <a:cs typeface="Segoe UI" panose="020B0502040204020203" pitchFamily="34" charset="0"/>
              </a:rPr>
              <a:t>50; e, 58,</a:t>
            </a:r>
            <a:r>
              <a:rPr lang="pt-BR" sz="1600" spc="65" dirty="0">
                <a:latin typeface="Segoe UI" panose="020B0502040204020203" pitchFamily="34" charset="0"/>
                <a:ea typeface="Segoe UI" panose="020B0502040204020203" pitchFamily="34" charset="0"/>
                <a:cs typeface="Segoe UI" panose="020B0502040204020203" pitchFamily="34" charset="0"/>
              </a:rPr>
              <a:t> </a:t>
            </a:r>
            <a:r>
              <a:rPr lang="pt-BR" sz="1600" spc="-5" dirty="0">
                <a:latin typeface="Segoe UI" panose="020B0502040204020203" pitchFamily="34" charset="0"/>
                <a:ea typeface="Segoe UI" panose="020B0502040204020203" pitchFamily="34" charset="0"/>
                <a:cs typeface="Segoe UI" panose="020B0502040204020203" pitchFamily="34" charset="0"/>
              </a:rPr>
              <a:t>§3º)</a:t>
            </a:r>
            <a:endParaRPr lang="pt-BR" sz="1600" dirty="0">
              <a:latin typeface="Segoe UI" panose="020B0502040204020203" pitchFamily="34" charset="0"/>
              <a:ea typeface="Segoe UI" panose="020B0502040204020203" pitchFamily="34" charset="0"/>
              <a:cs typeface="Segoe UI" panose="020B0502040204020203" pitchFamily="34" charset="0"/>
            </a:endParaRPr>
          </a:p>
          <a:p>
            <a:pPr marL="2012950" lvl="4" indent="-285750">
              <a:spcBef>
                <a:spcPts val="565"/>
              </a:spcBef>
              <a:buClr>
                <a:srgbClr val="D15A3E"/>
              </a:buClr>
              <a:buFont typeface="Courier New" panose="02070309020205020404" pitchFamily="49" charset="0"/>
              <a:buChar char="o"/>
              <a:tabLst>
                <a:tab pos="2012314" algn="l"/>
                <a:tab pos="2012950" algn="l"/>
              </a:tabLst>
            </a:pPr>
            <a:r>
              <a:rPr lang="pt-BR" sz="1600" spc="-5" dirty="0">
                <a:latin typeface="Segoe UI" panose="020B0502040204020203" pitchFamily="34" charset="0"/>
                <a:ea typeface="Segoe UI" panose="020B0502040204020203" pitchFamily="34" charset="0"/>
                <a:cs typeface="Segoe UI" panose="020B0502040204020203" pitchFamily="34" charset="0"/>
              </a:rPr>
              <a:t>Dimensão financeira com auxílio dos </a:t>
            </a:r>
            <a:r>
              <a:rPr lang="pt-BR" sz="1600" spc="-10" dirty="0">
                <a:latin typeface="Segoe UI" panose="020B0502040204020203" pitchFamily="34" charset="0"/>
                <a:ea typeface="Segoe UI" panose="020B0502040204020203" pitchFamily="34" charset="0"/>
                <a:cs typeface="Segoe UI" panose="020B0502040204020203" pitchFamily="34" charset="0"/>
              </a:rPr>
              <a:t>Tribunais </a:t>
            </a:r>
            <a:r>
              <a:rPr lang="pt-BR" sz="1600" spc="-5" dirty="0">
                <a:latin typeface="Segoe UI" panose="020B0502040204020203" pitchFamily="34" charset="0"/>
                <a:ea typeface="Segoe UI" panose="020B0502040204020203" pitchFamily="34" charset="0"/>
                <a:cs typeface="Segoe UI" panose="020B0502040204020203" pitchFamily="34" charset="0"/>
              </a:rPr>
              <a:t>de </a:t>
            </a:r>
            <a:r>
              <a:rPr lang="pt-BR" sz="1600" spc="-25" dirty="0">
                <a:latin typeface="Segoe UI" panose="020B0502040204020203" pitchFamily="34" charset="0"/>
                <a:ea typeface="Segoe UI" panose="020B0502040204020203" pitchFamily="34" charset="0"/>
                <a:cs typeface="Segoe UI" panose="020B0502040204020203" pitchFamily="34" charset="0"/>
              </a:rPr>
              <a:t>Contas (CF, </a:t>
            </a:r>
            <a:r>
              <a:rPr lang="pt-BR" sz="1600" spc="-5" dirty="0" err="1">
                <a:latin typeface="Segoe UI" panose="020B0502040204020203" pitchFamily="34" charset="0"/>
                <a:ea typeface="Segoe UI" panose="020B0502040204020203" pitchFamily="34" charset="0"/>
                <a:cs typeface="Segoe UI" panose="020B0502040204020203" pitchFamily="34" charset="0"/>
              </a:rPr>
              <a:t>arts</a:t>
            </a:r>
            <a:r>
              <a:rPr lang="pt-BR" sz="1600" spc="-5" dirty="0">
                <a:latin typeface="Segoe UI" panose="020B0502040204020203" pitchFamily="34" charset="0"/>
                <a:ea typeface="Segoe UI" panose="020B0502040204020203" pitchFamily="34" charset="0"/>
                <a:cs typeface="Segoe UI" panose="020B0502040204020203" pitchFamily="34" charset="0"/>
              </a:rPr>
              <a:t>. 70 </a:t>
            </a:r>
            <a:r>
              <a:rPr lang="pt-BR" sz="1600" dirty="0">
                <a:latin typeface="Segoe UI" panose="020B0502040204020203" pitchFamily="34" charset="0"/>
                <a:ea typeface="Segoe UI" panose="020B0502040204020203" pitchFamily="34" charset="0"/>
                <a:cs typeface="Segoe UI" panose="020B0502040204020203" pitchFamily="34" charset="0"/>
              </a:rPr>
              <a:t>a</a:t>
            </a:r>
            <a:r>
              <a:rPr lang="pt-BR" sz="1600" spc="25" dirty="0">
                <a:latin typeface="Segoe UI" panose="020B0502040204020203" pitchFamily="34" charset="0"/>
                <a:ea typeface="Segoe UI" panose="020B0502040204020203" pitchFamily="34" charset="0"/>
                <a:cs typeface="Segoe UI" panose="020B0502040204020203" pitchFamily="34" charset="0"/>
              </a:rPr>
              <a:t> </a:t>
            </a:r>
            <a:r>
              <a:rPr lang="pt-BR" sz="1600" spc="-5" dirty="0">
                <a:latin typeface="Segoe UI" panose="020B0502040204020203" pitchFamily="34" charset="0"/>
                <a:ea typeface="Segoe UI" panose="020B0502040204020203" pitchFamily="34" charset="0"/>
                <a:cs typeface="Segoe UI" panose="020B0502040204020203" pitchFamily="34" charset="0"/>
              </a:rPr>
              <a:t>75)</a:t>
            </a:r>
            <a:endParaRPr lang="pt-BR" sz="1600" dirty="0">
              <a:latin typeface="Segoe UI" panose="020B0502040204020203" pitchFamily="34" charset="0"/>
              <a:ea typeface="Segoe UI" panose="020B0502040204020203" pitchFamily="34" charset="0"/>
              <a:cs typeface="Segoe UI" panose="020B0502040204020203" pitchFamily="34" charset="0"/>
            </a:endParaRPr>
          </a:p>
        </p:txBody>
      </p:sp>
      <p:sp>
        <p:nvSpPr>
          <p:cNvPr id="10" name="Retângulo 9">
            <a:extLst>
              <a:ext uri="{FF2B5EF4-FFF2-40B4-BE49-F238E27FC236}">
                <a16:creationId xmlns:a16="http://schemas.microsoft.com/office/drawing/2014/main" id="{E3CB81B7-9ED0-4864-85E5-1F4D3EF89BD7}"/>
              </a:ext>
            </a:extLst>
          </p:cNvPr>
          <p:cNvSpPr/>
          <p:nvPr/>
        </p:nvSpPr>
        <p:spPr>
          <a:xfrm>
            <a:off x="4253533" y="5537358"/>
            <a:ext cx="6096000" cy="1231106"/>
          </a:xfrm>
          <a:prstGeom prst="rect">
            <a:avLst/>
          </a:prstGeom>
        </p:spPr>
        <p:txBody>
          <a:bodyPr>
            <a:spAutoFit/>
          </a:bodyPr>
          <a:lstStyle/>
          <a:p>
            <a:pPr marL="1055687" lvl="3" indent="-342900">
              <a:buClr>
                <a:srgbClr val="D15A3E"/>
              </a:buClr>
              <a:buFont typeface="Wingdings" panose="05000000000000000000" pitchFamily="2" charset="2"/>
              <a:buChar char="Ø"/>
              <a:tabLst>
                <a:tab pos="981075" algn="l"/>
              </a:tabLst>
            </a:pPr>
            <a:r>
              <a:rPr lang="pt-BR" sz="1600" spc="-5" dirty="0">
                <a:latin typeface="Segoe UI" panose="020B0502040204020203" pitchFamily="34" charset="0"/>
                <a:ea typeface="Segoe UI" panose="020B0502040204020203" pitchFamily="34" charset="0"/>
                <a:cs typeface="Segoe UI" panose="020B0502040204020203" pitchFamily="34" charset="0"/>
              </a:rPr>
              <a:t>Controle da legalidade em sentido</a:t>
            </a:r>
            <a:r>
              <a:rPr lang="pt-BR" sz="1600" spc="5" dirty="0">
                <a:latin typeface="Segoe UI" panose="020B0502040204020203" pitchFamily="34" charset="0"/>
                <a:ea typeface="Segoe UI" panose="020B0502040204020203" pitchFamily="34" charset="0"/>
                <a:cs typeface="Segoe UI" panose="020B0502040204020203" pitchFamily="34" charset="0"/>
              </a:rPr>
              <a:t> </a:t>
            </a:r>
            <a:r>
              <a:rPr lang="pt-BR" sz="1600" spc="-5" dirty="0">
                <a:latin typeface="Segoe UI" panose="020B0502040204020203" pitchFamily="34" charset="0"/>
                <a:ea typeface="Segoe UI" panose="020B0502040204020203" pitchFamily="34" charset="0"/>
                <a:cs typeface="Segoe UI" panose="020B0502040204020203" pitchFamily="34" charset="0"/>
              </a:rPr>
              <a:t>amplo</a:t>
            </a:r>
            <a:endParaRPr lang="pt-BR" sz="1600" dirty="0">
              <a:latin typeface="Segoe UI" panose="020B0502040204020203" pitchFamily="34" charset="0"/>
              <a:ea typeface="Segoe UI" panose="020B0502040204020203" pitchFamily="34" charset="0"/>
              <a:cs typeface="Segoe UI" panose="020B0502040204020203" pitchFamily="34" charset="0"/>
            </a:endParaRPr>
          </a:p>
          <a:p>
            <a:pPr marL="2012950" lvl="4" indent="-285750">
              <a:spcBef>
                <a:spcPts val="605"/>
              </a:spcBef>
              <a:buClr>
                <a:srgbClr val="D15A3E"/>
              </a:buClr>
              <a:buFont typeface="Arial" panose="020B0604020202020204" pitchFamily="34" charset="0"/>
              <a:buChar char="•"/>
              <a:tabLst>
                <a:tab pos="2012314" algn="l"/>
                <a:tab pos="2012950" algn="l"/>
              </a:tabLst>
            </a:pPr>
            <a:r>
              <a:rPr lang="pt-BR" sz="1600" b="1" dirty="0">
                <a:latin typeface="Segoe UI" panose="020B0502040204020203" pitchFamily="34" charset="0"/>
                <a:ea typeface="Segoe UI" panose="020B0502040204020203" pitchFamily="34" charset="0"/>
                <a:cs typeface="Segoe UI" panose="020B0502040204020203" pitchFamily="34" charset="0"/>
              </a:rPr>
              <a:t>Atos </a:t>
            </a:r>
            <a:r>
              <a:rPr lang="pt-BR" sz="1600" b="1" spc="-10" dirty="0">
                <a:latin typeface="Segoe UI" panose="020B0502040204020203" pitchFamily="34" charset="0"/>
                <a:ea typeface="Segoe UI" panose="020B0502040204020203" pitchFamily="34" charset="0"/>
                <a:cs typeface="Segoe UI" panose="020B0502040204020203" pitchFamily="34" charset="0"/>
              </a:rPr>
              <a:t>Vinculados: </a:t>
            </a:r>
            <a:r>
              <a:rPr lang="pt-BR" sz="1600" spc="-5" dirty="0">
                <a:latin typeface="Segoe UI" panose="020B0502040204020203" pitchFamily="34" charset="0"/>
                <a:ea typeface="Segoe UI" panose="020B0502040204020203" pitchFamily="34" charset="0"/>
                <a:cs typeface="Segoe UI" panose="020B0502040204020203" pitchFamily="34" charset="0"/>
              </a:rPr>
              <a:t>conformidade com </a:t>
            </a:r>
            <a:r>
              <a:rPr lang="pt-BR" sz="1600" dirty="0">
                <a:latin typeface="Segoe UI" panose="020B0502040204020203" pitchFamily="34" charset="0"/>
                <a:ea typeface="Segoe UI" panose="020B0502040204020203" pitchFamily="34" charset="0"/>
                <a:cs typeface="Segoe UI" panose="020B0502040204020203" pitchFamily="34" charset="0"/>
              </a:rPr>
              <a:t>a </a:t>
            </a:r>
            <a:r>
              <a:rPr lang="pt-BR" sz="1600" spc="-5" dirty="0">
                <a:latin typeface="Segoe UI" panose="020B0502040204020203" pitchFamily="34" charset="0"/>
                <a:ea typeface="Segoe UI" panose="020B0502040204020203" pitchFamily="34" charset="0"/>
                <a:cs typeface="Segoe UI" panose="020B0502040204020203" pitchFamily="34" charset="0"/>
              </a:rPr>
              <a:t>lei</a:t>
            </a:r>
            <a:endParaRPr lang="pt-BR" sz="1600" dirty="0">
              <a:latin typeface="Segoe UI" panose="020B0502040204020203" pitchFamily="34" charset="0"/>
              <a:ea typeface="Segoe UI" panose="020B0502040204020203" pitchFamily="34" charset="0"/>
              <a:cs typeface="Segoe UI" panose="020B0502040204020203" pitchFamily="34" charset="0"/>
            </a:endParaRPr>
          </a:p>
          <a:p>
            <a:pPr marL="2012950" lvl="4" indent="-285750">
              <a:spcBef>
                <a:spcPts val="570"/>
              </a:spcBef>
              <a:buClr>
                <a:srgbClr val="D15A3E"/>
              </a:buClr>
              <a:buFont typeface="Arial" panose="020B0604020202020204" pitchFamily="34" charset="0"/>
              <a:buChar char="•"/>
              <a:tabLst>
                <a:tab pos="2012314" algn="l"/>
                <a:tab pos="2012950" algn="l"/>
              </a:tabLst>
            </a:pPr>
            <a:r>
              <a:rPr lang="pt-BR" sz="1600" b="1" dirty="0">
                <a:latin typeface="Segoe UI" panose="020B0502040204020203" pitchFamily="34" charset="0"/>
                <a:ea typeface="Segoe UI" panose="020B0502040204020203" pitchFamily="34" charset="0"/>
                <a:cs typeface="Segoe UI" panose="020B0502040204020203" pitchFamily="34" charset="0"/>
              </a:rPr>
              <a:t>Atos </a:t>
            </a:r>
            <a:r>
              <a:rPr lang="pt-BR" sz="1600" b="1" spc="-5" dirty="0">
                <a:latin typeface="Segoe UI" panose="020B0502040204020203" pitchFamily="34" charset="0"/>
                <a:ea typeface="Segoe UI" panose="020B0502040204020203" pitchFamily="34" charset="0"/>
                <a:cs typeface="Segoe UI" panose="020B0502040204020203" pitchFamily="34" charset="0"/>
              </a:rPr>
              <a:t>Discricionários</a:t>
            </a:r>
            <a:r>
              <a:rPr lang="pt-BR" sz="1600" spc="-5" dirty="0">
                <a:latin typeface="Segoe UI" panose="020B0502040204020203" pitchFamily="34" charset="0"/>
                <a:ea typeface="Segoe UI" panose="020B0502040204020203" pitchFamily="34" charset="0"/>
                <a:cs typeface="Segoe UI" panose="020B0502040204020203" pitchFamily="34" charset="0"/>
              </a:rPr>
              <a:t>: proporcionalidade </a:t>
            </a:r>
            <a:r>
              <a:rPr lang="pt-BR" sz="1600" dirty="0">
                <a:latin typeface="Segoe UI" panose="020B0502040204020203" pitchFamily="34" charset="0"/>
                <a:ea typeface="Segoe UI" panose="020B0502040204020203" pitchFamily="34" charset="0"/>
                <a:cs typeface="Segoe UI" panose="020B0502040204020203" pitchFamily="34" charset="0"/>
              </a:rPr>
              <a:t>e</a:t>
            </a:r>
            <a:r>
              <a:rPr lang="pt-BR" sz="1600" spc="-10" dirty="0">
                <a:latin typeface="Segoe UI" panose="020B0502040204020203" pitchFamily="34" charset="0"/>
                <a:ea typeface="Segoe UI" panose="020B0502040204020203" pitchFamily="34" charset="0"/>
                <a:cs typeface="Segoe UI" panose="020B0502040204020203" pitchFamily="34" charset="0"/>
              </a:rPr>
              <a:t> </a:t>
            </a:r>
            <a:r>
              <a:rPr lang="pt-BR" sz="1600" spc="-5" dirty="0">
                <a:latin typeface="Segoe UI" panose="020B0502040204020203" pitchFamily="34" charset="0"/>
                <a:ea typeface="Segoe UI" panose="020B0502040204020203" pitchFamily="34" charset="0"/>
                <a:cs typeface="Segoe UI" panose="020B0502040204020203" pitchFamily="34" charset="0"/>
              </a:rPr>
              <a:t>razoabilidade</a:t>
            </a:r>
            <a:endParaRPr lang="pt-BR" sz="1600" dirty="0">
              <a:latin typeface="Segoe UI" panose="020B0502040204020203" pitchFamily="34" charset="0"/>
              <a:ea typeface="Segoe UI" panose="020B0502040204020203" pitchFamily="34" charset="0"/>
              <a:cs typeface="Segoe UI" panose="020B0502040204020203" pitchFamily="34" charset="0"/>
            </a:endParaRPr>
          </a:p>
        </p:txBody>
      </p:sp>
      <p:cxnSp>
        <p:nvCxnSpPr>
          <p:cNvPr id="15" name="Conector reto 14">
            <a:extLst>
              <a:ext uri="{FF2B5EF4-FFF2-40B4-BE49-F238E27FC236}">
                <a16:creationId xmlns:a16="http://schemas.microsoft.com/office/drawing/2014/main" id="{F2D4591B-5B14-4215-8AD7-0E4A316BB956}"/>
              </a:ext>
            </a:extLst>
          </p:cNvPr>
          <p:cNvCxnSpPr>
            <a:cxnSpLocks/>
          </p:cNvCxnSpPr>
          <p:nvPr/>
        </p:nvCxnSpPr>
        <p:spPr>
          <a:xfrm>
            <a:off x="0" y="2985055"/>
            <a:ext cx="12192000" cy="30840"/>
          </a:xfrm>
          <a:prstGeom prst="line">
            <a:avLst/>
          </a:prstGeom>
        </p:spPr>
        <p:style>
          <a:lnRef idx="1">
            <a:schemeClr val="accent2"/>
          </a:lnRef>
          <a:fillRef idx="0">
            <a:schemeClr val="accent2"/>
          </a:fillRef>
          <a:effectRef idx="0">
            <a:schemeClr val="accent2"/>
          </a:effectRef>
          <a:fontRef idx="minor">
            <a:schemeClr val="tx1"/>
          </a:fontRef>
        </p:style>
      </p:cxnSp>
      <p:cxnSp>
        <p:nvCxnSpPr>
          <p:cNvPr id="17" name="Conector reto 16">
            <a:extLst>
              <a:ext uri="{FF2B5EF4-FFF2-40B4-BE49-F238E27FC236}">
                <a16:creationId xmlns:a16="http://schemas.microsoft.com/office/drawing/2014/main" id="{6F43A445-F644-401D-A766-74EBC4511D7B}"/>
              </a:ext>
            </a:extLst>
          </p:cNvPr>
          <p:cNvCxnSpPr>
            <a:cxnSpLocks/>
          </p:cNvCxnSpPr>
          <p:nvPr/>
        </p:nvCxnSpPr>
        <p:spPr>
          <a:xfrm>
            <a:off x="0" y="5433201"/>
            <a:ext cx="12192000" cy="3084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6249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2" y="196947"/>
            <a:ext cx="10747716" cy="1169551"/>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05: Controle dos Atos Administrativos</a:t>
            </a:r>
          </a:p>
          <a:p>
            <a:pPr algn="just"/>
            <a:endParaRPr lang="pt-BR" sz="1500" i="1" dirty="0">
              <a:latin typeface="Segoe UI Semibold" panose="020B0702040204020203" pitchFamily="34" charset="0"/>
              <a:cs typeface="Segoe UI Semibold" panose="020B0702040204020203" pitchFamily="34" charset="0"/>
            </a:endParaRPr>
          </a:p>
          <a:p>
            <a:pPr algn="just"/>
            <a:r>
              <a:rPr lang="pt-BR" sz="2500" i="1" dirty="0">
                <a:latin typeface="Segoe UI Semibold" panose="020B0702040204020203" pitchFamily="34" charset="0"/>
                <a:cs typeface="Segoe UI Semibold" panose="020B0702040204020203" pitchFamily="34" charset="0"/>
              </a:rPr>
              <a:t>DOGMA: Imunidade do mérito do ato administrativo (?)</a:t>
            </a:r>
          </a:p>
        </p:txBody>
      </p:sp>
      <p:sp>
        <p:nvSpPr>
          <p:cNvPr id="2" name="Retângulo 1"/>
          <p:cNvSpPr/>
          <p:nvPr/>
        </p:nvSpPr>
        <p:spPr>
          <a:xfrm>
            <a:off x="-58270" y="2179796"/>
            <a:ext cx="4186517" cy="584775"/>
          </a:xfrm>
          <a:prstGeom prst="rect">
            <a:avLst/>
          </a:prstGeom>
        </p:spPr>
        <p:txBody>
          <a:bodyPr wrap="square">
            <a:spAutoFit/>
          </a:bodyPr>
          <a:lstStyle/>
          <a:p>
            <a:pPr marL="363538" lvl="3">
              <a:buClr>
                <a:srgbClr val="D15A3E"/>
              </a:buClr>
              <a:tabLst>
                <a:tab pos="1555750" algn="l"/>
              </a:tabLst>
            </a:pPr>
            <a:endParaRPr lang="pt-BR" sz="1600" dirty="0">
              <a:latin typeface="Segoe UI" panose="020B0502040204020203" pitchFamily="34" charset="0"/>
              <a:ea typeface="Segoe UI" panose="020B0502040204020203" pitchFamily="34" charset="0"/>
              <a:cs typeface="Segoe UI" panose="020B0502040204020203" pitchFamily="34" charset="0"/>
            </a:endParaRPr>
          </a:p>
          <a:p>
            <a:pPr marL="363538" lvl="3">
              <a:buClr>
                <a:srgbClr val="D15A3E"/>
              </a:buClr>
              <a:tabLst>
                <a:tab pos="1555750" algn="l"/>
              </a:tabLst>
            </a:pPr>
            <a:endParaRPr lang="pt-BR" sz="1600" dirty="0">
              <a:latin typeface="Segoe UI" panose="020B0502040204020203" pitchFamily="34" charset="0"/>
              <a:ea typeface="Segoe UI" panose="020B0502040204020203" pitchFamily="34" charset="0"/>
              <a:cs typeface="Segoe UI" panose="020B0502040204020203" pitchFamily="34" charset="0"/>
            </a:endParaRPr>
          </a:p>
        </p:txBody>
      </p:sp>
      <p:sp>
        <p:nvSpPr>
          <p:cNvPr id="14" name="Retângulo: Cantos Arredondados 13">
            <a:extLst>
              <a:ext uri="{FF2B5EF4-FFF2-40B4-BE49-F238E27FC236}">
                <a16:creationId xmlns:a16="http://schemas.microsoft.com/office/drawing/2014/main" id="{81048322-5E38-421C-B004-0E657B37B5BF}"/>
              </a:ext>
            </a:extLst>
          </p:cNvPr>
          <p:cNvSpPr/>
          <p:nvPr/>
        </p:nvSpPr>
        <p:spPr>
          <a:xfrm>
            <a:off x="6850760" y="1875382"/>
            <a:ext cx="4071746" cy="99099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363" indent="-95250" algn="just"/>
            <a:r>
              <a:rPr lang="pt-BR" sz="1600" b="1" dirty="0">
                <a:solidFill>
                  <a:schemeClr val="tx1"/>
                </a:solidFill>
                <a:latin typeface="Segoe UI" panose="020B0502040204020203" pitchFamily="34" charset="0"/>
                <a:ea typeface="Segoe UI" panose="020B0502040204020203" pitchFamily="34" charset="0"/>
                <a:cs typeface="Segoe UI" panose="020B0502040204020203" pitchFamily="34" charset="0"/>
              </a:rPr>
              <a:t>Art. 141 § 4º - </a:t>
            </a: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A lei não poderá excluir da   apreciação do Poder Judiciário qualquer lesão de direito individual</a:t>
            </a:r>
          </a:p>
        </p:txBody>
      </p:sp>
      <p:sp>
        <p:nvSpPr>
          <p:cNvPr id="20" name="object 64">
            <a:extLst>
              <a:ext uri="{FF2B5EF4-FFF2-40B4-BE49-F238E27FC236}">
                <a16:creationId xmlns:a16="http://schemas.microsoft.com/office/drawing/2014/main" id="{ECA6B102-A9EC-4E13-B153-6B5956E044E9}"/>
              </a:ext>
            </a:extLst>
          </p:cNvPr>
          <p:cNvSpPr/>
          <p:nvPr/>
        </p:nvSpPr>
        <p:spPr>
          <a:xfrm>
            <a:off x="7728187" y="1475585"/>
            <a:ext cx="2316893" cy="460030"/>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endParaRPr lang="pt-BR" sz="300" dirty="0">
              <a:latin typeface="Segoe UI Semibold" panose="020B0702040204020203" pitchFamily="34" charset="0"/>
              <a:cs typeface="Segoe UI Semibold" panose="020B0702040204020203" pitchFamily="34" charset="0"/>
            </a:endParaRPr>
          </a:p>
          <a:p>
            <a:pPr algn="ctr"/>
            <a:r>
              <a:rPr lang="pt-BR" b="1" dirty="0">
                <a:latin typeface="Segoe UI" panose="020B0502040204020203" pitchFamily="34" charset="0"/>
                <a:ea typeface="Segoe UI" panose="020B0502040204020203" pitchFamily="34" charset="0"/>
                <a:cs typeface="Segoe UI" panose="020B0502040204020203" pitchFamily="34" charset="0"/>
              </a:rPr>
              <a:t>Constituição de 1946</a:t>
            </a:r>
            <a:endParaRPr lang="pt-BR" dirty="0">
              <a:latin typeface="Segoe UI Semibold" panose="020B0702040204020203" pitchFamily="34" charset="0"/>
              <a:cs typeface="Segoe UI Semibold" panose="020B0702040204020203" pitchFamily="34" charset="0"/>
            </a:endParaRPr>
          </a:p>
        </p:txBody>
      </p:sp>
      <p:sp>
        <p:nvSpPr>
          <p:cNvPr id="23" name="Retângulo: Cantos Arredondados 22">
            <a:extLst>
              <a:ext uri="{FF2B5EF4-FFF2-40B4-BE49-F238E27FC236}">
                <a16:creationId xmlns:a16="http://schemas.microsoft.com/office/drawing/2014/main" id="{5388A27B-EE32-416E-9E1F-4E531FEB3623}"/>
              </a:ext>
            </a:extLst>
          </p:cNvPr>
          <p:cNvSpPr/>
          <p:nvPr/>
        </p:nvSpPr>
        <p:spPr>
          <a:xfrm>
            <a:off x="6850760" y="3788445"/>
            <a:ext cx="4071746" cy="114874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lvl="3" algn="just">
              <a:buClr>
                <a:srgbClr val="D15A3E"/>
              </a:buClr>
              <a:tabLst>
                <a:tab pos="1555750" algn="l"/>
              </a:tabLst>
            </a:pPr>
            <a:r>
              <a:rPr lang="pt-BR" sz="16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Art. 150 § 4º - </a:t>
            </a:r>
            <a:r>
              <a:rPr lang="pt-BR" sz="1600" spc="-5" dirty="0">
                <a:solidFill>
                  <a:schemeClr val="tx1"/>
                </a:solidFill>
                <a:latin typeface="Segoe UI" panose="020B0502040204020203" pitchFamily="34" charset="0"/>
                <a:ea typeface="Segoe UI" panose="020B0502040204020203" pitchFamily="34" charset="0"/>
                <a:cs typeface="Segoe UI" panose="020B0502040204020203" pitchFamily="34" charset="0"/>
              </a:rPr>
              <a:t>A lei não poderá excluir da apreciação do Poder Judiciário qualquer lesão de direito individual</a:t>
            </a:r>
          </a:p>
        </p:txBody>
      </p:sp>
      <p:sp>
        <p:nvSpPr>
          <p:cNvPr id="24" name="object 64">
            <a:extLst>
              <a:ext uri="{FF2B5EF4-FFF2-40B4-BE49-F238E27FC236}">
                <a16:creationId xmlns:a16="http://schemas.microsoft.com/office/drawing/2014/main" id="{1798FE56-36FF-45C5-AB13-292E0CEB4964}"/>
              </a:ext>
            </a:extLst>
          </p:cNvPr>
          <p:cNvSpPr/>
          <p:nvPr/>
        </p:nvSpPr>
        <p:spPr>
          <a:xfrm>
            <a:off x="7728186" y="3228320"/>
            <a:ext cx="2316893" cy="616012"/>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endParaRPr lang="pt-BR" sz="300" dirty="0">
              <a:latin typeface="Segoe UI Semibold" panose="020B0702040204020203" pitchFamily="34" charset="0"/>
              <a:cs typeface="Segoe UI Semibold" panose="020B0702040204020203" pitchFamily="34" charset="0"/>
            </a:endParaRPr>
          </a:p>
          <a:p>
            <a:pPr algn="ctr"/>
            <a:r>
              <a:rPr lang="pt-BR" b="1" dirty="0">
                <a:latin typeface="Segoe UI" panose="020B0502040204020203" pitchFamily="34" charset="0"/>
                <a:ea typeface="Segoe UI" panose="020B0502040204020203" pitchFamily="34" charset="0"/>
                <a:cs typeface="Segoe UI" panose="020B0502040204020203" pitchFamily="34" charset="0"/>
              </a:rPr>
              <a:t>Constituição de 1967 (ECM 1969)</a:t>
            </a:r>
            <a:endParaRPr lang="pt-BR" dirty="0">
              <a:latin typeface="Segoe UI Semibold" panose="020B0702040204020203" pitchFamily="34" charset="0"/>
              <a:cs typeface="Segoe UI Semibold" panose="020B0702040204020203" pitchFamily="34" charset="0"/>
            </a:endParaRPr>
          </a:p>
        </p:txBody>
      </p:sp>
      <p:sp>
        <p:nvSpPr>
          <p:cNvPr id="25" name="Retângulo: Cantos Arredondados 24">
            <a:extLst>
              <a:ext uri="{FF2B5EF4-FFF2-40B4-BE49-F238E27FC236}">
                <a16:creationId xmlns:a16="http://schemas.microsoft.com/office/drawing/2014/main" id="{1FE4584E-9047-4A6F-8FAF-1274BF53DF94}"/>
              </a:ext>
            </a:extLst>
          </p:cNvPr>
          <p:cNvSpPr/>
          <p:nvPr/>
        </p:nvSpPr>
        <p:spPr>
          <a:xfrm>
            <a:off x="6850760" y="5512305"/>
            <a:ext cx="4071746" cy="114874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lvl="3" algn="just">
              <a:buClr>
                <a:srgbClr val="D15A3E"/>
              </a:buClr>
              <a:tabLst>
                <a:tab pos="1555750" algn="l"/>
              </a:tabLst>
            </a:pPr>
            <a:r>
              <a:rPr lang="pt-BR" sz="16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Art. 5º XXXV - </a:t>
            </a:r>
            <a:r>
              <a:rPr lang="pt-BR" sz="1600" spc="-5" dirty="0">
                <a:solidFill>
                  <a:schemeClr val="tx1"/>
                </a:solidFill>
                <a:latin typeface="Segoe UI" panose="020B0502040204020203" pitchFamily="34" charset="0"/>
                <a:ea typeface="Segoe UI" panose="020B0502040204020203" pitchFamily="34" charset="0"/>
                <a:cs typeface="Segoe UI" panose="020B0502040204020203" pitchFamily="34" charset="0"/>
              </a:rPr>
              <a:t>A lei não excluirá da apreciação do Poder Judiciário lesão ou ameaça a direito</a:t>
            </a:r>
          </a:p>
        </p:txBody>
      </p:sp>
      <p:sp>
        <p:nvSpPr>
          <p:cNvPr id="26" name="object 64">
            <a:extLst>
              <a:ext uri="{FF2B5EF4-FFF2-40B4-BE49-F238E27FC236}">
                <a16:creationId xmlns:a16="http://schemas.microsoft.com/office/drawing/2014/main" id="{0B562B3F-C116-4720-B6F0-708FBEDFC821}"/>
              </a:ext>
            </a:extLst>
          </p:cNvPr>
          <p:cNvSpPr/>
          <p:nvPr/>
        </p:nvSpPr>
        <p:spPr>
          <a:xfrm>
            <a:off x="7728186" y="5161600"/>
            <a:ext cx="2316893" cy="441629"/>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endParaRPr lang="pt-BR" sz="300" dirty="0">
              <a:latin typeface="Segoe UI Semibold" panose="020B0702040204020203" pitchFamily="34" charset="0"/>
              <a:cs typeface="Segoe UI Semibold" panose="020B0702040204020203" pitchFamily="34" charset="0"/>
            </a:endParaRPr>
          </a:p>
          <a:p>
            <a:pPr algn="ctr"/>
            <a:r>
              <a:rPr lang="pt-BR" b="1" dirty="0">
                <a:latin typeface="Segoe UI" panose="020B0502040204020203" pitchFamily="34" charset="0"/>
                <a:ea typeface="Segoe UI" panose="020B0502040204020203" pitchFamily="34" charset="0"/>
                <a:cs typeface="Segoe UI" panose="020B0502040204020203" pitchFamily="34" charset="0"/>
              </a:rPr>
              <a:t>Constituição de 1988</a:t>
            </a:r>
            <a:endParaRPr lang="pt-BR" dirty="0">
              <a:latin typeface="Segoe UI Semibold" panose="020B0702040204020203" pitchFamily="34" charset="0"/>
              <a:cs typeface="Segoe UI Semibold" panose="020B0702040204020203" pitchFamily="34" charset="0"/>
            </a:endParaRPr>
          </a:p>
        </p:txBody>
      </p:sp>
      <p:sp>
        <p:nvSpPr>
          <p:cNvPr id="27" name="Retângulo: Cantos Arredondados 26">
            <a:extLst>
              <a:ext uri="{FF2B5EF4-FFF2-40B4-BE49-F238E27FC236}">
                <a16:creationId xmlns:a16="http://schemas.microsoft.com/office/drawing/2014/main" id="{C0AA3709-0344-4994-8D35-2FEC467C0270}"/>
              </a:ext>
            </a:extLst>
          </p:cNvPr>
          <p:cNvSpPr/>
          <p:nvPr/>
        </p:nvSpPr>
        <p:spPr>
          <a:xfrm>
            <a:off x="728867" y="1832483"/>
            <a:ext cx="5683180" cy="482857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lvl="3" algn="just">
              <a:buClr>
                <a:srgbClr val="D15A3E"/>
              </a:buClr>
              <a:tabLst>
                <a:tab pos="1555750" algn="l"/>
              </a:tabLst>
            </a:pPr>
            <a:r>
              <a:rPr lang="pt-BR" sz="1600" b="1" spc="-5" dirty="0">
                <a:solidFill>
                  <a:srgbClr val="2D2E2D"/>
                </a:solidFill>
                <a:latin typeface="Segoe UI" panose="020B0502040204020203" pitchFamily="34" charset="0"/>
                <a:ea typeface="Segoe UI" panose="020B0502040204020203" pitchFamily="34" charset="0"/>
                <a:cs typeface="Segoe UI" panose="020B0502040204020203" pitchFamily="34" charset="0"/>
              </a:rPr>
              <a:t>Art. 13. § 9º </a:t>
            </a:r>
            <a:r>
              <a:rPr lang="pt-BR" sz="1600" spc="-5" dirty="0">
                <a:solidFill>
                  <a:srgbClr val="2D2E2D"/>
                </a:solidFill>
                <a:latin typeface="Segoe UI" panose="020B0502040204020203" pitchFamily="34" charset="0"/>
                <a:ea typeface="Segoe UI" panose="020B0502040204020203" pitchFamily="34" charset="0"/>
                <a:cs typeface="Segoe UI" panose="020B0502040204020203" pitchFamily="34" charset="0"/>
              </a:rPr>
              <a:t>Verificando a autoridade  judiciaria que o </a:t>
            </a:r>
            <a:r>
              <a:rPr lang="pt-BR" sz="1600" spc="-5" dirty="0" err="1">
                <a:solidFill>
                  <a:srgbClr val="2D2E2D"/>
                </a:solidFill>
                <a:latin typeface="Segoe UI" panose="020B0502040204020203" pitchFamily="34" charset="0"/>
                <a:ea typeface="Segoe UI" panose="020B0502040204020203" pitchFamily="34" charset="0"/>
                <a:cs typeface="Segoe UI" panose="020B0502040204020203" pitchFamily="34" charset="0"/>
              </a:rPr>
              <a:t>acto</a:t>
            </a:r>
            <a:r>
              <a:rPr lang="pt-BR" sz="1600" spc="-5" dirty="0">
                <a:solidFill>
                  <a:srgbClr val="2D2E2D"/>
                </a:solidFill>
                <a:latin typeface="Segoe UI" panose="020B0502040204020203" pitchFamily="34" charset="0"/>
                <a:ea typeface="Segoe UI" panose="020B0502040204020203" pitchFamily="34" charset="0"/>
                <a:cs typeface="Segoe UI" panose="020B0502040204020203" pitchFamily="34" charset="0"/>
              </a:rPr>
              <a:t> ou resolução em questão é  </a:t>
            </a:r>
            <a:r>
              <a:rPr lang="pt-BR" sz="1600" spc="-5" dirty="0" err="1">
                <a:solidFill>
                  <a:srgbClr val="2D2E2D"/>
                </a:solidFill>
                <a:latin typeface="Segoe UI" panose="020B0502040204020203" pitchFamily="34" charset="0"/>
                <a:ea typeface="Segoe UI" panose="020B0502040204020203" pitchFamily="34" charset="0"/>
                <a:cs typeface="Segoe UI" panose="020B0502040204020203" pitchFamily="34" charset="0"/>
              </a:rPr>
              <a:t>illegal</a:t>
            </a:r>
            <a:r>
              <a:rPr lang="pt-BR" sz="1600" spc="-5" dirty="0">
                <a:solidFill>
                  <a:srgbClr val="2D2E2D"/>
                </a:solidFill>
                <a:latin typeface="Segoe UI" panose="020B0502040204020203" pitchFamily="34" charset="0"/>
                <a:ea typeface="Segoe UI" panose="020B0502040204020203" pitchFamily="34" charset="0"/>
                <a:cs typeface="Segoe UI" panose="020B0502040204020203" pitchFamily="34" charset="0"/>
              </a:rPr>
              <a:t>, o </a:t>
            </a:r>
            <a:r>
              <a:rPr lang="pt-BR" sz="1600" spc="-5" dirty="0" err="1">
                <a:solidFill>
                  <a:srgbClr val="2D2E2D"/>
                </a:solidFill>
                <a:latin typeface="Segoe UI" panose="020B0502040204020203" pitchFamily="34" charset="0"/>
                <a:ea typeface="Segoe UI" panose="020B0502040204020203" pitchFamily="34" charset="0"/>
                <a:cs typeface="Segoe UI" panose="020B0502040204020203" pitchFamily="34" charset="0"/>
              </a:rPr>
              <a:t>annullará</a:t>
            </a:r>
            <a:r>
              <a:rPr lang="pt-BR" sz="1600" spc="-5" dirty="0">
                <a:solidFill>
                  <a:srgbClr val="2D2E2D"/>
                </a:solidFill>
                <a:latin typeface="Segoe UI" panose="020B0502040204020203" pitchFamily="34" charset="0"/>
                <a:ea typeface="Segoe UI" panose="020B0502040204020203" pitchFamily="34" charset="0"/>
                <a:cs typeface="Segoe UI" panose="020B0502040204020203" pitchFamily="34" charset="0"/>
              </a:rPr>
              <a:t> no todo ou em parte, para o fim de assegurar </a:t>
            </a:r>
            <a:r>
              <a:rPr lang="pt-BR" sz="1600" dirty="0">
                <a:solidFill>
                  <a:srgbClr val="2D2E2D"/>
                </a:solidFill>
                <a:latin typeface="Segoe UI" panose="020B0502040204020203" pitchFamily="34" charset="0"/>
                <a:ea typeface="Segoe UI" panose="020B0502040204020203" pitchFamily="34" charset="0"/>
                <a:cs typeface="Segoe UI" panose="020B0502040204020203" pitchFamily="34" charset="0"/>
              </a:rPr>
              <a:t>o </a:t>
            </a:r>
            <a:r>
              <a:rPr lang="pt-BR" sz="1600" spc="-5" dirty="0">
                <a:solidFill>
                  <a:srgbClr val="2D2E2D"/>
                </a:solidFill>
                <a:latin typeface="Segoe UI" panose="020B0502040204020203" pitchFamily="34" charset="0"/>
                <a:ea typeface="Segoe UI" panose="020B0502040204020203" pitchFamily="34" charset="0"/>
                <a:cs typeface="Segoe UI" panose="020B0502040204020203" pitchFamily="34" charset="0"/>
              </a:rPr>
              <a:t>direito do</a:t>
            </a:r>
            <a:r>
              <a:rPr lang="pt-BR" sz="1600" spc="-50" dirty="0">
                <a:solidFill>
                  <a:srgbClr val="2D2E2D"/>
                </a:solidFill>
                <a:latin typeface="Segoe UI" panose="020B0502040204020203" pitchFamily="34" charset="0"/>
                <a:ea typeface="Segoe UI" panose="020B0502040204020203" pitchFamily="34" charset="0"/>
                <a:cs typeface="Segoe UI" panose="020B0502040204020203" pitchFamily="34" charset="0"/>
              </a:rPr>
              <a:t> </a:t>
            </a:r>
            <a:r>
              <a:rPr lang="pt-BR" sz="1600" spc="-5" dirty="0">
                <a:solidFill>
                  <a:srgbClr val="2D2E2D"/>
                </a:solidFill>
                <a:latin typeface="Segoe UI" panose="020B0502040204020203" pitchFamily="34" charset="0"/>
                <a:ea typeface="Segoe UI" panose="020B0502040204020203" pitchFamily="34" charset="0"/>
                <a:cs typeface="Segoe UI" panose="020B0502040204020203" pitchFamily="34" charset="0"/>
              </a:rPr>
              <a:t>autor </a:t>
            </a:r>
          </a:p>
          <a:p>
            <a:pPr marL="363538" lvl="3" algn="just">
              <a:buClr>
                <a:srgbClr val="D15A3E"/>
              </a:buClr>
              <a:tabLst>
                <a:tab pos="1555750" algn="l"/>
              </a:tabLst>
            </a:pPr>
            <a:endParaRPr lang="pt-BR" sz="1600" spc="-5" dirty="0">
              <a:solidFill>
                <a:srgbClr val="2D2E2D"/>
              </a:solidFill>
              <a:latin typeface="Segoe UI" panose="020B0502040204020203" pitchFamily="34" charset="0"/>
              <a:ea typeface="Segoe UI" panose="020B0502040204020203" pitchFamily="34" charset="0"/>
              <a:cs typeface="Segoe UI" panose="020B0502040204020203" pitchFamily="34" charset="0"/>
            </a:endParaRPr>
          </a:p>
          <a:p>
            <a:pPr marL="363538" lvl="3" algn="just">
              <a:buClr>
                <a:srgbClr val="D15A3E"/>
              </a:buClr>
              <a:tabLst>
                <a:tab pos="1555750" algn="l"/>
              </a:tabLst>
            </a:pPr>
            <a:r>
              <a:rPr lang="pt-BR" sz="1600" b="1" spc="-5" dirty="0">
                <a:solidFill>
                  <a:srgbClr val="2D2E2D"/>
                </a:solidFill>
                <a:latin typeface="Segoe UI" panose="020B0502040204020203" pitchFamily="34" charset="0"/>
                <a:ea typeface="Segoe UI" panose="020B0502040204020203" pitchFamily="34" charset="0"/>
                <a:cs typeface="Segoe UI" panose="020B0502040204020203" pitchFamily="34" charset="0"/>
              </a:rPr>
              <a:t>a) </a:t>
            </a:r>
            <a:r>
              <a:rPr lang="pt-BR" sz="1600" spc="-5" dirty="0">
                <a:solidFill>
                  <a:srgbClr val="2D2E2D"/>
                </a:solidFill>
                <a:latin typeface="Segoe UI" panose="020B0502040204020203" pitchFamily="34" charset="0"/>
                <a:ea typeface="Segoe UI" panose="020B0502040204020203" pitchFamily="34" charset="0"/>
                <a:cs typeface="Segoe UI" panose="020B0502040204020203" pitchFamily="34" charset="0"/>
              </a:rPr>
              <a:t>Consideram-se </a:t>
            </a:r>
            <a:r>
              <a:rPr lang="pt-BR" sz="1600" spc="-5" dirty="0" err="1">
                <a:solidFill>
                  <a:srgbClr val="2D2E2D"/>
                </a:solidFill>
                <a:latin typeface="Segoe UI" panose="020B0502040204020203" pitchFamily="34" charset="0"/>
                <a:ea typeface="Segoe UI" panose="020B0502040204020203" pitchFamily="34" charset="0"/>
                <a:cs typeface="Segoe UI" panose="020B0502040204020203" pitchFamily="34" charset="0"/>
              </a:rPr>
              <a:t>ilIegaes</a:t>
            </a:r>
            <a:r>
              <a:rPr lang="pt-BR" sz="1600" spc="-5" dirty="0">
                <a:solidFill>
                  <a:srgbClr val="2D2E2D"/>
                </a:solidFill>
                <a:latin typeface="Segoe UI" panose="020B0502040204020203" pitchFamily="34" charset="0"/>
                <a:ea typeface="Segoe UI" panose="020B0502040204020203" pitchFamily="34" charset="0"/>
                <a:cs typeface="Segoe UI" panose="020B0502040204020203" pitchFamily="34" charset="0"/>
              </a:rPr>
              <a:t> os </a:t>
            </a:r>
            <a:r>
              <a:rPr lang="pt-BR" sz="1600" spc="-5" dirty="0" err="1">
                <a:solidFill>
                  <a:srgbClr val="2D2E2D"/>
                </a:solidFill>
                <a:latin typeface="Segoe UI" panose="020B0502040204020203" pitchFamily="34" charset="0"/>
                <a:ea typeface="Segoe UI" panose="020B0502040204020203" pitchFamily="34" charset="0"/>
                <a:cs typeface="Segoe UI" panose="020B0502040204020203" pitchFamily="34" charset="0"/>
              </a:rPr>
              <a:t>actos</a:t>
            </a:r>
            <a:r>
              <a:rPr lang="pt-BR" sz="1600" spc="-5" dirty="0">
                <a:solidFill>
                  <a:srgbClr val="2D2E2D"/>
                </a:solidFill>
                <a:latin typeface="Segoe UI" panose="020B0502040204020203" pitchFamily="34" charset="0"/>
                <a:ea typeface="Segoe UI" panose="020B0502040204020203" pitchFamily="34" charset="0"/>
                <a:cs typeface="Segoe UI" panose="020B0502040204020203" pitchFamily="34" charset="0"/>
              </a:rPr>
              <a:t> ou decisões  administrativas</a:t>
            </a:r>
            <a:r>
              <a:rPr lang="pt-BR" sz="1600" spc="175" dirty="0">
                <a:solidFill>
                  <a:srgbClr val="2D2E2D"/>
                </a:solidFill>
                <a:latin typeface="Segoe UI" panose="020B0502040204020203" pitchFamily="34" charset="0"/>
                <a:ea typeface="Segoe UI" panose="020B0502040204020203" pitchFamily="34" charset="0"/>
                <a:cs typeface="Segoe UI" panose="020B0502040204020203" pitchFamily="34" charset="0"/>
              </a:rPr>
              <a:t> </a:t>
            </a:r>
            <a:r>
              <a:rPr lang="pt-BR" sz="1600" spc="-5" dirty="0">
                <a:solidFill>
                  <a:srgbClr val="2D2E2D"/>
                </a:solidFill>
                <a:latin typeface="Segoe UI" panose="020B0502040204020203" pitchFamily="34" charset="0"/>
                <a:ea typeface="Segoe UI" panose="020B0502040204020203" pitchFamily="34" charset="0"/>
                <a:cs typeface="Segoe UI" panose="020B0502040204020203" pitchFamily="34" charset="0"/>
              </a:rPr>
              <a:t>em</a:t>
            </a:r>
            <a:r>
              <a:rPr lang="pt-BR" sz="1600" spc="175" dirty="0">
                <a:solidFill>
                  <a:srgbClr val="2D2E2D"/>
                </a:solidFill>
                <a:latin typeface="Segoe UI" panose="020B0502040204020203" pitchFamily="34" charset="0"/>
                <a:ea typeface="Segoe UI" panose="020B0502040204020203" pitchFamily="34" charset="0"/>
                <a:cs typeface="Segoe UI" panose="020B0502040204020203" pitchFamily="34" charset="0"/>
              </a:rPr>
              <a:t> </a:t>
            </a:r>
            <a:r>
              <a:rPr lang="pt-BR" sz="1600" spc="-5" dirty="0">
                <a:solidFill>
                  <a:srgbClr val="2D2E2D"/>
                </a:solidFill>
                <a:latin typeface="Segoe UI" panose="020B0502040204020203" pitchFamily="34" charset="0"/>
                <a:ea typeface="Segoe UI" panose="020B0502040204020203" pitchFamily="34" charset="0"/>
                <a:cs typeface="Segoe UI" panose="020B0502040204020203" pitchFamily="34" charset="0"/>
              </a:rPr>
              <a:t>razão</a:t>
            </a:r>
            <a:r>
              <a:rPr lang="pt-BR" sz="1600" spc="175" dirty="0">
                <a:solidFill>
                  <a:srgbClr val="2D2E2D"/>
                </a:solidFill>
                <a:latin typeface="Segoe UI" panose="020B0502040204020203" pitchFamily="34" charset="0"/>
                <a:ea typeface="Segoe UI" panose="020B0502040204020203" pitchFamily="34" charset="0"/>
                <a:cs typeface="Segoe UI" panose="020B0502040204020203" pitchFamily="34" charset="0"/>
              </a:rPr>
              <a:t> </a:t>
            </a:r>
            <a:r>
              <a:rPr lang="pt-BR" sz="1600" spc="-5" dirty="0">
                <a:solidFill>
                  <a:srgbClr val="2D2E2D"/>
                </a:solidFill>
                <a:latin typeface="Segoe UI" panose="020B0502040204020203" pitchFamily="34" charset="0"/>
                <a:ea typeface="Segoe UI" panose="020B0502040204020203" pitchFamily="34" charset="0"/>
                <a:cs typeface="Segoe UI" panose="020B0502040204020203" pitchFamily="34" charset="0"/>
              </a:rPr>
              <a:t>da</a:t>
            </a:r>
            <a:r>
              <a:rPr lang="pt-BR" sz="1600" spc="175" dirty="0">
                <a:solidFill>
                  <a:srgbClr val="2D2E2D"/>
                </a:solidFill>
                <a:latin typeface="Segoe UI" panose="020B0502040204020203" pitchFamily="34" charset="0"/>
                <a:ea typeface="Segoe UI" panose="020B0502040204020203" pitchFamily="34" charset="0"/>
                <a:cs typeface="Segoe UI" panose="020B0502040204020203" pitchFamily="34" charset="0"/>
              </a:rPr>
              <a:t> </a:t>
            </a:r>
            <a:r>
              <a:rPr lang="pt-BR" sz="1600" spc="-5" dirty="0">
                <a:solidFill>
                  <a:srgbClr val="2D2E2D"/>
                </a:solidFill>
                <a:latin typeface="Segoe UI" panose="020B0502040204020203" pitchFamily="34" charset="0"/>
                <a:ea typeface="Segoe UI" panose="020B0502040204020203" pitchFamily="34" charset="0"/>
                <a:cs typeface="Segoe UI" panose="020B0502040204020203" pitchFamily="34" charset="0"/>
              </a:rPr>
              <a:t>não</a:t>
            </a:r>
            <a:r>
              <a:rPr lang="pt-BR" sz="1600" spc="175" dirty="0">
                <a:solidFill>
                  <a:srgbClr val="2D2E2D"/>
                </a:solidFill>
                <a:latin typeface="Segoe UI" panose="020B0502040204020203" pitchFamily="34" charset="0"/>
                <a:ea typeface="Segoe UI" panose="020B0502040204020203" pitchFamily="34" charset="0"/>
                <a:cs typeface="Segoe UI" panose="020B0502040204020203" pitchFamily="34" charset="0"/>
              </a:rPr>
              <a:t> </a:t>
            </a:r>
            <a:r>
              <a:rPr lang="pt-BR" sz="1600" spc="-5" dirty="0" err="1">
                <a:solidFill>
                  <a:srgbClr val="2D2E2D"/>
                </a:solidFill>
                <a:latin typeface="Segoe UI" panose="020B0502040204020203" pitchFamily="34" charset="0"/>
                <a:ea typeface="Segoe UI" panose="020B0502040204020203" pitchFamily="34" charset="0"/>
                <a:cs typeface="Segoe UI" panose="020B0502040204020203" pitchFamily="34" charset="0"/>
              </a:rPr>
              <a:t>applicação</a:t>
            </a:r>
            <a:r>
              <a:rPr lang="pt-BR" sz="1600" spc="175" dirty="0">
                <a:solidFill>
                  <a:srgbClr val="2D2E2D"/>
                </a:solidFill>
                <a:latin typeface="Segoe UI" panose="020B0502040204020203" pitchFamily="34" charset="0"/>
                <a:ea typeface="Segoe UI" panose="020B0502040204020203" pitchFamily="34" charset="0"/>
                <a:cs typeface="Segoe UI" panose="020B0502040204020203" pitchFamily="34" charset="0"/>
              </a:rPr>
              <a:t> </a:t>
            </a:r>
            <a:r>
              <a:rPr lang="pt-BR" sz="1600" spc="-5" dirty="0">
                <a:solidFill>
                  <a:srgbClr val="2D2E2D"/>
                </a:solidFill>
                <a:latin typeface="Segoe UI" panose="020B0502040204020203" pitchFamily="34" charset="0"/>
                <a:ea typeface="Segoe UI" panose="020B0502040204020203" pitchFamily="34" charset="0"/>
                <a:cs typeface="Segoe UI" panose="020B0502040204020203" pitchFamily="34" charset="0"/>
              </a:rPr>
              <a:t>ou indevida </a:t>
            </a:r>
            <a:r>
              <a:rPr lang="pt-BR" sz="1600" spc="-5" dirty="0" err="1">
                <a:solidFill>
                  <a:srgbClr val="2D2E2D"/>
                </a:solidFill>
                <a:latin typeface="Segoe UI" panose="020B0502040204020203" pitchFamily="34" charset="0"/>
                <a:ea typeface="Segoe UI" panose="020B0502040204020203" pitchFamily="34" charset="0"/>
                <a:cs typeface="Segoe UI" panose="020B0502040204020203" pitchFamily="34" charset="0"/>
              </a:rPr>
              <a:t>applicação</a:t>
            </a:r>
            <a:r>
              <a:rPr lang="pt-BR" sz="1600" spc="-5" dirty="0">
                <a:solidFill>
                  <a:srgbClr val="2D2E2D"/>
                </a:solidFill>
                <a:latin typeface="Segoe UI" panose="020B0502040204020203" pitchFamily="34" charset="0"/>
                <a:ea typeface="Segoe UI" panose="020B0502040204020203" pitchFamily="34" charset="0"/>
                <a:cs typeface="Segoe UI" panose="020B0502040204020203" pitchFamily="34" charset="0"/>
              </a:rPr>
              <a:t> do direito vigente. </a:t>
            </a:r>
            <a:r>
              <a:rPr lang="pt-BR" sz="1600" dirty="0">
                <a:solidFill>
                  <a:srgbClr val="2D2E2D"/>
                </a:solidFill>
                <a:latin typeface="Segoe UI" panose="020B0502040204020203" pitchFamily="34" charset="0"/>
                <a:ea typeface="Segoe UI" panose="020B0502040204020203" pitchFamily="34" charset="0"/>
                <a:cs typeface="Segoe UI" panose="020B0502040204020203" pitchFamily="34" charset="0"/>
              </a:rPr>
              <a:t>A  </a:t>
            </a:r>
            <a:r>
              <a:rPr lang="pt-BR" sz="1600" spc="-5" dirty="0">
                <a:solidFill>
                  <a:srgbClr val="2D2E2D"/>
                </a:solidFill>
                <a:latin typeface="Segoe UI" panose="020B0502040204020203" pitchFamily="34" charset="0"/>
                <a:ea typeface="Segoe UI" panose="020B0502040204020203" pitchFamily="34" charset="0"/>
                <a:cs typeface="Segoe UI" panose="020B0502040204020203" pitchFamily="34" charset="0"/>
              </a:rPr>
              <a:t>autoridade judiciaria </a:t>
            </a:r>
            <a:r>
              <a:rPr lang="pt-BR" sz="1600" spc="-10" dirty="0" err="1">
                <a:solidFill>
                  <a:srgbClr val="2D2E2D"/>
                </a:solidFill>
                <a:latin typeface="Segoe UI" panose="020B0502040204020203" pitchFamily="34" charset="0"/>
                <a:ea typeface="Segoe UI" panose="020B0502040204020203" pitchFamily="34" charset="0"/>
                <a:cs typeface="Segoe UI" panose="020B0502040204020203" pitchFamily="34" charset="0"/>
              </a:rPr>
              <a:t>fundar-se-ha</a:t>
            </a:r>
            <a:r>
              <a:rPr lang="pt-BR" sz="1600" spc="-10" dirty="0">
                <a:solidFill>
                  <a:srgbClr val="2D2E2D"/>
                </a:solidFill>
                <a:latin typeface="Segoe UI" panose="020B0502040204020203" pitchFamily="34" charset="0"/>
                <a:ea typeface="Segoe UI" panose="020B0502040204020203" pitchFamily="34" charset="0"/>
                <a:cs typeface="Segoe UI" panose="020B0502040204020203" pitchFamily="34" charset="0"/>
              </a:rPr>
              <a:t> </a:t>
            </a:r>
            <a:r>
              <a:rPr lang="pt-BR" sz="1600" spc="-5" dirty="0">
                <a:solidFill>
                  <a:srgbClr val="2D2E2D"/>
                </a:solidFill>
                <a:latin typeface="Segoe UI" panose="020B0502040204020203" pitchFamily="34" charset="0"/>
                <a:ea typeface="Segoe UI" panose="020B0502040204020203" pitchFamily="34" charset="0"/>
                <a:cs typeface="Segoe UI" panose="020B0502040204020203" pitchFamily="34" charset="0"/>
              </a:rPr>
              <a:t>em razões  jurídicas, </a:t>
            </a:r>
            <a:r>
              <a:rPr lang="pt-BR" sz="1600" b="1" spc="-5" dirty="0">
                <a:solidFill>
                  <a:srgbClr val="2D2E2D"/>
                </a:solidFill>
                <a:latin typeface="Segoe UI" panose="020B0502040204020203" pitchFamily="34" charset="0"/>
                <a:ea typeface="Segoe UI" panose="020B0502040204020203" pitchFamily="34" charset="0"/>
                <a:cs typeface="Segoe UI" panose="020B0502040204020203" pitchFamily="34" charset="0"/>
              </a:rPr>
              <a:t>abstendo-se </a:t>
            </a:r>
            <a:r>
              <a:rPr lang="pt-BR" sz="1600" b="1" dirty="0">
                <a:solidFill>
                  <a:srgbClr val="2D2E2D"/>
                </a:solidFill>
                <a:latin typeface="Segoe UI" panose="020B0502040204020203" pitchFamily="34" charset="0"/>
                <a:ea typeface="Segoe UI" panose="020B0502040204020203" pitchFamily="34" charset="0"/>
                <a:cs typeface="Segoe UI" panose="020B0502040204020203" pitchFamily="34" charset="0"/>
              </a:rPr>
              <a:t>de </a:t>
            </a:r>
            <a:r>
              <a:rPr lang="pt-BR" sz="1600" b="1" spc="-5" dirty="0">
                <a:solidFill>
                  <a:srgbClr val="2D2E2D"/>
                </a:solidFill>
                <a:latin typeface="Segoe UI" panose="020B0502040204020203" pitchFamily="34" charset="0"/>
                <a:ea typeface="Segoe UI" panose="020B0502040204020203" pitchFamily="34" charset="0"/>
                <a:cs typeface="Segoe UI" panose="020B0502040204020203" pitchFamily="34" charset="0"/>
              </a:rPr>
              <a:t>apreciar</a:t>
            </a:r>
            <a:r>
              <a:rPr lang="pt-BR" sz="1600" b="1" spc="355" dirty="0">
                <a:solidFill>
                  <a:srgbClr val="2D2E2D"/>
                </a:solidFill>
                <a:latin typeface="Segoe UI" panose="020B0502040204020203" pitchFamily="34" charset="0"/>
                <a:ea typeface="Segoe UI" panose="020B0502040204020203" pitchFamily="34" charset="0"/>
                <a:cs typeface="Segoe UI" panose="020B0502040204020203" pitchFamily="34" charset="0"/>
              </a:rPr>
              <a:t> </a:t>
            </a:r>
            <a:r>
              <a:rPr lang="pt-BR" sz="1600" b="1" dirty="0">
                <a:solidFill>
                  <a:srgbClr val="2D2E2D"/>
                </a:solidFill>
                <a:latin typeface="Segoe UI" panose="020B0502040204020203" pitchFamily="34" charset="0"/>
                <a:ea typeface="Segoe UI" panose="020B0502040204020203" pitchFamily="34" charset="0"/>
                <a:cs typeface="Segoe UI" panose="020B0502040204020203" pitchFamily="34" charset="0"/>
              </a:rPr>
              <a:t>o </a:t>
            </a:r>
            <a:r>
              <a:rPr lang="pt-BR" sz="1600" b="1" spc="-5" dirty="0">
                <a:solidFill>
                  <a:srgbClr val="2D2E2D"/>
                </a:solidFill>
                <a:latin typeface="Segoe UI" panose="020B0502040204020203" pitchFamily="34" charset="0"/>
                <a:ea typeface="Segoe UI" panose="020B0502040204020203" pitchFamily="34" charset="0"/>
                <a:cs typeface="Segoe UI" panose="020B0502040204020203" pitchFamily="34" charset="0"/>
              </a:rPr>
              <a:t>merecimento </a:t>
            </a:r>
            <a:r>
              <a:rPr lang="pt-BR" sz="1600" b="1" dirty="0">
                <a:solidFill>
                  <a:srgbClr val="2D2E2D"/>
                </a:solidFill>
                <a:latin typeface="Segoe UI" panose="020B0502040204020203" pitchFamily="34" charset="0"/>
                <a:ea typeface="Segoe UI" panose="020B0502040204020203" pitchFamily="34" charset="0"/>
                <a:cs typeface="Segoe UI" panose="020B0502040204020203" pitchFamily="34" charset="0"/>
              </a:rPr>
              <a:t>de </a:t>
            </a:r>
            <a:r>
              <a:rPr lang="pt-BR" sz="1600" b="1" spc="-5" dirty="0" err="1">
                <a:solidFill>
                  <a:srgbClr val="2D2E2D"/>
                </a:solidFill>
                <a:latin typeface="Segoe UI" panose="020B0502040204020203" pitchFamily="34" charset="0"/>
                <a:ea typeface="Segoe UI" panose="020B0502040204020203" pitchFamily="34" charset="0"/>
                <a:cs typeface="Segoe UI" panose="020B0502040204020203" pitchFamily="34" charset="0"/>
              </a:rPr>
              <a:t>actos</a:t>
            </a:r>
            <a:r>
              <a:rPr lang="pt-BR" sz="1600" b="1" spc="-5" dirty="0">
                <a:solidFill>
                  <a:srgbClr val="2D2E2D"/>
                </a:solidFill>
                <a:latin typeface="Segoe UI" panose="020B0502040204020203" pitchFamily="34" charset="0"/>
                <a:ea typeface="Segoe UI" panose="020B0502040204020203" pitchFamily="34" charset="0"/>
                <a:cs typeface="Segoe UI" panose="020B0502040204020203" pitchFamily="34" charset="0"/>
              </a:rPr>
              <a:t> administrativos, sob </a:t>
            </a:r>
            <a:r>
              <a:rPr lang="pt-BR" sz="1600" b="1" dirty="0">
                <a:solidFill>
                  <a:srgbClr val="2D2E2D"/>
                </a:solidFill>
                <a:latin typeface="Segoe UI" panose="020B0502040204020203" pitchFamily="34" charset="0"/>
                <a:ea typeface="Segoe UI" panose="020B0502040204020203" pitchFamily="34" charset="0"/>
                <a:cs typeface="Segoe UI" panose="020B0502040204020203" pitchFamily="34" charset="0"/>
              </a:rPr>
              <a:t>o  ponto de </a:t>
            </a:r>
            <a:r>
              <a:rPr lang="pt-BR" sz="1600" b="1" spc="-5" dirty="0">
                <a:solidFill>
                  <a:srgbClr val="2D2E2D"/>
                </a:solidFill>
                <a:latin typeface="Segoe UI" panose="020B0502040204020203" pitchFamily="34" charset="0"/>
                <a:ea typeface="Segoe UI" panose="020B0502040204020203" pitchFamily="34" charset="0"/>
                <a:cs typeface="Segoe UI" panose="020B0502040204020203" pitchFamily="34" charset="0"/>
              </a:rPr>
              <a:t>vista </a:t>
            </a:r>
            <a:r>
              <a:rPr lang="pt-BR" sz="1600" b="1" dirty="0">
                <a:solidFill>
                  <a:srgbClr val="2D2E2D"/>
                </a:solidFill>
                <a:latin typeface="Segoe UI" panose="020B0502040204020203" pitchFamily="34" charset="0"/>
                <a:ea typeface="Segoe UI" panose="020B0502040204020203" pitchFamily="34" charset="0"/>
                <a:cs typeface="Segoe UI" panose="020B0502040204020203" pitchFamily="34" charset="0"/>
              </a:rPr>
              <a:t>de </a:t>
            </a:r>
            <a:r>
              <a:rPr lang="pt-BR" sz="1600" b="1" spc="-5" dirty="0">
                <a:solidFill>
                  <a:srgbClr val="2D2E2D"/>
                </a:solidFill>
                <a:latin typeface="Segoe UI" panose="020B0502040204020203" pitchFamily="34" charset="0"/>
                <a:ea typeface="Segoe UI" panose="020B0502040204020203" pitchFamily="34" charset="0"/>
                <a:cs typeface="Segoe UI" panose="020B0502040204020203" pitchFamily="34" charset="0"/>
              </a:rPr>
              <a:t>sua conveniência </a:t>
            </a:r>
            <a:r>
              <a:rPr lang="pt-BR" sz="1600" b="1" dirty="0">
                <a:solidFill>
                  <a:srgbClr val="2D2E2D"/>
                </a:solidFill>
                <a:latin typeface="Segoe UI" panose="020B0502040204020203" pitchFamily="34" charset="0"/>
                <a:ea typeface="Segoe UI" panose="020B0502040204020203" pitchFamily="34" charset="0"/>
                <a:cs typeface="Segoe UI" panose="020B0502040204020203" pitchFamily="34" charset="0"/>
              </a:rPr>
              <a:t>ou  </a:t>
            </a:r>
            <a:r>
              <a:rPr lang="pt-BR" sz="1600" b="1" spc="-5" dirty="0" err="1">
                <a:solidFill>
                  <a:srgbClr val="2D2E2D"/>
                </a:solidFill>
                <a:latin typeface="Segoe UI" panose="020B0502040204020203" pitchFamily="34" charset="0"/>
                <a:ea typeface="Segoe UI" panose="020B0502040204020203" pitchFamily="34" charset="0"/>
                <a:cs typeface="Segoe UI" panose="020B0502040204020203" pitchFamily="34" charset="0"/>
              </a:rPr>
              <a:t>opportunidade</a:t>
            </a:r>
            <a:r>
              <a:rPr lang="pt-BR" sz="1600" spc="-5" dirty="0">
                <a:solidFill>
                  <a:srgbClr val="2D2E2D"/>
                </a:solidFill>
                <a:latin typeface="Segoe UI" panose="020B0502040204020203" pitchFamily="34" charset="0"/>
                <a:ea typeface="Segoe UI" panose="020B0502040204020203" pitchFamily="34" charset="0"/>
                <a:cs typeface="Segoe UI" panose="020B0502040204020203" pitchFamily="34" charset="0"/>
              </a:rPr>
              <a:t>;</a:t>
            </a:r>
            <a:endParaRPr lang="pt-BR" sz="1600" dirty="0">
              <a:latin typeface="Segoe UI" panose="020B0502040204020203" pitchFamily="34" charset="0"/>
              <a:ea typeface="Segoe UI" panose="020B0502040204020203" pitchFamily="34" charset="0"/>
              <a:cs typeface="Segoe UI" panose="020B0502040204020203" pitchFamily="34" charset="0"/>
            </a:endParaRPr>
          </a:p>
          <a:p>
            <a:pPr marL="363538" lvl="3" algn="just">
              <a:buClr>
                <a:srgbClr val="D15A3E"/>
              </a:buClr>
              <a:tabLst>
                <a:tab pos="1555750" algn="l"/>
              </a:tabLst>
            </a:pPr>
            <a:endParaRPr lang="pt-BR" sz="1600" spc="-5" dirty="0">
              <a:solidFill>
                <a:srgbClr val="2D2E2D"/>
              </a:solidFill>
              <a:latin typeface="Segoe UI" panose="020B0502040204020203" pitchFamily="34" charset="0"/>
              <a:ea typeface="Segoe UI" panose="020B0502040204020203" pitchFamily="34" charset="0"/>
              <a:cs typeface="Segoe UI" panose="020B0502040204020203" pitchFamily="34" charset="0"/>
            </a:endParaRPr>
          </a:p>
          <a:p>
            <a:pPr marL="363538" lvl="3" algn="just">
              <a:buClr>
                <a:srgbClr val="D15A3E"/>
              </a:buClr>
              <a:tabLst>
                <a:tab pos="1555750" algn="l"/>
              </a:tabLst>
            </a:pPr>
            <a:r>
              <a:rPr lang="pt-BR" sz="1600" b="1" spc="-5" dirty="0">
                <a:solidFill>
                  <a:srgbClr val="2D2E2D"/>
                </a:solidFill>
                <a:latin typeface="Segoe UI" panose="020B0502040204020203" pitchFamily="34" charset="0"/>
                <a:ea typeface="Segoe UI" panose="020B0502040204020203" pitchFamily="34" charset="0"/>
                <a:cs typeface="Segoe UI" panose="020B0502040204020203" pitchFamily="34" charset="0"/>
              </a:rPr>
              <a:t>b) </a:t>
            </a:r>
            <a:r>
              <a:rPr lang="pt-BR" sz="1600" dirty="0">
                <a:solidFill>
                  <a:srgbClr val="2D2E2D"/>
                </a:solidFill>
                <a:latin typeface="Segoe UI" panose="020B0502040204020203" pitchFamily="34" charset="0"/>
                <a:ea typeface="Segoe UI" panose="020B0502040204020203" pitchFamily="34" charset="0"/>
                <a:cs typeface="Segoe UI" panose="020B0502040204020203" pitchFamily="34" charset="0"/>
              </a:rPr>
              <a:t>A </a:t>
            </a:r>
            <a:r>
              <a:rPr lang="pt-BR" sz="1600" spc="-5" dirty="0">
                <a:solidFill>
                  <a:srgbClr val="2D2E2D"/>
                </a:solidFill>
                <a:latin typeface="Segoe UI" panose="020B0502040204020203" pitchFamily="34" charset="0"/>
                <a:ea typeface="Segoe UI" panose="020B0502040204020203" pitchFamily="34" charset="0"/>
                <a:cs typeface="Segoe UI" panose="020B0502040204020203" pitchFamily="34" charset="0"/>
              </a:rPr>
              <a:t>medida administrativa tomada em virtude  de uma faculdade ou poder discricionário  somente será havida por </a:t>
            </a:r>
            <a:r>
              <a:rPr lang="pt-BR" sz="1600" spc="-5" dirty="0" err="1">
                <a:solidFill>
                  <a:srgbClr val="2D2E2D"/>
                </a:solidFill>
                <a:latin typeface="Segoe UI" panose="020B0502040204020203" pitchFamily="34" charset="0"/>
                <a:ea typeface="Segoe UI" panose="020B0502040204020203" pitchFamily="34" charset="0"/>
                <a:cs typeface="Segoe UI" panose="020B0502040204020203" pitchFamily="34" charset="0"/>
              </a:rPr>
              <a:t>illegal</a:t>
            </a:r>
            <a:r>
              <a:rPr lang="pt-BR" sz="1600" spc="-5" dirty="0">
                <a:solidFill>
                  <a:srgbClr val="2D2E2D"/>
                </a:solidFill>
                <a:latin typeface="Segoe UI" panose="020B0502040204020203" pitchFamily="34" charset="0"/>
                <a:ea typeface="Segoe UI" panose="020B0502040204020203" pitchFamily="34" charset="0"/>
                <a:cs typeface="Segoe UI" panose="020B0502040204020203" pitchFamily="34" charset="0"/>
              </a:rPr>
              <a:t> em razão</a:t>
            </a:r>
            <a:r>
              <a:rPr lang="pt-BR" sz="1600" spc="365" dirty="0">
                <a:solidFill>
                  <a:srgbClr val="2D2E2D"/>
                </a:solidFill>
                <a:latin typeface="Segoe UI" panose="020B0502040204020203" pitchFamily="34" charset="0"/>
                <a:ea typeface="Segoe UI" panose="020B0502040204020203" pitchFamily="34" charset="0"/>
                <a:cs typeface="Segoe UI" panose="020B0502040204020203" pitchFamily="34" charset="0"/>
              </a:rPr>
              <a:t> </a:t>
            </a:r>
            <a:r>
              <a:rPr lang="pt-BR" sz="1600" spc="-5" dirty="0">
                <a:solidFill>
                  <a:srgbClr val="2D2E2D"/>
                </a:solidFill>
                <a:latin typeface="Segoe UI" panose="020B0502040204020203" pitchFamily="34" charset="0"/>
                <a:ea typeface="Segoe UI" panose="020B0502040204020203" pitchFamily="34" charset="0"/>
                <a:cs typeface="Segoe UI" panose="020B0502040204020203" pitchFamily="34" charset="0"/>
              </a:rPr>
              <a:t>da  incompetência da autoridade respectiva ou</a:t>
            </a:r>
            <a:r>
              <a:rPr lang="pt-BR" sz="1600" spc="-50" dirty="0">
                <a:solidFill>
                  <a:srgbClr val="2D2E2D"/>
                </a:solidFill>
                <a:latin typeface="Segoe UI" panose="020B0502040204020203" pitchFamily="34" charset="0"/>
                <a:ea typeface="Segoe UI" panose="020B0502040204020203" pitchFamily="34" charset="0"/>
                <a:cs typeface="Segoe UI" panose="020B0502040204020203" pitchFamily="34" charset="0"/>
              </a:rPr>
              <a:t> </a:t>
            </a:r>
            <a:r>
              <a:rPr lang="pt-BR" sz="1600" spc="-5" dirty="0">
                <a:solidFill>
                  <a:srgbClr val="2D2E2D"/>
                </a:solidFill>
                <a:latin typeface="Segoe UI" panose="020B0502040204020203" pitchFamily="34" charset="0"/>
                <a:ea typeface="Segoe UI" panose="020B0502040204020203" pitchFamily="34" charset="0"/>
                <a:cs typeface="Segoe UI" panose="020B0502040204020203" pitchFamily="34" charset="0"/>
              </a:rPr>
              <a:t>do excesso de</a:t>
            </a:r>
            <a:r>
              <a:rPr lang="pt-BR" sz="1600" spc="-70" dirty="0">
                <a:solidFill>
                  <a:srgbClr val="2D2E2D"/>
                </a:solidFill>
                <a:latin typeface="Segoe UI" panose="020B0502040204020203" pitchFamily="34" charset="0"/>
                <a:ea typeface="Segoe UI" panose="020B0502040204020203" pitchFamily="34" charset="0"/>
                <a:cs typeface="Segoe UI" panose="020B0502040204020203" pitchFamily="34" charset="0"/>
              </a:rPr>
              <a:t> </a:t>
            </a:r>
            <a:r>
              <a:rPr lang="pt-BR" sz="1600" spc="-15" dirty="0">
                <a:solidFill>
                  <a:srgbClr val="2D2E2D"/>
                </a:solidFill>
                <a:latin typeface="Segoe UI" panose="020B0502040204020203" pitchFamily="34" charset="0"/>
                <a:ea typeface="Segoe UI" panose="020B0502040204020203" pitchFamily="34" charset="0"/>
                <a:cs typeface="Segoe UI" panose="020B0502040204020203" pitchFamily="34" charset="0"/>
              </a:rPr>
              <a:t>poder.</a:t>
            </a:r>
            <a:endParaRPr lang="pt-BR" sz="1600" dirty="0">
              <a:latin typeface="Segoe UI" panose="020B0502040204020203" pitchFamily="34" charset="0"/>
              <a:ea typeface="Segoe UI" panose="020B0502040204020203" pitchFamily="34" charset="0"/>
              <a:cs typeface="Segoe UI" panose="020B0502040204020203" pitchFamily="34" charset="0"/>
            </a:endParaRPr>
          </a:p>
        </p:txBody>
      </p:sp>
      <p:sp>
        <p:nvSpPr>
          <p:cNvPr id="29" name="object 64">
            <a:extLst>
              <a:ext uri="{FF2B5EF4-FFF2-40B4-BE49-F238E27FC236}">
                <a16:creationId xmlns:a16="http://schemas.microsoft.com/office/drawing/2014/main" id="{A7FF95DB-4CDA-476B-84D0-963A0FA10A77}"/>
              </a:ext>
            </a:extLst>
          </p:cNvPr>
          <p:cNvSpPr/>
          <p:nvPr/>
        </p:nvSpPr>
        <p:spPr>
          <a:xfrm>
            <a:off x="2299552" y="1475585"/>
            <a:ext cx="2316893" cy="460030"/>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endParaRPr lang="pt-BR" sz="300" dirty="0">
              <a:latin typeface="Segoe UI Semibold" panose="020B0702040204020203" pitchFamily="34" charset="0"/>
              <a:cs typeface="Segoe UI Semibold" panose="020B0702040204020203" pitchFamily="34" charset="0"/>
            </a:endParaRPr>
          </a:p>
          <a:p>
            <a:pPr algn="ctr"/>
            <a:r>
              <a:rPr lang="pt-BR" b="1" dirty="0">
                <a:latin typeface="Segoe UI" panose="020B0502040204020203" pitchFamily="34" charset="0"/>
                <a:ea typeface="Segoe UI" panose="020B0502040204020203" pitchFamily="34" charset="0"/>
                <a:cs typeface="Segoe UI" panose="020B0502040204020203" pitchFamily="34" charset="0"/>
              </a:rPr>
              <a:t>Lei nº 221/1894</a:t>
            </a:r>
            <a:r>
              <a:rPr lang="pt-BR" dirty="0">
                <a:latin typeface="Segoe UI Semibold" panose="020B0702040204020203" pitchFamily="34" charset="0"/>
                <a:cs typeface="Segoe UI Semibold" panose="020B0702040204020203" pitchFamily="34" charset="0"/>
              </a:rPr>
              <a:t>:</a:t>
            </a:r>
          </a:p>
        </p:txBody>
      </p:sp>
    </p:spTree>
    <p:extLst>
      <p:ext uri="{BB962C8B-B14F-4D97-AF65-F5344CB8AC3E}">
        <p14:creationId xmlns:p14="http://schemas.microsoft.com/office/powerpoint/2010/main" val="3197129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2" y="196947"/>
            <a:ext cx="10747716" cy="1169551"/>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06: Anulação, Revogação e Convalidação</a:t>
            </a:r>
          </a:p>
          <a:p>
            <a:pPr algn="just"/>
            <a:endParaRPr lang="pt-BR" sz="1500" i="1" dirty="0">
              <a:latin typeface="Segoe UI Semibold" panose="020B0702040204020203" pitchFamily="34" charset="0"/>
              <a:cs typeface="Segoe UI Semibold" panose="020B0702040204020203" pitchFamily="34" charset="0"/>
            </a:endParaRPr>
          </a:p>
          <a:p>
            <a:pPr algn="just"/>
            <a:r>
              <a:rPr lang="pt-BR" sz="2500" i="1" dirty="0">
                <a:latin typeface="Segoe UI Semibold" panose="020B0702040204020203" pitchFamily="34" charset="0"/>
                <a:cs typeface="Segoe UI Semibold" panose="020B0702040204020203" pitchFamily="34" charset="0"/>
              </a:rPr>
              <a:t>ANULAÇÃO</a:t>
            </a:r>
          </a:p>
        </p:txBody>
      </p:sp>
      <p:sp>
        <p:nvSpPr>
          <p:cNvPr id="22" name="Retângulo 21">
            <a:extLst>
              <a:ext uri="{FF2B5EF4-FFF2-40B4-BE49-F238E27FC236}">
                <a16:creationId xmlns:a16="http://schemas.microsoft.com/office/drawing/2014/main" id="{11362902-5D3D-46E9-AA6D-BC34E32CDD4D}"/>
              </a:ext>
            </a:extLst>
          </p:cNvPr>
          <p:cNvSpPr/>
          <p:nvPr/>
        </p:nvSpPr>
        <p:spPr>
          <a:xfrm>
            <a:off x="722142" y="1410534"/>
            <a:ext cx="10948490" cy="7806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1600" spc="-5" dirty="0">
                <a:solidFill>
                  <a:schemeClr val="tx1"/>
                </a:solidFill>
                <a:latin typeface="Segoe UI" panose="020B0502040204020203" pitchFamily="34" charset="0"/>
                <a:cs typeface="Segoe UI" panose="020B0502040204020203" pitchFamily="34" charset="0"/>
              </a:rPr>
              <a:t>“A anulação consiste no desfazimento do ato administrativo, por motivo de ilegalidade, efetuada pelo próprio Poder que o editou ou determinada pelo Poder Judiciário”. (MEDAUAR, 2016, p. 191).</a:t>
            </a:r>
          </a:p>
        </p:txBody>
      </p:sp>
      <p:sp>
        <p:nvSpPr>
          <p:cNvPr id="3" name="Retângulo 2"/>
          <p:cNvSpPr/>
          <p:nvPr/>
        </p:nvSpPr>
        <p:spPr>
          <a:xfrm>
            <a:off x="0" y="2252882"/>
            <a:ext cx="8421858" cy="369332"/>
          </a:xfrm>
          <a:prstGeom prst="rect">
            <a:avLst/>
          </a:prstGeom>
        </p:spPr>
        <p:txBody>
          <a:bodyPr wrap="square">
            <a:spAutoFit/>
          </a:bodyPr>
          <a:lstStyle/>
          <a:p>
            <a:pPr marL="641350" indent="-285750" algn="just">
              <a:lnSpc>
                <a:spcPct val="100000"/>
              </a:lnSpc>
              <a:spcBef>
                <a:spcPts val="795"/>
              </a:spcBef>
              <a:buClr>
                <a:srgbClr val="D15A3E"/>
              </a:buClr>
              <a:buFont typeface="Wingdings" panose="05000000000000000000" pitchFamily="2" charset="2"/>
              <a:buChar char="Ø"/>
              <a:tabLst>
                <a:tab pos="498475" algn="l"/>
              </a:tabLst>
            </a:pPr>
            <a:r>
              <a:rPr lang="pt-BR" b="1" spc="-5" dirty="0">
                <a:latin typeface="Segoe UI" panose="020B0502040204020203" pitchFamily="34" charset="0"/>
                <a:ea typeface="Segoe UI" panose="020B0502040204020203" pitchFamily="34" charset="0"/>
                <a:cs typeface="Segoe UI" panose="020B0502040204020203" pitchFamily="34" charset="0"/>
              </a:rPr>
              <a:t>Vícios </a:t>
            </a:r>
            <a:r>
              <a:rPr lang="pt-BR" b="1" dirty="0">
                <a:latin typeface="Segoe UI" panose="020B0502040204020203" pitchFamily="34" charset="0"/>
                <a:ea typeface="Segoe UI" panose="020B0502040204020203" pitchFamily="34" charset="0"/>
                <a:cs typeface="Segoe UI" panose="020B0502040204020203" pitchFamily="34" charset="0"/>
              </a:rPr>
              <a:t>nos </a:t>
            </a:r>
            <a:r>
              <a:rPr lang="pt-BR" b="1" spc="-5" dirty="0">
                <a:latin typeface="Segoe UI" panose="020B0502040204020203" pitchFamily="34" charset="0"/>
                <a:ea typeface="Segoe UI" panose="020B0502040204020203" pitchFamily="34" charset="0"/>
                <a:cs typeface="Segoe UI" panose="020B0502040204020203" pitchFamily="34" charset="0"/>
              </a:rPr>
              <a:t>elementos </a:t>
            </a:r>
            <a:r>
              <a:rPr lang="pt-BR" b="1" dirty="0">
                <a:latin typeface="Segoe UI" panose="020B0502040204020203" pitchFamily="34" charset="0"/>
                <a:ea typeface="Segoe UI" panose="020B0502040204020203" pitchFamily="34" charset="0"/>
                <a:cs typeface="Segoe UI" panose="020B0502040204020203" pitchFamily="34" charset="0"/>
              </a:rPr>
              <a:t>do </a:t>
            </a:r>
            <a:r>
              <a:rPr lang="pt-BR" b="1" spc="-5" dirty="0">
                <a:latin typeface="Segoe UI" panose="020B0502040204020203" pitchFamily="34" charset="0"/>
                <a:ea typeface="Segoe UI" panose="020B0502040204020203" pitchFamily="34" charset="0"/>
                <a:cs typeface="Segoe UI" panose="020B0502040204020203" pitchFamily="34" charset="0"/>
              </a:rPr>
              <a:t>ato administrativo acarretam </a:t>
            </a:r>
            <a:r>
              <a:rPr lang="pt-BR" b="1" dirty="0">
                <a:latin typeface="Segoe UI" panose="020B0502040204020203" pitchFamily="34" charset="0"/>
                <a:ea typeface="Segoe UI" panose="020B0502040204020203" pitchFamily="34" charset="0"/>
                <a:cs typeface="Segoe UI" panose="020B0502040204020203" pitchFamily="34" charset="0"/>
              </a:rPr>
              <a:t>a </a:t>
            </a:r>
            <a:r>
              <a:rPr lang="pt-BR" b="1" spc="-5" dirty="0">
                <a:latin typeface="Segoe UI" panose="020B0502040204020203" pitchFamily="34" charset="0"/>
                <a:ea typeface="Segoe UI" panose="020B0502040204020203" pitchFamily="34" charset="0"/>
                <a:cs typeface="Segoe UI" panose="020B0502040204020203" pitchFamily="34" charset="0"/>
              </a:rPr>
              <a:t>nulidade</a:t>
            </a:r>
            <a:endParaRPr lang="pt-BR" dirty="0">
              <a:latin typeface="Segoe UI" panose="020B0502040204020203" pitchFamily="34" charset="0"/>
              <a:ea typeface="Segoe UI" panose="020B0502040204020203" pitchFamily="34" charset="0"/>
              <a:cs typeface="Segoe UI" panose="020B0502040204020203" pitchFamily="34" charset="0"/>
            </a:endParaRPr>
          </a:p>
        </p:txBody>
      </p:sp>
      <p:sp>
        <p:nvSpPr>
          <p:cNvPr id="5" name="Retângulo 4"/>
          <p:cNvSpPr/>
          <p:nvPr/>
        </p:nvSpPr>
        <p:spPr>
          <a:xfrm>
            <a:off x="-189501" y="4235787"/>
            <a:ext cx="7974105" cy="2539157"/>
          </a:xfrm>
          <a:prstGeom prst="rect">
            <a:avLst/>
          </a:prstGeom>
        </p:spPr>
        <p:txBody>
          <a:bodyPr wrap="square">
            <a:spAutoFit/>
          </a:bodyPr>
          <a:lstStyle/>
          <a:p>
            <a:pPr marL="641350" indent="-285750" algn="just">
              <a:lnSpc>
                <a:spcPct val="100000"/>
              </a:lnSpc>
              <a:buClr>
                <a:srgbClr val="D15A3E"/>
              </a:buClr>
              <a:buFont typeface="Wingdings" panose="05000000000000000000" pitchFamily="2" charset="2"/>
              <a:buChar char="Ø"/>
              <a:tabLst>
                <a:tab pos="498475" algn="l"/>
              </a:tabLst>
            </a:pPr>
            <a:r>
              <a:rPr lang="pt-BR" sz="1600" b="1" spc="-5" dirty="0">
                <a:latin typeface="Segoe UI" panose="020B0502040204020203" pitchFamily="34" charset="0"/>
                <a:ea typeface="Segoe UI" panose="020B0502040204020203" pitchFamily="34" charset="0"/>
                <a:cs typeface="Segoe UI" panose="020B0502040204020203" pitchFamily="34" charset="0"/>
              </a:rPr>
              <a:t>Não </a:t>
            </a:r>
            <a:r>
              <a:rPr lang="pt-BR" sz="1600" b="1" dirty="0">
                <a:latin typeface="Segoe UI" panose="020B0502040204020203" pitchFamily="34" charset="0"/>
                <a:ea typeface="Segoe UI" panose="020B0502040204020203" pitchFamily="34" charset="0"/>
                <a:cs typeface="Segoe UI" panose="020B0502040204020203" pitchFamily="34" charset="0"/>
              </a:rPr>
              <a:t>há </a:t>
            </a:r>
            <a:r>
              <a:rPr lang="pt-BR" sz="1600" b="1" spc="-5" dirty="0">
                <a:latin typeface="Segoe UI" panose="020B0502040204020203" pitchFamily="34" charset="0"/>
                <a:ea typeface="Segoe UI" panose="020B0502040204020203" pitchFamily="34" charset="0"/>
                <a:cs typeface="Segoe UI" panose="020B0502040204020203" pitchFamily="34" charset="0"/>
              </a:rPr>
              <a:t>nulidade sem prejuízo: </a:t>
            </a:r>
            <a:r>
              <a:rPr lang="pt-BR" sz="1600" i="1" spc="-5" dirty="0" err="1">
                <a:latin typeface="Segoe UI" panose="020B0502040204020203" pitchFamily="34" charset="0"/>
                <a:ea typeface="Segoe UI" panose="020B0502040204020203" pitchFamily="34" charset="0"/>
                <a:cs typeface="Segoe UI" panose="020B0502040204020203" pitchFamily="34" charset="0"/>
              </a:rPr>
              <a:t>pas</a:t>
            </a:r>
            <a:r>
              <a:rPr lang="pt-BR" sz="1600" i="1" spc="-5" dirty="0">
                <a:latin typeface="Segoe UI" panose="020B0502040204020203" pitchFamily="34" charset="0"/>
                <a:ea typeface="Segoe UI" panose="020B0502040204020203" pitchFamily="34" charset="0"/>
                <a:cs typeface="Segoe UI" panose="020B0502040204020203" pitchFamily="34" charset="0"/>
              </a:rPr>
              <a:t> de </a:t>
            </a:r>
            <a:r>
              <a:rPr lang="pt-BR" sz="1600" i="1" spc="-5" dirty="0" err="1">
                <a:latin typeface="Segoe UI" panose="020B0502040204020203" pitchFamily="34" charset="0"/>
                <a:ea typeface="Segoe UI" panose="020B0502040204020203" pitchFamily="34" charset="0"/>
                <a:cs typeface="Segoe UI" panose="020B0502040204020203" pitchFamily="34" charset="0"/>
              </a:rPr>
              <a:t>nullité</a:t>
            </a:r>
            <a:r>
              <a:rPr lang="pt-BR" sz="1600" i="1" spc="-5" dirty="0">
                <a:latin typeface="Segoe UI" panose="020B0502040204020203" pitchFamily="34" charset="0"/>
                <a:ea typeface="Segoe UI" panose="020B0502040204020203" pitchFamily="34" charset="0"/>
                <a:cs typeface="Segoe UI" panose="020B0502040204020203" pitchFamily="34" charset="0"/>
              </a:rPr>
              <a:t> </a:t>
            </a:r>
            <a:r>
              <a:rPr lang="pt-BR" sz="1600" i="1" spc="-5" dirty="0" err="1">
                <a:latin typeface="Segoe UI" panose="020B0502040204020203" pitchFamily="34" charset="0"/>
                <a:ea typeface="Segoe UI" panose="020B0502040204020203" pitchFamily="34" charset="0"/>
                <a:cs typeface="Segoe UI" panose="020B0502040204020203" pitchFamily="34" charset="0"/>
              </a:rPr>
              <a:t>san</a:t>
            </a:r>
            <a:r>
              <a:rPr lang="pt-BR" sz="1600" i="1" spc="-5" dirty="0">
                <a:latin typeface="Segoe UI" panose="020B0502040204020203" pitchFamily="34" charset="0"/>
                <a:ea typeface="Segoe UI" panose="020B0502040204020203" pitchFamily="34" charset="0"/>
                <a:cs typeface="Segoe UI" panose="020B0502040204020203" pitchFamily="34" charset="0"/>
              </a:rPr>
              <a:t> </a:t>
            </a:r>
            <a:r>
              <a:rPr lang="pt-BR" sz="1600" i="1" spc="-5" dirty="0" err="1">
                <a:latin typeface="Segoe UI" panose="020B0502040204020203" pitchFamily="34" charset="0"/>
                <a:ea typeface="Segoe UI" panose="020B0502040204020203" pitchFamily="34" charset="0"/>
                <a:cs typeface="Segoe UI" panose="020B0502040204020203" pitchFamily="34" charset="0"/>
              </a:rPr>
              <a:t>grief</a:t>
            </a:r>
            <a:r>
              <a:rPr lang="pt-BR" sz="1600" i="1" spc="-5" dirty="0">
                <a:latin typeface="Segoe UI" panose="020B0502040204020203" pitchFamily="34" charset="0"/>
                <a:ea typeface="Segoe UI" panose="020B0502040204020203" pitchFamily="34" charset="0"/>
                <a:cs typeface="Segoe UI" panose="020B0502040204020203" pitchFamily="34" charset="0"/>
              </a:rPr>
              <a:t> </a:t>
            </a:r>
            <a:r>
              <a:rPr lang="pt-BR" sz="1600" dirty="0">
                <a:latin typeface="Segoe UI" panose="020B0502040204020203" pitchFamily="34" charset="0"/>
                <a:ea typeface="Segoe UI" panose="020B0502040204020203" pitchFamily="34" charset="0"/>
                <a:cs typeface="Segoe UI" panose="020B0502040204020203" pitchFamily="34" charset="0"/>
              </a:rPr>
              <a:t>– </a:t>
            </a:r>
            <a:r>
              <a:rPr lang="pt-BR" sz="1600" spc="-5" dirty="0">
                <a:latin typeface="Segoe UI" panose="020B0502040204020203" pitchFamily="34" charset="0"/>
                <a:ea typeface="Segoe UI" panose="020B0502040204020203" pitchFamily="34" charset="0"/>
                <a:cs typeface="Segoe UI" panose="020B0502040204020203" pitchFamily="34" charset="0"/>
              </a:rPr>
              <a:t>instrumentalidade das</a:t>
            </a:r>
            <a:r>
              <a:rPr lang="pt-BR" sz="1600" spc="15" dirty="0">
                <a:latin typeface="Segoe UI" panose="020B0502040204020203" pitchFamily="34" charset="0"/>
                <a:ea typeface="Segoe UI" panose="020B0502040204020203" pitchFamily="34" charset="0"/>
                <a:cs typeface="Segoe UI" panose="020B0502040204020203" pitchFamily="34" charset="0"/>
              </a:rPr>
              <a:t> </a:t>
            </a:r>
            <a:r>
              <a:rPr lang="pt-BR" sz="1600" spc="-5" dirty="0">
                <a:latin typeface="Segoe UI" panose="020B0502040204020203" pitchFamily="34" charset="0"/>
                <a:ea typeface="Segoe UI" panose="020B0502040204020203" pitchFamily="34" charset="0"/>
                <a:cs typeface="Segoe UI" panose="020B0502040204020203" pitchFamily="34" charset="0"/>
              </a:rPr>
              <a:t>formas</a:t>
            </a:r>
            <a:endParaRPr lang="pt-BR" sz="1600" dirty="0">
              <a:latin typeface="Segoe UI" panose="020B0502040204020203" pitchFamily="34" charset="0"/>
              <a:ea typeface="Segoe UI" panose="020B0502040204020203" pitchFamily="34" charset="0"/>
              <a:cs typeface="Segoe UI" panose="020B0502040204020203" pitchFamily="34" charset="0"/>
            </a:endParaRPr>
          </a:p>
          <a:p>
            <a:pPr marL="641350" indent="-285750" algn="just">
              <a:lnSpc>
                <a:spcPct val="100000"/>
              </a:lnSpc>
              <a:spcBef>
                <a:spcPts val="605"/>
              </a:spcBef>
              <a:buClr>
                <a:srgbClr val="D15A3E"/>
              </a:buClr>
              <a:buFont typeface="Wingdings" panose="05000000000000000000" pitchFamily="2" charset="2"/>
              <a:buChar char="Ø"/>
              <a:tabLst>
                <a:tab pos="498475" algn="l"/>
              </a:tabLst>
            </a:pPr>
            <a:r>
              <a:rPr lang="pt-BR" sz="1600" b="1" spc="-5" dirty="0">
                <a:latin typeface="Segoe UI" panose="020B0502040204020203" pitchFamily="34" charset="0"/>
                <a:ea typeface="Segoe UI" panose="020B0502040204020203" pitchFamily="34" charset="0"/>
                <a:cs typeface="Segoe UI" panose="020B0502040204020203" pitchFamily="34" charset="0"/>
              </a:rPr>
              <a:t>Nulidade </a:t>
            </a:r>
            <a:r>
              <a:rPr lang="pt-BR" sz="1600" b="1" dirty="0">
                <a:latin typeface="Segoe UI" panose="020B0502040204020203" pitchFamily="34" charset="0"/>
                <a:ea typeface="Segoe UI" panose="020B0502040204020203" pitchFamily="34" charset="0"/>
                <a:cs typeface="Segoe UI" panose="020B0502040204020203" pitchFamily="34" charset="0"/>
              </a:rPr>
              <a:t>e </a:t>
            </a:r>
            <a:r>
              <a:rPr lang="pt-BR" sz="1600" b="1" spc="-5" dirty="0">
                <a:latin typeface="Segoe UI" panose="020B0502040204020203" pitchFamily="34" charset="0"/>
                <a:ea typeface="Segoe UI" panose="020B0502040204020203" pitchFamily="34" charset="0"/>
                <a:cs typeface="Segoe UI" panose="020B0502040204020203" pitchFamily="34" charset="0"/>
              </a:rPr>
              <a:t>anulação: </a:t>
            </a:r>
            <a:r>
              <a:rPr lang="pt-BR" sz="1600" spc="-5" dirty="0">
                <a:latin typeface="Segoe UI" panose="020B0502040204020203" pitchFamily="34" charset="0"/>
                <a:ea typeface="Segoe UI" panose="020B0502040204020203" pitchFamily="34" charset="0"/>
                <a:cs typeface="Segoe UI" panose="020B0502040204020203" pitchFamily="34" charset="0"/>
              </a:rPr>
              <a:t>divergência doutrinária quanto </a:t>
            </a:r>
            <a:r>
              <a:rPr lang="pt-BR" sz="1600" dirty="0">
                <a:latin typeface="Segoe UI" panose="020B0502040204020203" pitchFamily="34" charset="0"/>
                <a:ea typeface="Segoe UI" panose="020B0502040204020203" pitchFamily="34" charset="0"/>
                <a:cs typeface="Segoe UI" panose="020B0502040204020203" pitchFamily="34" charset="0"/>
              </a:rPr>
              <a:t>à </a:t>
            </a:r>
            <a:r>
              <a:rPr lang="pt-BR" sz="1600" spc="-5" dirty="0">
                <a:latin typeface="Segoe UI" panose="020B0502040204020203" pitchFamily="34" charset="0"/>
                <a:ea typeface="Segoe UI" panose="020B0502040204020203" pitchFamily="34" charset="0"/>
                <a:cs typeface="Segoe UI" panose="020B0502040204020203" pitchFamily="34" charset="0"/>
              </a:rPr>
              <a:t>aplicação aos atos</a:t>
            </a:r>
            <a:r>
              <a:rPr lang="pt-BR" sz="1600" spc="15" dirty="0">
                <a:latin typeface="Segoe UI" panose="020B0502040204020203" pitchFamily="34" charset="0"/>
                <a:ea typeface="Segoe UI" panose="020B0502040204020203" pitchFamily="34" charset="0"/>
                <a:cs typeface="Segoe UI" panose="020B0502040204020203" pitchFamily="34" charset="0"/>
              </a:rPr>
              <a:t> </a:t>
            </a:r>
            <a:r>
              <a:rPr lang="pt-BR" sz="1600" spc="-5" dirty="0">
                <a:latin typeface="Segoe UI" panose="020B0502040204020203" pitchFamily="34" charset="0"/>
                <a:ea typeface="Segoe UI" panose="020B0502040204020203" pitchFamily="34" charset="0"/>
                <a:cs typeface="Segoe UI" panose="020B0502040204020203" pitchFamily="34" charset="0"/>
              </a:rPr>
              <a:t>administrativos</a:t>
            </a:r>
            <a:endParaRPr lang="pt-BR" sz="1600" dirty="0">
              <a:latin typeface="Segoe UI" panose="020B0502040204020203" pitchFamily="34" charset="0"/>
              <a:ea typeface="Segoe UI" panose="020B0502040204020203" pitchFamily="34" charset="0"/>
              <a:cs typeface="Segoe UI" panose="020B0502040204020203" pitchFamily="34" charset="0"/>
            </a:endParaRPr>
          </a:p>
          <a:p>
            <a:pPr marL="1098550" lvl="1" indent="-285750" algn="just">
              <a:buClr>
                <a:srgbClr val="D15A3E"/>
              </a:buClr>
              <a:buFont typeface="Arial" panose="020B0604020202020204" pitchFamily="34" charset="0"/>
              <a:buChar char="•"/>
              <a:tabLst>
                <a:tab pos="498475" algn="l"/>
              </a:tabLst>
            </a:pPr>
            <a:r>
              <a:rPr lang="pt-BR" sz="1600" spc="-5" dirty="0">
                <a:latin typeface="Segoe UI" panose="020B0502040204020203" pitchFamily="34" charset="0"/>
                <a:ea typeface="Segoe UI" panose="020B0502040204020203" pitchFamily="34" charset="0"/>
                <a:cs typeface="Segoe UI" panose="020B0502040204020203" pitchFamily="34" charset="0"/>
              </a:rPr>
              <a:t>Distinção do direito civil: norma cogente ou não</a:t>
            </a:r>
          </a:p>
          <a:p>
            <a:pPr marL="1098550" lvl="1" indent="-285750" algn="just">
              <a:buClr>
                <a:srgbClr val="D15A3E"/>
              </a:buClr>
              <a:buFont typeface="Arial" panose="020B0604020202020204" pitchFamily="34" charset="0"/>
              <a:buChar char="•"/>
              <a:tabLst>
                <a:tab pos="498475" algn="l"/>
              </a:tabLst>
            </a:pPr>
            <a:r>
              <a:rPr lang="pt-BR" sz="1600" spc="-5" dirty="0">
                <a:latin typeface="Segoe UI" panose="020B0502040204020203" pitchFamily="34" charset="0"/>
                <a:ea typeface="Segoe UI" panose="020B0502040204020203" pitchFamily="34" charset="0"/>
                <a:cs typeface="Segoe UI" panose="020B0502040204020203" pitchFamily="34" charset="0"/>
              </a:rPr>
              <a:t>Distinção no direito administrativo: vícios sanáveis e insanáveis</a:t>
            </a:r>
          </a:p>
          <a:p>
            <a:pPr marL="1098550" lvl="1" indent="-285750" algn="just">
              <a:buClr>
                <a:srgbClr val="D15A3E"/>
              </a:buClr>
              <a:buFont typeface="Arial" panose="020B0604020202020204" pitchFamily="34" charset="0"/>
              <a:buChar char="•"/>
              <a:tabLst>
                <a:tab pos="498475" algn="l"/>
              </a:tabLst>
            </a:pPr>
            <a:r>
              <a:rPr lang="pt-BR" sz="1600" spc="-5" dirty="0">
                <a:latin typeface="Segoe UI" panose="020B0502040204020203" pitchFamily="34" charset="0"/>
                <a:ea typeface="Segoe UI" panose="020B0502040204020203" pitchFamily="34" charset="0"/>
                <a:cs typeface="Segoe UI" panose="020B0502040204020203" pitchFamily="34" charset="0"/>
              </a:rPr>
              <a:t>A persistência do ato no mundo jurídico diz respeito a natureza do vício.</a:t>
            </a:r>
          </a:p>
          <a:p>
            <a:pPr marL="1098550" lvl="1" indent="-285750" algn="just">
              <a:buClr>
                <a:srgbClr val="D15A3E"/>
              </a:buClr>
              <a:buFont typeface="Arial" panose="020B0604020202020204" pitchFamily="34" charset="0"/>
              <a:buChar char="•"/>
              <a:tabLst>
                <a:tab pos="498475" algn="l"/>
              </a:tabLst>
            </a:pPr>
            <a:r>
              <a:rPr lang="pt-BR" sz="1600" spc="-5" dirty="0">
                <a:latin typeface="Segoe UI" panose="020B0502040204020203" pitchFamily="34" charset="0"/>
                <a:ea typeface="Segoe UI" panose="020B0502040204020203" pitchFamily="34" charset="0"/>
                <a:cs typeface="Segoe UI" panose="020B0502040204020203" pitchFamily="34" charset="0"/>
              </a:rPr>
              <a:t>A origem da divergência era o art. 3º da Lei 4.717/1965</a:t>
            </a:r>
          </a:p>
          <a:p>
            <a:pPr marL="812800" lvl="1" algn="just">
              <a:buClr>
                <a:srgbClr val="D15A3E"/>
              </a:buClr>
              <a:tabLst>
                <a:tab pos="498475" algn="l"/>
              </a:tabLst>
            </a:pPr>
            <a:endParaRPr lang="pt-BR" sz="500" spc="-5" dirty="0">
              <a:latin typeface="Segoe UI" panose="020B0502040204020203" pitchFamily="34" charset="0"/>
              <a:ea typeface="Segoe UI" panose="020B0502040204020203" pitchFamily="34" charset="0"/>
              <a:cs typeface="Segoe UI" panose="020B0502040204020203" pitchFamily="34" charset="0"/>
            </a:endParaRPr>
          </a:p>
          <a:p>
            <a:pPr marL="641350" indent="-285750" algn="just">
              <a:spcBef>
                <a:spcPts val="605"/>
              </a:spcBef>
              <a:buClr>
                <a:srgbClr val="D15A3E"/>
              </a:buClr>
              <a:buFont typeface="Wingdings" panose="05000000000000000000" pitchFamily="2" charset="2"/>
              <a:buChar char="Ø"/>
              <a:tabLst>
                <a:tab pos="498475" algn="l"/>
              </a:tabLst>
            </a:pPr>
            <a:r>
              <a:rPr lang="pt-BR" sz="1600" b="1" spc="-5" dirty="0">
                <a:latin typeface="Segoe UI" panose="020B0502040204020203" pitchFamily="34" charset="0"/>
                <a:ea typeface="Segoe UI" panose="020B0502040204020203" pitchFamily="34" charset="0"/>
                <a:cs typeface="Segoe UI" panose="020B0502040204020203" pitchFamily="34" charset="0"/>
              </a:rPr>
              <a:t>Efeitos da Anulação são </a:t>
            </a:r>
            <a:r>
              <a:rPr lang="pt-BR" sz="1600" b="1" spc="-5" dirty="0" err="1">
                <a:latin typeface="Segoe UI" panose="020B0502040204020203" pitchFamily="34" charset="0"/>
                <a:ea typeface="Segoe UI" panose="020B0502040204020203" pitchFamily="34" charset="0"/>
                <a:cs typeface="Segoe UI" panose="020B0502040204020203" pitchFamily="34" charset="0"/>
              </a:rPr>
              <a:t>Ex-Tunc</a:t>
            </a:r>
            <a:r>
              <a:rPr lang="pt-BR" sz="1600" b="1" spc="-5" dirty="0">
                <a:latin typeface="Segoe UI" panose="020B0502040204020203" pitchFamily="34" charset="0"/>
                <a:ea typeface="Segoe UI" panose="020B0502040204020203" pitchFamily="34" charset="0"/>
                <a:cs typeface="Segoe UI" panose="020B0502040204020203" pitchFamily="34" charset="0"/>
              </a:rPr>
              <a:t>: </a:t>
            </a:r>
            <a:r>
              <a:rPr lang="pt-BR" sz="1600" spc="-5" dirty="0">
                <a:latin typeface="Segoe UI" panose="020B0502040204020203" pitchFamily="34" charset="0"/>
                <a:ea typeface="Segoe UI" panose="020B0502040204020203" pitchFamily="34" charset="0"/>
                <a:cs typeface="Segoe UI" panose="020B0502040204020203" pitchFamily="34" charset="0"/>
              </a:rPr>
              <a:t>retroagem à origem.</a:t>
            </a:r>
          </a:p>
        </p:txBody>
      </p:sp>
      <p:sp>
        <p:nvSpPr>
          <p:cNvPr id="10" name="Retângulo: Cantos Arredondados 9">
            <a:extLst>
              <a:ext uri="{FF2B5EF4-FFF2-40B4-BE49-F238E27FC236}">
                <a16:creationId xmlns:a16="http://schemas.microsoft.com/office/drawing/2014/main" id="{D87E9DC9-9555-4EAA-8938-A01BC5015730}"/>
              </a:ext>
            </a:extLst>
          </p:cNvPr>
          <p:cNvSpPr/>
          <p:nvPr/>
        </p:nvSpPr>
        <p:spPr>
          <a:xfrm>
            <a:off x="211641" y="2669571"/>
            <a:ext cx="5984746" cy="146940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lvl="3" algn="just">
              <a:buClr>
                <a:srgbClr val="D15A3E"/>
              </a:buClr>
              <a:tabLst>
                <a:tab pos="1555750" algn="l"/>
              </a:tabLst>
            </a:pPr>
            <a:r>
              <a:rPr lang="pt-BR" sz="14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Lei nº 9.784/1999:</a:t>
            </a:r>
          </a:p>
          <a:p>
            <a:pPr marL="363538" lvl="3" algn="just">
              <a:buClr>
                <a:srgbClr val="D15A3E"/>
              </a:buClr>
              <a:tabLst>
                <a:tab pos="1555750" algn="l"/>
              </a:tabLst>
            </a:pPr>
            <a:endParaRPr lang="pt-BR" sz="500" b="1" spc="-5"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4625" lvl="3" algn="just">
              <a:buClr>
                <a:srgbClr val="D15A3E"/>
              </a:buClr>
              <a:tabLst>
                <a:tab pos="1555750" algn="l"/>
              </a:tabLst>
            </a:pPr>
            <a:r>
              <a:rPr lang="pt-BR" sz="14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Art. 53. </a:t>
            </a:r>
            <a:r>
              <a:rPr lang="pt-BR" sz="1400" spc="-5" dirty="0">
                <a:solidFill>
                  <a:schemeClr val="tx1"/>
                </a:solidFill>
                <a:latin typeface="Segoe UI" panose="020B0502040204020203" pitchFamily="34" charset="0"/>
                <a:ea typeface="Segoe UI" panose="020B0502040204020203" pitchFamily="34" charset="0"/>
                <a:cs typeface="Segoe UI" panose="020B0502040204020203" pitchFamily="34" charset="0"/>
              </a:rPr>
              <a:t>A Administração deve </a:t>
            </a:r>
            <a:r>
              <a:rPr lang="pt-BR" sz="14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anular seus próprios atos</a:t>
            </a:r>
            <a:r>
              <a:rPr lang="pt-BR" sz="1400" spc="-5" dirty="0">
                <a:solidFill>
                  <a:schemeClr val="tx1"/>
                </a:solidFill>
                <a:latin typeface="Segoe UI" panose="020B0502040204020203" pitchFamily="34" charset="0"/>
                <a:ea typeface="Segoe UI" panose="020B0502040204020203" pitchFamily="34" charset="0"/>
                <a:cs typeface="Segoe UI" panose="020B0502040204020203" pitchFamily="34" charset="0"/>
              </a:rPr>
              <a:t>, quando eivados de </a:t>
            </a:r>
            <a:r>
              <a:rPr lang="pt-BR" sz="14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vício de legalidade</a:t>
            </a:r>
            <a:r>
              <a:rPr lang="pt-BR" sz="1400" spc="-5" dirty="0">
                <a:solidFill>
                  <a:schemeClr val="tx1"/>
                </a:solidFill>
                <a:latin typeface="Segoe UI" panose="020B0502040204020203" pitchFamily="34" charset="0"/>
                <a:ea typeface="Segoe UI" panose="020B0502040204020203" pitchFamily="34" charset="0"/>
                <a:cs typeface="Segoe UI" panose="020B0502040204020203" pitchFamily="34" charset="0"/>
              </a:rPr>
              <a:t>, e pode revogá-los por motivo de conveniência ou oportunidade, respeitados os direitos  adquiridos.</a:t>
            </a:r>
          </a:p>
        </p:txBody>
      </p:sp>
      <p:sp>
        <p:nvSpPr>
          <p:cNvPr id="11" name="Retângulo: Cantos Arredondados 10">
            <a:extLst>
              <a:ext uri="{FF2B5EF4-FFF2-40B4-BE49-F238E27FC236}">
                <a16:creationId xmlns:a16="http://schemas.microsoft.com/office/drawing/2014/main" id="{989CEF74-AC8C-49DE-8420-27046F0F1BC1}"/>
              </a:ext>
            </a:extLst>
          </p:cNvPr>
          <p:cNvSpPr/>
          <p:nvPr/>
        </p:nvSpPr>
        <p:spPr>
          <a:xfrm>
            <a:off x="6353358" y="2668546"/>
            <a:ext cx="5674244" cy="147145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lvl="3" algn="just">
              <a:buClr>
                <a:srgbClr val="D15A3E"/>
              </a:buClr>
              <a:tabLst>
                <a:tab pos="1555750" algn="l"/>
              </a:tabLst>
            </a:pPr>
            <a:r>
              <a:rPr lang="pt-BR" sz="14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Súmula 473 STF</a:t>
            </a:r>
          </a:p>
          <a:p>
            <a:pPr marL="182563" lvl="3" algn="just">
              <a:buClr>
                <a:srgbClr val="D15A3E"/>
              </a:buClr>
              <a:tabLst>
                <a:tab pos="1555750" algn="l"/>
              </a:tabLst>
            </a:pPr>
            <a:r>
              <a:rPr lang="pt-BR" sz="14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a:t>
            </a:r>
            <a:r>
              <a:rPr lang="pt-BR" sz="1400" spc="-5" dirty="0">
                <a:solidFill>
                  <a:schemeClr val="tx1"/>
                </a:solidFill>
                <a:latin typeface="Segoe UI" panose="020B0502040204020203" pitchFamily="34" charset="0"/>
                <a:ea typeface="Segoe UI" panose="020B0502040204020203" pitchFamily="34" charset="0"/>
                <a:cs typeface="Segoe UI" panose="020B0502040204020203" pitchFamily="34" charset="0"/>
              </a:rPr>
              <a:t>A administração pode </a:t>
            </a:r>
            <a:r>
              <a:rPr lang="pt-BR" sz="14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anular seus próprios atos, quando eivados de vícios  que os tornam ilegais</a:t>
            </a:r>
            <a:r>
              <a:rPr lang="pt-BR" sz="1400" spc="-5" dirty="0">
                <a:solidFill>
                  <a:schemeClr val="tx1"/>
                </a:solidFill>
                <a:latin typeface="Segoe UI" panose="020B0502040204020203" pitchFamily="34" charset="0"/>
                <a:ea typeface="Segoe UI" panose="020B0502040204020203" pitchFamily="34" charset="0"/>
                <a:cs typeface="Segoe UI" panose="020B0502040204020203" pitchFamily="34" charset="0"/>
              </a:rPr>
              <a:t>, porque deles não se originam direitos; ou revogá-los,  por motivo de conveniência ou oportunidade, respeitados os direitos  adquiridos, e ressalvada, em todos os casos, a apreciação judicial”.</a:t>
            </a:r>
          </a:p>
        </p:txBody>
      </p:sp>
      <p:sp>
        <p:nvSpPr>
          <p:cNvPr id="12" name="Retângulo: Cantos Arredondados 11">
            <a:extLst>
              <a:ext uri="{FF2B5EF4-FFF2-40B4-BE49-F238E27FC236}">
                <a16:creationId xmlns:a16="http://schemas.microsoft.com/office/drawing/2014/main" id="{891FBD62-F204-40C2-9814-E7796D5E5775}"/>
              </a:ext>
            </a:extLst>
          </p:cNvPr>
          <p:cNvSpPr/>
          <p:nvPr/>
        </p:nvSpPr>
        <p:spPr>
          <a:xfrm>
            <a:off x="7903424" y="4355590"/>
            <a:ext cx="4147899" cy="230546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lvl="3">
              <a:buClr>
                <a:srgbClr val="D15A3E"/>
              </a:buClr>
              <a:tabLst>
                <a:tab pos="1555750" algn="l"/>
              </a:tabLst>
            </a:pPr>
            <a:r>
              <a:rPr lang="pt-BR" sz="14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Lei nº 4.717/1965: </a:t>
            </a:r>
          </a:p>
          <a:p>
            <a:pPr marL="182563" lvl="3" algn="just">
              <a:buClr>
                <a:srgbClr val="D15A3E"/>
              </a:buClr>
              <a:tabLst>
                <a:tab pos="1555750" algn="l"/>
              </a:tabLst>
            </a:pPr>
            <a:r>
              <a:rPr lang="pt-BR" sz="14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Art. 3º </a:t>
            </a:r>
            <a:r>
              <a:rPr lang="pt-BR" sz="1400" spc="-5" dirty="0">
                <a:solidFill>
                  <a:schemeClr val="tx1"/>
                </a:solidFill>
                <a:latin typeface="Segoe UI" panose="020B0502040204020203" pitchFamily="34" charset="0"/>
                <a:ea typeface="Segoe UI" panose="020B0502040204020203" pitchFamily="34" charset="0"/>
                <a:cs typeface="Segoe UI" panose="020B0502040204020203" pitchFamily="34" charset="0"/>
              </a:rPr>
              <a:t>Os atos lesivos ao patrimônio das pessoas de direito público ou privado, ou das entidades mencionadas no art. 1º, cujos vícios não se compreendam nas especificações do artigo  anterior, SERÃO ANULÁVEIS, segundo as prescrições legais, enquanto compatíveis com a natureza deles”.</a:t>
            </a:r>
          </a:p>
        </p:txBody>
      </p:sp>
    </p:spTree>
    <p:extLst>
      <p:ext uri="{BB962C8B-B14F-4D97-AF65-F5344CB8AC3E}">
        <p14:creationId xmlns:p14="http://schemas.microsoft.com/office/powerpoint/2010/main" val="480140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2" y="196947"/>
            <a:ext cx="10747716" cy="1169551"/>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06: Anulação, Revogação e Convalidação</a:t>
            </a:r>
          </a:p>
          <a:p>
            <a:pPr algn="just"/>
            <a:endParaRPr lang="pt-BR" sz="1500" i="1" dirty="0">
              <a:latin typeface="Segoe UI Semibold" panose="020B0702040204020203" pitchFamily="34" charset="0"/>
              <a:cs typeface="Segoe UI Semibold" panose="020B0702040204020203" pitchFamily="34" charset="0"/>
            </a:endParaRPr>
          </a:p>
          <a:p>
            <a:pPr algn="just"/>
            <a:r>
              <a:rPr lang="pt-BR" sz="2500" i="1" dirty="0">
                <a:latin typeface="Segoe UI Semibold" panose="020B0702040204020203" pitchFamily="34" charset="0"/>
                <a:cs typeface="Segoe UI Semibold" panose="020B0702040204020203" pitchFamily="34" charset="0"/>
              </a:rPr>
              <a:t>REVOGAÇÃO</a:t>
            </a:r>
          </a:p>
        </p:txBody>
      </p:sp>
      <p:sp>
        <p:nvSpPr>
          <p:cNvPr id="22" name="Retângulo 21">
            <a:extLst>
              <a:ext uri="{FF2B5EF4-FFF2-40B4-BE49-F238E27FC236}">
                <a16:creationId xmlns:a16="http://schemas.microsoft.com/office/drawing/2014/main" id="{11362902-5D3D-46E9-AA6D-BC34E32CDD4D}"/>
              </a:ext>
            </a:extLst>
          </p:cNvPr>
          <p:cNvSpPr/>
          <p:nvPr/>
        </p:nvSpPr>
        <p:spPr>
          <a:xfrm>
            <a:off x="722142" y="1410534"/>
            <a:ext cx="10948490" cy="9818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1600" spc="-5" dirty="0">
                <a:solidFill>
                  <a:schemeClr val="tx1"/>
                </a:solidFill>
                <a:latin typeface="Segoe UI" panose="020B0502040204020203" pitchFamily="34" charset="0"/>
                <a:cs typeface="Segoe UI" panose="020B0502040204020203" pitchFamily="34" charset="0"/>
              </a:rPr>
              <a:t>“Revogação é ato editado pela própria Administração para suprimir ato administrativo anterior, por razões de mérito, ou seja, por razões de conveniência e oportunidade no atendimento do interesse público” (MEDAUAR, 2016, p.193)</a:t>
            </a:r>
          </a:p>
        </p:txBody>
      </p:sp>
      <p:sp>
        <p:nvSpPr>
          <p:cNvPr id="3" name="Retângulo 2"/>
          <p:cNvSpPr/>
          <p:nvPr/>
        </p:nvSpPr>
        <p:spPr>
          <a:xfrm>
            <a:off x="0" y="2451176"/>
            <a:ext cx="10582835" cy="748923"/>
          </a:xfrm>
          <a:prstGeom prst="rect">
            <a:avLst/>
          </a:prstGeom>
        </p:spPr>
        <p:txBody>
          <a:bodyPr wrap="square">
            <a:spAutoFit/>
          </a:bodyPr>
          <a:lstStyle/>
          <a:p>
            <a:pPr marL="641350" indent="-285750" algn="just">
              <a:lnSpc>
                <a:spcPct val="100000"/>
              </a:lnSpc>
              <a:spcBef>
                <a:spcPts val="795"/>
              </a:spcBef>
              <a:buClr>
                <a:srgbClr val="D15A3E"/>
              </a:buClr>
              <a:buFont typeface="Wingdings" panose="05000000000000000000" pitchFamily="2" charset="2"/>
              <a:buChar char="Ø"/>
              <a:tabLst>
                <a:tab pos="498475" algn="l"/>
              </a:tabLst>
            </a:pPr>
            <a:r>
              <a:rPr lang="pt-BR" b="1" spc="-5" dirty="0">
                <a:latin typeface="Segoe UI" panose="020B0502040204020203" pitchFamily="34" charset="0"/>
                <a:ea typeface="Segoe UI" panose="020B0502040204020203" pitchFamily="34" charset="0"/>
                <a:cs typeface="Segoe UI" panose="020B0502040204020203" pitchFamily="34" charset="0"/>
              </a:rPr>
              <a:t>Desfazimento de ato administrativo a bem do interesse público</a:t>
            </a:r>
          </a:p>
          <a:p>
            <a:pPr marL="641350" indent="-285750" algn="just">
              <a:lnSpc>
                <a:spcPct val="100000"/>
              </a:lnSpc>
              <a:spcBef>
                <a:spcPts val="795"/>
              </a:spcBef>
              <a:buClr>
                <a:srgbClr val="D15A3E"/>
              </a:buClr>
              <a:buFont typeface="Wingdings" panose="05000000000000000000" pitchFamily="2" charset="2"/>
              <a:buChar char="Ø"/>
              <a:tabLst>
                <a:tab pos="498475" algn="l"/>
              </a:tabLst>
            </a:pPr>
            <a:r>
              <a:rPr lang="pt-BR" b="1" spc="-5" dirty="0">
                <a:latin typeface="Segoe UI" panose="020B0502040204020203" pitchFamily="34" charset="0"/>
                <a:ea typeface="Segoe UI" panose="020B0502040204020203" pitchFamily="34" charset="0"/>
                <a:cs typeface="Segoe UI" panose="020B0502040204020203" pitchFamily="34" charset="0"/>
              </a:rPr>
              <a:t>Razões de conveniência e oportunidade para atingir o interesse público</a:t>
            </a:r>
          </a:p>
        </p:txBody>
      </p:sp>
      <p:sp>
        <p:nvSpPr>
          <p:cNvPr id="5" name="Retângulo 4"/>
          <p:cNvSpPr/>
          <p:nvPr/>
        </p:nvSpPr>
        <p:spPr>
          <a:xfrm>
            <a:off x="0" y="4845171"/>
            <a:ext cx="7974105" cy="1815882"/>
          </a:xfrm>
          <a:prstGeom prst="rect">
            <a:avLst/>
          </a:prstGeom>
        </p:spPr>
        <p:txBody>
          <a:bodyPr wrap="square">
            <a:spAutoFit/>
          </a:bodyPr>
          <a:lstStyle/>
          <a:p>
            <a:pPr marL="641350" lvl="2" indent="-285750" algn="just">
              <a:lnSpc>
                <a:spcPct val="100000"/>
              </a:lnSpc>
              <a:buClr>
                <a:srgbClr val="D15A3E"/>
              </a:buClr>
              <a:buFont typeface="Wingdings" panose="05000000000000000000" pitchFamily="2" charset="2"/>
              <a:buChar char="Ø"/>
              <a:tabLst>
                <a:tab pos="498475" algn="l"/>
              </a:tabLst>
            </a:pPr>
            <a:r>
              <a:rPr lang="pt-BR" sz="1700" b="1" spc="-5" dirty="0">
                <a:latin typeface="Segoe UI" panose="020B0502040204020203" pitchFamily="34" charset="0"/>
                <a:ea typeface="Segoe UI" panose="020B0502040204020203" pitchFamily="34" charset="0"/>
                <a:cs typeface="Segoe UI" panose="020B0502040204020203" pitchFamily="34" charset="0"/>
              </a:rPr>
              <a:t>Deve atender as normas </a:t>
            </a:r>
            <a:r>
              <a:rPr lang="pt-BR" sz="1700" b="1" dirty="0">
                <a:latin typeface="Segoe UI" panose="020B0502040204020203" pitchFamily="34" charset="0"/>
                <a:ea typeface="Segoe UI" panose="020B0502040204020203" pitchFamily="34" charset="0"/>
                <a:cs typeface="Segoe UI" panose="020B0502040204020203" pitchFamily="34" charset="0"/>
              </a:rPr>
              <a:t>de </a:t>
            </a:r>
            <a:r>
              <a:rPr lang="pt-BR" sz="1700" b="1" spc="-5" dirty="0">
                <a:latin typeface="Segoe UI" panose="020B0502040204020203" pitchFamily="34" charset="0"/>
                <a:ea typeface="Segoe UI" panose="020B0502040204020203" pitchFamily="34" charset="0"/>
                <a:cs typeface="Segoe UI" panose="020B0502040204020203" pitchFamily="34" charset="0"/>
              </a:rPr>
              <a:t>competência (princípio da</a:t>
            </a:r>
            <a:r>
              <a:rPr lang="pt-BR" sz="1700" b="1" dirty="0">
                <a:latin typeface="Segoe UI" panose="020B0502040204020203" pitchFamily="34" charset="0"/>
                <a:ea typeface="Segoe UI" panose="020B0502040204020203" pitchFamily="34" charset="0"/>
                <a:cs typeface="Segoe UI" panose="020B0502040204020203" pitchFamily="34" charset="0"/>
              </a:rPr>
              <a:t> </a:t>
            </a:r>
            <a:r>
              <a:rPr lang="pt-BR" sz="1700" b="1" spc="-5" dirty="0">
                <a:latin typeface="Segoe UI" panose="020B0502040204020203" pitchFamily="34" charset="0"/>
                <a:ea typeface="Segoe UI" panose="020B0502040204020203" pitchFamily="34" charset="0"/>
                <a:cs typeface="Segoe UI" panose="020B0502040204020203" pitchFamily="34" charset="0"/>
              </a:rPr>
              <a:t>simetria)</a:t>
            </a:r>
            <a:endParaRPr lang="pt-BR" sz="1700" dirty="0">
              <a:latin typeface="Segoe UI" panose="020B0502040204020203" pitchFamily="34" charset="0"/>
              <a:ea typeface="Segoe UI" panose="020B0502040204020203" pitchFamily="34" charset="0"/>
              <a:cs typeface="Segoe UI" panose="020B0502040204020203" pitchFamily="34" charset="0"/>
            </a:endParaRPr>
          </a:p>
          <a:p>
            <a:pPr marL="641350" lvl="2" indent="-285750" algn="just">
              <a:lnSpc>
                <a:spcPct val="100000"/>
              </a:lnSpc>
              <a:buClr>
                <a:srgbClr val="D15A3E"/>
              </a:buClr>
              <a:buFont typeface="Wingdings" panose="05000000000000000000" pitchFamily="2" charset="2"/>
              <a:buChar char="Ø"/>
              <a:tabLst>
                <a:tab pos="498475" algn="l"/>
              </a:tabLst>
            </a:pPr>
            <a:r>
              <a:rPr lang="pt-BR" sz="1700" b="1" spc="-5" dirty="0">
                <a:latin typeface="Segoe UI" panose="020B0502040204020203" pitchFamily="34" charset="0"/>
                <a:ea typeface="Segoe UI" panose="020B0502040204020203" pitchFamily="34" charset="0"/>
                <a:cs typeface="Segoe UI" panose="020B0502040204020203" pitchFamily="34" charset="0"/>
              </a:rPr>
              <a:t>Efeitos </a:t>
            </a:r>
            <a:r>
              <a:rPr lang="pt-BR" sz="1700" b="1" dirty="0">
                <a:latin typeface="Segoe UI" panose="020B0502040204020203" pitchFamily="34" charset="0"/>
                <a:ea typeface="Segoe UI" panose="020B0502040204020203" pitchFamily="34" charset="0"/>
                <a:cs typeface="Segoe UI" panose="020B0502040204020203" pitchFamily="34" charset="0"/>
              </a:rPr>
              <a:t>da </a:t>
            </a:r>
            <a:r>
              <a:rPr lang="pt-BR" sz="1700" b="1" spc="-5" dirty="0">
                <a:latin typeface="Segoe UI" panose="020B0502040204020203" pitchFamily="34" charset="0"/>
                <a:ea typeface="Segoe UI" panose="020B0502040204020203" pitchFamily="34" charset="0"/>
                <a:cs typeface="Segoe UI" panose="020B0502040204020203" pitchFamily="34" charset="0"/>
              </a:rPr>
              <a:t>revogação são</a:t>
            </a:r>
            <a:r>
              <a:rPr lang="pt-BR" sz="1700" b="1" spc="-10" dirty="0">
                <a:latin typeface="Segoe UI" panose="020B0502040204020203" pitchFamily="34" charset="0"/>
                <a:ea typeface="Segoe UI" panose="020B0502040204020203" pitchFamily="34" charset="0"/>
                <a:cs typeface="Segoe UI" panose="020B0502040204020203" pitchFamily="34" charset="0"/>
              </a:rPr>
              <a:t> </a:t>
            </a:r>
            <a:r>
              <a:rPr lang="pt-BR" sz="1700" b="1" i="1" spc="-5" dirty="0" err="1">
                <a:latin typeface="Segoe UI" panose="020B0502040204020203" pitchFamily="34" charset="0"/>
                <a:ea typeface="Segoe UI" panose="020B0502040204020203" pitchFamily="34" charset="0"/>
                <a:cs typeface="Segoe UI" panose="020B0502040204020203" pitchFamily="34" charset="0"/>
              </a:rPr>
              <a:t>ex-nunc</a:t>
            </a:r>
            <a:endParaRPr lang="pt-BR" sz="1700" dirty="0">
              <a:latin typeface="Segoe UI" panose="020B0502040204020203" pitchFamily="34" charset="0"/>
              <a:ea typeface="Segoe UI" panose="020B0502040204020203" pitchFamily="34" charset="0"/>
              <a:cs typeface="Segoe UI" panose="020B0502040204020203" pitchFamily="34" charset="0"/>
            </a:endParaRPr>
          </a:p>
          <a:p>
            <a:pPr marL="1098550" lvl="3" indent="-285750" algn="just">
              <a:lnSpc>
                <a:spcPct val="100000"/>
              </a:lnSpc>
              <a:spcBef>
                <a:spcPts val="570"/>
              </a:spcBef>
              <a:buClr>
                <a:srgbClr val="D15A3E"/>
              </a:buClr>
              <a:buFont typeface="Arial" panose="020B0604020202020204" pitchFamily="34" charset="0"/>
              <a:buChar char="•"/>
              <a:tabLst>
                <a:tab pos="1104900" algn="l"/>
              </a:tabLst>
            </a:pPr>
            <a:r>
              <a:rPr lang="pt-BR" sz="1700" dirty="0">
                <a:latin typeface="Segoe UI" panose="020B0502040204020203" pitchFamily="34" charset="0"/>
                <a:ea typeface="Segoe UI" panose="020B0502040204020203" pitchFamily="34" charset="0"/>
                <a:cs typeface="Segoe UI" panose="020B0502040204020203" pitchFamily="34" charset="0"/>
              </a:rPr>
              <a:t>A </a:t>
            </a:r>
            <a:r>
              <a:rPr lang="pt-BR" sz="1700" spc="-5" dirty="0">
                <a:latin typeface="Segoe UI" panose="020B0502040204020203" pitchFamily="34" charset="0"/>
                <a:ea typeface="Segoe UI" panose="020B0502040204020203" pitchFamily="34" charset="0"/>
                <a:cs typeface="Segoe UI" panose="020B0502040204020203" pitchFamily="34" charset="0"/>
              </a:rPr>
              <a:t>revogação de atos que resultem direitos adquiridos gera </a:t>
            </a:r>
            <a:r>
              <a:rPr lang="pt-BR" sz="1700" dirty="0">
                <a:latin typeface="Segoe UI" panose="020B0502040204020203" pitchFamily="34" charset="0"/>
                <a:ea typeface="Segoe UI" panose="020B0502040204020203" pitchFamily="34" charset="0"/>
                <a:cs typeface="Segoe UI" panose="020B0502040204020203" pitchFamily="34" charset="0"/>
              </a:rPr>
              <a:t>o </a:t>
            </a:r>
            <a:r>
              <a:rPr lang="pt-BR" sz="1700" spc="-5" dirty="0">
                <a:latin typeface="Segoe UI" panose="020B0502040204020203" pitchFamily="34" charset="0"/>
                <a:ea typeface="Segoe UI" panose="020B0502040204020203" pitchFamily="34" charset="0"/>
                <a:cs typeface="Segoe UI" panose="020B0502040204020203" pitchFamily="34" charset="0"/>
              </a:rPr>
              <a:t>dever de</a:t>
            </a:r>
            <a:r>
              <a:rPr lang="pt-BR" sz="1700" spc="-85" dirty="0">
                <a:latin typeface="Segoe UI" panose="020B0502040204020203" pitchFamily="34" charset="0"/>
                <a:ea typeface="Segoe UI" panose="020B0502040204020203" pitchFamily="34" charset="0"/>
                <a:cs typeface="Segoe UI" panose="020B0502040204020203" pitchFamily="34" charset="0"/>
              </a:rPr>
              <a:t> </a:t>
            </a:r>
            <a:r>
              <a:rPr lang="pt-BR" sz="1700" spc="-5" dirty="0">
                <a:latin typeface="Segoe UI" panose="020B0502040204020203" pitchFamily="34" charset="0"/>
                <a:ea typeface="Segoe UI" panose="020B0502040204020203" pitchFamily="34" charset="0"/>
                <a:cs typeface="Segoe UI" panose="020B0502040204020203" pitchFamily="34" charset="0"/>
              </a:rPr>
              <a:t>indenizar</a:t>
            </a:r>
            <a:endParaRPr lang="pt-BR" sz="1700" dirty="0">
              <a:latin typeface="Segoe UI" panose="020B0502040204020203" pitchFamily="34" charset="0"/>
              <a:ea typeface="Segoe UI" panose="020B0502040204020203" pitchFamily="34" charset="0"/>
              <a:cs typeface="Segoe UI" panose="020B0502040204020203" pitchFamily="34" charset="0"/>
            </a:endParaRPr>
          </a:p>
          <a:p>
            <a:pPr marL="1098550" marR="113030" lvl="3" indent="-285750" algn="just">
              <a:lnSpc>
                <a:spcPct val="100000"/>
              </a:lnSpc>
              <a:spcBef>
                <a:spcPts val="600"/>
              </a:spcBef>
              <a:buClr>
                <a:srgbClr val="D15A3E"/>
              </a:buClr>
              <a:buFont typeface="Arial" panose="020B0604020202020204" pitchFamily="34" charset="0"/>
              <a:buChar char="•"/>
              <a:tabLst>
                <a:tab pos="1104900" algn="l"/>
              </a:tabLst>
            </a:pPr>
            <a:r>
              <a:rPr lang="pt-BR" sz="1700" spc="-5" dirty="0">
                <a:latin typeface="Segoe UI" panose="020B0502040204020203" pitchFamily="34" charset="0"/>
                <a:ea typeface="Segoe UI" panose="020B0502040204020203" pitchFamily="34" charset="0"/>
                <a:cs typeface="Segoe UI" panose="020B0502040204020203" pitchFamily="34" charset="0"/>
              </a:rPr>
              <a:t>Não </a:t>
            </a:r>
            <a:r>
              <a:rPr lang="pt-BR" sz="1700" dirty="0">
                <a:latin typeface="Segoe UI" panose="020B0502040204020203" pitchFamily="34" charset="0"/>
                <a:ea typeface="Segoe UI" panose="020B0502040204020203" pitchFamily="34" charset="0"/>
                <a:cs typeface="Segoe UI" panose="020B0502040204020203" pitchFamily="34" charset="0"/>
              </a:rPr>
              <a:t>se </a:t>
            </a:r>
            <a:r>
              <a:rPr lang="pt-BR" sz="1700" spc="-5" dirty="0">
                <a:latin typeface="Segoe UI" panose="020B0502040204020203" pitchFamily="34" charset="0"/>
                <a:ea typeface="Segoe UI" panose="020B0502040204020203" pitchFamily="34" charset="0"/>
                <a:cs typeface="Segoe UI" panose="020B0502040204020203" pitchFamily="34" charset="0"/>
              </a:rPr>
              <a:t>revogam atos administrativos vinculados emitidos com observância de requisitos pelo  interessado</a:t>
            </a:r>
            <a:endParaRPr lang="pt-BR" sz="1700" dirty="0">
              <a:latin typeface="Segoe UI" panose="020B0502040204020203" pitchFamily="34" charset="0"/>
              <a:ea typeface="Segoe UI" panose="020B0502040204020203" pitchFamily="34" charset="0"/>
              <a:cs typeface="Segoe UI" panose="020B0502040204020203" pitchFamily="34" charset="0"/>
            </a:endParaRPr>
          </a:p>
        </p:txBody>
      </p:sp>
      <p:sp>
        <p:nvSpPr>
          <p:cNvPr id="9" name="Retângulo: Cantos Arredondados 8">
            <a:extLst>
              <a:ext uri="{FF2B5EF4-FFF2-40B4-BE49-F238E27FC236}">
                <a16:creationId xmlns:a16="http://schemas.microsoft.com/office/drawing/2014/main" id="{CE3421BA-3E65-4677-BFFE-D98FF1908B3C}"/>
              </a:ext>
            </a:extLst>
          </p:cNvPr>
          <p:cNvSpPr/>
          <p:nvPr/>
        </p:nvSpPr>
        <p:spPr>
          <a:xfrm>
            <a:off x="211641" y="3258113"/>
            <a:ext cx="5984746" cy="146940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lvl="3" algn="just">
              <a:buClr>
                <a:srgbClr val="D15A3E"/>
              </a:buClr>
              <a:tabLst>
                <a:tab pos="1555750" algn="l"/>
              </a:tabLst>
            </a:pPr>
            <a:r>
              <a:rPr lang="pt-BR" sz="14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Lei nº 9.784/1999:</a:t>
            </a:r>
          </a:p>
          <a:p>
            <a:pPr marL="363538" lvl="3" algn="just">
              <a:buClr>
                <a:srgbClr val="D15A3E"/>
              </a:buClr>
              <a:tabLst>
                <a:tab pos="1555750" algn="l"/>
              </a:tabLst>
            </a:pPr>
            <a:endParaRPr lang="pt-BR" sz="500" b="1" spc="-5"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4625" lvl="3" algn="just">
              <a:buClr>
                <a:srgbClr val="D15A3E"/>
              </a:buClr>
              <a:tabLst>
                <a:tab pos="1555750" algn="l"/>
              </a:tabLst>
            </a:pPr>
            <a:r>
              <a:rPr lang="pt-BR" sz="14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Art. 53. </a:t>
            </a:r>
            <a:r>
              <a:rPr lang="pt-BR" sz="1400" spc="-5" dirty="0">
                <a:solidFill>
                  <a:schemeClr val="tx1"/>
                </a:solidFill>
                <a:latin typeface="Segoe UI" panose="020B0502040204020203" pitchFamily="34" charset="0"/>
                <a:ea typeface="Segoe UI" panose="020B0502040204020203" pitchFamily="34" charset="0"/>
                <a:cs typeface="Segoe UI" panose="020B0502040204020203" pitchFamily="34" charset="0"/>
              </a:rPr>
              <a:t>A Administração deve anular seus próprios atos, quando eivados de vício de legalidade, e </a:t>
            </a:r>
            <a:r>
              <a:rPr lang="pt-BR" sz="14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pode revogá-los por motivo de conveniência ou oportunidade,</a:t>
            </a:r>
            <a:r>
              <a:rPr lang="pt-BR" sz="1400" spc="-5" dirty="0">
                <a:solidFill>
                  <a:schemeClr val="tx1"/>
                </a:solidFill>
                <a:latin typeface="Segoe UI" panose="020B0502040204020203" pitchFamily="34" charset="0"/>
                <a:ea typeface="Segoe UI" panose="020B0502040204020203" pitchFamily="34" charset="0"/>
                <a:cs typeface="Segoe UI" panose="020B0502040204020203" pitchFamily="34" charset="0"/>
              </a:rPr>
              <a:t> respeitados os direitos  adquiridos.</a:t>
            </a:r>
          </a:p>
        </p:txBody>
      </p:sp>
      <p:sp>
        <p:nvSpPr>
          <p:cNvPr id="10" name="Retângulo: Cantos Arredondados 9">
            <a:extLst>
              <a:ext uri="{FF2B5EF4-FFF2-40B4-BE49-F238E27FC236}">
                <a16:creationId xmlns:a16="http://schemas.microsoft.com/office/drawing/2014/main" id="{65BF8614-8B68-440D-B8FD-37B166BC45D6}"/>
              </a:ext>
            </a:extLst>
          </p:cNvPr>
          <p:cNvSpPr/>
          <p:nvPr/>
        </p:nvSpPr>
        <p:spPr>
          <a:xfrm>
            <a:off x="6306115" y="3314888"/>
            <a:ext cx="5674244" cy="147145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lvl="3" algn="just">
              <a:buClr>
                <a:srgbClr val="D15A3E"/>
              </a:buClr>
              <a:tabLst>
                <a:tab pos="1555750" algn="l"/>
              </a:tabLst>
            </a:pPr>
            <a:r>
              <a:rPr lang="pt-BR" sz="14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Súmula 473 STF</a:t>
            </a:r>
          </a:p>
          <a:p>
            <a:pPr marL="182563" lvl="3" algn="just">
              <a:buClr>
                <a:srgbClr val="D15A3E"/>
              </a:buClr>
              <a:tabLst>
                <a:tab pos="1555750" algn="l"/>
              </a:tabLst>
            </a:pPr>
            <a:r>
              <a:rPr lang="pt-BR" sz="14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a:t>
            </a:r>
            <a:r>
              <a:rPr lang="pt-BR" sz="1400" spc="-5" dirty="0">
                <a:solidFill>
                  <a:schemeClr val="tx1"/>
                </a:solidFill>
                <a:latin typeface="Segoe UI" panose="020B0502040204020203" pitchFamily="34" charset="0"/>
                <a:ea typeface="Segoe UI" panose="020B0502040204020203" pitchFamily="34" charset="0"/>
                <a:cs typeface="Segoe UI" panose="020B0502040204020203" pitchFamily="34" charset="0"/>
              </a:rPr>
              <a:t>A administração pode anular seus próprios atos, quando eivados de vícios  que os tornam ilegais, porque deles não se originam direitos; ou </a:t>
            </a:r>
            <a:r>
              <a:rPr lang="pt-BR" sz="14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revogá-los,  por motivo de conveniência ou oportunidade</a:t>
            </a:r>
            <a:r>
              <a:rPr lang="pt-BR" sz="1400" spc="-5" dirty="0">
                <a:solidFill>
                  <a:schemeClr val="tx1"/>
                </a:solidFill>
                <a:latin typeface="Segoe UI" panose="020B0502040204020203" pitchFamily="34" charset="0"/>
                <a:ea typeface="Segoe UI" panose="020B0502040204020203" pitchFamily="34" charset="0"/>
                <a:cs typeface="Segoe UI" panose="020B0502040204020203" pitchFamily="34" charset="0"/>
              </a:rPr>
              <a:t>, respeitados os direitos  adquiridos, e ressalvada, em todos os casos, a apreciação judicial”.</a:t>
            </a:r>
          </a:p>
        </p:txBody>
      </p:sp>
    </p:spTree>
    <p:extLst>
      <p:ext uri="{BB962C8B-B14F-4D97-AF65-F5344CB8AC3E}">
        <p14:creationId xmlns:p14="http://schemas.microsoft.com/office/powerpoint/2010/main" val="3022286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2" y="196947"/>
            <a:ext cx="10747716" cy="1169551"/>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06: Anulação, Revogação e Convalidação</a:t>
            </a:r>
          </a:p>
          <a:p>
            <a:pPr algn="just"/>
            <a:endParaRPr lang="pt-BR" sz="1500" i="1" dirty="0">
              <a:latin typeface="Segoe UI Semibold" panose="020B0702040204020203" pitchFamily="34" charset="0"/>
              <a:cs typeface="Segoe UI Semibold" panose="020B0702040204020203" pitchFamily="34" charset="0"/>
            </a:endParaRPr>
          </a:p>
          <a:p>
            <a:pPr algn="just"/>
            <a:r>
              <a:rPr lang="pt-BR" sz="2500" i="1" dirty="0">
                <a:latin typeface="Segoe UI Semibold" panose="020B0702040204020203" pitchFamily="34" charset="0"/>
                <a:cs typeface="Segoe UI Semibold" panose="020B0702040204020203" pitchFamily="34" charset="0"/>
              </a:rPr>
              <a:t>CONVALIDAÇÃO</a:t>
            </a:r>
          </a:p>
        </p:txBody>
      </p:sp>
      <p:sp>
        <p:nvSpPr>
          <p:cNvPr id="22" name="Retângulo 21">
            <a:extLst>
              <a:ext uri="{FF2B5EF4-FFF2-40B4-BE49-F238E27FC236}">
                <a16:creationId xmlns:a16="http://schemas.microsoft.com/office/drawing/2014/main" id="{11362902-5D3D-46E9-AA6D-BC34E32CDD4D}"/>
              </a:ext>
            </a:extLst>
          </p:cNvPr>
          <p:cNvSpPr/>
          <p:nvPr/>
        </p:nvSpPr>
        <p:spPr>
          <a:xfrm>
            <a:off x="722142" y="1410534"/>
            <a:ext cx="10948490" cy="7806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a:solidFill>
                  <a:schemeClr val="tx1"/>
                </a:solidFill>
                <a:latin typeface="Segoe UI" panose="020B0502040204020203" pitchFamily="34" charset="0"/>
                <a:cs typeface="Segoe UI" panose="020B0502040204020203" pitchFamily="34" charset="0"/>
              </a:rPr>
              <a:t>“É o ato administrativo que efetua a supressão de defeito de ato anteriormente editado, para mantê-lo no mundo jurídico, retroagindo seus efeitos a partir da edição do primeiro” (MEDAUAR, 2016, p.195)</a:t>
            </a:r>
          </a:p>
        </p:txBody>
      </p:sp>
      <p:sp>
        <p:nvSpPr>
          <p:cNvPr id="3" name="Retângulo 2"/>
          <p:cNvSpPr/>
          <p:nvPr/>
        </p:nvSpPr>
        <p:spPr>
          <a:xfrm>
            <a:off x="-1" y="2305196"/>
            <a:ext cx="10582835" cy="1895391"/>
          </a:xfrm>
          <a:prstGeom prst="rect">
            <a:avLst/>
          </a:prstGeom>
        </p:spPr>
        <p:txBody>
          <a:bodyPr wrap="square">
            <a:spAutoFit/>
          </a:bodyPr>
          <a:lstStyle/>
          <a:p>
            <a:pPr marL="641350" indent="-285750" algn="just">
              <a:lnSpc>
                <a:spcPct val="100000"/>
              </a:lnSpc>
              <a:spcBef>
                <a:spcPts val="795"/>
              </a:spcBef>
              <a:buClr>
                <a:srgbClr val="D15A3E"/>
              </a:buClr>
              <a:buFont typeface="Wingdings" panose="05000000000000000000" pitchFamily="2" charset="2"/>
              <a:buChar char="Ø"/>
              <a:tabLst>
                <a:tab pos="498475" algn="l"/>
              </a:tabLst>
            </a:pPr>
            <a:r>
              <a:rPr lang="pt-BR" sz="1700" b="1" spc="-5" dirty="0">
                <a:latin typeface="Segoe UI" panose="020B0502040204020203" pitchFamily="34" charset="0"/>
                <a:ea typeface="Segoe UI" panose="020B0502040204020203" pitchFamily="34" charset="0"/>
                <a:cs typeface="Segoe UI" panose="020B0502040204020203" pitchFamily="34" charset="0"/>
              </a:rPr>
              <a:t>Medida destinada à correção de vício saneável</a:t>
            </a:r>
          </a:p>
          <a:p>
            <a:pPr marL="1098550" lvl="1" indent="-285750" algn="just">
              <a:spcBef>
                <a:spcPts val="300"/>
              </a:spcBef>
              <a:buClr>
                <a:srgbClr val="D15A3E"/>
              </a:buClr>
              <a:buFont typeface="Arial" panose="020B0604020202020204" pitchFamily="34" charset="0"/>
              <a:buChar char="•"/>
              <a:tabLst>
                <a:tab pos="498475" algn="l"/>
              </a:tabLst>
            </a:pPr>
            <a:r>
              <a:rPr lang="pt-BR" sz="1700" spc="-5" dirty="0">
                <a:latin typeface="Segoe UI" panose="020B0502040204020203" pitchFamily="34" charset="0"/>
                <a:ea typeface="Segoe UI" panose="020B0502040204020203" pitchFamily="34" charset="0"/>
                <a:cs typeface="Segoe UI" panose="020B0502040204020203" pitchFamily="34" charset="0"/>
              </a:rPr>
              <a:t>Medida destinada </a:t>
            </a:r>
            <a:r>
              <a:rPr lang="pt-BR" sz="1700" dirty="0">
                <a:latin typeface="Segoe UI" panose="020B0502040204020203" pitchFamily="34" charset="0"/>
                <a:ea typeface="Segoe UI" panose="020B0502040204020203" pitchFamily="34" charset="0"/>
                <a:cs typeface="Segoe UI" panose="020B0502040204020203" pitchFamily="34" charset="0"/>
              </a:rPr>
              <a:t>a </a:t>
            </a:r>
            <a:r>
              <a:rPr lang="pt-BR" sz="1700" spc="-5" dirty="0">
                <a:latin typeface="Segoe UI" panose="020B0502040204020203" pitchFamily="34" charset="0"/>
                <a:ea typeface="Segoe UI" panose="020B0502040204020203" pitchFamily="34" charset="0"/>
                <a:cs typeface="Segoe UI" panose="020B0502040204020203" pitchFamily="34" charset="0"/>
              </a:rPr>
              <a:t>suprir vício existente em </a:t>
            </a:r>
            <a:r>
              <a:rPr lang="pt-BR" sz="1700" dirty="0">
                <a:latin typeface="Segoe UI" panose="020B0502040204020203" pitchFamily="34" charset="0"/>
                <a:ea typeface="Segoe UI" panose="020B0502040204020203" pitchFamily="34" charset="0"/>
                <a:cs typeface="Segoe UI" panose="020B0502040204020203" pitchFamily="34" charset="0"/>
              </a:rPr>
              <a:t>um </a:t>
            </a:r>
            <a:r>
              <a:rPr lang="pt-BR" sz="1700" spc="-5" dirty="0">
                <a:latin typeface="Segoe UI" panose="020B0502040204020203" pitchFamily="34" charset="0"/>
                <a:ea typeface="Segoe UI" panose="020B0502040204020203" pitchFamily="34" charset="0"/>
                <a:cs typeface="Segoe UI" panose="020B0502040204020203" pitchFamily="34" charset="0"/>
              </a:rPr>
              <a:t>ato ilegal, com efeitos retroativos </a:t>
            </a:r>
            <a:r>
              <a:rPr lang="pt-BR" sz="1700" dirty="0">
                <a:latin typeface="Segoe UI" panose="020B0502040204020203" pitchFamily="34" charset="0"/>
                <a:ea typeface="Segoe UI" panose="020B0502040204020203" pitchFamily="34" charset="0"/>
                <a:cs typeface="Segoe UI" panose="020B0502040204020203" pitchFamily="34" charset="0"/>
              </a:rPr>
              <a:t>a </a:t>
            </a:r>
            <a:r>
              <a:rPr lang="pt-BR" sz="1700" spc="-5" dirty="0">
                <a:latin typeface="Segoe UI" panose="020B0502040204020203" pitchFamily="34" charset="0"/>
                <a:ea typeface="Segoe UI" panose="020B0502040204020203" pitchFamily="34" charset="0"/>
                <a:cs typeface="Segoe UI" panose="020B0502040204020203" pitchFamily="34" charset="0"/>
              </a:rPr>
              <a:t>data em  </a:t>
            </a:r>
            <a:r>
              <a:rPr lang="pt-BR" sz="1700" dirty="0">
                <a:latin typeface="Segoe UI" panose="020B0502040204020203" pitchFamily="34" charset="0"/>
                <a:ea typeface="Segoe UI" panose="020B0502040204020203" pitchFamily="34" charset="0"/>
                <a:cs typeface="Segoe UI" panose="020B0502040204020203" pitchFamily="34" charset="0"/>
              </a:rPr>
              <a:t>que </a:t>
            </a:r>
            <a:r>
              <a:rPr lang="pt-BR" sz="1700" spc="-5" dirty="0">
                <a:latin typeface="Segoe UI" panose="020B0502040204020203" pitchFamily="34" charset="0"/>
                <a:ea typeface="Segoe UI" panose="020B0502040204020203" pitchFamily="34" charset="0"/>
                <a:cs typeface="Segoe UI" panose="020B0502040204020203" pitchFamily="34" charset="0"/>
              </a:rPr>
              <a:t>este </a:t>
            </a:r>
            <a:r>
              <a:rPr lang="pt-BR" sz="1700" dirty="0">
                <a:latin typeface="Segoe UI" panose="020B0502040204020203" pitchFamily="34" charset="0"/>
                <a:ea typeface="Segoe UI" panose="020B0502040204020203" pitchFamily="34" charset="0"/>
                <a:cs typeface="Segoe UI" panose="020B0502040204020203" pitchFamily="34" charset="0"/>
              </a:rPr>
              <a:t>foi</a:t>
            </a:r>
            <a:r>
              <a:rPr lang="pt-BR" sz="1700" spc="-15" dirty="0">
                <a:latin typeface="Segoe UI" panose="020B0502040204020203" pitchFamily="34" charset="0"/>
                <a:ea typeface="Segoe UI" panose="020B0502040204020203" pitchFamily="34" charset="0"/>
                <a:cs typeface="Segoe UI" panose="020B0502040204020203" pitchFamily="34" charset="0"/>
              </a:rPr>
              <a:t> </a:t>
            </a:r>
            <a:r>
              <a:rPr lang="pt-BR" sz="1700" spc="-5" dirty="0">
                <a:latin typeface="Segoe UI" panose="020B0502040204020203" pitchFamily="34" charset="0"/>
                <a:ea typeface="Segoe UI" panose="020B0502040204020203" pitchFamily="34" charset="0"/>
                <a:cs typeface="Segoe UI" panose="020B0502040204020203" pitchFamily="34" charset="0"/>
              </a:rPr>
              <a:t>aprovado</a:t>
            </a:r>
            <a:endParaRPr lang="pt-BR" sz="1700" dirty="0">
              <a:latin typeface="Segoe UI" panose="020B0502040204020203" pitchFamily="34" charset="0"/>
              <a:ea typeface="Segoe UI" panose="020B0502040204020203" pitchFamily="34" charset="0"/>
              <a:cs typeface="Segoe UI" panose="020B0502040204020203" pitchFamily="34" charset="0"/>
            </a:endParaRPr>
          </a:p>
          <a:p>
            <a:pPr marL="1098550" lvl="1" indent="-285750" algn="just">
              <a:spcBef>
                <a:spcPts val="300"/>
              </a:spcBef>
              <a:buClr>
                <a:srgbClr val="D15A3E"/>
              </a:buClr>
              <a:buFont typeface="Arial" panose="020B0604020202020204" pitchFamily="34" charset="0"/>
              <a:buChar char="•"/>
              <a:tabLst>
                <a:tab pos="498475" algn="l"/>
              </a:tabLst>
            </a:pPr>
            <a:r>
              <a:rPr lang="pt-BR" sz="1700" spc="-5" dirty="0">
                <a:latin typeface="Segoe UI" panose="020B0502040204020203" pitchFamily="34" charset="0"/>
                <a:ea typeface="Segoe UI" panose="020B0502040204020203" pitchFamily="34" charset="0"/>
                <a:cs typeface="Segoe UI" panose="020B0502040204020203" pitchFamily="34" charset="0"/>
              </a:rPr>
              <a:t>Ponderação </a:t>
            </a:r>
            <a:r>
              <a:rPr lang="pt-BR" sz="1700" dirty="0">
                <a:latin typeface="Segoe UI" panose="020B0502040204020203" pitchFamily="34" charset="0"/>
                <a:ea typeface="Segoe UI" panose="020B0502040204020203" pitchFamily="34" charset="0"/>
                <a:cs typeface="Segoe UI" panose="020B0502040204020203" pitchFamily="34" charset="0"/>
              </a:rPr>
              <a:t>de </a:t>
            </a:r>
            <a:r>
              <a:rPr lang="pt-BR" sz="1700" spc="-5" dirty="0">
                <a:latin typeface="Segoe UI" panose="020B0502040204020203" pitchFamily="34" charset="0"/>
                <a:ea typeface="Segoe UI" panose="020B0502040204020203" pitchFamily="34" charset="0"/>
                <a:cs typeface="Segoe UI" panose="020B0502040204020203" pitchFamily="34" charset="0"/>
              </a:rPr>
              <a:t>interesses </a:t>
            </a:r>
            <a:r>
              <a:rPr lang="pt-BR" sz="1700" dirty="0">
                <a:latin typeface="Segoe UI" panose="020B0502040204020203" pitchFamily="34" charset="0"/>
                <a:ea typeface="Segoe UI" panose="020B0502040204020203" pitchFamily="34" charset="0"/>
                <a:cs typeface="Segoe UI" panose="020B0502040204020203" pitchFamily="34" charset="0"/>
              </a:rPr>
              <a:t>ou </a:t>
            </a:r>
            <a:r>
              <a:rPr lang="pt-BR" sz="1700" spc="-5" dirty="0">
                <a:latin typeface="Segoe UI" panose="020B0502040204020203" pitchFamily="34" charset="0"/>
                <a:ea typeface="Segoe UI" panose="020B0502040204020203" pitchFamily="34" charset="0"/>
                <a:cs typeface="Segoe UI" panose="020B0502040204020203" pitchFamily="34" charset="0"/>
              </a:rPr>
              <a:t>princípios: legalidade versus segurança jurídica, boa-fé,</a:t>
            </a:r>
            <a:r>
              <a:rPr lang="pt-BR" sz="1700" spc="40" dirty="0">
                <a:latin typeface="Segoe UI" panose="020B0502040204020203" pitchFamily="34" charset="0"/>
                <a:ea typeface="Segoe UI" panose="020B0502040204020203" pitchFamily="34" charset="0"/>
                <a:cs typeface="Segoe UI" panose="020B0502040204020203" pitchFamily="34" charset="0"/>
              </a:rPr>
              <a:t> </a:t>
            </a:r>
            <a:r>
              <a:rPr lang="pt-BR" sz="1700" spc="-5" dirty="0">
                <a:latin typeface="Segoe UI" panose="020B0502040204020203" pitchFamily="34" charset="0"/>
                <a:ea typeface="Segoe UI" panose="020B0502040204020203" pitchFamily="34" charset="0"/>
                <a:cs typeface="Segoe UI" panose="020B0502040204020203" pitchFamily="34" charset="0"/>
              </a:rPr>
              <a:t>confiança</a:t>
            </a:r>
            <a:endParaRPr lang="pt-BR" sz="1700" dirty="0">
              <a:latin typeface="Segoe UI" panose="020B0502040204020203" pitchFamily="34" charset="0"/>
              <a:ea typeface="Segoe UI" panose="020B0502040204020203" pitchFamily="34" charset="0"/>
              <a:cs typeface="Segoe UI" panose="020B0502040204020203" pitchFamily="34" charset="0"/>
            </a:endParaRPr>
          </a:p>
          <a:p>
            <a:pPr marL="1098550" lvl="1" indent="-285750" algn="just">
              <a:spcBef>
                <a:spcPts val="300"/>
              </a:spcBef>
              <a:buClr>
                <a:srgbClr val="D15A3E"/>
              </a:buClr>
              <a:buFont typeface="Arial" panose="020B0604020202020204" pitchFamily="34" charset="0"/>
              <a:buChar char="•"/>
              <a:tabLst>
                <a:tab pos="498475" algn="l"/>
              </a:tabLst>
            </a:pPr>
            <a:r>
              <a:rPr lang="pt-BR" sz="1700" spc="-5" dirty="0">
                <a:latin typeface="Segoe UI" panose="020B0502040204020203" pitchFamily="34" charset="0"/>
                <a:ea typeface="Segoe UI" panose="020B0502040204020203" pitchFamily="34" charset="0"/>
                <a:cs typeface="Segoe UI" panose="020B0502040204020203" pitchFamily="34" charset="0"/>
              </a:rPr>
              <a:t>Convalidação: vícios sanáveis:</a:t>
            </a:r>
            <a:endParaRPr lang="pt-BR" sz="1700" dirty="0">
              <a:latin typeface="Segoe UI" panose="020B0502040204020203" pitchFamily="34" charset="0"/>
              <a:ea typeface="Segoe UI" panose="020B0502040204020203" pitchFamily="34" charset="0"/>
              <a:cs typeface="Segoe UI" panose="020B0502040204020203" pitchFamily="34" charset="0"/>
            </a:endParaRPr>
          </a:p>
          <a:p>
            <a:pPr marL="641350" indent="-285750" algn="just">
              <a:lnSpc>
                <a:spcPct val="100000"/>
              </a:lnSpc>
              <a:spcBef>
                <a:spcPts val="795"/>
              </a:spcBef>
              <a:buClr>
                <a:srgbClr val="D15A3E"/>
              </a:buClr>
              <a:buFont typeface="Wingdings" panose="05000000000000000000" pitchFamily="2" charset="2"/>
              <a:buChar char="Ø"/>
              <a:tabLst>
                <a:tab pos="498475" algn="l"/>
              </a:tabLst>
            </a:pPr>
            <a:endParaRPr lang="pt-BR" b="1" spc="-5" dirty="0">
              <a:latin typeface="Segoe UI" panose="020B0502040204020203" pitchFamily="34" charset="0"/>
              <a:ea typeface="Segoe UI" panose="020B0502040204020203" pitchFamily="34" charset="0"/>
              <a:cs typeface="Segoe UI" panose="020B0502040204020203" pitchFamily="34" charset="0"/>
            </a:endParaRPr>
          </a:p>
        </p:txBody>
      </p:sp>
      <p:sp>
        <p:nvSpPr>
          <p:cNvPr id="4" name="Retângulo 3"/>
          <p:cNvSpPr/>
          <p:nvPr/>
        </p:nvSpPr>
        <p:spPr>
          <a:xfrm>
            <a:off x="100386" y="4903444"/>
            <a:ext cx="10643813" cy="1931298"/>
          </a:xfrm>
          <a:prstGeom prst="rect">
            <a:avLst/>
          </a:prstGeom>
        </p:spPr>
        <p:txBody>
          <a:bodyPr wrap="square">
            <a:spAutoFit/>
          </a:bodyPr>
          <a:lstStyle/>
          <a:p>
            <a:pPr marL="641350" lvl="2" indent="-285750" algn="just">
              <a:lnSpc>
                <a:spcPct val="100000"/>
              </a:lnSpc>
              <a:buClr>
                <a:srgbClr val="D15A3E"/>
              </a:buClr>
              <a:buFont typeface="Wingdings" panose="05000000000000000000" pitchFamily="2" charset="2"/>
              <a:buChar char="Ø"/>
              <a:tabLst>
                <a:tab pos="498475" algn="l"/>
              </a:tabLst>
            </a:pPr>
            <a:r>
              <a:rPr lang="pt-BR" sz="1700" b="1" spc="-5" dirty="0">
                <a:latin typeface="Segoe UI" panose="020B0502040204020203" pitchFamily="34" charset="0"/>
                <a:ea typeface="Segoe UI" panose="020B0502040204020203" pitchFamily="34" charset="0"/>
                <a:cs typeface="Segoe UI" panose="020B0502040204020203" pitchFamily="34" charset="0"/>
              </a:rPr>
              <a:t>Vícios insanáveis não são convalidáveis </a:t>
            </a:r>
            <a:r>
              <a:rPr lang="pt-BR" sz="1700" spc="-5" dirty="0">
                <a:latin typeface="Segoe UI" panose="020B0502040204020203" pitchFamily="34" charset="0"/>
                <a:ea typeface="Segoe UI" panose="020B0502040204020203" pitchFamily="34" charset="0"/>
                <a:cs typeface="Segoe UI" panose="020B0502040204020203" pitchFamily="34" charset="0"/>
              </a:rPr>
              <a:t>(doutrina: finalidade, motivo </a:t>
            </a:r>
            <a:r>
              <a:rPr lang="pt-BR" sz="1700" dirty="0">
                <a:latin typeface="Segoe UI" panose="020B0502040204020203" pitchFamily="34" charset="0"/>
                <a:ea typeface="Segoe UI" panose="020B0502040204020203" pitchFamily="34" charset="0"/>
                <a:cs typeface="Segoe UI" panose="020B0502040204020203" pitchFamily="34" charset="0"/>
              </a:rPr>
              <a:t>e </a:t>
            </a:r>
            <a:r>
              <a:rPr lang="pt-BR" sz="1700" spc="-5" dirty="0">
                <a:latin typeface="Segoe UI" panose="020B0502040204020203" pitchFamily="34" charset="0"/>
                <a:ea typeface="Segoe UI" panose="020B0502040204020203" pitchFamily="34" charset="0"/>
                <a:cs typeface="Segoe UI" panose="020B0502040204020203" pitchFamily="34" charset="0"/>
              </a:rPr>
              <a:t>objeto</a:t>
            </a:r>
            <a:r>
              <a:rPr lang="pt-BR" sz="1700" dirty="0">
                <a:latin typeface="Segoe UI" panose="020B0502040204020203" pitchFamily="34" charset="0"/>
                <a:ea typeface="Segoe UI" panose="020B0502040204020203" pitchFamily="34" charset="0"/>
                <a:cs typeface="Segoe UI" panose="020B0502040204020203" pitchFamily="34" charset="0"/>
              </a:rPr>
              <a:t> </a:t>
            </a:r>
            <a:r>
              <a:rPr lang="pt-BR" sz="1700" spc="-5" dirty="0">
                <a:latin typeface="Segoe UI" panose="020B0502040204020203" pitchFamily="34" charset="0"/>
                <a:ea typeface="Segoe UI" panose="020B0502040204020203" pitchFamily="34" charset="0"/>
                <a:cs typeface="Segoe UI" panose="020B0502040204020203" pitchFamily="34" charset="0"/>
              </a:rPr>
              <a:t>único)</a:t>
            </a:r>
            <a:endParaRPr lang="pt-BR" sz="1700" dirty="0">
              <a:latin typeface="Segoe UI" panose="020B0502040204020203" pitchFamily="34" charset="0"/>
              <a:ea typeface="Segoe UI" panose="020B0502040204020203" pitchFamily="34" charset="0"/>
              <a:cs typeface="Segoe UI" panose="020B0502040204020203" pitchFamily="34" charset="0"/>
            </a:endParaRPr>
          </a:p>
          <a:p>
            <a:pPr marL="641350" lvl="2" indent="-285750" algn="just">
              <a:lnSpc>
                <a:spcPct val="100000"/>
              </a:lnSpc>
              <a:spcBef>
                <a:spcPts val="605"/>
              </a:spcBef>
              <a:buClr>
                <a:srgbClr val="D15A3E"/>
              </a:buClr>
              <a:buFont typeface="Wingdings" panose="05000000000000000000" pitchFamily="2" charset="2"/>
              <a:buChar char="Ø"/>
              <a:tabLst>
                <a:tab pos="498475" algn="l"/>
              </a:tabLst>
            </a:pPr>
            <a:r>
              <a:rPr lang="pt-BR" sz="1700" b="1" spc="-5" dirty="0">
                <a:latin typeface="Segoe UI" panose="020B0502040204020203" pitchFamily="34" charset="0"/>
                <a:ea typeface="Segoe UI" panose="020B0502040204020203" pitchFamily="34" charset="0"/>
                <a:cs typeface="Segoe UI" panose="020B0502040204020203" pitchFamily="34" charset="0"/>
              </a:rPr>
              <a:t>Vícios sanáveis são passiveis </a:t>
            </a:r>
            <a:r>
              <a:rPr lang="pt-BR" sz="1700" b="1" dirty="0">
                <a:latin typeface="Segoe UI" panose="020B0502040204020203" pitchFamily="34" charset="0"/>
                <a:ea typeface="Segoe UI" panose="020B0502040204020203" pitchFamily="34" charset="0"/>
                <a:cs typeface="Segoe UI" panose="020B0502040204020203" pitchFamily="34" charset="0"/>
              </a:rPr>
              <a:t>de </a:t>
            </a:r>
            <a:r>
              <a:rPr lang="pt-BR" sz="1700" b="1" spc="-5" dirty="0">
                <a:latin typeface="Segoe UI" panose="020B0502040204020203" pitchFamily="34" charset="0"/>
                <a:ea typeface="Segoe UI" panose="020B0502040204020203" pitchFamily="34" charset="0"/>
                <a:cs typeface="Segoe UI" panose="020B0502040204020203" pitchFamily="34" charset="0"/>
              </a:rPr>
              <a:t>saneamento:</a:t>
            </a:r>
            <a:endParaRPr lang="pt-BR" sz="1700" dirty="0">
              <a:latin typeface="Segoe UI" panose="020B0502040204020203" pitchFamily="34" charset="0"/>
              <a:ea typeface="Segoe UI" panose="020B0502040204020203" pitchFamily="34" charset="0"/>
              <a:cs typeface="Segoe UI" panose="020B0502040204020203" pitchFamily="34" charset="0"/>
            </a:endParaRPr>
          </a:p>
          <a:p>
            <a:pPr marL="1085850" lvl="3" indent="-285750" algn="just">
              <a:lnSpc>
                <a:spcPct val="100000"/>
              </a:lnSpc>
              <a:spcBef>
                <a:spcPts val="300"/>
              </a:spcBef>
              <a:buClr>
                <a:srgbClr val="D15A3E"/>
              </a:buClr>
              <a:buFont typeface="Arial" panose="020B0604020202020204" pitchFamily="34" charset="0"/>
              <a:buChar char="•"/>
              <a:tabLst>
                <a:tab pos="1085850" algn="l"/>
              </a:tabLst>
            </a:pPr>
            <a:r>
              <a:rPr lang="pt-BR" sz="1700" spc="-5" dirty="0">
                <a:latin typeface="Segoe UI" panose="020B0502040204020203" pitchFamily="34" charset="0"/>
                <a:ea typeface="Segoe UI" panose="020B0502040204020203" pitchFamily="34" charset="0"/>
                <a:cs typeface="Segoe UI" panose="020B0502040204020203" pitchFamily="34" charset="0"/>
              </a:rPr>
              <a:t>Doutrina: competência, forma </a:t>
            </a:r>
            <a:r>
              <a:rPr lang="pt-BR" sz="1700" dirty="0">
                <a:latin typeface="Segoe UI" panose="020B0502040204020203" pitchFamily="34" charset="0"/>
                <a:ea typeface="Segoe UI" panose="020B0502040204020203" pitchFamily="34" charset="0"/>
                <a:cs typeface="Segoe UI" panose="020B0502040204020203" pitchFamily="34" charset="0"/>
              </a:rPr>
              <a:t>e </a:t>
            </a:r>
            <a:r>
              <a:rPr lang="pt-BR" sz="1700" spc="-5" dirty="0">
                <a:latin typeface="Segoe UI" panose="020B0502040204020203" pitchFamily="34" charset="0"/>
                <a:ea typeface="Segoe UI" panose="020B0502040204020203" pitchFamily="34" charset="0"/>
                <a:cs typeface="Segoe UI" panose="020B0502040204020203" pitchFamily="34" charset="0"/>
              </a:rPr>
              <a:t>objeto</a:t>
            </a:r>
            <a:r>
              <a:rPr lang="pt-BR" sz="1700" spc="-10" dirty="0">
                <a:latin typeface="Segoe UI" panose="020B0502040204020203" pitchFamily="34" charset="0"/>
                <a:ea typeface="Segoe UI" panose="020B0502040204020203" pitchFamily="34" charset="0"/>
                <a:cs typeface="Segoe UI" panose="020B0502040204020203" pitchFamily="34" charset="0"/>
              </a:rPr>
              <a:t> </a:t>
            </a:r>
            <a:r>
              <a:rPr lang="pt-BR" sz="1700" spc="-5" dirty="0" err="1">
                <a:latin typeface="Segoe UI" panose="020B0502040204020203" pitchFamily="34" charset="0"/>
                <a:ea typeface="Segoe UI" panose="020B0502040204020203" pitchFamily="34" charset="0"/>
                <a:cs typeface="Segoe UI" panose="020B0502040204020203" pitchFamily="34" charset="0"/>
              </a:rPr>
              <a:t>plúrimo</a:t>
            </a:r>
            <a:endParaRPr lang="pt-BR" sz="1700" dirty="0">
              <a:latin typeface="Segoe UI" panose="020B0502040204020203" pitchFamily="34" charset="0"/>
              <a:ea typeface="Segoe UI" panose="020B0502040204020203" pitchFamily="34" charset="0"/>
              <a:cs typeface="Segoe UI" panose="020B0502040204020203" pitchFamily="34" charset="0"/>
            </a:endParaRPr>
          </a:p>
          <a:p>
            <a:pPr marL="1085850" lvl="3" indent="-285750" algn="just">
              <a:lnSpc>
                <a:spcPct val="100000"/>
              </a:lnSpc>
              <a:spcBef>
                <a:spcPts val="300"/>
              </a:spcBef>
              <a:buClr>
                <a:srgbClr val="D15A3E"/>
              </a:buClr>
              <a:buFont typeface="Arial" panose="020B0604020202020204" pitchFamily="34" charset="0"/>
              <a:buChar char="•"/>
              <a:tabLst>
                <a:tab pos="1085850" algn="l"/>
              </a:tabLst>
            </a:pPr>
            <a:r>
              <a:rPr lang="pt-BR" sz="1700" spc="-5" dirty="0">
                <a:latin typeface="Segoe UI" panose="020B0502040204020203" pitchFamily="34" charset="0"/>
                <a:ea typeface="Segoe UI" panose="020B0502040204020203" pitchFamily="34" charset="0"/>
                <a:cs typeface="Segoe UI" panose="020B0502040204020203" pitchFamily="34" charset="0"/>
              </a:rPr>
              <a:t>Ausente má-fé do</a:t>
            </a:r>
            <a:r>
              <a:rPr lang="pt-BR" sz="1700" spc="-10" dirty="0">
                <a:latin typeface="Segoe UI" panose="020B0502040204020203" pitchFamily="34" charset="0"/>
                <a:ea typeface="Segoe UI" panose="020B0502040204020203" pitchFamily="34" charset="0"/>
                <a:cs typeface="Segoe UI" panose="020B0502040204020203" pitchFamily="34" charset="0"/>
              </a:rPr>
              <a:t> </a:t>
            </a:r>
            <a:r>
              <a:rPr lang="pt-BR" sz="1700" spc="-5" dirty="0">
                <a:latin typeface="Segoe UI" panose="020B0502040204020203" pitchFamily="34" charset="0"/>
                <a:ea typeface="Segoe UI" panose="020B0502040204020203" pitchFamily="34" charset="0"/>
                <a:cs typeface="Segoe UI" panose="020B0502040204020203" pitchFamily="34" charset="0"/>
              </a:rPr>
              <a:t>particular</a:t>
            </a:r>
            <a:endParaRPr lang="pt-BR" sz="1700" dirty="0">
              <a:latin typeface="Segoe UI" panose="020B0502040204020203" pitchFamily="34" charset="0"/>
              <a:ea typeface="Segoe UI" panose="020B0502040204020203" pitchFamily="34" charset="0"/>
              <a:cs typeface="Segoe UI" panose="020B0502040204020203" pitchFamily="34" charset="0"/>
            </a:endParaRPr>
          </a:p>
          <a:p>
            <a:pPr marL="1085850" lvl="3" indent="-285750" algn="just">
              <a:lnSpc>
                <a:spcPct val="100000"/>
              </a:lnSpc>
              <a:spcBef>
                <a:spcPts val="300"/>
              </a:spcBef>
              <a:buClr>
                <a:srgbClr val="D15A3E"/>
              </a:buClr>
              <a:buFont typeface="Arial" panose="020B0604020202020204" pitchFamily="34" charset="0"/>
              <a:buChar char="•"/>
              <a:tabLst>
                <a:tab pos="1085850" algn="l"/>
              </a:tabLst>
            </a:pPr>
            <a:r>
              <a:rPr lang="pt-BR" sz="1700" spc="-5" dirty="0">
                <a:latin typeface="Segoe UI" panose="020B0502040204020203" pitchFamily="34" charset="0"/>
                <a:ea typeface="Segoe UI" panose="020B0502040204020203" pitchFamily="34" charset="0"/>
                <a:cs typeface="Segoe UI" panose="020B0502040204020203" pitchFamily="34" charset="0"/>
              </a:rPr>
              <a:t>Ausente lesão </a:t>
            </a:r>
            <a:r>
              <a:rPr lang="pt-BR" sz="1700" dirty="0">
                <a:latin typeface="Segoe UI" panose="020B0502040204020203" pitchFamily="34" charset="0"/>
                <a:ea typeface="Segoe UI" panose="020B0502040204020203" pitchFamily="34" charset="0"/>
                <a:cs typeface="Segoe UI" panose="020B0502040204020203" pitchFamily="34" charset="0"/>
              </a:rPr>
              <a:t>a </a:t>
            </a:r>
            <a:r>
              <a:rPr lang="pt-BR" sz="1700" spc="-5" dirty="0">
                <a:latin typeface="Segoe UI" panose="020B0502040204020203" pitchFamily="34" charset="0"/>
                <a:ea typeface="Segoe UI" panose="020B0502040204020203" pitchFamily="34" charset="0"/>
                <a:cs typeface="Segoe UI" panose="020B0502040204020203" pitchFamily="34" charset="0"/>
              </a:rPr>
              <a:t>interesse</a:t>
            </a:r>
            <a:r>
              <a:rPr lang="pt-BR" sz="1700" spc="-15" dirty="0">
                <a:latin typeface="Segoe UI" panose="020B0502040204020203" pitchFamily="34" charset="0"/>
                <a:ea typeface="Segoe UI" panose="020B0502040204020203" pitchFamily="34" charset="0"/>
                <a:cs typeface="Segoe UI" panose="020B0502040204020203" pitchFamily="34" charset="0"/>
              </a:rPr>
              <a:t> </a:t>
            </a:r>
            <a:r>
              <a:rPr lang="pt-BR" sz="1700" spc="-5" dirty="0">
                <a:latin typeface="Segoe UI" panose="020B0502040204020203" pitchFamily="34" charset="0"/>
                <a:ea typeface="Segoe UI" panose="020B0502040204020203" pitchFamily="34" charset="0"/>
                <a:cs typeface="Segoe UI" panose="020B0502040204020203" pitchFamily="34" charset="0"/>
              </a:rPr>
              <a:t>público</a:t>
            </a:r>
            <a:endParaRPr lang="pt-BR" sz="1700" dirty="0">
              <a:latin typeface="Segoe UI" panose="020B0502040204020203" pitchFamily="34" charset="0"/>
              <a:ea typeface="Segoe UI" panose="020B0502040204020203" pitchFamily="34" charset="0"/>
              <a:cs typeface="Segoe UI" panose="020B0502040204020203" pitchFamily="34" charset="0"/>
            </a:endParaRPr>
          </a:p>
          <a:p>
            <a:pPr marL="1085850" lvl="3" indent="-285750" algn="just">
              <a:lnSpc>
                <a:spcPct val="100000"/>
              </a:lnSpc>
              <a:spcBef>
                <a:spcPts val="300"/>
              </a:spcBef>
              <a:buClr>
                <a:srgbClr val="D15A3E"/>
              </a:buClr>
              <a:buFont typeface="Arial" panose="020B0604020202020204" pitchFamily="34" charset="0"/>
              <a:buChar char="•"/>
              <a:tabLst>
                <a:tab pos="1085850" algn="l"/>
              </a:tabLst>
            </a:pPr>
            <a:r>
              <a:rPr lang="pt-BR" sz="1700" spc="-5" dirty="0">
                <a:latin typeface="Segoe UI" panose="020B0502040204020203" pitchFamily="34" charset="0"/>
                <a:ea typeface="Segoe UI" panose="020B0502040204020203" pitchFamily="34" charset="0"/>
                <a:cs typeface="Segoe UI" panose="020B0502040204020203" pitchFamily="34" charset="0"/>
              </a:rPr>
              <a:t>Ausente prejuízo </a:t>
            </a:r>
            <a:r>
              <a:rPr lang="pt-BR" sz="1700" dirty="0">
                <a:latin typeface="Segoe UI" panose="020B0502040204020203" pitchFamily="34" charset="0"/>
                <a:ea typeface="Segoe UI" panose="020B0502040204020203" pitchFamily="34" charset="0"/>
                <a:cs typeface="Segoe UI" panose="020B0502040204020203" pitchFamily="34" charset="0"/>
              </a:rPr>
              <a:t>a</a:t>
            </a:r>
            <a:r>
              <a:rPr lang="pt-BR" sz="1700" spc="-10" dirty="0">
                <a:latin typeface="Segoe UI" panose="020B0502040204020203" pitchFamily="34" charset="0"/>
                <a:ea typeface="Segoe UI" panose="020B0502040204020203" pitchFamily="34" charset="0"/>
                <a:cs typeface="Segoe UI" panose="020B0502040204020203" pitchFamily="34" charset="0"/>
              </a:rPr>
              <a:t> </a:t>
            </a:r>
            <a:r>
              <a:rPr lang="pt-BR" sz="1700" spc="-5" dirty="0">
                <a:latin typeface="Segoe UI" panose="020B0502040204020203" pitchFamily="34" charset="0"/>
                <a:ea typeface="Segoe UI" panose="020B0502040204020203" pitchFamily="34" charset="0"/>
                <a:cs typeface="Segoe UI" panose="020B0502040204020203" pitchFamily="34" charset="0"/>
              </a:rPr>
              <a:t>terceiro</a:t>
            </a:r>
            <a:endParaRPr lang="pt-BR" sz="1700" dirty="0">
              <a:latin typeface="Segoe UI" panose="020B0502040204020203" pitchFamily="34" charset="0"/>
              <a:ea typeface="Segoe UI" panose="020B0502040204020203" pitchFamily="34" charset="0"/>
              <a:cs typeface="Segoe UI" panose="020B0502040204020203" pitchFamily="34" charset="0"/>
            </a:endParaRPr>
          </a:p>
        </p:txBody>
      </p:sp>
      <p:sp>
        <p:nvSpPr>
          <p:cNvPr id="7" name="Retângulo: Cantos Arredondados 6">
            <a:extLst>
              <a:ext uri="{FF2B5EF4-FFF2-40B4-BE49-F238E27FC236}">
                <a16:creationId xmlns:a16="http://schemas.microsoft.com/office/drawing/2014/main" id="{4D2E8970-B442-4167-B917-4F985883448E}"/>
              </a:ext>
            </a:extLst>
          </p:cNvPr>
          <p:cNvSpPr/>
          <p:nvPr/>
        </p:nvSpPr>
        <p:spPr>
          <a:xfrm>
            <a:off x="722142" y="3903201"/>
            <a:ext cx="10948490" cy="82273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lvl="3" algn="just">
              <a:buClr>
                <a:srgbClr val="D15A3E"/>
              </a:buClr>
              <a:tabLst>
                <a:tab pos="1555750" algn="l"/>
              </a:tabLst>
            </a:pPr>
            <a:r>
              <a:rPr lang="pt-BR" sz="14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Lei nº 9.784/1999:</a:t>
            </a:r>
          </a:p>
          <a:p>
            <a:pPr marL="182563" lvl="3" algn="just">
              <a:buClr>
                <a:srgbClr val="D15A3E"/>
              </a:buClr>
              <a:tabLst>
                <a:tab pos="1555750" algn="l"/>
              </a:tabLst>
            </a:pPr>
            <a:r>
              <a:rPr lang="pt-BR" sz="14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Art. 55. </a:t>
            </a:r>
            <a:r>
              <a:rPr lang="pt-BR" sz="1400" spc="-5" dirty="0">
                <a:solidFill>
                  <a:schemeClr val="tx1"/>
                </a:solidFill>
                <a:latin typeface="Segoe UI" panose="020B0502040204020203" pitchFamily="34" charset="0"/>
                <a:ea typeface="Segoe UI" panose="020B0502040204020203" pitchFamily="34" charset="0"/>
                <a:cs typeface="Segoe UI" panose="020B0502040204020203" pitchFamily="34" charset="0"/>
              </a:rPr>
              <a:t>Em decisão na qual se evidencie não acarretarem lesão ao interesse público nem  prejuízo a terceiros, os atos que apresentarem defeitos sanáveis poderão ser convalidados pela própria  Administração</a:t>
            </a:r>
          </a:p>
        </p:txBody>
      </p:sp>
    </p:spTree>
    <p:extLst>
      <p:ext uri="{BB962C8B-B14F-4D97-AF65-F5344CB8AC3E}">
        <p14:creationId xmlns:p14="http://schemas.microsoft.com/office/powerpoint/2010/main" val="2672585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2" y="196947"/>
            <a:ext cx="10747716" cy="1708160"/>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06: Anulação, Revogação e Convalidação</a:t>
            </a:r>
          </a:p>
          <a:p>
            <a:pPr algn="just"/>
            <a:endParaRPr lang="pt-BR" sz="2500" i="1" dirty="0">
              <a:latin typeface="Segoe UI Semibold" panose="020B0702040204020203" pitchFamily="34" charset="0"/>
              <a:cs typeface="Segoe UI Semibold" panose="020B0702040204020203" pitchFamily="34" charset="0"/>
            </a:endParaRPr>
          </a:p>
          <a:p>
            <a:pPr algn="just"/>
            <a:endParaRPr lang="pt-BR" sz="2500" i="1" dirty="0">
              <a:latin typeface="Segoe UI Semibold" panose="020B0702040204020203" pitchFamily="34" charset="0"/>
              <a:cs typeface="Segoe UI Semibold" panose="020B0702040204020203" pitchFamily="34" charset="0"/>
            </a:endParaRPr>
          </a:p>
          <a:p>
            <a:pPr algn="just"/>
            <a:r>
              <a:rPr lang="pt-BR" sz="2500" i="1" dirty="0">
                <a:latin typeface="Segoe UI Semibold" panose="020B0702040204020203" pitchFamily="34" charset="0"/>
                <a:cs typeface="Segoe UI Semibold" panose="020B0702040204020203" pitchFamily="34" charset="0"/>
              </a:rPr>
              <a:t>SÚMULAS DO STF</a:t>
            </a:r>
          </a:p>
        </p:txBody>
      </p:sp>
      <p:sp>
        <p:nvSpPr>
          <p:cNvPr id="10" name="Retângulo: Cantos Arredondados 9">
            <a:extLst>
              <a:ext uri="{FF2B5EF4-FFF2-40B4-BE49-F238E27FC236}">
                <a16:creationId xmlns:a16="http://schemas.microsoft.com/office/drawing/2014/main" id="{B558B278-79F7-4BF6-A322-2D0EF0A6C8BE}"/>
              </a:ext>
            </a:extLst>
          </p:cNvPr>
          <p:cNvSpPr/>
          <p:nvPr/>
        </p:nvSpPr>
        <p:spPr>
          <a:xfrm>
            <a:off x="377995" y="2631777"/>
            <a:ext cx="5739619" cy="2920979"/>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lvl="3" algn="ctr">
              <a:buClr>
                <a:srgbClr val="D15A3E"/>
              </a:buClr>
              <a:tabLst>
                <a:tab pos="1555750" algn="l"/>
              </a:tabLst>
            </a:pPr>
            <a:r>
              <a:rPr lang="pt-BR" sz="1900" spc="-5" dirty="0">
                <a:solidFill>
                  <a:schemeClr val="tx1"/>
                </a:solidFill>
                <a:latin typeface="Segoe UI" panose="020B0502040204020203" pitchFamily="34" charset="0"/>
                <a:ea typeface="Segoe UI" panose="020B0502040204020203" pitchFamily="34" charset="0"/>
                <a:cs typeface="Segoe UI" panose="020B0502040204020203" pitchFamily="34" charset="0"/>
              </a:rPr>
              <a:t>”A Administração Pública pode declarar a nulidade dos seus próprios atos”.</a:t>
            </a:r>
          </a:p>
          <a:p>
            <a:pPr marL="363538" lvl="3" algn="ctr">
              <a:buClr>
                <a:srgbClr val="D15A3E"/>
              </a:buClr>
              <a:tabLst>
                <a:tab pos="1555750" algn="l"/>
              </a:tabLst>
            </a:pPr>
            <a:r>
              <a:rPr lang="pt-BR" sz="19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(Aprovada em 13/12/1963)</a:t>
            </a:r>
          </a:p>
        </p:txBody>
      </p:sp>
      <p:sp>
        <p:nvSpPr>
          <p:cNvPr id="11" name="object 64">
            <a:extLst>
              <a:ext uri="{FF2B5EF4-FFF2-40B4-BE49-F238E27FC236}">
                <a16:creationId xmlns:a16="http://schemas.microsoft.com/office/drawing/2014/main" id="{6566A22C-FEEE-4E1E-84A4-0B5D0B81B7D7}"/>
              </a:ext>
            </a:extLst>
          </p:cNvPr>
          <p:cNvSpPr/>
          <p:nvPr/>
        </p:nvSpPr>
        <p:spPr>
          <a:xfrm>
            <a:off x="2089359" y="2394374"/>
            <a:ext cx="2316893" cy="441629"/>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endParaRPr lang="pt-BR" sz="300" dirty="0">
              <a:latin typeface="Segoe UI Semibold" panose="020B0702040204020203" pitchFamily="34" charset="0"/>
              <a:cs typeface="Segoe UI Semibold" panose="020B0702040204020203" pitchFamily="34" charset="0"/>
            </a:endParaRPr>
          </a:p>
          <a:p>
            <a:pPr algn="ctr"/>
            <a:r>
              <a:rPr lang="pt-BR" sz="1900" b="1" dirty="0">
                <a:latin typeface="Segoe UI" panose="020B0502040204020203" pitchFamily="34" charset="0"/>
                <a:ea typeface="Segoe UI" panose="020B0502040204020203" pitchFamily="34" charset="0"/>
                <a:cs typeface="Segoe UI" panose="020B0502040204020203" pitchFamily="34" charset="0"/>
              </a:rPr>
              <a:t>Súmula 346</a:t>
            </a:r>
          </a:p>
        </p:txBody>
      </p:sp>
      <p:sp>
        <p:nvSpPr>
          <p:cNvPr id="12" name="Retângulo: Cantos Arredondados 11">
            <a:extLst>
              <a:ext uri="{FF2B5EF4-FFF2-40B4-BE49-F238E27FC236}">
                <a16:creationId xmlns:a16="http://schemas.microsoft.com/office/drawing/2014/main" id="{1CEC05EE-8413-4C41-A906-A4DB12F05B7E}"/>
              </a:ext>
            </a:extLst>
          </p:cNvPr>
          <p:cNvSpPr/>
          <p:nvPr/>
        </p:nvSpPr>
        <p:spPr>
          <a:xfrm>
            <a:off x="6270012" y="2678551"/>
            <a:ext cx="5739619" cy="2827429"/>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lvl="3" algn="ctr">
              <a:buClr>
                <a:srgbClr val="D15A3E"/>
              </a:buClr>
              <a:tabLst>
                <a:tab pos="1555750" algn="l"/>
              </a:tabLst>
            </a:pPr>
            <a:r>
              <a:rPr lang="pt-BR" sz="1900" spc="-5" dirty="0">
                <a:solidFill>
                  <a:schemeClr val="tx1"/>
                </a:solidFill>
                <a:latin typeface="Segoe UI" panose="020B0502040204020203" pitchFamily="34" charset="0"/>
                <a:ea typeface="Segoe UI" panose="020B0502040204020203" pitchFamily="34" charset="0"/>
                <a:cs typeface="Segoe UI" panose="020B0502040204020203" pitchFamily="34" charset="0"/>
              </a:rPr>
              <a:t>A administração pode anular seus próprios atos, quando eivados de vícios  que os tornam ilegais, porque deles não se originam direitos; ou revogá-los,  por motivo de conveniência ou oportunidade, respeitados os direitos  adquiridos, e ressalvada, em todos os casos, a apreciação judicial”.</a:t>
            </a:r>
          </a:p>
          <a:p>
            <a:pPr marL="363538" lvl="3" algn="ctr">
              <a:buClr>
                <a:srgbClr val="D15A3E"/>
              </a:buClr>
              <a:tabLst>
                <a:tab pos="1555750" algn="l"/>
              </a:tabLst>
            </a:pPr>
            <a:r>
              <a:rPr lang="pt-BR" sz="19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(Aprovada em 03/12/1969)</a:t>
            </a:r>
          </a:p>
        </p:txBody>
      </p:sp>
      <p:sp>
        <p:nvSpPr>
          <p:cNvPr id="13" name="object 64">
            <a:extLst>
              <a:ext uri="{FF2B5EF4-FFF2-40B4-BE49-F238E27FC236}">
                <a16:creationId xmlns:a16="http://schemas.microsoft.com/office/drawing/2014/main" id="{E295432A-1376-45B1-803A-8B77FAB50FD9}"/>
              </a:ext>
            </a:extLst>
          </p:cNvPr>
          <p:cNvSpPr/>
          <p:nvPr/>
        </p:nvSpPr>
        <p:spPr>
          <a:xfrm>
            <a:off x="7981376" y="2410962"/>
            <a:ext cx="2316893" cy="441629"/>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endParaRPr lang="pt-BR" sz="300" dirty="0">
              <a:latin typeface="Segoe UI Semibold" panose="020B0702040204020203" pitchFamily="34" charset="0"/>
              <a:cs typeface="Segoe UI Semibold" panose="020B0702040204020203" pitchFamily="34" charset="0"/>
            </a:endParaRPr>
          </a:p>
          <a:p>
            <a:pPr algn="ctr"/>
            <a:r>
              <a:rPr lang="pt-BR" sz="1900" b="1" dirty="0">
                <a:latin typeface="Segoe UI" panose="020B0502040204020203" pitchFamily="34" charset="0"/>
                <a:ea typeface="Segoe UI" panose="020B0502040204020203" pitchFamily="34" charset="0"/>
                <a:cs typeface="Segoe UI" panose="020B0502040204020203" pitchFamily="34" charset="0"/>
              </a:rPr>
              <a:t>Súmula 473</a:t>
            </a:r>
          </a:p>
        </p:txBody>
      </p:sp>
    </p:spTree>
    <p:extLst>
      <p:ext uri="{BB962C8B-B14F-4D97-AF65-F5344CB8AC3E}">
        <p14:creationId xmlns:p14="http://schemas.microsoft.com/office/powerpoint/2010/main" val="1390258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11000"/>
            <a:lum/>
          </a:blip>
          <a:srcRect/>
          <a:stretch>
            <a:fillRect t="-39000" b="-39000"/>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228089" y="244030"/>
            <a:ext cx="3731260" cy="513080"/>
          </a:xfrm>
          <a:prstGeom prst="rect">
            <a:avLst/>
          </a:prstGeom>
        </p:spPr>
        <p:txBody>
          <a:bodyPr vert="horz" wrap="square" lIns="0" tIns="12700" rIns="0" bIns="0" rtlCol="0">
            <a:spAutoFit/>
          </a:bodyPr>
          <a:lstStyle/>
          <a:p>
            <a:pPr marL="12700">
              <a:lnSpc>
                <a:spcPct val="100000"/>
              </a:lnSpc>
              <a:spcBef>
                <a:spcPts val="100"/>
              </a:spcBef>
            </a:pPr>
            <a:r>
              <a:rPr sz="3200" b="1" spc="-5" dirty="0">
                <a:solidFill>
                  <a:schemeClr val="tx1"/>
                </a:solidFill>
                <a:latin typeface="Segoe UI" panose="020B0502040204020203" pitchFamily="34" charset="0"/>
                <a:cs typeface="Segoe UI" panose="020B0502040204020203" pitchFamily="34" charset="0"/>
              </a:rPr>
              <a:t>Sumário de</a:t>
            </a:r>
            <a:r>
              <a:rPr sz="3200" b="1" spc="-30" dirty="0">
                <a:solidFill>
                  <a:schemeClr val="tx1"/>
                </a:solidFill>
                <a:latin typeface="Segoe UI" panose="020B0502040204020203" pitchFamily="34" charset="0"/>
                <a:cs typeface="Segoe UI" panose="020B0502040204020203" pitchFamily="34" charset="0"/>
              </a:rPr>
              <a:t> </a:t>
            </a:r>
            <a:r>
              <a:rPr lang="pt-BR" sz="3200" b="1" spc="-30" dirty="0">
                <a:solidFill>
                  <a:schemeClr val="tx1"/>
                </a:solidFill>
                <a:latin typeface="Segoe UI" panose="020B0502040204020203" pitchFamily="34" charset="0"/>
                <a:cs typeface="Segoe UI" panose="020B0502040204020203" pitchFamily="34" charset="0"/>
              </a:rPr>
              <a:t>A</a:t>
            </a:r>
            <a:r>
              <a:rPr sz="3200" b="1" spc="-5" dirty="0" err="1">
                <a:solidFill>
                  <a:schemeClr val="tx1"/>
                </a:solidFill>
                <a:latin typeface="Segoe UI" panose="020B0502040204020203" pitchFamily="34" charset="0"/>
                <a:cs typeface="Segoe UI" panose="020B0502040204020203" pitchFamily="34" charset="0"/>
              </a:rPr>
              <a:t>ula</a:t>
            </a:r>
            <a:endParaRPr sz="3200" dirty="0">
              <a:solidFill>
                <a:schemeClr val="tx1"/>
              </a:solidFill>
              <a:latin typeface="Segoe UI" panose="020B0502040204020203" pitchFamily="34" charset="0"/>
              <a:cs typeface="Segoe UI" panose="020B0502040204020203" pitchFamily="34" charset="0"/>
            </a:endParaRPr>
          </a:p>
        </p:txBody>
      </p:sp>
      <p:sp>
        <p:nvSpPr>
          <p:cNvPr id="3" name="object 3"/>
          <p:cNvSpPr txBox="1"/>
          <p:nvPr/>
        </p:nvSpPr>
        <p:spPr>
          <a:xfrm>
            <a:off x="516890" y="927290"/>
            <a:ext cx="5058410" cy="4962897"/>
          </a:xfrm>
          <a:prstGeom prst="rect">
            <a:avLst/>
          </a:prstGeom>
        </p:spPr>
        <p:txBody>
          <a:bodyPr vert="horz" wrap="square" lIns="0" tIns="12700" rIns="0" bIns="0" rtlCol="0">
            <a:spAutoFit/>
          </a:bodyPr>
          <a:lstStyle/>
          <a:p>
            <a:pPr marL="469900" indent="-457200">
              <a:lnSpc>
                <a:spcPts val="1910"/>
              </a:lnSpc>
              <a:spcBef>
                <a:spcPts val="100"/>
              </a:spcBef>
              <a:buClr>
                <a:srgbClr val="D15A3E"/>
              </a:buClr>
              <a:buAutoNum type="arabicPeriod"/>
              <a:tabLst>
                <a:tab pos="469265" algn="l"/>
                <a:tab pos="469900" algn="l"/>
              </a:tabLst>
            </a:pPr>
            <a:r>
              <a:rPr sz="1600" b="1" spc="-5" dirty="0">
                <a:latin typeface="Segoe UI" panose="020B0502040204020203" pitchFamily="34" charset="0"/>
                <a:cs typeface="Segoe UI" panose="020B0502040204020203" pitchFamily="34" charset="0"/>
              </a:rPr>
              <a:t>Ato</a:t>
            </a:r>
            <a:r>
              <a:rPr sz="1600" b="1" spc="-60" dirty="0">
                <a:latin typeface="Segoe UI" panose="020B0502040204020203" pitchFamily="34" charset="0"/>
                <a:cs typeface="Segoe UI" panose="020B0502040204020203" pitchFamily="34" charset="0"/>
              </a:rPr>
              <a:t> </a:t>
            </a:r>
            <a:r>
              <a:rPr sz="1600" b="1" spc="-5" dirty="0">
                <a:latin typeface="Segoe UI" panose="020B0502040204020203" pitchFamily="34" charset="0"/>
                <a:cs typeface="Segoe UI" panose="020B0502040204020203" pitchFamily="34" charset="0"/>
              </a:rPr>
              <a:t>Administrativo</a:t>
            </a:r>
            <a:endParaRPr sz="1600" dirty="0">
              <a:latin typeface="Segoe UI" panose="020B0502040204020203" pitchFamily="34" charset="0"/>
              <a:cs typeface="Segoe UI" panose="020B0502040204020203" pitchFamily="34" charset="0"/>
            </a:endParaRPr>
          </a:p>
          <a:p>
            <a:pPr marL="628650" lvl="1" indent="-342900">
              <a:lnSpc>
                <a:spcPts val="1910"/>
              </a:lnSpc>
              <a:buClr>
                <a:srgbClr val="D15A3E"/>
              </a:buClr>
              <a:buFont typeface="Arial" panose="020B0604020202020204" pitchFamily="34" charset="0"/>
              <a:buChar char="•"/>
              <a:tabLst>
                <a:tab pos="628015" algn="l"/>
                <a:tab pos="628650" algn="l"/>
              </a:tabLst>
            </a:pPr>
            <a:r>
              <a:rPr sz="1600" spc="-5" dirty="0">
                <a:latin typeface="Segoe UI" panose="020B0502040204020203" pitchFamily="34" charset="0"/>
                <a:cs typeface="Segoe UI" panose="020B0502040204020203" pitchFamily="34" charset="0"/>
              </a:rPr>
              <a:t>Conceito operativo</a:t>
            </a:r>
            <a:endParaRPr sz="1600" dirty="0">
              <a:latin typeface="Segoe UI" panose="020B0502040204020203" pitchFamily="34" charset="0"/>
              <a:cs typeface="Segoe UI" panose="020B0502040204020203" pitchFamily="34" charset="0"/>
            </a:endParaRPr>
          </a:p>
          <a:p>
            <a:pPr marL="628650" lvl="1" indent="-342900">
              <a:lnSpc>
                <a:spcPct val="100000"/>
              </a:lnSpc>
              <a:spcBef>
                <a:spcPts val="10"/>
              </a:spcBef>
              <a:buClr>
                <a:srgbClr val="D15A3E"/>
              </a:buClr>
              <a:buFont typeface="Arial" panose="020B0604020202020204" pitchFamily="34" charset="0"/>
              <a:buChar char="•"/>
              <a:tabLst>
                <a:tab pos="628015" algn="l"/>
                <a:tab pos="628650" algn="l"/>
              </a:tabLst>
            </a:pPr>
            <a:r>
              <a:rPr sz="1600" spc="-10" dirty="0">
                <a:latin typeface="Segoe UI" panose="020B0502040204020203" pitchFamily="34" charset="0"/>
                <a:cs typeface="Segoe UI" panose="020B0502040204020203" pitchFamily="34" charset="0"/>
              </a:rPr>
              <a:t>Silêncio</a:t>
            </a:r>
            <a:r>
              <a:rPr sz="1600" spc="-5" dirty="0">
                <a:latin typeface="Segoe UI" panose="020B0502040204020203" pitchFamily="34" charset="0"/>
                <a:cs typeface="Segoe UI" panose="020B0502040204020203" pitchFamily="34" charset="0"/>
              </a:rPr>
              <a:t> administrativo</a:t>
            </a:r>
            <a:endParaRPr sz="1600" dirty="0">
              <a:latin typeface="Segoe UI" panose="020B0502040204020203" pitchFamily="34" charset="0"/>
              <a:cs typeface="Segoe UI" panose="020B0502040204020203" pitchFamily="34" charset="0"/>
            </a:endParaRPr>
          </a:p>
          <a:p>
            <a:pPr lvl="1">
              <a:lnSpc>
                <a:spcPct val="100000"/>
              </a:lnSpc>
              <a:buClr>
                <a:srgbClr val="D15A3E"/>
              </a:buClr>
              <a:buFont typeface="Arial"/>
              <a:buAutoNum type="arabicPeriod"/>
            </a:pPr>
            <a:endParaRPr sz="1800" dirty="0">
              <a:latin typeface="Segoe UI" panose="020B0502040204020203" pitchFamily="34" charset="0"/>
              <a:cs typeface="Segoe UI" panose="020B0502040204020203" pitchFamily="34" charset="0"/>
            </a:endParaRPr>
          </a:p>
          <a:p>
            <a:pPr lvl="1">
              <a:lnSpc>
                <a:spcPct val="100000"/>
              </a:lnSpc>
              <a:spcBef>
                <a:spcPts val="45"/>
              </a:spcBef>
              <a:buClr>
                <a:srgbClr val="D15A3E"/>
              </a:buClr>
              <a:buFont typeface="Arial"/>
              <a:buAutoNum type="arabicPeriod"/>
            </a:pPr>
            <a:endParaRPr sz="1500" dirty="0">
              <a:latin typeface="Segoe UI" panose="020B0502040204020203" pitchFamily="34" charset="0"/>
              <a:cs typeface="Segoe UI" panose="020B0502040204020203" pitchFamily="34" charset="0"/>
            </a:endParaRPr>
          </a:p>
          <a:p>
            <a:pPr marL="469900" indent="-457200">
              <a:lnSpc>
                <a:spcPts val="1910"/>
              </a:lnSpc>
              <a:buClr>
                <a:srgbClr val="D15A3E"/>
              </a:buClr>
              <a:buAutoNum type="arabicPeriod"/>
              <a:tabLst>
                <a:tab pos="469265" algn="l"/>
                <a:tab pos="469900" algn="l"/>
              </a:tabLst>
            </a:pPr>
            <a:r>
              <a:rPr sz="1600" b="1" spc="-5" dirty="0">
                <a:latin typeface="Segoe UI" panose="020B0502040204020203" pitchFamily="34" charset="0"/>
                <a:cs typeface="Segoe UI" panose="020B0502040204020203" pitchFamily="34" charset="0"/>
              </a:rPr>
              <a:t>Elementos do Ato</a:t>
            </a:r>
            <a:r>
              <a:rPr sz="1600" b="1" spc="-114" dirty="0">
                <a:latin typeface="Segoe UI" panose="020B0502040204020203" pitchFamily="34" charset="0"/>
                <a:cs typeface="Segoe UI" panose="020B0502040204020203" pitchFamily="34" charset="0"/>
              </a:rPr>
              <a:t> </a:t>
            </a:r>
            <a:r>
              <a:rPr sz="1600" b="1" spc="-5" dirty="0">
                <a:latin typeface="Segoe UI" panose="020B0502040204020203" pitchFamily="34" charset="0"/>
                <a:cs typeface="Segoe UI" panose="020B0502040204020203" pitchFamily="34" charset="0"/>
              </a:rPr>
              <a:t>Administrativo</a:t>
            </a:r>
            <a:endParaRPr sz="1600" dirty="0">
              <a:latin typeface="Segoe UI" panose="020B0502040204020203" pitchFamily="34" charset="0"/>
              <a:cs typeface="Segoe UI" panose="020B0502040204020203" pitchFamily="34" charset="0"/>
            </a:endParaRPr>
          </a:p>
          <a:p>
            <a:pPr marL="628650" lvl="1" indent="-342900">
              <a:lnSpc>
                <a:spcPts val="1910"/>
              </a:lnSpc>
              <a:buClr>
                <a:srgbClr val="D15A3E"/>
              </a:buClr>
              <a:buFont typeface="Arial" panose="020B0604020202020204" pitchFamily="34" charset="0"/>
              <a:buChar char="•"/>
              <a:tabLst>
                <a:tab pos="628015" algn="l"/>
                <a:tab pos="628650" algn="l"/>
              </a:tabLst>
            </a:pPr>
            <a:r>
              <a:rPr sz="1600" spc="-5" dirty="0">
                <a:latin typeface="Segoe UI" panose="020B0502040204020203" pitchFamily="34" charset="0"/>
                <a:cs typeface="Segoe UI" panose="020B0502040204020203" pitchFamily="34" charset="0"/>
              </a:rPr>
              <a:t>Competência</a:t>
            </a:r>
            <a:endParaRPr sz="1600" dirty="0">
              <a:latin typeface="Segoe UI" panose="020B0502040204020203" pitchFamily="34" charset="0"/>
              <a:cs typeface="Segoe UI" panose="020B0502040204020203" pitchFamily="34" charset="0"/>
            </a:endParaRPr>
          </a:p>
          <a:p>
            <a:pPr marL="628650" lvl="1" indent="-342900">
              <a:lnSpc>
                <a:spcPts val="1910"/>
              </a:lnSpc>
              <a:spcBef>
                <a:spcPts val="15"/>
              </a:spcBef>
              <a:buClr>
                <a:srgbClr val="D15A3E"/>
              </a:buClr>
              <a:buFont typeface="Arial" panose="020B0604020202020204" pitchFamily="34" charset="0"/>
              <a:buChar char="•"/>
              <a:tabLst>
                <a:tab pos="628015" algn="l"/>
                <a:tab pos="628650" algn="l"/>
              </a:tabLst>
            </a:pPr>
            <a:r>
              <a:rPr sz="1600" spc="-5" dirty="0">
                <a:latin typeface="Segoe UI" panose="020B0502040204020203" pitchFamily="34" charset="0"/>
                <a:cs typeface="Segoe UI" panose="020B0502040204020203" pitchFamily="34" charset="0"/>
              </a:rPr>
              <a:t>Forma</a:t>
            </a:r>
            <a:endParaRPr sz="1600" dirty="0">
              <a:latin typeface="Segoe UI" panose="020B0502040204020203" pitchFamily="34" charset="0"/>
              <a:cs typeface="Segoe UI" panose="020B0502040204020203" pitchFamily="34" charset="0"/>
            </a:endParaRPr>
          </a:p>
          <a:p>
            <a:pPr marL="628650" lvl="1" indent="-342900">
              <a:lnSpc>
                <a:spcPts val="1910"/>
              </a:lnSpc>
              <a:buClr>
                <a:srgbClr val="D15A3E"/>
              </a:buClr>
              <a:buFont typeface="Arial" panose="020B0604020202020204" pitchFamily="34" charset="0"/>
              <a:buChar char="•"/>
              <a:tabLst>
                <a:tab pos="628015" algn="l"/>
                <a:tab pos="628650" algn="l"/>
              </a:tabLst>
            </a:pPr>
            <a:r>
              <a:rPr sz="1600" spc="-5" dirty="0">
                <a:latin typeface="Segoe UI" panose="020B0502040204020203" pitchFamily="34" charset="0"/>
                <a:cs typeface="Segoe UI" panose="020B0502040204020203" pitchFamily="34" charset="0"/>
              </a:rPr>
              <a:t>Objeto</a:t>
            </a:r>
            <a:endParaRPr sz="1600" dirty="0">
              <a:latin typeface="Segoe UI" panose="020B0502040204020203" pitchFamily="34" charset="0"/>
              <a:cs typeface="Segoe UI" panose="020B0502040204020203" pitchFamily="34" charset="0"/>
            </a:endParaRPr>
          </a:p>
          <a:p>
            <a:pPr marL="628650" lvl="1" indent="-342900">
              <a:lnSpc>
                <a:spcPct val="100000"/>
              </a:lnSpc>
              <a:spcBef>
                <a:spcPts val="15"/>
              </a:spcBef>
              <a:buClr>
                <a:srgbClr val="D15A3E"/>
              </a:buClr>
              <a:buFont typeface="Arial" panose="020B0604020202020204" pitchFamily="34" charset="0"/>
              <a:buChar char="•"/>
              <a:tabLst>
                <a:tab pos="628015" algn="l"/>
                <a:tab pos="628650" algn="l"/>
              </a:tabLst>
            </a:pPr>
            <a:r>
              <a:rPr sz="1600" spc="-5" dirty="0">
                <a:latin typeface="Segoe UI" panose="020B0502040204020203" pitchFamily="34" charset="0"/>
                <a:cs typeface="Segoe UI" panose="020B0502040204020203" pitchFamily="34" charset="0"/>
              </a:rPr>
              <a:t>Motivo</a:t>
            </a:r>
            <a:endParaRPr sz="1600" dirty="0">
              <a:latin typeface="Segoe UI" panose="020B0502040204020203" pitchFamily="34" charset="0"/>
              <a:cs typeface="Segoe UI" panose="020B0502040204020203" pitchFamily="34" charset="0"/>
            </a:endParaRPr>
          </a:p>
          <a:p>
            <a:pPr marL="860425" lvl="2" indent="-342900">
              <a:lnSpc>
                <a:spcPts val="1910"/>
              </a:lnSpc>
              <a:spcBef>
                <a:spcPts val="10"/>
              </a:spcBef>
              <a:buClr>
                <a:srgbClr val="D15A3E"/>
              </a:buClr>
              <a:buFont typeface="Courier New" panose="02070309020205020404" pitchFamily="49" charset="0"/>
              <a:buChar char="o"/>
              <a:tabLst>
                <a:tab pos="859790" algn="l"/>
                <a:tab pos="860425" algn="l"/>
              </a:tabLst>
            </a:pPr>
            <a:r>
              <a:rPr sz="1600" spc="-35" dirty="0">
                <a:latin typeface="Segoe UI" panose="020B0502040204020203" pitchFamily="34" charset="0"/>
                <a:cs typeface="Segoe UI" panose="020B0502040204020203" pitchFamily="34" charset="0"/>
              </a:rPr>
              <a:t>Teoria </a:t>
            </a:r>
            <a:r>
              <a:rPr sz="1600" spc="-5" dirty="0">
                <a:latin typeface="Segoe UI" panose="020B0502040204020203" pitchFamily="34" charset="0"/>
                <a:cs typeface="Segoe UI" panose="020B0502040204020203" pitchFamily="34" charset="0"/>
              </a:rPr>
              <a:t>dos Motivos</a:t>
            </a:r>
            <a:r>
              <a:rPr sz="1600" spc="35" dirty="0">
                <a:latin typeface="Segoe UI" panose="020B0502040204020203" pitchFamily="34" charset="0"/>
                <a:cs typeface="Segoe UI" panose="020B0502040204020203" pitchFamily="34" charset="0"/>
              </a:rPr>
              <a:t> </a:t>
            </a:r>
            <a:r>
              <a:rPr sz="1600" spc="-5" dirty="0">
                <a:latin typeface="Segoe UI" panose="020B0502040204020203" pitchFamily="34" charset="0"/>
                <a:cs typeface="Segoe UI" panose="020B0502040204020203" pitchFamily="34" charset="0"/>
              </a:rPr>
              <a:t>Determinantes</a:t>
            </a:r>
            <a:endParaRPr sz="1600" dirty="0">
              <a:latin typeface="Segoe UI" panose="020B0502040204020203" pitchFamily="34" charset="0"/>
              <a:cs typeface="Segoe UI" panose="020B0502040204020203" pitchFamily="34" charset="0"/>
            </a:endParaRPr>
          </a:p>
          <a:p>
            <a:pPr marL="628650" lvl="1" indent="-342900">
              <a:lnSpc>
                <a:spcPts val="1910"/>
              </a:lnSpc>
              <a:buClr>
                <a:srgbClr val="D15A3E"/>
              </a:buClr>
              <a:buFont typeface="Arial" panose="020B0604020202020204" pitchFamily="34" charset="0"/>
              <a:buChar char="•"/>
              <a:tabLst>
                <a:tab pos="628015" algn="l"/>
                <a:tab pos="628650" algn="l"/>
              </a:tabLst>
            </a:pPr>
            <a:r>
              <a:rPr sz="1600" spc="-10" dirty="0">
                <a:latin typeface="Segoe UI" panose="020B0502040204020203" pitchFamily="34" charset="0"/>
                <a:cs typeface="Segoe UI" panose="020B0502040204020203" pitchFamily="34" charset="0"/>
              </a:rPr>
              <a:t>Finalidade</a:t>
            </a:r>
            <a:endParaRPr sz="1600" dirty="0">
              <a:latin typeface="Segoe UI" panose="020B0502040204020203" pitchFamily="34" charset="0"/>
              <a:cs typeface="Segoe UI" panose="020B0502040204020203" pitchFamily="34" charset="0"/>
            </a:endParaRPr>
          </a:p>
          <a:p>
            <a:pPr lvl="1">
              <a:lnSpc>
                <a:spcPct val="100000"/>
              </a:lnSpc>
              <a:buClr>
                <a:srgbClr val="D15A3E"/>
              </a:buClr>
              <a:buFont typeface="Arial"/>
              <a:buAutoNum type="arabicPeriod"/>
            </a:pPr>
            <a:endParaRPr sz="1800" dirty="0">
              <a:latin typeface="Segoe UI" panose="020B0502040204020203" pitchFamily="34" charset="0"/>
              <a:cs typeface="Segoe UI" panose="020B0502040204020203" pitchFamily="34" charset="0"/>
            </a:endParaRPr>
          </a:p>
          <a:p>
            <a:pPr lvl="1">
              <a:lnSpc>
                <a:spcPct val="100000"/>
              </a:lnSpc>
              <a:spcBef>
                <a:spcPts val="55"/>
              </a:spcBef>
              <a:buClr>
                <a:srgbClr val="D15A3E"/>
              </a:buClr>
              <a:buFont typeface="Arial"/>
              <a:buAutoNum type="arabicPeriod"/>
            </a:pPr>
            <a:endParaRPr sz="1500" dirty="0">
              <a:latin typeface="Segoe UI" panose="020B0502040204020203" pitchFamily="34" charset="0"/>
              <a:cs typeface="Segoe UI" panose="020B0502040204020203" pitchFamily="34" charset="0"/>
            </a:endParaRPr>
          </a:p>
          <a:p>
            <a:pPr marL="469900" indent="-457200">
              <a:lnSpc>
                <a:spcPct val="100000"/>
              </a:lnSpc>
              <a:buClr>
                <a:srgbClr val="D15A3E"/>
              </a:buClr>
              <a:buAutoNum type="arabicPeriod"/>
              <a:tabLst>
                <a:tab pos="469265" algn="l"/>
                <a:tab pos="469900" algn="l"/>
              </a:tabLst>
            </a:pPr>
            <a:r>
              <a:rPr sz="1600" b="1" spc="-5" dirty="0">
                <a:latin typeface="Segoe UI" panose="020B0502040204020203" pitchFamily="34" charset="0"/>
                <a:cs typeface="Segoe UI" panose="020B0502040204020203" pitchFamily="34" charset="0"/>
              </a:rPr>
              <a:t>Atributos do Ato</a:t>
            </a:r>
            <a:r>
              <a:rPr sz="1600" b="1" spc="-105" dirty="0">
                <a:latin typeface="Segoe UI" panose="020B0502040204020203" pitchFamily="34" charset="0"/>
                <a:cs typeface="Segoe UI" panose="020B0502040204020203" pitchFamily="34" charset="0"/>
              </a:rPr>
              <a:t> </a:t>
            </a:r>
            <a:r>
              <a:rPr sz="1600" b="1" spc="-5" dirty="0">
                <a:latin typeface="Segoe UI" panose="020B0502040204020203" pitchFamily="34" charset="0"/>
                <a:cs typeface="Segoe UI" panose="020B0502040204020203" pitchFamily="34" charset="0"/>
              </a:rPr>
              <a:t>Administrativo</a:t>
            </a:r>
            <a:endParaRPr sz="1600" dirty="0">
              <a:latin typeface="Segoe UI" panose="020B0502040204020203" pitchFamily="34" charset="0"/>
              <a:cs typeface="Segoe UI" panose="020B0502040204020203" pitchFamily="34" charset="0"/>
            </a:endParaRPr>
          </a:p>
          <a:p>
            <a:pPr marL="628650" marR="5080" lvl="1" indent="-342900">
              <a:lnSpc>
                <a:spcPts val="1900"/>
              </a:lnSpc>
              <a:spcBef>
                <a:spcPts val="90"/>
              </a:spcBef>
              <a:buClr>
                <a:srgbClr val="D15A3E"/>
              </a:buClr>
              <a:buFont typeface="Arial" panose="020B0604020202020204" pitchFamily="34" charset="0"/>
              <a:buChar char="•"/>
              <a:tabLst>
                <a:tab pos="628015" algn="l"/>
                <a:tab pos="628650" algn="l"/>
              </a:tabLst>
            </a:pPr>
            <a:r>
              <a:rPr sz="1600" dirty="0">
                <a:latin typeface="Segoe UI" panose="020B0502040204020203" pitchFamily="34" charset="0"/>
                <a:cs typeface="Segoe UI" panose="020B0502040204020203" pitchFamily="34" charset="0"/>
              </a:rPr>
              <a:t>A </a:t>
            </a:r>
            <a:r>
              <a:rPr sz="1600" spc="-5" dirty="0">
                <a:latin typeface="Segoe UI" panose="020B0502040204020203" pitchFamily="34" charset="0"/>
                <a:cs typeface="Segoe UI" panose="020B0502040204020203" pitchFamily="34" charset="0"/>
              </a:rPr>
              <a:t>eficácia do ato administrativo por meio de seus  atributos</a:t>
            </a:r>
            <a:endParaRPr sz="1600" dirty="0">
              <a:latin typeface="Segoe UI" panose="020B0502040204020203" pitchFamily="34" charset="0"/>
              <a:cs typeface="Segoe UI" panose="020B0502040204020203" pitchFamily="34" charset="0"/>
            </a:endParaRPr>
          </a:p>
          <a:p>
            <a:pPr marL="628650" lvl="1" indent="-342900">
              <a:lnSpc>
                <a:spcPts val="1864"/>
              </a:lnSpc>
              <a:buClr>
                <a:srgbClr val="D15A3E"/>
              </a:buClr>
              <a:buFont typeface="Arial" panose="020B0604020202020204" pitchFamily="34" charset="0"/>
              <a:buChar char="•"/>
              <a:tabLst>
                <a:tab pos="628015" algn="l"/>
                <a:tab pos="628650" algn="l"/>
              </a:tabLst>
            </a:pPr>
            <a:r>
              <a:rPr sz="1600" spc="-5" dirty="0">
                <a:latin typeface="Segoe UI" panose="020B0502040204020203" pitchFamily="34" charset="0"/>
                <a:cs typeface="Segoe UI" panose="020B0502040204020203" pitchFamily="34" charset="0"/>
              </a:rPr>
              <a:t>Presunção de </a:t>
            </a:r>
            <a:r>
              <a:rPr sz="1600" spc="-10" dirty="0">
                <a:latin typeface="Segoe UI" panose="020B0502040204020203" pitchFamily="34" charset="0"/>
                <a:cs typeface="Segoe UI" panose="020B0502040204020203" pitchFamily="34" charset="0"/>
              </a:rPr>
              <a:t>legitimidade </a:t>
            </a:r>
            <a:r>
              <a:rPr sz="1600" dirty="0">
                <a:latin typeface="Segoe UI" panose="020B0502040204020203" pitchFamily="34" charset="0"/>
                <a:cs typeface="Segoe UI" panose="020B0502040204020203" pitchFamily="34" charset="0"/>
              </a:rPr>
              <a:t>e</a:t>
            </a:r>
            <a:r>
              <a:rPr sz="1600" spc="15" dirty="0">
                <a:latin typeface="Segoe UI" panose="020B0502040204020203" pitchFamily="34" charset="0"/>
                <a:cs typeface="Segoe UI" panose="020B0502040204020203" pitchFamily="34" charset="0"/>
              </a:rPr>
              <a:t> </a:t>
            </a:r>
            <a:r>
              <a:rPr sz="1600" spc="-5" dirty="0">
                <a:latin typeface="Segoe UI" panose="020B0502040204020203" pitchFamily="34" charset="0"/>
                <a:cs typeface="Segoe UI" panose="020B0502040204020203" pitchFamily="34" charset="0"/>
              </a:rPr>
              <a:t>veracidade</a:t>
            </a:r>
            <a:endParaRPr sz="1600" dirty="0">
              <a:latin typeface="Segoe UI" panose="020B0502040204020203" pitchFamily="34" charset="0"/>
              <a:cs typeface="Segoe UI" panose="020B0502040204020203" pitchFamily="34" charset="0"/>
            </a:endParaRPr>
          </a:p>
          <a:p>
            <a:pPr marL="628650" lvl="1" indent="-342900">
              <a:lnSpc>
                <a:spcPts val="1910"/>
              </a:lnSpc>
              <a:buClr>
                <a:srgbClr val="D15A3E"/>
              </a:buClr>
              <a:buFont typeface="Arial" panose="020B0604020202020204" pitchFamily="34" charset="0"/>
              <a:buChar char="•"/>
              <a:tabLst>
                <a:tab pos="628015" algn="l"/>
                <a:tab pos="628650" algn="l"/>
              </a:tabLst>
            </a:pPr>
            <a:r>
              <a:rPr sz="1600" spc="-5" dirty="0">
                <a:latin typeface="Segoe UI" panose="020B0502040204020203" pitchFamily="34" charset="0"/>
                <a:cs typeface="Segoe UI" panose="020B0502040204020203" pitchFamily="34" charset="0"/>
              </a:rPr>
              <a:t>Autoexecutoriedade</a:t>
            </a:r>
            <a:endParaRPr sz="1600" dirty="0">
              <a:latin typeface="Segoe UI" panose="020B0502040204020203" pitchFamily="34" charset="0"/>
              <a:cs typeface="Segoe UI" panose="020B0502040204020203" pitchFamily="34" charset="0"/>
            </a:endParaRPr>
          </a:p>
          <a:p>
            <a:pPr marL="628650" lvl="1" indent="-342900">
              <a:lnSpc>
                <a:spcPct val="100000"/>
              </a:lnSpc>
              <a:spcBef>
                <a:spcPts val="10"/>
              </a:spcBef>
              <a:buClr>
                <a:srgbClr val="D15A3E"/>
              </a:buClr>
              <a:buFont typeface="Arial" panose="020B0604020202020204" pitchFamily="34" charset="0"/>
              <a:buChar char="•"/>
              <a:tabLst>
                <a:tab pos="628015" algn="l"/>
                <a:tab pos="628650" algn="l"/>
              </a:tabLst>
            </a:pPr>
            <a:r>
              <a:rPr sz="1600" spc="-10" dirty="0">
                <a:latin typeface="Segoe UI" panose="020B0502040204020203" pitchFamily="34" charset="0"/>
                <a:cs typeface="Segoe UI" panose="020B0502040204020203" pitchFamily="34" charset="0"/>
              </a:rPr>
              <a:t>Exigibilidade </a:t>
            </a:r>
            <a:r>
              <a:rPr sz="1600" spc="-5" dirty="0">
                <a:latin typeface="Segoe UI" panose="020B0502040204020203" pitchFamily="34" charset="0"/>
                <a:cs typeface="Segoe UI" panose="020B0502040204020203" pitchFamily="34" charset="0"/>
              </a:rPr>
              <a:t>ou</a:t>
            </a:r>
            <a:r>
              <a:rPr sz="1600" spc="0" dirty="0">
                <a:latin typeface="Segoe UI" panose="020B0502040204020203" pitchFamily="34" charset="0"/>
                <a:cs typeface="Segoe UI" panose="020B0502040204020203" pitchFamily="34" charset="0"/>
              </a:rPr>
              <a:t> </a:t>
            </a:r>
            <a:r>
              <a:rPr sz="1600" spc="-5" dirty="0">
                <a:latin typeface="Segoe UI" panose="020B0502040204020203" pitchFamily="34" charset="0"/>
                <a:cs typeface="Segoe UI" panose="020B0502040204020203" pitchFamily="34" charset="0"/>
              </a:rPr>
              <a:t>imperatividade</a:t>
            </a:r>
            <a:endParaRPr sz="1600" dirty="0">
              <a:latin typeface="Segoe UI" panose="020B0502040204020203" pitchFamily="34" charset="0"/>
              <a:cs typeface="Segoe UI" panose="020B0502040204020203" pitchFamily="34" charset="0"/>
            </a:endParaRPr>
          </a:p>
        </p:txBody>
      </p:sp>
      <p:sp>
        <p:nvSpPr>
          <p:cNvPr id="4" name="object 4"/>
          <p:cNvSpPr txBox="1"/>
          <p:nvPr/>
        </p:nvSpPr>
        <p:spPr>
          <a:xfrm>
            <a:off x="6279515" y="3482002"/>
            <a:ext cx="1394460" cy="558800"/>
          </a:xfrm>
          <a:prstGeom prst="rect">
            <a:avLst/>
          </a:prstGeom>
        </p:spPr>
        <p:txBody>
          <a:bodyPr vert="horz" wrap="square" lIns="0" tIns="35560" rIns="0" bIns="0" rtlCol="0">
            <a:spAutoFit/>
          </a:bodyPr>
          <a:lstStyle/>
          <a:p>
            <a:pPr marL="355600" indent="-342900">
              <a:lnSpc>
                <a:spcPct val="100000"/>
              </a:lnSpc>
              <a:spcBef>
                <a:spcPts val="280"/>
              </a:spcBef>
              <a:buClr>
                <a:srgbClr val="D15A3E"/>
              </a:buClr>
              <a:buFont typeface="Arial" panose="020B0604020202020204" pitchFamily="34" charset="0"/>
              <a:buChar char="•"/>
              <a:tabLst>
                <a:tab pos="354965" algn="l"/>
                <a:tab pos="355600" algn="l"/>
              </a:tabLst>
            </a:pPr>
            <a:r>
              <a:rPr sz="1600" spc="-5" dirty="0">
                <a:solidFill>
                  <a:srgbClr val="2D2E2D"/>
                </a:solidFill>
                <a:latin typeface="Segoe UI" panose="020B0502040204020203" pitchFamily="34" charset="0"/>
                <a:cs typeface="Segoe UI" panose="020B0502040204020203" pitchFamily="34" charset="0"/>
              </a:rPr>
              <a:t>Anulação</a:t>
            </a:r>
            <a:endParaRPr sz="1600" dirty="0">
              <a:latin typeface="Segoe UI" panose="020B0502040204020203" pitchFamily="34" charset="0"/>
              <a:cs typeface="Segoe UI" panose="020B0502040204020203" pitchFamily="34" charset="0"/>
            </a:endParaRPr>
          </a:p>
          <a:p>
            <a:pPr marL="355600" indent="-342900">
              <a:lnSpc>
                <a:spcPct val="100000"/>
              </a:lnSpc>
              <a:spcBef>
                <a:spcPts val="180"/>
              </a:spcBef>
              <a:buClr>
                <a:srgbClr val="D15A3E"/>
              </a:buClr>
              <a:buFont typeface="Arial" panose="020B0604020202020204" pitchFamily="34" charset="0"/>
              <a:buChar char="•"/>
              <a:tabLst>
                <a:tab pos="354965" algn="l"/>
                <a:tab pos="355600" algn="l"/>
              </a:tabLst>
            </a:pPr>
            <a:r>
              <a:rPr sz="1600" spc="-10" dirty="0">
                <a:solidFill>
                  <a:srgbClr val="2D2E2D"/>
                </a:solidFill>
                <a:latin typeface="Segoe UI" panose="020B0502040204020203" pitchFamily="34" charset="0"/>
                <a:cs typeface="Segoe UI" panose="020B0502040204020203" pitchFamily="34" charset="0"/>
              </a:rPr>
              <a:t>R</a:t>
            </a:r>
            <a:r>
              <a:rPr sz="1600" spc="-5" dirty="0">
                <a:solidFill>
                  <a:srgbClr val="2D2E2D"/>
                </a:solidFill>
                <a:latin typeface="Segoe UI" panose="020B0502040204020203" pitchFamily="34" charset="0"/>
                <a:cs typeface="Segoe UI" panose="020B0502040204020203" pitchFamily="34" charset="0"/>
              </a:rPr>
              <a:t>e</a:t>
            </a:r>
            <a:r>
              <a:rPr sz="1600" dirty="0">
                <a:solidFill>
                  <a:srgbClr val="2D2E2D"/>
                </a:solidFill>
                <a:latin typeface="Segoe UI" panose="020B0502040204020203" pitchFamily="34" charset="0"/>
                <a:cs typeface="Segoe UI" panose="020B0502040204020203" pitchFamily="34" charset="0"/>
              </a:rPr>
              <a:t>v</a:t>
            </a:r>
            <a:r>
              <a:rPr sz="1600" spc="-5" dirty="0">
                <a:solidFill>
                  <a:srgbClr val="2D2E2D"/>
                </a:solidFill>
                <a:latin typeface="Segoe UI" panose="020B0502040204020203" pitchFamily="34" charset="0"/>
                <a:cs typeface="Segoe UI" panose="020B0502040204020203" pitchFamily="34" charset="0"/>
              </a:rPr>
              <a:t>oga</a:t>
            </a:r>
            <a:r>
              <a:rPr sz="1600" dirty="0">
                <a:solidFill>
                  <a:srgbClr val="2D2E2D"/>
                </a:solidFill>
                <a:latin typeface="Segoe UI" panose="020B0502040204020203" pitchFamily="34" charset="0"/>
                <a:cs typeface="Segoe UI" panose="020B0502040204020203" pitchFamily="34" charset="0"/>
              </a:rPr>
              <a:t>ç</a:t>
            </a:r>
            <a:r>
              <a:rPr sz="1600" spc="-5" dirty="0">
                <a:solidFill>
                  <a:srgbClr val="2D2E2D"/>
                </a:solidFill>
                <a:latin typeface="Segoe UI" panose="020B0502040204020203" pitchFamily="34" charset="0"/>
                <a:cs typeface="Segoe UI" panose="020B0502040204020203" pitchFamily="34" charset="0"/>
              </a:rPr>
              <a:t>ã</a:t>
            </a:r>
            <a:r>
              <a:rPr sz="1600" dirty="0">
                <a:solidFill>
                  <a:srgbClr val="2D2E2D"/>
                </a:solidFill>
                <a:latin typeface="Segoe UI" panose="020B0502040204020203" pitchFamily="34" charset="0"/>
                <a:cs typeface="Segoe UI" panose="020B0502040204020203" pitchFamily="34" charset="0"/>
              </a:rPr>
              <a:t>o</a:t>
            </a:r>
            <a:endParaRPr sz="1600" dirty="0">
              <a:latin typeface="Segoe UI" panose="020B0502040204020203" pitchFamily="34" charset="0"/>
              <a:cs typeface="Segoe UI" panose="020B0502040204020203" pitchFamily="34" charset="0"/>
            </a:endParaRPr>
          </a:p>
        </p:txBody>
      </p:sp>
      <p:sp>
        <p:nvSpPr>
          <p:cNvPr id="5" name="object 5"/>
          <p:cNvSpPr txBox="1"/>
          <p:nvPr/>
        </p:nvSpPr>
        <p:spPr>
          <a:xfrm>
            <a:off x="6096000" y="757110"/>
            <a:ext cx="4412615" cy="4467890"/>
          </a:xfrm>
          <a:prstGeom prst="rect">
            <a:avLst/>
          </a:prstGeom>
        </p:spPr>
        <p:txBody>
          <a:bodyPr vert="horz" wrap="square" lIns="0" tIns="35560" rIns="0" bIns="0" rtlCol="0">
            <a:spAutoFit/>
          </a:bodyPr>
          <a:lstStyle/>
          <a:p>
            <a:pPr marL="355600" indent="-342900">
              <a:lnSpc>
                <a:spcPct val="100000"/>
              </a:lnSpc>
              <a:spcBef>
                <a:spcPts val="280"/>
              </a:spcBef>
              <a:buClr>
                <a:srgbClr val="D15A3E"/>
              </a:buClr>
              <a:buAutoNum type="arabicPeriod" startAt="4"/>
              <a:tabLst>
                <a:tab pos="354965" algn="l"/>
                <a:tab pos="355600" algn="l"/>
              </a:tabLst>
            </a:pPr>
            <a:r>
              <a:rPr sz="1600" b="1" spc="-5" dirty="0">
                <a:latin typeface="Segoe UI" panose="020B0502040204020203" pitchFamily="34" charset="0"/>
                <a:cs typeface="Segoe UI" panose="020B0502040204020203" pitchFamily="34" charset="0"/>
              </a:rPr>
              <a:t>Atos </a:t>
            </a:r>
            <a:r>
              <a:rPr sz="1600" b="1" spc="-10" dirty="0">
                <a:latin typeface="Segoe UI" panose="020B0502040204020203" pitchFamily="34" charset="0"/>
                <a:cs typeface="Segoe UI" panose="020B0502040204020203" pitchFamily="34" charset="0"/>
              </a:rPr>
              <a:t>Vinculados </a:t>
            </a:r>
            <a:r>
              <a:rPr sz="1600" b="1" dirty="0">
                <a:latin typeface="Segoe UI" panose="020B0502040204020203" pitchFamily="34" charset="0"/>
                <a:cs typeface="Segoe UI" panose="020B0502040204020203" pitchFamily="34" charset="0"/>
              </a:rPr>
              <a:t>e</a:t>
            </a:r>
            <a:r>
              <a:rPr sz="1600" b="1" spc="10" dirty="0">
                <a:latin typeface="Segoe UI" panose="020B0502040204020203" pitchFamily="34" charset="0"/>
                <a:cs typeface="Segoe UI" panose="020B0502040204020203" pitchFamily="34" charset="0"/>
              </a:rPr>
              <a:t> </a:t>
            </a:r>
            <a:r>
              <a:rPr sz="1600" b="1" spc="-5" dirty="0">
                <a:latin typeface="Segoe UI" panose="020B0502040204020203" pitchFamily="34" charset="0"/>
                <a:cs typeface="Segoe UI" panose="020B0502040204020203" pitchFamily="34" charset="0"/>
              </a:rPr>
              <a:t>Discricionários:</a:t>
            </a:r>
            <a:endParaRPr sz="1600" dirty="0">
              <a:latin typeface="Segoe UI" panose="020B0502040204020203" pitchFamily="34" charset="0"/>
              <a:cs typeface="Segoe UI" panose="020B0502040204020203" pitchFamily="34" charset="0"/>
            </a:endParaRPr>
          </a:p>
          <a:p>
            <a:pPr marL="628650" lvl="1" indent="-342900">
              <a:lnSpc>
                <a:spcPct val="100000"/>
              </a:lnSpc>
              <a:spcBef>
                <a:spcPts val="180"/>
              </a:spcBef>
              <a:buClr>
                <a:srgbClr val="D15A3E"/>
              </a:buClr>
              <a:buFont typeface="Arial" panose="020B0604020202020204" pitchFamily="34" charset="0"/>
              <a:buChar char="•"/>
              <a:tabLst>
                <a:tab pos="628015" algn="l"/>
                <a:tab pos="628650" algn="l"/>
              </a:tabLst>
            </a:pPr>
            <a:r>
              <a:rPr sz="1600" spc="-5" dirty="0">
                <a:latin typeface="Segoe UI" panose="020B0502040204020203" pitchFamily="34" charset="0"/>
                <a:cs typeface="Segoe UI" panose="020B0502040204020203" pitchFamily="34" charset="0"/>
              </a:rPr>
              <a:t>Caracterização </a:t>
            </a:r>
            <a:r>
              <a:rPr sz="1600" dirty="0">
                <a:latin typeface="Segoe UI" panose="020B0502040204020203" pitchFamily="34" charset="0"/>
                <a:cs typeface="Segoe UI" panose="020B0502040204020203" pitchFamily="34" charset="0"/>
              </a:rPr>
              <a:t>e </a:t>
            </a:r>
            <a:r>
              <a:rPr sz="1600" spc="-5" dirty="0">
                <a:latin typeface="Segoe UI" panose="020B0502040204020203" pitchFamily="34" charset="0"/>
                <a:cs typeface="Segoe UI" panose="020B0502040204020203" pitchFamily="34" charset="0"/>
              </a:rPr>
              <a:t>distinção.</a:t>
            </a:r>
            <a:endParaRPr sz="1600" dirty="0">
              <a:latin typeface="Segoe UI" panose="020B0502040204020203" pitchFamily="34" charset="0"/>
              <a:cs typeface="Segoe UI" panose="020B0502040204020203" pitchFamily="34" charset="0"/>
            </a:endParaRPr>
          </a:p>
          <a:p>
            <a:pPr marL="628650" lvl="1" indent="-342900">
              <a:lnSpc>
                <a:spcPct val="100000"/>
              </a:lnSpc>
              <a:spcBef>
                <a:spcPts val="180"/>
              </a:spcBef>
              <a:buClr>
                <a:srgbClr val="D15A3E"/>
              </a:buClr>
              <a:buFont typeface="Arial" panose="020B0604020202020204" pitchFamily="34" charset="0"/>
              <a:buChar char="•"/>
              <a:tabLst>
                <a:tab pos="628015" algn="l"/>
                <a:tab pos="628650" algn="l"/>
              </a:tabLst>
            </a:pPr>
            <a:r>
              <a:rPr sz="1600" spc="-10" dirty="0">
                <a:latin typeface="Segoe UI" panose="020B0502040204020203" pitchFamily="34" charset="0"/>
                <a:cs typeface="Segoe UI" panose="020B0502040204020203" pitchFamily="34" charset="0"/>
              </a:rPr>
              <a:t>Legalidade </a:t>
            </a:r>
            <a:r>
              <a:rPr sz="1600" dirty="0">
                <a:latin typeface="Segoe UI" panose="020B0502040204020203" pitchFamily="34" charset="0"/>
                <a:cs typeface="Segoe UI" panose="020B0502040204020203" pitchFamily="34" charset="0"/>
              </a:rPr>
              <a:t>e </a:t>
            </a:r>
            <a:r>
              <a:rPr sz="1600" spc="-5" dirty="0">
                <a:latin typeface="Segoe UI" panose="020B0502040204020203" pitchFamily="34" charset="0"/>
                <a:cs typeface="Segoe UI" panose="020B0502040204020203" pitchFamily="34" charset="0"/>
              </a:rPr>
              <a:t>mérito do ato</a:t>
            </a:r>
            <a:r>
              <a:rPr sz="1600" spc="25" dirty="0">
                <a:latin typeface="Segoe UI" panose="020B0502040204020203" pitchFamily="34" charset="0"/>
                <a:cs typeface="Segoe UI" panose="020B0502040204020203" pitchFamily="34" charset="0"/>
              </a:rPr>
              <a:t> </a:t>
            </a:r>
            <a:r>
              <a:rPr sz="1600" spc="-5" dirty="0">
                <a:latin typeface="Segoe UI" panose="020B0502040204020203" pitchFamily="34" charset="0"/>
                <a:cs typeface="Segoe UI" panose="020B0502040204020203" pitchFamily="34" charset="0"/>
              </a:rPr>
              <a:t>administrativo.</a:t>
            </a:r>
            <a:endParaRPr sz="1600" dirty="0">
              <a:latin typeface="Segoe UI" panose="020B0502040204020203" pitchFamily="34" charset="0"/>
              <a:cs typeface="Segoe UI" panose="020B0502040204020203" pitchFamily="34" charset="0"/>
            </a:endParaRPr>
          </a:p>
          <a:p>
            <a:pPr marL="800100" lvl="1" indent="-342900">
              <a:lnSpc>
                <a:spcPct val="100000"/>
              </a:lnSpc>
              <a:spcBef>
                <a:spcPts val="10"/>
              </a:spcBef>
              <a:buClr>
                <a:srgbClr val="D15A3E"/>
              </a:buClr>
              <a:buFont typeface="Arial" panose="020B0604020202020204" pitchFamily="34" charset="0"/>
              <a:buChar char="•"/>
            </a:pPr>
            <a:endParaRPr sz="2000" dirty="0">
              <a:latin typeface="Segoe UI" panose="020B0502040204020203" pitchFamily="34" charset="0"/>
              <a:cs typeface="Segoe UI" panose="020B0502040204020203" pitchFamily="34" charset="0"/>
            </a:endParaRPr>
          </a:p>
          <a:p>
            <a:pPr marL="355600" indent="-342900">
              <a:lnSpc>
                <a:spcPct val="100000"/>
              </a:lnSpc>
              <a:buClr>
                <a:srgbClr val="D15A3E"/>
              </a:buClr>
              <a:buAutoNum type="arabicPeriod" startAt="4"/>
              <a:tabLst>
                <a:tab pos="354965" algn="l"/>
                <a:tab pos="355600" algn="l"/>
              </a:tabLst>
            </a:pPr>
            <a:r>
              <a:rPr sz="1600" b="1" spc="-5" dirty="0">
                <a:latin typeface="Segoe UI" panose="020B0502040204020203" pitchFamily="34" charset="0"/>
                <a:cs typeface="Segoe UI" panose="020B0502040204020203" pitchFamily="34" charset="0"/>
              </a:rPr>
              <a:t>Controle dos Atos</a:t>
            </a:r>
            <a:r>
              <a:rPr sz="1600" b="1" spc="-130" dirty="0">
                <a:latin typeface="Segoe UI" panose="020B0502040204020203" pitchFamily="34" charset="0"/>
                <a:cs typeface="Segoe UI" panose="020B0502040204020203" pitchFamily="34" charset="0"/>
              </a:rPr>
              <a:t> </a:t>
            </a:r>
            <a:r>
              <a:rPr sz="1600" b="1" spc="-5" dirty="0">
                <a:latin typeface="Segoe UI" panose="020B0502040204020203" pitchFamily="34" charset="0"/>
                <a:cs typeface="Segoe UI" panose="020B0502040204020203" pitchFamily="34" charset="0"/>
              </a:rPr>
              <a:t>Administrativos</a:t>
            </a:r>
            <a:endParaRPr sz="1600" dirty="0">
              <a:latin typeface="Segoe UI" panose="020B0502040204020203" pitchFamily="34" charset="0"/>
              <a:cs typeface="Segoe UI" panose="020B0502040204020203" pitchFamily="34" charset="0"/>
            </a:endParaRPr>
          </a:p>
          <a:p>
            <a:pPr marL="628650" lvl="1" indent="-342900">
              <a:lnSpc>
                <a:spcPct val="100000"/>
              </a:lnSpc>
              <a:spcBef>
                <a:spcPts val="175"/>
              </a:spcBef>
              <a:buClr>
                <a:srgbClr val="D15A3E"/>
              </a:buClr>
              <a:buFont typeface="Arial" panose="020B0604020202020204" pitchFamily="34" charset="0"/>
              <a:buChar char="•"/>
              <a:tabLst>
                <a:tab pos="628015" algn="l"/>
                <a:tab pos="628650" algn="l"/>
              </a:tabLst>
            </a:pPr>
            <a:r>
              <a:rPr sz="1600" spc="-5" dirty="0">
                <a:latin typeface="Segoe UI" panose="020B0502040204020203" pitchFamily="34" charset="0"/>
                <a:cs typeface="Segoe UI" panose="020B0502040204020203" pitchFamily="34" charset="0"/>
              </a:rPr>
              <a:t>Vícios dos Atos</a:t>
            </a:r>
            <a:r>
              <a:rPr sz="1600" spc="-190" dirty="0">
                <a:latin typeface="Segoe UI" panose="020B0502040204020203" pitchFamily="34" charset="0"/>
                <a:cs typeface="Segoe UI" panose="020B0502040204020203" pitchFamily="34" charset="0"/>
              </a:rPr>
              <a:t> </a:t>
            </a:r>
            <a:r>
              <a:rPr sz="1600" spc="-5" dirty="0">
                <a:latin typeface="Segoe UI" panose="020B0502040204020203" pitchFamily="34" charset="0"/>
                <a:cs typeface="Segoe UI" panose="020B0502040204020203" pitchFamily="34" charset="0"/>
              </a:rPr>
              <a:t>Administrativos</a:t>
            </a:r>
            <a:endParaRPr sz="1600" dirty="0">
              <a:latin typeface="Segoe UI" panose="020B0502040204020203" pitchFamily="34" charset="0"/>
              <a:cs typeface="Segoe UI" panose="020B0502040204020203" pitchFamily="34" charset="0"/>
            </a:endParaRPr>
          </a:p>
          <a:p>
            <a:pPr marL="628650" lvl="1" indent="-342900">
              <a:lnSpc>
                <a:spcPct val="100000"/>
              </a:lnSpc>
              <a:spcBef>
                <a:spcPts val="210"/>
              </a:spcBef>
              <a:buClr>
                <a:srgbClr val="D15A3E"/>
              </a:buClr>
              <a:buFont typeface="Arial" panose="020B0604020202020204" pitchFamily="34" charset="0"/>
              <a:buChar char="•"/>
              <a:tabLst>
                <a:tab pos="628015" algn="l"/>
                <a:tab pos="628650" algn="l"/>
              </a:tabLst>
            </a:pPr>
            <a:r>
              <a:rPr sz="1600" spc="-20" dirty="0">
                <a:latin typeface="Segoe UI" panose="020B0502040204020203" pitchFamily="34" charset="0"/>
                <a:cs typeface="Segoe UI" panose="020B0502040204020203" pitchFamily="34" charset="0"/>
              </a:rPr>
              <a:t>Tipos </a:t>
            </a:r>
            <a:r>
              <a:rPr sz="1600" spc="-5" dirty="0">
                <a:latin typeface="Segoe UI" panose="020B0502040204020203" pitchFamily="34" charset="0"/>
                <a:cs typeface="Segoe UI" panose="020B0502040204020203" pitchFamily="34" charset="0"/>
              </a:rPr>
              <a:t>de</a:t>
            </a:r>
            <a:r>
              <a:rPr sz="1600" spc="15" dirty="0">
                <a:latin typeface="Segoe UI" panose="020B0502040204020203" pitchFamily="34" charset="0"/>
                <a:cs typeface="Segoe UI" panose="020B0502040204020203" pitchFamily="34" charset="0"/>
              </a:rPr>
              <a:t> </a:t>
            </a:r>
            <a:r>
              <a:rPr sz="1600" spc="-5" dirty="0">
                <a:latin typeface="Segoe UI" panose="020B0502040204020203" pitchFamily="34" charset="0"/>
                <a:cs typeface="Segoe UI" panose="020B0502040204020203" pitchFamily="34" charset="0"/>
              </a:rPr>
              <a:t>Controle</a:t>
            </a:r>
            <a:endParaRPr sz="1600" dirty="0">
              <a:latin typeface="Segoe UI" panose="020B0502040204020203" pitchFamily="34" charset="0"/>
              <a:cs typeface="Segoe UI" panose="020B0502040204020203" pitchFamily="34" charset="0"/>
            </a:endParaRPr>
          </a:p>
          <a:p>
            <a:pPr marL="628650" lvl="1" indent="-342900">
              <a:lnSpc>
                <a:spcPct val="100000"/>
              </a:lnSpc>
              <a:spcBef>
                <a:spcPts val="175"/>
              </a:spcBef>
              <a:buClr>
                <a:srgbClr val="D15A3E"/>
              </a:buClr>
              <a:buFont typeface="Arial" panose="020B0604020202020204" pitchFamily="34" charset="0"/>
              <a:buChar char="•"/>
              <a:tabLst>
                <a:tab pos="628015" algn="l"/>
                <a:tab pos="628650" algn="l"/>
              </a:tabLst>
            </a:pPr>
            <a:r>
              <a:rPr sz="1600" spc="-5" dirty="0">
                <a:latin typeface="Segoe UI" panose="020B0502040204020203" pitchFamily="34" charset="0"/>
                <a:cs typeface="Segoe UI" panose="020B0502040204020203" pitchFamily="34" charset="0"/>
              </a:rPr>
              <a:t>Dogma: imunidade do mérito</a:t>
            </a:r>
            <a:r>
              <a:rPr sz="1600" spc="5" dirty="0">
                <a:latin typeface="Segoe UI" panose="020B0502040204020203" pitchFamily="34" charset="0"/>
                <a:cs typeface="Segoe UI" panose="020B0502040204020203" pitchFamily="34" charset="0"/>
              </a:rPr>
              <a:t> </a:t>
            </a:r>
            <a:r>
              <a:rPr sz="1600" spc="-5" dirty="0">
                <a:latin typeface="Segoe UI" panose="020B0502040204020203" pitchFamily="34" charset="0"/>
                <a:cs typeface="Segoe UI" panose="020B0502040204020203" pitchFamily="34" charset="0"/>
              </a:rPr>
              <a:t>(?)</a:t>
            </a:r>
            <a:endParaRPr sz="1600" dirty="0">
              <a:latin typeface="Segoe UI" panose="020B0502040204020203" pitchFamily="34" charset="0"/>
              <a:cs typeface="Segoe UI" panose="020B0502040204020203" pitchFamily="34" charset="0"/>
            </a:endParaRPr>
          </a:p>
          <a:p>
            <a:pPr lvl="1">
              <a:lnSpc>
                <a:spcPct val="100000"/>
              </a:lnSpc>
              <a:spcBef>
                <a:spcPts val="10"/>
              </a:spcBef>
              <a:buClr>
                <a:srgbClr val="D15A3E"/>
              </a:buClr>
              <a:buFont typeface="Arial"/>
              <a:buAutoNum type="arabicPeriod"/>
            </a:pPr>
            <a:endParaRPr sz="2000" dirty="0">
              <a:latin typeface="Segoe UI" panose="020B0502040204020203" pitchFamily="34" charset="0"/>
              <a:cs typeface="Segoe UI" panose="020B0502040204020203" pitchFamily="34" charset="0"/>
            </a:endParaRPr>
          </a:p>
          <a:p>
            <a:pPr marL="355600" indent="-342900">
              <a:lnSpc>
                <a:spcPct val="100000"/>
              </a:lnSpc>
              <a:buClr>
                <a:srgbClr val="D15A3E"/>
              </a:buClr>
              <a:buAutoNum type="arabicPeriod" startAt="4"/>
              <a:tabLst>
                <a:tab pos="354965" algn="l"/>
                <a:tab pos="355600" algn="l"/>
              </a:tabLst>
            </a:pPr>
            <a:r>
              <a:rPr sz="1600" b="1" spc="-5" dirty="0">
                <a:latin typeface="Segoe UI" panose="020B0502040204020203" pitchFamily="34" charset="0"/>
                <a:cs typeface="Segoe UI" panose="020B0502040204020203" pitchFamily="34" charset="0"/>
              </a:rPr>
              <a:t>Anulação, Revogação </a:t>
            </a:r>
            <a:r>
              <a:rPr sz="1600" b="1" dirty="0">
                <a:latin typeface="Segoe UI" panose="020B0502040204020203" pitchFamily="34" charset="0"/>
                <a:cs typeface="Segoe UI" panose="020B0502040204020203" pitchFamily="34" charset="0"/>
              </a:rPr>
              <a:t>e</a:t>
            </a:r>
            <a:r>
              <a:rPr sz="1600" b="1" spc="-5" dirty="0">
                <a:latin typeface="Segoe UI" panose="020B0502040204020203" pitchFamily="34" charset="0"/>
                <a:cs typeface="Segoe UI" panose="020B0502040204020203" pitchFamily="34" charset="0"/>
              </a:rPr>
              <a:t> Convalidação</a:t>
            </a:r>
            <a:endParaRPr sz="1600" dirty="0">
              <a:latin typeface="Segoe UI" panose="020B0502040204020203" pitchFamily="34" charset="0"/>
              <a:cs typeface="Segoe UI" panose="020B0502040204020203" pitchFamily="34" charset="0"/>
            </a:endParaRPr>
          </a:p>
          <a:p>
            <a:pPr>
              <a:lnSpc>
                <a:spcPct val="100000"/>
              </a:lnSpc>
            </a:pPr>
            <a:endParaRPr dirty="0">
              <a:latin typeface="Segoe UI" panose="020B0502040204020203" pitchFamily="34" charset="0"/>
              <a:cs typeface="Segoe UI" panose="020B0502040204020203" pitchFamily="34" charset="0"/>
            </a:endParaRPr>
          </a:p>
          <a:p>
            <a:pPr>
              <a:lnSpc>
                <a:spcPct val="100000"/>
              </a:lnSpc>
              <a:spcBef>
                <a:spcPts val="40"/>
              </a:spcBef>
            </a:pPr>
            <a:endParaRPr sz="2000" dirty="0">
              <a:latin typeface="Segoe UI" panose="020B0502040204020203" pitchFamily="34" charset="0"/>
              <a:cs typeface="Segoe UI" panose="020B0502040204020203" pitchFamily="34" charset="0"/>
            </a:endParaRPr>
          </a:p>
          <a:p>
            <a:pPr marL="628650" indent="-342900">
              <a:lnSpc>
                <a:spcPct val="100000"/>
              </a:lnSpc>
              <a:buClr>
                <a:srgbClr val="D15A3E"/>
              </a:buClr>
              <a:buFont typeface="Arial" panose="020B0604020202020204" pitchFamily="34" charset="0"/>
              <a:buChar char="•"/>
              <a:tabLst>
                <a:tab pos="628015" algn="l"/>
                <a:tab pos="628650" algn="l"/>
              </a:tabLst>
            </a:pPr>
            <a:r>
              <a:rPr sz="1600" spc="-5" dirty="0">
                <a:latin typeface="Segoe UI" panose="020B0502040204020203" pitchFamily="34" charset="0"/>
                <a:cs typeface="Segoe UI" panose="020B0502040204020203" pitchFamily="34" charset="0"/>
              </a:rPr>
              <a:t>Convalidação</a:t>
            </a:r>
            <a:endParaRPr sz="1600" dirty="0">
              <a:latin typeface="Segoe UI" panose="020B0502040204020203" pitchFamily="34" charset="0"/>
              <a:cs typeface="Segoe UI" panose="020B0502040204020203" pitchFamily="34" charset="0"/>
            </a:endParaRPr>
          </a:p>
          <a:p>
            <a:pPr marL="628650" indent="-342900">
              <a:lnSpc>
                <a:spcPct val="100000"/>
              </a:lnSpc>
              <a:spcBef>
                <a:spcPts val="175"/>
              </a:spcBef>
              <a:buClr>
                <a:srgbClr val="D15A3E"/>
              </a:buClr>
              <a:buFont typeface="Arial" panose="020B0604020202020204" pitchFamily="34" charset="0"/>
              <a:buChar char="•"/>
              <a:tabLst>
                <a:tab pos="628015" algn="l"/>
                <a:tab pos="628650" algn="l"/>
              </a:tabLst>
            </a:pPr>
            <a:r>
              <a:rPr sz="1600" spc="-5" dirty="0">
                <a:latin typeface="Segoe UI" panose="020B0502040204020203" pitchFamily="34" charset="0"/>
                <a:cs typeface="Segoe UI" panose="020B0502040204020203" pitchFamily="34" charset="0"/>
              </a:rPr>
              <a:t>Súmulas do</a:t>
            </a:r>
            <a:r>
              <a:rPr sz="1600" spc="0" dirty="0">
                <a:latin typeface="Segoe UI" panose="020B0502040204020203" pitchFamily="34" charset="0"/>
                <a:cs typeface="Segoe UI" panose="020B0502040204020203" pitchFamily="34" charset="0"/>
              </a:rPr>
              <a:t> </a:t>
            </a:r>
            <a:r>
              <a:rPr sz="1600" spc="-5" dirty="0">
                <a:latin typeface="Segoe UI" panose="020B0502040204020203" pitchFamily="34" charset="0"/>
                <a:cs typeface="Segoe UI" panose="020B0502040204020203" pitchFamily="34" charset="0"/>
              </a:rPr>
              <a:t>STF</a:t>
            </a:r>
            <a:endParaRPr sz="1600" dirty="0">
              <a:latin typeface="Segoe UI" panose="020B0502040204020203" pitchFamily="34" charset="0"/>
              <a:cs typeface="Segoe UI" panose="020B0502040204020203" pitchFamily="34" charset="0"/>
            </a:endParaRPr>
          </a:p>
          <a:p>
            <a:pPr marL="342900" indent="-342900">
              <a:lnSpc>
                <a:spcPct val="100000"/>
              </a:lnSpc>
              <a:spcBef>
                <a:spcPts val="10"/>
              </a:spcBef>
              <a:buFont typeface="Arial" panose="020B0604020202020204" pitchFamily="34" charset="0"/>
              <a:buChar char="•"/>
            </a:pPr>
            <a:endParaRPr sz="2000" dirty="0">
              <a:latin typeface="Segoe UI" panose="020B0502040204020203" pitchFamily="34" charset="0"/>
              <a:cs typeface="Segoe UI" panose="020B0502040204020203" pitchFamily="34" charset="0"/>
            </a:endParaRPr>
          </a:p>
          <a:p>
            <a:pPr>
              <a:lnSpc>
                <a:spcPct val="100000"/>
              </a:lnSpc>
              <a:spcBef>
                <a:spcPts val="10"/>
              </a:spcBef>
              <a:buClr>
                <a:srgbClr val="D15A3E"/>
              </a:buClr>
              <a:buFont typeface="Arial"/>
              <a:buAutoNum type="arabicPeriod" startAt="7"/>
            </a:pPr>
            <a:endParaRPr sz="2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234093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2" y="196947"/>
            <a:ext cx="10747716" cy="553998"/>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REFERÊNCIAS BIBLIOGRÁFICAS</a:t>
            </a:r>
            <a:endParaRPr lang="pt-BR" sz="2500" i="1" dirty="0">
              <a:latin typeface="Segoe UI Semibold" panose="020B0702040204020203" pitchFamily="34" charset="0"/>
              <a:cs typeface="Segoe UI Semibold" panose="020B0702040204020203" pitchFamily="34" charset="0"/>
            </a:endParaRPr>
          </a:p>
        </p:txBody>
      </p:sp>
      <p:sp>
        <p:nvSpPr>
          <p:cNvPr id="3" name="Retângulo 2"/>
          <p:cNvSpPr/>
          <p:nvPr/>
        </p:nvSpPr>
        <p:spPr>
          <a:xfrm>
            <a:off x="475129" y="1422435"/>
            <a:ext cx="11241742" cy="4478149"/>
          </a:xfrm>
          <a:prstGeom prst="rect">
            <a:avLst/>
          </a:prstGeom>
        </p:spPr>
        <p:txBody>
          <a:bodyPr wrap="square">
            <a:spAutoFit/>
          </a:bodyPr>
          <a:lstStyle/>
          <a:p>
            <a:pPr marL="342900" indent="-342900" algn="just">
              <a:buFont typeface="Arial" panose="020B0604020202020204" pitchFamily="34" charset="0"/>
              <a:buChar char="•"/>
            </a:pPr>
            <a:r>
              <a:rPr lang="pt-BR" sz="1900" dirty="0">
                <a:latin typeface="Segoe UI" panose="020B0502040204020203" pitchFamily="34" charset="0"/>
                <a:ea typeface="Segoe UI" panose="020B0502040204020203" pitchFamily="34" charset="0"/>
                <a:cs typeface="Segoe UI" panose="020B0502040204020203" pitchFamily="34" charset="0"/>
              </a:rPr>
              <a:t>CRETELLA JÚNIOR, José. Controle Jurisdicional do Ato Administrativo. 4ª Ed. Rio de Janeiro: Forense, 2001.</a:t>
            </a:r>
          </a:p>
          <a:p>
            <a:pPr marL="342900" indent="-342900" algn="just">
              <a:buFont typeface="Arial" panose="020B0604020202020204" pitchFamily="34" charset="0"/>
              <a:buChar char="•"/>
            </a:pPr>
            <a:endParaRPr lang="pt-BR" sz="1900" dirty="0">
              <a:latin typeface="Segoe UI" panose="020B0502040204020203" pitchFamily="34" charset="0"/>
              <a:ea typeface="Segoe UI" panose="020B0502040204020203" pitchFamily="34" charset="0"/>
              <a:cs typeface="Segoe UI" panose="020B0502040204020203" pitchFamily="34" charset="0"/>
            </a:endParaRPr>
          </a:p>
          <a:p>
            <a:pPr marL="342900" indent="-342900" algn="just">
              <a:buFont typeface="Arial" panose="020B0604020202020204" pitchFamily="34" charset="0"/>
              <a:buChar char="•"/>
            </a:pPr>
            <a:r>
              <a:rPr lang="pt-BR" sz="1900" dirty="0">
                <a:latin typeface="Segoe UI" panose="020B0502040204020203" pitchFamily="34" charset="0"/>
                <a:ea typeface="Segoe UI" panose="020B0502040204020203" pitchFamily="34" charset="0"/>
                <a:cs typeface="Segoe UI" panose="020B0502040204020203" pitchFamily="34" charset="0"/>
              </a:rPr>
              <a:t>DI PIETRO, Maria Silvia Zanella. Direito Administrativo. 14ª Ed. São Paulo: Atlas, 2002. Discricionariedade Administrativa na Constituição de 1988. 2ª Ed. São Paulo: Atlas, 2001.</a:t>
            </a:r>
          </a:p>
          <a:p>
            <a:pPr marL="342900" indent="-342900" algn="just">
              <a:buFont typeface="Arial" panose="020B0604020202020204" pitchFamily="34" charset="0"/>
              <a:buChar char="•"/>
            </a:pPr>
            <a:endParaRPr lang="pt-BR" sz="1900" dirty="0">
              <a:latin typeface="Segoe UI" panose="020B0502040204020203" pitchFamily="34" charset="0"/>
              <a:ea typeface="Segoe UI" panose="020B0502040204020203" pitchFamily="34" charset="0"/>
              <a:cs typeface="Segoe UI" panose="020B0502040204020203" pitchFamily="34" charset="0"/>
            </a:endParaRPr>
          </a:p>
          <a:p>
            <a:pPr marL="342900" indent="-342900" algn="just">
              <a:buFont typeface="Arial" panose="020B0604020202020204" pitchFamily="34" charset="0"/>
              <a:buChar char="•"/>
            </a:pPr>
            <a:r>
              <a:rPr lang="pt-BR" sz="1900" dirty="0">
                <a:latin typeface="Segoe UI" panose="020B0502040204020203" pitchFamily="34" charset="0"/>
                <a:ea typeface="Segoe UI" panose="020B0502040204020203" pitchFamily="34" charset="0"/>
                <a:cs typeface="Segoe UI" panose="020B0502040204020203" pitchFamily="34" charset="0"/>
              </a:rPr>
              <a:t>JUSTEN FILHO, Marçal. Curso de Direito Administrativo. 10ª Ed, São Paulo: Revista dos tribunais,  2014.</a:t>
            </a:r>
          </a:p>
          <a:p>
            <a:pPr marL="342900" indent="-342900" algn="just">
              <a:buFont typeface="Arial" panose="020B0604020202020204" pitchFamily="34" charset="0"/>
              <a:buChar char="•"/>
            </a:pPr>
            <a:endParaRPr lang="pt-BR" sz="1900" dirty="0">
              <a:latin typeface="Segoe UI" panose="020B0502040204020203" pitchFamily="34" charset="0"/>
              <a:ea typeface="Segoe UI" panose="020B0502040204020203" pitchFamily="34" charset="0"/>
              <a:cs typeface="Segoe UI" panose="020B0502040204020203" pitchFamily="34" charset="0"/>
            </a:endParaRPr>
          </a:p>
          <a:p>
            <a:pPr marL="342900" indent="-342900" algn="just">
              <a:buFont typeface="Arial" panose="020B0604020202020204" pitchFamily="34" charset="0"/>
              <a:buChar char="•"/>
            </a:pPr>
            <a:r>
              <a:rPr lang="pt-BR" sz="1900" dirty="0">
                <a:latin typeface="Segoe UI" panose="020B0502040204020203" pitchFamily="34" charset="0"/>
                <a:ea typeface="Segoe UI" panose="020B0502040204020203" pitchFamily="34" charset="0"/>
                <a:cs typeface="Segoe UI" panose="020B0502040204020203" pitchFamily="34" charset="0"/>
              </a:rPr>
              <a:t>MEDAUAR, Odete. Direito Administrativo Moderno. 19ª Ed. São Paulo: Revista dos Tribunais, 2016. </a:t>
            </a:r>
          </a:p>
          <a:p>
            <a:pPr marL="342900" indent="-342900" algn="just">
              <a:buFont typeface="Arial" panose="020B0604020202020204" pitchFamily="34" charset="0"/>
              <a:buChar char="•"/>
            </a:pPr>
            <a:endParaRPr lang="pt-BR" sz="1900" dirty="0">
              <a:latin typeface="Segoe UI" panose="020B0502040204020203" pitchFamily="34" charset="0"/>
              <a:ea typeface="Segoe UI" panose="020B0502040204020203" pitchFamily="34" charset="0"/>
              <a:cs typeface="Segoe UI" panose="020B0502040204020203" pitchFamily="34" charset="0"/>
            </a:endParaRPr>
          </a:p>
          <a:p>
            <a:pPr marL="342900" indent="-342900" algn="just">
              <a:buFont typeface="Arial" panose="020B0604020202020204" pitchFamily="34" charset="0"/>
              <a:buChar char="•"/>
            </a:pPr>
            <a:r>
              <a:rPr lang="pt-BR" sz="1900" dirty="0">
                <a:latin typeface="Segoe UI" panose="020B0502040204020203" pitchFamily="34" charset="0"/>
                <a:ea typeface="Segoe UI" panose="020B0502040204020203" pitchFamily="34" charset="0"/>
                <a:cs typeface="Segoe UI" panose="020B0502040204020203" pitchFamily="34" charset="0"/>
              </a:rPr>
              <a:t>MELLO, Celso Antônio Bandeira. Curso de Direito Administrativo. São Paulo: Malheiros, 2008.</a:t>
            </a:r>
          </a:p>
          <a:p>
            <a:pPr marL="342900" indent="-342900" algn="just">
              <a:buFont typeface="Arial" panose="020B0604020202020204" pitchFamily="34" charset="0"/>
              <a:buChar char="•"/>
            </a:pPr>
            <a:endParaRPr lang="pt-BR" sz="1900" dirty="0">
              <a:latin typeface="Segoe UI" panose="020B0502040204020203" pitchFamily="34" charset="0"/>
              <a:ea typeface="Segoe UI" panose="020B0502040204020203" pitchFamily="34" charset="0"/>
              <a:cs typeface="Segoe UI" panose="020B0502040204020203" pitchFamily="34" charset="0"/>
            </a:endParaRPr>
          </a:p>
          <a:p>
            <a:pPr marL="342900" indent="-342900" algn="just">
              <a:buFont typeface="Arial" panose="020B0604020202020204" pitchFamily="34" charset="0"/>
              <a:buChar char="•"/>
            </a:pPr>
            <a:r>
              <a:rPr lang="pt-BR" sz="1900" dirty="0">
                <a:latin typeface="Segoe UI" panose="020B0502040204020203" pitchFamily="34" charset="0"/>
                <a:ea typeface="Segoe UI" panose="020B0502040204020203" pitchFamily="34" charset="0"/>
                <a:cs typeface="Segoe UI" panose="020B0502040204020203" pitchFamily="34" charset="0"/>
              </a:rPr>
              <a:t>OLIVEIRA, Rafael Carvalho Rezende. Curso de direito administrativo. 3ª Ed. São Paulo: Método,  2015.</a:t>
            </a:r>
          </a:p>
          <a:p>
            <a:pPr marL="342900" indent="-342900" algn="just">
              <a:buFont typeface="Arial" panose="020B0604020202020204" pitchFamily="34" charset="0"/>
              <a:buChar char="•"/>
            </a:pPr>
            <a:endParaRPr lang="pt-BR" sz="19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185607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2" y="196947"/>
            <a:ext cx="10747716" cy="1015663"/>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01: Atos da Administração Pública: noções preliminares</a:t>
            </a:r>
          </a:p>
        </p:txBody>
      </p:sp>
      <p:sp>
        <p:nvSpPr>
          <p:cNvPr id="17" name="Retângulo 16">
            <a:extLst>
              <a:ext uri="{FF2B5EF4-FFF2-40B4-BE49-F238E27FC236}">
                <a16:creationId xmlns:a16="http://schemas.microsoft.com/office/drawing/2014/main" id="{11362902-5D3D-46E9-AA6D-BC34E32CDD4D}"/>
              </a:ext>
            </a:extLst>
          </p:cNvPr>
          <p:cNvSpPr/>
          <p:nvPr/>
        </p:nvSpPr>
        <p:spPr>
          <a:xfrm>
            <a:off x="667167" y="1984520"/>
            <a:ext cx="10503876" cy="107610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b="1" spc="-5" dirty="0">
                <a:solidFill>
                  <a:schemeClr val="tx1"/>
                </a:solidFill>
                <a:latin typeface="Segoe UI" panose="020B0502040204020203" pitchFamily="34" charset="0"/>
                <a:cs typeface="Segoe UI" panose="020B0502040204020203" pitchFamily="34" charset="0"/>
              </a:rPr>
              <a:t>“Declaração do Estado </a:t>
            </a:r>
            <a:r>
              <a:rPr lang="pt-BR" spc="-5" dirty="0">
                <a:solidFill>
                  <a:schemeClr val="tx1"/>
                </a:solidFill>
                <a:latin typeface="Segoe UI" panose="020B0502040204020203" pitchFamily="34" charset="0"/>
                <a:cs typeface="Segoe UI" panose="020B0502040204020203" pitchFamily="34" charset="0"/>
              </a:rPr>
              <a:t>ou de quem o represente, que produz </a:t>
            </a:r>
            <a:r>
              <a:rPr lang="pt-BR" b="1" spc="-5" dirty="0">
                <a:solidFill>
                  <a:schemeClr val="tx1"/>
                </a:solidFill>
                <a:latin typeface="Segoe UI" panose="020B0502040204020203" pitchFamily="34" charset="0"/>
                <a:cs typeface="Segoe UI" panose="020B0502040204020203" pitchFamily="34" charset="0"/>
              </a:rPr>
              <a:t>efeitos jurídicos  imediatos</a:t>
            </a:r>
            <a:r>
              <a:rPr lang="pt-BR" spc="-5" dirty="0">
                <a:solidFill>
                  <a:schemeClr val="tx1"/>
                </a:solidFill>
                <a:latin typeface="Segoe UI" panose="020B0502040204020203" pitchFamily="34" charset="0"/>
                <a:cs typeface="Segoe UI" panose="020B0502040204020203" pitchFamily="34" charset="0"/>
              </a:rPr>
              <a:t>, com observância da lei, </a:t>
            </a:r>
            <a:r>
              <a:rPr lang="pt-BR" b="1" spc="-5" dirty="0">
                <a:solidFill>
                  <a:schemeClr val="tx1"/>
                </a:solidFill>
                <a:latin typeface="Segoe UI" panose="020B0502040204020203" pitchFamily="34" charset="0"/>
                <a:cs typeface="Segoe UI" panose="020B0502040204020203" pitchFamily="34" charset="0"/>
              </a:rPr>
              <a:t>sob regime jurídico de direito público </a:t>
            </a:r>
            <a:r>
              <a:rPr lang="pt-BR" spc="-5" dirty="0">
                <a:solidFill>
                  <a:schemeClr val="tx1"/>
                </a:solidFill>
                <a:latin typeface="Segoe UI" panose="020B0502040204020203" pitchFamily="34" charset="0"/>
                <a:cs typeface="Segoe UI" panose="020B0502040204020203" pitchFamily="34" charset="0"/>
              </a:rPr>
              <a:t>e  sujeita a </a:t>
            </a:r>
            <a:r>
              <a:rPr lang="pt-BR" b="1" spc="-5" dirty="0">
                <a:solidFill>
                  <a:schemeClr val="tx1"/>
                </a:solidFill>
                <a:latin typeface="Segoe UI" panose="020B0502040204020203" pitchFamily="34" charset="0"/>
                <a:cs typeface="Segoe UI" panose="020B0502040204020203" pitchFamily="34" charset="0"/>
              </a:rPr>
              <a:t>controle</a:t>
            </a:r>
            <a:r>
              <a:rPr lang="pt-BR" spc="-5" dirty="0">
                <a:solidFill>
                  <a:schemeClr val="tx1"/>
                </a:solidFill>
                <a:latin typeface="Segoe UI" panose="020B0502040204020203" pitchFamily="34" charset="0"/>
                <a:cs typeface="Segoe UI" panose="020B0502040204020203" pitchFamily="34" charset="0"/>
              </a:rPr>
              <a:t> pelo Poder Judiciário” (DI PIETRO, 2002, p. 188).</a:t>
            </a:r>
          </a:p>
        </p:txBody>
      </p:sp>
      <p:sp>
        <p:nvSpPr>
          <p:cNvPr id="18" name="Retângulo 17"/>
          <p:cNvSpPr/>
          <p:nvPr/>
        </p:nvSpPr>
        <p:spPr>
          <a:xfrm>
            <a:off x="703817" y="1540276"/>
            <a:ext cx="10467226" cy="369332"/>
          </a:xfrm>
          <a:prstGeom prst="rect">
            <a:avLst/>
          </a:prstGeom>
        </p:spPr>
        <p:txBody>
          <a:bodyPr wrap="square">
            <a:spAutoFit/>
          </a:bodyPr>
          <a:lstStyle/>
          <a:p>
            <a:pPr marL="299085" indent="-286385">
              <a:lnSpc>
                <a:spcPct val="100000"/>
              </a:lnSpc>
              <a:spcBef>
                <a:spcPts val="100"/>
              </a:spcBef>
              <a:buClr>
                <a:srgbClr val="CE5A3D"/>
              </a:buClr>
              <a:buFont typeface="Wingdings"/>
              <a:buChar char=""/>
              <a:tabLst>
                <a:tab pos="299720" algn="l"/>
              </a:tabLst>
            </a:pPr>
            <a:r>
              <a:rPr lang="pt-BR" spc="-5" dirty="0">
                <a:latin typeface="Segoe UI" panose="020B0502040204020203" pitchFamily="34" charset="0"/>
                <a:ea typeface="Segoe UI" panose="020B0502040204020203" pitchFamily="34" charset="0"/>
                <a:cs typeface="Segoe UI" panose="020B0502040204020203" pitchFamily="34" charset="0"/>
              </a:rPr>
              <a:t>Conceito Operativo:</a:t>
            </a:r>
            <a:endParaRPr lang="pt-BR" dirty="0">
              <a:latin typeface="Segoe UI" panose="020B0502040204020203" pitchFamily="34" charset="0"/>
              <a:ea typeface="Segoe UI" panose="020B0502040204020203" pitchFamily="34" charset="0"/>
              <a:cs typeface="Segoe UI" panose="020B0502040204020203" pitchFamily="34" charset="0"/>
            </a:endParaRPr>
          </a:p>
        </p:txBody>
      </p:sp>
      <p:sp>
        <p:nvSpPr>
          <p:cNvPr id="16" name="Retângulo 15"/>
          <p:cNvSpPr/>
          <p:nvPr/>
        </p:nvSpPr>
        <p:spPr>
          <a:xfrm>
            <a:off x="667167" y="3439736"/>
            <a:ext cx="10467226" cy="1238801"/>
          </a:xfrm>
          <a:prstGeom prst="rect">
            <a:avLst/>
          </a:prstGeom>
        </p:spPr>
        <p:txBody>
          <a:bodyPr wrap="square">
            <a:spAutoFit/>
          </a:bodyPr>
          <a:lstStyle/>
          <a:p>
            <a:pPr marL="299085" indent="-286385">
              <a:lnSpc>
                <a:spcPct val="100000"/>
              </a:lnSpc>
              <a:spcBef>
                <a:spcPts val="100"/>
              </a:spcBef>
              <a:buClr>
                <a:srgbClr val="CE5A3D"/>
              </a:buClr>
              <a:buFont typeface="Wingdings"/>
              <a:buChar char=""/>
              <a:tabLst>
                <a:tab pos="299720" algn="l"/>
              </a:tabLst>
            </a:pPr>
            <a:r>
              <a:rPr lang="pt-BR" spc="-5" dirty="0">
                <a:latin typeface="Segoe UI" panose="020B0502040204020203" pitchFamily="34" charset="0"/>
                <a:ea typeface="Segoe UI" panose="020B0502040204020203" pitchFamily="34" charset="0"/>
                <a:cs typeface="Segoe UI" panose="020B0502040204020203" pitchFamily="34" charset="0"/>
              </a:rPr>
              <a:t>Silêncio Administrativo:</a:t>
            </a:r>
          </a:p>
          <a:p>
            <a:pPr marL="756285" lvl="1" indent="-286385">
              <a:spcBef>
                <a:spcPts val="100"/>
              </a:spcBef>
              <a:buClr>
                <a:srgbClr val="CE5A3D"/>
              </a:buClr>
              <a:buFont typeface="Arial" panose="020B0604020202020204" pitchFamily="34" charset="0"/>
              <a:buChar char="•"/>
              <a:tabLst>
                <a:tab pos="299720" algn="l"/>
              </a:tabLst>
            </a:pPr>
            <a:r>
              <a:rPr lang="pt-BR" spc="-5" dirty="0">
                <a:latin typeface="Segoe UI" panose="020B0502040204020203" pitchFamily="34" charset="0"/>
                <a:ea typeface="Segoe UI" panose="020B0502040204020203" pitchFamily="34" charset="0"/>
                <a:cs typeface="Segoe UI" panose="020B0502040204020203" pitchFamily="34" charset="0"/>
              </a:rPr>
              <a:t>Não configura manifestação de vontade</a:t>
            </a:r>
          </a:p>
          <a:p>
            <a:pPr marL="1213485" lvl="2" indent="-286385">
              <a:spcBef>
                <a:spcPts val="100"/>
              </a:spcBef>
              <a:buClr>
                <a:srgbClr val="CE5A3D"/>
              </a:buClr>
              <a:buFont typeface="Courier New" panose="02070309020205020404" pitchFamily="49" charset="0"/>
              <a:buChar char="o"/>
              <a:tabLst>
                <a:tab pos="299720" algn="l"/>
              </a:tabLst>
            </a:pPr>
            <a:r>
              <a:rPr lang="pt-BR" spc="-5" dirty="0">
                <a:latin typeface="Segoe UI" panose="020B0502040204020203" pitchFamily="34" charset="0"/>
                <a:ea typeface="Segoe UI" panose="020B0502040204020203" pitchFamily="34" charset="0"/>
                <a:cs typeface="Segoe UI" panose="020B0502040204020203" pitchFamily="34" charset="0"/>
              </a:rPr>
              <a:t>Exceções legais: Lei nº 9.478/1997, art. 26 § 3º</a:t>
            </a:r>
          </a:p>
          <a:p>
            <a:pPr marL="1213485" lvl="2" indent="-286385">
              <a:spcBef>
                <a:spcPts val="100"/>
              </a:spcBef>
              <a:buClr>
                <a:srgbClr val="CE5A3D"/>
              </a:buClr>
              <a:buFont typeface="Courier New" panose="02070309020205020404" pitchFamily="49" charset="0"/>
              <a:buChar char="o"/>
              <a:tabLst>
                <a:tab pos="299720" algn="l"/>
              </a:tabLst>
            </a:pPr>
            <a:r>
              <a:rPr lang="pt-BR" spc="-5" dirty="0">
                <a:latin typeface="Segoe UI" panose="020B0502040204020203" pitchFamily="34" charset="0"/>
                <a:ea typeface="Segoe UI" panose="020B0502040204020203" pitchFamily="34" charset="0"/>
                <a:cs typeface="Segoe UI" panose="020B0502040204020203" pitchFamily="34" charset="0"/>
              </a:rPr>
              <a:t>Omissão administrativa é ilegítima: dever de praticar o ato. </a:t>
            </a:r>
            <a:endParaRPr lang="pt-BR" dirty="0">
              <a:latin typeface="Segoe UI" panose="020B0502040204020203" pitchFamily="34" charset="0"/>
              <a:ea typeface="Segoe UI" panose="020B0502040204020203" pitchFamily="34" charset="0"/>
              <a:cs typeface="Segoe UI" panose="020B0502040204020203" pitchFamily="34" charset="0"/>
            </a:endParaRPr>
          </a:p>
        </p:txBody>
      </p:sp>
      <p:sp>
        <p:nvSpPr>
          <p:cNvPr id="7" name="Retângulo: Cantos Arredondados 6">
            <a:extLst>
              <a:ext uri="{FF2B5EF4-FFF2-40B4-BE49-F238E27FC236}">
                <a16:creationId xmlns:a16="http://schemas.microsoft.com/office/drawing/2014/main" id="{A9744DB1-32FA-4AD0-8A32-B6B682C55B47}"/>
              </a:ext>
            </a:extLst>
          </p:cNvPr>
          <p:cNvSpPr/>
          <p:nvPr/>
        </p:nvSpPr>
        <p:spPr>
          <a:xfrm>
            <a:off x="464234" y="4948393"/>
            <a:ext cx="11005624" cy="1556369"/>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600" u="sng" spc="-5"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just"/>
            <a:endParaRPr lang="pt-BR" sz="1600" spc="-5"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just"/>
            <a:r>
              <a:rPr lang="pt-BR" sz="17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Lei 9.784/1999: </a:t>
            </a:r>
          </a:p>
          <a:p>
            <a:pPr algn="just"/>
            <a:r>
              <a:rPr lang="pt-BR" sz="17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”Art. 48</a:t>
            </a:r>
            <a:r>
              <a:rPr lang="pt-BR" sz="1700" spc="-5" dirty="0">
                <a:solidFill>
                  <a:schemeClr val="tx1"/>
                </a:solidFill>
                <a:latin typeface="Segoe UI" panose="020B0502040204020203" pitchFamily="34" charset="0"/>
                <a:ea typeface="Segoe UI" panose="020B0502040204020203" pitchFamily="34" charset="0"/>
                <a:cs typeface="Segoe UI" panose="020B0502040204020203" pitchFamily="34" charset="0"/>
              </a:rPr>
              <a:t>. A Administração tem o dever de explicitamente emitir decisão  nos processos administrativos e sobre solicitações ou reclamações, em matéria de sua  competência”. </a:t>
            </a:r>
          </a:p>
          <a:p>
            <a:pPr algn="just"/>
            <a:r>
              <a:rPr lang="pt-BR" sz="1700" spc="-5" dirty="0">
                <a:solidFill>
                  <a:schemeClr val="tx1"/>
                </a:solidFill>
                <a:latin typeface="Segoe UI" panose="020B0502040204020203" pitchFamily="34" charset="0"/>
                <a:ea typeface="Segoe UI" panose="020B0502040204020203" pitchFamily="34" charset="0"/>
                <a:cs typeface="Segoe UI" panose="020B0502040204020203" pitchFamily="34" charset="0"/>
              </a:rPr>
              <a:t>Prazo: art. 49. 30 (trinta) dias.</a:t>
            </a:r>
          </a:p>
          <a:p>
            <a:pPr algn="just"/>
            <a:endParaRPr lang="pt-BR" sz="1600" spc="-5"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just"/>
            <a:endPar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9965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2" y="196947"/>
            <a:ext cx="10747716" cy="553998"/>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02: Elementos do Ato Administrativo</a:t>
            </a:r>
          </a:p>
        </p:txBody>
      </p:sp>
      <p:sp>
        <p:nvSpPr>
          <p:cNvPr id="18" name="Retângulo 17"/>
          <p:cNvSpPr/>
          <p:nvPr/>
        </p:nvSpPr>
        <p:spPr>
          <a:xfrm>
            <a:off x="571982" y="1479798"/>
            <a:ext cx="11135258" cy="1854354"/>
          </a:xfrm>
          <a:prstGeom prst="rect">
            <a:avLst/>
          </a:prstGeom>
        </p:spPr>
        <p:txBody>
          <a:bodyPr wrap="square">
            <a:spAutoFit/>
          </a:bodyPr>
          <a:lstStyle/>
          <a:p>
            <a:pPr marL="299085" indent="-286385">
              <a:lnSpc>
                <a:spcPct val="100000"/>
              </a:lnSpc>
              <a:spcBef>
                <a:spcPts val="300"/>
              </a:spcBef>
              <a:buClr>
                <a:srgbClr val="CE5A3D"/>
              </a:buClr>
              <a:buFont typeface="Wingdings"/>
              <a:buChar char=""/>
              <a:tabLst>
                <a:tab pos="299720" algn="l"/>
              </a:tabLst>
            </a:pPr>
            <a:r>
              <a:rPr lang="pt-BR" sz="1700" b="1" spc="-5" dirty="0">
                <a:latin typeface="Segoe UI" panose="020B0502040204020203" pitchFamily="34" charset="0"/>
                <a:ea typeface="Segoe UI" panose="020B0502040204020203" pitchFamily="34" charset="0"/>
                <a:cs typeface="Segoe UI" panose="020B0502040204020203" pitchFamily="34" charset="0"/>
              </a:rPr>
              <a:t>Capacidade de fato do agente para a prática do ato administrativo</a:t>
            </a:r>
            <a:r>
              <a:rPr lang="pt-BR" sz="1700" spc="-5" dirty="0">
                <a:latin typeface="Segoe UI" panose="020B0502040204020203" pitchFamily="34" charset="0"/>
                <a:ea typeface="Segoe UI" panose="020B0502040204020203" pitchFamily="34" charset="0"/>
                <a:cs typeface="Segoe UI" panose="020B0502040204020203" pitchFamily="34" charset="0"/>
              </a:rPr>
              <a:t>.</a:t>
            </a:r>
          </a:p>
          <a:p>
            <a:pPr marL="756285" lvl="1" indent="-286385">
              <a:spcBef>
                <a:spcPts val="300"/>
              </a:spcBef>
              <a:buClr>
                <a:srgbClr val="CE5A3D"/>
              </a:buClr>
              <a:buFont typeface="Arial" panose="020B0604020202020204" pitchFamily="34" charset="0"/>
              <a:buChar char="•"/>
              <a:tabLst>
                <a:tab pos="299720" algn="l"/>
              </a:tabLst>
            </a:pPr>
            <a:r>
              <a:rPr lang="pt-BR" sz="1700" b="1" spc="-5" dirty="0">
                <a:latin typeface="Segoe UI" panose="020B0502040204020203" pitchFamily="34" charset="0"/>
                <a:ea typeface="Segoe UI" panose="020B0502040204020203" pitchFamily="34" charset="0"/>
                <a:cs typeface="Segoe UI" panose="020B0502040204020203" pitchFamily="34" charset="0"/>
              </a:rPr>
              <a:t>Discriminação: </a:t>
            </a:r>
            <a:r>
              <a:rPr lang="pt-BR" sz="1700" spc="-5" dirty="0">
                <a:latin typeface="Segoe UI" panose="020B0502040204020203" pitchFamily="34" charset="0"/>
                <a:ea typeface="Segoe UI" panose="020B0502040204020203" pitchFamily="34" charset="0"/>
                <a:cs typeface="Segoe UI" panose="020B0502040204020203" pitchFamily="34" charset="0"/>
              </a:rPr>
              <a:t>atribuição normativa - CRFB, Lei, regulamentos</a:t>
            </a:r>
          </a:p>
          <a:p>
            <a:pPr marL="756285" lvl="1" indent="-286385">
              <a:spcBef>
                <a:spcPts val="300"/>
              </a:spcBef>
              <a:buClr>
                <a:srgbClr val="CE5A3D"/>
              </a:buClr>
              <a:buFont typeface="Arial" panose="020B0604020202020204" pitchFamily="34" charset="0"/>
              <a:buChar char="•"/>
              <a:tabLst>
                <a:tab pos="299720" algn="l"/>
              </a:tabLst>
            </a:pPr>
            <a:r>
              <a:rPr lang="pt-BR" sz="1700" b="1" spc="-5" dirty="0">
                <a:latin typeface="Segoe UI" panose="020B0502040204020203" pitchFamily="34" charset="0"/>
                <a:ea typeface="Segoe UI" panose="020B0502040204020203" pitchFamily="34" charset="0"/>
                <a:cs typeface="Segoe UI" panose="020B0502040204020203" pitchFamily="34" charset="0"/>
              </a:rPr>
              <a:t>Limitação:</a:t>
            </a:r>
            <a:r>
              <a:rPr lang="pt-BR" sz="1700" spc="-5" dirty="0">
                <a:latin typeface="Segoe UI" panose="020B0502040204020203" pitchFamily="34" charset="0"/>
                <a:ea typeface="Segoe UI" panose="020B0502040204020203" pitchFamily="34" charset="0"/>
                <a:cs typeface="Segoe UI" panose="020B0502040204020203" pitchFamily="34" charset="0"/>
              </a:rPr>
              <a:t> legalidade e sua regulamentação</a:t>
            </a:r>
          </a:p>
          <a:p>
            <a:pPr marL="756285" lvl="1" indent="-286385">
              <a:spcBef>
                <a:spcPts val="300"/>
              </a:spcBef>
              <a:buClr>
                <a:srgbClr val="CE5A3D"/>
              </a:buClr>
              <a:buFont typeface="Arial" panose="020B0604020202020204" pitchFamily="34" charset="0"/>
              <a:buChar char="•"/>
              <a:tabLst>
                <a:tab pos="299720" algn="l"/>
              </a:tabLst>
            </a:pPr>
            <a:r>
              <a:rPr lang="pt-BR" sz="1700" b="1" spc="-5" dirty="0">
                <a:latin typeface="Segoe UI" panose="020B0502040204020203" pitchFamily="34" charset="0"/>
                <a:ea typeface="Segoe UI" panose="020B0502040204020203" pitchFamily="34" charset="0"/>
                <a:cs typeface="Segoe UI" panose="020B0502040204020203" pitchFamily="34" charset="0"/>
              </a:rPr>
              <a:t>Titularidade</a:t>
            </a:r>
            <a:r>
              <a:rPr lang="pt-BR" sz="1700" spc="-5" dirty="0">
                <a:latin typeface="Segoe UI" panose="020B0502040204020203" pitchFamily="34" charset="0"/>
                <a:ea typeface="Segoe UI" panose="020B0502040204020203" pitchFamily="34" charset="0"/>
                <a:cs typeface="Segoe UI" panose="020B0502040204020203" pitchFamily="34" charset="0"/>
              </a:rPr>
              <a:t>: Órgãos e entidades da Administração, seus cargos e funções</a:t>
            </a:r>
          </a:p>
          <a:p>
            <a:pPr marL="1841500" lvl="4">
              <a:spcBef>
                <a:spcPts val="300"/>
              </a:spcBef>
              <a:buClr>
                <a:srgbClr val="CE5A3D"/>
              </a:buClr>
              <a:tabLst>
                <a:tab pos="299720" algn="l"/>
              </a:tabLst>
            </a:pPr>
            <a:r>
              <a:rPr lang="pt-BR" sz="1700" spc="-5" dirty="0">
                <a:latin typeface="Segoe UI" panose="020B0502040204020203" pitchFamily="34" charset="0"/>
                <a:ea typeface="Segoe UI" panose="020B0502040204020203" pitchFamily="34" charset="0"/>
                <a:cs typeface="Segoe UI" panose="020B0502040204020203" pitchFamily="34" charset="0"/>
              </a:rPr>
              <a:t>     Os sujeitos investem-se de cargos ou funções nesses entes</a:t>
            </a:r>
          </a:p>
          <a:p>
            <a:pPr marL="756285" lvl="1" indent="-286385">
              <a:spcBef>
                <a:spcPts val="300"/>
              </a:spcBef>
              <a:buClr>
                <a:srgbClr val="CE5A3D"/>
              </a:buClr>
              <a:buFont typeface="Arial" panose="020B0604020202020204" pitchFamily="34" charset="0"/>
              <a:buChar char="•"/>
              <a:tabLst>
                <a:tab pos="299720" algn="l"/>
              </a:tabLst>
            </a:pPr>
            <a:r>
              <a:rPr lang="pt-BR" sz="1700" b="1" spc="-5" dirty="0">
                <a:latin typeface="Segoe UI" panose="020B0502040204020203" pitchFamily="34" charset="0"/>
                <a:ea typeface="Segoe UI" panose="020B0502040204020203" pitchFamily="34" charset="0"/>
                <a:cs typeface="Segoe UI" panose="020B0502040204020203" pitchFamily="34" charset="0"/>
              </a:rPr>
              <a:t>Atributos</a:t>
            </a:r>
            <a:r>
              <a:rPr lang="pt-BR" sz="1700" spc="-5" dirty="0">
                <a:latin typeface="Segoe UI" panose="020B0502040204020203" pitchFamily="34" charset="0"/>
                <a:ea typeface="Segoe UI" panose="020B0502040204020203" pitchFamily="34" charset="0"/>
                <a:cs typeface="Segoe UI" panose="020B0502040204020203" pitchFamily="34" charset="0"/>
              </a:rPr>
              <a:t>: </a:t>
            </a:r>
            <a:r>
              <a:rPr lang="pt-BR" sz="1700" dirty="0">
                <a:latin typeface="Segoe UI" panose="020B0502040204020203" pitchFamily="34" charset="0"/>
                <a:ea typeface="Segoe UI" panose="020B0502040204020203" pitchFamily="34" charset="0"/>
                <a:cs typeface="Segoe UI" panose="020B0502040204020203" pitchFamily="34" charset="0"/>
              </a:rPr>
              <a:t>Irrenunciável. Constitui dever de agir atrelado ao cargo/função. </a:t>
            </a:r>
            <a:r>
              <a:rPr lang="pt-BR" sz="1700" spc="-5" dirty="0">
                <a:latin typeface="Segoe UI" panose="020B0502040204020203" pitchFamily="34" charset="0"/>
                <a:ea typeface="Segoe UI" panose="020B0502040204020203" pitchFamily="34" charset="0"/>
                <a:cs typeface="Segoe UI" panose="020B0502040204020203" pitchFamily="34" charset="0"/>
              </a:rPr>
              <a:t>Delegação </a:t>
            </a:r>
            <a:r>
              <a:rPr lang="pt-BR" sz="1700" dirty="0">
                <a:latin typeface="Segoe UI" panose="020B0502040204020203" pitchFamily="34" charset="0"/>
                <a:ea typeface="Segoe UI" panose="020B0502040204020203" pitchFamily="34" charset="0"/>
                <a:cs typeface="Segoe UI" panose="020B0502040204020203" pitchFamily="34" charset="0"/>
              </a:rPr>
              <a:t>e</a:t>
            </a:r>
            <a:r>
              <a:rPr lang="pt-BR" sz="1700" spc="-60" dirty="0">
                <a:latin typeface="Segoe UI" panose="020B0502040204020203" pitchFamily="34" charset="0"/>
                <a:ea typeface="Segoe UI" panose="020B0502040204020203" pitchFamily="34" charset="0"/>
                <a:cs typeface="Segoe UI" panose="020B0502040204020203" pitchFamily="34" charset="0"/>
              </a:rPr>
              <a:t> </a:t>
            </a:r>
            <a:r>
              <a:rPr lang="pt-BR" sz="1700" spc="-5" dirty="0">
                <a:latin typeface="Segoe UI" panose="020B0502040204020203" pitchFamily="34" charset="0"/>
                <a:ea typeface="Segoe UI" panose="020B0502040204020203" pitchFamily="34" charset="0"/>
                <a:cs typeface="Segoe UI" panose="020B0502040204020203" pitchFamily="34" charset="0"/>
              </a:rPr>
              <a:t>avocação</a:t>
            </a:r>
            <a:endParaRPr lang="pt-BR" sz="1700" dirty="0">
              <a:latin typeface="Segoe UI" panose="020B0502040204020203" pitchFamily="34" charset="0"/>
              <a:ea typeface="Segoe UI" panose="020B0502040204020203" pitchFamily="34" charset="0"/>
              <a:cs typeface="Segoe UI" panose="020B0502040204020203" pitchFamily="34" charset="0"/>
            </a:endParaRPr>
          </a:p>
        </p:txBody>
      </p:sp>
      <p:sp>
        <p:nvSpPr>
          <p:cNvPr id="16" name="Retângulo 15"/>
          <p:cNvSpPr/>
          <p:nvPr/>
        </p:nvSpPr>
        <p:spPr>
          <a:xfrm>
            <a:off x="722142" y="3975626"/>
            <a:ext cx="10467226" cy="1554272"/>
          </a:xfrm>
          <a:prstGeom prst="rect">
            <a:avLst/>
          </a:prstGeom>
        </p:spPr>
        <p:txBody>
          <a:bodyPr wrap="square">
            <a:spAutoFit/>
          </a:bodyPr>
          <a:lstStyle/>
          <a:p>
            <a:pPr marL="299085" indent="-286385">
              <a:lnSpc>
                <a:spcPct val="100000"/>
              </a:lnSpc>
              <a:spcBef>
                <a:spcPts val="300"/>
              </a:spcBef>
              <a:buClr>
                <a:srgbClr val="CE5A3D"/>
              </a:buClr>
              <a:buFont typeface="Wingdings"/>
              <a:buChar char=""/>
              <a:tabLst>
                <a:tab pos="299720" algn="l"/>
              </a:tabLst>
            </a:pPr>
            <a:r>
              <a:rPr lang="pt-BR" sz="1700" b="1" spc="-5" dirty="0">
                <a:latin typeface="Segoe UI" panose="020B0502040204020203" pitchFamily="34" charset="0"/>
                <a:ea typeface="Segoe UI" panose="020B0502040204020203" pitchFamily="34" charset="0"/>
                <a:cs typeface="Segoe UI" panose="020B0502040204020203" pitchFamily="34" charset="0"/>
              </a:rPr>
              <a:t>Exteriorização da vontade administrativa para produção de efeitos</a:t>
            </a:r>
          </a:p>
          <a:p>
            <a:pPr marL="756285" lvl="1" indent="-286385">
              <a:spcBef>
                <a:spcPts val="300"/>
              </a:spcBef>
              <a:buClr>
                <a:srgbClr val="CE5A3D"/>
              </a:buClr>
              <a:buFont typeface="Arial" panose="020B0604020202020204" pitchFamily="34" charset="0"/>
              <a:buChar char="•"/>
              <a:tabLst>
                <a:tab pos="299720" algn="l"/>
              </a:tabLst>
            </a:pPr>
            <a:r>
              <a:rPr lang="pt-BR" sz="1700" b="1" spc="-5" dirty="0">
                <a:latin typeface="Segoe UI" panose="020B0502040204020203" pitchFamily="34" charset="0"/>
                <a:ea typeface="Segoe UI" panose="020B0502040204020203" pitchFamily="34" charset="0"/>
                <a:cs typeface="Segoe UI" panose="020B0502040204020203" pitchFamily="34" charset="0"/>
              </a:rPr>
              <a:t>Natureza Instrumental</a:t>
            </a:r>
            <a:r>
              <a:rPr lang="pt-BR" sz="1700" spc="-5" dirty="0">
                <a:latin typeface="Segoe UI" panose="020B0502040204020203" pitchFamily="34" charset="0"/>
                <a:ea typeface="Segoe UI" panose="020B0502040204020203" pitchFamily="34" charset="0"/>
                <a:cs typeface="Segoe UI" panose="020B0502040204020203" pitchFamily="34" charset="0"/>
              </a:rPr>
              <a:t>: Segurança jurídica e </a:t>
            </a:r>
            <a:r>
              <a:rPr lang="pt-BR" sz="1700" spc="-5" dirty="0" err="1">
                <a:latin typeface="Segoe UI" panose="020B0502040204020203" pitchFamily="34" charset="0"/>
                <a:ea typeface="Segoe UI" panose="020B0502040204020203" pitchFamily="34" charset="0"/>
                <a:cs typeface="Segoe UI" panose="020B0502040204020203" pitchFamily="34" charset="0"/>
              </a:rPr>
              <a:t>controlabilidade</a:t>
            </a:r>
            <a:endParaRPr lang="pt-BR" sz="1700" spc="-5" dirty="0">
              <a:latin typeface="Segoe UI" panose="020B0502040204020203" pitchFamily="34" charset="0"/>
              <a:ea typeface="Segoe UI" panose="020B0502040204020203" pitchFamily="34" charset="0"/>
              <a:cs typeface="Segoe UI" panose="020B0502040204020203" pitchFamily="34" charset="0"/>
            </a:endParaRPr>
          </a:p>
          <a:p>
            <a:pPr marL="756285" lvl="1" indent="-286385">
              <a:spcBef>
                <a:spcPts val="300"/>
              </a:spcBef>
              <a:buClr>
                <a:srgbClr val="CE5A3D"/>
              </a:buClr>
              <a:buFont typeface="Arial" panose="020B0604020202020204" pitchFamily="34" charset="0"/>
              <a:buChar char="•"/>
              <a:tabLst>
                <a:tab pos="299720" algn="l"/>
              </a:tabLst>
            </a:pPr>
            <a:r>
              <a:rPr lang="pt-BR" sz="1700" b="1" spc="-5" dirty="0">
                <a:latin typeface="Segoe UI" panose="020B0502040204020203" pitchFamily="34" charset="0"/>
                <a:ea typeface="Segoe UI" panose="020B0502040204020203" pitchFamily="34" charset="0"/>
                <a:cs typeface="Segoe UI" panose="020B0502040204020203" pitchFamily="34" charset="0"/>
              </a:rPr>
              <a:t>Condição de Eficácia</a:t>
            </a:r>
            <a:r>
              <a:rPr lang="pt-BR" sz="1700" spc="-5" dirty="0">
                <a:latin typeface="Segoe UI" panose="020B0502040204020203" pitchFamily="34" charset="0"/>
                <a:ea typeface="Segoe UI" panose="020B0502040204020203" pitchFamily="34" charset="0"/>
                <a:cs typeface="Segoe UI" panose="020B0502040204020203" pitchFamily="34" charset="0"/>
              </a:rPr>
              <a:t>: Publicidade dos atos para produção de efeitos</a:t>
            </a:r>
          </a:p>
          <a:p>
            <a:pPr marL="756285" lvl="1" indent="-286385">
              <a:spcBef>
                <a:spcPts val="300"/>
              </a:spcBef>
              <a:buClr>
                <a:srgbClr val="CE5A3D"/>
              </a:buClr>
              <a:buFont typeface="Arial" panose="020B0604020202020204" pitchFamily="34" charset="0"/>
              <a:buChar char="•"/>
              <a:tabLst>
                <a:tab pos="299720" algn="l"/>
              </a:tabLst>
            </a:pPr>
            <a:r>
              <a:rPr lang="pt-BR" sz="1700" b="1" spc="-5" dirty="0">
                <a:latin typeface="Segoe UI" panose="020B0502040204020203" pitchFamily="34" charset="0"/>
                <a:ea typeface="Segoe UI" panose="020B0502040204020203" pitchFamily="34" charset="0"/>
                <a:cs typeface="Segoe UI" panose="020B0502040204020203" pitchFamily="34" charset="0"/>
              </a:rPr>
              <a:t>Formalismo Moderado</a:t>
            </a:r>
            <a:r>
              <a:rPr lang="pt-BR" sz="1700" spc="-5" dirty="0">
                <a:latin typeface="Segoe UI" panose="020B0502040204020203" pitchFamily="34" charset="0"/>
                <a:ea typeface="Segoe UI" panose="020B0502040204020203" pitchFamily="34" charset="0"/>
                <a:cs typeface="Segoe UI" panose="020B0502040204020203" pitchFamily="34" charset="0"/>
              </a:rPr>
              <a:t>: Solenidade VERSUS Liberdade das</a:t>
            </a:r>
            <a:r>
              <a:rPr lang="pt-BR" sz="1700" spc="5" dirty="0">
                <a:latin typeface="Segoe UI" panose="020B0502040204020203" pitchFamily="34" charset="0"/>
                <a:ea typeface="Segoe UI" panose="020B0502040204020203" pitchFamily="34" charset="0"/>
                <a:cs typeface="Segoe UI" panose="020B0502040204020203" pitchFamily="34" charset="0"/>
              </a:rPr>
              <a:t> </a:t>
            </a:r>
            <a:r>
              <a:rPr lang="pt-BR" sz="1700" spc="-5" dirty="0">
                <a:latin typeface="Segoe UI" panose="020B0502040204020203" pitchFamily="34" charset="0"/>
                <a:ea typeface="Segoe UI" panose="020B0502040204020203" pitchFamily="34" charset="0"/>
                <a:cs typeface="Segoe UI" panose="020B0502040204020203" pitchFamily="34" charset="0"/>
              </a:rPr>
              <a:t>Formas</a:t>
            </a:r>
          </a:p>
          <a:p>
            <a:pPr marL="3213100" lvl="7">
              <a:spcBef>
                <a:spcPts val="300"/>
              </a:spcBef>
              <a:buClr>
                <a:srgbClr val="CE5A3D"/>
              </a:buClr>
              <a:tabLst>
                <a:tab pos="299720" algn="l"/>
              </a:tabLst>
            </a:pPr>
            <a:r>
              <a:rPr lang="pt-BR" sz="1700" spc="-5" dirty="0">
                <a:latin typeface="Segoe UI" panose="020B0502040204020203" pitchFamily="34" charset="0"/>
                <a:ea typeface="Segoe UI" panose="020B0502040204020203" pitchFamily="34" charset="0"/>
                <a:cs typeface="Segoe UI" panose="020B0502040204020203" pitchFamily="34" charset="0"/>
              </a:rPr>
              <a:t>  Princípio da simetria das formas: anulação ou revogação</a:t>
            </a:r>
          </a:p>
        </p:txBody>
      </p:sp>
      <p:sp>
        <p:nvSpPr>
          <p:cNvPr id="7" name="object 64"/>
          <p:cNvSpPr/>
          <p:nvPr/>
        </p:nvSpPr>
        <p:spPr>
          <a:xfrm>
            <a:off x="309604" y="935334"/>
            <a:ext cx="2635302" cy="421802"/>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endParaRPr lang="pt-BR" sz="600" dirty="0">
              <a:latin typeface="Segoe UI Semibold" panose="020B0702040204020203" pitchFamily="34" charset="0"/>
              <a:cs typeface="Segoe UI Semibold" panose="020B0702040204020203" pitchFamily="34" charset="0"/>
            </a:endParaRPr>
          </a:p>
          <a:p>
            <a:pPr algn="ctr"/>
            <a:r>
              <a:rPr lang="pt-BR" dirty="0">
                <a:latin typeface="Segoe UI Semibold" panose="020B0702040204020203" pitchFamily="34" charset="0"/>
                <a:cs typeface="Segoe UI Semibold" panose="020B0702040204020203" pitchFamily="34" charset="0"/>
              </a:rPr>
              <a:t>COMPETÊNCIA</a:t>
            </a:r>
            <a:endParaRPr lang="pt-BR" dirty="0"/>
          </a:p>
        </p:txBody>
      </p:sp>
      <p:sp>
        <p:nvSpPr>
          <p:cNvPr id="8" name="object 64"/>
          <p:cNvSpPr/>
          <p:nvPr/>
        </p:nvSpPr>
        <p:spPr>
          <a:xfrm>
            <a:off x="309604" y="3443988"/>
            <a:ext cx="2635302" cy="421802"/>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endParaRPr lang="pt-BR" sz="600" dirty="0">
              <a:latin typeface="Segoe UI Semibold" panose="020B0702040204020203" pitchFamily="34" charset="0"/>
              <a:cs typeface="Segoe UI Semibold" panose="020B0702040204020203" pitchFamily="34" charset="0"/>
            </a:endParaRPr>
          </a:p>
          <a:p>
            <a:pPr algn="ctr"/>
            <a:r>
              <a:rPr lang="pt-BR" dirty="0">
                <a:latin typeface="Segoe UI Semibold" panose="020B0702040204020203" pitchFamily="34" charset="0"/>
                <a:cs typeface="Segoe UI Semibold" panose="020B0702040204020203" pitchFamily="34" charset="0"/>
              </a:rPr>
              <a:t>FORMA</a:t>
            </a:r>
            <a:endParaRPr lang="pt-BR" dirty="0"/>
          </a:p>
        </p:txBody>
      </p:sp>
      <p:sp>
        <p:nvSpPr>
          <p:cNvPr id="9" name="Retângulo: Cantos Arredondados 8">
            <a:extLst>
              <a:ext uri="{FF2B5EF4-FFF2-40B4-BE49-F238E27FC236}">
                <a16:creationId xmlns:a16="http://schemas.microsoft.com/office/drawing/2014/main" id="{252B0E29-9FE2-4FE9-B190-CE59F0D1CECD}"/>
              </a:ext>
            </a:extLst>
          </p:cNvPr>
          <p:cNvSpPr/>
          <p:nvPr/>
        </p:nvSpPr>
        <p:spPr>
          <a:xfrm>
            <a:off x="464234" y="5597388"/>
            <a:ext cx="11243006" cy="89183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600" u="sng" spc="-5"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just"/>
            <a:endParaRPr lang="pt-BR" sz="1600" spc="-5"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just"/>
            <a:r>
              <a:rPr lang="pt-BR" sz="17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Lei 9.784/1999: </a:t>
            </a:r>
          </a:p>
          <a:p>
            <a:pPr algn="just"/>
            <a:r>
              <a:rPr lang="pt-BR" sz="17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Art. 11. </a:t>
            </a:r>
            <a:r>
              <a:rPr lang="pt-BR" sz="1700" spc="-5" dirty="0">
                <a:solidFill>
                  <a:schemeClr val="tx1"/>
                </a:solidFill>
                <a:latin typeface="Segoe UI" panose="020B0502040204020203" pitchFamily="34" charset="0"/>
                <a:ea typeface="Segoe UI" panose="020B0502040204020203" pitchFamily="34" charset="0"/>
                <a:cs typeface="Segoe UI" panose="020B0502040204020203" pitchFamily="34" charset="0"/>
              </a:rPr>
              <a:t>A competência é irrenunciável e se exerce pelos órgãos administrativos a que foi atribuída como própria, salvo os casos de delegação e avocação legalmente admitidos.</a:t>
            </a:r>
          </a:p>
          <a:p>
            <a:pPr algn="just"/>
            <a:endParaRPr lang="pt-BR" sz="1600" spc="-5"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just"/>
            <a:endPar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9127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2" y="196947"/>
            <a:ext cx="10747716" cy="553998"/>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02: Elementos do Ato Administrativo</a:t>
            </a:r>
          </a:p>
        </p:txBody>
      </p:sp>
      <p:sp>
        <p:nvSpPr>
          <p:cNvPr id="7" name="object 64"/>
          <p:cNvSpPr/>
          <p:nvPr/>
        </p:nvSpPr>
        <p:spPr>
          <a:xfrm>
            <a:off x="309604" y="935334"/>
            <a:ext cx="2635302" cy="421802"/>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endParaRPr lang="pt-BR" sz="600" dirty="0">
              <a:latin typeface="Segoe UI Semibold" panose="020B0702040204020203" pitchFamily="34" charset="0"/>
              <a:cs typeface="Segoe UI Semibold" panose="020B0702040204020203" pitchFamily="34" charset="0"/>
            </a:endParaRPr>
          </a:p>
          <a:p>
            <a:pPr algn="ctr"/>
            <a:r>
              <a:rPr lang="pt-BR" dirty="0">
                <a:latin typeface="Segoe UI Semibold" panose="020B0702040204020203" pitchFamily="34" charset="0"/>
                <a:cs typeface="Segoe UI Semibold" panose="020B0702040204020203" pitchFamily="34" charset="0"/>
              </a:rPr>
              <a:t>OBJETO</a:t>
            </a:r>
            <a:endParaRPr lang="pt-BR" dirty="0"/>
          </a:p>
        </p:txBody>
      </p:sp>
      <p:sp>
        <p:nvSpPr>
          <p:cNvPr id="8" name="object 64"/>
          <p:cNvSpPr/>
          <p:nvPr/>
        </p:nvSpPr>
        <p:spPr>
          <a:xfrm>
            <a:off x="309604" y="3962302"/>
            <a:ext cx="2635302" cy="421802"/>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endParaRPr lang="pt-BR" sz="600" dirty="0">
              <a:latin typeface="Segoe UI Semibold" panose="020B0702040204020203" pitchFamily="34" charset="0"/>
              <a:cs typeface="Segoe UI Semibold" panose="020B0702040204020203" pitchFamily="34" charset="0"/>
            </a:endParaRPr>
          </a:p>
          <a:p>
            <a:pPr algn="ctr"/>
            <a:r>
              <a:rPr lang="pt-BR" dirty="0">
                <a:latin typeface="Segoe UI Semibold" panose="020B0702040204020203" pitchFamily="34" charset="0"/>
                <a:cs typeface="Segoe UI Semibold" panose="020B0702040204020203" pitchFamily="34" charset="0"/>
              </a:rPr>
              <a:t>MOTIVO</a:t>
            </a:r>
            <a:endParaRPr lang="pt-BR" dirty="0"/>
          </a:p>
        </p:txBody>
      </p:sp>
      <p:sp>
        <p:nvSpPr>
          <p:cNvPr id="9" name="Retângulo 8"/>
          <p:cNvSpPr/>
          <p:nvPr/>
        </p:nvSpPr>
        <p:spPr>
          <a:xfrm>
            <a:off x="309605" y="1467085"/>
            <a:ext cx="8651516" cy="2462213"/>
          </a:xfrm>
          <a:prstGeom prst="rect">
            <a:avLst/>
          </a:prstGeom>
        </p:spPr>
        <p:txBody>
          <a:bodyPr wrap="square">
            <a:spAutoFit/>
          </a:bodyPr>
          <a:lstStyle/>
          <a:p>
            <a:pPr marL="299085" indent="-286385" algn="just">
              <a:lnSpc>
                <a:spcPct val="100000"/>
              </a:lnSpc>
              <a:spcBef>
                <a:spcPts val="300"/>
              </a:spcBef>
              <a:buClr>
                <a:srgbClr val="CE5A3D"/>
              </a:buClr>
              <a:buFont typeface="Wingdings"/>
              <a:buChar char=""/>
              <a:tabLst>
                <a:tab pos="299720" algn="l"/>
              </a:tabLst>
            </a:pPr>
            <a:r>
              <a:rPr lang="pt-BR" sz="1600" b="1" spc="-5" dirty="0">
                <a:latin typeface="Segoe UI" panose="020B0502040204020203" pitchFamily="34" charset="0"/>
                <a:ea typeface="Segoe UI" panose="020B0502040204020203" pitchFamily="34" charset="0"/>
                <a:cs typeface="Segoe UI" panose="020B0502040204020203" pitchFamily="34" charset="0"/>
              </a:rPr>
              <a:t>Efeito jurídico e conteúdo material imediato do ato administrativo.</a:t>
            </a:r>
          </a:p>
          <a:p>
            <a:pPr marL="756285" lvl="1" indent="-286385" algn="just">
              <a:spcBef>
                <a:spcPts val="300"/>
              </a:spcBef>
              <a:buClr>
                <a:srgbClr val="CE5A3D"/>
              </a:buClr>
              <a:buFont typeface="Arial" panose="020B0604020202020204" pitchFamily="34" charset="0"/>
              <a:buChar char="•"/>
              <a:tabLst>
                <a:tab pos="299720" algn="l"/>
              </a:tabLst>
            </a:pPr>
            <a:r>
              <a:rPr lang="pt-BR" sz="1600" spc="-5" dirty="0">
                <a:latin typeface="Segoe UI" panose="020B0502040204020203" pitchFamily="34" charset="0"/>
                <a:ea typeface="Segoe UI" panose="020B0502040204020203" pitchFamily="34" charset="0"/>
                <a:cs typeface="Segoe UI" panose="020B0502040204020203" pitchFamily="34" charset="0"/>
              </a:rPr>
              <a:t>Compreende tudo aquilo que é executado e determinado pela Administração Pública</a:t>
            </a:r>
          </a:p>
          <a:p>
            <a:pPr marL="1213485" lvl="2" indent="-286385" algn="just">
              <a:spcBef>
                <a:spcPts val="300"/>
              </a:spcBef>
              <a:buClr>
                <a:srgbClr val="CE5A3D"/>
              </a:buClr>
              <a:buFont typeface="Courier New" panose="02070309020205020404" pitchFamily="49" charset="0"/>
              <a:buChar char="o"/>
              <a:tabLst>
                <a:tab pos="299720" algn="l"/>
              </a:tabLst>
            </a:pPr>
            <a:r>
              <a:rPr lang="pt-BR" sz="1600" i="1" spc="-5" dirty="0">
                <a:latin typeface="Segoe UI" panose="020B0502040204020203" pitchFamily="34" charset="0"/>
                <a:ea typeface="Segoe UI" panose="020B0502040204020203" pitchFamily="34" charset="0"/>
                <a:cs typeface="Segoe UI" panose="020B0502040204020203" pitchFamily="34" charset="0"/>
              </a:rPr>
              <a:t>A emissão de licença, a nomeação de servidor, assinatura do contrato administrativo, declaração de nulidade de ato, a avocação de competência, a aplicação de sanção, a publicação de edital, a ordem da polícia de trânsito, etc.</a:t>
            </a:r>
          </a:p>
          <a:p>
            <a:pPr marL="722313" lvl="2" indent="-285750" algn="just">
              <a:buClr>
                <a:srgbClr val="CE5A3D"/>
              </a:buClr>
              <a:buFont typeface="Arial" panose="020B0604020202020204" pitchFamily="34" charset="0"/>
              <a:buChar char="•"/>
              <a:tabLst>
                <a:tab pos="299720" algn="l"/>
              </a:tabLst>
            </a:pPr>
            <a:endParaRPr lang="pt-BR" sz="500" spc="-5" dirty="0">
              <a:latin typeface="Segoe UI" panose="020B0502040204020203" pitchFamily="34" charset="0"/>
              <a:ea typeface="Segoe UI" panose="020B0502040204020203" pitchFamily="34" charset="0"/>
              <a:cs typeface="Segoe UI" panose="020B0502040204020203" pitchFamily="34" charset="0"/>
            </a:endParaRPr>
          </a:p>
          <a:p>
            <a:pPr marL="722313" lvl="2" indent="-285750" algn="just">
              <a:buClr>
                <a:srgbClr val="CE5A3D"/>
              </a:buClr>
              <a:buFont typeface="Arial" panose="020B0604020202020204" pitchFamily="34" charset="0"/>
              <a:buChar char="•"/>
              <a:tabLst>
                <a:tab pos="299720" algn="l"/>
              </a:tabLst>
            </a:pPr>
            <a:r>
              <a:rPr lang="pt-BR" sz="1600" spc="-5" dirty="0">
                <a:latin typeface="Segoe UI" panose="020B0502040204020203" pitchFamily="34" charset="0"/>
                <a:ea typeface="Segoe UI" panose="020B0502040204020203" pitchFamily="34" charset="0"/>
                <a:cs typeface="Segoe UI" panose="020B0502040204020203" pitchFamily="34" charset="0"/>
              </a:rPr>
              <a:t>Deve ser:  </a:t>
            </a:r>
          </a:p>
          <a:p>
            <a:pPr marL="1179513" lvl="3" indent="-285750" algn="just">
              <a:buClr>
                <a:srgbClr val="CE5A3D"/>
              </a:buClr>
              <a:buFont typeface="Courier New" panose="02070309020205020404" pitchFamily="49" charset="0"/>
              <a:buChar char="o"/>
              <a:tabLst>
                <a:tab pos="299720" algn="l"/>
              </a:tabLst>
            </a:pPr>
            <a:r>
              <a:rPr lang="pt-BR" sz="1600" spc="-5" dirty="0">
                <a:latin typeface="Segoe UI" panose="020B0502040204020203" pitchFamily="34" charset="0"/>
                <a:ea typeface="Segoe UI" panose="020B0502040204020203" pitchFamily="34" charset="0"/>
                <a:cs typeface="Segoe UI" panose="020B0502040204020203" pitchFamily="34" charset="0"/>
              </a:rPr>
              <a:t>Lícito (conformidade com o ordenamento)</a:t>
            </a:r>
          </a:p>
          <a:p>
            <a:pPr marL="1179513" lvl="3" indent="-285750" algn="just">
              <a:buClr>
                <a:srgbClr val="CE5A3D"/>
              </a:buClr>
              <a:buFont typeface="Courier New" panose="02070309020205020404" pitchFamily="49" charset="0"/>
              <a:buChar char="o"/>
              <a:tabLst>
                <a:tab pos="299720" algn="l"/>
              </a:tabLst>
            </a:pPr>
            <a:r>
              <a:rPr lang="pt-BR" sz="1600" spc="-5" dirty="0">
                <a:latin typeface="Segoe UI" panose="020B0502040204020203" pitchFamily="34" charset="0"/>
                <a:ea typeface="Segoe UI" panose="020B0502040204020203" pitchFamily="34" charset="0"/>
                <a:cs typeface="Segoe UI" panose="020B0502040204020203" pitchFamily="34" charset="0"/>
              </a:rPr>
              <a:t>Possível (realizável)</a:t>
            </a:r>
          </a:p>
          <a:p>
            <a:pPr marL="1179513" lvl="3" indent="-285750" algn="just">
              <a:buClr>
                <a:srgbClr val="CE5A3D"/>
              </a:buClr>
              <a:buFont typeface="Courier New" panose="02070309020205020404" pitchFamily="49" charset="0"/>
              <a:buChar char="o"/>
              <a:tabLst>
                <a:tab pos="299720" algn="l"/>
              </a:tabLst>
            </a:pPr>
            <a:r>
              <a:rPr lang="pt-BR" sz="1600" spc="-5" dirty="0">
                <a:latin typeface="Segoe UI" panose="020B0502040204020203" pitchFamily="34" charset="0"/>
                <a:ea typeface="Segoe UI" panose="020B0502040204020203" pitchFamily="34" charset="0"/>
                <a:cs typeface="Segoe UI" panose="020B0502040204020203" pitchFamily="34" charset="0"/>
              </a:rPr>
              <a:t>Moral (padrões éticos/morais)</a:t>
            </a:r>
          </a:p>
        </p:txBody>
      </p:sp>
      <p:sp>
        <p:nvSpPr>
          <p:cNvPr id="10" name="Retângulo 9"/>
          <p:cNvSpPr/>
          <p:nvPr/>
        </p:nvSpPr>
        <p:spPr>
          <a:xfrm>
            <a:off x="215475" y="4524645"/>
            <a:ext cx="7746839" cy="2669962"/>
          </a:xfrm>
          <a:prstGeom prst="rect">
            <a:avLst/>
          </a:prstGeom>
        </p:spPr>
        <p:txBody>
          <a:bodyPr wrap="square">
            <a:spAutoFit/>
          </a:bodyPr>
          <a:lstStyle/>
          <a:p>
            <a:pPr marL="299085" indent="-286385" algn="just">
              <a:lnSpc>
                <a:spcPct val="100000"/>
              </a:lnSpc>
              <a:spcBef>
                <a:spcPts val="300"/>
              </a:spcBef>
              <a:buClr>
                <a:srgbClr val="CE5A3D"/>
              </a:buClr>
              <a:buFont typeface="Wingdings"/>
              <a:buChar char=""/>
              <a:tabLst>
                <a:tab pos="299720" algn="l"/>
              </a:tabLst>
            </a:pPr>
            <a:r>
              <a:rPr lang="pt-BR" sz="1600" b="1" spc="-5" dirty="0">
                <a:latin typeface="Segoe UI" panose="020B0502040204020203" pitchFamily="34" charset="0"/>
                <a:ea typeface="Segoe UI" panose="020B0502040204020203" pitchFamily="34" charset="0"/>
                <a:cs typeface="Segoe UI" panose="020B0502040204020203" pitchFamily="34" charset="0"/>
              </a:rPr>
              <a:t>Situação de fato e/ou direito que justifica a atuação administrativa</a:t>
            </a:r>
          </a:p>
          <a:p>
            <a:pPr marL="538163" lvl="1" indent="-174625" algn="just">
              <a:spcBef>
                <a:spcPts val="300"/>
              </a:spcBef>
              <a:buClr>
                <a:srgbClr val="CE5A3D"/>
              </a:buClr>
              <a:buFont typeface="Arial" panose="020B0604020202020204" pitchFamily="34" charset="0"/>
              <a:buChar char="•"/>
              <a:tabLst>
                <a:tab pos="299720" algn="l"/>
              </a:tabLst>
            </a:pPr>
            <a:r>
              <a:rPr lang="pt-BR" sz="1600" spc="-5" dirty="0">
                <a:latin typeface="Segoe UI" panose="020B0502040204020203" pitchFamily="34" charset="0"/>
                <a:ea typeface="Segoe UI" panose="020B0502040204020203" pitchFamily="34" charset="0"/>
                <a:cs typeface="Segoe UI" panose="020B0502040204020203" pitchFamily="34" charset="0"/>
              </a:rPr>
              <a:t>Circunstâncias fáticas e os elementos jurídicos que provocam e precedem a edição do ato</a:t>
            </a:r>
          </a:p>
          <a:p>
            <a:pPr marL="1213485" lvl="2" indent="-286385" algn="just">
              <a:buClr>
                <a:srgbClr val="CE5A3D"/>
              </a:buClr>
              <a:buFont typeface="Courier New" panose="02070309020205020404" pitchFamily="49" charset="0"/>
              <a:buChar char="o"/>
              <a:tabLst>
                <a:tab pos="299720" algn="l"/>
              </a:tabLst>
            </a:pPr>
            <a:r>
              <a:rPr lang="pt-BR" sz="1500" i="1" spc="-5" dirty="0">
                <a:latin typeface="Segoe UI" panose="020B0502040204020203" pitchFamily="34" charset="0"/>
                <a:ea typeface="Segoe UI" panose="020B0502040204020203" pitchFamily="34" charset="0"/>
                <a:cs typeface="Segoe UI" panose="020B0502040204020203" pitchFamily="34" charset="0"/>
              </a:rPr>
              <a:t>Prática de ato </a:t>
            </a:r>
            <a:r>
              <a:rPr lang="pt-BR" sz="1600" i="1" spc="-5" dirty="0">
                <a:latin typeface="Segoe UI" panose="020B0502040204020203" pitchFamily="34" charset="0"/>
                <a:ea typeface="Segoe UI" panose="020B0502040204020203" pitchFamily="34" charset="0"/>
                <a:cs typeface="Segoe UI" panose="020B0502040204020203" pitchFamily="34" charset="0"/>
              </a:rPr>
              <a:t>descrito como infração funcional motiva a aplicação de sanção</a:t>
            </a:r>
          </a:p>
          <a:p>
            <a:pPr marL="1213485" lvl="2" indent="-286385" algn="just">
              <a:buClr>
                <a:srgbClr val="CE5A3D"/>
              </a:buClr>
              <a:buFont typeface="Courier New" panose="02070309020205020404" pitchFamily="49" charset="0"/>
              <a:buChar char="o"/>
              <a:tabLst>
                <a:tab pos="299720" algn="l"/>
              </a:tabLst>
            </a:pPr>
            <a:r>
              <a:rPr lang="pt-BR" sz="1600" i="1" spc="-5" dirty="0">
                <a:latin typeface="Segoe UI" panose="020B0502040204020203" pitchFamily="34" charset="0"/>
                <a:ea typeface="Segoe UI" panose="020B0502040204020203" pitchFamily="34" charset="0"/>
                <a:cs typeface="Segoe UI" panose="020B0502040204020203" pitchFamily="34" charset="0"/>
              </a:rPr>
              <a:t>Idade de 70 anos motiva a aposentadoria compulsória</a:t>
            </a:r>
          </a:p>
          <a:p>
            <a:pPr marL="756285" lvl="1" indent="-286385" algn="just">
              <a:spcBef>
                <a:spcPts val="300"/>
              </a:spcBef>
              <a:buClr>
                <a:srgbClr val="CE5A3D"/>
              </a:buClr>
              <a:buFont typeface="Arial" panose="020B0604020202020204" pitchFamily="34" charset="0"/>
              <a:buChar char="•"/>
              <a:tabLst>
                <a:tab pos="299720" algn="l"/>
              </a:tabLst>
            </a:pPr>
            <a:endParaRPr lang="pt-BR" sz="500" spc="-5" dirty="0">
              <a:latin typeface="Segoe UI" panose="020B0502040204020203" pitchFamily="34" charset="0"/>
              <a:ea typeface="Segoe UI" panose="020B0502040204020203" pitchFamily="34" charset="0"/>
              <a:cs typeface="Segoe UI" panose="020B0502040204020203" pitchFamily="34" charset="0"/>
            </a:endParaRPr>
          </a:p>
          <a:p>
            <a:pPr marL="756285" lvl="1" indent="-286385" algn="just">
              <a:spcBef>
                <a:spcPts val="300"/>
              </a:spcBef>
              <a:buClr>
                <a:srgbClr val="CE5A3D"/>
              </a:buClr>
              <a:buFont typeface="Arial" panose="020B0604020202020204" pitchFamily="34" charset="0"/>
              <a:buChar char="•"/>
              <a:tabLst>
                <a:tab pos="299720" algn="l"/>
              </a:tabLst>
            </a:pPr>
            <a:r>
              <a:rPr lang="pt-BR" sz="1600" b="1" spc="-5" dirty="0">
                <a:latin typeface="Segoe UI" panose="020B0502040204020203" pitchFamily="34" charset="0"/>
                <a:ea typeface="Segoe UI" panose="020B0502040204020203" pitchFamily="34" charset="0"/>
                <a:cs typeface="Segoe UI" panose="020B0502040204020203" pitchFamily="34" charset="0"/>
              </a:rPr>
              <a:t>MOTIVAÇÃO</a:t>
            </a:r>
            <a:r>
              <a:rPr lang="pt-BR" sz="1600" spc="-5" dirty="0">
                <a:latin typeface="Segoe UI" panose="020B0502040204020203" pitchFamily="34" charset="0"/>
                <a:ea typeface="Segoe UI" panose="020B0502040204020203" pitchFamily="34" charset="0"/>
                <a:cs typeface="Segoe UI" panose="020B0502040204020203" pitchFamily="34" charset="0"/>
              </a:rPr>
              <a:t>: Declaração dos motivos (publicidade e contraditório)</a:t>
            </a:r>
          </a:p>
          <a:p>
            <a:pPr marL="469900" lvl="1" algn="just">
              <a:spcBef>
                <a:spcPts val="300"/>
              </a:spcBef>
              <a:buClr>
                <a:srgbClr val="CE5A3D"/>
              </a:buClr>
              <a:tabLst>
                <a:tab pos="299720" algn="l"/>
              </a:tabLst>
            </a:pPr>
            <a:r>
              <a:rPr lang="pt-BR" sz="1600" spc="-5" dirty="0">
                <a:latin typeface="Segoe UI" panose="020B0502040204020203" pitchFamily="34" charset="0"/>
                <a:ea typeface="Segoe UI" panose="020B0502040204020203" pitchFamily="34" charset="0"/>
                <a:cs typeface="Segoe UI" panose="020B0502040204020203" pitchFamily="34" charset="0"/>
              </a:rPr>
              <a:t>		       * A obrigatoriedade de motivação da Constituição Federal</a:t>
            </a:r>
          </a:p>
          <a:p>
            <a:pPr marL="3213100" lvl="7" algn="just">
              <a:spcBef>
                <a:spcPts val="300"/>
              </a:spcBef>
              <a:buClr>
                <a:srgbClr val="CE5A3D"/>
              </a:buClr>
              <a:tabLst>
                <a:tab pos="299720" algn="l"/>
              </a:tabLst>
            </a:pPr>
            <a:r>
              <a:rPr lang="pt-BR" sz="1700" spc="-5" dirty="0">
                <a:latin typeface="Segoe UI" panose="020B0502040204020203" pitchFamily="34" charset="0"/>
                <a:ea typeface="Segoe UI" panose="020B0502040204020203" pitchFamily="34" charset="0"/>
                <a:cs typeface="Segoe UI" panose="020B0502040204020203" pitchFamily="34" charset="0"/>
              </a:rPr>
              <a:t> </a:t>
            </a:r>
          </a:p>
        </p:txBody>
      </p:sp>
      <p:sp>
        <p:nvSpPr>
          <p:cNvPr id="11" name="Retângulo 10">
            <a:extLst>
              <a:ext uri="{FF2B5EF4-FFF2-40B4-BE49-F238E27FC236}">
                <a16:creationId xmlns:a16="http://schemas.microsoft.com/office/drawing/2014/main" id="{11362902-5D3D-46E9-AA6D-BC34E32CDD4D}"/>
              </a:ext>
            </a:extLst>
          </p:cNvPr>
          <p:cNvSpPr/>
          <p:nvPr/>
        </p:nvSpPr>
        <p:spPr>
          <a:xfrm>
            <a:off x="8060788" y="3756074"/>
            <a:ext cx="3936582" cy="30076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1600" spc="-5" dirty="0">
                <a:solidFill>
                  <a:schemeClr val="tx1"/>
                </a:solidFill>
                <a:latin typeface="Segoe UI" panose="020B0502040204020203" pitchFamily="34" charset="0"/>
                <a:cs typeface="Segoe UI" panose="020B0502040204020203" pitchFamily="34" charset="0"/>
              </a:rPr>
              <a:t>No âmbito do direito administrativo, motivo significa as circunstâncias de fato e os elementos de direito que provocam e precedem a edição do ato </a:t>
            </a:r>
            <a:r>
              <a:rPr lang="pt-BR" sz="1600" spc="-5" dirty="0" err="1">
                <a:solidFill>
                  <a:schemeClr val="tx1"/>
                </a:solidFill>
                <a:latin typeface="Segoe UI" panose="020B0502040204020203" pitchFamily="34" charset="0"/>
                <a:cs typeface="Segoe UI" panose="020B0502040204020203" pitchFamily="34" charset="0"/>
              </a:rPr>
              <a:t>admininistrativo</a:t>
            </a:r>
            <a:r>
              <a:rPr lang="pt-BR" sz="1600" spc="-5" dirty="0">
                <a:solidFill>
                  <a:schemeClr val="tx1"/>
                </a:solidFill>
                <a:latin typeface="Segoe UI" panose="020B0502040204020203" pitchFamily="34" charset="0"/>
                <a:cs typeface="Segoe UI" panose="020B0502040204020203" pitchFamily="34" charset="0"/>
              </a:rPr>
              <a:t> [...] Por vezes o motivo vem tratado na doutrina sob a rubrica de causa; por vezes é diferenciado da causa. [...] A </a:t>
            </a:r>
            <a:r>
              <a:rPr lang="pt-BR" sz="1600" b="1" spc="-5" dirty="0">
                <a:solidFill>
                  <a:schemeClr val="tx1"/>
                </a:solidFill>
                <a:latin typeface="Segoe UI" panose="020B0502040204020203" pitchFamily="34" charset="0"/>
                <a:cs typeface="Segoe UI" panose="020B0502040204020203" pitchFamily="34" charset="0"/>
              </a:rPr>
              <a:t>enunciação dos motivos recebe o nome motivação, muito conhecida também como exposição de motivos</a:t>
            </a:r>
            <a:r>
              <a:rPr lang="pt-BR" sz="1600" spc="-5" dirty="0">
                <a:solidFill>
                  <a:schemeClr val="tx1"/>
                </a:solidFill>
                <a:latin typeface="Segoe UI" panose="020B0502040204020203" pitchFamily="34" charset="0"/>
                <a:cs typeface="Segoe UI" panose="020B0502040204020203" pitchFamily="34" charset="0"/>
              </a:rPr>
              <a:t>. [...] (MEDAUAR, 2016, p.172)</a:t>
            </a:r>
          </a:p>
        </p:txBody>
      </p:sp>
    </p:spTree>
    <p:extLst>
      <p:ext uri="{BB962C8B-B14F-4D97-AF65-F5344CB8AC3E}">
        <p14:creationId xmlns:p14="http://schemas.microsoft.com/office/powerpoint/2010/main" val="3092650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2" y="196947"/>
            <a:ext cx="10747716" cy="553998"/>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02: Elementos do Ato Administrativo</a:t>
            </a:r>
          </a:p>
        </p:txBody>
      </p:sp>
      <p:sp>
        <p:nvSpPr>
          <p:cNvPr id="7" name="object 64"/>
          <p:cNvSpPr/>
          <p:nvPr/>
        </p:nvSpPr>
        <p:spPr>
          <a:xfrm>
            <a:off x="309604" y="845119"/>
            <a:ext cx="2635302" cy="421802"/>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endParaRPr lang="pt-BR" sz="600" dirty="0">
              <a:latin typeface="Segoe UI Semibold" panose="020B0702040204020203" pitchFamily="34" charset="0"/>
              <a:cs typeface="Segoe UI Semibold" panose="020B0702040204020203" pitchFamily="34" charset="0"/>
            </a:endParaRPr>
          </a:p>
          <a:p>
            <a:pPr algn="ctr"/>
            <a:r>
              <a:rPr lang="pt-BR" dirty="0">
                <a:latin typeface="Segoe UI Semibold" panose="020B0702040204020203" pitchFamily="34" charset="0"/>
                <a:cs typeface="Segoe UI Semibold" panose="020B0702040204020203" pitchFamily="34" charset="0"/>
              </a:rPr>
              <a:t>MOTIVAÇÃO</a:t>
            </a:r>
            <a:endParaRPr lang="pt-BR" dirty="0"/>
          </a:p>
        </p:txBody>
      </p:sp>
      <p:sp>
        <p:nvSpPr>
          <p:cNvPr id="9" name="Retângulo 8"/>
          <p:cNvSpPr/>
          <p:nvPr/>
        </p:nvSpPr>
        <p:spPr>
          <a:xfrm>
            <a:off x="309604" y="1371027"/>
            <a:ext cx="11303701" cy="353943"/>
          </a:xfrm>
          <a:prstGeom prst="rect">
            <a:avLst/>
          </a:prstGeom>
        </p:spPr>
        <p:txBody>
          <a:bodyPr wrap="square">
            <a:spAutoFit/>
          </a:bodyPr>
          <a:lstStyle/>
          <a:p>
            <a:pPr marL="299085" indent="-286385" algn="just">
              <a:lnSpc>
                <a:spcPct val="100000"/>
              </a:lnSpc>
              <a:spcBef>
                <a:spcPts val="300"/>
              </a:spcBef>
              <a:buClr>
                <a:srgbClr val="CE5A3D"/>
              </a:buClr>
              <a:buFont typeface="Wingdings"/>
              <a:buChar char=""/>
              <a:tabLst>
                <a:tab pos="299720" algn="l"/>
              </a:tabLst>
            </a:pPr>
            <a:r>
              <a:rPr lang="pt-BR" sz="1700" b="1" spc="-5" dirty="0">
                <a:latin typeface="Segoe UI" panose="020B0502040204020203" pitchFamily="34" charset="0"/>
                <a:ea typeface="Segoe UI" panose="020B0502040204020203" pitchFamily="34" charset="0"/>
                <a:cs typeface="Segoe UI" panose="020B0502040204020203" pitchFamily="34" charset="0"/>
              </a:rPr>
              <a:t>Lei do Processo Administrativo (Lei 9.784/1999)</a:t>
            </a:r>
            <a:r>
              <a:rPr lang="pt-BR" sz="1700" spc="-5" dirty="0">
                <a:latin typeface="Segoe UI" panose="020B0502040204020203" pitchFamily="34" charset="0"/>
                <a:ea typeface="Segoe UI" panose="020B0502040204020203" pitchFamily="34" charset="0"/>
                <a:cs typeface="Segoe UI" panose="020B0502040204020203" pitchFamily="34" charset="0"/>
              </a:rPr>
              <a:t>:</a:t>
            </a:r>
            <a:endParaRPr lang="pt-BR" sz="1700" b="1" spc="-5" dirty="0">
              <a:latin typeface="Segoe UI" panose="020B0502040204020203" pitchFamily="34" charset="0"/>
              <a:ea typeface="Segoe UI" panose="020B0502040204020203" pitchFamily="34" charset="0"/>
              <a:cs typeface="Segoe UI" panose="020B0502040204020203" pitchFamily="34" charset="0"/>
            </a:endParaRPr>
          </a:p>
        </p:txBody>
      </p:sp>
      <p:sp>
        <p:nvSpPr>
          <p:cNvPr id="10" name="Retângulo 9"/>
          <p:cNvSpPr/>
          <p:nvPr/>
        </p:nvSpPr>
        <p:spPr>
          <a:xfrm>
            <a:off x="134792" y="4746035"/>
            <a:ext cx="7301431" cy="1638910"/>
          </a:xfrm>
          <a:prstGeom prst="rect">
            <a:avLst/>
          </a:prstGeom>
        </p:spPr>
        <p:txBody>
          <a:bodyPr wrap="square">
            <a:spAutoFit/>
          </a:bodyPr>
          <a:lstStyle/>
          <a:p>
            <a:pPr marL="299085" indent="-286385" algn="just">
              <a:lnSpc>
                <a:spcPct val="100000"/>
              </a:lnSpc>
              <a:spcBef>
                <a:spcPts val="300"/>
              </a:spcBef>
              <a:buClr>
                <a:srgbClr val="CE5A3D"/>
              </a:buClr>
              <a:buFont typeface="Wingdings"/>
              <a:buChar char=""/>
              <a:tabLst>
                <a:tab pos="299720" algn="l"/>
              </a:tabLst>
            </a:pPr>
            <a:r>
              <a:rPr lang="pt-BR" sz="1700" b="1" spc="-5" dirty="0">
                <a:latin typeface="Segoe UI" panose="020B0502040204020203" pitchFamily="34" charset="0"/>
                <a:ea typeface="Segoe UI" panose="020B0502040204020203" pitchFamily="34" charset="0"/>
                <a:cs typeface="Segoe UI" panose="020B0502040204020203" pitchFamily="34" charset="0"/>
              </a:rPr>
              <a:t>Teoria dos Motivos Determinantes</a:t>
            </a:r>
          </a:p>
          <a:p>
            <a:pPr marL="538163" lvl="1" indent="-174625" algn="just">
              <a:spcBef>
                <a:spcPts val="300"/>
              </a:spcBef>
              <a:buClr>
                <a:srgbClr val="CE5A3D"/>
              </a:buClr>
              <a:buFont typeface="Arial" panose="020B0604020202020204" pitchFamily="34" charset="0"/>
              <a:buChar char="•"/>
              <a:tabLst>
                <a:tab pos="299720" algn="l"/>
              </a:tabLst>
            </a:pPr>
            <a:r>
              <a:rPr lang="pt-BR" sz="1700" spc="-5" dirty="0">
                <a:latin typeface="Segoe UI" panose="020B0502040204020203" pitchFamily="34" charset="0"/>
                <a:ea typeface="Segoe UI" panose="020B0502040204020203" pitchFamily="34" charset="0"/>
                <a:cs typeface="Segoe UI" panose="020B0502040204020203" pitchFamily="34" charset="0"/>
              </a:rPr>
              <a:t>Controle da validade dos atos administrativos</a:t>
            </a:r>
          </a:p>
          <a:p>
            <a:pPr marL="1188000" lvl="2" indent="-286385" algn="just">
              <a:buClr>
                <a:srgbClr val="CE5A3D"/>
              </a:buClr>
              <a:buFont typeface="Courier New" panose="02070309020205020404" pitchFamily="49" charset="0"/>
              <a:buChar char="o"/>
              <a:tabLst>
                <a:tab pos="299720" algn="l"/>
              </a:tabLst>
            </a:pPr>
            <a:r>
              <a:rPr lang="pt-BR" sz="1600" i="1" spc="-5" dirty="0">
                <a:latin typeface="Segoe UI" panose="020B0502040204020203" pitchFamily="34" charset="0"/>
                <a:ea typeface="Segoe UI" panose="020B0502040204020203" pitchFamily="34" charset="0"/>
                <a:cs typeface="Segoe UI" panose="020B0502040204020203" pitchFamily="34" charset="0"/>
              </a:rPr>
              <a:t>Correspondência entre motivos declarados e sua existência concreta</a:t>
            </a:r>
          </a:p>
          <a:p>
            <a:pPr marL="1188000" lvl="2" indent="-286385" algn="just">
              <a:buClr>
                <a:srgbClr val="CE5A3D"/>
              </a:buClr>
              <a:buFont typeface="Courier New" panose="02070309020205020404" pitchFamily="49" charset="0"/>
              <a:buChar char="o"/>
              <a:tabLst>
                <a:tab pos="299720" algn="l"/>
              </a:tabLst>
            </a:pPr>
            <a:r>
              <a:rPr lang="pt-BR" sz="1600" i="1" spc="-5" dirty="0">
                <a:latin typeface="Segoe UI" panose="020B0502040204020203" pitchFamily="34" charset="0"/>
                <a:ea typeface="Segoe UI" panose="020B0502040204020203" pitchFamily="34" charset="0"/>
                <a:cs typeface="Segoe UI" panose="020B0502040204020203" pitchFamily="34" charset="0"/>
              </a:rPr>
              <a:t>Os motivos declarados vinculam o agente público</a:t>
            </a:r>
          </a:p>
          <a:p>
            <a:pPr marL="1188000" lvl="2" indent="-286385" algn="just">
              <a:buClr>
                <a:srgbClr val="CE5A3D"/>
              </a:buClr>
              <a:buFont typeface="Courier New" panose="02070309020205020404" pitchFamily="49" charset="0"/>
              <a:buChar char="o"/>
              <a:tabLst>
                <a:tab pos="299720" algn="l"/>
              </a:tabLst>
            </a:pPr>
            <a:r>
              <a:rPr lang="pt-BR" sz="1600" i="1" spc="-5" dirty="0">
                <a:latin typeface="Segoe UI" panose="020B0502040204020203" pitchFamily="34" charset="0"/>
                <a:ea typeface="Segoe UI" panose="020B0502040204020203" pitchFamily="34" charset="0"/>
                <a:cs typeface="Segoe UI" panose="020B0502040204020203" pitchFamily="34" charset="0"/>
              </a:rPr>
              <a:t>Inconsistência jurídica ou fática afeta a validade, mesmo sem a obrigatoriedade de motivar</a:t>
            </a:r>
          </a:p>
        </p:txBody>
      </p:sp>
      <p:sp>
        <p:nvSpPr>
          <p:cNvPr id="8" name="Retângulo: Cantos Arredondados 7">
            <a:extLst>
              <a:ext uri="{FF2B5EF4-FFF2-40B4-BE49-F238E27FC236}">
                <a16:creationId xmlns:a16="http://schemas.microsoft.com/office/drawing/2014/main" id="{A1007EC8-C23E-4CDB-850A-7EDF1C294D6D}"/>
              </a:ext>
            </a:extLst>
          </p:cNvPr>
          <p:cNvSpPr/>
          <p:nvPr/>
        </p:nvSpPr>
        <p:spPr>
          <a:xfrm>
            <a:off x="226851" y="1773224"/>
            <a:ext cx="11386453" cy="278470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4500" algn="just"/>
            <a:r>
              <a:rPr lang="pt-BR" sz="1600" b="1" dirty="0">
                <a:solidFill>
                  <a:schemeClr val="tx1"/>
                </a:solidFill>
                <a:latin typeface="Segoe UI" panose="020B0502040204020203" pitchFamily="34" charset="0"/>
                <a:ea typeface="Segoe UI" panose="020B0502040204020203" pitchFamily="34" charset="0"/>
                <a:cs typeface="Segoe UI" panose="020B0502040204020203" pitchFamily="34" charset="0"/>
              </a:rPr>
              <a:t>Art. 50. </a:t>
            </a: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Os atos administrativos deverão ser motivados, com indicação dos fatos e dos fundamentos jurídicos, quando:  </a:t>
            </a:r>
          </a:p>
          <a:p>
            <a:pPr marL="268288" algn="just"/>
            <a:r>
              <a:rPr lang="pt-BR" sz="1600" b="1" dirty="0">
                <a:solidFill>
                  <a:schemeClr val="tx1"/>
                </a:solidFill>
                <a:latin typeface="Segoe UI" panose="020B0502040204020203" pitchFamily="34" charset="0"/>
                <a:ea typeface="Segoe UI" panose="020B0502040204020203" pitchFamily="34" charset="0"/>
                <a:cs typeface="Segoe UI" panose="020B0502040204020203" pitchFamily="34" charset="0"/>
              </a:rPr>
              <a:t>I - </a:t>
            </a: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neguem, limitem ou afetem direitos ou interesses;</a:t>
            </a:r>
          </a:p>
          <a:p>
            <a:pPr marL="268288" algn="just"/>
            <a:r>
              <a:rPr lang="pt-BR" sz="1600" b="1" dirty="0">
                <a:solidFill>
                  <a:schemeClr val="tx1"/>
                </a:solidFill>
                <a:latin typeface="Segoe UI" panose="020B0502040204020203" pitchFamily="34" charset="0"/>
                <a:ea typeface="Segoe UI" panose="020B0502040204020203" pitchFamily="34" charset="0"/>
                <a:cs typeface="Segoe UI" panose="020B0502040204020203" pitchFamily="34" charset="0"/>
              </a:rPr>
              <a:t>II </a:t>
            </a: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 imponham ou agravem deveres, encargos ou sanções;</a:t>
            </a:r>
          </a:p>
          <a:p>
            <a:pPr marL="268288" algn="just"/>
            <a:r>
              <a:rPr lang="pt-BR" sz="1600" b="1" dirty="0">
                <a:solidFill>
                  <a:schemeClr val="tx1"/>
                </a:solidFill>
                <a:latin typeface="Segoe UI" panose="020B0502040204020203" pitchFamily="34" charset="0"/>
                <a:ea typeface="Segoe UI" panose="020B0502040204020203" pitchFamily="34" charset="0"/>
                <a:cs typeface="Segoe UI" panose="020B0502040204020203" pitchFamily="34" charset="0"/>
              </a:rPr>
              <a:t>III - </a:t>
            </a: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decidam processos administrativos de concurso ou seleção pública;  </a:t>
            </a:r>
          </a:p>
          <a:p>
            <a:pPr marL="268288" algn="just"/>
            <a:r>
              <a:rPr lang="pt-BR" sz="1600" b="1" dirty="0">
                <a:solidFill>
                  <a:schemeClr val="tx1"/>
                </a:solidFill>
                <a:latin typeface="Segoe UI" panose="020B0502040204020203" pitchFamily="34" charset="0"/>
                <a:ea typeface="Segoe UI" panose="020B0502040204020203" pitchFamily="34" charset="0"/>
                <a:cs typeface="Segoe UI" panose="020B0502040204020203" pitchFamily="34" charset="0"/>
              </a:rPr>
              <a:t>IV </a:t>
            </a: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 dispensem ou declarem a inexigibilidade de processo licitatório;</a:t>
            </a:r>
          </a:p>
          <a:p>
            <a:pPr marL="268288" algn="just"/>
            <a:r>
              <a:rPr lang="pt-BR" sz="1600" b="1" dirty="0">
                <a:solidFill>
                  <a:schemeClr val="tx1"/>
                </a:solidFill>
                <a:latin typeface="Segoe UI" panose="020B0502040204020203" pitchFamily="34" charset="0"/>
                <a:ea typeface="Segoe UI" panose="020B0502040204020203" pitchFamily="34" charset="0"/>
                <a:cs typeface="Segoe UI" panose="020B0502040204020203" pitchFamily="34" charset="0"/>
              </a:rPr>
              <a:t>V - </a:t>
            </a: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decidam recursos administrativos;  </a:t>
            </a:r>
          </a:p>
          <a:p>
            <a:pPr marL="268288" algn="just"/>
            <a:r>
              <a:rPr lang="pt-BR" sz="1600" b="1" dirty="0">
                <a:solidFill>
                  <a:schemeClr val="tx1"/>
                </a:solidFill>
                <a:latin typeface="Segoe UI" panose="020B0502040204020203" pitchFamily="34" charset="0"/>
                <a:ea typeface="Segoe UI" panose="020B0502040204020203" pitchFamily="34" charset="0"/>
                <a:cs typeface="Segoe UI" panose="020B0502040204020203" pitchFamily="34" charset="0"/>
              </a:rPr>
              <a:t>VI - </a:t>
            </a: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decorram de reexame de ofício;</a:t>
            </a:r>
          </a:p>
          <a:p>
            <a:pPr marL="268288" algn="just"/>
            <a:r>
              <a:rPr lang="pt-BR" sz="1600" b="1" dirty="0">
                <a:solidFill>
                  <a:schemeClr val="tx1"/>
                </a:solidFill>
                <a:latin typeface="Segoe UI" panose="020B0502040204020203" pitchFamily="34" charset="0"/>
                <a:ea typeface="Segoe UI" panose="020B0502040204020203" pitchFamily="34" charset="0"/>
                <a:cs typeface="Segoe UI" panose="020B0502040204020203" pitchFamily="34" charset="0"/>
              </a:rPr>
              <a:t>VII-</a:t>
            </a: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 deixem de aplicar jurisprudência firmada sobre a questão ou discrepem de pareceres, laudos, propostas e relatórios oficiais;</a:t>
            </a:r>
          </a:p>
          <a:p>
            <a:pPr marL="268288" algn="just"/>
            <a:r>
              <a:rPr lang="pt-BR" sz="1600" b="1" dirty="0">
                <a:solidFill>
                  <a:schemeClr val="tx1"/>
                </a:solidFill>
                <a:latin typeface="Segoe UI" panose="020B0502040204020203" pitchFamily="34" charset="0"/>
                <a:ea typeface="Segoe UI" panose="020B0502040204020203" pitchFamily="34" charset="0"/>
                <a:cs typeface="Segoe UI" panose="020B0502040204020203" pitchFamily="34" charset="0"/>
              </a:rPr>
              <a:t>VIII - </a:t>
            </a: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importem anulação, revogação, suspensão ou convalidação de ato administrativo.</a:t>
            </a:r>
          </a:p>
        </p:txBody>
      </p:sp>
      <p:sp>
        <p:nvSpPr>
          <p:cNvPr id="11" name="Retângulo: Cantos Arredondados 10">
            <a:extLst>
              <a:ext uri="{FF2B5EF4-FFF2-40B4-BE49-F238E27FC236}">
                <a16:creationId xmlns:a16="http://schemas.microsoft.com/office/drawing/2014/main" id="{ADE9DBFD-A138-405F-8C92-7185BD139D39}"/>
              </a:ext>
            </a:extLst>
          </p:cNvPr>
          <p:cNvSpPr/>
          <p:nvPr/>
        </p:nvSpPr>
        <p:spPr>
          <a:xfrm>
            <a:off x="7627756" y="4746035"/>
            <a:ext cx="4033635" cy="191501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1600" spc="-5" dirty="0">
                <a:solidFill>
                  <a:schemeClr val="tx1"/>
                </a:solidFill>
                <a:latin typeface="Segoe UI" panose="020B0502040204020203" pitchFamily="34" charset="0"/>
                <a:cs typeface="Segoe UI" panose="020B0502040204020203" pitchFamily="34" charset="0"/>
              </a:rPr>
              <a:t>“Segundo a teoria dos motivos determinantes, a Administração, ao adotar determinados motivos para a  prática do ato administrativo, ainda que de natureza discricionária, fica a eles vinculada” </a:t>
            </a:r>
            <a:r>
              <a:rPr lang="pt-BR" sz="1500" i="1" spc="-5" dirty="0">
                <a:solidFill>
                  <a:schemeClr val="tx1"/>
                </a:solidFill>
                <a:latin typeface="Segoe UI" panose="020B0502040204020203" pitchFamily="34" charset="0"/>
                <a:cs typeface="Segoe UI" panose="020B0502040204020203" pitchFamily="34" charset="0"/>
              </a:rPr>
              <a:t>(STJ. RMS  20.565/MG. DJ 21.05.2007)</a:t>
            </a:r>
          </a:p>
        </p:txBody>
      </p:sp>
    </p:spTree>
    <p:extLst>
      <p:ext uri="{BB962C8B-B14F-4D97-AF65-F5344CB8AC3E}">
        <p14:creationId xmlns:p14="http://schemas.microsoft.com/office/powerpoint/2010/main" val="1742665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2" y="196947"/>
            <a:ext cx="10747716" cy="553998"/>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02: Elementos do Ato Administrativo</a:t>
            </a:r>
          </a:p>
        </p:txBody>
      </p:sp>
      <p:sp>
        <p:nvSpPr>
          <p:cNvPr id="7" name="object 64"/>
          <p:cNvSpPr/>
          <p:nvPr/>
        </p:nvSpPr>
        <p:spPr>
          <a:xfrm>
            <a:off x="309604" y="1544990"/>
            <a:ext cx="2635302" cy="421802"/>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endParaRPr lang="pt-BR" sz="600" dirty="0">
              <a:latin typeface="Segoe UI Semibold" panose="020B0702040204020203" pitchFamily="34" charset="0"/>
              <a:cs typeface="Segoe UI Semibold" panose="020B0702040204020203" pitchFamily="34" charset="0"/>
            </a:endParaRPr>
          </a:p>
          <a:p>
            <a:pPr algn="ctr"/>
            <a:r>
              <a:rPr lang="pt-BR" dirty="0">
                <a:latin typeface="Segoe UI Semibold" panose="020B0702040204020203" pitchFamily="34" charset="0"/>
                <a:cs typeface="Segoe UI Semibold" panose="020B0702040204020203" pitchFamily="34" charset="0"/>
              </a:rPr>
              <a:t>FINALIDADE</a:t>
            </a:r>
            <a:endParaRPr lang="pt-BR" dirty="0"/>
          </a:p>
        </p:txBody>
      </p:sp>
      <p:sp>
        <p:nvSpPr>
          <p:cNvPr id="8" name="Retângulo 7"/>
          <p:cNvSpPr/>
          <p:nvPr/>
        </p:nvSpPr>
        <p:spPr>
          <a:xfrm>
            <a:off x="309604" y="2300658"/>
            <a:ext cx="11303701" cy="1554272"/>
          </a:xfrm>
          <a:prstGeom prst="rect">
            <a:avLst/>
          </a:prstGeom>
        </p:spPr>
        <p:txBody>
          <a:bodyPr wrap="square">
            <a:spAutoFit/>
          </a:bodyPr>
          <a:lstStyle/>
          <a:p>
            <a:pPr marL="299085" indent="-286385" algn="just">
              <a:lnSpc>
                <a:spcPct val="100000"/>
              </a:lnSpc>
              <a:spcBef>
                <a:spcPts val="300"/>
              </a:spcBef>
              <a:buClr>
                <a:srgbClr val="CE5A3D"/>
              </a:buClr>
              <a:buFont typeface="Wingdings"/>
              <a:buChar char=""/>
              <a:tabLst>
                <a:tab pos="299720" algn="l"/>
              </a:tabLst>
            </a:pPr>
            <a:r>
              <a:rPr lang="pt-BR" sz="1700" b="1" spc="-5" dirty="0">
                <a:latin typeface="Segoe UI" panose="020B0502040204020203" pitchFamily="34" charset="0"/>
                <a:ea typeface="Segoe UI" panose="020B0502040204020203" pitchFamily="34" charset="0"/>
                <a:cs typeface="Segoe UI" panose="020B0502040204020203" pitchFamily="34" charset="0"/>
              </a:rPr>
              <a:t>Efeito ou fim mediato do ato administrativo</a:t>
            </a:r>
          </a:p>
          <a:p>
            <a:pPr marL="756285" lvl="1" indent="-286385" algn="just">
              <a:spcBef>
                <a:spcPts val="300"/>
              </a:spcBef>
              <a:buClr>
                <a:srgbClr val="CE5A3D"/>
              </a:buClr>
              <a:buFont typeface="Arial" panose="020B0604020202020204" pitchFamily="34" charset="0"/>
              <a:buChar char="•"/>
              <a:tabLst>
                <a:tab pos="299720" algn="l"/>
              </a:tabLst>
            </a:pPr>
            <a:r>
              <a:rPr lang="pt-BR" sz="1700" spc="-5" dirty="0">
                <a:latin typeface="Segoe UI" panose="020B0502040204020203" pitchFamily="34" charset="0"/>
                <a:ea typeface="Segoe UI" panose="020B0502040204020203" pitchFamily="34" charset="0"/>
                <a:cs typeface="Segoe UI" panose="020B0502040204020203" pitchFamily="34" charset="0"/>
              </a:rPr>
              <a:t>Atendimento ao interesse público</a:t>
            </a:r>
          </a:p>
          <a:p>
            <a:pPr marL="756285" lvl="1" indent="-286385" algn="just">
              <a:spcBef>
                <a:spcPts val="300"/>
              </a:spcBef>
              <a:buClr>
                <a:srgbClr val="CE5A3D"/>
              </a:buClr>
              <a:buFont typeface="Arial" panose="020B0604020202020204" pitchFamily="34" charset="0"/>
              <a:buChar char="•"/>
              <a:tabLst>
                <a:tab pos="299720" algn="l"/>
              </a:tabLst>
            </a:pPr>
            <a:r>
              <a:rPr lang="pt-BR" sz="1700" spc="-5" dirty="0">
                <a:latin typeface="Segoe UI" panose="020B0502040204020203" pitchFamily="34" charset="0"/>
                <a:ea typeface="Segoe UI" panose="020B0502040204020203" pitchFamily="34" charset="0"/>
                <a:cs typeface="Segoe UI" panose="020B0502040204020203" pitchFamily="34" charset="0"/>
              </a:rPr>
              <a:t>Relação com o objeto do ato: fim imediato VERSUS fim mediato</a:t>
            </a:r>
          </a:p>
          <a:p>
            <a:pPr marL="756285" lvl="1" indent="-286385" algn="just">
              <a:spcBef>
                <a:spcPts val="300"/>
              </a:spcBef>
              <a:buClr>
                <a:srgbClr val="CE5A3D"/>
              </a:buClr>
              <a:buFont typeface="Arial" panose="020B0604020202020204" pitchFamily="34" charset="0"/>
              <a:buChar char="•"/>
              <a:tabLst>
                <a:tab pos="299720" algn="l"/>
              </a:tabLst>
            </a:pPr>
            <a:r>
              <a:rPr lang="pt-BR" sz="1700" spc="-5" dirty="0">
                <a:latin typeface="Segoe UI" panose="020B0502040204020203" pitchFamily="34" charset="0"/>
                <a:ea typeface="Segoe UI" panose="020B0502040204020203" pitchFamily="34" charset="0"/>
                <a:cs typeface="Segoe UI" panose="020B0502040204020203" pitchFamily="34" charset="0"/>
              </a:rPr>
              <a:t>Relação com a competência: competências em virtude de funções com vistas a certas finalidades</a:t>
            </a:r>
          </a:p>
          <a:p>
            <a:pPr marL="756285" lvl="1" indent="-286385" algn="just">
              <a:spcBef>
                <a:spcPts val="300"/>
              </a:spcBef>
              <a:buClr>
                <a:srgbClr val="CE5A3D"/>
              </a:buClr>
              <a:buFont typeface="Arial" panose="020B0604020202020204" pitchFamily="34" charset="0"/>
              <a:buChar char="•"/>
              <a:tabLst>
                <a:tab pos="299720" algn="l"/>
              </a:tabLst>
            </a:pPr>
            <a:r>
              <a:rPr lang="pt-BR" sz="1700" spc="-5" dirty="0">
                <a:latin typeface="Segoe UI" panose="020B0502040204020203" pitchFamily="34" charset="0"/>
                <a:ea typeface="Segoe UI" panose="020B0502040204020203" pitchFamily="34" charset="0"/>
                <a:cs typeface="Segoe UI" panose="020B0502040204020203" pitchFamily="34" charset="0"/>
              </a:rPr>
              <a:t>Vincula o agente à finalidade pública: impede o uso do ato para realizar intenção pessoal do agente</a:t>
            </a:r>
          </a:p>
        </p:txBody>
      </p:sp>
      <p:sp>
        <p:nvSpPr>
          <p:cNvPr id="9" name="Retângulo: Cantos Arredondados 8">
            <a:extLst>
              <a:ext uri="{FF2B5EF4-FFF2-40B4-BE49-F238E27FC236}">
                <a16:creationId xmlns:a16="http://schemas.microsoft.com/office/drawing/2014/main" id="{25EBC40A-017A-4A88-839D-6E27BBAEF7AC}"/>
              </a:ext>
            </a:extLst>
          </p:cNvPr>
          <p:cNvSpPr/>
          <p:nvPr/>
        </p:nvSpPr>
        <p:spPr>
          <a:xfrm>
            <a:off x="474497" y="4473973"/>
            <a:ext cx="11243006" cy="167807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600" u="sng" spc="-5"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just"/>
            <a:endParaRPr lang="pt-BR" sz="1600" spc="-5"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just"/>
            <a:r>
              <a:rPr lang="pt-BR" sz="17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Lei nº 4.717/19653:</a:t>
            </a:r>
          </a:p>
          <a:p>
            <a:pPr algn="just"/>
            <a:r>
              <a:rPr lang="pt-BR" sz="17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”Art. 2º ... </a:t>
            </a:r>
            <a:r>
              <a:rPr lang="pt-BR" sz="1700" spc="-5" dirty="0">
                <a:solidFill>
                  <a:schemeClr val="tx1"/>
                </a:solidFill>
                <a:latin typeface="Segoe UI" panose="020B0502040204020203" pitchFamily="34" charset="0"/>
                <a:ea typeface="Segoe UI" panose="020B0502040204020203" pitchFamily="34" charset="0"/>
                <a:cs typeface="Segoe UI" panose="020B0502040204020203" pitchFamily="34" charset="0"/>
              </a:rPr>
              <a:t>Parágrafo único. Para a conceituação dos casos de nulidade observar-se-ão as  seguintes normas: ... e) o desvio de finalidade se verifica quando o agente pratica o ato  visando a fim diverso daquele previsto, explícita ou implicitamente, na regra de competência”.</a:t>
            </a:r>
          </a:p>
          <a:p>
            <a:pPr algn="just"/>
            <a:endParaRPr lang="pt-BR" sz="1600" spc="-5"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just"/>
            <a:endPar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811643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2" y="196947"/>
            <a:ext cx="10747716" cy="1169551"/>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03: Atributos do Ato Administrativo</a:t>
            </a:r>
          </a:p>
          <a:p>
            <a:pPr algn="just"/>
            <a:endParaRPr lang="pt-BR" sz="1500" i="1" dirty="0">
              <a:latin typeface="Segoe UI Semibold" panose="020B0702040204020203" pitchFamily="34" charset="0"/>
              <a:cs typeface="Segoe UI Semibold" panose="020B0702040204020203" pitchFamily="34" charset="0"/>
            </a:endParaRPr>
          </a:p>
          <a:p>
            <a:pPr algn="just"/>
            <a:r>
              <a:rPr lang="pt-BR" sz="2500" i="1" dirty="0">
                <a:latin typeface="Segoe UI Semibold" panose="020B0702040204020203" pitchFamily="34" charset="0"/>
                <a:cs typeface="Segoe UI Semibold" panose="020B0702040204020203" pitchFamily="34" charset="0"/>
              </a:rPr>
              <a:t>A Eficácia do Ato Administrativo Por Meio de Seus Atributos</a:t>
            </a:r>
          </a:p>
        </p:txBody>
      </p:sp>
      <p:sp>
        <p:nvSpPr>
          <p:cNvPr id="7" name="object 64"/>
          <p:cNvSpPr/>
          <p:nvPr/>
        </p:nvSpPr>
        <p:spPr>
          <a:xfrm>
            <a:off x="722142" y="4422683"/>
            <a:ext cx="2594961" cy="723364"/>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endParaRPr lang="pt-BR" sz="600" dirty="0">
              <a:latin typeface="Segoe UI Semibold" panose="020B0702040204020203" pitchFamily="34" charset="0"/>
              <a:cs typeface="Segoe UI Semibold" panose="020B0702040204020203" pitchFamily="34" charset="0"/>
            </a:endParaRPr>
          </a:p>
          <a:p>
            <a:pPr algn="ctr"/>
            <a:r>
              <a:rPr lang="pt-BR" dirty="0">
                <a:latin typeface="Segoe UI Semibold" panose="020B0702040204020203" pitchFamily="34" charset="0"/>
                <a:cs typeface="Segoe UI Semibold" panose="020B0702040204020203" pitchFamily="34" charset="0"/>
              </a:rPr>
              <a:t>PRESUNÇÃO DE LEGITIMIDADE</a:t>
            </a:r>
            <a:endParaRPr lang="pt-BR" dirty="0"/>
          </a:p>
        </p:txBody>
      </p:sp>
      <p:sp>
        <p:nvSpPr>
          <p:cNvPr id="8" name="Retângulo 7"/>
          <p:cNvSpPr/>
          <p:nvPr/>
        </p:nvSpPr>
        <p:spPr>
          <a:xfrm>
            <a:off x="1407457" y="2415599"/>
            <a:ext cx="11303701" cy="1169551"/>
          </a:xfrm>
          <a:prstGeom prst="rect">
            <a:avLst/>
          </a:prstGeom>
        </p:spPr>
        <p:txBody>
          <a:bodyPr wrap="square">
            <a:spAutoFit/>
          </a:bodyPr>
          <a:lstStyle/>
          <a:p>
            <a:pPr marL="299085" indent="-286385" algn="just">
              <a:lnSpc>
                <a:spcPct val="100000"/>
              </a:lnSpc>
              <a:spcBef>
                <a:spcPts val="600"/>
              </a:spcBef>
              <a:buClr>
                <a:srgbClr val="CE5A3D"/>
              </a:buClr>
              <a:buFont typeface="Wingdings"/>
              <a:buChar char=""/>
              <a:tabLst>
                <a:tab pos="299720" algn="l"/>
              </a:tabLst>
            </a:pPr>
            <a:r>
              <a:rPr lang="pt-BR" sz="2000" spc="-5" dirty="0">
                <a:latin typeface="Segoe UI" panose="020B0502040204020203" pitchFamily="34" charset="0"/>
                <a:ea typeface="Segoe UI" panose="020B0502040204020203" pitchFamily="34" charset="0"/>
                <a:cs typeface="Segoe UI" panose="020B0502040204020203" pitchFamily="34" charset="0"/>
              </a:rPr>
              <a:t>Instrumento à satisfação dos deveres inerentes a função administrativa</a:t>
            </a:r>
          </a:p>
          <a:p>
            <a:pPr marL="299085" indent="-286385" algn="just">
              <a:lnSpc>
                <a:spcPct val="100000"/>
              </a:lnSpc>
              <a:spcBef>
                <a:spcPts val="600"/>
              </a:spcBef>
              <a:buClr>
                <a:srgbClr val="CE5A3D"/>
              </a:buClr>
              <a:buFont typeface="Wingdings"/>
              <a:buChar char=""/>
              <a:tabLst>
                <a:tab pos="299720" algn="l"/>
              </a:tabLst>
            </a:pPr>
            <a:r>
              <a:rPr lang="pt-BR" sz="2000" b="1" spc="-5" dirty="0">
                <a:latin typeface="Segoe UI" panose="020B0502040204020203" pitchFamily="34" charset="0"/>
                <a:ea typeface="Segoe UI" panose="020B0502040204020203" pitchFamily="34" charset="0"/>
                <a:cs typeface="Segoe UI" panose="020B0502040204020203" pitchFamily="34" charset="0"/>
              </a:rPr>
              <a:t>Versão tradicional</a:t>
            </a:r>
            <a:r>
              <a:rPr lang="pt-BR" sz="2000" spc="-5" dirty="0">
                <a:latin typeface="Segoe UI" panose="020B0502040204020203" pitchFamily="34" charset="0"/>
                <a:ea typeface="Segoe UI" panose="020B0502040204020203" pitchFamily="34" charset="0"/>
                <a:cs typeface="Segoe UI" panose="020B0502040204020203" pitchFamily="34" charset="0"/>
              </a:rPr>
              <a:t>: concepções não democráticas de Estado</a:t>
            </a:r>
          </a:p>
          <a:p>
            <a:pPr marL="299085" indent="-286385" algn="just">
              <a:lnSpc>
                <a:spcPct val="100000"/>
              </a:lnSpc>
              <a:spcBef>
                <a:spcPts val="600"/>
              </a:spcBef>
              <a:buClr>
                <a:srgbClr val="CE5A3D"/>
              </a:buClr>
              <a:buFont typeface="Wingdings"/>
              <a:buChar char=""/>
              <a:tabLst>
                <a:tab pos="299720" algn="l"/>
              </a:tabLst>
            </a:pPr>
            <a:r>
              <a:rPr lang="pt-BR" sz="2000" spc="-5" dirty="0">
                <a:latin typeface="Segoe UI" panose="020B0502040204020203" pitchFamily="34" charset="0"/>
                <a:ea typeface="Segoe UI" panose="020B0502040204020203" pitchFamily="34" charset="0"/>
                <a:cs typeface="Segoe UI" panose="020B0502040204020203" pitchFamily="34" charset="0"/>
              </a:rPr>
              <a:t>Limites constitucionais do poder da Administração</a:t>
            </a:r>
          </a:p>
        </p:txBody>
      </p:sp>
      <p:sp>
        <p:nvSpPr>
          <p:cNvPr id="9" name="object 64"/>
          <p:cNvSpPr/>
          <p:nvPr/>
        </p:nvSpPr>
        <p:spPr>
          <a:xfrm>
            <a:off x="8166211" y="4429938"/>
            <a:ext cx="2635302" cy="716109"/>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endParaRPr lang="pt-BR" sz="600" dirty="0">
              <a:latin typeface="Segoe UI Semibold" panose="020B0702040204020203" pitchFamily="34" charset="0"/>
              <a:cs typeface="Segoe UI Semibold" panose="020B0702040204020203" pitchFamily="34" charset="0"/>
            </a:endParaRPr>
          </a:p>
          <a:p>
            <a:pPr algn="ctr"/>
            <a:r>
              <a:rPr lang="pt-BR" dirty="0">
                <a:latin typeface="Segoe UI Semibold" panose="020B0702040204020203" pitchFamily="34" charset="0"/>
                <a:cs typeface="Segoe UI Semibold" panose="020B0702040204020203" pitchFamily="34" charset="0"/>
              </a:rPr>
              <a:t>EXIGIBILIDADE OU IMPERATIVIDADE</a:t>
            </a:r>
            <a:endParaRPr lang="pt-BR" dirty="0"/>
          </a:p>
        </p:txBody>
      </p:sp>
      <p:sp>
        <p:nvSpPr>
          <p:cNvPr id="10" name="object 64"/>
          <p:cNvSpPr/>
          <p:nvPr/>
        </p:nvSpPr>
        <p:spPr>
          <a:xfrm>
            <a:off x="4424006" y="4422685"/>
            <a:ext cx="2635302" cy="723362"/>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endParaRPr lang="pt-BR" sz="600" dirty="0">
              <a:latin typeface="Segoe UI Semibold" panose="020B0702040204020203" pitchFamily="34" charset="0"/>
              <a:cs typeface="Segoe UI Semibold" panose="020B0702040204020203" pitchFamily="34" charset="0"/>
            </a:endParaRPr>
          </a:p>
          <a:p>
            <a:pPr algn="ctr"/>
            <a:endParaRPr lang="pt-BR" sz="500" dirty="0">
              <a:latin typeface="Segoe UI Semibold" panose="020B0702040204020203" pitchFamily="34" charset="0"/>
              <a:cs typeface="Segoe UI Semibold" panose="020B0702040204020203" pitchFamily="34" charset="0"/>
            </a:endParaRPr>
          </a:p>
          <a:p>
            <a:pPr algn="ctr"/>
            <a:r>
              <a:rPr lang="pt-BR" dirty="0">
                <a:latin typeface="Segoe UI Semibold" panose="020B0702040204020203" pitchFamily="34" charset="0"/>
                <a:cs typeface="Segoe UI Semibold" panose="020B0702040204020203" pitchFamily="34" charset="0"/>
              </a:rPr>
              <a:t>AUTOEXECUTORIEDADE</a:t>
            </a:r>
            <a:endParaRPr lang="pt-BR" dirty="0"/>
          </a:p>
        </p:txBody>
      </p:sp>
    </p:spTree>
    <p:extLst>
      <p:ext uri="{BB962C8B-B14F-4D97-AF65-F5344CB8AC3E}">
        <p14:creationId xmlns:p14="http://schemas.microsoft.com/office/powerpoint/2010/main" val="513665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2" y="196947"/>
            <a:ext cx="10747716" cy="1169551"/>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03: Atributos do Ato Administrativo</a:t>
            </a:r>
          </a:p>
          <a:p>
            <a:pPr algn="just"/>
            <a:endParaRPr lang="pt-BR" sz="1500" i="1" dirty="0">
              <a:latin typeface="Segoe UI Semibold" panose="020B0702040204020203" pitchFamily="34" charset="0"/>
              <a:cs typeface="Segoe UI Semibold" panose="020B0702040204020203" pitchFamily="34" charset="0"/>
            </a:endParaRPr>
          </a:p>
          <a:p>
            <a:pPr algn="just"/>
            <a:r>
              <a:rPr lang="pt-BR" sz="2500" i="1" dirty="0">
                <a:latin typeface="Segoe UI Semibold" panose="020B0702040204020203" pitchFamily="34" charset="0"/>
                <a:cs typeface="Segoe UI Semibold" panose="020B0702040204020203" pitchFamily="34" charset="0"/>
              </a:rPr>
              <a:t>A Eficácia do Ato Administrativo Por Meio de Seus Atributos</a:t>
            </a:r>
          </a:p>
        </p:txBody>
      </p:sp>
      <p:sp>
        <p:nvSpPr>
          <p:cNvPr id="7" name="object 64"/>
          <p:cNvSpPr/>
          <p:nvPr/>
        </p:nvSpPr>
        <p:spPr>
          <a:xfrm>
            <a:off x="722142" y="1579491"/>
            <a:ext cx="2594961" cy="723364"/>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endParaRPr lang="pt-BR" sz="600" dirty="0">
              <a:latin typeface="Segoe UI Semibold" panose="020B0702040204020203" pitchFamily="34" charset="0"/>
              <a:cs typeface="Segoe UI Semibold" panose="020B0702040204020203" pitchFamily="34" charset="0"/>
            </a:endParaRPr>
          </a:p>
          <a:p>
            <a:pPr algn="ctr"/>
            <a:r>
              <a:rPr lang="pt-BR" dirty="0">
                <a:latin typeface="Segoe UI Semibold" panose="020B0702040204020203" pitchFamily="34" charset="0"/>
                <a:cs typeface="Segoe UI Semibold" panose="020B0702040204020203" pitchFamily="34" charset="0"/>
              </a:rPr>
              <a:t>PRESUNÇÃO DE LEGITIMIDADE</a:t>
            </a:r>
            <a:endParaRPr lang="pt-BR" dirty="0"/>
          </a:p>
        </p:txBody>
      </p:sp>
      <p:sp>
        <p:nvSpPr>
          <p:cNvPr id="8" name="Retângulo 7"/>
          <p:cNvSpPr/>
          <p:nvPr/>
        </p:nvSpPr>
        <p:spPr>
          <a:xfrm>
            <a:off x="426720" y="2427195"/>
            <a:ext cx="6494585" cy="4108817"/>
          </a:xfrm>
          <a:prstGeom prst="rect">
            <a:avLst/>
          </a:prstGeom>
        </p:spPr>
        <p:txBody>
          <a:bodyPr wrap="square">
            <a:spAutoFit/>
          </a:bodyPr>
          <a:lstStyle/>
          <a:p>
            <a:pPr marL="299085" indent="-286385" algn="just">
              <a:lnSpc>
                <a:spcPct val="100000"/>
              </a:lnSpc>
              <a:spcBef>
                <a:spcPts val="600"/>
              </a:spcBef>
              <a:buClr>
                <a:srgbClr val="CE5A3D"/>
              </a:buClr>
              <a:buFont typeface="Wingdings"/>
              <a:buChar char=""/>
              <a:tabLst>
                <a:tab pos="299720" algn="l"/>
              </a:tabLst>
            </a:pPr>
            <a:r>
              <a:rPr lang="pt-BR" sz="1700" b="1" spc="-5" dirty="0">
                <a:latin typeface="Segoe UI" panose="020B0502040204020203" pitchFamily="34" charset="0"/>
                <a:ea typeface="Segoe UI" panose="020B0502040204020203" pitchFamily="34" charset="0"/>
                <a:cs typeface="Segoe UI" panose="020B0502040204020203" pitchFamily="34" charset="0"/>
              </a:rPr>
              <a:t>Legalidade e regularidade</a:t>
            </a:r>
          </a:p>
          <a:p>
            <a:pPr marL="756285" lvl="1" indent="-286385" algn="just">
              <a:spcBef>
                <a:spcPts val="300"/>
              </a:spcBef>
              <a:buClr>
                <a:srgbClr val="CE5A3D"/>
              </a:buClr>
              <a:buFont typeface="Arial" panose="020B0604020202020204" pitchFamily="34" charset="0"/>
              <a:buChar char="•"/>
              <a:tabLst>
                <a:tab pos="299720" algn="l"/>
              </a:tabLst>
            </a:pPr>
            <a:r>
              <a:rPr lang="pt-BR" sz="1700" spc="-5" dirty="0">
                <a:latin typeface="Segoe UI" panose="020B0502040204020203" pitchFamily="34" charset="0"/>
                <a:ea typeface="Segoe UI" panose="020B0502040204020203" pitchFamily="34" charset="0"/>
                <a:cs typeface="Segoe UI" panose="020B0502040204020203" pitchFamily="34" charset="0"/>
              </a:rPr>
              <a:t>Os atos administrativos são conforme o ordenamento jurídico (Legalidade)</a:t>
            </a:r>
          </a:p>
          <a:p>
            <a:pPr marL="756285" lvl="1" indent="-286385" algn="just">
              <a:spcBef>
                <a:spcPts val="300"/>
              </a:spcBef>
              <a:buClr>
                <a:srgbClr val="CE5A3D"/>
              </a:buClr>
              <a:buFont typeface="Arial" panose="020B0604020202020204" pitchFamily="34" charset="0"/>
              <a:buChar char="•"/>
              <a:tabLst>
                <a:tab pos="299720" algn="l"/>
              </a:tabLst>
            </a:pPr>
            <a:r>
              <a:rPr lang="pt-BR" sz="1700" spc="-5" dirty="0">
                <a:latin typeface="Segoe UI" panose="020B0502040204020203" pitchFamily="34" charset="0"/>
                <a:ea typeface="Segoe UI" panose="020B0502040204020203" pitchFamily="34" charset="0"/>
                <a:cs typeface="Segoe UI" panose="020B0502040204020203" pitchFamily="34" charset="0"/>
              </a:rPr>
              <a:t>As informações que os atos veiculam se presumem verdadeiras (regularidade ou veracidade)</a:t>
            </a:r>
          </a:p>
          <a:p>
            <a:pPr marL="299085" indent="-286385" algn="just">
              <a:lnSpc>
                <a:spcPct val="100000"/>
              </a:lnSpc>
              <a:spcBef>
                <a:spcPts val="600"/>
              </a:spcBef>
              <a:buClr>
                <a:srgbClr val="CE5A3D"/>
              </a:buClr>
              <a:buFont typeface="Wingdings"/>
              <a:buChar char=""/>
              <a:tabLst>
                <a:tab pos="299720" algn="l"/>
              </a:tabLst>
            </a:pPr>
            <a:endParaRPr lang="pt-BR" sz="1000" b="1" spc="-5" dirty="0">
              <a:latin typeface="Segoe UI" panose="020B0502040204020203" pitchFamily="34" charset="0"/>
              <a:ea typeface="Segoe UI" panose="020B0502040204020203" pitchFamily="34" charset="0"/>
              <a:cs typeface="Segoe UI" panose="020B0502040204020203" pitchFamily="34" charset="0"/>
            </a:endParaRPr>
          </a:p>
          <a:p>
            <a:pPr marL="299085" indent="-286385" algn="just">
              <a:lnSpc>
                <a:spcPct val="100000"/>
              </a:lnSpc>
              <a:spcBef>
                <a:spcPts val="600"/>
              </a:spcBef>
              <a:buClr>
                <a:srgbClr val="CE5A3D"/>
              </a:buClr>
              <a:buFont typeface="Wingdings"/>
              <a:buChar char=""/>
              <a:tabLst>
                <a:tab pos="299720" algn="l"/>
              </a:tabLst>
            </a:pPr>
            <a:r>
              <a:rPr lang="pt-BR" sz="1700" b="1" spc="-5" dirty="0">
                <a:latin typeface="Segoe UI" panose="020B0502040204020203" pitchFamily="34" charset="0"/>
                <a:ea typeface="Segoe UI" panose="020B0502040204020203" pitchFamily="34" charset="0"/>
                <a:cs typeface="Segoe UI" panose="020B0502040204020203" pitchFamily="34" charset="0"/>
              </a:rPr>
              <a:t>Presunção:</a:t>
            </a:r>
            <a:r>
              <a:rPr lang="pt-BR" sz="1700" spc="-5" dirty="0">
                <a:latin typeface="Segoe UI" panose="020B0502040204020203" pitchFamily="34" charset="0"/>
                <a:ea typeface="Segoe UI" panose="020B0502040204020203" pitchFamily="34" charset="0"/>
                <a:cs typeface="Segoe UI" panose="020B0502040204020203" pitchFamily="34" charset="0"/>
              </a:rPr>
              <a:t> </a:t>
            </a:r>
          </a:p>
          <a:p>
            <a:pPr marL="756285" lvl="1" indent="-286385" algn="just">
              <a:spcBef>
                <a:spcPts val="300"/>
              </a:spcBef>
              <a:buClr>
                <a:srgbClr val="CE5A3D"/>
              </a:buClr>
              <a:buFont typeface="Arial" panose="020B0604020202020204" pitchFamily="34" charset="0"/>
              <a:buChar char="•"/>
              <a:tabLst>
                <a:tab pos="299720" algn="l"/>
              </a:tabLst>
            </a:pPr>
            <a:r>
              <a:rPr lang="pt-BR" sz="1700" spc="-5" dirty="0">
                <a:latin typeface="Segoe UI" panose="020B0502040204020203" pitchFamily="34" charset="0"/>
                <a:ea typeface="Segoe UI" panose="020B0502040204020203" pitchFamily="34" charset="0"/>
                <a:cs typeface="Segoe UI" panose="020B0502040204020203" pitchFamily="34" charset="0"/>
              </a:rPr>
              <a:t>Atinge todos os particulares</a:t>
            </a:r>
          </a:p>
          <a:p>
            <a:pPr marL="756285" lvl="1" indent="-286385" algn="just">
              <a:spcBef>
                <a:spcPts val="300"/>
              </a:spcBef>
              <a:buClr>
                <a:srgbClr val="CE5A3D"/>
              </a:buClr>
              <a:buFont typeface="Arial" panose="020B0604020202020204" pitchFamily="34" charset="0"/>
              <a:buChar char="•"/>
              <a:tabLst>
                <a:tab pos="299720" algn="l"/>
              </a:tabLst>
            </a:pPr>
            <a:r>
              <a:rPr lang="pt-BR" sz="1700" spc="-5" dirty="0">
                <a:latin typeface="Segoe UI" panose="020B0502040204020203" pitchFamily="34" charset="0"/>
                <a:ea typeface="Segoe UI" panose="020B0502040204020203" pitchFamily="34" charset="0"/>
                <a:cs typeface="Segoe UI" panose="020B0502040204020203" pitchFamily="34" charset="0"/>
              </a:rPr>
              <a:t>Relativa (</a:t>
            </a:r>
            <a:r>
              <a:rPr lang="pt-BR" sz="1700" i="1" spc="-5" dirty="0">
                <a:latin typeface="Segoe UI" panose="020B0502040204020203" pitchFamily="34" charset="0"/>
                <a:ea typeface="Segoe UI" panose="020B0502040204020203" pitchFamily="34" charset="0"/>
                <a:cs typeface="Segoe UI" panose="020B0502040204020203" pitchFamily="34" charset="0"/>
              </a:rPr>
              <a:t>iuris tantum</a:t>
            </a:r>
            <a:r>
              <a:rPr lang="pt-BR" sz="1700" spc="-5" dirty="0">
                <a:latin typeface="Segoe UI" panose="020B0502040204020203" pitchFamily="34" charset="0"/>
                <a:ea typeface="Segoe UI" panose="020B0502040204020203" pitchFamily="34" charset="0"/>
                <a:cs typeface="Segoe UI" panose="020B0502040204020203" pitchFamily="34" charset="0"/>
              </a:rPr>
              <a:t>)</a:t>
            </a:r>
          </a:p>
          <a:p>
            <a:pPr marL="756285" lvl="1" indent="-286385" algn="just">
              <a:spcBef>
                <a:spcPts val="300"/>
              </a:spcBef>
              <a:buClr>
                <a:srgbClr val="CE5A3D"/>
              </a:buClr>
              <a:buFont typeface="Arial" panose="020B0604020202020204" pitchFamily="34" charset="0"/>
              <a:buChar char="•"/>
              <a:tabLst>
                <a:tab pos="299720" algn="l"/>
              </a:tabLst>
            </a:pPr>
            <a:r>
              <a:rPr lang="pt-BR" sz="1700" spc="-5" dirty="0">
                <a:latin typeface="Segoe UI" panose="020B0502040204020203" pitchFamily="34" charset="0"/>
                <a:ea typeface="Segoe UI" panose="020B0502040204020203" pitchFamily="34" charset="0"/>
                <a:cs typeface="Segoe UI" panose="020B0502040204020203" pitchFamily="34" charset="0"/>
              </a:rPr>
              <a:t>Condicionada à observância das formalidades do ato</a:t>
            </a:r>
          </a:p>
          <a:p>
            <a:pPr marL="756285" lvl="1" indent="-286385" algn="just">
              <a:spcBef>
                <a:spcPts val="300"/>
              </a:spcBef>
              <a:buClr>
                <a:srgbClr val="CE5A3D"/>
              </a:buClr>
              <a:buFont typeface="Arial" panose="020B0604020202020204" pitchFamily="34" charset="0"/>
              <a:buChar char="•"/>
              <a:tabLst>
                <a:tab pos="299720" algn="l"/>
              </a:tabLst>
            </a:pPr>
            <a:r>
              <a:rPr lang="pt-BR" sz="1700" spc="-5" dirty="0">
                <a:latin typeface="Segoe UI" panose="020B0502040204020203" pitchFamily="34" charset="0"/>
                <a:ea typeface="Segoe UI" panose="020B0502040204020203" pitchFamily="34" charset="0"/>
                <a:cs typeface="Segoe UI" panose="020B0502040204020203" pitchFamily="34" charset="0"/>
              </a:rPr>
              <a:t>Não elide a revisão do ato pelo poder judiciário</a:t>
            </a:r>
          </a:p>
          <a:p>
            <a:pPr marL="756285" lvl="1" indent="-286385" algn="just">
              <a:spcBef>
                <a:spcPts val="300"/>
              </a:spcBef>
              <a:buClr>
                <a:srgbClr val="CE5A3D"/>
              </a:buClr>
              <a:buFont typeface="Arial" panose="020B0604020202020204" pitchFamily="34" charset="0"/>
              <a:buChar char="•"/>
              <a:tabLst>
                <a:tab pos="299720" algn="l"/>
              </a:tabLst>
            </a:pPr>
            <a:r>
              <a:rPr lang="pt-BR" sz="1700" spc="-5" dirty="0">
                <a:latin typeface="Segoe UI" panose="020B0502040204020203" pitchFamily="34" charset="0"/>
                <a:ea typeface="Segoe UI" panose="020B0502040204020203" pitchFamily="34" charset="0"/>
                <a:cs typeface="Segoe UI" panose="020B0502040204020203" pitchFamily="34" charset="0"/>
              </a:rPr>
              <a:t>Não se aplica aos atos privados das Estatais (Art. 173, §1º, II da CRFB)</a:t>
            </a:r>
          </a:p>
          <a:p>
            <a:pPr marL="756285" lvl="1" indent="-286385" algn="just">
              <a:spcBef>
                <a:spcPts val="300"/>
              </a:spcBef>
              <a:buClr>
                <a:srgbClr val="CE5A3D"/>
              </a:buClr>
              <a:buFont typeface="Arial" panose="020B0604020202020204" pitchFamily="34" charset="0"/>
              <a:buChar char="•"/>
              <a:tabLst>
                <a:tab pos="299720" algn="l"/>
              </a:tabLst>
            </a:pPr>
            <a:r>
              <a:rPr lang="pt-BR" sz="1700" spc="-5" dirty="0">
                <a:latin typeface="Segoe UI" panose="020B0502040204020203" pitchFamily="34" charset="0"/>
                <a:ea typeface="Segoe UI" panose="020B0502040204020203" pitchFamily="34" charset="0"/>
                <a:cs typeface="Segoe UI" panose="020B0502040204020203" pitchFamily="34" charset="0"/>
              </a:rPr>
              <a:t>Efeitos: </a:t>
            </a:r>
            <a:r>
              <a:rPr lang="pt-BR" sz="1700" spc="-5" dirty="0" err="1">
                <a:latin typeface="Segoe UI" panose="020B0502040204020203" pitchFamily="34" charset="0"/>
                <a:ea typeface="Segoe UI" panose="020B0502040204020203" pitchFamily="34" charset="0"/>
                <a:cs typeface="Segoe UI" panose="020B0502040204020203" pitchFamily="34" charset="0"/>
              </a:rPr>
              <a:t>autoexecutoriedade</a:t>
            </a:r>
            <a:r>
              <a:rPr lang="pt-BR" sz="1700" spc="-5" dirty="0">
                <a:latin typeface="Segoe UI" panose="020B0502040204020203" pitchFamily="34" charset="0"/>
                <a:ea typeface="Segoe UI" panose="020B0502040204020203" pitchFamily="34" charset="0"/>
                <a:cs typeface="Segoe UI" panose="020B0502040204020203" pitchFamily="34" charset="0"/>
              </a:rPr>
              <a:t> e inversão do ônus da prova</a:t>
            </a:r>
          </a:p>
        </p:txBody>
      </p:sp>
      <p:sp>
        <p:nvSpPr>
          <p:cNvPr id="2" name="Retângulo 1"/>
          <p:cNvSpPr/>
          <p:nvPr/>
        </p:nvSpPr>
        <p:spPr>
          <a:xfrm>
            <a:off x="1407458" y="4339985"/>
            <a:ext cx="8570259" cy="984885"/>
          </a:xfrm>
          <a:prstGeom prst="rect">
            <a:avLst/>
          </a:prstGeom>
        </p:spPr>
        <p:txBody>
          <a:bodyPr wrap="square">
            <a:spAutoFit/>
          </a:bodyPr>
          <a:lstStyle/>
          <a:p>
            <a:pPr>
              <a:lnSpc>
                <a:spcPct val="100000"/>
              </a:lnSpc>
              <a:buClr>
                <a:srgbClr val="D15A3E"/>
              </a:buClr>
              <a:buFont typeface="Arial"/>
              <a:buChar char="•"/>
            </a:pPr>
            <a:endParaRPr lang="pt-BR" sz="2900" dirty="0">
              <a:latin typeface="Times New Roman"/>
              <a:cs typeface="Times New Roman"/>
            </a:endParaRPr>
          </a:p>
          <a:p>
            <a:pPr>
              <a:lnSpc>
                <a:spcPct val="100000"/>
              </a:lnSpc>
              <a:spcBef>
                <a:spcPts val="35"/>
              </a:spcBef>
              <a:buClr>
                <a:srgbClr val="D15A3E"/>
              </a:buClr>
              <a:buFont typeface="Arial"/>
              <a:buChar char="•"/>
            </a:pPr>
            <a:endParaRPr lang="pt-BR" sz="2900" dirty="0">
              <a:latin typeface="Times New Roman"/>
              <a:cs typeface="Times New Roman"/>
            </a:endParaRPr>
          </a:p>
        </p:txBody>
      </p:sp>
      <p:sp>
        <p:nvSpPr>
          <p:cNvPr id="9" name="Retângulo: Cantos Arredondados 8">
            <a:extLst>
              <a:ext uri="{FF2B5EF4-FFF2-40B4-BE49-F238E27FC236}">
                <a16:creationId xmlns:a16="http://schemas.microsoft.com/office/drawing/2014/main" id="{8E540DE7-DD07-482D-81C6-C07B7462B7AA}"/>
              </a:ext>
            </a:extLst>
          </p:cNvPr>
          <p:cNvSpPr/>
          <p:nvPr/>
        </p:nvSpPr>
        <p:spPr>
          <a:xfrm>
            <a:off x="7693534" y="2136177"/>
            <a:ext cx="4071746" cy="1434129"/>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363" indent="-95250" algn="just"/>
            <a:r>
              <a:rPr lang="pt-BR" sz="1600" b="1" dirty="0">
                <a:solidFill>
                  <a:schemeClr val="tx1"/>
                </a:solidFill>
                <a:latin typeface="Segoe UI" panose="020B0502040204020203" pitchFamily="34" charset="0"/>
                <a:ea typeface="Segoe UI" panose="020B0502040204020203" pitchFamily="34" charset="0"/>
                <a:cs typeface="Segoe UI" panose="020B0502040204020203" pitchFamily="34" charset="0"/>
              </a:rPr>
              <a:t>Código de Processo Civil</a:t>
            </a:r>
          </a:p>
          <a:p>
            <a:pPr marL="360363" indent="-95250" algn="just"/>
            <a:r>
              <a:rPr lang="pt-BR" sz="1600" b="1" dirty="0">
                <a:solidFill>
                  <a:schemeClr val="tx1"/>
                </a:solidFill>
                <a:latin typeface="Segoe UI" panose="020B0502040204020203" pitchFamily="34" charset="0"/>
                <a:ea typeface="Segoe UI" panose="020B0502040204020203" pitchFamily="34" charset="0"/>
                <a:cs typeface="Segoe UI" panose="020B0502040204020203" pitchFamily="34" charset="0"/>
              </a:rPr>
              <a:t>Art. 374</a:t>
            </a: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 Não dependem de prova os fatos: [...]</a:t>
            </a:r>
          </a:p>
          <a:p>
            <a:pPr marL="360363" indent="-95250" algn="just"/>
            <a:r>
              <a:rPr lang="pt-BR" sz="1600" b="1" dirty="0">
                <a:solidFill>
                  <a:schemeClr val="tx1"/>
                </a:solidFill>
                <a:latin typeface="Segoe UI" panose="020B0502040204020203" pitchFamily="34" charset="0"/>
                <a:ea typeface="Segoe UI" panose="020B0502040204020203" pitchFamily="34" charset="0"/>
                <a:cs typeface="Segoe UI" panose="020B0502040204020203" pitchFamily="34" charset="0"/>
              </a:rPr>
              <a:t>IV </a:t>
            </a: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 em cujo favor milita  presunção legal de existência ou de veracidade”</a:t>
            </a:r>
          </a:p>
        </p:txBody>
      </p:sp>
      <p:sp>
        <p:nvSpPr>
          <p:cNvPr id="10" name="Retângulo 9">
            <a:extLst>
              <a:ext uri="{FF2B5EF4-FFF2-40B4-BE49-F238E27FC236}">
                <a16:creationId xmlns:a16="http://schemas.microsoft.com/office/drawing/2014/main" id="{0B2A88CB-7605-4343-B5C4-860EC1A23DD5}"/>
              </a:ext>
            </a:extLst>
          </p:cNvPr>
          <p:cNvSpPr/>
          <p:nvPr/>
        </p:nvSpPr>
        <p:spPr>
          <a:xfrm>
            <a:off x="7693534" y="3713871"/>
            <a:ext cx="4077051" cy="294718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1500" spc="-5" dirty="0">
                <a:solidFill>
                  <a:schemeClr val="tx1"/>
                </a:solidFill>
                <a:latin typeface="Segoe UI" panose="020B0502040204020203" pitchFamily="34" charset="0"/>
                <a:cs typeface="Segoe UI" panose="020B0502040204020203" pitchFamily="34" charset="0"/>
              </a:rPr>
              <a:t>As decisões da Administração são editadas com o </a:t>
            </a:r>
            <a:r>
              <a:rPr lang="pt-BR" sz="1500" b="1" spc="-5" dirty="0">
                <a:solidFill>
                  <a:schemeClr val="tx1"/>
                </a:solidFill>
                <a:latin typeface="Segoe UI" panose="020B0502040204020203" pitchFamily="34" charset="0"/>
                <a:cs typeface="Segoe UI" panose="020B0502040204020203" pitchFamily="34" charset="0"/>
              </a:rPr>
              <a:t>pressuposto de que estão conformes às normas legais e de que seu conteúdo é verdadeiro. </a:t>
            </a:r>
            <a:r>
              <a:rPr lang="pt-BR" sz="1500" spc="-5" dirty="0">
                <a:solidFill>
                  <a:schemeClr val="tx1"/>
                </a:solidFill>
                <a:latin typeface="Segoe UI" panose="020B0502040204020203" pitchFamily="34" charset="0"/>
                <a:cs typeface="Segoe UI" panose="020B0502040204020203" pitchFamily="34" charset="0"/>
              </a:rPr>
              <a:t>Este último aspecto incide principalmente sobre os documentos expedidos pela Administração. (...) O pressuposto da legalidade e da veracidade </a:t>
            </a:r>
            <a:r>
              <a:rPr lang="pt-BR" sz="1500" b="1" spc="-5" dirty="0">
                <a:solidFill>
                  <a:schemeClr val="tx1"/>
                </a:solidFill>
                <a:latin typeface="Segoe UI" panose="020B0502040204020203" pitchFamily="34" charset="0"/>
                <a:cs typeface="Segoe UI" panose="020B0502040204020203" pitchFamily="34" charset="0"/>
              </a:rPr>
              <a:t>não tem caráter absoluto</a:t>
            </a:r>
            <a:r>
              <a:rPr lang="pt-BR" sz="1500" spc="-5" dirty="0">
                <a:solidFill>
                  <a:schemeClr val="tx1"/>
                </a:solidFill>
                <a:latin typeface="Segoe UI" panose="020B0502040204020203" pitchFamily="34" charset="0"/>
                <a:cs typeface="Segoe UI" panose="020B0502040204020203" pitchFamily="34" charset="0"/>
              </a:rPr>
              <a:t>, cabendo a qualquer interessado, conforme o caso, demonstrar ou invocar a ilegalidade e a inverdade. (MEDAUAR, 2016, p.164)</a:t>
            </a:r>
          </a:p>
        </p:txBody>
      </p:sp>
    </p:spTree>
    <p:extLst>
      <p:ext uri="{BB962C8B-B14F-4D97-AF65-F5344CB8AC3E}">
        <p14:creationId xmlns:p14="http://schemas.microsoft.com/office/powerpoint/2010/main" val="1336235652"/>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555</TotalTime>
  <Words>3170</Words>
  <Application>Microsoft Office PowerPoint</Application>
  <PresentationFormat>Widescreen</PresentationFormat>
  <Paragraphs>363</Paragraphs>
  <Slides>20</Slides>
  <Notes>0</Notes>
  <HiddenSlides>0</HiddenSlides>
  <MMClips>0</MMClips>
  <ScaleCrop>false</ScaleCrop>
  <HeadingPairs>
    <vt:vector size="6" baseType="variant">
      <vt:variant>
        <vt:lpstr>Fontes usadas</vt:lpstr>
      </vt:variant>
      <vt:variant>
        <vt:i4>9</vt:i4>
      </vt:variant>
      <vt:variant>
        <vt:lpstr>Tema</vt:lpstr>
      </vt:variant>
      <vt:variant>
        <vt:i4>1</vt:i4>
      </vt:variant>
      <vt:variant>
        <vt:lpstr>Títulos de slides</vt:lpstr>
      </vt:variant>
      <vt:variant>
        <vt:i4>20</vt:i4>
      </vt:variant>
    </vt:vector>
  </HeadingPairs>
  <TitlesOfParts>
    <vt:vector size="30" baseType="lpstr">
      <vt:lpstr>Arial</vt:lpstr>
      <vt:lpstr>Calibri</vt:lpstr>
      <vt:lpstr>Calibri Light</vt:lpstr>
      <vt:lpstr>Courier New</vt:lpstr>
      <vt:lpstr>Segoe UI</vt:lpstr>
      <vt:lpstr>Segoe UI Semibold</vt:lpstr>
      <vt:lpstr>Times New Roman</vt:lpstr>
      <vt:lpstr>Verdana</vt:lpstr>
      <vt:lpstr>Wingdings</vt:lpstr>
      <vt:lpstr>Tema do Office</vt:lpstr>
      <vt:lpstr>Apresentação do PowerPoint</vt:lpstr>
      <vt:lpstr>Sumário de Aula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Mariana</dc:creator>
  <cp:lastModifiedBy>Eduardo D. Araújo</cp:lastModifiedBy>
  <cp:revision>106</cp:revision>
  <dcterms:created xsi:type="dcterms:W3CDTF">2018-02-06T23:33:08Z</dcterms:created>
  <dcterms:modified xsi:type="dcterms:W3CDTF">2018-02-27T19:38:11Z</dcterms:modified>
</cp:coreProperties>
</file>